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3"/>
  </p:notesMasterIdLst>
  <p:handoutMasterIdLst>
    <p:handoutMasterId r:id="rId24"/>
  </p:handoutMasterIdLst>
  <p:sldIdLst>
    <p:sldId id="256" r:id="rId2"/>
    <p:sldId id="265" r:id="rId3"/>
    <p:sldId id="329" r:id="rId4"/>
    <p:sldId id="266" r:id="rId5"/>
    <p:sldId id="330" r:id="rId6"/>
    <p:sldId id="331" r:id="rId7"/>
    <p:sldId id="332" r:id="rId8"/>
    <p:sldId id="333" r:id="rId9"/>
    <p:sldId id="335" r:id="rId10"/>
    <p:sldId id="337" r:id="rId11"/>
    <p:sldId id="338" r:id="rId12"/>
    <p:sldId id="336" r:id="rId13"/>
    <p:sldId id="339" r:id="rId14"/>
    <p:sldId id="340" r:id="rId15"/>
    <p:sldId id="341" r:id="rId16"/>
    <p:sldId id="321" r:id="rId17"/>
    <p:sldId id="342" r:id="rId18"/>
    <p:sldId id="343" r:id="rId19"/>
    <p:sldId id="344" r:id="rId20"/>
    <p:sldId id="345" r:id="rId21"/>
    <p:sldId id="34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Brad" initials="CB"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1135C6-355A-438F-B8CD-D689AE8C00DD}">
  <a:tblStyle styleId="{931135C6-355A-438F-B8CD-D689AE8C00DD}" styleName="Table_0">
    <a:wholeTbl>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wholeTbl>
    <a:band2H>
      <a:tcTxStyle b="off" i="off"/>
      <a:tcStyle>
        <a:tcBdr/>
        <a:fill>
          <a:solidFill>
            <a:srgbClr val="E3E5E8"/>
          </a:solidFill>
        </a:fill>
      </a:tcStyle>
    </a:band2H>
    <a:firstCol>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398CCE"/>
          </a:solidFill>
        </a:fill>
      </a:tcStyle>
    </a:firstCol>
    <a:lastRow>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rgbClr val="3797C6"/>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solidFill>
        </a:fill>
      </a:tcStyle>
    </a:lastRow>
    <a:firstRow>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79294"/>
  </p:normalViewPr>
  <p:slideViewPr>
    <p:cSldViewPr snapToGrid="0" snapToObjects="1">
      <p:cViewPr varScale="1">
        <p:scale>
          <a:sx n="137" d="100"/>
          <a:sy n="137"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E5B6D5-53BF-554C-95D2-5DAD37793B4C}" type="slidenum">
              <a:rPr lang="en-US" smtClean="0"/>
              <a:t>‹#›</a:t>
            </a:fld>
            <a:endParaRPr lang="en-US"/>
          </a:p>
        </p:txBody>
      </p:sp>
    </p:spTree>
    <p:extLst>
      <p:ext uri="{BB962C8B-B14F-4D97-AF65-F5344CB8AC3E}">
        <p14:creationId xmlns:p14="http://schemas.microsoft.com/office/powerpoint/2010/main" val="113360489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lnSpc>
                <a:spcPct val="125000"/>
              </a:lnSpc>
              <a:spcBef>
                <a:spcPts val="0"/>
              </a:spcBef>
              <a:buNone/>
              <a:defRPr sz="2400" b="0" i="0" u="none" strike="noStrike" cap="none">
                <a:latin typeface="Avenir"/>
                <a:ea typeface="Avenir"/>
                <a:cs typeface="Avenir"/>
                <a:sym typeface="Avenir"/>
              </a:defRPr>
            </a:lvl1pPr>
            <a:lvl2pPr marL="457200" marR="0" lvl="1" indent="228600" algn="l" rtl="0">
              <a:lnSpc>
                <a:spcPct val="125000"/>
              </a:lnSpc>
              <a:spcBef>
                <a:spcPts val="0"/>
              </a:spcBef>
              <a:buNone/>
              <a:defRPr sz="2400" b="0" i="0" u="none" strike="noStrike" cap="none">
                <a:latin typeface="Avenir"/>
                <a:ea typeface="Avenir"/>
                <a:cs typeface="Avenir"/>
                <a:sym typeface="Avenir"/>
              </a:defRPr>
            </a:lvl2pPr>
            <a:lvl3pPr marL="914400" marR="0" lvl="2" indent="457200" algn="l" rtl="0">
              <a:lnSpc>
                <a:spcPct val="125000"/>
              </a:lnSpc>
              <a:spcBef>
                <a:spcPts val="0"/>
              </a:spcBef>
              <a:buNone/>
              <a:defRPr sz="2400" b="0" i="0" u="none" strike="noStrike" cap="none">
                <a:latin typeface="Avenir"/>
                <a:ea typeface="Avenir"/>
                <a:cs typeface="Avenir"/>
                <a:sym typeface="Avenir"/>
              </a:defRPr>
            </a:lvl3pPr>
            <a:lvl4pPr marL="1371600" marR="0" lvl="3" indent="685800" algn="l" rtl="0">
              <a:lnSpc>
                <a:spcPct val="125000"/>
              </a:lnSpc>
              <a:spcBef>
                <a:spcPts val="0"/>
              </a:spcBef>
              <a:buNone/>
              <a:defRPr sz="2400" b="0" i="0" u="none" strike="noStrike" cap="none">
                <a:latin typeface="Avenir"/>
                <a:ea typeface="Avenir"/>
                <a:cs typeface="Avenir"/>
                <a:sym typeface="Avenir"/>
              </a:defRPr>
            </a:lvl4pPr>
            <a:lvl5pPr marL="1828800" marR="0" lvl="4" indent="914400" algn="l" rtl="0">
              <a:lnSpc>
                <a:spcPct val="125000"/>
              </a:lnSpc>
              <a:spcBef>
                <a:spcPts val="0"/>
              </a:spcBef>
              <a:buNone/>
              <a:defRPr sz="2400" b="0" i="0" u="none" strike="noStrike" cap="none">
                <a:latin typeface="Avenir"/>
                <a:ea typeface="Avenir"/>
                <a:cs typeface="Avenir"/>
                <a:sym typeface="Avenir"/>
              </a:defRPr>
            </a:lvl5pPr>
            <a:lvl6pPr marL="2286000" marR="0" lvl="5" indent="1143000" algn="l" rtl="0">
              <a:lnSpc>
                <a:spcPct val="125000"/>
              </a:lnSpc>
              <a:spcBef>
                <a:spcPts val="0"/>
              </a:spcBef>
              <a:buNone/>
              <a:defRPr sz="2400" b="0" i="0" u="none" strike="noStrike" cap="none">
                <a:latin typeface="Avenir"/>
                <a:ea typeface="Avenir"/>
                <a:cs typeface="Avenir"/>
                <a:sym typeface="Avenir"/>
              </a:defRPr>
            </a:lvl6pPr>
            <a:lvl7pPr marL="2743200" marR="0" lvl="6" indent="1371600" algn="l" rtl="0">
              <a:lnSpc>
                <a:spcPct val="125000"/>
              </a:lnSpc>
              <a:spcBef>
                <a:spcPts val="0"/>
              </a:spcBef>
              <a:buNone/>
              <a:defRPr sz="2400" b="0" i="0" u="none" strike="noStrike" cap="none">
                <a:latin typeface="Avenir"/>
                <a:ea typeface="Avenir"/>
                <a:cs typeface="Avenir"/>
                <a:sym typeface="Avenir"/>
              </a:defRPr>
            </a:lvl7pPr>
            <a:lvl8pPr marL="3200400" marR="0" lvl="7" indent="1600200" algn="l" rtl="0">
              <a:lnSpc>
                <a:spcPct val="125000"/>
              </a:lnSpc>
              <a:spcBef>
                <a:spcPts val="0"/>
              </a:spcBef>
              <a:buNone/>
              <a:defRPr sz="2400" b="0" i="0" u="none" strike="noStrike" cap="none">
                <a:latin typeface="Avenir"/>
                <a:ea typeface="Avenir"/>
                <a:cs typeface="Avenir"/>
                <a:sym typeface="Avenir"/>
              </a:defRPr>
            </a:lvl8pPr>
            <a:lvl9pPr marL="3657600" marR="0" lvl="8" indent="1828800" algn="l" rtl="0">
              <a:lnSpc>
                <a:spcPct val="125000"/>
              </a:lnSpc>
              <a:spcBef>
                <a:spcPts val="0"/>
              </a:spcBef>
              <a:buNone/>
              <a:defRPr sz="2400" b="0" i="0" u="none" strike="noStrike" cap="none">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 name="Shape 5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lvl="0" rtl="0">
              <a:spcBef>
                <a:spcPts val="0"/>
              </a:spcBef>
              <a:buNone/>
            </a:pPr>
            <a:r>
              <a:rPr lang="en-US" sz="1100" dirty="0" smtClean="0">
                <a:latin typeface="Times New Roman"/>
                <a:ea typeface="Times New Roman"/>
                <a:cs typeface="Times New Roman"/>
                <a:sym typeface="Times New Roman"/>
              </a:rPr>
              <a:t>In this video we’re going to discuss skip patterns in surveys.</a:t>
            </a:r>
            <a:r>
              <a:rPr lang="en-US" sz="1100" baseline="0" dirty="0" smtClean="0">
                <a:latin typeface="Times New Roman"/>
                <a:ea typeface="Times New Roman"/>
                <a:cs typeface="Times New Roman"/>
                <a:sym typeface="Times New Roman"/>
              </a:rPr>
              <a:t> We’ll begin with a brief overview of what skip patterns are.</a:t>
            </a:r>
            <a:endParaRPr lang="en-US" sz="1100" dirty="0">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baseline="0" dirty="0" smtClean="0"/>
              <a:t>So, they will have missing values for hadpap2</a:t>
            </a:r>
            <a:endParaRPr lang="en-US" dirty="0" smtClean="0"/>
          </a:p>
          <a:p>
            <a:endParaRPr lang="en-US" dirty="0"/>
          </a:p>
        </p:txBody>
      </p:sp>
    </p:spTree>
    <p:extLst>
      <p:ext uri="{BB962C8B-B14F-4D97-AF65-F5344CB8AC3E}">
        <p14:creationId xmlns:p14="http://schemas.microsoft.com/office/powerpoint/2010/main" val="1843956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But,</a:t>
            </a:r>
            <a:r>
              <a:rPr lang="en-US" baseline="0" dirty="0" smtClean="0"/>
              <a:t>  if we think back to our study question, we don’t care about males. It wouldn’t make sense to include males in this analysis, so we are happy to leave them missing. Said another way, there is no contextual information hidden in this skip pattern that we need to account for.</a:t>
            </a:r>
            <a:endParaRPr lang="en-US" dirty="0"/>
          </a:p>
        </p:txBody>
      </p:sp>
    </p:spTree>
    <p:extLst>
      <p:ext uri="{BB962C8B-B14F-4D97-AF65-F5344CB8AC3E}">
        <p14:creationId xmlns:p14="http://schemas.microsoft.com/office/powerpoint/2010/main" val="624959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Now let’s look at the next question. If the participant is female, they are asked about ever having a pap test.</a:t>
            </a:r>
            <a:r>
              <a:rPr lang="en-US" baseline="0" dirty="0" smtClean="0"/>
              <a:t> If they have ever had a pap test, then they are also asked when their last pap test occurred.</a:t>
            </a:r>
            <a:endParaRPr lang="en-US" dirty="0" smtClean="0"/>
          </a:p>
          <a:p>
            <a:endParaRPr lang="en-US" dirty="0"/>
          </a:p>
        </p:txBody>
      </p:sp>
    </p:spTree>
    <p:extLst>
      <p:ext uri="{BB962C8B-B14F-4D97-AF65-F5344CB8AC3E}">
        <p14:creationId xmlns:p14="http://schemas.microsoft.com/office/powerpoint/2010/main" val="1402207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For</a:t>
            </a:r>
            <a:r>
              <a:rPr lang="en-US" baseline="0" dirty="0" smtClean="0"/>
              <a:t> the sake of argument, let’s say that they had their last pap in the past year. Their data value, then, would look like this. No missing data </a:t>
            </a:r>
            <a:r>
              <a:rPr lang="mr-IN" baseline="0" dirty="0" smtClean="0"/>
              <a:t>–</a:t>
            </a:r>
            <a:r>
              <a:rPr lang="en-US" baseline="0" dirty="0" smtClean="0"/>
              <a:t> no skip pattern to account for.</a:t>
            </a:r>
            <a:endParaRPr lang="en-US" dirty="0"/>
          </a:p>
        </p:txBody>
      </p:sp>
    </p:spTree>
    <p:extLst>
      <p:ext uri="{BB962C8B-B14F-4D97-AF65-F5344CB8AC3E}">
        <p14:creationId xmlns:p14="http://schemas.microsoft.com/office/powerpoint/2010/main" val="174995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let’s look at participant 3.</a:t>
            </a:r>
            <a:r>
              <a:rPr lang="en-US" baseline="0" dirty="0" smtClean="0"/>
              <a:t> She is also female, but told us that she has never had a pap test. And, as expected, she skips the question about the timing of her last pap test. Therefore, she has a missing value for the variable lastpap2. </a:t>
            </a:r>
            <a:endParaRPr lang="en-US" dirty="0"/>
          </a:p>
        </p:txBody>
      </p:sp>
    </p:spTree>
    <p:extLst>
      <p:ext uri="{BB962C8B-B14F-4D97-AF65-F5344CB8AC3E}">
        <p14:creationId xmlns:p14="http://schemas.microsoft.com/office/powerpoint/2010/main" val="764953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Let’s stop for a moment and think about our question</a:t>
            </a:r>
            <a:r>
              <a:rPr lang="en-US" baseline="0" dirty="0" smtClean="0"/>
              <a:t> and our context. </a:t>
            </a:r>
          </a:p>
          <a:p>
            <a:r>
              <a:rPr lang="en-US" baseline="0" dirty="0" smtClean="0"/>
              <a:t>Is participant three a member of our stated target population, and someone for whom we are interested in knowing more about? Well, she’s a woman, and she participated in the 2015 BRFSS, so yes.</a:t>
            </a:r>
          </a:p>
          <a:p>
            <a:r>
              <a:rPr lang="en-US" baseline="0" dirty="0" smtClean="0"/>
              <a:t>Is there any other contextual information in the data that we can use in our analysis? Well, if participant 3 has never had a pap test, then it stands to reason that she has not had a pap test in the past 5 years. So, even though she has a missing value for lastpap2, we have contextual information we can use to help us understand the timing of her last pap test.</a:t>
            </a:r>
            <a:endParaRPr lang="en-US" dirty="0"/>
          </a:p>
        </p:txBody>
      </p:sp>
    </p:spTree>
    <p:extLst>
      <p:ext uri="{BB962C8B-B14F-4D97-AF65-F5344CB8AC3E}">
        <p14:creationId xmlns:p14="http://schemas.microsoft.com/office/powerpoint/2010/main" val="175297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we could go about incorporating this contextual information in many different ways. I walk</a:t>
            </a:r>
            <a:r>
              <a:rPr lang="en-US" baseline="0" dirty="0" smtClean="0"/>
              <a:t> through one of those ways here. We’ll begin with our original data, here I’m calling it </a:t>
            </a:r>
            <a:r>
              <a:rPr lang="en-US" baseline="0" dirty="0" err="1" smtClean="0"/>
              <a:t>old_ds</a:t>
            </a:r>
            <a:r>
              <a:rPr lang="en-US" baseline="0" dirty="0" smtClean="0"/>
              <a:t>.</a:t>
            </a:r>
            <a:endParaRPr lang="en-US" dirty="0"/>
          </a:p>
        </p:txBody>
      </p:sp>
    </p:spTree>
    <p:extLst>
      <p:ext uri="{BB962C8B-B14F-4D97-AF65-F5344CB8AC3E}">
        <p14:creationId xmlns:p14="http://schemas.microsoft.com/office/powerpoint/2010/main" val="54197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We’re going to use </a:t>
            </a:r>
            <a:r>
              <a:rPr lang="en-US" baseline="0" dirty="0" err="1" smtClean="0"/>
              <a:t>old_ds</a:t>
            </a:r>
            <a:r>
              <a:rPr lang="en-US" baseline="0" dirty="0" smtClean="0"/>
              <a:t> as the basis for our new data set </a:t>
            </a:r>
            <a:r>
              <a:rPr lang="en-US" baseline="0" dirty="0" err="1" smtClean="0"/>
              <a:t>new_ds</a:t>
            </a:r>
            <a:r>
              <a:rPr lang="en-US" baseline="0" dirty="0" smtClean="0"/>
              <a:t>. Notice that </a:t>
            </a:r>
            <a:r>
              <a:rPr lang="en-US" baseline="0" dirty="0" err="1" smtClean="0"/>
              <a:t>new_ds</a:t>
            </a:r>
            <a:r>
              <a:rPr lang="en-US" baseline="0" dirty="0" smtClean="0"/>
              <a:t> has an additional variable </a:t>
            </a:r>
            <a:r>
              <a:rPr lang="mr-IN" baseline="0" dirty="0" smtClean="0"/>
              <a:t>–</a:t>
            </a:r>
            <a:r>
              <a:rPr lang="en-US" baseline="0" dirty="0" smtClean="0"/>
              <a:t> pap5. We’ll create this variable, which will store information about whether or not a participant had a pap test in the past 5 years.</a:t>
            </a:r>
            <a:endParaRPr lang="en-US" dirty="0"/>
          </a:p>
        </p:txBody>
      </p:sp>
    </p:spTree>
    <p:extLst>
      <p:ext uri="{BB962C8B-B14F-4D97-AF65-F5344CB8AC3E}">
        <p14:creationId xmlns:p14="http://schemas.microsoft.com/office/powerpoint/2010/main" val="1427819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And, we’ll create it in a data step using conditional processing. </a:t>
            </a:r>
          </a:p>
          <a:p>
            <a:r>
              <a:rPr lang="en-US" baseline="0" dirty="0" smtClean="0"/>
              <a:t>There are many ways you could go about doing so. Here is just one of the ways.</a:t>
            </a:r>
            <a:endParaRPr lang="en-US" dirty="0"/>
          </a:p>
        </p:txBody>
      </p:sp>
    </p:spTree>
    <p:extLst>
      <p:ext uri="{BB962C8B-B14F-4D97-AF65-F5344CB8AC3E}">
        <p14:creationId xmlns:p14="http://schemas.microsoft.com/office/powerpoint/2010/main" val="1875299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In this first conditional statement, we are telling SAS that whenever lastpap2 is equal to 1, 2, 3, or 4, then we want the value of pap5 to be one. In other words, any participant with a value of 1, 2, 3, or 4 for lastpap2 was a woman who had a pap test in the last 5 years. </a:t>
            </a:r>
          </a:p>
          <a:p>
            <a:r>
              <a:rPr lang="en-US" baseline="0" dirty="0" smtClean="0"/>
              <a:t>And, in our fake data shown here, that would result in a value of 1 for participant 2, which is exactly what we want.</a:t>
            </a:r>
            <a:endParaRPr lang="en-US" dirty="0"/>
          </a:p>
        </p:txBody>
      </p:sp>
    </p:spTree>
    <p:extLst>
      <p:ext uri="{BB962C8B-B14F-4D97-AF65-F5344CB8AC3E}">
        <p14:creationId xmlns:p14="http://schemas.microsoft.com/office/powerpoint/2010/main" val="161733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baseline="0" dirty="0" smtClean="0">
                <a:latin typeface="Times New Roman"/>
                <a:ea typeface="Times New Roman"/>
                <a:cs typeface="Times New Roman"/>
                <a:sym typeface="Times New Roman"/>
              </a:rPr>
              <a:t>Now that you know why skip patterns are important, and how to identify them, let’s talk about what you should do to appropriately account for them.</a:t>
            </a:r>
            <a:endParaRPr sz="1100" dirty="0">
              <a:latin typeface="Times New Roman"/>
              <a:ea typeface="Times New Roman"/>
              <a:cs typeface="Times New Roman"/>
              <a:sym typeface="Times New Roman"/>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baseline="0" dirty="0" smtClean="0"/>
              <a:t>In this second conditional statement, we are telling SAS that whenever lastpap2 is equal to 5, or whenever hadpap2 is equal to 2, then we want the value of pap5 to be 2. In other words, any participant with a value of 5 for lastpap2, or a value of 2 for hadpap2, was a woman who did not have a pap test in the past 5 years. </a:t>
            </a:r>
          </a:p>
          <a:p>
            <a:pPr marL="0" marR="0" indent="0" algn="l" defTabSz="914400" rtl="0" eaLnBrk="1" fontAlgn="auto" latinLnBrk="0" hangingPunct="1">
              <a:lnSpc>
                <a:spcPct val="125000"/>
              </a:lnSpc>
              <a:spcBef>
                <a:spcPts val="0"/>
              </a:spcBef>
              <a:spcAft>
                <a:spcPts val="0"/>
              </a:spcAft>
              <a:buClrTx/>
              <a:buSzTx/>
              <a:buFontTx/>
              <a:buNone/>
              <a:tabLst/>
              <a:defRPr/>
            </a:pPr>
            <a:r>
              <a:rPr lang="en-US" baseline="0" dirty="0" smtClean="0"/>
              <a:t>And, in our fake data shown here, that would result in a value of 2 for participant 3, which is exactly what we want.</a:t>
            </a:r>
            <a:endParaRPr lang="en-US" dirty="0" smtClean="0"/>
          </a:p>
          <a:p>
            <a:endParaRPr lang="en-US" dirty="0"/>
          </a:p>
        </p:txBody>
      </p:sp>
    </p:spTree>
    <p:extLst>
      <p:ext uri="{BB962C8B-B14F-4D97-AF65-F5344CB8AC3E}">
        <p14:creationId xmlns:p14="http://schemas.microsoft.com/office/powerpoint/2010/main" val="864311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baseline="0" dirty="0" smtClean="0"/>
              <a:t>In this final conditional statement, we are telling SAS that any participant left that doesn’t have a value for pap5 should have that value set to missing. These participants are either men, or they are </a:t>
            </a:r>
            <a:r>
              <a:rPr lang="en-US" baseline="0" smtClean="0"/>
              <a:t>women who didn’t </a:t>
            </a:r>
            <a:r>
              <a:rPr lang="en-US" baseline="0" dirty="0" smtClean="0"/>
              <a:t>provide us with enough information to determine if they had a pap test in the past five years or not.</a:t>
            </a:r>
          </a:p>
          <a:p>
            <a:pPr marL="0" marR="0" indent="0" algn="l" defTabSz="914400" rtl="0" eaLnBrk="1" fontAlgn="auto" latinLnBrk="0" hangingPunct="1">
              <a:lnSpc>
                <a:spcPct val="125000"/>
              </a:lnSpc>
              <a:spcBef>
                <a:spcPts val="0"/>
              </a:spcBef>
              <a:spcAft>
                <a:spcPts val="0"/>
              </a:spcAft>
              <a:buClrTx/>
              <a:buSzTx/>
              <a:buFontTx/>
              <a:buNone/>
              <a:tabLst/>
              <a:defRPr/>
            </a:pPr>
            <a:r>
              <a:rPr lang="en-US" baseline="0" dirty="0" smtClean="0"/>
              <a:t>And, in our fake data shown here, that would result in a missing value for participant 1, which is exactly what we want.</a:t>
            </a:r>
            <a:endParaRPr lang="en-US" dirty="0" smtClean="0"/>
          </a:p>
          <a:p>
            <a:endParaRPr lang="en-US" dirty="0"/>
          </a:p>
        </p:txBody>
      </p:sp>
    </p:spTree>
    <p:extLst>
      <p:ext uri="{BB962C8B-B14F-4D97-AF65-F5344CB8AC3E}">
        <p14:creationId xmlns:p14="http://schemas.microsoft.com/office/powerpoint/2010/main" val="1131136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914400" y="4343400"/>
            <a:ext cx="5029200" cy="4114800"/>
          </a:xfrm>
          <a:prstGeom prst="rect">
            <a:avLst/>
          </a:prstGeom>
        </p:spPr>
        <p:txBody>
          <a:bodyPr lIns="91425" tIns="91425" rIns="91425" bIns="91425" anchor="t" anchorCtr="0">
            <a:noAutofit/>
          </a:bodyPr>
          <a:lstStyle/>
          <a:p>
            <a:pPr lvl="0" rtl="0">
              <a:spcBef>
                <a:spcPts val="0"/>
              </a:spcBef>
              <a:buNone/>
            </a:pPr>
            <a:r>
              <a:rPr lang="en-US" sz="1100" baseline="0" dirty="0" smtClean="0">
                <a:latin typeface="Times New Roman"/>
                <a:ea typeface="Times New Roman"/>
                <a:cs typeface="Times New Roman"/>
                <a:sym typeface="Times New Roman"/>
              </a:rPr>
              <a:t>You will start by implementing some of the basic conditional processing techniques we’ve already discussed in this course, and then follow-up with some simple data checks to make sure everything turned out the way you expected. </a:t>
            </a:r>
            <a:endParaRPr sz="1100" dirty="0">
              <a:latin typeface="Times New Roman"/>
              <a:ea typeface="Times New Roman"/>
              <a:cs typeface="Times New Roman"/>
              <a:sym typeface="Times New Roman"/>
            </a:endParaRPr>
          </a:p>
        </p:txBody>
      </p:sp>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r>
              <a:rPr lang="en-US" sz="1100" baseline="0" smtClean="0">
                <a:latin typeface="Times New Roman"/>
                <a:ea typeface="Times New Roman"/>
                <a:cs typeface="Times New Roman"/>
                <a:sym typeface="Times New Roman"/>
              </a:rPr>
              <a:t>I’ll demonstrate both next.</a:t>
            </a:r>
            <a:endParaRPr lang="en-US" sz="1100" dirty="0">
              <a:latin typeface="Times New Roman"/>
              <a:ea typeface="Times New Roman"/>
              <a:cs typeface="Times New Roman"/>
              <a:sym typeface="Times New Roman"/>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For</a:t>
            </a:r>
            <a:r>
              <a:rPr lang="en-US" baseline="0" dirty="0" smtClean="0"/>
              <a:t> this demonstration, we’re going to return to the pap test example from the BRFSS. </a:t>
            </a:r>
            <a:endParaRPr lang="en-US" dirty="0" smtClean="0"/>
          </a:p>
        </p:txBody>
      </p:sp>
    </p:spTree>
    <p:extLst>
      <p:ext uri="{BB962C8B-B14F-4D97-AF65-F5344CB8AC3E}">
        <p14:creationId xmlns:p14="http://schemas.microsoft.com/office/powerpoint/2010/main" val="27515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And we want to know the</a:t>
            </a:r>
            <a:r>
              <a:rPr lang="en-US" baseline="0" dirty="0" smtClean="0"/>
              <a:t> proportion of women in the United States that have had a pap test in the past 5 years. However, we haven’t yet learned to appropriately weight BRFSS data to represent the US population, so we will amend our study question a bit. </a:t>
            </a:r>
            <a:endParaRPr lang="en-US" dirty="0" smtClean="0"/>
          </a:p>
        </p:txBody>
      </p:sp>
    </p:spTree>
    <p:extLst>
      <p:ext uri="{BB962C8B-B14F-4D97-AF65-F5344CB8AC3E}">
        <p14:creationId xmlns:p14="http://schemas.microsoft.com/office/powerpoint/2010/main" val="2049334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There. We know how to calculate the proportion of our participants that had a pap test in the past 5 years. Now</a:t>
            </a:r>
            <a:r>
              <a:rPr lang="en-US" baseline="0" dirty="0" smtClean="0"/>
              <a:t> let’s go through our checks.</a:t>
            </a:r>
            <a:endParaRPr lang="en-US" dirty="0" smtClean="0"/>
          </a:p>
        </p:txBody>
      </p:sp>
    </p:spTree>
    <p:extLst>
      <p:ext uri="{BB962C8B-B14F-4D97-AF65-F5344CB8AC3E}">
        <p14:creationId xmlns:p14="http://schemas.microsoft.com/office/powerpoint/2010/main" val="1679060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Here we see our red flags</a:t>
            </a:r>
            <a:r>
              <a:rPr lang="en-US" baseline="0" dirty="0" smtClean="0"/>
              <a:t> for skip patterns, so we know that there’s a chance that analyzing this variable without incorporating contextual information will give us a biased answer. Now, let’s think about the context.</a:t>
            </a:r>
            <a:endParaRPr lang="en-US" dirty="0" smtClean="0"/>
          </a:p>
        </p:txBody>
      </p:sp>
    </p:spTree>
    <p:extLst>
      <p:ext uri="{BB962C8B-B14F-4D97-AF65-F5344CB8AC3E}">
        <p14:creationId xmlns:p14="http://schemas.microsoft.com/office/powerpoint/2010/main" val="33651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dirty="0" smtClean="0"/>
              <a:t>We actually have two questions</a:t>
            </a:r>
            <a:r>
              <a:rPr lang="en-US" baseline="0" dirty="0" smtClean="0"/>
              <a:t> here that impose skip logic. Let’s first think about sex. If the participant is a male, they skip over the question about ever having a pap test.</a:t>
            </a:r>
            <a:endParaRPr lang="en-US" dirty="0" smtClean="0"/>
          </a:p>
          <a:p>
            <a:endParaRPr lang="en-US" dirty="0"/>
          </a:p>
        </p:txBody>
      </p:sp>
    </p:spTree>
    <p:extLst>
      <p:ext uri="{BB962C8B-B14F-4D97-AF65-F5344CB8AC3E}">
        <p14:creationId xmlns:p14="http://schemas.microsoft.com/office/powerpoint/2010/main" val="2122659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Quote">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895350" y="3357562"/>
            <a:ext cx="7358100" cy="2571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4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0" name="Shape 50"/>
          <p:cNvSpPr txBox="1">
            <a:spLocks noGrp="1"/>
          </p:cNvSpPr>
          <p:nvPr>
            <p:ph type="body" idx="2"/>
          </p:nvPr>
        </p:nvSpPr>
        <p:spPr>
          <a:xfrm>
            <a:off x="895350" y="2266950"/>
            <a:ext cx="7358100" cy="3333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1" name="Shape 51"/>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hoto">
    <p:spTree>
      <p:nvGrpSpPr>
        <p:cNvPr id="1" name="Shape 52"/>
        <p:cNvGrpSpPr/>
        <p:nvPr/>
      </p:nvGrpSpPr>
      <p:grpSpPr>
        <a:xfrm>
          <a:off x="0" y="0"/>
          <a:ext cx="0" cy="0"/>
          <a:chOff x="0" y="0"/>
          <a:chExt cx="0" cy="0"/>
        </a:xfrm>
      </p:grpSpPr>
      <p:sp>
        <p:nvSpPr>
          <p:cNvPr id="53" name="Shape 53"/>
          <p:cNvSpPr>
            <a:spLocks noGrp="1"/>
          </p:cNvSpPr>
          <p:nvPr>
            <p:ph type="pic" idx="2"/>
          </p:nvPr>
        </p:nvSpPr>
        <p:spPr>
          <a:xfrm>
            <a:off x="0" y="0"/>
            <a:ext cx="9144000" cy="51435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4" name="Shape 5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mp; Bullets">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 name="Shape 13"/>
          <p:cNvSpPr txBox="1">
            <a:spLocks noGrp="1"/>
          </p:cNvSpPr>
          <p:nvPr>
            <p:ph type="body" idx="1"/>
          </p:nvPr>
        </p:nvSpPr>
        <p:spPr>
          <a:xfrm>
            <a:off x="633412" y="1214437"/>
            <a:ext cx="7877100" cy="3452700"/>
          </a:xfrm>
          <a:prstGeom prst="rect">
            <a:avLst/>
          </a:prstGeom>
          <a:noFill/>
          <a:ln>
            <a:noFill/>
          </a:ln>
        </p:spPr>
        <p:txBody>
          <a:bodyPr lIns="34275" tIns="34275" rIns="34275" bIns="34275" anchor="ctr"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14" name="Shape 1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66750" y="862012"/>
            <a:ext cx="7810500" cy="17430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7" name="Shape 17"/>
          <p:cNvSpPr txBox="1">
            <a:spLocks noGrp="1"/>
          </p:cNvSpPr>
          <p:nvPr>
            <p:ph type="body" idx="1"/>
          </p:nvPr>
        </p:nvSpPr>
        <p:spPr>
          <a:xfrm>
            <a:off x="666750" y="2652712"/>
            <a:ext cx="7810500" cy="5952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18" name="Shape 18"/>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Photo - Horizontal">
    <p:spTree>
      <p:nvGrpSpPr>
        <p:cNvPr id="1" name="Shape 19"/>
        <p:cNvGrpSpPr/>
        <p:nvPr/>
      </p:nvGrpSpPr>
      <p:grpSpPr>
        <a:xfrm>
          <a:off x="0" y="0"/>
          <a:ext cx="0" cy="0"/>
          <a:chOff x="0" y="0"/>
          <a:chExt cx="0" cy="0"/>
        </a:xfrm>
      </p:grpSpPr>
      <p:sp>
        <p:nvSpPr>
          <p:cNvPr id="20" name="Shape 20"/>
          <p:cNvSpPr>
            <a:spLocks noGrp="1"/>
          </p:cNvSpPr>
          <p:nvPr>
            <p:ph type="pic" idx="2"/>
          </p:nvPr>
        </p:nvSpPr>
        <p:spPr>
          <a:xfrm>
            <a:off x="1172237" y="252412"/>
            <a:ext cx="6801000" cy="32766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1" name="Shape 21"/>
          <p:cNvSpPr txBox="1">
            <a:spLocks noGrp="1"/>
          </p:cNvSpPr>
          <p:nvPr>
            <p:ph type="title"/>
          </p:nvPr>
        </p:nvSpPr>
        <p:spPr>
          <a:xfrm>
            <a:off x="238125" y="3543300"/>
            <a:ext cx="8667600" cy="7524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22" name="Shape 22"/>
          <p:cNvSpPr txBox="1">
            <a:spLocks noGrp="1"/>
          </p:cNvSpPr>
          <p:nvPr>
            <p:ph type="body" idx="1"/>
          </p:nvPr>
        </p:nvSpPr>
        <p:spPr>
          <a:xfrm>
            <a:off x="238125" y="4319587"/>
            <a:ext cx="8667600" cy="5952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3" name="Shape 23"/>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Center">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66750" y="1700212"/>
            <a:ext cx="7810500" cy="17430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26" name="Shape 26"/>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Photo - Vertical">
    <p:spTree>
      <p:nvGrpSpPr>
        <p:cNvPr id="1" name="Shape 27"/>
        <p:cNvGrpSpPr/>
        <p:nvPr/>
      </p:nvGrpSpPr>
      <p:grpSpPr>
        <a:xfrm>
          <a:off x="0" y="0"/>
          <a:ext cx="0" cy="0"/>
          <a:chOff x="0" y="0"/>
          <a:chExt cx="0" cy="0"/>
        </a:xfrm>
      </p:grpSpPr>
      <p:sp>
        <p:nvSpPr>
          <p:cNvPr id="28" name="Shape 28"/>
          <p:cNvSpPr>
            <a:spLocks noGrp="1"/>
          </p:cNvSpPr>
          <p:nvPr>
            <p:ph type="pic" idx="2"/>
          </p:nvPr>
        </p:nvSpPr>
        <p:spPr>
          <a:xfrm>
            <a:off x="4937242" y="414337"/>
            <a:ext cx="3571800" cy="43149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29" name="Shape 29"/>
          <p:cNvSpPr txBox="1">
            <a:spLocks noGrp="1"/>
          </p:cNvSpPr>
          <p:nvPr>
            <p:ph type="title"/>
          </p:nvPr>
        </p:nvSpPr>
        <p:spPr>
          <a:xfrm>
            <a:off x="619125" y="414337"/>
            <a:ext cx="3833700" cy="2105100"/>
          </a:xfrm>
          <a:prstGeom prst="rect">
            <a:avLst/>
          </a:prstGeom>
          <a:noFill/>
          <a:ln>
            <a:noFill/>
          </a:ln>
        </p:spPr>
        <p:txBody>
          <a:bodyPr lIns="34275" tIns="34275" rIns="34275" bIns="34275" anchor="b" anchorCtr="0"/>
          <a:lstStyle>
            <a:lvl1pPr marL="0" marR="0" lvl="0" indent="0" algn="ctr" rtl="0">
              <a:lnSpc>
                <a:spcPct val="100000"/>
              </a:lnSpc>
              <a:spcBef>
                <a:spcPts val="0"/>
              </a:spcBef>
              <a:spcAft>
                <a:spcPts val="0"/>
              </a:spcAft>
              <a:buClr>
                <a:srgbClr val="000000"/>
              </a:buClr>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0" name="Shape 30"/>
          <p:cNvSpPr txBox="1">
            <a:spLocks noGrp="1"/>
          </p:cNvSpPr>
          <p:nvPr>
            <p:ph type="body" idx="1"/>
          </p:nvPr>
        </p:nvSpPr>
        <p:spPr>
          <a:xfrm>
            <a:off x="619125" y="2566987"/>
            <a:ext cx="3833700" cy="2162100"/>
          </a:xfrm>
          <a:prstGeom prst="rect">
            <a:avLst/>
          </a:prstGeom>
          <a:noFill/>
          <a:ln>
            <a:noFill/>
          </a:ln>
        </p:spPr>
        <p:txBody>
          <a:bodyPr lIns="34275" tIns="34275" rIns="34275" bIns="34275" anchor="t" anchorCtr="0"/>
          <a:lstStyle>
            <a:lvl1pPr marL="0" marR="0" lvl="0" indent="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1" name="Shape 31"/>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Top">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4" name="Shape 34"/>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Bullets &amp; Photo">
    <p:spTree>
      <p:nvGrpSpPr>
        <p:cNvPr id="1" name="Shape 35"/>
        <p:cNvGrpSpPr/>
        <p:nvPr/>
      </p:nvGrpSpPr>
      <p:grpSpPr>
        <a:xfrm>
          <a:off x="0" y="0"/>
          <a:ext cx="0" cy="0"/>
          <a:chOff x="0" y="0"/>
          <a:chExt cx="0" cy="0"/>
        </a:xfrm>
      </p:grpSpPr>
      <p:sp>
        <p:nvSpPr>
          <p:cNvPr id="36" name="Shape 36"/>
          <p:cNvSpPr>
            <a:spLocks noGrp="1"/>
          </p:cNvSpPr>
          <p:nvPr>
            <p:ph type="pic" idx="2"/>
          </p:nvPr>
        </p:nvSpPr>
        <p:spPr>
          <a:xfrm>
            <a:off x="4938712" y="1214437"/>
            <a:ext cx="3571800" cy="34527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7" name="Shape 37"/>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8" name="Shape 38"/>
          <p:cNvSpPr txBox="1">
            <a:spLocks noGrp="1"/>
          </p:cNvSpPr>
          <p:nvPr>
            <p:ph type="body" idx="1"/>
          </p:nvPr>
        </p:nvSpPr>
        <p:spPr>
          <a:xfrm>
            <a:off x="633412" y="1214437"/>
            <a:ext cx="3753000" cy="3452700"/>
          </a:xfrm>
          <a:prstGeom prst="rect">
            <a:avLst/>
          </a:prstGeom>
          <a:noFill/>
          <a:ln>
            <a:noFill/>
          </a:ln>
        </p:spPr>
        <p:txBody>
          <a:bodyPr lIns="34275" tIns="34275" rIns="34275" bIns="34275" anchor="ctr" anchorCtr="0"/>
          <a:lstStyle>
            <a:lvl1pPr marL="215900" marR="0" lvl="0"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1pPr>
            <a:lvl2pPr marL="419100" marR="0" lvl="1" indent="-1270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2pPr>
            <a:lvl3pPr marL="635000" marR="0" lvl="2"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3pPr>
            <a:lvl4pPr marL="838200" marR="0" lvl="3" indent="-1270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4pPr>
            <a:lvl5pPr marL="1054100" marR="0" lvl="4" indent="-139700" algn="l" rtl="0">
              <a:lnSpc>
                <a:spcPct val="100000"/>
              </a:lnSpc>
              <a:spcBef>
                <a:spcPts val="1700"/>
              </a:spcBef>
              <a:spcAft>
                <a:spcPts val="0"/>
              </a:spcAft>
              <a:buClr>
                <a:srgbClr val="000000"/>
              </a:buClr>
              <a:buSzPct val="76470"/>
              <a:buFont typeface="Helvetica Neue"/>
              <a:buChar char="•"/>
              <a:defRPr sz="17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39" name="Shape 39"/>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hoto - 3 Up">
    <p:spTree>
      <p:nvGrpSpPr>
        <p:cNvPr id="1" name="Shape 43"/>
        <p:cNvGrpSpPr/>
        <p:nvPr/>
      </p:nvGrpSpPr>
      <p:grpSpPr>
        <a:xfrm>
          <a:off x="0" y="0"/>
          <a:ext cx="0" cy="0"/>
          <a:chOff x="0" y="0"/>
          <a:chExt cx="0" cy="0"/>
        </a:xfrm>
      </p:grpSpPr>
      <p:sp>
        <p:nvSpPr>
          <p:cNvPr id="44" name="Shape 44"/>
          <p:cNvSpPr>
            <a:spLocks noGrp="1"/>
          </p:cNvSpPr>
          <p:nvPr>
            <p:ph type="pic" idx="2"/>
          </p:nvPr>
        </p:nvSpPr>
        <p:spPr>
          <a:xfrm>
            <a:off x="452437" y="423862"/>
            <a:ext cx="5315100" cy="43005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5" name="Shape 45"/>
          <p:cNvSpPr>
            <a:spLocks noGrp="1"/>
          </p:cNvSpPr>
          <p:nvPr>
            <p:ph type="pic" idx="3"/>
          </p:nvPr>
        </p:nvSpPr>
        <p:spPr>
          <a:xfrm>
            <a:off x="5910262" y="2643187"/>
            <a:ext cx="2776500" cy="20811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6" name="Shape 46"/>
          <p:cNvSpPr>
            <a:spLocks noGrp="1"/>
          </p:cNvSpPr>
          <p:nvPr>
            <p:ph type="pic" idx="4"/>
          </p:nvPr>
        </p:nvSpPr>
        <p:spPr>
          <a:xfrm>
            <a:off x="5910262" y="423862"/>
            <a:ext cx="2776500" cy="2081100"/>
          </a:xfrm>
          <a:prstGeom prst="rect">
            <a:avLst/>
          </a:prstGeom>
          <a:noFill/>
          <a:ln>
            <a:noFill/>
          </a:ln>
        </p:spPr>
        <p:txBody>
          <a:bodyPr lIns="34275" tIns="34275" rIns="34275" bIns="34275" anchor="t"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47" name="Shape 47"/>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33412" y="357187"/>
            <a:ext cx="7877100" cy="857400"/>
          </a:xfrm>
          <a:prstGeom prst="rect">
            <a:avLst/>
          </a:prstGeom>
          <a:noFill/>
          <a:ln>
            <a:noFill/>
          </a:ln>
        </p:spPr>
        <p:txBody>
          <a:bodyPr lIns="34275" tIns="34275" rIns="34275" bIns="34275" anchor="ctr" anchorCtr="0"/>
          <a:lstStyle>
            <a:lvl1pPr marL="0" marR="0" lvl="0" indent="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ct val="250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 name="Shape 7"/>
          <p:cNvSpPr txBox="1">
            <a:spLocks noGrp="1"/>
          </p:cNvSpPr>
          <p:nvPr>
            <p:ph type="body" idx="1"/>
          </p:nvPr>
        </p:nvSpPr>
        <p:spPr>
          <a:xfrm>
            <a:off x="633412" y="1214437"/>
            <a:ext cx="7877100" cy="3452700"/>
          </a:xfrm>
          <a:prstGeom prst="rect">
            <a:avLst/>
          </a:prstGeom>
          <a:noFill/>
          <a:ln>
            <a:noFill/>
          </a:ln>
        </p:spPr>
        <p:txBody>
          <a:bodyPr lIns="34275" tIns="34275" rIns="34275" bIns="34275" anchor="ctr" anchorCtr="0"/>
          <a:lstStyle>
            <a:lvl1pPr marL="241300" marR="0" lvl="0"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1pPr>
            <a:lvl2pPr marL="482600" marR="0" lvl="1"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2pPr>
            <a:lvl3pPr marL="711200" marR="0" lvl="2"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3pPr>
            <a:lvl4pPr marL="952500" marR="0" lvl="3"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4pPr>
            <a:lvl5pPr marL="1193800" marR="0" lvl="4"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5pPr>
            <a:lvl6pPr marL="1435100" marR="0" lvl="5"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1663700" marR="0" lvl="6"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1905000" marR="0" lvl="7" indent="-1397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2146300" marR="0" lvl="8" indent="-152400" algn="l" rtl="0">
              <a:lnSpc>
                <a:spcPct val="100000"/>
              </a:lnSpc>
              <a:spcBef>
                <a:spcPts val="2200"/>
              </a:spcBef>
              <a:spcAft>
                <a:spcPts val="0"/>
              </a:spcAft>
              <a:buClr>
                <a:srgbClr val="000000"/>
              </a:buClr>
              <a:buSzPct val="750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8" name="Shape 8"/>
          <p:cNvSpPr txBox="1">
            <a:spLocks noGrp="1"/>
          </p:cNvSpPr>
          <p:nvPr>
            <p:ph type="sldNum" idx="12"/>
          </p:nvPr>
        </p:nvSpPr>
        <p:spPr>
          <a:xfrm>
            <a:off x="4484636" y="4905375"/>
            <a:ext cx="170100" cy="176100"/>
          </a:xfrm>
          <a:prstGeom prst="rect">
            <a:avLst/>
          </a:prstGeom>
          <a:noFill/>
          <a:ln>
            <a:noFill/>
          </a:ln>
        </p:spPr>
        <p:txBody>
          <a:bodyPr lIns="19050" tIns="19050" rIns="19050" bIns="1905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US" sz="900" b="0" i="0" u="none" strike="noStrike" cap="none">
                <a:solidFill>
                  <a:srgbClr val="000000"/>
                </a:solidFill>
                <a:latin typeface="Helvetica Neue"/>
                <a:ea typeface="Helvetica Neue"/>
                <a:cs typeface="Helvetica Neue"/>
                <a:sym typeface="Helvetica Neue"/>
              </a:rPr>
              <a:t>‹#›</a:t>
            </a:fld>
            <a:endParaRPr lang="en-US" sz="900" b="0" i="0" u="none" strike="noStrike" cap="none">
              <a:solidFill>
                <a:srgbClr val="000000"/>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p:nvPr/>
        </p:nvSpPr>
        <p:spPr>
          <a:xfrm>
            <a:off x="143586" y="287043"/>
            <a:ext cx="9000413" cy="6192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2E6088"/>
              </a:buClr>
              <a:buSzPct val="25000"/>
              <a:buFont typeface="Helvetica Neue"/>
              <a:buNone/>
            </a:pPr>
            <a:r>
              <a:rPr lang="en-US" sz="4900" b="1" smtClean="0">
                <a:solidFill>
                  <a:srgbClr val="2E6088"/>
                </a:solidFill>
                <a:latin typeface="Helvetica Neue"/>
                <a:ea typeface="Helvetica Neue"/>
                <a:cs typeface="Helvetica Neue"/>
                <a:sym typeface="Helvetica Neue"/>
              </a:rPr>
              <a:t>Managing Skip </a:t>
            </a:r>
            <a:r>
              <a:rPr lang="en-US" sz="4900" b="1" dirty="0">
                <a:solidFill>
                  <a:srgbClr val="2E6088"/>
                </a:solidFill>
                <a:latin typeface="Helvetica Neue"/>
                <a:ea typeface="Helvetica Neue"/>
                <a:cs typeface="Helvetica Neue"/>
                <a:sym typeface="Helvetica Neue"/>
              </a:rPr>
              <a:t>Patterns</a:t>
            </a:r>
          </a:p>
        </p:txBody>
      </p:sp>
      <p:sp>
        <p:nvSpPr>
          <p:cNvPr id="60" name="Shape 60"/>
          <p:cNvSpPr/>
          <p:nvPr/>
        </p:nvSpPr>
        <p:spPr>
          <a:xfrm>
            <a:off x="204815" y="1039368"/>
            <a:ext cx="6799500" cy="2667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465E86"/>
              </a:buClr>
              <a:buSzPct val="25000"/>
              <a:buFont typeface="Helvetica Neue"/>
              <a:buNone/>
            </a:pPr>
            <a:r>
              <a:rPr lang="en-US" sz="1500" b="0" i="0" u="none" strike="noStrike" cap="none">
                <a:solidFill>
                  <a:srgbClr val="465E86"/>
                </a:solidFill>
                <a:latin typeface="Helvetica Neue"/>
                <a:ea typeface="Helvetica Neue"/>
                <a:cs typeface="Helvetica Neue"/>
                <a:sym typeface="Helvetica Neue"/>
              </a:rPr>
              <a:t>Introduction to Data Management and Statistical Computing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18442"/>
            <a:ext cx="9144000" cy="35250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p:nvPr/>
        </p:nvSpPr>
        <p:spPr>
          <a:xfrm>
            <a:off x="111149"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mtClean="0">
                <a:solidFill>
                  <a:schemeClr val="tx1"/>
                </a:solidFill>
              </a:rPr>
              <a:t>What is your sex?</a:t>
            </a:r>
            <a:endParaRPr lang="en-US" dirty="0">
              <a:solidFill>
                <a:schemeClr val="tx1"/>
              </a:solidFill>
            </a:endParaRPr>
          </a:p>
        </p:txBody>
      </p:sp>
      <p:sp>
        <p:nvSpPr>
          <p:cNvPr id="6" name="Arc 5"/>
          <p:cNvSpPr/>
          <p:nvPr/>
        </p:nvSpPr>
        <p:spPr>
          <a:xfrm rot="16200000">
            <a:off x="3205490" y="-2083944"/>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hape 75"/>
          <p:cNvSpPr/>
          <p:nvPr/>
        </p:nvSpPr>
        <p:spPr>
          <a:xfrm>
            <a:off x="2632678"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had a pap test?</a:t>
            </a:r>
            <a:endParaRPr lang="en-US" dirty="0">
              <a:solidFill>
                <a:schemeClr val="tx1"/>
              </a:solidFill>
            </a:endParaRPr>
          </a:p>
        </p:txBody>
      </p:sp>
      <p:sp>
        <p:nvSpPr>
          <p:cNvPr id="11" name="Shape 75"/>
          <p:cNvSpPr/>
          <p:nvPr/>
        </p:nvSpPr>
        <p:spPr>
          <a:xfrm>
            <a:off x="7675737" y="1383983"/>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Module 14.05</a:t>
            </a:r>
            <a:endParaRPr lang="en-US" dirty="0">
              <a:solidFill>
                <a:schemeClr val="tx1"/>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1677025090"/>
              </p:ext>
            </p:extLst>
          </p:nvPr>
        </p:nvGraphicFramePr>
        <p:xfrm>
          <a:off x="106135" y="2708277"/>
          <a:ext cx="5950285" cy="1483360"/>
        </p:xfrm>
        <a:graphic>
          <a:graphicData uri="http://schemas.openxmlformats.org/drawingml/2006/table">
            <a:tbl>
              <a:tblPr firstRow="1" bandRow="1">
                <a:tableStyleId>{931135C6-355A-438F-B8CD-D689AE8C00DD}</a:tableStyleId>
              </a:tblPr>
              <a:tblGrid>
                <a:gridCol w="1359431"/>
                <a:gridCol w="1555423"/>
                <a:gridCol w="1508289"/>
                <a:gridCol w="152714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 name="Straight Arrow Connector 2"/>
          <p:cNvCxnSpPr>
            <a:stCxn id="5" idx="3"/>
            <a:endCxn id="7" idx="1"/>
          </p:cNvCxnSpPr>
          <p:nvPr/>
        </p:nvCxnSpPr>
        <p:spPr>
          <a:xfrm>
            <a:off x="1391309" y="2011680"/>
            <a:ext cx="1241369"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8284" y="409574"/>
            <a:ext cx="746312" cy="307777"/>
          </a:xfrm>
          <a:prstGeom prst="rect">
            <a:avLst/>
          </a:prstGeom>
          <a:solidFill>
            <a:schemeClr val="tx2"/>
          </a:solidFill>
          <a:ln>
            <a:solidFill>
              <a:schemeClr val="tx1"/>
            </a:solidFill>
          </a:ln>
        </p:spPr>
        <p:txBody>
          <a:bodyPr wrap="square" rtlCol="0">
            <a:spAutoFit/>
          </a:bodyPr>
          <a:lstStyle/>
          <a:p>
            <a:pPr algn="ctr"/>
            <a:r>
              <a:rPr lang="en-US" smtClean="0"/>
              <a:t>Male</a:t>
            </a:r>
            <a:endParaRPr lang="en-US" dirty="0"/>
          </a:p>
        </p:txBody>
      </p:sp>
      <p:sp>
        <p:nvSpPr>
          <p:cNvPr id="15" name="TextBox 14"/>
          <p:cNvSpPr txBox="1"/>
          <p:nvPr/>
        </p:nvSpPr>
        <p:spPr>
          <a:xfrm>
            <a:off x="1528284" y="1847851"/>
            <a:ext cx="848149" cy="307777"/>
          </a:xfrm>
          <a:prstGeom prst="rect">
            <a:avLst/>
          </a:prstGeom>
          <a:solidFill>
            <a:schemeClr val="tx2"/>
          </a:solidFill>
          <a:ln>
            <a:solidFill>
              <a:schemeClr val="tx1"/>
            </a:solidFill>
          </a:ln>
        </p:spPr>
        <p:txBody>
          <a:bodyPr wrap="square" rtlCol="0">
            <a:spAutoFit/>
          </a:bodyPr>
          <a:lstStyle/>
          <a:p>
            <a:pPr algn="ctr"/>
            <a:r>
              <a:rPr lang="en-US" smtClean="0"/>
              <a:t>Female</a:t>
            </a:r>
            <a:endParaRPr lang="en-US" dirty="0"/>
          </a:p>
        </p:txBody>
      </p:sp>
      <p:sp>
        <p:nvSpPr>
          <p:cNvPr id="10" name="Shape 75"/>
          <p:cNvSpPr/>
          <p:nvPr/>
        </p:nvSpPr>
        <p:spPr>
          <a:xfrm>
            <a:off x="5154207" y="1371599"/>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When was your last pap test?</a:t>
            </a:r>
            <a:endParaRPr lang="en-US" dirty="0">
              <a:solidFill>
                <a:schemeClr val="tx1"/>
              </a:solidFill>
            </a:endParaRPr>
          </a:p>
        </p:txBody>
      </p:sp>
      <p:cxnSp>
        <p:nvCxnSpPr>
          <p:cNvPr id="12" name="Straight Arrow Connector 11"/>
          <p:cNvCxnSpPr/>
          <p:nvPr/>
        </p:nvCxnSpPr>
        <p:spPr>
          <a:xfrm flipV="1">
            <a:off x="3912838" y="2011679"/>
            <a:ext cx="1241369" cy="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434367" y="2011679"/>
            <a:ext cx="1241370" cy="123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62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p:nvPr/>
        </p:nvSpPr>
        <p:spPr>
          <a:xfrm>
            <a:off x="111149"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mtClean="0">
                <a:solidFill>
                  <a:schemeClr val="tx1"/>
                </a:solidFill>
              </a:rPr>
              <a:t>What is your sex?</a:t>
            </a:r>
            <a:endParaRPr lang="en-US" dirty="0">
              <a:solidFill>
                <a:schemeClr val="tx1"/>
              </a:solidFill>
            </a:endParaRPr>
          </a:p>
        </p:txBody>
      </p:sp>
      <p:sp>
        <p:nvSpPr>
          <p:cNvPr id="6" name="Arc 5"/>
          <p:cNvSpPr/>
          <p:nvPr/>
        </p:nvSpPr>
        <p:spPr>
          <a:xfrm rot="16200000">
            <a:off x="3205490" y="-2083944"/>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hape 75"/>
          <p:cNvSpPr/>
          <p:nvPr/>
        </p:nvSpPr>
        <p:spPr>
          <a:xfrm>
            <a:off x="2632678"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had a pap test?</a:t>
            </a:r>
            <a:endParaRPr lang="en-US" dirty="0">
              <a:solidFill>
                <a:schemeClr val="tx1"/>
              </a:solidFill>
            </a:endParaRPr>
          </a:p>
        </p:txBody>
      </p:sp>
      <p:sp>
        <p:nvSpPr>
          <p:cNvPr id="11" name="Shape 75"/>
          <p:cNvSpPr/>
          <p:nvPr/>
        </p:nvSpPr>
        <p:spPr>
          <a:xfrm>
            <a:off x="7675737" y="1383983"/>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Module 14.05</a:t>
            </a:r>
            <a:endParaRPr lang="en-US" dirty="0">
              <a:solidFill>
                <a:schemeClr val="tx1"/>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37820755"/>
              </p:ext>
            </p:extLst>
          </p:nvPr>
        </p:nvGraphicFramePr>
        <p:xfrm>
          <a:off x="106135" y="2709511"/>
          <a:ext cx="5950285" cy="1483360"/>
        </p:xfrm>
        <a:graphic>
          <a:graphicData uri="http://schemas.openxmlformats.org/drawingml/2006/table">
            <a:tbl>
              <a:tblPr firstRow="1" bandRow="1">
                <a:tableStyleId>{931135C6-355A-438F-B8CD-D689AE8C00DD}</a:tableStyleId>
              </a:tblPr>
              <a:tblGrid>
                <a:gridCol w="1359431"/>
                <a:gridCol w="1555423"/>
                <a:gridCol w="1508289"/>
                <a:gridCol w="152714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3" name="Straight Arrow Connector 2"/>
          <p:cNvCxnSpPr>
            <a:stCxn id="5" idx="3"/>
            <a:endCxn id="7" idx="1"/>
          </p:cNvCxnSpPr>
          <p:nvPr/>
        </p:nvCxnSpPr>
        <p:spPr>
          <a:xfrm>
            <a:off x="1391309" y="2011680"/>
            <a:ext cx="1241369"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8284" y="409574"/>
            <a:ext cx="746312" cy="307777"/>
          </a:xfrm>
          <a:prstGeom prst="rect">
            <a:avLst/>
          </a:prstGeom>
          <a:solidFill>
            <a:schemeClr val="tx2"/>
          </a:solidFill>
          <a:ln>
            <a:solidFill>
              <a:schemeClr val="tx1"/>
            </a:solidFill>
          </a:ln>
        </p:spPr>
        <p:txBody>
          <a:bodyPr wrap="square" rtlCol="0">
            <a:spAutoFit/>
          </a:bodyPr>
          <a:lstStyle/>
          <a:p>
            <a:pPr algn="ctr"/>
            <a:r>
              <a:rPr lang="en-US" smtClean="0"/>
              <a:t>Male</a:t>
            </a:r>
            <a:endParaRPr lang="en-US" dirty="0"/>
          </a:p>
        </p:txBody>
      </p:sp>
      <p:sp>
        <p:nvSpPr>
          <p:cNvPr id="15" name="TextBox 14"/>
          <p:cNvSpPr txBox="1"/>
          <p:nvPr/>
        </p:nvSpPr>
        <p:spPr>
          <a:xfrm>
            <a:off x="1528284" y="1847851"/>
            <a:ext cx="848149" cy="307777"/>
          </a:xfrm>
          <a:prstGeom prst="rect">
            <a:avLst/>
          </a:prstGeom>
          <a:solidFill>
            <a:schemeClr val="tx2"/>
          </a:solidFill>
          <a:ln>
            <a:solidFill>
              <a:schemeClr val="tx1"/>
            </a:solidFill>
          </a:ln>
        </p:spPr>
        <p:txBody>
          <a:bodyPr wrap="square" rtlCol="0">
            <a:spAutoFit/>
          </a:bodyPr>
          <a:lstStyle/>
          <a:p>
            <a:pPr algn="ctr"/>
            <a:r>
              <a:rPr lang="en-US" smtClean="0"/>
              <a:t>Female</a:t>
            </a:r>
            <a:endParaRPr lang="en-US" dirty="0"/>
          </a:p>
        </p:txBody>
      </p:sp>
      <p:sp>
        <p:nvSpPr>
          <p:cNvPr id="10" name="Shape 75"/>
          <p:cNvSpPr/>
          <p:nvPr/>
        </p:nvSpPr>
        <p:spPr>
          <a:xfrm>
            <a:off x="5154207" y="1371599"/>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When was your last pap test?</a:t>
            </a:r>
            <a:endParaRPr lang="en-US" dirty="0">
              <a:solidFill>
                <a:schemeClr val="tx1"/>
              </a:solidFill>
            </a:endParaRPr>
          </a:p>
        </p:txBody>
      </p:sp>
      <p:cxnSp>
        <p:nvCxnSpPr>
          <p:cNvPr id="12" name="Straight Arrow Connector 11"/>
          <p:cNvCxnSpPr/>
          <p:nvPr/>
        </p:nvCxnSpPr>
        <p:spPr>
          <a:xfrm flipV="1">
            <a:off x="3912838" y="2011679"/>
            <a:ext cx="1241369" cy="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434367" y="2011679"/>
            <a:ext cx="1241370" cy="123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89756" y="0"/>
            <a:ext cx="3754244" cy="1375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What proportion of women that participated in the 2015 BRFSS have had a pap test in the past 5 years?</a:t>
            </a:r>
            <a:endParaRPr lang="en-US" sz="1800" dirty="0"/>
          </a:p>
        </p:txBody>
      </p:sp>
    </p:spTree>
    <p:extLst>
      <p:ext uri="{BB962C8B-B14F-4D97-AF65-F5344CB8AC3E}">
        <p14:creationId xmlns:p14="http://schemas.microsoft.com/office/powerpoint/2010/main" val="133692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p:nvPr/>
        </p:nvSpPr>
        <p:spPr>
          <a:xfrm>
            <a:off x="111149"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mtClean="0">
                <a:solidFill>
                  <a:schemeClr val="tx1"/>
                </a:solidFill>
              </a:rPr>
              <a:t>What is your sex?</a:t>
            </a:r>
            <a:endParaRPr lang="en-US" dirty="0">
              <a:solidFill>
                <a:schemeClr val="tx1"/>
              </a:solidFill>
            </a:endParaRPr>
          </a:p>
        </p:txBody>
      </p:sp>
      <p:sp>
        <p:nvSpPr>
          <p:cNvPr id="6" name="Arc 5"/>
          <p:cNvSpPr/>
          <p:nvPr/>
        </p:nvSpPr>
        <p:spPr>
          <a:xfrm rot="16200000">
            <a:off x="3205490" y="-2083944"/>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hape 75"/>
          <p:cNvSpPr/>
          <p:nvPr/>
        </p:nvSpPr>
        <p:spPr>
          <a:xfrm>
            <a:off x="2632678"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had a pap test?</a:t>
            </a:r>
            <a:endParaRPr lang="en-US" dirty="0">
              <a:solidFill>
                <a:schemeClr val="tx1"/>
              </a:solidFill>
            </a:endParaRPr>
          </a:p>
        </p:txBody>
      </p:sp>
      <p:sp>
        <p:nvSpPr>
          <p:cNvPr id="11" name="Shape 75"/>
          <p:cNvSpPr/>
          <p:nvPr/>
        </p:nvSpPr>
        <p:spPr>
          <a:xfrm>
            <a:off x="7675737" y="1383983"/>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Module 14.05</a:t>
            </a:r>
            <a:endParaRPr lang="en-US" dirty="0">
              <a:solidFill>
                <a:schemeClr val="tx1"/>
              </a:solidFill>
            </a:endParaRPr>
          </a:p>
        </p:txBody>
      </p:sp>
      <p:cxnSp>
        <p:nvCxnSpPr>
          <p:cNvPr id="3" name="Straight Arrow Connector 2"/>
          <p:cNvCxnSpPr>
            <a:stCxn id="5" idx="3"/>
            <a:endCxn id="7" idx="1"/>
          </p:cNvCxnSpPr>
          <p:nvPr/>
        </p:nvCxnSpPr>
        <p:spPr>
          <a:xfrm>
            <a:off x="1391309" y="2011680"/>
            <a:ext cx="1241369"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8284" y="409574"/>
            <a:ext cx="746312" cy="307777"/>
          </a:xfrm>
          <a:prstGeom prst="rect">
            <a:avLst/>
          </a:prstGeom>
          <a:solidFill>
            <a:schemeClr val="tx2"/>
          </a:solidFill>
          <a:ln>
            <a:solidFill>
              <a:schemeClr val="tx1"/>
            </a:solidFill>
          </a:ln>
        </p:spPr>
        <p:txBody>
          <a:bodyPr wrap="square" rtlCol="0">
            <a:spAutoFit/>
          </a:bodyPr>
          <a:lstStyle/>
          <a:p>
            <a:pPr algn="ctr"/>
            <a:r>
              <a:rPr lang="en-US" smtClean="0"/>
              <a:t>Male</a:t>
            </a:r>
            <a:endParaRPr lang="en-US" dirty="0"/>
          </a:p>
        </p:txBody>
      </p:sp>
      <p:sp>
        <p:nvSpPr>
          <p:cNvPr id="15" name="TextBox 14"/>
          <p:cNvSpPr txBox="1"/>
          <p:nvPr/>
        </p:nvSpPr>
        <p:spPr>
          <a:xfrm>
            <a:off x="1528284" y="1847851"/>
            <a:ext cx="848149" cy="307777"/>
          </a:xfrm>
          <a:prstGeom prst="rect">
            <a:avLst/>
          </a:prstGeom>
          <a:solidFill>
            <a:schemeClr val="tx2"/>
          </a:solidFill>
          <a:ln>
            <a:solidFill>
              <a:schemeClr val="tx1"/>
            </a:solidFill>
          </a:ln>
        </p:spPr>
        <p:txBody>
          <a:bodyPr wrap="square" rtlCol="0">
            <a:spAutoFit/>
          </a:bodyPr>
          <a:lstStyle/>
          <a:p>
            <a:pPr algn="ctr"/>
            <a:r>
              <a:rPr lang="en-US" smtClean="0"/>
              <a:t>Female</a:t>
            </a:r>
            <a:endParaRPr lang="en-US" dirty="0"/>
          </a:p>
        </p:txBody>
      </p:sp>
      <p:sp>
        <p:nvSpPr>
          <p:cNvPr id="17" name="Shape 75"/>
          <p:cNvSpPr/>
          <p:nvPr/>
        </p:nvSpPr>
        <p:spPr>
          <a:xfrm>
            <a:off x="5154207" y="1371599"/>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When was your last pap test?</a:t>
            </a:r>
            <a:endParaRPr lang="en-US" dirty="0">
              <a:solidFill>
                <a:schemeClr val="tx1"/>
              </a:solidFill>
            </a:endParaRPr>
          </a:p>
        </p:txBody>
      </p:sp>
      <p:cxnSp>
        <p:nvCxnSpPr>
          <p:cNvPr id="19" name="Straight Arrow Connector 18"/>
          <p:cNvCxnSpPr>
            <a:stCxn id="7" idx="3"/>
            <a:endCxn id="17" idx="1"/>
          </p:cNvCxnSpPr>
          <p:nvPr/>
        </p:nvCxnSpPr>
        <p:spPr>
          <a:xfrm flipV="1">
            <a:off x="3912838" y="2011679"/>
            <a:ext cx="1241369" cy="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a:endCxn id="11" idx="1"/>
          </p:cNvCxnSpPr>
          <p:nvPr/>
        </p:nvCxnSpPr>
        <p:spPr>
          <a:xfrm>
            <a:off x="6434367" y="2011679"/>
            <a:ext cx="1241370" cy="123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6200000">
            <a:off x="4310324" y="-995088"/>
            <a:ext cx="2651053" cy="4726186"/>
          </a:xfrm>
          <a:prstGeom prst="arc">
            <a:avLst>
              <a:gd name="adj1" fmla="val 16200000"/>
              <a:gd name="adj2" fmla="val 5434320"/>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403908" y="409574"/>
            <a:ext cx="746312" cy="307777"/>
          </a:xfrm>
          <a:prstGeom prst="rect">
            <a:avLst/>
          </a:prstGeom>
          <a:solidFill>
            <a:schemeClr val="tx2"/>
          </a:solidFill>
          <a:ln>
            <a:solidFill>
              <a:schemeClr val="tx1"/>
            </a:solidFill>
          </a:ln>
        </p:spPr>
        <p:txBody>
          <a:bodyPr wrap="square" rtlCol="0">
            <a:spAutoFit/>
          </a:bodyPr>
          <a:lstStyle/>
          <a:p>
            <a:pPr algn="ctr"/>
            <a:r>
              <a:rPr lang="en-US" dirty="0" smtClean="0"/>
              <a:t>No</a:t>
            </a:r>
            <a:endParaRPr lang="en-US" dirty="0"/>
          </a:p>
        </p:txBody>
      </p:sp>
      <p:sp>
        <p:nvSpPr>
          <p:cNvPr id="27" name="TextBox 26"/>
          <p:cNvSpPr txBox="1"/>
          <p:nvPr/>
        </p:nvSpPr>
        <p:spPr>
          <a:xfrm>
            <a:off x="4118465" y="1844447"/>
            <a:ext cx="746312" cy="307777"/>
          </a:xfrm>
          <a:prstGeom prst="rect">
            <a:avLst/>
          </a:prstGeom>
          <a:solidFill>
            <a:schemeClr val="tx2"/>
          </a:solidFill>
          <a:ln>
            <a:solidFill>
              <a:schemeClr val="tx1"/>
            </a:solidFill>
          </a:ln>
        </p:spPr>
        <p:txBody>
          <a:bodyPr wrap="square" rtlCol="0">
            <a:spAutoFit/>
          </a:bodyPr>
          <a:lstStyle/>
          <a:p>
            <a:pPr algn="ctr"/>
            <a:r>
              <a:rPr lang="en-US" dirty="0" smtClean="0"/>
              <a:t>Yes</a:t>
            </a:r>
            <a:endParaRPr lang="en-US" dirty="0"/>
          </a:p>
        </p:txBody>
      </p:sp>
    </p:spTree>
    <p:extLst>
      <p:ext uri="{BB962C8B-B14F-4D97-AF65-F5344CB8AC3E}">
        <p14:creationId xmlns:p14="http://schemas.microsoft.com/office/powerpoint/2010/main" val="199385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p:nvPr/>
        </p:nvSpPr>
        <p:spPr>
          <a:xfrm>
            <a:off x="111149"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mtClean="0">
                <a:solidFill>
                  <a:schemeClr val="tx1"/>
                </a:solidFill>
              </a:rPr>
              <a:t>What is your sex?</a:t>
            </a:r>
            <a:endParaRPr lang="en-US" dirty="0">
              <a:solidFill>
                <a:schemeClr val="tx1"/>
              </a:solidFill>
            </a:endParaRPr>
          </a:p>
        </p:txBody>
      </p:sp>
      <p:sp>
        <p:nvSpPr>
          <p:cNvPr id="6" name="Arc 5"/>
          <p:cNvSpPr/>
          <p:nvPr/>
        </p:nvSpPr>
        <p:spPr>
          <a:xfrm rot="16200000">
            <a:off x="3205490" y="-2083944"/>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hape 75"/>
          <p:cNvSpPr/>
          <p:nvPr/>
        </p:nvSpPr>
        <p:spPr>
          <a:xfrm>
            <a:off x="2632678"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had a pap test?</a:t>
            </a:r>
            <a:endParaRPr lang="en-US" dirty="0">
              <a:solidFill>
                <a:schemeClr val="tx1"/>
              </a:solidFill>
            </a:endParaRPr>
          </a:p>
        </p:txBody>
      </p:sp>
      <p:sp>
        <p:nvSpPr>
          <p:cNvPr id="11" name="Shape 75"/>
          <p:cNvSpPr/>
          <p:nvPr/>
        </p:nvSpPr>
        <p:spPr>
          <a:xfrm>
            <a:off x="7675737" y="1383983"/>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Module 14.05</a:t>
            </a:r>
            <a:endParaRPr lang="en-US" dirty="0">
              <a:solidFill>
                <a:schemeClr val="tx1"/>
              </a:solidFill>
            </a:endParaRPr>
          </a:p>
        </p:txBody>
      </p:sp>
      <p:cxnSp>
        <p:nvCxnSpPr>
          <p:cNvPr id="3" name="Straight Arrow Connector 2"/>
          <p:cNvCxnSpPr>
            <a:stCxn id="5" idx="3"/>
            <a:endCxn id="7" idx="1"/>
          </p:cNvCxnSpPr>
          <p:nvPr/>
        </p:nvCxnSpPr>
        <p:spPr>
          <a:xfrm>
            <a:off x="1391309" y="2011680"/>
            <a:ext cx="1241369"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8284" y="409574"/>
            <a:ext cx="746312" cy="307777"/>
          </a:xfrm>
          <a:prstGeom prst="rect">
            <a:avLst/>
          </a:prstGeom>
          <a:solidFill>
            <a:schemeClr val="tx2"/>
          </a:solidFill>
          <a:ln>
            <a:solidFill>
              <a:schemeClr val="tx1"/>
            </a:solidFill>
          </a:ln>
        </p:spPr>
        <p:txBody>
          <a:bodyPr wrap="square" rtlCol="0">
            <a:spAutoFit/>
          </a:bodyPr>
          <a:lstStyle/>
          <a:p>
            <a:pPr algn="ctr"/>
            <a:r>
              <a:rPr lang="en-US" smtClean="0"/>
              <a:t>Male</a:t>
            </a:r>
            <a:endParaRPr lang="en-US" dirty="0"/>
          </a:p>
        </p:txBody>
      </p:sp>
      <p:sp>
        <p:nvSpPr>
          <p:cNvPr id="15" name="TextBox 14"/>
          <p:cNvSpPr txBox="1"/>
          <p:nvPr/>
        </p:nvSpPr>
        <p:spPr>
          <a:xfrm>
            <a:off x="1528284" y="1847851"/>
            <a:ext cx="848149" cy="307777"/>
          </a:xfrm>
          <a:prstGeom prst="rect">
            <a:avLst/>
          </a:prstGeom>
          <a:solidFill>
            <a:schemeClr val="tx2"/>
          </a:solidFill>
          <a:ln>
            <a:solidFill>
              <a:schemeClr val="tx1"/>
            </a:solidFill>
          </a:ln>
        </p:spPr>
        <p:txBody>
          <a:bodyPr wrap="square" rtlCol="0">
            <a:spAutoFit/>
          </a:bodyPr>
          <a:lstStyle/>
          <a:p>
            <a:pPr algn="ctr"/>
            <a:r>
              <a:rPr lang="en-US" smtClean="0"/>
              <a:t>Female</a:t>
            </a:r>
            <a:endParaRPr lang="en-US" dirty="0"/>
          </a:p>
        </p:txBody>
      </p:sp>
      <p:sp>
        <p:nvSpPr>
          <p:cNvPr id="17" name="Shape 75"/>
          <p:cNvSpPr/>
          <p:nvPr/>
        </p:nvSpPr>
        <p:spPr>
          <a:xfrm>
            <a:off x="5154207" y="1371599"/>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When was your last pap test?</a:t>
            </a:r>
            <a:endParaRPr lang="en-US" dirty="0">
              <a:solidFill>
                <a:schemeClr val="tx1"/>
              </a:solidFill>
            </a:endParaRPr>
          </a:p>
        </p:txBody>
      </p:sp>
      <p:cxnSp>
        <p:nvCxnSpPr>
          <p:cNvPr id="19" name="Straight Arrow Connector 18"/>
          <p:cNvCxnSpPr>
            <a:stCxn id="7" idx="3"/>
            <a:endCxn id="17" idx="1"/>
          </p:cNvCxnSpPr>
          <p:nvPr/>
        </p:nvCxnSpPr>
        <p:spPr>
          <a:xfrm flipV="1">
            <a:off x="3912838" y="2011679"/>
            <a:ext cx="1241369" cy="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a:endCxn id="11" idx="1"/>
          </p:cNvCxnSpPr>
          <p:nvPr/>
        </p:nvCxnSpPr>
        <p:spPr>
          <a:xfrm>
            <a:off x="6434367" y="2011679"/>
            <a:ext cx="1241370" cy="123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6200000">
            <a:off x="4310324" y="-995088"/>
            <a:ext cx="2651053" cy="4726186"/>
          </a:xfrm>
          <a:prstGeom prst="arc">
            <a:avLst>
              <a:gd name="adj1" fmla="val 16200000"/>
              <a:gd name="adj2" fmla="val 5434320"/>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403908" y="409574"/>
            <a:ext cx="746312" cy="307777"/>
          </a:xfrm>
          <a:prstGeom prst="rect">
            <a:avLst/>
          </a:prstGeom>
          <a:solidFill>
            <a:schemeClr val="tx2"/>
          </a:solidFill>
          <a:ln>
            <a:solidFill>
              <a:schemeClr val="tx1"/>
            </a:solidFill>
          </a:ln>
        </p:spPr>
        <p:txBody>
          <a:bodyPr wrap="square" rtlCol="0">
            <a:spAutoFit/>
          </a:bodyPr>
          <a:lstStyle/>
          <a:p>
            <a:pPr algn="ctr"/>
            <a:r>
              <a:rPr lang="en-US" dirty="0" smtClean="0"/>
              <a:t>No</a:t>
            </a:r>
            <a:endParaRPr lang="en-US" dirty="0"/>
          </a:p>
        </p:txBody>
      </p:sp>
      <p:sp>
        <p:nvSpPr>
          <p:cNvPr id="27" name="TextBox 26"/>
          <p:cNvSpPr txBox="1"/>
          <p:nvPr/>
        </p:nvSpPr>
        <p:spPr>
          <a:xfrm>
            <a:off x="4118465" y="1844447"/>
            <a:ext cx="746312" cy="307777"/>
          </a:xfrm>
          <a:prstGeom prst="rect">
            <a:avLst/>
          </a:prstGeom>
          <a:solidFill>
            <a:schemeClr val="tx2"/>
          </a:solidFill>
          <a:ln>
            <a:solidFill>
              <a:schemeClr val="tx1"/>
            </a:solidFill>
          </a:ln>
        </p:spPr>
        <p:txBody>
          <a:bodyPr wrap="square" rtlCol="0">
            <a:spAutoFit/>
          </a:bodyPr>
          <a:lstStyle/>
          <a:p>
            <a:pPr algn="ctr"/>
            <a:r>
              <a:rPr lang="en-US" dirty="0" smtClean="0"/>
              <a:t>Yes</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648052854"/>
              </p:ext>
            </p:extLst>
          </p:nvPr>
        </p:nvGraphicFramePr>
        <p:xfrm>
          <a:off x="106135" y="2709510"/>
          <a:ext cx="5950285" cy="1483360"/>
        </p:xfrm>
        <a:graphic>
          <a:graphicData uri="http://schemas.openxmlformats.org/drawingml/2006/table">
            <a:tbl>
              <a:tblPr firstRow="1" bandRow="1">
                <a:tableStyleId>{931135C6-355A-438F-B8CD-D689AE8C00DD}</a:tableStyleId>
              </a:tblPr>
              <a:tblGrid>
                <a:gridCol w="1359431"/>
                <a:gridCol w="1555423"/>
                <a:gridCol w="1508289"/>
                <a:gridCol w="152714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31034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p:nvPr/>
        </p:nvSpPr>
        <p:spPr>
          <a:xfrm>
            <a:off x="111149"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mtClean="0">
                <a:solidFill>
                  <a:schemeClr val="tx1"/>
                </a:solidFill>
              </a:rPr>
              <a:t>What is your sex?</a:t>
            </a:r>
            <a:endParaRPr lang="en-US" dirty="0">
              <a:solidFill>
                <a:schemeClr val="tx1"/>
              </a:solidFill>
            </a:endParaRPr>
          </a:p>
        </p:txBody>
      </p:sp>
      <p:sp>
        <p:nvSpPr>
          <p:cNvPr id="6" name="Arc 5"/>
          <p:cNvSpPr/>
          <p:nvPr/>
        </p:nvSpPr>
        <p:spPr>
          <a:xfrm rot="16200000">
            <a:off x="3205490" y="-2083944"/>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hape 75"/>
          <p:cNvSpPr/>
          <p:nvPr/>
        </p:nvSpPr>
        <p:spPr>
          <a:xfrm>
            <a:off x="2632678"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had a pap test?</a:t>
            </a:r>
            <a:endParaRPr lang="en-US" dirty="0">
              <a:solidFill>
                <a:schemeClr val="tx1"/>
              </a:solidFill>
            </a:endParaRPr>
          </a:p>
        </p:txBody>
      </p:sp>
      <p:sp>
        <p:nvSpPr>
          <p:cNvPr id="11" name="Shape 75"/>
          <p:cNvSpPr/>
          <p:nvPr/>
        </p:nvSpPr>
        <p:spPr>
          <a:xfrm>
            <a:off x="7675737" y="1383983"/>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Module 14.05</a:t>
            </a:r>
            <a:endParaRPr lang="en-US" dirty="0">
              <a:solidFill>
                <a:schemeClr val="tx1"/>
              </a:solidFill>
            </a:endParaRPr>
          </a:p>
        </p:txBody>
      </p:sp>
      <p:cxnSp>
        <p:nvCxnSpPr>
          <p:cNvPr id="3" name="Straight Arrow Connector 2"/>
          <p:cNvCxnSpPr>
            <a:stCxn id="5" idx="3"/>
            <a:endCxn id="7" idx="1"/>
          </p:cNvCxnSpPr>
          <p:nvPr/>
        </p:nvCxnSpPr>
        <p:spPr>
          <a:xfrm>
            <a:off x="1391309" y="2011680"/>
            <a:ext cx="1241369"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8284" y="409574"/>
            <a:ext cx="746312" cy="307777"/>
          </a:xfrm>
          <a:prstGeom prst="rect">
            <a:avLst/>
          </a:prstGeom>
          <a:solidFill>
            <a:schemeClr val="tx2"/>
          </a:solidFill>
          <a:ln>
            <a:solidFill>
              <a:schemeClr val="tx1"/>
            </a:solidFill>
          </a:ln>
        </p:spPr>
        <p:txBody>
          <a:bodyPr wrap="square" rtlCol="0">
            <a:spAutoFit/>
          </a:bodyPr>
          <a:lstStyle/>
          <a:p>
            <a:pPr algn="ctr"/>
            <a:r>
              <a:rPr lang="en-US" smtClean="0"/>
              <a:t>Male</a:t>
            </a:r>
            <a:endParaRPr lang="en-US" dirty="0"/>
          </a:p>
        </p:txBody>
      </p:sp>
      <p:sp>
        <p:nvSpPr>
          <p:cNvPr id="15" name="TextBox 14"/>
          <p:cNvSpPr txBox="1"/>
          <p:nvPr/>
        </p:nvSpPr>
        <p:spPr>
          <a:xfrm>
            <a:off x="1528284" y="1847851"/>
            <a:ext cx="848149" cy="307777"/>
          </a:xfrm>
          <a:prstGeom prst="rect">
            <a:avLst/>
          </a:prstGeom>
          <a:solidFill>
            <a:schemeClr val="tx2"/>
          </a:solidFill>
          <a:ln>
            <a:solidFill>
              <a:schemeClr val="tx1"/>
            </a:solidFill>
          </a:ln>
        </p:spPr>
        <p:txBody>
          <a:bodyPr wrap="square" rtlCol="0">
            <a:spAutoFit/>
          </a:bodyPr>
          <a:lstStyle/>
          <a:p>
            <a:pPr algn="ctr"/>
            <a:r>
              <a:rPr lang="en-US" smtClean="0"/>
              <a:t>Female</a:t>
            </a:r>
            <a:endParaRPr lang="en-US" dirty="0"/>
          </a:p>
        </p:txBody>
      </p:sp>
      <p:sp>
        <p:nvSpPr>
          <p:cNvPr id="17" name="Shape 75"/>
          <p:cNvSpPr/>
          <p:nvPr/>
        </p:nvSpPr>
        <p:spPr>
          <a:xfrm>
            <a:off x="5154207" y="1371599"/>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When was your last pap test?</a:t>
            </a:r>
            <a:endParaRPr lang="en-US" dirty="0">
              <a:solidFill>
                <a:schemeClr val="tx1"/>
              </a:solidFill>
            </a:endParaRPr>
          </a:p>
        </p:txBody>
      </p:sp>
      <p:cxnSp>
        <p:nvCxnSpPr>
          <p:cNvPr id="19" name="Straight Arrow Connector 18"/>
          <p:cNvCxnSpPr>
            <a:stCxn id="7" idx="3"/>
            <a:endCxn id="17" idx="1"/>
          </p:cNvCxnSpPr>
          <p:nvPr/>
        </p:nvCxnSpPr>
        <p:spPr>
          <a:xfrm flipV="1">
            <a:off x="3912838" y="2011679"/>
            <a:ext cx="1241369" cy="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a:endCxn id="11" idx="1"/>
          </p:cNvCxnSpPr>
          <p:nvPr/>
        </p:nvCxnSpPr>
        <p:spPr>
          <a:xfrm>
            <a:off x="6434367" y="2011679"/>
            <a:ext cx="1241370" cy="123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6200000">
            <a:off x="4310324" y="-995088"/>
            <a:ext cx="2651053" cy="4726186"/>
          </a:xfrm>
          <a:prstGeom prst="arc">
            <a:avLst>
              <a:gd name="adj1" fmla="val 16200000"/>
              <a:gd name="adj2" fmla="val 5434320"/>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403908" y="409574"/>
            <a:ext cx="746312" cy="307777"/>
          </a:xfrm>
          <a:prstGeom prst="rect">
            <a:avLst/>
          </a:prstGeom>
          <a:solidFill>
            <a:schemeClr val="tx2"/>
          </a:solidFill>
          <a:ln>
            <a:solidFill>
              <a:schemeClr val="tx1"/>
            </a:solidFill>
          </a:ln>
        </p:spPr>
        <p:txBody>
          <a:bodyPr wrap="square" rtlCol="0">
            <a:spAutoFit/>
          </a:bodyPr>
          <a:lstStyle/>
          <a:p>
            <a:pPr algn="ctr"/>
            <a:r>
              <a:rPr lang="en-US" dirty="0" smtClean="0"/>
              <a:t>No</a:t>
            </a:r>
            <a:endParaRPr lang="en-US" dirty="0"/>
          </a:p>
        </p:txBody>
      </p:sp>
      <p:sp>
        <p:nvSpPr>
          <p:cNvPr id="27" name="TextBox 26"/>
          <p:cNvSpPr txBox="1"/>
          <p:nvPr/>
        </p:nvSpPr>
        <p:spPr>
          <a:xfrm>
            <a:off x="4118465" y="1844447"/>
            <a:ext cx="746312" cy="307777"/>
          </a:xfrm>
          <a:prstGeom prst="rect">
            <a:avLst/>
          </a:prstGeom>
          <a:solidFill>
            <a:schemeClr val="tx2"/>
          </a:solidFill>
          <a:ln>
            <a:solidFill>
              <a:schemeClr val="tx1"/>
            </a:solidFill>
          </a:ln>
        </p:spPr>
        <p:txBody>
          <a:bodyPr wrap="square" rtlCol="0">
            <a:spAutoFit/>
          </a:bodyPr>
          <a:lstStyle/>
          <a:p>
            <a:pPr algn="ctr"/>
            <a:r>
              <a:rPr lang="en-US" dirty="0" smtClean="0"/>
              <a:t>Yes</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580238172"/>
              </p:ext>
            </p:extLst>
          </p:nvPr>
        </p:nvGraphicFramePr>
        <p:xfrm>
          <a:off x="106135" y="2693532"/>
          <a:ext cx="5950285" cy="1483360"/>
        </p:xfrm>
        <a:graphic>
          <a:graphicData uri="http://schemas.openxmlformats.org/drawingml/2006/table">
            <a:tbl>
              <a:tblPr firstRow="1" bandRow="1">
                <a:tableStyleId>{931135C6-355A-438F-B8CD-D689AE8C00DD}</a:tableStyleId>
              </a:tblPr>
              <a:tblGrid>
                <a:gridCol w="1359431"/>
                <a:gridCol w="1555423"/>
                <a:gridCol w="1508289"/>
                <a:gridCol w="152714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854975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p:nvPr/>
        </p:nvSpPr>
        <p:spPr>
          <a:xfrm>
            <a:off x="111149"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mtClean="0">
                <a:solidFill>
                  <a:schemeClr val="tx1"/>
                </a:solidFill>
              </a:rPr>
              <a:t>What is your sex?</a:t>
            </a:r>
            <a:endParaRPr lang="en-US" dirty="0">
              <a:solidFill>
                <a:schemeClr val="tx1"/>
              </a:solidFill>
            </a:endParaRPr>
          </a:p>
        </p:txBody>
      </p:sp>
      <p:sp>
        <p:nvSpPr>
          <p:cNvPr id="6" name="Arc 5"/>
          <p:cNvSpPr/>
          <p:nvPr/>
        </p:nvSpPr>
        <p:spPr>
          <a:xfrm rot="16200000">
            <a:off x="3205490" y="-2083944"/>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hape 75"/>
          <p:cNvSpPr/>
          <p:nvPr/>
        </p:nvSpPr>
        <p:spPr>
          <a:xfrm>
            <a:off x="2632678"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had a pap test?</a:t>
            </a:r>
            <a:endParaRPr lang="en-US" dirty="0">
              <a:solidFill>
                <a:schemeClr val="tx1"/>
              </a:solidFill>
            </a:endParaRPr>
          </a:p>
        </p:txBody>
      </p:sp>
      <p:sp>
        <p:nvSpPr>
          <p:cNvPr id="11" name="Shape 75"/>
          <p:cNvSpPr/>
          <p:nvPr/>
        </p:nvSpPr>
        <p:spPr>
          <a:xfrm>
            <a:off x="7675737" y="1383983"/>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Module 14.05</a:t>
            </a:r>
            <a:endParaRPr lang="en-US" dirty="0">
              <a:solidFill>
                <a:schemeClr val="tx1"/>
              </a:solidFill>
            </a:endParaRPr>
          </a:p>
        </p:txBody>
      </p:sp>
      <p:cxnSp>
        <p:nvCxnSpPr>
          <p:cNvPr id="3" name="Straight Arrow Connector 2"/>
          <p:cNvCxnSpPr>
            <a:stCxn id="5" idx="3"/>
            <a:endCxn id="7" idx="1"/>
          </p:cNvCxnSpPr>
          <p:nvPr/>
        </p:nvCxnSpPr>
        <p:spPr>
          <a:xfrm>
            <a:off x="1391309" y="2011680"/>
            <a:ext cx="1241369"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8284" y="409574"/>
            <a:ext cx="746312" cy="307777"/>
          </a:xfrm>
          <a:prstGeom prst="rect">
            <a:avLst/>
          </a:prstGeom>
          <a:solidFill>
            <a:schemeClr val="tx2"/>
          </a:solidFill>
          <a:ln>
            <a:solidFill>
              <a:schemeClr val="tx1"/>
            </a:solidFill>
          </a:ln>
        </p:spPr>
        <p:txBody>
          <a:bodyPr wrap="square" rtlCol="0">
            <a:spAutoFit/>
          </a:bodyPr>
          <a:lstStyle/>
          <a:p>
            <a:pPr algn="ctr"/>
            <a:r>
              <a:rPr lang="en-US" smtClean="0"/>
              <a:t>Male</a:t>
            </a:r>
            <a:endParaRPr lang="en-US" dirty="0"/>
          </a:p>
        </p:txBody>
      </p:sp>
      <p:sp>
        <p:nvSpPr>
          <p:cNvPr id="15" name="TextBox 14"/>
          <p:cNvSpPr txBox="1"/>
          <p:nvPr/>
        </p:nvSpPr>
        <p:spPr>
          <a:xfrm>
            <a:off x="1528284" y="1847851"/>
            <a:ext cx="848149" cy="307777"/>
          </a:xfrm>
          <a:prstGeom prst="rect">
            <a:avLst/>
          </a:prstGeom>
          <a:solidFill>
            <a:schemeClr val="tx2"/>
          </a:solidFill>
          <a:ln>
            <a:solidFill>
              <a:schemeClr val="tx1"/>
            </a:solidFill>
          </a:ln>
        </p:spPr>
        <p:txBody>
          <a:bodyPr wrap="square" rtlCol="0">
            <a:spAutoFit/>
          </a:bodyPr>
          <a:lstStyle/>
          <a:p>
            <a:pPr algn="ctr"/>
            <a:r>
              <a:rPr lang="en-US" smtClean="0"/>
              <a:t>Female</a:t>
            </a:r>
            <a:endParaRPr lang="en-US" dirty="0"/>
          </a:p>
        </p:txBody>
      </p:sp>
      <p:sp>
        <p:nvSpPr>
          <p:cNvPr id="17" name="Shape 75"/>
          <p:cNvSpPr/>
          <p:nvPr/>
        </p:nvSpPr>
        <p:spPr>
          <a:xfrm>
            <a:off x="5154207" y="1371599"/>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When was your last pap test?</a:t>
            </a:r>
            <a:endParaRPr lang="en-US" dirty="0">
              <a:solidFill>
                <a:schemeClr val="tx1"/>
              </a:solidFill>
            </a:endParaRPr>
          </a:p>
        </p:txBody>
      </p:sp>
      <p:cxnSp>
        <p:nvCxnSpPr>
          <p:cNvPr id="19" name="Straight Arrow Connector 18"/>
          <p:cNvCxnSpPr>
            <a:stCxn id="7" idx="3"/>
            <a:endCxn id="17" idx="1"/>
          </p:cNvCxnSpPr>
          <p:nvPr/>
        </p:nvCxnSpPr>
        <p:spPr>
          <a:xfrm flipV="1">
            <a:off x="3912838" y="2011679"/>
            <a:ext cx="1241369" cy="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3"/>
            <a:endCxn id="11" idx="1"/>
          </p:cNvCxnSpPr>
          <p:nvPr/>
        </p:nvCxnSpPr>
        <p:spPr>
          <a:xfrm>
            <a:off x="6434367" y="2011679"/>
            <a:ext cx="1241370" cy="123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rot="16200000">
            <a:off x="4310324" y="-995088"/>
            <a:ext cx="2651053" cy="4726186"/>
          </a:xfrm>
          <a:prstGeom prst="arc">
            <a:avLst>
              <a:gd name="adj1" fmla="val 16200000"/>
              <a:gd name="adj2" fmla="val 5434320"/>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403908" y="409574"/>
            <a:ext cx="746312" cy="307777"/>
          </a:xfrm>
          <a:prstGeom prst="rect">
            <a:avLst/>
          </a:prstGeom>
          <a:solidFill>
            <a:schemeClr val="tx2"/>
          </a:solidFill>
          <a:ln>
            <a:solidFill>
              <a:schemeClr val="tx1"/>
            </a:solidFill>
          </a:ln>
        </p:spPr>
        <p:txBody>
          <a:bodyPr wrap="square" rtlCol="0">
            <a:spAutoFit/>
          </a:bodyPr>
          <a:lstStyle/>
          <a:p>
            <a:pPr algn="ctr"/>
            <a:r>
              <a:rPr lang="en-US" dirty="0" smtClean="0"/>
              <a:t>No</a:t>
            </a:r>
            <a:endParaRPr lang="en-US" dirty="0"/>
          </a:p>
        </p:txBody>
      </p:sp>
      <p:sp>
        <p:nvSpPr>
          <p:cNvPr id="27" name="TextBox 26"/>
          <p:cNvSpPr txBox="1"/>
          <p:nvPr/>
        </p:nvSpPr>
        <p:spPr>
          <a:xfrm>
            <a:off x="4118465" y="1844447"/>
            <a:ext cx="746312" cy="307777"/>
          </a:xfrm>
          <a:prstGeom prst="rect">
            <a:avLst/>
          </a:prstGeom>
          <a:solidFill>
            <a:schemeClr val="tx2"/>
          </a:solidFill>
          <a:ln>
            <a:solidFill>
              <a:schemeClr val="tx1"/>
            </a:solidFill>
          </a:ln>
        </p:spPr>
        <p:txBody>
          <a:bodyPr wrap="square" rtlCol="0">
            <a:spAutoFit/>
          </a:bodyPr>
          <a:lstStyle/>
          <a:p>
            <a:pPr algn="ctr"/>
            <a:r>
              <a:rPr lang="en-US" dirty="0" smtClean="0"/>
              <a:t>Yes</a:t>
            </a:r>
            <a:endParaRPr lang="en-US" dirty="0"/>
          </a:p>
        </p:txBody>
      </p:sp>
      <p:sp>
        <p:nvSpPr>
          <p:cNvPr id="2" name="Rectangle 1"/>
          <p:cNvSpPr/>
          <p:nvPr/>
        </p:nvSpPr>
        <p:spPr>
          <a:xfrm>
            <a:off x="0" y="0"/>
            <a:ext cx="9144000" cy="29718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377235" y="10224"/>
            <a:ext cx="3754244" cy="1375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What proportion of women that participated in the 2015 BRFSS have had a pap test in the past 5 years?</a:t>
            </a:r>
            <a:endParaRPr lang="en-US" sz="1800" dirty="0"/>
          </a:p>
        </p:txBody>
      </p:sp>
      <p:graphicFrame>
        <p:nvGraphicFramePr>
          <p:cNvPr id="16" name="Table 15"/>
          <p:cNvGraphicFramePr>
            <a:graphicFrameLocks noGrp="1"/>
          </p:cNvGraphicFramePr>
          <p:nvPr>
            <p:extLst>
              <p:ext uri="{D42A27DB-BD31-4B8C-83A1-F6EECF244321}">
                <p14:modId xmlns:p14="http://schemas.microsoft.com/office/powerpoint/2010/main" val="1941147206"/>
              </p:ext>
            </p:extLst>
          </p:nvPr>
        </p:nvGraphicFramePr>
        <p:xfrm>
          <a:off x="116911" y="2693532"/>
          <a:ext cx="5950285" cy="1483360"/>
        </p:xfrm>
        <a:graphic>
          <a:graphicData uri="http://schemas.openxmlformats.org/drawingml/2006/table">
            <a:tbl>
              <a:tblPr firstRow="1" bandRow="1">
                <a:tableStyleId>{931135C6-355A-438F-B8CD-D689AE8C00DD}</a:tableStyleId>
              </a:tblPr>
              <a:tblGrid>
                <a:gridCol w="1359431"/>
                <a:gridCol w="1555423"/>
                <a:gridCol w="1508289"/>
                <a:gridCol w="152714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67627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5340" y="79306"/>
            <a:ext cx="746312" cy="307777"/>
          </a:xfrm>
          <a:prstGeom prst="rect">
            <a:avLst/>
          </a:prstGeom>
          <a:noFill/>
          <a:ln>
            <a:solidFill>
              <a:schemeClr val="tx1"/>
            </a:solidFill>
          </a:ln>
        </p:spPr>
        <p:txBody>
          <a:bodyPr wrap="square" rtlCol="0">
            <a:spAutoFit/>
          </a:bodyPr>
          <a:lstStyle/>
          <a:p>
            <a:pPr algn="ctr"/>
            <a:r>
              <a:rPr lang="en-US" dirty="0" err="1" smtClean="0"/>
              <a:t>old_ds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26285248"/>
              </p:ext>
            </p:extLst>
          </p:nvPr>
        </p:nvGraphicFramePr>
        <p:xfrm>
          <a:off x="1" y="512618"/>
          <a:ext cx="3756990" cy="1483360"/>
        </p:xfrm>
        <a:graphic>
          <a:graphicData uri="http://schemas.openxmlformats.org/drawingml/2006/table">
            <a:tbl>
              <a:tblPr firstRow="1" bandRow="1">
                <a:tableStyleId>{931135C6-355A-438F-B8CD-D689AE8C00DD}</a:tableStyleId>
              </a:tblPr>
              <a:tblGrid>
                <a:gridCol w="858340"/>
                <a:gridCol w="982089"/>
                <a:gridCol w="952329"/>
                <a:gridCol w="96423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86090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5340" y="79306"/>
            <a:ext cx="746312" cy="307777"/>
          </a:xfrm>
          <a:prstGeom prst="rect">
            <a:avLst/>
          </a:prstGeom>
          <a:noFill/>
          <a:ln>
            <a:solidFill>
              <a:schemeClr val="tx1"/>
            </a:solidFill>
          </a:ln>
        </p:spPr>
        <p:txBody>
          <a:bodyPr wrap="square" rtlCol="0">
            <a:spAutoFit/>
          </a:bodyPr>
          <a:lstStyle/>
          <a:p>
            <a:pPr algn="ctr"/>
            <a:r>
              <a:rPr lang="en-US" dirty="0" err="1" smtClean="0"/>
              <a:t>old_ds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5385549"/>
              </p:ext>
            </p:extLst>
          </p:nvPr>
        </p:nvGraphicFramePr>
        <p:xfrm>
          <a:off x="1" y="512618"/>
          <a:ext cx="3756990" cy="1483360"/>
        </p:xfrm>
        <a:graphic>
          <a:graphicData uri="http://schemas.openxmlformats.org/drawingml/2006/table">
            <a:tbl>
              <a:tblPr firstRow="1" bandRow="1">
                <a:tableStyleId>{931135C6-355A-438F-B8CD-D689AE8C00DD}</a:tableStyleId>
              </a:tblPr>
              <a:tblGrid>
                <a:gridCol w="858340"/>
                <a:gridCol w="982089"/>
                <a:gridCol w="952329"/>
                <a:gridCol w="96423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6107373" y="79306"/>
            <a:ext cx="828702" cy="307777"/>
          </a:xfrm>
          <a:prstGeom prst="rect">
            <a:avLst/>
          </a:prstGeom>
          <a:noFill/>
          <a:ln>
            <a:solidFill>
              <a:schemeClr val="tx1"/>
            </a:solidFill>
          </a:ln>
        </p:spPr>
        <p:txBody>
          <a:bodyPr wrap="square" rtlCol="0">
            <a:spAutoFit/>
          </a:bodyPr>
          <a:lstStyle/>
          <a:p>
            <a:pPr algn="ctr"/>
            <a:r>
              <a:rPr lang="en-US" dirty="0" err="1"/>
              <a:t>n</a:t>
            </a:r>
            <a:r>
              <a:rPr lang="en-US" dirty="0" err="1" smtClean="0"/>
              <a:t>ew_ds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70534647"/>
              </p:ext>
            </p:extLst>
          </p:nvPr>
        </p:nvGraphicFramePr>
        <p:xfrm>
          <a:off x="4118111" y="512618"/>
          <a:ext cx="4807227" cy="1483360"/>
        </p:xfrm>
        <a:graphic>
          <a:graphicData uri="http://schemas.openxmlformats.org/drawingml/2006/table">
            <a:tbl>
              <a:tblPr firstRow="1" bandRow="1">
                <a:tableStyleId>{931135C6-355A-438F-B8CD-D689AE8C00DD}</a:tableStyleId>
              </a:tblPr>
              <a:tblGrid>
                <a:gridCol w="873977"/>
                <a:gridCol w="999979"/>
                <a:gridCol w="969677"/>
                <a:gridCol w="981797"/>
                <a:gridCol w="981797"/>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pap5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0176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5340" y="2510398"/>
            <a:ext cx="6281530" cy="1384995"/>
          </a:xfrm>
          <a:prstGeom prst="rect">
            <a:avLst/>
          </a:prstGeom>
          <a:noFill/>
        </p:spPr>
        <p:txBody>
          <a:bodyPr wrap="square" rtlCol="0">
            <a:spAutoFit/>
          </a:bodyPr>
          <a:lstStyle/>
          <a:p>
            <a:r>
              <a:rPr lang="en-US" dirty="0" smtClean="0">
                <a:solidFill>
                  <a:schemeClr val="accent1">
                    <a:lumMod val="75000"/>
                  </a:schemeClr>
                </a:solidFill>
                <a:latin typeface="Lucida Sans Typewriter" charset="0"/>
                <a:ea typeface="Lucida Sans Typewriter" charset="0"/>
                <a:cs typeface="Lucida Sans Typewriter" charset="0"/>
              </a:rPr>
              <a:t>data</a:t>
            </a:r>
            <a:r>
              <a:rPr lang="en-US" dirty="0" smtClean="0">
                <a:solidFill>
                  <a:schemeClr val="accent1">
                    <a:lumMod val="50000"/>
                  </a:schemeClr>
                </a:solidFill>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new_ds</a:t>
            </a:r>
            <a:r>
              <a:rPr lang="en-US" dirty="0" smtClean="0">
                <a:latin typeface="Lucida Sans Typewriter" charset="0"/>
                <a:ea typeface="Lucida Sans Typewriter" charset="0"/>
                <a:cs typeface="Lucida Sans Typewriter" charset="0"/>
              </a:rPr>
              <a:t>;</a:t>
            </a:r>
          </a:p>
          <a:p>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set</a:t>
            </a:r>
            <a:r>
              <a:rPr lang="en-US" dirty="0" smtClean="0">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old_ds</a:t>
            </a:r>
            <a:r>
              <a:rPr lang="en-US" dirty="0" smtClean="0">
                <a:latin typeface="Lucida Sans Typewriter" charset="0"/>
                <a:ea typeface="Lucida Sans Typewriter" charset="0"/>
                <a:cs typeface="Lucida Sans Typewriter" charset="0"/>
              </a:rPr>
              <a:t>;</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if</a:t>
            </a:r>
            <a:r>
              <a:rPr lang="en-US" dirty="0" smtClean="0">
                <a:latin typeface="Lucida Sans Typewriter" charset="0"/>
                <a:ea typeface="Lucida Sans Typewriter" charset="0"/>
                <a:cs typeface="Lucida Sans Typewriter" charset="0"/>
              </a:rPr>
              <a:t> lastpap2 in (1:4) </a:t>
            </a:r>
            <a:r>
              <a:rPr lang="en-US" dirty="0" smtClean="0">
                <a:solidFill>
                  <a:schemeClr val="accent1"/>
                </a:solidFill>
                <a:latin typeface="Lucida Sans Typewriter" charset="0"/>
                <a:ea typeface="Lucida Sans Typewriter" charset="0"/>
                <a:cs typeface="Lucida Sans Typewriter" charset="0"/>
              </a:rPr>
              <a:t>then</a:t>
            </a:r>
            <a:r>
              <a:rPr lang="en-US" dirty="0" smtClean="0">
                <a:latin typeface="Lucida Sans Typewriter" charset="0"/>
                <a:ea typeface="Lucida Sans Typewriter" charset="0"/>
                <a:cs typeface="Lucida Sans Typewriter" charset="0"/>
              </a:rPr>
              <a:t> pap5 = 1;</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else</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if</a:t>
            </a:r>
            <a:r>
              <a:rPr lang="en-US" dirty="0" smtClean="0">
                <a:latin typeface="Lucida Sans Typewriter" charset="0"/>
                <a:ea typeface="Lucida Sans Typewriter" charset="0"/>
                <a:cs typeface="Lucida Sans Typewriter" charset="0"/>
              </a:rPr>
              <a:t> lastpap2 = 5 | hadpap2 = 2 </a:t>
            </a:r>
            <a:r>
              <a:rPr lang="en-US" dirty="0" smtClean="0">
                <a:solidFill>
                  <a:schemeClr val="accent1"/>
                </a:solidFill>
                <a:latin typeface="Lucida Sans Typewriter" charset="0"/>
                <a:ea typeface="Lucida Sans Typewriter" charset="0"/>
                <a:cs typeface="Lucida Sans Typewriter" charset="0"/>
              </a:rPr>
              <a:t>then</a:t>
            </a:r>
            <a:r>
              <a:rPr lang="en-US" dirty="0" smtClean="0">
                <a:latin typeface="Lucida Sans Typewriter" charset="0"/>
                <a:ea typeface="Lucida Sans Typewriter" charset="0"/>
                <a:cs typeface="Lucida Sans Typewriter" charset="0"/>
              </a:rPr>
              <a:t> pap5 = 2;</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else</a:t>
            </a:r>
            <a:r>
              <a:rPr lang="en-US" dirty="0" smtClean="0">
                <a:latin typeface="Lucida Sans Typewriter" charset="0"/>
                <a:ea typeface="Lucida Sans Typewriter" charset="0"/>
                <a:cs typeface="Lucida Sans Typewriter" charset="0"/>
              </a:rPr>
              <a:t> pap5 = .;</a:t>
            </a:r>
          </a:p>
          <a:p>
            <a:r>
              <a:rPr lang="en-US" dirty="0" smtClean="0">
                <a:solidFill>
                  <a:schemeClr val="accent1">
                    <a:lumMod val="75000"/>
                  </a:schemeClr>
                </a:solidFill>
                <a:latin typeface="Lucida Sans Typewriter" charset="0"/>
                <a:ea typeface="Lucida Sans Typewriter" charset="0"/>
                <a:cs typeface="Lucida Sans Typewriter" charset="0"/>
              </a:rPr>
              <a:t>run</a:t>
            </a:r>
            <a:r>
              <a:rPr lang="en-US" dirty="0" smtClean="0">
                <a:latin typeface="Lucida Sans Typewriter" charset="0"/>
                <a:ea typeface="Lucida Sans Typewriter" charset="0"/>
                <a:cs typeface="Lucida Sans Typewriter" charset="0"/>
              </a:rPr>
              <a:t>;</a:t>
            </a:r>
          </a:p>
        </p:txBody>
      </p:sp>
      <p:sp>
        <p:nvSpPr>
          <p:cNvPr id="4" name="TextBox 3"/>
          <p:cNvSpPr txBox="1"/>
          <p:nvPr/>
        </p:nvSpPr>
        <p:spPr>
          <a:xfrm>
            <a:off x="1505340" y="79306"/>
            <a:ext cx="746312" cy="307777"/>
          </a:xfrm>
          <a:prstGeom prst="rect">
            <a:avLst/>
          </a:prstGeom>
          <a:noFill/>
          <a:ln>
            <a:solidFill>
              <a:schemeClr val="tx1"/>
            </a:solidFill>
          </a:ln>
        </p:spPr>
        <p:txBody>
          <a:bodyPr wrap="square" rtlCol="0">
            <a:spAutoFit/>
          </a:bodyPr>
          <a:lstStyle/>
          <a:p>
            <a:pPr algn="ctr"/>
            <a:r>
              <a:rPr lang="en-US" dirty="0" err="1" smtClean="0"/>
              <a:t>old_ds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5385549"/>
              </p:ext>
            </p:extLst>
          </p:nvPr>
        </p:nvGraphicFramePr>
        <p:xfrm>
          <a:off x="1" y="512618"/>
          <a:ext cx="3756990" cy="1483360"/>
        </p:xfrm>
        <a:graphic>
          <a:graphicData uri="http://schemas.openxmlformats.org/drawingml/2006/table">
            <a:tbl>
              <a:tblPr firstRow="1" bandRow="1">
                <a:tableStyleId>{931135C6-355A-438F-B8CD-D689AE8C00DD}</a:tableStyleId>
              </a:tblPr>
              <a:tblGrid>
                <a:gridCol w="858340"/>
                <a:gridCol w="982089"/>
                <a:gridCol w="952329"/>
                <a:gridCol w="96423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6107373" y="79306"/>
            <a:ext cx="828702" cy="307777"/>
          </a:xfrm>
          <a:prstGeom prst="rect">
            <a:avLst/>
          </a:prstGeom>
          <a:noFill/>
          <a:ln>
            <a:solidFill>
              <a:schemeClr val="tx1"/>
            </a:solidFill>
          </a:ln>
        </p:spPr>
        <p:txBody>
          <a:bodyPr wrap="square" rtlCol="0">
            <a:spAutoFit/>
          </a:bodyPr>
          <a:lstStyle/>
          <a:p>
            <a:pPr algn="ctr"/>
            <a:r>
              <a:rPr lang="en-US" dirty="0" err="1"/>
              <a:t>n</a:t>
            </a:r>
            <a:r>
              <a:rPr lang="en-US" dirty="0" err="1" smtClean="0"/>
              <a:t>ew_ds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70534647"/>
              </p:ext>
            </p:extLst>
          </p:nvPr>
        </p:nvGraphicFramePr>
        <p:xfrm>
          <a:off x="4118111" y="512618"/>
          <a:ext cx="4807227" cy="1483360"/>
        </p:xfrm>
        <a:graphic>
          <a:graphicData uri="http://schemas.openxmlformats.org/drawingml/2006/table">
            <a:tbl>
              <a:tblPr firstRow="1" bandRow="1">
                <a:tableStyleId>{931135C6-355A-438F-B8CD-D689AE8C00DD}</a:tableStyleId>
              </a:tblPr>
              <a:tblGrid>
                <a:gridCol w="873977"/>
                <a:gridCol w="999979"/>
                <a:gridCol w="969677"/>
                <a:gridCol w="981797"/>
                <a:gridCol w="981797"/>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pap5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348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5340" y="2510398"/>
            <a:ext cx="6281530" cy="1384995"/>
          </a:xfrm>
          <a:prstGeom prst="rect">
            <a:avLst/>
          </a:prstGeom>
          <a:noFill/>
        </p:spPr>
        <p:txBody>
          <a:bodyPr wrap="square" rtlCol="0">
            <a:spAutoFit/>
          </a:bodyPr>
          <a:lstStyle/>
          <a:p>
            <a:r>
              <a:rPr lang="en-US" dirty="0" smtClean="0">
                <a:solidFill>
                  <a:schemeClr val="accent1">
                    <a:lumMod val="75000"/>
                  </a:schemeClr>
                </a:solidFill>
                <a:latin typeface="Lucida Sans Typewriter" charset="0"/>
                <a:ea typeface="Lucida Sans Typewriter" charset="0"/>
                <a:cs typeface="Lucida Sans Typewriter" charset="0"/>
              </a:rPr>
              <a:t>data</a:t>
            </a:r>
            <a:r>
              <a:rPr lang="en-US" dirty="0" smtClean="0">
                <a:solidFill>
                  <a:schemeClr val="accent1">
                    <a:lumMod val="50000"/>
                  </a:schemeClr>
                </a:solidFill>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new_ds</a:t>
            </a:r>
            <a:r>
              <a:rPr lang="en-US" dirty="0" smtClean="0">
                <a:latin typeface="Lucida Sans Typewriter" charset="0"/>
                <a:ea typeface="Lucida Sans Typewriter" charset="0"/>
                <a:cs typeface="Lucida Sans Typewriter" charset="0"/>
              </a:rPr>
              <a:t>;</a:t>
            </a:r>
          </a:p>
          <a:p>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set</a:t>
            </a:r>
            <a:r>
              <a:rPr lang="en-US" dirty="0" smtClean="0">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old_ds</a:t>
            </a:r>
            <a:r>
              <a:rPr lang="en-US" dirty="0" smtClean="0">
                <a:latin typeface="Lucida Sans Typewriter" charset="0"/>
                <a:ea typeface="Lucida Sans Typewriter" charset="0"/>
                <a:cs typeface="Lucida Sans Typewriter" charset="0"/>
              </a:rPr>
              <a:t>;</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if</a:t>
            </a:r>
            <a:r>
              <a:rPr lang="en-US" dirty="0" smtClean="0">
                <a:latin typeface="Lucida Sans Typewriter" charset="0"/>
                <a:ea typeface="Lucida Sans Typewriter" charset="0"/>
                <a:cs typeface="Lucida Sans Typewriter" charset="0"/>
              </a:rPr>
              <a:t> lastpap2 in (1:4) </a:t>
            </a:r>
            <a:r>
              <a:rPr lang="en-US" dirty="0" smtClean="0">
                <a:solidFill>
                  <a:schemeClr val="accent1"/>
                </a:solidFill>
                <a:latin typeface="Lucida Sans Typewriter" charset="0"/>
                <a:ea typeface="Lucida Sans Typewriter" charset="0"/>
                <a:cs typeface="Lucida Sans Typewriter" charset="0"/>
              </a:rPr>
              <a:t>then</a:t>
            </a:r>
            <a:r>
              <a:rPr lang="en-US" dirty="0" smtClean="0">
                <a:latin typeface="Lucida Sans Typewriter" charset="0"/>
                <a:ea typeface="Lucida Sans Typewriter" charset="0"/>
                <a:cs typeface="Lucida Sans Typewriter" charset="0"/>
              </a:rPr>
              <a:t> pap5 = 1;</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else</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if</a:t>
            </a:r>
            <a:r>
              <a:rPr lang="en-US" dirty="0" smtClean="0">
                <a:latin typeface="Lucida Sans Typewriter" charset="0"/>
                <a:ea typeface="Lucida Sans Typewriter" charset="0"/>
                <a:cs typeface="Lucida Sans Typewriter" charset="0"/>
              </a:rPr>
              <a:t> lastpap2 = 5 | hadpap2 = 2 </a:t>
            </a:r>
            <a:r>
              <a:rPr lang="en-US" dirty="0" smtClean="0">
                <a:solidFill>
                  <a:schemeClr val="accent1"/>
                </a:solidFill>
                <a:latin typeface="Lucida Sans Typewriter" charset="0"/>
                <a:ea typeface="Lucida Sans Typewriter" charset="0"/>
                <a:cs typeface="Lucida Sans Typewriter" charset="0"/>
              </a:rPr>
              <a:t>then</a:t>
            </a:r>
            <a:r>
              <a:rPr lang="en-US" dirty="0" smtClean="0">
                <a:latin typeface="Lucida Sans Typewriter" charset="0"/>
                <a:ea typeface="Lucida Sans Typewriter" charset="0"/>
                <a:cs typeface="Lucida Sans Typewriter" charset="0"/>
              </a:rPr>
              <a:t> pap5 = 2;</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else</a:t>
            </a:r>
            <a:r>
              <a:rPr lang="en-US" dirty="0" smtClean="0">
                <a:latin typeface="Lucida Sans Typewriter" charset="0"/>
                <a:ea typeface="Lucida Sans Typewriter" charset="0"/>
                <a:cs typeface="Lucida Sans Typewriter" charset="0"/>
              </a:rPr>
              <a:t> pap5 = .;</a:t>
            </a:r>
          </a:p>
          <a:p>
            <a:r>
              <a:rPr lang="en-US" dirty="0" smtClean="0">
                <a:solidFill>
                  <a:schemeClr val="accent1">
                    <a:lumMod val="75000"/>
                  </a:schemeClr>
                </a:solidFill>
                <a:latin typeface="Lucida Sans Typewriter" charset="0"/>
                <a:ea typeface="Lucida Sans Typewriter" charset="0"/>
                <a:cs typeface="Lucida Sans Typewriter" charset="0"/>
              </a:rPr>
              <a:t>run</a:t>
            </a:r>
            <a:r>
              <a:rPr lang="en-US" dirty="0" smtClean="0">
                <a:latin typeface="Lucida Sans Typewriter" charset="0"/>
                <a:ea typeface="Lucida Sans Typewriter" charset="0"/>
                <a:cs typeface="Lucida Sans Typewriter" charset="0"/>
              </a:rPr>
              <a:t>;</a:t>
            </a:r>
          </a:p>
        </p:txBody>
      </p:sp>
      <p:sp>
        <p:nvSpPr>
          <p:cNvPr id="4" name="TextBox 3"/>
          <p:cNvSpPr txBox="1"/>
          <p:nvPr/>
        </p:nvSpPr>
        <p:spPr>
          <a:xfrm>
            <a:off x="1505340" y="79306"/>
            <a:ext cx="746312" cy="307777"/>
          </a:xfrm>
          <a:prstGeom prst="rect">
            <a:avLst/>
          </a:prstGeom>
          <a:noFill/>
          <a:ln>
            <a:solidFill>
              <a:schemeClr val="tx1"/>
            </a:solidFill>
          </a:ln>
        </p:spPr>
        <p:txBody>
          <a:bodyPr wrap="square" rtlCol="0">
            <a:spAutoFit/>
          </a:bodyPr>
          <a:lstStyle/>
          <a:p>
            <a:pPr algn="ctr"/>
            <a:r>
              <a:rPr lang="en-US" dirty="0" err="1" smtClean="0"/>
              <a:t>old_ds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5385549"/>
              </p:ext>
            </p:extLst>
          </p:nvPr>
        </p:nvGraphicFramePr>
        <p:xfrm>
          <a:off x="1" y="512618"/>
          <a:ext cx="3756990" cy="1483360"/>
        </p:xfrm>
        <a:graphic>
          <a:graphicData uri="http://schemas.openxmlformats.org/drawingml/2006/table">
            <a:tbl>
              <a:tblPr firstRow="1" bandRow="1">
                <a:tableStyleId>{931135C6-355A-438F-B8CD-D689AE8C00DD}</a:tableStyleId>
              </a:tblPr>
              <a:tblGrid>
                <a:gridCol w="858340"/>
                <a:gridCol w="982089"/>
                <a:gridCol w="952329"/>
                <a:gridCol w="96423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6107373" y="79306"/>
            <a:ext cx="828702" cy="307777"/>
          </a:xfrm>
          <a:prstGeom prst="rect">
            <a:avLst/>
          </a:prstGeom>
          <a:noFill/>
          <a:ln>
            <a:solidFill>
              <a:schemeClr val="tx1"/>
            </a:solidFill>
          </a:ln>
        </p:spPr>
        <p:txBody>
          <a:bodyPr wrap="square" rtlCol="0">
            <a:spAutoFit/>
          </a:bodyPr>
          <a:lstStyle/>
          <a:p>
            <a:pPr algn="ctr"/>
            <a:r>
              <a:rPr lang="en-US" dirty="0" err="1"/>
              <a:t>n</a:t>
            </a:r>
            <a:r>
              <a:rPr lang="en-US" dirty="0" err="1" smtClean="0"/>
              <a:t>ew_ds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8767808"/>
              </p:ext>
            </p:extLst>
          </p:nvPr>
        </p:nvGraphicFramePr>
        <p:xfrm>
          <a:off x="4118111" y="512618"/>
          <a:ext cx="4807227" cy="1483360"/>
        </p:xfrm>
        <a:graphic>
          <a:graphicData uri="http://schemas.openxmlformats.org/drawingml/2006/table">
            <a:tbl>
              <a:tblPr firstRow="1" bandRow="1">
                <a:tableStyleId>{931135C6-355A-438F-B8CD-D689AE8C00DD}</a:tableStyleId>
              </a:tblPr>
              <a:tblGrid>
                <a:gridCol w="873977"/>
                <a:gridCol w="999979"/>
                <a:gridCol w="969677"/>
                <a:gridCol w="981797"/>
                <a:gridCol w="981797"/>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pap5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solidFill>
                            <a:srgbClr val="C00000"/>
                          </a:solidFill>
                        </a:rPr>
                        <a:t>1</a:t>
                      </a:r>
                      <a:endParaRPr lang="en-US" b="1" dirty="0">
                        <a:solidFill>
                          <a:srgbClr val="C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ight Arrow 10"/>
          <p:cNvSpPr/>
          <p:nvPr/>
        </p:nvSpPr>
        <p:spPr>
          <a:xfrm>
            <a:off x="892561" y="2794996"/>
            <a:ext cx="1225557" cy="6070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39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600">
                <a:latin typeface="Helvetica Neue"/>
                <a:ea typeface="Helvetica Neue"/>
                <a:cs typeface="Helvetica Neue"/>
                <a:sym typeface="Helvetica Neue"/>
              </a:rPr>
              <a:t>What should you do about skip patterns?</a:t>
            </a:r>
          </a:p>
        </p:txBody>
      </p:sp>
      <p:sp>
        <p:nvSpPr>
          <p:cNvPr id="133" name="Shape 133"/>
          <p:cNvSpPr/>
          <p:nvPr/>
        </p:nvSpPr>
        <p:spPr>
          <a:xfrm>
            <a:off x="-53252" y="954003"/>
            <a:ext cx="8563764" cy="131382"/>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a:xfrm>
            <a:off x="892561" y="3026949"/>
            <a:ext cx="1225557" cy="6070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05340" y="2510398"/>
            <a:ext cx="6281530" cy="1384995"/>
          </a:xfrm>
          <a:prstGeom prst="rect">
            <a:avLst/>
          </a:prstGeom>
          <a:noFill/>
        </p:spPr>
        <p:txBody>
          <a:bodyPr wrap="square" rtlCol="0">
            <a:spAutoFit/>
          </a:bodyPr>
          <a:lstStyle/>
          <a:p>
            <a:r>
              <a:rPr lang="en-US" dirty="0" smtClean="0">
                <a:solidFill>
                  <a:schemeClr val="accent1">
                    <a:lumMod val="75000"/>
                  </a:schemeClr>
                </a:solidFill>
                <a:latin typeface="Lucida Sans Typewriter" charset="0"/>
                <a:ea typeface="Lucida Sans Typewriter" charset="0"/>
                <a:cs typeface="Lucida Sans Typewriter" charset="0"/>
              </a:rPr>
              <a:t>data</a:t>
            </a:r>
            <a:r>
              <a:rPr lang="en-US" dirty="0" smtClean="0">
                <a:solidFill>
                  <a:schemeClr val="accent1">
                    <a:lumMod val="50000"/>
                  </a:schemeClr>
                </a:solidFill>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new_ds</a:t>
            </a:r>
            <a:r>
              <a:rPr lang="en-US" dirty="0" smtClean="0">
                <a:latin typeface="Lucida Sans Typewriter" charset="0"/>
                <a:ea typeface="Lucida Sans Typewriter" charset="0"/>
                <a:cs typeface="Lucida Sans Typewriter" charset="0"/>
              </a:rPr>
              <a:t>;</a:t>
            </a:r>
          </a:p>
          <a:p>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set</a:t>
            </a:r>
            <a:r>
              <a:rPr lang="en-US" dirty="0" smtClean="0">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old_ds</a:t>
            </a:r>
            <a:r>
              <a:rPr lang="en-US" dirty="0" smtClean="0">
                <a:latin typeface="Lucida Sans Typewriter" charset="0"/>
                <a:ea typeface="Lucida Sans Typewriter" charset="0"/>
                <a:cs typeface="Lucida Sans Typewriter" charset="0"/>
              </a:rPr>
              <a:t>;</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if</a:t>
            </a:r>
            <a:r>
              <a:rPr lang="en-US" dirty="0" smtClean="0">
                <a:latin typeface="Lucida Sans Typewriter" charset="0"/>
                <a:ea typeface="Lucida Sans Typewriter" charset="0"/>
                <a:cs typeface="Lucida Sans Typewriter" charset="0"/>
              </a:rPr>
              <a:t> lastpap2 in (1:4) </a:t>
            </a:r>
            <a:r>
              <a:rPr lang="en-US" dirty="0" smtClean="0">
                <a:solidFill>
                  <a:schemeClr val="accent1"/>
                </a:solidFill>
                <a:latin typeface="Lucida Sans Typewriter" charset="0"/>
                <a:ea typeface="Lucida Sans Typewriter" charset="0"/>
                <a:cs typeface="Lucida Sans Typewriter" charset="0"/>
              </a:rPr>
              <a:t>then</a:t>
            </a:r>
            <a:r>
              <a:rPr lang="en-US" dirty="0" smtClean="0">
                <a:latin typeface="Lucida Sans Typewriter" charset="0"/>
                <a:ea typeface="Lucida Sans Typewriter" charset="0"/>
                <a:cs typeface="Lucida Sans Typewriter" charset="0"/>
              </a:rPr>
              <a:t> pap5 = 1;</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else</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if</a:t>
            </a:r>
            <a:r>
              <a:rPr lang="en-US" dirty="0" smtClean="0">
                <a:latin typeface="Lucida Sans Typewriter" charset="0"/>
                <a:ea typeface="Lucida Sans Typewriter" charset="0"/>
                <a:cs typeface="Lucida Sans Typewriter" charset="0"/>
              </a:rPr>
              <a:t> lastpap2 = 5 | hadpap2 = 2 </a:t>
            </a:r>
            <a:r>
              <a:rPr lang="en-US" dirty="0" smtClean="0">
                <a:solidFill>
                  <a:schemeClr val="accent1"/>
                </a:solidFill>
                <a:latin typeface="Lucida Sans Typewriter" charset="0"/>
                <a:ea typeface="Lucida Sans Typewriter" charset="0"/>
                <a:cs typeface="Lucida Sans Typewriter" charset="0"/>
              </a:rPr>
              <a:t>then</a:t>
            </a:r>
            <a:r>
              <a:rPr lang="en-US" dirty="0" smtClean="0">
                <a:latin typeface="Lucida Sans Typewriter" charset="0"/>
                <a:ea typeface="Lucida Sans Typewriter" charset="0"/>
                <a:cs typeface="Lucida Sans Typewriter" charset="0"/>
              </a:rPr>
              <a:t> pap5 = 2;</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else</a:t>
            </a:r>
            <a:r>
              <a:rPr lang="en-US" dirty="0" smtClean="0">
                <a:latin typeface="Lucida Sans Typewriter" charset="0"/>
                <a:ea typeface="Lucida Sans Typewriter" charset="0"/>
                <a:cs typeface="Lucida Sans Typewriter" charset="0"/>
              </a:rPr>
              <a:t> pap5 = .;</a:t>
            </a:r>
          </a:p>
          <a:p>
            <a:r>
              <a:rPr lang="en-US" dirty="0" smtClean="0">
                <a:solidFill>
                  <a:schemeClr val="accent1">
                    <a:lumMod val="75000"/>
                  </a:schemeClr>
                </a:solidFill>
                <a:latin typeface="Lucida Sans Typewriter" charset="0"/>
                <a:ea typeface="Lucida Sans Typewriter" charset="0"/>
                <a:cs typeface="Lucida Sans Typewriter" charset="0"/>
              </a:rPr>
              <a:t>run</a:t>
            </a:r>
            <a:r>
              <a:rPr lang="en-US" dirty="0" smtClean="0">
                <a:latin typeface="Lucida Sans Typewriter" charset="0"/>
                <a:ea typeface="Lucida Sans Typewriter" charset="0"/>
                <a:cs typeface="Lucida Sans Typewriter" charset="0"/>
              </a:rPr>
              <a:t>;</a:t>
            </a:r>
          </a:p>
        </p:txBody>
      </p:sp>
      <p:sp>
        <p:nvSpPr>
          <p:cNvPr id="4" name="TextBox 3"/>
          <p:cNvSpPr txBox="1"/>
          <p:nvPr/>
        </p:nvSpPr>
        <p:spPr>
          <a:xfrm>
            <a:off x="1505340" y="79306"/>
            <a:ext cx="746312" cy="307777"/>
          </a:xfrm>
          <a:prstGeom prst="rect">
            <a:avLst/>
          </a:prstGeom>
          <a:noFill/>
          <a:ln>
            <a:solidFill>
              <a:schemeClr val="tx1"/>
            </a:solidFill>
          </a:ln>
        </p:spPr>
        <p:txBody>
          <a:bodyPr wrap="square" rtlCol="0">
            <a:spAutoFit/>
          </a:bodyPr>
          <a:lstStyle/>
          <a:p>
            <a:pPr algn="ctr"/>
            <a:r>
              <a:rPr lang="en-US" dirty="0" err="1" smtClean="0"/>
              <a:t>old_ds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5385549"/>
              </p:ext>
            </p:extLst>
          </p:nvPr>
        </p:nvGraphicFramePr>
        <p:xfrm>
          <a:off x="1" y="512618"/>
          <a:ext cx="3756990" cy="1483360"/>
        </p:xfrm>
        <a:graphic>
          <a:graphicData uri="http://schemas.openxmlformats.org/drawingml/2006/table">
            <a:tbl>
              <a:tblPr firstRow="1" bandRow="1">
                <a:tableStyleId>{931135C6-355A-438F-B8CD-D689AE8C00DD}</a:tableStyleId>
              </a:tblPr>
              <a:tblGrid>
                <a:gridCol w="858340"/>
                <a:gridCol w="982089"/>
                <a:gridCol w="952329"/>
                <a:gridCol w="96423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6107373" y="79306"/>
            <a:ext cx="828702" cy="307777"/>
          </a:xfrm>
          <a:prstGeom prst="rect">
            <a:avLst/>
          </a:prstGeom>
          <a:noFill/>
          <a:ln>
            <a:solidFill>
              <a:schemeClr val="tx1"/>
            </a:solidFill>
          </a:ln>
        </p:spPr>
        <p:txBody>
          <a:bodyPr wrap="square" rtlCol="0">
            <a:spAutoFit/>
          </a:bodyPr>
          <a:lstStyle/>
          <a:p>
            <a:pPr algn="ctr"/>
            <a:r>
              <a:rPr lang="en-US" dirty="0" err="1"/>
              <a:t>n</a:t>
            </a:r>
            <a:r>
              <a:rPr lang="en-US" dirty="0" err="1" smtClean="0"/>
              <a:t>ew_ds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99052133"/>
              </p:ext>
            </p:extLst>
          </p:nvPr>
        </p:nvGraphicFramePr>
        <p:xfrm>
          <a:off x="4118111" y="512618"/>
          <a:ext cx="4807227" cy="1483360"/>
        </p:xfrm>
        <a:graphic>
          <a:graphicData uri="http://schemas.openxmlformats.org/drawingml/2006/table">
            <a:tbl>
              <a:tblPr firstRow="1" bandRow="1">
                <a:tableStyleId>{931135C6-355A-438F-B8CD-D689AE8C00DD}</a:tableStyleId>
              </a:tblPr>
              <a:tblGrid>
                <a:gridCol w="873977"/>
                <a:gridCol w="999979"/>
                <a:gridCol w="969677"/>
                <a:gridCol w="981797"/>
                <a:gridCol w="981797"/>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pap5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solidFill>
                            <a:srgbClr val="C00000"/>
                          </a:solidFill>
                        </a:rPr>
                        <a:t>2</a:t>
                      </a:r>
                      <a:endParaRPr lang="en-US" b="1" dirty="0">
                        <a:solidFill>
                          <a:srgbClr val="C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534143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5340" y="2510398"/>
            <a:ext cx="6281530" cy="1384995"/>
          </a:xfrm>
          <a:prstGeom prst="rect">
            <a:avLst/>
          </a:prstGeom>
          <a:noFill/>
        </p:spPr>
        <p:txBody>
          <a:bodyPr wrap="square" rtlCol="0">
            <a:spAutoFit/>
          </a:bodyPr>
          <a:lstStyle/>
          <a:p>
            <a:r>
              <a:rPr lang="en-US" dirty="0" smtClean="0">
                <a:solidFill>
                  <a:schemeClr val="accent1">
                    <a:lumMod val="75000"/>
                  </a:schemeClr>
                </a:solidFill>
                <a:latin typeface="Lucida Sans Typewriter" charset="0"/>
                <a:ea typeface="Lucida Sans Typewriter" charset="0"/>
                <a:cs typeface="Lucida Sans Typewriter" charset="0"/>
              </a:rPr>
              <a:t>data</a:t>
            </a:r>
            <a:r>
              <a:rPr lang="en-US" dirty="0" smtClean="0">
                <a:solidFill>
                  <a:schemeClr val="accent1">
                    <a:lumMod val="50000"/>
                  </a:schemeClr>
                </a:solidFill>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new_ds</a:t>
            </a:r>
            <a:r>
              <a:rPr lang="en-US" dirty="0" smtClean="0">
                <a:latin typeface="Lucida Sans Typewriter" charset="0"/>
                <a:ea typeface="Lucida Sans Typewriter" charset="0"/>
                <a:cs typeface="Lucida Sans Typewriter" charset="0"/>
              </a:rPr>
              <a:t>;</a:t>
            </a:r>
          </a:p>
          <a:p>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set</a:t>
            </a:r>
            <a:r>
              <a:rPr lang="en-US" dirty="0" smtClean="0">
                <a:latin typeface="Lucida Sans Typewriter" charset="0"/>
                <a:ea typeface="Lucida Sans Typewriter" charset="0"/>
                <a:cs typeface="Lucida Sans Typewriter" charset="0"/>
              </a:rPr>
              <a:t> </a:t>
            </a:r>
            <a:r>
              <a:rPr lang="en-US" dirty="0" err="1" smtClean="0">
                <a:latin typeface="Lucida Sans Typewriter" charset="0"/>
                <a:ea typeface="Lucida Sans Typewriter" charset="0"/>
                <a:cs typeface="Lucida Sans Typewriter" charset="0"/>
              </a:rPr>
              <a:t>old_ds</a:t>
            </a:r>
            <a:r>
              <a:rPr lang="en-US" dirty="0" smtClean="0">
                <a:latin typeface="Lucida Sans Typewriter" charset="0"/>
                <a:ea typeface="Lucida Sans Typewriter" charset="0"/>
                <a:cs typeface="Lucida Sans Typewriter" charset="0"/>
              </a:rPr>
              <a:t>;</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if</a:t>
            </a:r>
            <a:r>
              <a:rPr lang="en-US" dirty="0" smtClean="0">
                <a:latin typeface="Lucida Sans Typewriter" charset="0"/>
                <a:ea typeface="Lucida Sans Typewriter" charset="0"/>
                <a:cs typeface="Lucida Sans Typewriter" charset="0"/>
              </a:rPr>
              <a:t> lastpap2 in (1:4) </a:t>
            </a:r>
            <a:r>
              <a:rPr lang="en-US" dirty="0" smtClean="0">
                <a:solidFill>
                  <a:schemeClr val="accent1"/>
                </a:solidFill>
                <a:latin typeface="Lucida Sans Typewriter" charset="0"/>
                <a:ea typeface="Lucida Sans Typewriter" charset="0"/>
                <a:cs typeface="Lucida Sans Typewriter" charset="0"/>
              </a:rPr>
              <a:t>then</a:t>
            </a:r>
            <a:r>
              <a:rPr lang="en-US" dirty="0" smtClean="0">
                <a:latin typeface="Lucida Sans Typewriter" charset="0"/>
                <a:ea typeface="Lucida Sans Typewriter" charset="0"/>
                <a:cs typeface="Lucida Sans Typewriter" charset="0"/>
              </a:rPr>
              <a:t> pap5 = 1;</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else</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if</a:t>
            </a:r>
            <a:r>
              <a:rPr lang="en-US" dirty="0" smtClean="0">
                <a:latin typeface="Lucida Sans Typewriter" charset="0"/>
                <a:ea typeface="Lucida Sans Typewriter" charset="0"/>
                <a:cs typeface="Lucida Sans Typewriter" charset="0"/>
              </a:rPr>
              <a:t> lastpap2 = 5 | hadpap2 = 2 </a:t>
            </a:r>
            <a:r>
              <a:rPr lang="en-US" dirty="0" smtClean="0">
                <a:solidFill>
                  <a:schemeClr val="accent1"/>
                </a:solidFill>
                <a:latin typeface="Lucida Sans Typewriter" charset="0"/>
                <a:ea typeface="Lucida Sans Typewriter" charset="0"/>
                <a:cs typeface="Lucida Sans Typewriter" charset="0"/>
              </a:rPr>
              <a:t>then</a:t>
            </a:r>
            <a:r>
              <a:rPr lang="en-US" dirty="0" smtClean="0">
                <a:latin typeface="Lucida Sans Typewriter" charset="0"/>
                <a:ea typeface="Lucida Sans Typewriter" charset="0"/>
                <a:cs typeface="Lucida Sans Typewriter" charset="0"/>
              </a:rPr>
              <a:t> pap5 = 2;</a:t>
            </a:r>
          </a:p>
          <a:p>
            <a:r>
              <a:rPr lang="en-US" dirty="0">
                <a:latin typeface="Lucida Sans Typewriter" charset="0"/>
                <a:ea typeface="Lucida Sans Typewriter" charset="0"/>
                <a:cs typeface="Lucida Sans Typewriter" charset="0"/>
              </a:rPr>
              <a:t> </a:t>
            </a:r>
            <a:r>
              <a:rPr lang="en-US" dirty="0" smtClean="0">
                <a:latin typeface="Lucida Sans Typewriter" charset="0"/>
                <a:ea typeface="Lucida Sans Typewriter" charset="0"/>
                <a:cs typeface="Lucida Sans Typewriter" charset="0"/>
              </a:rPr>
              <a:t>    </a:t>
            </a:r>
            <a:r>
              <a:rPr lang="en-US" dirty="0" smtClean="0">
                <a:solidFill>
                  <a:schemeClr val="accent1"/>
                </a:solidFill>
                <a:latin typeface="Lucida Sans Typewriter" charset="0"/>
                <a:ea typeface="Lucida Sans Typewriter" charset="0"/>
                <a:cs typeface="Lucida Sans Typewriter" charset="0"/>
              </a:rPr>
              <a:t>else</a:t>
            </a:r>
            <a:r>
              <a:rPr lang="en-US" dirty="0" smtClean="0">
                <a:latin typeface="Lucida Sans Typewriter" charset="0"/>
                <a:ea typeface="Lucida Sans Typewriter" charset="0"/>
                <a:cs typeface="Lucida Sans Typewriter" charset="0"/>
              </a:rPr>
              <a:t> pap5 = .;</a:t>
            </a:r>
          </a:p>
          <a:p>
            <a:r>
              <a:rPr lang="en-US" dirty="0" smtClean="0">
                <a:solidFill>
                  <a:schemeClr val="accent1">
                    <a:lumMod val="75000"/>
                  </a:schemeClr>
                </a:solidFill>
                <a:latin typeface="Lucida Sans Typewriter" charset="0"/>
                <a:ea typeface="Lucida Sans Typewriter" charset="0"/>
                <a:cs typeface="Lucida Sans Typewriter" charset="0"/>
              </a:rPr>
              <a:t>run</a:t>
            </a:r>
            <a:r>
              <a:rPr lang="en-US" dirty="0" smtClean="0">
                <a:latin typeface="Lucida Sans Typewriter" charset="0"/>
                <a:ea typeface="Lucida Sans Typewriter" charset="0"/>
                <a:cs typeface="Lucida Sans Typewriter" charset="0"/>
              </a:rPr>
              <a:t>;</a:t>
            </a:r>
          </a:p>
        </p:txBody>
      </p:sp>
      <p:sp>
        <p:nvSpPr>
          <p:cNvPr id="4" name="TextBox 3"/>
          <p:cNvSpPr txBox="1"/>
          <p:nvPr/>
        </p:nvSpPr>
        <p:spPr>
          <a:xfrm>
            <a:off x="1505340" y="79306"/>
            <a:ext cx="746312" cy="307777"/>
          </a:xfrm>
          <a:prstGeom prst="rect">
            <a:avLst/>
          </a:prstGeom>
          <a:noFill/>
          <a:ln>
            <a:solidFill>
              <a:schemeClr val="tx1"/>
            </a:solidFill>
          </a:ln>
        </p:spPr>
        <p:txBody>
          <a:bodyPr wrap="square" rtlCol="0">
            <a:spAutoFit/>
          </a:bodyPr>
          <a:lstStyle/>
          <a:p>
            <a:pPr algn="ctr"/>
            <a:r>
              <a:rPr lang="en-US" dirty="0" err="1" smtClean="0"/>
              <a:t>old_ds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5385549"/>
              </p:ext>
            </p:extLst>
          </p:nvPr>
        </p:nvGraphicFramePr>
        <p:xfrm>
          <a:off x="1" y="512618"/>
          <a:ext cx="3756990" cy="1483360"/>
        </p:xfrm>
        <a:graphic>
          <a:graphicData uri="http://schemas.openxmlformats.org/drawingml/2006/table">
            <a:tbl>
              <a:tblPr firstRow="1" bandRow="1">
                <a:tableStyleId>{931135C6-355A-438F-B8CD-D689AE8C00DD}</a:tableStyleId>
              </a:tblPr>
              <a:tblGrid>
                <a:gridCol w="858340"/>
                <a:gridCol w="982089"/>
                <a:gridCol w="952329"/>
                <a:gridCol w="964232"/>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6107373" y="79306"/>
            <a:ext cx="828702" cy="307777"/>
          </a:xfrm>
          <a:prstGeom prst="rect">
            <a:avLst/>
          </a:prstGeom>
          <a:noFill/>
          <a:ln>
            <a:solidFill>
              <a:schemeClr val="tx1"/>
            </a:solidFill>
          </a:ln>
        </p:spPr>
        <p:txBody>
          <a:bodyPr wrap="square" rtlCol="0">
            <a:spAutoFit/>
          </a:bodyPr>
          <a:lstStyle/>
          <a:p>
            <a:pPr algn="ctr"/>
            <a:r>
              <a:rPr lang="en-US" dirty="0" err="1"/>
              <a:t>n</a:t>
            </a:r>
            <a:r>
              <a:rPr lang="en-US" dirty="0" err="1" smtClean="0"/>
              <a:t>ew_ds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85374594"/>
              </p:ext>
            </p:extLst>
          </p:nvPr>
        </p:nvGraphicFramePr>
        <p:xfrm>
          <a:off x="4118111" y="512618"/>
          <a:ext cx="4807227" cy="1483360"/>
        </p:xfrm>
        <a:graphic>
          <a:graphicData uri="http://schemas.openxmlformats.org/drawingml/2006/table">
            <a:tbl>
              <a:tblPr firstRow="1" bandRow="1">
                <a:tableStyleId>{931135C6-355A-438F-B8CD-D689AE8C00DD}</a:tableStyleId>
              </a:tblPr>
              <a:tblGrid>
                <a:gridCol w="873977"/>
                <a:gridCol w="999979"/>
                <a:gridCol w="969677"/>
                <a:gridCol w="981797"/>
                <a:gridCol w="981797"/>
              </a:tblGrid>
              <a:tr h="370840">
                <a:tc>
                  <a:txBody>
                    <a:bodyPr/>
                    <a:lstStyle/>
                    <a:p>
                      <a:pPr algn="ctr"/>
                      <a:r>
                        <a:rPr lang="en-US" dirty="0" smtClean="0"/>
                        <a:t>id</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sex</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hadpap2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lastpap2</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pap5</a:t>
                      </a:r>
                      <a:endParaRPr 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solidFill>
                            <a:srgbClr val="C00000"/>
                          </a:solidFill>
                        </a:rPr>
                        <a:t>.</a:t>
                      </a:r>
                      <a:endParaRPr lang="en-US" b="1" dirty="0">
                        <a:solidFill>
                          <a:srgbClr val="C00000"/>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1</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solidFill>
                            <a:schemeClr val="tx1"/>
                          </a:solidFill>
                        </a:rPr>
                        <a:t>1</a:t>
                      </a:r>
                      <a:endParaRPr lang="en-US"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b="0" dirty="0" smtClean="0"/>
                        <a:t>3</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t>2</a:t>
                      </a:r>
                      <a:endParaRPr lang="en-US" b="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t>.</a:t>
                      </a:r>
                      <a:endParaRPr lang="en-US" b="1"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smtClean="0">
                          <a:solidFill>
                            <a:schemeClr val="tx1"/>
                          </a:solidFill>
                        </a:rPr>
                        <a:t>2</a:t>
                      </a:r>
                      <a:endParaRPr lang="en-US" b="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ight Arrow 7"/>
          <p:cNvSpPr/>
          <p:nvPr/>
        </p:nvSpPr>
        <p:spPr>
          <a:xfrm>
            <a:off x="892561" y="3224502"/>
            <a:ext cx="1225557" cy="60705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119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p:nvPr/>
        </p:nvSpPr>
        <p:spPr>
          <a:xfrm>
            <a:off x="20575" y="210200"/>
            <a:ext cx="8604600" cy="609600"/>
          </a:xfrm>
          <a:prstGeom prst="rect">
            <a:avLst/>
          </a:prstGeom>
          <a:solidFill>
            <a:srgbClr val="FFFFFF"/>
          </a:solidFill>
          <a:ln>
            <a:noFill/>
          </a:ln>
        </p:spPr>
        <p:txBody>
          <a:bodyPr lIns="19050" tIns="19050" rIns="19050" bIns="19050" anchor="t" anchorCtr="0">
            <a:noAutofit/>
          </a:bodyPr>
          <a:lstStyle/>
          <a:p>
            <a:pPr marL="0" marR="0" lvl="0" indent="0" algn="l" rtl="0">
              <a:lnSpc>
                <a:spcPct val="100000"/>
              </a:lnSpc>
              <a:spcBef>
                <a:spcPts val="0"/>
              </a:spcBef>
              <a:spcAft>
                <a:spcPts val="0"/>
              </a:spcAft>
              <a:buClr>
                <a:srgbClr val="000000"/>
              </a:buClr>
              <a:buSzPct val="25000"/>
              <a:buFont typeface="Helvetica Neue"/>
              <a:buNone/>
            </a:pPr>
            <a:r>
              <a:rPr lang="en-US" sz="3600">
                <a:latin typeface="Helvetica Neue"/>
                <a:ea typeface="Helvetica Neue"/>
                <a:cs typeface="Helvetica Neue"/>
                <a:sym typeface="Helvetica Neue"/>
              </a:rPr>
              <a:t>What should you do about skip patterns?</a:t>
            </a:r>
          </a:p>
        </p:txBody>
      </p:sp>
      <p:sp>
        <p:nvSpPr>
          <p:cNvPr id="133" name="Shape 133"/>
          <p:cNvSpPr/>
          <p:nvPr/>
        </p:nvSpPr>
        <p:spPr>
          <a:xfrm>
            <a:off x="-53252" y="954003"/>
            <a:ext cx="8563764" cy="131382"/>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0"/>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
        <p:nvSpPr>
          <p:cNvPr id="4" name="Text Placeholder 3"/>
          <p:cNvSpPr>
            <a:spLocks noGrp="1"/>
          </p:cNvSpPr>
          <p:nvPr>
            <p:ph type="body" idx="1"/>
          </p:nvPr>
        </p:nvSpPr>
        <p:spPr/>
        <p:txBody>
          <a:bodyPr/>
          <a:lstStyle/>
          <a:p>
            <a:pPr marL="546100" indent="-457200">
              <a:buFont typeface="+mj-lt"/>
              <a:buAutoNum type="arabicPeriod"/>
            </a:pPr>
            <a:r>
              <a:rPr lang="en-US" dirty="0" smtClean="0"/>
              <a:t>Data management</a:t>
            </a:r>
          </a:p>
          <a:p>
            <a:pPr marL="546100" indent="-457200">
              <a:buFont typeface="+mj-lt"/>
              <a:buAutoNum type="arabicPeriod"/>
            </a:pPr>
            <a:r>
              <a:rPr lang="en-US" dirty="0" smtClean="0"/>
              <a:t>Data checks</a:t>
            </a:r>
            <a:endParaRPr lang="en-US" dirty="0"/>
          </a:p>
        </p:txBody>
      </p:sp>
    </p:spTree>
    <p:extLst>
      <p:ext uri="{BB962C8B-B14F-4D97-AF65-F5344CB8AC3E}">
        <p14:creationId xmlns:p14="http://schemas.microsoft.com/office/powerpoint/2010/main" val="88662650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256335" y="93495"/>
            <a:ext cx="5249100" cy="857400"/>
          </a:xfrm>
          <a:prstGeom prst="rect">
            <a:avLst/>
          </a:prstGeom>
          <a:noFill/>
          <a:ln>
            <a:noFill/>
          </a:ln>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SzPct val="25000"/>
              <a:buFont typeface="Helvetica Neue"/>
              <a:buNone/>
            </a:pPr>
            <a:r>
              <a:rPr lang="en-US" sz="4200" b="0" i="0" u="none" strike="noStrike" cap="none">
                <a:solidFill>
                  <a:srgbClr val="000000"/>
                </a:solidFill>
                <a:latin typeface="Helvetica Neue"/>
                <a:ea typeface="Helvetica Neue"/>
                <a:cs typeface="Helvetica Neue"/>
                <a:sym typeface="Helvetica Neue"/>
              </a:rPr>
              <a:t>Demonstration</a:t>
            </a:r>
          </a:p>
        </p:txBody>
      </p:sp>
      <p:sp>
        <p:nvSpPr>
          <p:cNvPr id="140" name="Shape 140"/>
          <p:cNvSpPr txBox="1">
            <a:spLocks noGrp="1"/>
          </p:cNvSpPr>
          <p:nvPr>
            <p:ph type="body" idx="1"/>
          </p:nvPr>
        </p:nvSpPr>
        <p:spPr>
          <a:xfrm>
            <a:off x="633412" y="1214437"/>
            <a:ext cx="7877100" cy="3452700"/>
          </a:xfrm>
          <a:prstGeom prst="rect">
            <a:avLst/>
          </a:prstGeom>
          <a:noFill/>
          <a:ln>
            <a:noFill/>
          </a:ln>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SzPct val="25000"/>
              <a:buFont typeface="Helvetica Neue"/>
              <a:buNone/>
            </a:pPr>
            <a:r>
              <a:rPr lang="en-US" sz="5600" dirty="0" smtClean="0"/>
              <a:t>Manage skip patterns in a DATA step</a:t>
            </a:r>
            <a:endParaRPr lang="en-US" sz="5600" dirty="0"/>
          </a:p>
        </p:txBody>
      </p:sp>
      <p:sp>
        <p:nvSpPr>
          <p:cNvPr id="141" name="Shape 141"/>
          <p:cNvSpPr/>
          <p:nvPr/>
        </p:nvSpPr>
        <p:spPr>
          <a:xfrm>
            <a:off x="-53252" y="954003"/>
            <a:ext cx="4842900" cy="142800"/>
          </a:xfrm>
          <a:prstGeom prst="roundRect">
            <a:avLst>
              <a:gd name="adj" fmla="val 50000"/>
            </a:avLst>
          </a:prstGeom>
          <a:solidFill>
            <a:srgbClr val="144D85"/>
          </a:solidFill>
          <a:ln w="25400" cap="flat" cmpd="sng">
            <a:solidFill>
              <a:srgbClr val="85888D"/>
            </a:solidFill>
            <a:prstDash val="solid"/>
            <a:miter/>
            <a:headEnd type="none" w="med" len="med"/>
            <a:tailEnd type="none" w="med" len="med"/>
          </a:ln>
          <a:effectLst>
            <a:outerShdw blurRad="190500" dist="127000" dir="2700000" rotWithShape="0">
              <a:srgbClr val="000000">
                <a:alpha val="49803"/>
              </a:srgbClr>
            </a:outerShdw>
          </a:effectLst>
        </p:spPr>
        <p:txBody>
          <a:bodyPr lIns="19050" tIns="19050" rIns="19050" bIns="19050"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a:solidFill>
                <a:srgbClr val="00000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500"/>
                                        <p:tgtEl>
                                          <p:spTgt spid="139"/>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fade">
                                      <p:cBhvr>
                                        <p:cTn id="11" dur="1500"/>
                                        <p:tgtEl>
                                          <p:spTgt spid="140"/>
                                        </p:tgtEl>
                                      </p:cBhvr>
                                    </p:animEffect>
                                  </p:childTnLst>
                                </p:cTn>
                              </p:par>
                            </p:childTnLst>
                          </p:cTn>
                        </p:par>
                        <p:par>
                          <p:cTn id="12" fill="hold">
                            <p:stCondLst>
                              <p:cond delay="3000"/>
                            </p:stCondLst>
                            <p:childTnLst>
                              <p:par>
                                <p:cTn id="13" presetID="10" presetClass="entr" presetSubtype="0" fill="hold" nodeType="afterEffect">
                                  <p:stCondLst>
                                    <p:cond delay="0"/>
                                  </p:stCondLst>
                                  <p:childTnLst>
                                    <p:set>
                                      <p:cBhvr>
                                        <p:cTn id="14" dur="1" fill="hold">
                                          <p:stCondLst>
                                            <p:cond delay="0"/>
                                          </p:stCondLst>
                                        </p:cTn>
                                        <p:tgtEl>
                                          <p:spTgt spid="141"/>
                                        </p:tgtEl>
                                        <p:attrNameLst>
                                          <p:attrName>style.visibility</p:attrName>
                                        </p:attrNameLst>
                                      </p:cBhvr>
                                      <p:to>
                                        <p:strVal val="visible"/>
                                      </p:to>
                                    </p:set>
                                    <p:animEffect transition="in" filter="fade">
                                      <p:cBhvr>
                                        <p:cTn id="15" dur="1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257893"/>
          </a:xfrm>
          <a:prstGeom prst="rect">
            <a:avLst/>
          </a:prstGeom>
        </p:spPr>
      </p:pic>
    </p:spTree>
    <p:extLst>
      <p:ext uri="{BB962C8B-B14F-4D97-AF65-F5344CB8AC3E}">
        <p14:creationId xmlns:p14="http://schemas.microsoft.com/office/powerpoint/2010/main" val="152090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257893"/>
          </a:xfrm>
          <a:prstGeom prst="rect">
            <a:avLst/>
          </a:prstGeom>
        </p:spPr>
      </p:pic>
      <p:sp>
        <p:nvSpPr>
          <p:cNvPr id="3" name="Rectangle 2"/>
          <p:cNvSpPr/>
          <p:nvPr/>
        </p:nvSpPr>
        <p:spPr>
          <a:xfrm>
            <a:off x="5278244" y="118327"/>
            <a:ext cx="3754244" cy="1375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What proportion of women in the United States have had a pap test in the past 5 years?</a:t>
            </a:r>
            <a:endParaRPr lang="en-US" sz="1800" dirty="0"/>
          </a:p>
        </p:txBody>
      </p:sp>
    </p:spTree>
    <p:extLst>
      <p:ext uri="{BB962C8B-B14F-4D97-AF65-F5344CB8AC3E}">
        <p14:creationId xmlns:p14="http://schemas.microsoft.com/office/powerpoint/2010/main" val="1382499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257893"/>
          </a:xfrm>
          <a:prstGeom prst="rect">
            <a:avLst/>
          </a:prstGeom>
        </p:spPr>
      </p:pic>
      <p:sp>
        <p:nvSpPr>
          <p:cNvPr id="3" name="Rectangle 2"/>
          <p:cNvSpPr/>
          <p:nvPr/>
        </p:nvSpPr>
        <p:spPr>
          <a:xfrm>
            <a:off x="5278244" y="118327"/>
            <a:ext cx="3754244" cy="1375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What proportion of women that participated in the 2015 BRFSS have had a pap test in the past 5 years?</a:t>
            </a:r>
            <a:endParaRPr lang="en-US" sz="1800" dirty="0"/>
          </a:p>
        </p:txBody>
      </p:sp>
    </p:spTree>
    <p:extLst>
      <p:ext uri="{BB962C8B-B14F-4D97-AF65-F5344CB8AC3E}">
        <p14:creationId xmlns:p14="http://schemas.microsoft.com/office/powerpoint/2010/main" val="97053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257893"/>
          </a:xfrm>
          <a:prstGeom prst="rect">
            <a:avLst/>
          </a:prstGeom>
        </p:spPr>
      </p:pic>
      <p:sp>
        <p:nvSpPr>
          <p:cNvPr id="3" name="Rectangle 2"/>
          <p:cNvSpPr/>
          <p:nvPr/>
        </p:nvSpPr>
        <p:spPr>
          <a:xfrm>
            <a:off x="5278244" y="118327"/>
            <a:ext cx="3754244" cy="1375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What proportion of women that participated in the 2015 BRFSS have had a pap test in the past 5 years?</a:t>
            </a:r>
            <a:endParaRPr lang="en-US" sz="1800" dirty="0"/>
          </a:p>
        </p:txBody>
      </p:sp>
      <p:sp>
        <p:nvSpPr>
          <p:cNvPr id="4" name="Rectangle 3"/>
          <p:cNvSpPr/>
          <p:nvPr/>
        </p:nvSpPr>
        <p:spPr>
          <a:xfrm>
            <a:off x="386574" y="3434199"/>
            <a:ext cx="6512313" cy="6019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92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75"/>
          <p:cNvSpPr/>
          <p:nvPr/>
        </p:nvSpPr>
        <p:spPr>
          <a:xfrm>
            <a:off x="111149"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US" smtClean="0">
                <a:solidFill>
                  <a:schemeClr val="tx1"/>
                </a:solidFill>
              </a:rPr>
              <a:t>What is your sex?</a:t>
            </a:r>
            <a:endParaRPr lang="en-US" dirty="0">
              <a:solidFill>
                <a:schemeClr val="tx1"/>
              </a:solidFill>
            </a:endParaRPr>
          </a:p>
        </p:txBody>
      </p:sp>
      <p:sp>
        <p:nvSpPr>
          <p:cNvPr id="6" name="Arc 5"/>
          <p:cNvSpPr/>
          <p:nvPr/>
        </p:nvSpPr>
        <p:spPr>
          <a:xfrm rot="16200000">
            <a:off x="3205490" y="-2083944"/>
            <a:ext cx="2651053" cy="6935855"/>
          </a:xfrm>
          <a:prstGeom prst="arc">
            <a:avLst>
              <a:gd name="adj1" fmla="val 16200000"/>
              <a:gd name="adj2" fmla="val 5411968"/>
            </a:avLst>
          </a:prstGeom>
          <a:ln w="1905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hape 75"/>
          <p:cNvSpPr/>
          <p:nvPr/>
        </p:nvSpPr>
        <p:spPr>
          <a:xfrm>
            <a:off x="2632678" y="1371600"/>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Have you ever had a pap test?</a:t>
            </a:r>
            <a:endParaRPr lang="en-US" dirty="0">
              <a:solidFill>
                <a:schemeClr val="tx1"/>
              </a:solidFill>
            </a:endParaRPr>
          </a:p>
        </p:txBody>
      </p:sp>
      <p:sp>
        <p:nvSpPr>
          <p:cNvPr id="11" name="Shape 75"/>
          <p:cNvSpPr/>
          <p:nvPr/>
        </p:nvSpPr>
        <p:spPr>
          <a:xfrm>
            <a:off x="7675737" y="1383983"/>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Module 14.05</a:t>
            </a:r>
            <a:endParaRPr lang="en-US" dirty="0">
              <a:solidFill>
                <a:schemeClr val="tx1"/>
              </a:solidFill>
            </a:endParaRPr>
          </a:p>
        </p:txBody>
      </p:sp>
      <p:cxnSp>
        <p:nvCxnSpPr>
          <p:cNvPr id="3" name="Straight Arrow Connector 2"/>
          <p:cNvCxnSpPr>
            <a:stCxn id="5" idx="3"/>
            <a:endCxn id="7" idx="1"/>
          </p:cNvCxnSpPr>
          <p:nvPr/>
        </p:nvCxnSpPr>
        <p:spPr>
          <a:xfrm>
            <a:off x="1391309" y="2011680"/>
            <a:ext cx="1241369"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8284" y="409574"/>
            <a:ext cx="746312" cy="307777"/>
          </a:xfrm>
          <a:prstGeom prst="rect">
            <a:avLst/>
          </a:prstGeom>
          <a:solidFill>
            <a:schemeClr val="tx2"/>
          </a:solidFill>
          <a:ln>
            <a:solidFill>
              <a:schemeClr val="tx1"/>
            </a:solidFill>
          </a:ln>
        </p:spPr>
        <p:txBody>
          <a:bodyPr wrap="square" rtlCol="0">
            <a:spAutoFit/>
          </a:bodyPr>
          <a:lstStyle/>
          <a:p>
            <a:pPr algn="ctr"/>
            <a:r>
              <a:rPr lang="en-US" smtClean="0"/>
              <a:t>Male</a:t>
            </a:r>
            <a:endParaRPr lang="en-US" dirty="0"/>
          </a:p>
        </p:txBody>
      </p:sp>
      <p:sp>
        <p:nvSpPr>
          <p:cNvPr id="15" name="TextBox 14"/>
          <p:cNvSpPr txBox="1"/>
          <p:nvPr/>
        </p:nvSpPr>
        <p:spPr>
          <a:xfrm>
            <a:off x="1528284" y="1847851"/>
            <a:ext cx="848149" cy="307777"/>
          </a:xfrm>
          <a:prstGeom prst="rect">
            <a:avLst/>
          </a:prstGeom>
          <a:solidFill>
            <a:schemeClr val="tx2"/>
          </a:solidFill>
          <a:ln>
            <a:solidFill>
              <a:schemeClr val="tx1"/>
            </a:solidFill>
          </a:ln>
        </p:spPr>
        <p:txBody>
          <a:bodyPr wrap="square" rtlCol="0">
            <a:spAutoFit/>
          </a:bodyPr>
          <a:lstStyle/>
          <a:p>
            <a:pPr algn="ctr"/>
            <a:r>
              <a:rPr lang="en-US" smtClean="0"/>
              <a:t>Female</a:t>
            </a:r>
            <a:endParaRPr lang="en-US" dirty="0"/>
          </a:p>
        </p:txBody>
      </p:sp>
      <p:sp>
        <p:nvSpPr>
          <p:cNvPr id="16" name="Shape 75"/>
          <p:cNvSpPr/>
          <p:nvPr/>
        </p:nvSpPr>
        <p:spPr>
          <a:xfrm>
            <a:off x="5154207" y="1371599"/>
            <a:ext cx="1280160" cy="128016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1" algn="ctr"/>
            <a:r>
              <a:rPr lang="en-US" dirty="0" smtClean="0">
                <a:solidFill>
                  <a:schemeClr val="tx1"/>
                </a:solidFill>
              </a:rPr>
              <a:t>When was your last pap test?</a:t>
            </a:r>
            <a:endParaRPr lang="en-US" dirty="0">
              <a:solidFill>
                <a:schemeClr val="tx1"/>
              </a:solidFill>
            </a:endParaRPr>
          </a:p>
        </p:txBody>
      </p:sp>
      <p:cxnSp>
        <p:nvCxnSpPr>
          <p:cNvPr id="18" name="Straight Arrow Connector 17"/>
          <p:cNvCxnSpPr/>
          <p:nvPr/>
        </p:nvCxnSpPr>
        <p:spPr>
          <a:xfrm flipV="1">
            <a:off x="3912838" y="2011679"/>
            <a:ext cx="1241369" cy="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434367" y="2011679"/>
            <a:ext cx="1241370" cy="123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02925"/>
      </p:ext>
    </p:extLst>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1965</TotalTime>
  <Words>1758</Words>
  <Application>Microsoft Macintosh PowerPoint</Application>
  <PresentationFormat>On-screen Show (16:9)</PresentationFormat>
  <Paragraphs>372</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Avenir</vt:lpstr>
      <vt:lpstr>Helvetica</vt:lpstr>
      <vt:lpstr>Helvetica Light</vt:lpstr>
      <vt:lpstr>Helvetica Neue</vt:lpstr>
      <vt:lpstr>Lucida Sans Typewriter</vt:lpstr>
      <vt:lpstr>Times New Roman</vt:lpstr>
      <vt:lpstr>White</vt:lpstr>
      <vt:lpstr>PowerPoint Presentation</vt:lpstr>
      <vt:lpstr>PowerPoint Presentation</vt:lpstr>
      <vt:lpstr>PowerPoint Presentation</vt:lpstr>
      <vt:lpstr>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Cannell, Brad</cp:lastModifiedBy>
  <cp:revision>129</cp:revision>
  <cp:lastPrinted>2017-03-02T16:37:40Z</cp:lastPrinted>
  <dcterms:modified xsi:type="dcterms:W3CDTF">2017-03-02T16:37:42Z</dcterms:modified>
</cp:coreProperties>
</file>