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6"/>
  </p:notesMasterIdLst>
  <p:handoutMasterIdLst>
    <p:handoutMasterId r:id="rId27"/>
  </p:handoutMasterIdLst>
  <p:sldIdLst>
    <p:sldId id="256" r:id="rId2"/>
    <p:sldId id="267" r:id="rId3"/>
    <p:sldId id="268" r:id="rId4"/>
    <p:sldId id="347" r:id="rId5"/>
    <p:sldId id="348" r:id="rId6"/>
    <p:sldId id="349" r:id="rId7"/>
    <p:sldId id="350" r:id="rId8"/>
    <p:sldId id="351" r:id="rId9"/>
    <p:sldId id="352" r:id="rId10"/>
    <p:sldId id="353" r:id="rId11"/>
    <p:sldId id="354" r:id="rId12"/>
    <p:sldId id="355" r:id="rId13"/>
    <p:sldId id="357" r:id="rId14"/>
    <p:sldId id="356" r:id="rId15"/>
    <p:sldId id="358" r:id="rId16"/>
    <p:sldId id="359" r:id="rId17"/>
    <p:sldId id="360" r:id="rId18"/>
    <p:sldId id="361" r:id="rId19"/>
    <p:sldId id="362" r:id="rId20"/>
    <p:sldId id="363" r:id="rId21"/>
    <p:sldId id="328" r:id="rId22"/>
    <p:sldId id="364" r:id="rId23"/>
    <p:sldId id="365" r:id="rId24"/>
    <p:sldId id="366"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Brad" initials="CB"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1135C6-355A-438F-B8CD-D689AE8C00DD}">
  <a:tblStyle styleId="{931135C6-355A-438F-B8CD-D689AE8C00DD}" styleName="Table_0">
    <a:wholeTbl>
      <a:tcTxStyle b="off" i="off">
        <a:font>
          <a:latin typeface="Helvetica Light"/>
          <a:ea typeface="Helvetica Light"/>
          <a:cs typeface="Helvetica Light"/>
        </a:font>
        <a:srgbClr val="000000"/>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solidFill>
        </a:fill>
      </a:tcStyle>
    </a:wholeTbl>
    <a:band2H>
      <a:tcTxStyle b="off" i="off"/>
      <a:tcStyle>
        <a:tcBdr/>
        <a:fill>
          <a:solidFill>
            <a:srgbClr val="E3E5E8"/>
          </a:solidFill>
        </a:fill>
      </a:tcStyle>
    </a:band2H>
    <a:firstCol>
      <a:tcTxStyle b="on" i="off">
        <a:font>
          <a:latin typeface="Helvetica"/>
          <a:ea typeface="Helvetica"/>
          <a:cs typeface="Helvetica"/>
        </a:font>
        <a:srgbClr val="FFFFFF"/>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398CCE"/>
          </a:solidFill>
        </a:fill>
      </a:tcStyle>
    </a:firstCol>
    <a:lastRow>
      <a:tcTxStyle b="off" i="off">
        <a:font>
          <a:latin typeface="Helvetica Light"/>
          <a:ea typeface="Helvetica Light"/>
          <a:cs typeface="Helvetica Light"/>
        </a:font>
        <a:srgbClr val="000000"/>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rgbClr val="3797C6"/>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solidFill>
        </a:fill>
      </a:tcStyle>
    </a:lastRow>
    <a:firstRow>
      <a:tcTxStyle b="on" i="off">
        <a:font>
          <a:latin typeface="Helvetica"/>
          <a:ea typeface="Helvetica"/>
          <a:cs typeface="Helvetica"/>
        </a:font>
        <a:srgbClr val="FFFFFF"/>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79294"/>
  </p:normalViewPr>
  <p:slideViewPr>
    <p:cSldViewPr snapToGrid="0" snapToObjects="1">
      <p:cViewPr varScale="1">
        <p:scale>
          <a:sx n="146" d="100"/>
          <a:sy n="146" d="100"/>
        </p:scale>
        <p:origin x="184" y="1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2FC98-5C95-A24A-B067-D0F52735D722}" type="slidenum">
              <a:rPr lang="en-US" smtClean="0"/>
              <a:t>‹#›</a:t>
            </a:fld>
            <a:endParaRPr lang="en-US"/>
          </a:p>
        </p:txBody>
      </p:sp>
    </p:spTree>
    <p:extLst>
      <p:ext uri="{BB962C8B-B14F-4D97-AF65-F5344CB8AC3E}">
        <p14:creationId xmlns:p14="http://schemas.microsoft.com/office/powerpoint/2010/main" val="8391335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25000"/>
              </a:lnSpc>
              <a:spcBef>
                <a:spcPts val="0"/>
              </a:spcBef>
              <a:buNone/>
              <a:defRPr sz="2400" b="0" i="0" u="none" strike="noStrike" cap="none">
                <a:latin typeface="Avenir"/>
                <a:ea typeface="Avenir"/>
                <a:cs typeface="Avenir"/>
                <a:sym typeface="Avenir"/>
              </a:defRPr>
            </a:lvl1pPr>
            <a:lvl2pPr marL="457200" marR="0" lvl="1" indent="228600" algn="l" rtl="0">
              <a:lnSpc>
                <a:spcPct val="125000"/>
              </a:lnSpc>
              <a:spcBef>
                <a:spcPts val="0"/>
              </a:spcBef>
              <a:buNone/>
              <a:defRPr sz="2400" b="0" i="0" u="none" strike="noStrike" cap="none">
                <a:latin typeface="Avenir"/>
                <a:ea typeface="Avenir"/>
                <a:cs typeface="Avenir"/>
                <a:sym typeface="Avenir"/>
              </a:defRPr>
            </a:lvl2pPr>
            <a:lvl3pPr marL="914400" marR="0" lvl="2" indent="457200" algn="l" rtl="0">
              <a:lnSpc>
                <a:spcPct val="125000"/>
              </a:lnSpc>
              <a:spcBef>
                <a:spcPts val="0"/>
              </a:spcBef>
              <a:buNone/>
              <a:defRPr sz="2400" b="0" i="0" u="none" strike="noStrike" cap="none">
                <a:latin typeface="Avenir"/>
                <a:ea typeface="Avenir"/>
                <a:cs typeface="Avenir"/>
                <a:sym typeface="Avenir"/>
              </a:defRPr>
            </a:lvl3pPr>
            <a:lvl4pPr marL="1371600" marR="0" lvl="3" indent="685800" algn="l" rtl="0">
              <a:lnSpc>
                <a:spcPct val="125000"/>
              </a:lnSpc>
              <a:spcBef>
                <a:spcPts val="0"/>
              </a:spcBef>
              <a:buNone/>
              <a:defRPr sz="2400" b="0" i="0" u="none" strike="noStrike" cap="none">
                <a:latin typeface="Avenir"/>
                <a:ea typeface="Avenir"/>
                <a:cs typeface="Avenir"/>
                <a:sym typeface="Avenir"/>
              </a:defRPr>
            </a:lvl4pPr>
            <a:lvl5pPr marL="1828800" marR="0" lvl="4" indent="914400" algn="l" rtl="0">
              <a:lnSpc>
                <a:spcPct val="125000"/>
              </a:lnSpc>
              <a:spcBef>
                <a:spcPts val="0"/>
              </a:spcBef>
              <a:buNone/>
              <a:defRPr sz="2400" b="0" i="0" u="none" strike="noStrike" cap="none">
                <a:latin typeface="Avenir"/>
                <a:ea typeface="Avenir"/>
                <a:cs typeface="Avenir"/>
                <a:sym typeface="Avenir"/>
              </a:defRPr>
            </a:lvl5pPr>
            <a:lvl6pPr marL="2286000" marR="0" lvl="5" indent="1143000" algn="l" rtl="0">
              <a:lnSpc>
                <a:spcPct val="125000"/>
              </a:lnSpc>
              <a:spcBef>
                <a:spcPts val="0"/>
              </a:spcBef>
              <a:buNone/>
              <a:defRPr sz="2400" b="0" i="0" u="none" strike="noStrike" cap="none">
                <a:latin typeface="Avenir"/>
                <a:ea typeface="Avenir"/>
                <a:cs typeface="Avenir"/>
                <a:sym typeface="Avenir"/>
              </a:defRPr>
            </a:lvl6pPr>
            <a:lvl7pPr marL="2743200" marR="0" lvl="6" indent="1371600" algn="l" rtl="0">
              <a:lnSpc>
                <a:spcPct val="125000"/>
              </a:lnSpc>
              <a:spcBef>
                <a:spcPts val="0"/>
              </a:spcBef>
              <a:buNone/>
              <a:defRPr sz="2400" b="0" i="0" u="none" strike="noStrike" cap="none">
                <a:latin typeface="Avenir"/>
                <a:ea typeface="Avenir"/>
                <a:cs typeface="Avenir"/>
                <a:sym typeface="Avenir"/>
              </a:defRPr>
            </a:lvl7pPr>
            <a:lvl8pPr marL="3200400" marR="0" lvl="7" indent="1600200" algn="l" rtl="0">
              <a:lnSpc>
                <a:spcPct val="125000"/>
              </a:lnSpc>
              <a:spcBef>
                <a:spcPts val="0"/>
              </a:spcBef>
              <a:buNone/>
              <a:defRPr sz="2400" b="0" i="0" u="none" strike="noStrike" cap="none">
                <a:latin typeface="Avenir"/>
                <a:ea typeface="Avenir"/>
                <a:cs typeface="Avenir"/>
                <a:sym typeface="Avenir"/>
              </a:defRPr>
            </a:lvl8pPr>
            <a:lvl9pPr marL="3657600" marR="0" lvl="8" indent="1828800" algn="l" rtl="0">
              <a:lnSpc>
                <a:spcPct val="125000"/>
              </a:lnSpc>
              <a:spcBef>
                <a:spcPts val="0"/>
              </a:spcBef>
              <a:buNone/>
              <a:defRPr sz="2400" b="0" i="0" u="none" strike="noStrike" cap="none">
                <a:latin typeface="Avenir"/>
                <a:ea typeface="Avenir"/>
                <a:cs typeface="Avenir"/>
                <a:sym typeface="Avenir"/>
              </a:defRPr>
            </a:lvl9pPr>
          </a:lstStyle>
          <a:p>
            <a:endParaRPr/>
          </a:p>
        </p:txBody>
      </p:sp>
    </p:spTree>
    <p:extLst>
      <p:ext uri="{BB962C8B-B14F-4D97-AF65-F5344CB8AC3E}">
        <p14:creationId xmlns:p14="http://schemas.microsoft.com/office/powerpoint/2010/main" val="1503582734"/>
      </p:ext>
    </p:extLst>
  </p:cSld>
  <p:clrMap bg1="lt1" tx1="dk1" bg2="dk2" tx2="lt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 name="Shape 5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rtl="0">
              <a:spcBef>
                <a:spcPts val="0"/>
              </a:spcBef>
              <a:buNone/>
            </a:pPr>
            <a:endParaRPr lang="en-US" sz="11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84415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can also see that 1,369 participants said they have never had a pap test </a:t>
            </a:r>
            <a:r>
              <a:rPr lang="mr-IN" dirty="0" smtClean="0"/>
              <a:t>–</a:t>
            </a:r>
            <a:r>
              <a:rPr lang="en-US" dirty="0" smtClean="0"/>
              <a:t> and therefore,</a:t>
            </a:r>
            <a:r>
              <a:rPr lang="en-US" baseline="0" dirty="0" smtClean="0"/>
              <a:t> have also not have a pap test in the past five years.</a:t>
            </a:r>
            <a:endParaRPr lang="en-US" dirty="0"/>
          </a:p>
        </p:txBody>
      </p:sp>
    </p:spTree>
    <p:extLst>
      <p:ext uri="{BB962C8B-B14F-4D97-AF65-F5344CB8AC3E}">
        <p14:creationId xmlns:p14="http://schemas.microsoft.com/office/powerpoint/2010/main" val="1206842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1,369 plus</a:t>
            </a:r>
            <a:r>
              <a:rPr lang="en-US" baseline="0" dirty="0" smtClean="0"/>
              <a:t> 4,543 equals 5,912, which is the answer we got. </a:t>
            </a:r>
            <a:endParaRPr lang="en-US" dirty="0"/>
          </a:p>
        </p:txBody>
      </p:sp>
    </p:spTree>
    <p:extLst>
      <p:ext uri="{BB962C8B-B14F-4D97-AF65-F5344CB8AC3E}">
        <p14:creationId xmlns:p14="http://schemas.microsoft.com/office/powerpoint/2010/main" val="278761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Finally, let’s take</a:t>
            </a:r>
            <a:r>
              <a:rPr lang="en-US" baseline="0" dirty="0" smtClean="0"/>
              <a:t> a look at who we haven’t classified as a yes or a no in our new variable.</a:t>
            </a:r>
            <a:endParaRPr lang="en-US" dirty="0"/>
          </a:p>
        </p:txBody>
      </p:sp>
    </p:spTree>
    <p:extLst>
      <p:ext uri="{BB962C8B-B14F-4D97-AF65-F5344CB8AC3E}">
        <p14:creationId xmlns:p14="http://schemas.microsoft.com/office/powerpoint/2010/main" val="1756279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Well, we can ignore all the zeros.</a:t>
            </a:r>
            <a:r>
              <a:rPr lang="en-US" baseline="0" dirty="0" smtClean="0"/>
              <a:t> </a:t>
            </a:r>
            <a:r>
              <a:rPr lang="en-US" dirty="0" smtClean="0"/>
              <a:t>There are no participants there. We can also ignore</a:t>
            </a:r>
            <a:r>
              <a:rPr lang="en-US" baseline="0" dirty="0" smtClean="0"/>
              <a:t> the marginal totals.</a:t>
            </a:r>
            <a:endParaRPr lang="en-US" dirty="0"/>
          </a:p>
        </p:txBody>
      </p:sp>
    </p:spTree>
    <p:extLst>
      <p:ext uri="{BB962C8B-B14F-4D97-AF65-F5344CB8AC3E}">
        <p14:creationId xmlns:p14="http://schemas.microsoft.com/office/powerpoint/2010/main" val="1791897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These participants didn’t answer</a:t>
            </a:r>
            <a:r>
              <a:rPr lang="en-US" baseline="0" dirty="0" smtClean="0"/>
              <a:t> either question, so we have no information regarding their pap test history. </a:t>
            </a:r>
            <a:endParaRPr lang="en-US" dirty="0"/>
          </a:p>
        </p:txBody>
      </p:sp>
    </p:spTree>
    <p:extLst>
      <p:ext uri="{BB962C8B-B14F-4D97-AF65-F5344CB8AC3E}">
        <p14:creationId xmlns:p14="http://schemas.microsoft.com/office/powerpoint/2010/main" val="4332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These four participants said that they’ve had a pap test, but they</a:t>
            </a:r>
            <a:r>
              <a:rPr lang="en-US" baseline="0" dirty="0" smtClean="0"/>
              <a:t> didn’t tell us how long ago they had it. </a:t>
            </a:r>
            <a:endParaRPr lang="en-US" dirty="0"/>
          </a:p>
        </p:txBody>
      </p:sp>
    </p:spTree>
    <p:extLst>
      <p:ext uri="{BB962C8B-B14F-4D97-AF65-F5344CB8AC3E}">
        <p14:creationId xmlns:p14="http://schemas.microsoft.com/office/powerpoint/2010/main" val="2087143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same is true for these</a:t>
            </a:r>
            <a:r>
              <a:rPr lang="en-US" baseline="0" dirty="0" smtClean="0"/>
              <a:t> 502 participants. Unfortunately, we don’t know if their pap test was 10 days ago or 10 years ago. Therefore, the only value we can give them for pap5 is missing.</a:t>
            </a:r>
            <a:endParaRPr lang="en-US" dirty="0"/>
          </a:p>
        </p:txBody>
      </p:sp>
    </p:spTree>
    <p:extLst>
      <p:ext uri="{BB962C8B-B14F-4D97-AF65-F5344CB8AC3E}">
        <p14:creationId xmlns:p14="http://schemas.microsoft.com/office/powerpoint/2010/main" val="1240072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dirty="0" smtClean="0"/>
              <a:t>Finally, these 162</a:t>
            </a:r>
            <a:r>
              <a:rPr lang="en-US" baseline="0" dirty="0" smtClean="0"/>
              <a:t> participants didn’t tell us whether they’ve ever had a pap test or not. We certainly can’t say if they’ve had one in the past 5 years or not. Therefore, the only value we can give them for pap5 is missing.</a:t>
            </a:r>
            <a:endParaRPr lang="en-US" dirty="0" smtClean="0"/>
          </a:p>
        </p:txBody>
      </p:sp>
    </p:spTree>
    <p:extLst>
      <p:ext uri="{BB962C8B-B14F-4D97-AF65-F5344CB8AC3E}">
        <p14:creationId xmlns:p14="http://schemas.microsoft.com/office/powerpoint/2010/main" val="1431251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dirty="0" smtClean="0"/>
              <a:t>And again, these numbers all add</a:t>
            </a:r>
            <a:r>
              <a:rPr lang="en-US" baseline="0" dirty="0" smtClean="0"/>
              <a:t> up to exactly the answer we got. We can now feel confident that we appropriately accounted for the skip pattern. </a:t>
            </a:r>
            <a:endParaRPr lang="en-US" dirty="0" smtClean="0"/>
          </a:p>
        </p:txBody>
      </p:sp>
    </p:spTree>
    <p:extLst>
      <p:ext uri="{BB962C8B-B14F-4D97-AF65-F5344CB8AC3E}">
        <p14:creationId xmlns:p14="http://schemas.microsoft.com/office/powerpoint/2010/main" val="884552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1100" dirty="0" smtClean="0">
                <a:latin typeface="Times New Roman"/>
                <a:ea typeface="Times New Roman"/>
                <a:cs typeface="Times New Roman"/>
                <a:sym typeface="Times New Roman"/>
              </a:rPr>
              <a:t>Now we can run a simple one-way frequency table to answer our research</a:t>
            </a:r>
            <a:r>
              <a:rPr lang="en-US" sz="1100" baseline="0" dirty="0" smtClean="0">
                <a:latin typeface="Times New Roman"/>
                <a:ea typeface="Times New Roman"/>
                <a:cs typeface="Times New Roman"/>
                <a:sym typeface="Times New Roman"/>
              </a:rPr>
              <a:t> question. What proportion of women that participated in the 2015 BRFSS have had a pap test in the past 5 years?</a:t>
            </a:r>
            <a:endParaRPr sz="1100" dirty="0">
              <a:latin typeface="Times New Roman"/>
              <a:ea typeface="Times New Roman"/>
              <a:cs typeface="Times New Roman"/>
              <a:sym typeface="Times New Roman"/>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616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The final step is to do a quick data check to make sure we didn’t miss anything.</a:t>
            </a:r>
            <a:endParaRPr lang="en-US" sz="1100" dirty="0">
              <a:latin typeface="Times New Roman"/>
              <a:ea typeface="Times New Roman"/>
              <a:cs typeface="Times New Roman"/>
              <a:sym typeface="Times New Roman"/>
            </a:endParaRP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3210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1100" dirty="0" smtClean="0">
                <a:latin typeface="Times New Roman"/>
                <a:ea typeface="Times New Roman"/>
                <a:cs typeface="Times New Roman"/>
                <a:sym typeface="Times New Roman"/>
              </a:rPr>
              <a:t>The answer is 73% of the women who participated in the 2015 BRFSS</a:t>
            </a:r>
            <a:r>
              <a:rPr lang="en-US" sz="1100" baseline="0" dirty="0" smtClean="0">
                <a:latin typeface="Times New Roman"/>
                <a:ea typeface="Times New Roman"/>
                <a:cs typeface="Times New Roman"/>
                <a:sym typeface="Times New Roman"/>
              </a:rPr>
              <a:t> had a pap test in the past 5 years.</a:t>
            </a:r>
            <a:endParaRPr sz="1100" dirty="0">
              <a:latin typeface="Times New Roman"/>
              <a:ea typeface="Times New Roman"/>
              <a:cs typeface="Times New Roman"/>
              <a:sym typeface="Times New Roman"/>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189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Before</a:t>
            </a:r>
            <a:r>
              <a:rPr lang="en-US" sz="1100" baseline="0" dirty="0" smtClean="0">
                <a:latin typeface="Times New Roman"/>
                <a:ea typeface="Times New Roman"/>
                <a:cs typeface="Times New Roman"/>
                <a:sym typeface="Times New Roman"/>
              </a:rPr>
              <a:t> we wrap up, </a:t>
            </a:r>
            <a:r>
              <a:rPr lang="en-US" sz="1100" dirty="0" smtClean="0">
                <a:latin typeface="Times New Roman"/>
                <a:ea typeface="Times New Roman"/>
                <a:cs typeface="Times New Roman"/>
                <a:sym typeface="Times New Roman"/>
              </a:rPr>
              <a:t>let’s quickly recap</a:t>
            </a:r>
            <a:r>
              <a:rPr lang="en-US" sz="1100" baseline="0" dirty="0" smtClean="0">
                <a:latin typeface="Times New Roman"/>
                <a:ea typeface="Times New Roman"/>
                <a:cs typeface="Times New Roman"/>
                <a:sym typeface="Times New Roman"/>
              </a:rPr>
              <a:t> what we learned in this video. You’re first task is just to identify the skip patterns.</a:t>
            </a:r>
            <a:endParaRPr sz="1100" dirty="0">
              <a:latin typeface="Times New Roman"/>
              <a:ea typeface="Times New Roman"/>
              <a:cs typeface="Times New Roman"/>
              <a:sym typeface="Times New Roman"/>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0656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Then you must decide if you</a:t>
            </a:r>
            <a:r>
              <a:rPr lang="en-US" sz="1100" baseline="0" dirty="0" smtClean="0">
                <a:latin typeface="Times New Roman"/>
                <a:ea typeface="Times New Roman"/>
                <a:cs typeface="Times New Roman"/>
                <a:sym typeface="Times New Roman"/>
              </a:rPr>
              <a:t> need to do anything to account for the skip pattern. I suggested you do this by thinking about your research question, and the other information available to you in the context of the entire data set.</a:t>
            </a:r>
            <a:endParaRPr sz="1100" dirty="0">
              <a:latin typeface="Times New Roman"/>
              <a:ea typeface="Times New Roman"/>
              <a:cs typeface="Times New Roman"/>
              <a:sym typeface="Times New Roman"/>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9732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Once</a:t>
            </a:r>
            <a:r>
              <a:rPr lang="en-US" sz="1100" baseline="0" dirty="0" smtClean="0">
                <a:latin typeface="Times New Roman"/>
                <a:ea typeface="Times New Roman"/>
                <a:cs typeface="Times New Roman"/>
                <a:sym typeface="Times New Roman"/>
              </a:rPr>
              <a:t> you’ve decided that you need to account for the skip pattern, you can do so using the conditional processing techniques you already know.</a:t>
            </a:r>
            <a:endParaRPr sz="1100" dirty="0">
              <a:latin typeface="Times New Roman"/>
              <a:ea typeface="Times New Roman"/>
              <a:cs typeface="Times New Roman"/>
              <a:sym typeface="Times New Roman"/>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1266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dirty="0" smtClean="0">
                <a:latin typeface="Times New Roman"/>
                <a:ea typeface="Times New Roman"/>
                <a:cs typeface="Times New Roman"/>
                <a:sym typeface="Times New Roman"/>
              </a:rPr>
              <a:t>Finally, it’s always a good idea to do data</a:t>
            </a:r>
            <a:r>
              <a:rPr lang="en-US" sz="1100" baseline="0" dirty="0" smtClean="0">
                <a:latin typeface="Times New Roman"/>
                <a:ea typeface="Times New Roman"/>
                <a:cs typeface="Times New Roman"/>
                <a:sym typeface="Times New Roman"/>
              </a:rPr>
              <a:t> checks. I’ve been working with data for many years, and I still catch myself making mistakes all the time during my data checks. So, please don’t forget to do them. And with that</a:t>
            </a:r>
            <a:r>
              <a:rPr lang="en-US" sz="1100" baseline="0" smtClean="0">
                <a:latin typeface="Times New Roman"/>
                <a:ea typeface="Times New Roman"/>
                <a:cs typeface="Times New Roman"/>
                <a:sym typeface="Times New Roman"/>
              </a:rPr>
              <a:t>, we’ve </a:t>
            </a:r>
            <a:r>
              <a:rPr lang="en-US" sz="1100" baseline="0" dirty="0" smtClean="0">
                <a:latin typeface="Times New Roman"/>
                <a:ea typeface="Times New Roman"/>
                <a:cs typeface="Times New Roman"/>
                <a:sym typeface="Times New Roman"/>
              </a:rPr>
              <a:t>concluded our discussion on skip patterns.</a:t>
            </a:r>
            <a:endParaRPr sz="1100" dirty="0">
              <a:latin typeface="Times New Roman"/>
              <a:ea typeface="Times New Roman"/>
              <a:cs typeface="Times New Roman"/>
              <a:sym typeface="Times New Roman"/>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89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1100" dirty="0" smtClean="0">
                <a:latin typeface="Times New Roman"/>
                <a:ea typeface="Times New Roman"/>
                <a:cs typeface="Times New Roman"/>
                <a:sym typeface="Times New Roman"/>
              </a:rPr>
              <a:t>Again, there are many ways you could do a data check.</a:t>
            </a:r>
            <a:r>
              <a:rPr lang="en-US" sz="1100" baseline="0" dirty="0" smtClean="0">
                <a:latin typeface="Times New Roman"/>
                <a:ea typeface="Times New Roman"/>
                <a:cs typeface="Times New Roman"/>
                <a:sym typeface="Times New Roman"/>
              </a:rPr>
              <a:t> I’m using proc </a:t>
            </a:r>
            <a:r>
              <a:rPr lang="en-US" sz="1100" baseline="0" dirty="0" err="1" smtClean="0">
                <a:latin typeface="Times New Roman"/>
                <a:ea typeface="Times New Roman"/>
                <a:cs typeface="Times New Roman"/>
                <a:sym typeface="Times New Roman"/>
              </a:rPr>
              <a:t>freq</a:t>
            </a:r>
            <a:r>
              <a:rPr lang="en-US" sz="1100" baseline="0" dirty="0" smtClean="0">
                <a:latin typeface="Times New Roman"/>
                <a:ea typeface="Times New Roman"/>
                <a:cs typeface="Times New Roman"/>
                <a:sym typeface="Times New Roman"/>
              </a:rPr>
              <a:t> to do mine. </a:t>
            </a:r>
            <a:endParaRPr sz="1100" dirty="0">
              <a:latin typeface="Times New Roman"/>
              <a:ea typeface="Times New Roman"/>
              <a:cs typeface="Times New Roman"/>
              <a:sym typeface="Times New Roman"/>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005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1100" dirty="0" smtClean="0">
                <a:latin typeface="Times New Roman"/>
                <a:ea typeface="Times New Roman"/>
                <a:cs typeface="Times New Roman"/>
                <a:sym typeface="Times New Roman"/>
              </a:rPr>
              <a:t>Specifically,</a:t>
            </a:r>
            <a:r>
              <a:rPr lang="en-US" sz="1100" baseline="0" dirty="0" smtClean="0">
                <a:latin typeface="Times New Roman"/>
                <a:ea typeface="Times New Roman"/>
                <a:cs typeface="Times New Roman"/>
                <a:sym typeface="Times New Roman"/>
              </a:rPr>
              <a:t> in my tables statement I’m asking SAS to give me a contingency table with possible responses for hadpap2 in the rows by possible responses for lastpap2 in the columns. I’m also asking for a separate one-way frequency table for for my new variable pap5. I want to compare the values in pap5 with the values in hadpap2 and lastpap2. </a:t>
            </a:r>
            <a:endParaRPr sz="1100" dirty="0">
              <a:latin typeface="Times New Roman"/>
              <a:ea typeface="Times New Roman"/>
              <a:cs typeface="Times New Roman"/>
              <a:sym typeface="Times New Roman"/>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018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1100" dirty="0" smtClean="0">
                <a:latin typeface="Times New Roman"/>
                <a:ea typeface="Times New Roman"/>
                <a:cs typeface="Times New Roman"/>
                <a:sym typeface="Times New Roman"/>
              </a:rPr>
              <a:t>Finally, to keep</a:t>
            </a:r>
            <a:r>
              <a:rPr lang="en-US" sz="1100" baseline="0" dirty="0" smtClean="0">
                <a:latin typeface="Times New Roman"/>
                <a:ea typeface="Times New Roman"/>
                <a:cs typeface="Times New Roman"/>
                <a:sym typeface="Times New Roman"/>
              </a:rPr>
              <a:t> the table cleaner, I’ve added the </a:t>
            </a:r>
            <a:r>
              <a:rPr lang="en-US" sz="1100" baseline="0" dirty="0" err="1" smtClean="0">
                <a:latin typeface="Times New Roman"/>
                <a:ea typeface="Times New Roman"/>
                <a:cs typeface="Times New Roman"/>
                <a:sym typeface="Times New Roman"/>
              </a:rPr>
              <a:t>nopercent</a:t>
            </a:r>
            <a:r>
              <a:rPr lang="en-US" sz="1100" baseline="0" dirty="0" smtClean="0">
                <a:latin typeface="Times New Roman"/>
                <a:ea typeface="Times New Roman"/>
                <a:cs typeface="Times New Roman"/>
                <a:sym typeface="Times New Roman"/>
              </a:rPr>
              <a:t>, </a:t>
            </a:r>
            <a:r>
              <a:rPr lang="en-US" sz="1100" baseline="0" dirty="0" err="1" smtClean="0">
                <a:latin typeface="Times New Roman"/>
                <a:ea typeface="Times New Roman"/>
                <a:cs typeface="Times New Roman"/>
                <a:sym typeface="Times New Roman"/>
              </a:rPr>
              <a:t>norow</a:t>
            </a:r>
            <a:r>
              <a:rPr lang="en-US" sz="1100" baseline="0" dirty="0" smtClean="0">
                <a:latin typeface="Times New Roman"/>
                <a:ea typeface="Times New Roman"/>
                <a:cs typeface="Times New Roman"/>
                <a:sym typeface="Times New Roman"/>
              </a:rPr>
              <a:t>, and </a:t>
            </a:r>
            <a:r>
              <a:rPr lang="en-US" sz="1100" baseline="0" dirty="0" err="1" smtClean="0">
                <a:latin typeface="Times New Roman"/>
                <a:ea typeface="Times New Roman"/>
                <a:cs typeface="Times New Roman"/>
                <a:sym typeface="Times New Roman"/>
              </a:rPr>
              <a:t>nocol</a:t>
            </a:r>
            <a:r>
              <a:rPr lang="en-US" sz="1100" baseline="0" dirty="0" smtClean="0">
                <a:latin typeface="Times New Roman"/>
                <a:ea typeface="Times New Roman"/>
                <a:cs typeface="Times New Roman"/>
                <a:sym typeface="Times New Roman"/>
              </a:rPr>
              <a:t> options. These suppress the output of the overall percent, row percent, and column percent respectively. I’ve also added the missing option, which tells SAS to display missing values in our contingency table in the same way it displays any other category. For this particular data check, the missing option is necessary. </a:t>
            </a:r>
            <a:endParaRPr sz="1100" dirty="0">
              <a:latin typeface="Times New Roman"/>
              <a:ea typeface="Times New Roman"/>
              <a:cs typeface="Times New Roman"/>
              <a:sym typeface="Times New Roman"/>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278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And, this is the report we get when we run proc freq.</a:t>
            </a:r>
            <a:r>
              <a:rPr lang="en-US" baseline="0" dirty="0" smtClean="0"/>
              <a:t> </a:t>
            </a:r>
            <a:endParaRPr lang="en-US" dirty="0"/>
          </a:p>
        </p:txBody>
      </p:sp>
    </p:spTree>
    <p:extLst>
      <p:ext uri="{BB962C8B-B14F-4D97-AF65-F5344CB8AC3E}">
        <p14:creationId xmlns:p14="http://schemas.microsoft.com/office/powerpoint/2010/main" val="1538769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It tells us that 16,222 participants</a:t>
            </a:r>
            <a:r>
              <a:rPr lang="en-US" baseline="0" dirty="0" smtClean="0"/>
              <a:t> said that they have ever had a pap test, and also said that they’ve had one in the past 5 years.</a:t>
            </a:r>
            <a:endParaRPr lang="en-US" dirty="0"/>
          </a:p>
        </p:txBody>
      </p:sp>
    </p:spTree>
    <p:extLst>
      <p:ext uri="{BB962C8B-B14F-4D97-AF65-F5344CB8AC3E}">
        <p14:creationId xmlns:p14="http://schemas.microsoft.com/office/powerpoint/2010/main" val="662698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Which is the same number we got</a:t>
            </a:r>
            <a:r>
              <a:rPr lang="en-US" baseline="0" dirty="0" smtClean="0"/>
              <a:t> in our new variable. So far, so good.</a:t>
            </a:r>
            <a:endParaRPr lang="en-US" dirty="0"/>
          </a:p>
        </p:txBody>
      </p:sp>
    </p:spTree>
    <p:extLst>
      <p:ext uri="{BB962C8B-B14F-4D97-AF65-F5344CB8AC3E}">
        <p14:creationId xmlns:p14="http://schemas.microsoft.com/office/powerpoint/2010/main" val="1182141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Next,</a:t>
            </a:r>
            <a:r>
              <a:rPr lang="en-US" baseline="0" dirty="0" smtClean="0"/>
              <a:t> we can see that 4,543 participants said that they have had a pap test, but they had it 5 or more years ago.</a:t>
            </a:r>
            <a:endParaRPr lang="en-US" dirty="0"/>
          </a:p>
        </p:txBody>
      </p:sp>
    </p:spTree>
    <p:extLst>
      <p:ext uri="{BB962C8B-B14F-4D97-AF65-F5344CB8AC3E}">
        <p14:creationId xmlns:p14="http://schemas.microsoft.com/office/powerpoint/2010/main" val="1338916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895350" y="3357562"/>
            <a:ext cx="7358100" cy="257100"/>
          </a:xfrm>
          <a:prstGeom prst="rect">
            <a:avLst/>
          </a:prstGeom>
          <a:noFill/>
          <a:ln>
            <a:noFill/>
          </a:ln>
        </p:spPr>
        <p:txBody>
          <a:bodyPr lIns="34275" tIns="34275" rIns="34275" bIns="34275" anchor="t" anchorCtr="0"/>
          <a:lstStyle>
            <a:lvl1pPr marL="0" marR="0" lvl="0" indent="0" algn="ctr" rtl="0">
              <a:lnSpc>
                <a:spcPct val="100000"/>
              </a:lnSpc>
              <a:spcBef>
                <a:spcPts val="0"/>
              </a:spcBef>
              <a:spcAft>
                <a:spcPts val="0"/>
              </a:spcAft>
              <a:buClr>
                <a:srgbClr val="000000"/>
              </a:buClr>
              <a:buFont typeface="Helvetica Neue"/>
              <a:buNone/>
              <a:defRPr sz="14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0" name="Shape 50"/>
          <p:cNvSpPr txBox="1">
            <a:spLocks noGrp="1"/>
          </p:cNvSpPr>
          <p:nvPr>
            <p:ph type="body" idx="2"/>
          </p:nvPr>
        </p:nvSpPr>
        <p:spPr>
          <a:xfrm>
            <a:off x="895350" y="2266950"/>
            <a:ext cx="7358100" cy="3333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1" name="Shape 51"/>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hoto">
    <p:spTree>
      <p:nvGrpSpPr>
        <p:cNvPr id="1" name="Shape 52"/>
        <p:cNvGrpSpPr/>
        <p:nvPr/>
      </p:nvGrpSpPr>
      <p:grpSpPr>
        <a:xfrm>
          <a:off x="0" y="0"/>
          <a:ext cx="0" cy="0"/>
          <a:chOff x="0" y="0"/>
          <a:chExt cx="0" cy="0"/>
        </a:xfrm>
      </p:grpSpPr>
      <p:sp>
        <p:nvSpPr>
          <p:cNvPr id="53" name="Shape 53"/>
          <p:cNvSpPr>
            <a:spLocks noGrp="1"/>
          </p:cNvSpPr>
          <p:nvPr>
            <p:ph type="pic" idx="2"/>
          </p:nvPr>
        </p:nvSpPr>
        <p:spPr>
          <a:xfrm>
            <a:off x="0" y="0"/>
            <a:ext cx="9144000" cy="51435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4" name="Shape 54"/>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mp; Bullets">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33412" y="357187"/>
            <a:ext cx="7877100" cy="8574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 name="Shape 13"/>
          <p:cNvSpPr txBox="1">
            <a:spLocks noGrp="1"/>
          </p:cNvSpPr>
          <p:nvPr>
            <p:ph type="body" idx="1"/>
          </p:nvPr>
        </p:nvSpPr>
        <p:spPr>
          <a:xfrm>
            <a:off x="633412" y="1214437"/>
            <a:ext cx="7877100" cy="3452700"/>
          </a:xfrm>
          <a:prstGeom prst="rect">
            <a:avLst/>
          </a:prstGeom>
          <a:noFill/>
          <a:ln>
            <a:noFill/>
          </a:ln>
        </p:spPr>
        <p:txBody>
          <a:bodyPr lIns="34275" tIns="34275" rIns="34275" bIns="34275" anchor="ctr"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14" name="Shape 14"/>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666750" y="862012"/>
            <a:ext cx="7810500" cy="1743000"/>
          </a:xfrm>
          <a:prstGeom prst="rect">
            <a:avLst/>
          </a:prstGeom>
          <a:noFill/>
          <a:ln>
            <a:noFill/>
          </a:ln>
        </p:spPr>
        <p:txBody>
          <a:bodyPr lIns="34275" tIns="34275" rIns="34275" bIns="34275" anchor="b"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7" name="Shape 17"/>
          <p:cNvSpPr txBox="1">
            <a:spLocks noGrp="1"/>
          </p:cNvSpPr>
          <p:nvPr>
            <p:ph type="body" idx="1"/>
          </p:nvPr>
        </p:nvSpPr>
        <p:spPr>
          <a:xfrm>
            <a:off x="666750" y="2652712"/>
            <a:ext cx="7810500" cy="595200"/>
          </a:xfrm>
          <a:prstGeom prst="rect">
            <a:avLst/>
          </a:prstGeom>
          <a:noFill/>
          <a:ln>
            <a:noFill/>
          </a:ln>
        </p:spPr>
        <p:txBody>
          <a:bodyPr lIns="34275" tIns="34275" rIns="34275" bIns="34275" anchor="t" anchorCtr="0"/>
          <a:lstStyle>
            <a:lvl1pPr marL="0" marR="0" lvl="0" indent="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18" name="Shape 18"/>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9"/>
        <p:cNvGrpSpPr/>
        <p:nvPr/>
      </p:nvGrpSpPr>
      <p:grpSpPr>
        <a:xfrm>
          <a:off x="0" y="0"/>
          <a:ext cx="0" cy="0"/>
          <a:chOff x="0" y="0"/>
          <a:chExt cx="0" cy="0"/>
        </a:xfrm>
      </p:grpSpPr>
      <p:sp>
        <p:nvSpPr>
          <p:cNvPr id="20" name="Shape 20"/>
          <p:cNvSpPr>
            <a:spLocks noGrp="1"/>
          </p:cNvSpPr>
          <p:nvPr>
            <p:ph type="pic" idx="2"/>
          </p:nvPr>
        </p:nvSpPr>
        <p:spPr>
          <a:xfrm>
            <a:off x="1172237" y="252412"/>
            <a:ext cx="6801000" cy="32766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21" name="Shape 21"/>
          <p:cNvSpPr txBox="1">
            <a:spLocks noGrp="1"/>
          </p:cNvSpPr>
          <p:nvPr>
            <p:ph type="title"/>
          </p:nvPr>
        </p:nvSpPr>
        <p:spPr>
          <a:xfrm>
            <a:off x="238125" y="3543300"/>
            <a:ext cx="8667600" cy="752400"/>
          </a:xfrm>
          <a:prstGeom prst="rect">
            <a:avLst/>
          </a:prstGeom>
          <a:noFill/>
          <a:ln>
            <a:noFill/>
          </a:ln>
        </p:spPr>
        <p:txBody>
          <a:bodyPr lIns="34275" tIns="34275" rIns="34275" bIns="34275" anchor="b"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22" name="Shape 22"/>
          <p:cNvSpPr txBox="1">
            <a:spLocks noGrp="1"/>
          </p:cNvSpPr>
          <p:nvPr>
            <p:ph type="body" idx="1"/>
          </p:nvPr>
        </p:nvSpPr>
        <p:spPr>
          <a:xfrm>
            <a:off x="238125" y="4319587"/>
            <a:ext cx="8667600" cy="595200"/>
          </a:xfrm>
          <a:prstGeom prst="rect">
            <a:avLst/>
          </a:prstGeom>
          <a:noFill/>
          <a:ln>
            <a:noFill/>
          </a:ln>
        </p:spPr>
        <p:txBody>
          <a:bodyPr lIns="34275" tIns="34275" rIns="34275" bIns="34275" anchor="t" anchorCtr="0"/>
          <a:lstStyle>
            <a:lvl1pPr marL="0" marR="0" lvl="0" indent="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23" name="Shape 23"/>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66750" y="1700212"/>
            <a:ext cx="7810500" cy="17430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26" name="Shape 26"/>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27"/>
        <p:cNvGrpSpPr/>
        <p:nvPr/>
      </p:nvGrpSpPr>
      <p:grpSpPr>
        <a:xfrm>
          <a:off x="0" y="0"/>
          <a:ext cx="0" cy="0"/>
          <a:chOff x="0" y="0"/>
          <a:chExt cx="0" cy="0"/>
        </a:xfrm>
      </p:grpSpPr>
      <p:sp>
        <p:nvSpPr>
          <p:cNvPr id="28" name="Shape 28"/>
          <p:cNvSpPr>
            <a:spLocks noGrp="1"/>
          </p:cNvSpPr>
          <p:nvPr>
            <p:ph type="pic" idx="2"/>
          </p:nvPr>
        </p:nvSpPr>
        <p:spPr>
          <a:xfrm>
            <a:off x="4937242" y="414337"/>
            <a:ext cx="3571800" cy="43149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29" name="Shape 29"/>
          <p:cNvSpPr txBox="1">
            <a:spLocks noGrp="1"/>
          </p:cNvSpPr>
          <p:nvPr>
            <p:ph type="title"/>
          </p:nvPr>
        </p:nvSpPr>
        <p:spPr>
          <a:xfrm>
            <a:off x="619125" y="414337"/>
            <a:ext cx="3833700" cy="2105100"/>
          </a:xfrm>
          <a:prstGeom prst="rect">
            <a:avLst/>
          </a:prstGeom>
          <a:noFill/>
          <a:ln>
            <a:noFill/>
          </a:ln>
        </p:spPr>
        <p:txBody>
          <a:bodyPr lIns="34275" tIns="34275" rIns="34275" bIns="34275" anchor="b" anchorCtr="0"/>
          <a:lstStyle>
            <a:lvl1pPr marL="0" marR="0" lvl="0" indent="0" algn="ctr" rtl="0">
              <a:lnSpc>
                <a:spcPct val="100000"/>
              </a:lnSpc>
              <a:spcBef>
                <a:spcPts val="0"/>
              </a:spcBef>
              <a:spcAft>
                <a:spcPts val="0"/>
              </a:spcAft>
              <a:buClr>
                <a:srgbClr val="000000"/>
              </a:buClr>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30" name="Shape 30"/>
          <p:cNvSpPr txBox="1">
            <a:spLocks noGrp="1"/>
          </p:cNvSpPr>
          <p:nvPr>
            <p:ph type="body" idx="1"/>
          </p:nvPr>
        </p:nvSpPr>
        <p:spPr>
          <a:xfrm>
            <a:off x="619125" y="2566987"/>
            <a:ext cx="3833700" cy="2162100"/>
          </a:xfrm>
          <a:prstGeom prst="rect">
            <a:avLst/>
          </a:prstGeom>
          <a:noFill/>
          <a:ln>
            <a:noFill/>
          </a:ln>
        </p:spPr>
        <p:txBody>
          <a:bodyPr lIns="34275" tIns="34275" rIns="34275" bIns="34275" anchor="t" anchorCtr="0"/>
          <a:lstStyle>
            <a:lvl1pPr marL="0" marR="0" lvl="0" indent="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31" name="Shape 31"/>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Top">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33412" y="357187"/>
            <a:ext cx="7877100" cy="8574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34" name="Shape 34"/>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35"/>
        <p:cNvGrpSpPr/>
        <p:nvPr/>
      </p:nvGrpSpPr>
      <p:grpSpPr>
        <a:xfrm>
          <a:off x="0" y="0"/>
          <a:ext cx="0" cy="0"/>
          <a:chOff x="0" y="0"/>
          <a:chExt cx="0" cy="0"/>
        </a:xfrm>
      </p:grpSpPr>
      <p:sp>
        <p:nvSpPr>
          <p:cNvPr id="36" name="Shape 36"/>
          <p:cNvSpPr>
            <a:spLocks noGrp="1"/>
          </p:cNvSpPr>
          <p:nvPr>
            <p:ph type="pic" idx="2"/>
          </p:nvPr>
        </p:nvSpPr>
        <p:spPr>
          <a:xfrm>
            <a:off x="4938712" y="1214437"/>
            <a:ext cx="3571800" cy="34527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37" name="Shape 37"/>
          <p:cNvSpPr txBox="1">
            <a:spLocks noGrp="1"/>
          </p:cNvSpPr>
          <p:nvPr>
            <p:ph type="title"/>
          </p:nvPr>
        </p:nvSpPr>
        <p:spPr>
          <a:xfrm>
            <a:off x="633412" y="357187"/>
            <a:ext cx="7877100" cy="8574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38" name="Shape 38"/>
          <p:cNvSpPr txBox="1">
            <a:spLocks noGrp="1"/>
          </p:cNvSpPr>
          <p:nvPr>
            <p:ph type="body" idx="1"/>
          </p:nvPr>
        </p:nvSpPr>
        <p:spPr>
          <a:xfrm>
            <a:off x="633412" y="1214437"/>
            <a:ext cx="3753000" cy="3452700"/>
          </a:xfrm>
          <a:prstGeom prst="rect">
            <a:avLst/>
          </a:prstGeom>
          <a:noFill/>
          <a:ln>
            <a:noFill/>
          </a:ln>
        </p:spPr>
        <p:txBody>
          <a:bodyPr lIns="34275" tIns="34275" rIns="34275" bIns="34275" anchor="ctr" anchorCtr="0"/>
          <a:lstStyle>
            <a:lvl1pPr marL="215900" marR="0" lvl="0" indent="-1397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1pPr>
            <a:lvl2pPr marL="419100" marR="0" lvl="1" indent="-1270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2pPr>
            <a:lvl3pPr marL="635000" marR="0" lvl="2" indent="-1397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3pPr>
            <a:lvl4pPr marL="838200" marR="0" lvl="3" indent="-1270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4pPr>
            <a:lvl5pPr marL="1054100" marR="0" lvl="4" indent="-1397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39" name="Shape 39"/>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 3 Up">
    <p:spTree>
      <p:nvGrpSpPr>
        <p:cNvPr id="1" name="Shape 43"/>
        <p:cNvGrpSpPr/>
        <p:nvPr/>
      </p:nvGrpSpPr>
      <p:grpSpPr>
        <a:xfrm>
          <a:off x="0" y="0"/>
          <a:ext cx="0" cy="0"/>
          <a:chOff x="0" y="0"/>
          <a:chExt cx="0" cy="0"/>
        </a:xfrm>
      </p:grpSpPr>
      <p:sp>
        <p:nvSpPr>
          <p:cNvPr id="44" name="Shape 44"/>
          <p:cNvSpPr>
            <a:spLocks noGrp="1"/>
          </p:cNvSpPr>
          <p:nvPr>
            <p:ph type="pic" idx="2"/>
          </p:nvPr>
        </p:nvSpPr>
        <p:spPr>
          <a:xfrm>
            <a:off x="452437" y="423862"/>
            <a:ext cx="5315100" cy="43005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45" name="Shape 45"/>
          <p:cNvSpPr>
            <a:spLocks noGrp="1"/>
          </p:cNvSpPr>
          <p:nvPr>
            <p:ph type="pic" idx="3"/>
          </p:nvPr>
        </p:nvSpPr>
        <p:spPr>
          <a:xfrm>
            <a:off x="5910262" y="2643187"/>
            <a:ext cx="2776500" cy="20811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46" name="Shape 46"/>
          <p:cNvSpPr>
            <a:spLocks noGrp="1"/>
          </p:cNvSpPr>
          <p:nvPr>
            <p:ph type="pic" idx="4"/>
          </p:nvPr>
        </p:nvSpPr>
        <p:spPr>
          <a:xfrm>
            <a:off x="5910262" y="423862"/>
            <a:ext cx="2776500" cy="20811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47" name="Shape 47"/>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33412" y="357187"/>
            <a:ext cx="7877100" cy="8574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633412" y="1214437"/>
            <a:ext cx="7877100" cy="3452700"/>
          </a:xfrm>
          <a:prstGeom prst="rect">
            <a:avLst/>
          </a:prstGeom>
          <a:noFill/>
          <a:ln>
            <a:noFill/>
          </a:ln>
        </p:spPr>
        <p:txBody>
          <a:bodyPr lIns="34275" tIns="34275" rIns="34275" bIns="34275" anchor="ctr"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143586" y="287043"/>
            <a:ext cx="9000413" cy="6192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2E6088"/>
              </a:buClr>
              <a:buSzPct val="25000"/>
              <a:buFont typeface="Helvetica Neue"/>
              <a:buNone/>
            </a:pPr>
            <a:r>
              <a:rPr lang="en-US" sz="4900" b="1" dirty="0">
                <a:solidFill>
                  <a:srgbClr val="2E6088"/>
                </a:solidFill>
                <a:latin typeface="Helvetica Neue"/>
                <a:ea typeface="Helvetica Neue"/>
                <a:cs typeface="Helvetica Neue"/>
                <a:sym typeface="Helvetica Neue"/>
              </a:rPr>
              <a:t>Skip </a:t>
            </a:r>
            <a:r>
              <a:rPr lang="en-US" sz="4900" b="1" dirty="0" smtClean="0">
                <a:solidFill>
                  <a:srgbClr val="2E6088"/>
                </a:solidFill>
                <a:latin typeface="Helvetica Neue"/>
                <a:ea typeface="Helvetica Neue"/>
                <a:cs typeface="Helvetica Neue"/>
                <a:sym typeface="Helvetica Neue"/>
              </a:rPr>
              <a:t>Patterns: </a:t>
            </a:r>
            <a:r>
              <a:rPr lang="en-US" sz="4900" b="1" smtClean="0">
                <a:solidFill>
                  <a:srgbClr val="2E6088"/>
                </a:solidFill>
                <a:latin typeface="Helvetica Neue"/>
                <a:ea typeface="Helvetica Neue"/>
                <a:cs typeface="Helvetica Neue"/>
                <a:sym typeface="Helvetica Neue"/>
              </a:rPr>
              <a:t>Data Checking</a:t>
            </a:r>
            <a:endParaRPr lang="en-US" sz="4900" b="1">
              <a:solidFill>
                <a:srgbClr val="2E6088"/>
              </a:solidFill>
              <a:latin typeface="Helvetica Neue"/>
              <a:ea typeface="Helvetica Neue"/>
              <a:cs typeface="Helvetica Neue"/>
              <a:sym typeface="Helvetica Neue"/>
            </a:endParaRPr>
          </a:p>
        </p:txBody>
      </p:sp>
      <p:sp>
        <p:nvSpPr>
          <p:cNvPr id="60" name="Shape 60"/>
          <p:cNvSpPr/>
          <p:nvPr/>
        </p:nvSpPr>
        <p:spPr>
          <a:xfrm>
            <a:off x="204815" y="1039368"/>
            <a:ext cx="6799500" cy="2667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465E86"/>
              </a:buClr>
              <a:buSzPct val="25000"/>
              <a:buFont typeface="Helvetica Neue"/>
              <a:buNone/>
            </a:pPr>
            <a:r>
              <a:rPr lang="en-US" sz="1500" b="0" i="0" u="none" strike="noStrike" cap="none">
                <a:solidFill>
                  <a:srgbClr val="465E86"/>
                </a:solidFill>
                <a:latin typeface="Helvetica Neue"/>
                <a:ea typeface="Helvetica Neue"/>
                <a:cs typeface="Helvetica Neue"/>
                <a:sym typeface="Helvetica Neue"/>
              </a:rPr>
              <a:t>Introduction to Data Management and Statistical Computing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18442"/>
            <a:ext cx="9144000" cy="352505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4667003"/>
            <a:chOff x="0" y="228600"/>
            <a:chExt cx="9144000" cy="466700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00"/>
              <a:ext cx="9144000" cy="4667003"/>
            </a:xfrm>
            <a:prstGeom prst="rect">
              <a:avLst/>
            </a:prstGeom>
          </p:spPr>
        </p:pic>
        <p:sp>
          <p:nvSpPr>
            <p:cNvPr id="3" name="Rectangle 2"/>
            <p:cNvSpPr/>
            <p:nvPr/>
          </p:nvSpPr>
          <p:spPr>
            <a:xfrm>
              <a:off x="6440555" y="2101763"/>
              <a:ext cx="1013793" cy="27368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66189" y="2375452"/>
              <a:ext cx="1577011" cy="2683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101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4667003"/>
            <a:chOff x="0" y="228600"/>
            <a:chExt cx="9144000" cy="466700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00"/>
              <a:ext cx="9144000" cy="4667003"/>
            </a:xfrm>
            <a:prstGeom prst="rect">
              <a:avLst/>
            </a:prstGeom>
          </p:spPr>
        </p:pic>
        <p:sp>
          <p:nvSpPr>
            <p:cNvPr id="3" name="Rectangle 2"/>
            <p:cNvSpPr/>
            <p:nvPr/>
          </p:nvSpPr>
          <p:spPr>
            <a:xfrm>
              <a:off x="6440555" y="2101763"/>
              <a:ext cx="1013793" cy="27368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66189" y="2375452"/>
              <a:ext cx="1577011" cy="2683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2743200" y="2643809"/>
              <a:ext cx="1530626" cy="1898374"/>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611757" y="2375452"/>
              <a:ext cx="1828798" cy="2166731"/>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1964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4667003"/>
            <a:chOff x="0" y="228600"/>
            <a:chExt cx="9144000" cy="466700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00"/>
              <a:ext cx="9144000" cy="4667003"/>
            </a:xfrm>
            <a:prstGeom prst="rect">
              <a:avLst/>
            </a:prstGeom>
          </p:spPr>
        </p:pic>
        <p:sp>
          <p:nvSpPr>
            <p:cNvPr id="3" name="Rectangle 2"/>
            <p:cNvSpPr/>
            <p:nvPr/>
          </p:nvSpPr>
          <p:spPr>
            <a:xfrm>
              <a:off x="2743200" y="2101763"/>
              <a:ext cx="4711148" cy="27368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16426" y="2375198"/>
              <a:ext cx="526774" cy="27368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451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4667003"/>
            <a:chOff x="0" y="238540"/>
            <a:chExt cx="9144000" cy="466700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540"/>
              <a:ext cx="9144000" cy="4667003"/>
            </a:xfrm>
            <a:prstGeom prst="rect">
              <a:avLst/>
            </a:prstGeom>
          </p:spPr>
        </p:pic>
        <p:sp>
          <p:nvSpPr>
            <p:cNvPr id="7" name="Rectangle 6"/>
            <p:cNvSpPr/>
            <p:nvPr/>
          </p:nvSpPr>
          <p:spPr>
            <a:xfrm>
              <a:off x="2206487" y="2368825"/>
              <a:ext cx="526774" cy="27368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33261" y="1845524"/>
              <a:ext cx="5317435" cy="27151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33261" y="2117036"/>
              <a:ext cx="4701209" cy="27151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756454" y="2368824"/>
              <a:ext cx="5294242" cy="1040297"/>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050696" y="1448117"/>
              <a:ext cx="530087" cy="1961005"/>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43000" y="3121866"/>
              <a:ext cx="1590261" cy="27368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26333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4667003"/>
            <a:chOff x="0" y="238540"/>
            <a:chExt cx="9144000" cy="466700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540"/>
              <a:ext cx="9144000" cy="4667003"/>
            </a:xfrm>
            <a:prstGeom prst="rect">
              <a:avLst/>
            </a:prstGeom>
          </p:spPr>
        </p:pic>
        <p:sp>
          <p:nvSpPr>
            <p:cNvPr id="5" name="Rectangle 4"/>
            <p:cNvSpPr/>
            <p:nvPr/>
          </p:nvSpPr>
          <p:spPr>
            <a:xfrm>
              <a:off x="2203174" y="1848679"/>
              <a:ext cx="516837" cy="2683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06487" y="2368825"/>
              <a:ext cx="526774" cy="27368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33261" y="1845524"/>
              <a:ext cx="5317435" cy="27151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33261" y="2117036"/>
              <a:ext cx="4701209" cy="27151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756454" y="2368824"/>
              <a:ext cx="5294242" cy="1040297"/>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050696" y="1448117"/>
              <a:ext cx="530087" cy="1961005"/>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43000" y="3121866"/>
              <a:ext cx="1590261" cy="27368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7813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4667003"/>
            <a:chOff x="0" y="238540"/>
            <a:chExt cx="9144000" cy="466700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540"/>
              <a:ext cx="9144000" cy="4667003"/>
            </a:xfrm>
            <a:prstGeom prst="rect">
              <a:avLst/>
            </a:prstGeom>
          </p:spPr>
        </p:pic>
        <p:sp>
          <p:nvSpPr>
            <p:cNvPr id="7" name="Rectangle 6"/>
            <p:cNvSpPr/>
            <p:nvPr/>
          </p:nvSpPr>
          <p:spPr>
            <a:xfrm>
              <a:off x="2206487" y="2368825"/>
              <a:ext cx="526774" cy="27368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33261" y="1845524"/>
              <a:ext cx="5317435" cy="27151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33261" y="2117036"/>
              <a:ext cx="4701209" cy="27151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756454" y="2368824"/>
              <a:ext cx="5294242" cy="1040297"/>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050696" y="1448117"/>
              <a:ext cx="530087" cy="1961005"/>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43000" y="3121866"/>
              <a:ext cx="1590261" cy="27368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04832" y="2108232"/>
              <a:ext cx="516837" cy="2683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957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4667003"/>
            <a:chOff x="0" y="238540"/>
            <a:chExt cx="9144000" cy="466700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540"/>
              <a:ext cx="9144000" cy="4667003"/>
            </a:xfrm>
            <a:prstGeom prst="rect">
              <a:avLst/>
            </a:prstGeom>
          </p:spPr>
        </p:pic>
        <p:sp>
          <p:nvSpPr>
            <p:cNvPr id="7" name="Rectangle 6"/>
            <p:cNvSpPr/>
            <p:nvPr/>
          </p:nvSpPr>
          <p:spPr>
            <a:xfrm>
              <a:off x="2206487" y="2368825"/>
              <a:ext cx="526774" cy="27368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33261" y="1845524"/>
              <a:ext cx="5317435" cy="27151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33261" y="2117036"/>
              <a:ext cx="4701209" cy="27151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756454" y="2368824"/>
              <a:ext cx="5294242" cy="1040297"/>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050696" y="1448117"/>
              <a:ext cx="530087" cy="1961005"/>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43000" y="3121866"/>
              <a:ext cx="1590261" cy="27368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457660" y="2100466"/>
              <a:ext cx="593036" cy="2683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8439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4667003"/>
            <a:chOff x="0" y="238540"/>
            <a:chExt cx="9144000" cy="466700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540"/>
              <a:ext cx="9144000" cy="4667003"/>
            </a:xfrm>
            <a:prstGeom prst="rect">
              <a:avLst/>
            </a:prstGeom>
          </p:spPr>
        </p:pic>
        <p:sp>
          <p:nvSpPr>
            <p:cNvPr id="7" name="Rectangle 6"/>
            <p:cNvSpPr/>
            <p:nvPr/>
          </p:nvSpPr>
          <p:spPr>
            <a:xfrm>
              <a:off x="2206487" y="2368825"/>
              <a:ext cx="526774" cy="27368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33261" y="1845524"/>
              <a:ext cx="5317435" cy="27151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33261" y="2117036"/>
              <a:ext cx="4701209" cy="27151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756454" y="2368824"/>
              <a:ext cx="5294242" cy="1040297"/>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050696" y="1448117"/>
              <a:ext cx="530087" cy="1961005"/>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43000" y="3121866"/>
              <a:ext cx="1590261" cy="27368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219743" y="2660060"/>
              <a:ext cx="516837" cy="46180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497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4667003"/>
            <a:chOff x="0" y="238540"/>
            <a:chExt cx="9144000" cy="466700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8540"/>
              <a:ext cx="9144000" cy="4667003"/>
            </a:xfrm>
            <a:prstGeom prst="rect">
              <a:avLst/>
            </a:prstGeom>
          </p:spPr>
        </p:pic>
        <p:sp>
          <p:nvSpPr>
            <p:cNvPr id="5" name="Rectangle 4"/>
            <p:cNvSpPr/>
            <p:nvPr/>
          </p:nvSpPr>
          <p:spPr>
            <a:xfrm>
              <a:off x="2203174" y="1848679"/>
              <a:ext cx="516837" cy="2683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06487" y="2368825"/>
              <a:ext cx="526774" cy="27368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33261" y="1845524"/>
              <a:ext cx="5317435" cy="27151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33261" y="2117036"/>
              <a:ext cx="4701209" cy="271512"/>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756454" y="2368824"/>
              <a:ext cx="5294242" cy="1040297"/>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050696" y="1448117"/>
              <a:ext cx="530087" cy="1961005"/>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43000" y="3121866"/>
              <a:ext cx="1590261" cy="273689"/>
            </a:xfrm>
            <a:prstGeom prst="rect">
              <a:avLst/>
            </a:prstGeom>
            <a:solidFill>
              <a:schemeClr val="bg1">
                <a:alpha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04832" y="2108232"/>
              <a:ext cx="516837" cy="2683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457660" y="2100466"/>
              <a:ext cx="593036" cy="2683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219743" y="2660060"/>
              <a:ext cx="516837" cy="46180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p:cNvCxnSpPr/>
            <p:nvPr/>
          </p:nvCxnSpPr>
          <p:spPr>
            <a:xfrm>
              <a:off x="2720011" y="3121866"/>
              <a:ext cx="1245702" cy="883604"/>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720011" y="2117036"/>
              <a:ext cx="1245702" cy="1888434"/>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651513" y="2368824"/>
              <a:ext cx="2782957" cy="1636646"/>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0956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5" name="TextBox 4"/>
          <p:cNvSpPr txBox="1"/>
          <p:nvPr/>
        </p:nvSpPr>
        <p:spPr>
          <a:xfrm>
            <a:off x="3012799" y="2540276"/>
            <a:ext cx="3118403" cy="1061829"/>
          </a:xfrm>
          <a:prstGeom prst="rect">
            <a:avLst/>
          </a:prstGeom>
          <a:noFill/>
        </p:spPr>
        <p:txBody>
          <a:bodyPr wrap="square" rtlCol="0">
            <a:spAutoFit/>
          </a:bodyPr>
          <a:lstStyle/>
          <a:p>
            <a:pPr>
              <a:lnSpc>
                <a:spcPct val="150000"/>
              </a:lnSpc>
            </a:pPr>
            <a:r>
              <a:rPr lang="en-US" dirty="0" smtClean="0">
                <a:solidFill>
                  <a:schemeClr val="accent1">
                    <a:lumMod val="75000"/>
                  </a:schemeClr>
                </a:solidFill>
                <a:latin typeface="Lucida Sans Typewriter" charset="0"/>
                <a:ea typeface="Lucida Sans Typewriter" charset="0"/>
                <a:cs typeface="Lucida Sans Typewriter" charset="0"/>
              </a:rPr>
              <a:t>proc </a:t>
            </a:r>
            <a:r>
              <a:rPr lang="en-US" dirty="0" err="1" smtClean="0">
                <a:solidFill>
                  <a:schemeClr val="accent1">
                    <a:lumMod val="75000"/>
                  </a:schemeClr>
                </a:solidFill>
                <a:latin typeface="Lucida Sans Typewriter" charset="0"/>
                <a:ea typeface="Lucida Sans Typewriter" charset="0"/>
                <a:cs typeface="Lucida Sans Typewriter" charset="0"/>
              </a:rPr>
              <a:t>freq</a:t>
            </a:r>
            <a:r>
              <a:rPr lang="en-US" dirty="0" smtClean="0">
                <a:solidFill>
                  <a:schemeClr val="accent1">
                    <a:lumMod val="75000"/>
                  </a:schemeClr>
                </a:solidFill>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data</a:t>
            </a:r>
            <a:r>
              <a:rPr lang="en-US" dirty="0" smtClean="0">
                <a:solidFill>
                  <a:schemeClr val="accent1">
                    <a:lumMod val="75000"/>
                  </a:schemeClr>
                </a:solidFill>
                <a:latin typeface="Lucida Sans Typewriter" charset="0"/>
                <a:ea typeface="Lucida Sans Typewriter" charset="0"/>
                <a:cs typeface="Lucida Sans Typewriter" charset="0"/>
              </a:rPr>
              <a:t> </a:t>
            </a:r>
            <a:r>
              <a:rPr lang="en-US" dirty="0" smtClean="0">
                <a:solidFill>
                  <a:schemeClr val="tx1"/>
                </a:solidFill>
                <a:latin typeface="Lucida Sans Typewriter" charset="0"/>
                <a:ea typeface="Lucida Sans Typewriter" charset="0"/>
                <a:cs typeface="Lucida Sans Typewriter" charset="0"/>
              </a:rPr>
              <a:t>=</a:t>
            </a:r>
            <a:r>
              <a:rPr lang="en-US" dirty="0" smtClean="0">
                <a:solidFill>
                  <a:schemeClr val="accent1">
                    <a:lumMod val="75000"/>
                  </a:schemeClr>
                </a:solidFill>
                <a:latin typeface="Lucida Sans Typewriter" charset="0"/>
                <a:ea typeface="Lucida Sans Typewriter" charset="0"/>
                <a:cs typeface="Lucida Sans Typewriter" charset="0"/>
              </a:rPr>
              <a:t> </a:t>
            </a:r>
            <a:r>
              <a:rPr lang="en-US" dirty="0" err="1" smtClean="0">
                <a:latin typeface="Lucida Sans Typewriter" charset="0"/>
                <a:ea typeface="Lucida Sans Typewriter" charset="0"/>
                <a:cs typeface="Lucida Sans Typewriter" charset="0"/>
              </a:rPr>
              <a:t>new_ds</a:t>
            </a:r>
            <a:r>
              <a:rPr lang="en-US" dirty="0" smtClean="0">
                <a:latin typeface="Lucida Sans Typewriter" charset="0"/>
                <a:ea typeface="Lucida Sans Typewriter" charset="0"/>
                <a:cs typeface="Lucida Sans Typewriter" charset="0"/>
              </a:rPr>
              <a:t>;</a:t>
            </a:r>
          </a:p>
          <a:p>
            <a:pPr>
              <a:lnSpc>
                <a:spcPct val="150000"/>
              </a:lnSpc>
            </a:pP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tables </a:t>
            </a:r>
            <a:r>
              <a:rPr lang="en-US" dirty="0" smtClean="0">
                <a:latin typeface="Lucida Sans Typewriter" charset="0"/>
                <a:ea typeface="Lucida Sans Typewriter" charset="0"/>
                <a:cs typeface="Lucida Sans Typewriter" charset="0"/>
              </a:rPr>
              <a:t>pap5;</a:t>
            </a:r>
          </a:p>
          <a:p>
            <a:pPr>
              <a:lnSpc>
                <a:spcPct val="150000"/>
              </a:lnSpc>
            </a:pPr>
            <a:r>
              <a:rPr lang="en-US" dirty="0" smtClean="0">
                <a:solidFill>
                  <a:schemeClr val="accent1">
                    <a:lumMod val="75000"/>
                  </a:schemeClr>
                </a:solidFill>
                <a:latin typeface="Lucida Sans Typewriter" charset="0"/>
                <a:ea typeface="Lucida Sans Typewriter" charset="0"/>
                <a:cs typeface="Lucida Sans Typewriter" charset="0"/>
              </a:rPr>
              <a:t>run</a:t>
            </a:r>
            <a:r>
              <a:rPr lang="en-US" dirty="0" smtClean="0">
                <a:latin typeface="Lucida Sans Typewriter" charset="0"/>
                <a:ea typeface="Lucida Sans Typewriter" charset="0"/>
                <a:cs typeface="Lucida Sans Typewriter" charset="0"/>
              </a:rPr>
              <a:t>;</a:t>
            </a:r>
          </a:p>
        </p:txBody>
      </p:sp>
      <p:sp>
        <p:nvSpPr>
          <p:cNvPr id="6" name="Rectangle 5"/>
          <p:cNvSpPr/>
          <p:nvPr/>
        </p:nvSpPr>
        <p:spPr>
          <a:xfrm>
            <a:off x="2694878" y="447261"/>
            <a:ext cx="3754244" cy="1375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What proportion of women that participated in the 2015 BRFSS have had a pap test in the past 5 years?</a:t>
            </a:r>
            <a:endParaRPr lang="en-US" sz="1800" dirty="0"/>
          </a:p>
        </p:txBody>
      </p:sp>
    </p:spTree>
    <p:extLst>
      <p:ext uri="{BB962C8B-B14F-4D97-AF65-F5344CB8AC3E}">
        <p14:creationId xmlns:p14="http://schemas.microsoft.com/office/powerpoint/2010/main" val="110347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256335" y="93495"/>
            <a:ext cx="5249100" cy="857400"/>
          </a:xfrm>
          <a:prstGeom prst="rect">
            <a:avLst/>
          </a:prstGeom>
          <a:noFill/>
          <a:ln>
            <a:noFill/>
          </a:ln>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SzPct val="25000"/>
              <a:buFont typeface="Helvetica Neue"/>
              <a:buNone/>
            </a:pPr>
            <a:r>
              <a:rPr lang="en-US" sz="4200" b="0" i="0" u="none" strike="noStrike" cap="none" smtClean="0">
                <a:solidFill>
                  <a:srgbClr val="000000"/>
                </a:solidFill>
                <a:latin typeface="Helvetica Neue"/>
                <a:ea typeface="Helvetica Neue"/>
                <a:cs typeface="Helvetica Neue"/>
                <a:sym typeface="Helvetica Neue"/>
              </a:rPr>
              <a:t>Demonsration</a:t>
            </a:r>
            <a:endParaRPr lang="en-US" sz="4200" b="0" i="0" u="none" strike="noStrike" cap="none" dirty="0">
              <a:solidFill>
                <a:srgbClr val="000000"/>
              </a:solidFill>
              <a:latin typeface="Helvetica Neue"/>
              <a:ea typeface="Helvetica Neue"/>
              <a:cs typeface="Helvetica Neue"/>
              <a:sym typeface="Helvetica Neue"/>
            </a:endParaRPr>
          </a:p>
        </p:txBody>
      </p:sp>
      <p:sp>
        <p:nvSpPr>
          <p:cNvPr id="147" name="Shape 147"/>
          <p:cNvSpPr txBox="1">
            <a:spLocks noGrp="1"/>
          </p:cNvSpPr>
          <p:nvPr>
            <p:ph type="body" idx="1"/>
          </p:nvPr>
        </p:nvSpPr>
        <p:spPr>
          <a:xfrm>
            <a:off x="633412" y="1214437"/>
            <a:ext cx="7877100" cy="3452700"/>
          </a:xfrm>
          <a:prstGeom prst="rect">
            <a:avLst/>
          </a:prstGeom>
          <a:noFill/>
          <a:ln>
            <a:noFill/>
          </a:ln>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SzPct val="25000"/>
              <a:buFont typeface="Helvetica Neue"/>
              <a:buNone/>
            </a:pPr>
            <a:r>
              <a:rPr lang="en-US" sz="5600" dirty="0" smtClean="0"/>
              <a:t>Data checking</a:t>
            </a:r>
            <a:endParaRPr lang="en-US" sz="5600" dirty="0"/>
          </a:p>
        </p:txBody>
      </p:sp>
      <p:sp>
        <p:nvSpPr>
          <p:cNvPr id="148" name="Shape 148"/>
          <p:cNvSpPr/>
          <p:nvPr/>
        </p:nvSpPr>
        <p:spPr>
          <a:xfrm>
            <a:off x="-53252" y="954003"/>
            <a:ext cx="4842900" cy="142800"/>
          </a:xfrm>
          <a:prstGeom prst="roundRect">
            <a:avLst>
              <a:gd name="adj" fmla="val 50000"/>
            </a:avLst>
          </a:prstGeom>
          <a:solidFill>
            <a:srgbClr val="144D85"/>
          </a:solidFill>
          <a:ln w="25400" cap="flat" cmpd="sng">
            <a:solidFill>
              <a:srgbClr val="85888D"/>
            </a:solidFill>
            <a:prstDash val="solid"/>
            <a:miter/>
            <a:headEnd type="none" w="med" len="med"/>
            <a:tailEnd type="none" w="med" len="med"/>
          </a:ln>
          <a:effectLst>
            <a:outerShdw blurRad="190500" dist="127000" dir="2700000" rotWithShape="0">
              <a:srgbClr val="000000">
                <a:alpha val="49800"/>
              </a:srgbClr>
            </a:outerShdw>
          </a:effectLst>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1500"/>
                                        <p:tgtEl>
                                          <p:spTgt spid="146"/>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147"/>
                                        </p:tgtEl>
                                        <p:attrNameLst>
                                          <p:attrName>style.visibility</p:attrName>
                                        </p:attrNameLst>
                                      </p:cBhvr>
                                      <p:to>
                                        <p:strVal val="visible"/>
                                      </p:to>
                                    </p:set>
                                    <p:animEffect transition="in" filter="fade">
                                      <p:cBhvr>
                                        <p:cTn id="11" dur="1500"/>
                                        <p:tgtEl>
                                          <p:spTgt spid="147"/>
                                        </p:tgtEl>
                                      </p:cBhvr>
                                    </p:animEffect>
                                  </p:childTnLst>
                                </p:cTn>
                              </p:par>
                            </p:childTnLst>
                          </p:cTn>
                        </p:par>
                        <p:par>
                          <p:cTn id="12" fill="hold">
                            <p:stCondLst>
                              <p:cond delay="3000"/>
                            </p:stCondLst>
                            <p:childTnLst>
                              <p:par>
                                <p:cTn id="13" presetID="10" presetClass="entr" presetSubtype="0" fill="hold" nodeType="afterEffect">
                                  <p:stCondLst>
                                    <p:cond delay="0"/>
                                  </p:stCondLst>
                                  <p:childTnLst>
                                    <p:set>
                                      <p:cBhvr>
                                        <p:cTn id="14" dur="1" fill="hold">
                                          <p:stCondLst>
                                            <p:cond delay="0"/>
                                          </p:stCondLst>
                                        </p:cTn>
                                        <p:tgtEl>
                                          <p:spTgt spid="148"/>
                                        </p:tgtEl>
                                        <p:attrNameLst>
                                          <p:attrName>style.visibility</p:attrName>
                                        </p:attrNameLst>
                                      </p:cBhvr>
                                      <p:to>
                                        <p:strVal val="visible"/>
                                      </p:to>
                                    </p:set>
                                    <p:animEffect transition="in" filter="fade">
                                      <p:cBhvr>
                                        <p:cTn id="15" dur="1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6" name="Rectangle 5"/>
          <p:cNvSpPr/>
          <p:nvPr/>
        </p:nvSpPr>
        <p:spPr>
          <a:xfrm>
            <a:off x="2694878" y="447261"/>
            <a:ext cx="3754244" cy="1375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What proportion of women that participated in the 2015 BRFSS have had a pap test in the past 5 years?</a:t>
            </a: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400" y="2249004"/>
            <a:ext cx="4013200" cy="2374900"/>
          </a:xfrm>
          <a:prstGeom prst="rect">
            <a:avLst/>
          </a:prstGeom>
        </p:spPr>
      </p:pic>
      <p:sp>
        <p:nvSpPr>
          <p:cNvPr id="7" name="Rectangle 6"/>
          <p:cNvSpPr/>
          <p:nvPr/>
        </p:nvSpPr>
        <p:spPr>
          <a:xfrm>
            <a:off x="4108173" y="3621153"/>
            <a:ext cx="593036" cy="26835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970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p:nvPr/>
        </p:nvSpPr>
        <p:spPr>
          <a:xfrm>
            <a:off x="20575" y="210200"/>
            <a:ext cx="8604600" cy="6096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US" sz="3600" dirty="0" smtClean="0">
                <a:latin typeface="Helvetica Neue"/>
                <a:ea typeface="Helvetica Neue"/>
                <a:cs typeface="Helvetica Neue"/>
                <a:sym typeface="Helvetica Neue"/>
              </a:rPr>
              <a:t>Skip Pattern Recap</a:t>
            </a:r>
            <a:endParaRPr lang="en-US" sz="3600" dirty="0">
              <a:latin typeface="Helvetica Neue"/>
              <a:ea typeface="Helvetica Neue"/>
              <a:cs typeface="Helvetica Neue"/>
              <a:sym typeface="Helvetica Neue"/>
            </a:endParaRPr>
          </a:p>
        </p:txBody>
      </p:sp>
      <p:sp>
        <p:nvSpPr>
          <p:cNvPr id="133" name="Shape 133"/>
          <p:cNvSpPr/>
          <p:nvPr/>
        </p:nvSpPr>
        <p:spPr>
          <a:xfrm>
            <a:off x="-53252" y="929268"/>
            <a:ext cx="4387359" cy="156117"/>
          </a:xfrm>
          <a:prstGeom prst="roundRect">
            <a:avLst>
              <a:gd name="adj" fmla="val 50000"/>
            </a:avLst>
          </a:prstGeom>
          <a:solidFill>
            <a:srgbClr val="144D85"/>
          </a:solidFill>
          <a:ln w="25400" cap="flat" cmpd="sng">
            <a:solidFill>
              <a:srgbClr val="85888D"/>
            </a:solidFill>
            <a:prstDash val="solid"/>
            <a:miter/>
            <a:headEnd type="none" w="med" len="med"/>
            <a:tailEnd type="none" w="med" len="med"/>
          </a:ln>
          <a:effectLst>
            <a:outerShdw blurRad="190500" dist="127000" dir="2700000" rotWithShape="0">
              <a:srgbClr val="000000">
                <a:alpha val="49800"/>
              </a:srgbClr>
            </a:outerShdw>
          </a:effectLst>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
        <p:nvSpPr>
          <p:cNvPr id="4" name="Text Placeholder 3"/>
          <p:cNvSpPr>
            <a:spLocks noGrp="1"/>
          </p:cNvSpPr>
          <p:nvPr>
            <p:ph type="body" idx="1"/>
          </p:nvPr>
        </p:nvSpPr>
        <p:spPr>
          <a:xfrm>
            <a:off x="633450" y="1383402"/>
            <a:ext cx="7877100" cy="3452700"/>
          </a:xfrm>
        </p:spPr>
        <p:txBody>
          <a:bodyPr anchor="t"/>
          <a:lstStyle/>
          <a:p>
            <a:pPr marL="546100" indent="-457200">
              <a:buFont typeface="+mj-lt"/>
              <a:buAutoNum type="arabicPeriod"/>
            </a:pPr>
            <a:r>
              <a:rPr lang="en-US" dirty="0" smtClean="0"/>
              <a:t>Identify</a:t>
            </a:r>
          </a:p>
        </p:txBody>
      </p:sp>
    </p:spTree>
    <p:extLst>
      <p:ext uri="{BB962C8B-B14F-4D97-AF65-F5344CB8AC3E}">
        <p14:creationId xmlns:p14="http://schemas.microsoft.com/office/powerpoint/2010/main" val="159661443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p:nvPr/>
        </p:nvSpPr>
        <p:spPr>
          <a:xfrm>
            <a:off x="20575" y="210200"/>
            <a:ext cx="8604600" cy="6096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US" sz="3600" dirty="0" smtClean="0">
                <a:latin typeface="Helvetica Neue"/>
                <a:ea typeface="Helvetica Neue"/>
                <a:cs typeface="Helvetica Neue"/>
                <a:sym typeface="Helvetica Neue"/>
              </a:rPr>
              <a:t>Skip Pattern Recap</a:t>
            </a:r>
            <a:endParaRPr lang="en-US" sz="3600" dirty="0">
              <a:latin typeface="Helvetica Neue"/>
              <a:ea typeface="Helvetica Neue"/>
              <a:cs typeface="Helvetica Neue"/>
              <a:sym typeface="Helvetica Neue"/>
            </a:endParaRPr>
          </a:p>
        </p:txBody>
      </p:sp>
      <p:sp>
        <p:nvSpPr>
          <p:cNvPr id="133" name="Shape 133"/>
          <p:cNvSpPr/>
          <p:nvPr/>
        </p:nvSpPr>
        <p:spPr>
          <a:xfrm>
            <a:off x="-53252" y="929268"/>
            <a:ext cx="4387359" cy="156117"/>
          </a:xfrm>
          <a:prstGeom prst="roundRect">
            <a:avLst>
              <a:gd name="adj" fmla="val 50000"/>
            </a:avLst>
          </a:prstGeom>
          <a:solidFill>
            <a:srgbClr val="144D85"/>
          </a:solidFill>
          <a:ln w="25400" cap="flat" cmpd="sng">
            <a:solidFill>
              <a:srgbClr val="85888D"/>
            </a:solidFill>
            <a:prstDash val="solid"/>
            <a:miter/>
            <a:headEnd type="none" w="med" len="med"/>
            <a:tailEnd type="none" w="med" len="med"/>
          </a:ln>
          <a:effectLst>
            <a:outerShdw blurRad="190500" dist="127000" dir="2700000" rotWithShape="0">
              <a:srgbClr val="000000">
                <a:alpha val="49800"/>
              </a:srgbClr>
            </a:outerShdw>
          </a:effectLst>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
        <p:nvSpPr>
          <p:cNvPr id="4" name="Text Placeholder 3"/>
          <p:cNvSpPr>
            <a:spLocks noGrp="1"/>
          </p:cNvSpPr>
          <p:nvPr>
            <p:ph type="body" idx="1"/>
          </p:nvPr>
        </p:nvSpPr>
        <p:spPr>
          <a:xfrm>
            <a:off x="633450" y="1383402"/>
            <a:ext cx="7877100" cy="3452700"/>
          </a:xfrm>
        </p:spPr>
        <p:txBody>
          <a:bodyPr anchor="t"/>
          <a:lstStyle/>
          <a:p>
            <a:pPr marL="546100" indent="-457200">
              <a:buFont typeface="+mj-lt"/>
              <a:buAutoNum type="arabicPeriod"/>
            </a:pPr>
            <a:r>
              <a:rPr lang="en-US" dirty="0" smtClean="0"/>
              <a:t>Identify</a:t>
            </a:r>
          </a:p>
          <a:p>
            <a:pPr marL="546100" indent="-457200">
              <a:buFont typeface="+mj-lt"/>
              <a:buAutoNum type="arabicPeriod"/>
            </a:pPr>
            <a:r>
              <a:rPr lang="en-US" dirty="0" smtClean="0"/>
              <a:t>Decide if it needs to be accounted for</a:t>
            </a:r>
          </a:p>
          <a:p>
            <a:pPr lvl="1"/>
            <a:r>
              <a:rPr lang="en-US" dirty="0" smtClean="0"/>
              <a:t>Question</a:t>
            </a:r>
          </a:p>
          <a:p>
            <a:pPr lvl="1"/>
            <a:r>
              <a:rPr lang="en-US" dirty="0" smtClean="0"/>
              <a:t>Context</a:t>
            </a:r>
          </a:p>
        </p:txBody>
      </p:sp>
    </p:spTree>
    <p:extLst>
      <p:ext uri="{BB962C8B-B14F-4D97-AF65-F5344CB8AC3E}">
        <p14:creationId xmlns:p14="http://schemas.microsoft.com/office/powerpoint/2010/main" val="353117573"/>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p:nvPr/>
        </p:nvSpPr>
        <p:spPr>
          <a:xfrm>
            <a:off x="20575" y="210200"/>
            <a:ext cx="8604600" cy="6096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US" sz="3600" dirty="0" smtClean="0">
                <a:latin typeface="Helvetica Neue"/>
                <a:ea typeface="Helvetica Neue"/>
                <a:cs typeface="Helvetica Neue"/>
                <a:sym typeface="Helvetica Neue"/>
              </a:rPr>
              <a:t>Skip Pattern Recap</a:t>
            </a:r>
            <a:endParaRPr lang="en-US" sz="3600" dirty="0">
              <a:latin typeface="Helvetica Neue"/>
              <a:ea typeface="Helvetica Neue"/>
              <a:cs typeface="Helvetica Neue"/>
              <a:sym typeface="Helvetica Neue"/>
            </a:endParaRPr>
          </a:p>
        </p:txBody>
      </p:sp>
      <p:sp>
        <p:nvSpPr>
          <p:cNvPr id="133" name="Shape 133"/>
          <p:cNvSpPr/>
          <p:nvPr/>
        </p:nvSpPr>
        <p:spPr>
          <a:xfrm>
            <a:off x="-53252" y="929268"/>
            <a:ext cx="4387359" cy="156117"/>
          </a:xfrm>
          <a:prstGeom prst="roundRect">
            <a:avLst>
              <a:gd name="adj" fmla="val 50000"/>
            </a:avLst>
          </a:prstGeom>
          <a:solidFill>
            <a:srgbClr val="144D85"/>
          </a:solidFill>
          <a:ln w="25400" cap="flat" cmpd="sng">
            <a:solidFill>
              <a:srgbClr val="85888D"/>
            </a:solidFill>
            <a:prstDash val="solid"/>
            <a:miter/>
            <a:headEnd type="none" w="med" len="med"/>
            <a:tailEnd type="none" w="med" len="med"/>
          </a:ln>
          <a:effectLst>
            <a:outerShdw blurRad="190500" dist="127000" dir="2700000" rotWithShape="0">
              <a:srgbClr val="000000">
                <a:alpha val="49800"/>
              </a:srgbClr>
            </a:outerShdw>
          </a:effectLst>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
        <p:nvSpPr>
          <p:cNvPr id="4" name="Text Placeholder 3"/>
          <p:cNvSpPr>
            <a:spLocks noGrp="1"/>
          </p:cNvSpPr>
          <p:nvPr>
            <p:ph type="body" idx="1"/>
          </p:nvPr>
        </p:nvSpPr>
        <p:spPr>
          <a:xfrm>
            <a:off x="633450" y="1383402"/>
            <a:ext cx="7877100" cy="3452700"/>
          </a:xfrm>
        </p:spPr>
        <p:txBody>
          <a:bodyPr anchor="t"/>
          <a:lstStyle/>
          <a:p>
            <a:pPr marL="546100" indent="-457200">
              <a:buFont typeface="+mj-lt"/>
              <a:buAutoNum type="arabicPeriod"/>
            </a:pPr>
            <a:r>
              <a:rPr lang="en-US" dirty="0" smtClean="0"/>
              <a:t>Identify</a:t>
            </a:r>
          </a:p>
          <a:p>
            <a:pPr marL="546100" indent="-457200">
              <a:buFont typeface="+mj-lt"/>
              <a:buAutoNum type="arabicPeriod"/>
            </a:pPr>
            <a:r>
              <a:rPr lang="en-US" dirty="0" smtClean="0"/>
              <a:t>Decide if it needs to be accounted for</a:t>
            </a:r>
          </a:p>
          <a:p>
            <a:pPr lvl="1"/>
            <a:r>
              <a:rPr lang="en-US" dirty="0" smtClean="0"/>
              <a:t>Question</a:t>
            </a:r>
          </a:p>
          <a:p>
            <a:pPr lvl="1"/>
            <a:r>
              <a:rPr lang="en-US" dirty="0" smtClean="0"/>
              <a:t>Context</a:t>
            </a:r>
          </a:p>
          <a:p>
            <a:pPr marL="546100" indent="-457200">
              <a:buFont typeface="+mj-lt"/>
              <a:buAutoNum type="arabicPeriod"/>
            </a:pPr>
            <a:r>
              <a:rPr lang="en-US" dirty="0" smtClean="0"/>
              <a:t>Data management</a:t>
            </a:r>
          </a:p>
        </p:txBody>
      </p:sp>
    </p:spTree>
    <p:extLst>
      <p:ext uri="{BB962C8B-B14F-4D97-AF65-F5344CB8AC3E}">
        <p14:creationId xmlns:p14="http://schemas.microsoft.com/office/powerpoint/2010/main" val="596568390"/>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p:nvPr/>
        </p:nvSpPr>
        <p:spPr>
          <a:xfrm>
            <a:off x="20575" y="210200"/>
            <a:ext cx="8604600" cy="6096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US" sz="3600" dirty="0" smtClean="0">
                <a:latin typeface="Helvetica Neue"/>
                <a:ea typeface="Helvetica Neue"/>
                <a:cs typeface="Helvetica Neue"/>
                <a:sym typeface="Helvetica Neue"/>
              </a:rPr>
              <a:t>Skip Pattern Recap</a:t>
            </a:r>
            <a:endParaRPr lang="en-US" sz="3600" dirty="0">
              <a:latin typeface="Helvetica Neue"/>
              <a:ea typeface="Helvetica Neue"/>
              <a:cs typeface="Helvetica Neue"/>
              <a:sym typeface="Helvetica Neue"/>
            </a:endParaRPr>
          </a:p>
        </p:txBody>
      </p:sp>
      <p:sp>
        <p:nvSpPr>
          <p:cNvPr id="133" name="Shape 133"/>
          <p:cNvSpPr/>
          <p:nvPr/>
        </p:nvSpPr>
        <p:spPr>
          <a:xfrm>
            <a:off x="-53252" y="929268"/>
            <a:ext cx="4387359" cy="156117"/>
          </a:xfrm>
          <a:prstGeom prst="roundRect">
            <a:avLst>
              <a:gd name="adj" fmla="val 50000"/>
            </a:avLst>
          </a:prstGeom>
          <a:solidFill>
            <a:srgbClr val="144D85"/>
          </a:solidFill>
          <a:ln w="25400" cap="flat" cmpd="sng">
            <a:solidFill>
              <a:srgbClr val="85888D"/>
            </a:solidFill>
            <a:prstDash val="solid"/>
            <a:miter/>
            <a:headEnd type="none" w="med" len="med"/>
            <a:tailEnd type="none" w="med" len="med"/>
          </a:ln>
          <a:effectLst>
            <a:outerShdw blurRad="190500" dist="127000" dir="2700000" rotWithShape="0">
              <a:srgbClr val="000000">
                <a:alpha val="49800"/>
              </a:srgbClr>
            </a:outerShdw>
          </a:effectLst>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
        <p:nvSpPr>
          <p:cNvPr id="4" name="Text Placeholder 3"/>
          <p:cNvSpPr>
            <a:spLocks noGrp="1"/>
          </p:cNvSpPr>
          <p:nvPr>
            <p:ph type="body" idx="1"/>
          </p:nvPr>
        </p:nvSpPr>
        <p:spPr>
          <a:xfrm>
            <a:off x="633450" y="1383402"/>
            <a:ext cx="7877100" cy="3452700"/>
          </a:xfrm>
        </p:spPr>
        <p:txBody>
          <a:bodyPr anchor="t"/>
          <a:lstStyle/>
          <a:p>
            <a:pPr marL="546100" indent="-457200">
              <a:buFont typeface="+mj-lt"/>
              <a:buAutoNum type="arabicPeriod"/>
            </a:pPr>
            <a:r>
              <a:rPr lang="en-US" dirty="0" smtClean="0"/>
              <a:t>Identify</a:t>
            </a:r>
          </a:p>
          <a:p>
            <a:pPr marL="546100" indent="-457200">
              <a:buFont typeface="+mj-lt"/>
              <a:buAutoNum type="arabicPeriod"/>
            </a:pPr>
            <a:r>
              <a:rPr lang="en-US" dirty="0" smtClean="0"/>
              <a:t>Decide if it needs to be accounted for</a:t>
            </a:r>
          </a:p>
          <a:p>
            <a:pPr lvl="1"/>
            <a:r>
              <a:rPr lang="en-US" dirty="0" smtClean="0"/>
              <a:t>Question</a:t>
            </a:r>
          </a:p>
          <a:p>
            <a:pPr lvl="1"/>
            <a:r>
              <a:rPr lang="en-US" dirty="0" smtClean="0"/>
              <a:t>Context</a:t>
            </a:r>
          </a:p>
          <a:p>
            <a:pPr marL="546100" indent="-457200">
              <a:buFont typeface="+mj-lt"/>
              <a:buAutoNum type="arabicPeriod"/>
            </a:pPr>
            <a:r>
              <a:rPr lang="en-US" dirty="0" smtClean="0"/>
              <a:t>Data management</a:t>
            </a:r>
          </a:p>
          <a:p>
            <a:pPr marL="546100" indent="-457200">
              <a:buFont typeface="+mj-lt"/>
              <a:buAutoNum type="arabicPeriod"/>
            </a:pPr>
            <a:r>
              <a:rPr lang="en-US" dirty="0" smtClean="0"/>
              <a:t>Data checks</a:t>
            </a:r>
            <a:endParaRPr lang="en-US" dirty="0"/>
          </a:p>
        </p:txBody>
      </p:sp>
    </p:spTree>
    <p:extLst>
      <p:ext uri="{BB962C8B-B14F-4D97-AF65-F5344CB8AC3E}">
        <p14:creationId xmlns:p14="http://schemas.microsoft.com/office/powerpoint/2010/main" val="1066719068"/>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4" name="TextBox 3"/>
          <p:cNvSpPr txBox="1"/>
          <p:nvPr/>
        </p:nvSpPr>
        <p:spPr>
          <a:xfrm>
            <a:off x="807554" y="2040836"/>
            <a:ext cx="7528892" cy="1061829"/>
          </a:xfrm>
          <a:prstGeom prst="rect">
            <a:avLst/>
          </a:prstGeom>
          <a:noFill/>
        </p:spPr>
        <p:txBody>
          <a:bodyPr wrap="square" rtlCol="0">
            <a:spAutoFit/>
          </a:bodyPr>
          <a:lstStyle/>
          <a:p>
            <a:pPr>
              <a:lnSpc>
                <a:spcPct val="150000"/>
              </a:lnSpc>
            </a:pPr>
            <a:r>
              <a:rPr lang="en-US" dirty="0" smtClean="0">
                <a:solidFill>
                  <a:schemeClr val="accent1">
                    <a:lumMod val="75000"/>
                  </a:schemeClr>
                </a:solidFill>
                <a:latin typeface="Lucida Sans Typewriter" charset="0"/>
                <a:ea typeface="Lucida Sans Typewriter" charset="0"/>
                <a:cs typeface="Lucida Sans Typewriter" charset="0"/>
              </a:rPr>
              <a:t>proc </a:t>
            </a:r>
            <a:r>
              <a:rPr lang="en-US" dirty="0" err="1" smtClean="0">
                <a:solidFill>
                  <a:schemeClr val="accent1">
                    <a:lumMod val="75000"/>
                  </a:schemeClr>
                </a:solidFill>
                <a:latin typeface="Lucida Sans Typewriter" charset="0"/>
                <a:ea typeface="Lucida Sans Typewriter" charset="0"/>
                <a:cs typeface="Lucida Sans Typewriter" charset="0"/>
              </a:rPr>
              <a:t>freq</a:t>
            </a:r>
            <a:r>
              <a:rPr lang="en-US" dirty="0" smtClean="0">
                <a:solidFill>
                  <a:schemeClr val="accent1">
                    <a:lumMod val="75000"/>
                  </a:schemeClr>
                </a:solidFill>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data</a:t>
            </a:r>
            <a:r>
              <a:rPr lang="en-US" dirty="0" smtClean="0">
                <a:solidFill>
                  <a:schemeClr val="accent1">
                    <a:lumMod val="75000"/>
                  </a:schemeClr>
                </a:solidFill>
                <a:latin typeface="Lucida Sans Typewriter" charset="0"/>
                <a:ea typeface="Lucida Sans Typewriter" charset="0"/>
                <a:cs typeface="Lucida Sans Typewriter" charset="0"/>
              </a:rPr>
              <a:t> </a:t>
            </a:r>
            <a:r>
              <a:rPr lang="en-US" dirty="0" smtClean="0">
                <a:solidFill>
                  <a:schemeClr val="tx1"/>
                </a:solidFill>
                <a:latin typeface="Lucida Sans Typewriter" charset="0"/>
                <a:ea typeface="Lucida Sans Typewriter" charset="0"/>
                <a:cs typeface="Lucida Sans Typewriter" charset="0"/>
              </a:rPr>
              <a:t>=</a:t>
            </a:r>
            <a:r>
              <a:rPr lang="en-US" dirty="0" smtClean="0">
                <a:solidFill>
                  <a:schemeClr val="accent1">
                    <a:lumMod val="75000"/>
                  </a:schemeClr>
                </a:solidFill>
                <a:latin typeface="Lucida Sans Typewriter" charset="0"/>
                <a:ea typeface="Lucida Sans Typewriter" charset="0"/>
                <a:cs typeface="Lucida Sans Typewriter" charset="0"/>
              </a:rPr>
              <a:t> </a:t>
            </a:r>
            <a:r>
              <a:rPr lang="en-US" dirty="0" err="1" smtClean="0">
                <a:latin typeface="Lucida Sans Typewriter" charset="0"/>
                <a:ea typeface="Lucida Sans Typewriter" charset="0"/>
                <a:cs typeface="Lucida Sans Typewriter" charset="0"/>
              </a:rPr>
              <a:t>new_ds</a:t>
            </a:r>
            <a:r>
              <a:rPr lang="en-US" dirty="0" smtClean="0">
                <a:latin typeface="Lucida Sans Typewriter" charset="0"/>
                <a:ea typeface="Lucida Sans Typewriter" charset="0"/>
                <a:cs typeface="Lucida Sans Typewriter" charset="0"/>
              </a:rPr>
              <a:t>;</a:t>
            </a:r>
          </a:p>
          <a:p>
            <a:pPr>
              <a:lnSpc>
                <a:spcPct val="150000"/>
              </a:lnSpc>
            </a:pP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tables </a:t>
            </a:r>
            <a:r>
              <a:rPr lang="en-US" dirty="0" smtClean="0">
                <a:latin typeface="Lucida Sans Typewriter" charset="0"/>
                <a:ea typeface="Lucida Sans Typewriter" charset="0"/>
                <a:cs typeface="Lucida Sans Typewriter" charset="0"/>
              </a:rPr>
              <a:t>hadpap2 * lastpap2 pap5 / </a:t>
            </a:r>
            <a:r>
              <a:rPr lang="en-US" dirty="0" err="1" smtClean="0">
                <a:solidFill>
                  <a:schemeClr val="accent1"/>
                </a:solidFill>
                <a:latin typeface="Lucida Sans Typewriter" charset="0"/>
                <a:ea typeface="Lucida Sans Typewriter" charset="0"/>
                <a:cs typeface="Lucida Sans Typewriter" charset="0"/>
              </a:rPr>
              <a:t>nopercent</a:t>
            </a:r>
            <a:r>
              <a:rPr lang="en-US" dirty="0" smtClean="0">
                <a:solidFill>
                  <a:schemeClr val="accent1"/>
                </a:solidFill>
                <a:latin typeface="Lucida Sans Typewriter" charset="0"/>
                <a:ea typeface="Lucida Sans Typewriter" charset="0"/>
                <a:cs typeface="Lucida Sans Typewriter" charset="0"/>
              </a:rPr>
              <a:t> </a:t>
            </a:r>
            <a:r>
              <a:rPr lang="en-US" dirty="0" err="1" smtClean="0">
                <a:solidFill>
                  <a:schemeClr val="accent1"/>
                </a:solidFill>
                <a:latin typeface="Lucida Sans Typewriter" charset="0"/>
                <a:ea typeface="Lucida Sans Typewriter" charset="0"/>
                <a:cs typeface="Lucida Sans Typewriter" charset="0"/>
              </a:rPr>
              <a:t>norow</a:t>
            </a:r>
            <a:r>
              <a:rPr lang="en-US" dirty="0" smtClean="0">
                <a:solidFill>
                  <a:schemeClr val="accent1"/>
                </a:solidFill>
                <a:latin typeface="Lucida Sans Typewriter" charset="0"/>
                <a:ea typeface="Lucida Sans Typewriter" charset="0"/>
                <a:cs typeface="Lucida Sans Typewriter" charset="0"/>
              </a:rPr>
              <a:t> </a:t>
            </a:r>
            <a:r>
              <a:rPr lang="en-US" dirty="0" err="1" smtClean="0">
                <a:solidFill>
                  <a:schemeClr val="accent1"/>
                </a:solidFill>
                <a:latin typeface="Lucida Sans Typewriter" charset="0"/>
                <a:ea typeface="Lucida Sans Typewriter" charset="0"/>
                <a:cs typeface="Lucida Sans Typewriter" charset="0"/>
              </a:rPr>
              <a:t>nocol</a:t>
            </a:r>
            <a:r>
              <a:rPr lang="en-US" dirty="0" smtClean="0">
                <a:solidFill>
                  <a:schemeClr val="accent1"/>
                </a:solidFill>
                <a:latin typeface="Lucida Sans Typewriter" charset="0"/>
                <a:ea typeface="Lucida Sans Typewriter" charset="0"/>
                <a:cs typeface="Lucida Sans Typewriter" charset="0"/>
              </a:rPr>
              <a:t> missing</a:t>
            </a:r>
            <a:r>
              <a:rPr lang="en-US" dirty="0" smtClean="0">
                <a:latin typeface="Lucida Sans Typewriter" charset="0"/>
                <a:ea typeface="Lucida Sans Typewriter" charset="0"/>
                <a:cs typeface="Lucida Sans Typewriter" charset="0"/>
              </a:rPr>
              <a:t>;</a:t>
            </a:r>
          </a:p>
          <a:p>
            <a:pPr>
              <a:lnSpc>
                <a:spcPct val="150000"/>
              </a:lnSpc>
            </a:pPr>
            <a:r>
              <a:rPr lang="en-US" dirty="0" smtClean="0">
                <a:solidFill>
                  <a:schemeClr val="accent1">
                    <a:lumMod val="75000"/>
                  </a:schemeClr>
                </a:solidFill>
                <a:latin typeface="Lucida Sans Typewriter" charset="0"/>
                <a:ea typeface="Lucida Sans Typewriter" charset="0"/>
                <a:cs typeface="Lucida Sans Typewriter" charset="0"/>
              </a:rPr>
              <a:t>run</a:t>
            </a:r>
            <a:r>
              <a:rPr lang="en-US" dirty="0" smtClean="0">
                <a:latin typeface="Lucida Sans Typewriter" charset="0"/>
                <a:ea typeface="Lucida Sans Typewriter" charset="0"/>
                <a:cs typeface="Lucida Sans Typewriter"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4" name="Right Arrow 3"/>
          <p:cNvSpPr/>
          <p:nvPr/>
        </p:nvSpPr>
        <p:spPr>
          <a:xfrm>
            <a:off x="197265" y="2288101"/>
            <a:ext cx="1225557" cy="60705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07554" y="2040836"/>
            <a:ext cx="7528892" cy="1061829"/>
          </a:xfrm>
          <a:prstGeom prst="rect">
            <a:avLst/>
          </a:prstGeom>
          <a:noFill/>
        </p:spPr>
        <p:txBody>
          <a:bodyPr wrap="square" rtlCol="0">
            <a:spAutoFit/>
          </a:bodyPr>
          <a:lstStyle/>
          <a:p>
            <a:pPr>
              <a:lnSpc>
                <a:spcPct val="150000"/>
              </a:lnSpc>
            </a:pPr>
            <a:r>
              <a:rPr lang="en-US" dirty="0" smtClean="0">
                <a:solidFill>
                  <a:schemeClr val="accent1">
                    <a:lumMod val="75000"/>
                  </a:schemeClr>
                </a:solidFill>
                <a:latin typeface="Lucida Sans Typewriter" charset="0"/>
                <a:ea typeface="Lucida Sans Typewriter" charset="0"/>
                <a:cs typeface="Lucida Sans Typewriter" charset="0"/>
              </a:rPr>
              <a:t>proc </a:t>
            </a:r>
            <a:r>
              <a:rPr lang="en-US" dirty="0" err="1" smtClean="0">
                <a:solidFill>
                  <a:schemeClr val="accent1">
                    <a:lumMod val="75000"/>
                  </a:schemeClr>
                </a:solidFill>
                <a:latin typeface="Lucida Sans Typewriter" charset="0"/>
                <a:ea typeface="Lucida Sans Typewriter" charset="0"/>
                <a:cs typeface="Lucida Sans Typewriter" charset="0"/>
              </a:rPr>
              <a:t>freq</a:t>
            </a:r>
            <a:r>
              <a:rPr lang="en-US" dirty="0" smtClean="0">
                <a:solidFill>
                  <a:schemeClr val="accent1">
                    <a:lumMod val="75000"/>
                  </a:schemeClr>
                </a:solidFill>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data</a:t>
            </a:r>
            <a:r>
              <a:rPr lang="en-US" dirty="0" smtClean="0">
                <a:solidFill>
                  <a:schemeClr val="accent1">
                    <a:lumMod val="75000"/>
                  </a:schemeClr>
                </a:solidFill>
                <a:latin typeface="Lucida Sans Typewriter" charset="0"/>
                <a:ea typeface="Lucida Sans Typewriter" charset="0"/>
                <a:cs typeface="Lucida Sans Typewriter" charset="0"/>
              </a:rPr>
              <a:t> </a:t>
            </a:r>
            <a:r>
              <a:rPr lang="en-US" dirty="0" smtClean="0">
                <a:solidFill>
                  <a:schemeClr val="tx1"/>
                </a:solidFill>
                <a:latin typeface="Lucida Sans Typewriter" charset="0"/>
                <a:ea typeface="Lucida Sans Typewriter" charset="0"/>
                <a:cs typeface="Lucida Sans Typewriter" charset="0"/>
              </a:rPr>
              <a:t>=</a:t>
            </a:r>
            <a:r>
              <a:rPr lang="en-US" dirty="0" smtClean="0">
                <a:solidFill>
                  <a:schemeClr val="accent1">
                    <a:lumMod val="75000"/>
                  </a:schemeClr>
                </a:solidFill>
                <a:latin typeface="Lucida Sans Typewriter" charset="0"/>
                <a:ea typeface="Lucida Sans Typewriter" charset="0"/>
                <a:cs typeface="Lucida Sans Typewriter" charset="0"/>
              </a:rPr>
              <a:t> </a:t>
            </a:r>
            <a:r>
              <a:rPr lang="en-US" dirty="0" err="1" smtClean="0">
                <a:latin typeface="Lucida Sans Typewriter" charset="0"/>
                <a:ea typeface="Lucida Sans Typewriter" charset="0"/>
                <a:cs typeface="Lucida Sans Typewriter" charset="0"/>
              </a:rPr>
              <a:t>new_ds</a:t>
            </a:r>
            <a:r>
              <a:rPr lang="en-US" dirty="0" smtClean="0">
                <a:latin typeface="Lucida Sans Typewriter" charset="0"/>
                <a:ea typeface="Lucida Sans Typewriter" charset="0"/>
                <a:cs typeface="Lucida Sans Typewriter" charset="0"/>
              </a:rPr>
              <a:t>;</a:t>
            </a:r>
          </a:p>
          <a:p>
            <a:pPr>
              <a:lnSpc>
                <a:spcPct val="150000"/>
              </a:lnSpc>
            </a:pP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tables </a:t>
            </a:r>
            <a:r>
              <a:rPr lang="en-US" dirty="0" smtClean="0">
                <a:latin typeface="Lucida Sans Typewriter" charset="0"/>
                <a:ea typeface="Lucida Sans Typewriter" charset="0"/>
                <a:cs typeface="Lucida Sans Typewriter" charset="0"/>
              </a:rPr>
              <a:t>hadpap2 * lastpap2 pap5 / </a:t>
            </a:r>
            <a:r>
              <a:rPr lang="en-US" dirty="0" err="1" smtClean="0">
                <a:solidFill>
                  <a:schemeClr val="accent1"/>
                </a:solidFill>
                <a:latin typeface="Lucida Sans Typewriter" charset="0"/>
                <a:ea typeface="Lucida Sans Typewriter" charset="0"/>
                <a:cs typeface="Lucida Sans Typewriter" charset="0"/>
              </a:rPr>
              <a:t>nopercent</a:t>
            </a:r>
            <a:r>
              <a:rPr lang="en-US" dirty="0" smtClean="0">
                <a:solidFill>
                  <a:schemeClr val="accent1"/>
                </a:solidFill>
                <a:latin typeface="Lucida Sans Typewriter" charset="0"/>
                <a:ea typeface="Lucida Sans Typewriter" charset="0"/>
                <a:cs typeface="Lucida Sans Typewriter" charset="0"/>
              </a:rPr>
              <a:t> </a:t>
            </a:r>
            <a:r>
              <a:rPr lang="en-US" dirty="0" err="1" smtClean="0">
                <a:solidFill>
                  <a:schemeClr val="accent1"/>
                </a:solidFill>
                <a:latin typeface="Lucida Sans Typewriter" charset="0"/>
                <a:ea typeface="Lucida Sans Typewriter" charset="0"/>
                <a:cs typeface="Lucida Sans Typewriter" charset="0"/>
              </a:rPr>
              <a:t>norow</a:t>
            </a:r>
            <a:r>
              <a:rPr lang="en-US" dirty="0" smtClean="0">
                <a:solidFill>
                  <a:schemeClr val="accent1"/>
                </a:solidFill>
                <a:latin typeface="Lucida Sans Typewriter" charset="0"/>
                <a:ea typeface="Lucida Sans Typewriter" charset="0"/>
                <a:cs typeface="Lucida Sans Typewriter" charset="0"/>
              </a:rPr>
              <a:t> </a:t>
            </a:r>
            <a:r>
              <a:rPr lang="en-US" dirty="0" err="1" smtClean="0">
                <a:solidFill>
                  <a:schemeClr val="accent1"/>
                </a:solidFill>
                <a:latin typeface="Lucida Sans Typewriter" charset="0"/>
                <a:ea typeface="Lucida Sans Typewriter" charset="0"/>
                <a:cs typeface="Lucida Sans Typewriter" charset="0"/>
              </a:rPr>
              <a:t>nocol</a:t>
            </a:r>
            <a:r>
              <a:rPr lang="en-US" dirty="0" smtClean="0">
                <a:solidFill>
                  <a:schemeClr val="accent1"/>
                </a:solidFill>
                <a:latin typeface="Lucida Sans Typewriter" charset="0"/>
                <a:ea typeface="Lucida Sans Typewriter" charset="0"/>
                <a:cs typeface="Lucida Sans Typewriter" charset="0"/>
              </a:rPr>
              <a:t> missing</a:t>
            </a:r>
            <a:r>
              <a:rPr lang="en-US" dirty="0" smtClean="0">
                <a:latin typeface="Lucida Sans Typewriter" charset="0"/>
                <a:ea typeface="Lucida Sans Typewriter" charset="0"/>
                <a:cs typeface="Lucida Sans Typewriter" charset="0"/>
              </a:rPr>
              <a:t>;</a:t>
            </a:r>
          </a:p>
          <a:p>
            <a:pPr>
              <a:lnSpc>
                <a:spcPct val="150000"/>
              </a:lnSpc>
            </a:pPr>
            <a:r>
              <a:rPr lang="en-US" dirty="0" smtClean="0">
                <a:solidFill>
                  <a:schemeClr val="accent1">
                    <a:lumMod val="75000"/>
                  </a:schemeClr>
                </a:solidFill>
                <a:latin typeface="Lucida Sans Typewriter" charset="0"/>
                <a:ea typeface="Lucida Sans Typewriter" charset="0"/>
                <a:cs typeface="Lucida Sans Typewriter" charset="0"/>
              </a:rPr>
              <a:t>run</a:t>
            </a:r>
            <a:r>
              <a:rPr lang="en-US" dirty="0" smtClean="0">
                <a:latin typeface="Lucida Sans Typewriter" charset="0"/>
                <a:ea typeface="Lucida Sans Typewriter" charset="0"/>
                <a:cs typeface="Lucida Sans Typewriter" charset="0"/>
              </a:rPr>
              <a:t>;</a:t>
            </a:r>
          </a:p>
        </p:txBody>
      </p:sp>
    </p:spTree>
    <p:extLst>
      <p:ext uri="{BB962C8B-B14F-4D97-AF65-F5344CB8AC3E}">
        <p14:creationId xmlns:p14="http://schemas.microsoft.com/office/powerpoint/2010/main" val="301197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3" name="TextBox 2"/>
          <p:cNvSpPr txBox="1"/>
          <p:nvPr/>
        </p:nvSpPr>
        <p:spPr>
          <a:xfrm>
            <a:off x="807554" y="2040836"/>
            <a:ext cx="7528892" cy="1061829"/>
          </a:xfrm>
          <a:prstGeom prst="rect">
            <a:avLst/>
          </a:prstGeom>
          <a:noFill/>
        </p:spPr>
        <p:txBody>
          <a:bodyPr wrap="square" rtlCol="0">
            <a:spAutoFit/>
          </a:bodyPr>
          <a:lstStyle/>
          <a:p>
            <a:pPr>
              <a:lnSpc>
                <a:spcPct val="150000"/>
              </a:lnSpc>
            </a:pPr>
            <a:r>
              <a:rPr lang="en-US" dirty="0" smtClean="0">
                <a:solidFill>
                  <a:schemeClr val="accent1">
                    <a:lumMod val="75000"/>
                  </a:schemeClr>
                </a:solidFill>
                <a:latin typeface="Lucida Sans Typewriter" charset="0"/>
                <a:ea typeface="Lucida Sans Typewriter" charset="0"/>
                <a:cs typeface="Lucida Sans Typewriter" charset="0"/>
              </a:rPr>
              <a:t>proc </a:t>
            </a:r>
            <a:r>
              <a:rPr lang="en-US" dirty="0" err="1" smtClean="0">
                <a:solidFill>
                  <a:schemeClr val="accent1">
                    <a:lumMod val="75000"/>
                  </a:schemeClr>
                </a:solidFill>
                <a:latin typeface="Lucida Sans Typewriter" charset="0"/>
                <a:ea typeface="Lucida Sans Typewriter" charset="0"/>
                <a:cs typeface="Lucida Sans Typewriter" charset="0"/>
              </a:rPr>
              <a:t>freq</a:t>
            </a:r>
            <a:r>
              <a:rPr lang="en-US" dirty="0" smtClean="0">
                <a:solidFill>
                  <a:schemeClr val="accent1">
                    <a:lumMod val="75000"/>
                  </a:schemeClr>
                </a:solidFill>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data</a:t>
            </a:r>
            <a:r>
              <a:rPr lang="en-US" dirty="0" smtClean="0">
                <a:solidFill>
                  <a:schemeClr val="accent1">
                    <a:lumMod val="75000"/>
                  </a:schemeClr>
                </a:solidFill>
                <a:latin typeface="Lucida Sans Typewriter" charset="0"/>
                <a:ea typeface="Lucida Sans Typewriter" charset="0"/>
                <a:cs typeface="Lucida Sans Typewriter" charset="0"/>
              </a:rPr>
              <a:t> </a:t>
            </a:r>
            <a:r>
              <a:rPr lang="en-US" dirty="0" smtClean="0">
                <a:solidFill>
                  <a:schemeClr val="tx1"/>
                </a:solidFill>
                <a:latin typeface="Lucida Sans Typewriter" charset="0"/>
                <a:ea typeface="Lucida Sans Typewriter" charset="0"/>
                <a:cs typeface="Lucida Sans Typewriter" charset="0"/>
              </a:rPr>
              <a:t>=</a:t>
            </a:r>
            <a:r>
              <a:rPr lang="en-US" dirty="0" smtClean="0">
                <a:solidFill>
                  <a:schemeClr val="accent1">
                    <a:lumMod val="75000"/>
                  </a:schemeClr>
                </a:solidFill>
                <a:latin typeface="Lucida Sans Typewriter" charset="0"/>
                <a:ea typeface="Lucida Sans Typewriter" charset="0"/>
                <a:cs typeface="Lucida Sans Typewriter" charset="0"/>
              </a:rPr>
              <a:t> </a:t>
            </a:r>
            <a:r>
              <a:rPr lang="en-US" dirty="0" err="1" smtClean="0">
                <a:latin typeface="Lucida Sans Typewriter" charset="0"/>
                <a:ea typeface="Lucida Sans Typewriter" charset="0"/>
                <a:cs typeface="Lucida Sans Typewriter" charset="0"/>
              </a:rPr>
              <a:t>new_ds</a:t>
            </a:r>
            <a:r>
              <a:rPr lang="en-US" dirty="0" smtClean="0">
                <a:latin typeface="Lucida Sans Typewriter" charset="0"/>
                <a:ea typeface="Lucida Sans Typewriter" charset="0"/>
                <a:cs typeface="Lucida Sans Typewriter" charset="0"/>
              </a:rPr>
              <a:t>;</a:t>
            </a:r>
          </a:p>
          <a:p>
            <a:pPr>
              <a:lnSpc>
                <a:spcPct val="150000"/>
              </a:lnSpc>
            </a:pP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tables </a:t>
            </a:r>
            <a:r>
              <a:rPr lang="en-US" dirty="0" smtClean="0">
                <a:latin typeface="Lucida Sans Typewriter" charset="0"/>
                <a:ea typeface="Lucida Sans Typewriter" charset="0"/>
                <a:cs typeface="Lucida Sans Typewriter" charset="0"/>
              </a:rPr>
              <a:t>hadpap2 * lastpap2 pap5 / </a:t>
            </a:r>
            <a:r>
              <a:rPr lang="en-US" dirty="0" err="1" smtClean="0">
                <a:solidFill>
                  <a:schemeClr val="accent1"/>
                </a:solidFill>
                <a:latin typeface="Lucida Sans Typewriter" charset="0"/>
                <a:ea typeface="Lucida Sans Typewriter" charset="0"/>
                <a:cs typeface="Lucida Sans Typewriter" charset="0"/>
              </a:rPr>
              <a:t>nopercent</a:t>
            </a:r>
            <a:r>
              <a:rPr lang="en-US" dirty="0" smtClean="0">
                <a:solidFill>
                  <a:schemeClr val="accent1"/>
                </a:solidFill>
                <a:latin typeface="Lucida Sans Typewriter" charset="0"/>
                <a:ea typeface="Lucida Sans Typewriter" charset="0"/>
                <a:cs typeface="Lucida Sans Typewriter" charset="0"/>
              </a:rPr>
              <a:t> </a:t>
            </a:r>
            <a:r>
              <a:rPr lang="en-US" dirty="0" err="1" smtClean="0">
                <a:solidFill>
                  <a:schemeClr val="accent1"/>
                </a:solidFill>
                <a:latin typeface="Lucida Sans Typewriter" charset="0"/>
                <a:ea typeface="Lucida Sans Typewriter" charset="0"/>
                <a:cs typeface="Lucida Sans Typewriter" charset="0"/>
              </a:rPr>
              <a:t>norow</a:t>
            </a:r>
            <a:r>
              <a:rPr lang="en-US" dirty="0" smtClean="0">
                <a:solidFill>
                  <a:schemeClr val="accent1"/>
                </a:solidFill>
                <a:latin typeface="Lucida Sans Typewriter" charset="0"/>
                <a:ea typeface="Lucida Sans Typewriter" charset="0"/>
                <a:cs typeface="Lucida Sans Typewriter" charset="0"/>
              </a:rPr>
              <a:t> </a:t>
            </a:r>
            <a:r>
              <a:rPr lang="en-US" dirty="0" err="1" smtClean="0">
                <a:solidFill>
                  <a:schemeClr val="accent1"/>
                </a:solidFill>
                <a:latin typeface="Lucida Sans Typewriter" charset="0"/>
                <a:ea typeface="Lucida Sans Typewriter" charset="0"/>
                <a:cs typeface="Lucida Sans Typewriter" charset="0"/>
              </a:rPr>
              <a:t>nocol</a:t>
            </a:r>
            <a:r>
              <a:rPr lang="en-US" dirty="0" smtClean="0">
                <a:solidFill>
                  <a:schemeClr val="accent1"/>
                </a:solidFill>
                <a:latin typeface="Lucida Sans Typewriter" charset="0"/>
                <a:ea typeface="Lucida Sans Typewriter" charset="0"/>
                <a:cs typeface="Lucida Sans Typewriter" charset="0"/>
              </a:rPr>
              <a:t> missing</a:t>
            </a:r>
            <a:r>
              <a:rPr lang="en-US" dirty="0" smtClean="0">
                <a:latin typeface="Lucida Sans Typewriter" charset="0"/>
                <a:ea typeface="Lucida Sans Typewriter" charset="0"/>
                <a:cs typeface="Lucida Sans Typewriter" charset="0"/>
              </a:rPr>
              <a:t>;</a:t>
            </a:r>
          </a:p>
          <a:p>
            <a:pPr>
              <a:lnSpc>
                <a:spcPct val="150000"/>
              </a:lnSpc>
            </a:pPr>
            <a:r>
              <a:rPr lang="en-US" dirty="0" smtClean="0">
                <a:solidFill>
                  <a:schemeClr val="accent1">
                    <a:lumMod val="75000"/>
                  </a:schemeClr>
                </a:solidFill>
                <a:latin typeface="Lucida Sans Typewriter" charset="0"/>
                <a:ea typeface="Lucida Sans Typewriter" charset="0"/>
                <a:cs typeface="Lucida Sans Typewriter" charset="0"/>
              </a:rPr>
              <a:t>run</a:t>
            </a:r>
            <a:r>
              <a:rPr lang="en-US" dirty="0" smtClean="0">
                <a:latin typeface="Lucida Sans Typewriter" charset="0"/>
                <a:ea typeface="Lucida Sans Typewriter" charset="0"/>
                <a:cs typeface="Lucida Sans Typewriter" charset="0"/>
              </a:rPr>
              <a:t>;</a:t>
            </a:r>
          </a:p>
        </p:txBody>
      </p:sp>
      <p:sp>
        <p:nvSpPr>
          <p:cNvPr id="4" name="Right Arrow 3"/>
          <p:cNvSpPr/>
          <p:nvPr/>
        </p:nvSpPr>
        <p:spPr>
          <a:xfrm>
            <a:off x="3445834" y="2268223"/>
            <a:ext cx="1225557" cy="60705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57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00"/>
            <a:ext cx="9144000" cy="4667003"/>
          </a:xfrm>
          <a:prstGeom prst="rect">
            <a:avLst/>
          </a:prstGeom>
        </p:spPr>
      </p:pic>
    </p:spTree>
    <p:extLst>
      <p:ext uri="{BB962C8B-B14F-4D97-AF65-F5344CB8AC3E}">
        <p14:creationId xmlns:p14="http://schemas.microsoft.com/office/powerpoint/2010/main" val="14754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4667003"/>
            <a:chOff x="0" y="0"/>
            <a:chExt cx="9144000" cy="466700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4667003"/>
            </a:xfrm>
            <a:prstGeom prst="rect">
              <a:avLst/>
            </a:prstGeom>
          </p:spPr>
        </p:pic>
        <p:sp>
          <p:nvSpPr>
            <p:cNvPr id="3" name="Rectangle 2"/>
            <p:cNvSpPr/>
            <p:nvPr/>
          </p:nvSpPr>
          <p:spPr>
            <a:xfrm>
              <a:off x="2747080" y="1873164"/>
              <a:ext cx="3693478" cy="24387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936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4667003"/>
            <a:chOff x="0" y="228600"/>
            <a:chExt cx="9144000" cy="466700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00"/>
              <a:ext cx="9144000" cy="4667003"/>
            </a:xfrm>
            <a:prstGeom prst="rect">
              <a:avLst/>
            </a:prstGeom>
          </p:spPr>
        </p:pic>
        <p:cxnSp>
          <p:nvCxnSpPr>
            <p:cNvPr id="5" name="Straight Arrow Connector 4"/>
            <p:cNvCxnSpPr/>
            <p:nvPr/>
          </p:nvCxnSpPr>
          <p:spPr>
            <a:xfrm>
              <a:off x="4442791" y="2345636"/>
              <a:ext cx="0" cy="1878496"/>
            </a:xfrm>
            <a:prstGeom prst="straightConnector1">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747080" y="2101764"/>
              <a:ext cx="3693478" cy="24387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15472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4667003"/>
            <a:chOff x="0" y="228600"/>
            <a:chExt cx="9144000" cy="4667003"/>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00"/>
              <a:ext cx="9144000" cy="4667003"/>
            </a:xfrm>
            <a:prstGeom prst="rect">
              <a:avLst/>
            </a:prstGeom>
          </p:spPr>
        </p:pic>
        <p:sp>
          <p:nvSpPr>
            <p:cNvPr id="3" name="Rectangle 2"/>
            <p:cNvSpPr/>
            <p:nvPr/>
          </p:nvSpPr>
          <p:spPr>
            <a:xfrm>
              <a:off x="6440555" y="2101763"/>
              <a:ext cx="1013793" cy="27368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1936382"/>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1978</TotalTime>
  <Words>911</Words>
  <Application>Microsoft Macintosh PowerPoint</Application>
  <PresentationFormat>On-screen Show (16:9)</PresentationFormat>
  <Paragraphs>61</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Avenir</vt:lpstr>
      <vt:lpstr>Helvetica Neue</vt:lpstr>
      <vt:lpstr>Lucida Sans Typewriter</vt:lpstr>
      <vt:lpstr>Times New Roman</vt:lpstr>
      <vt:lpstr>Arial</vt:lpstr>
      <vt:lpstr>White</vt:lpstr>
      <vt:lpstr>PowerPoint Presentation</vt:lpstr>
      <vt:lpstr>Demonsration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Cannell, Brad</cp:lastModifiedBy>
  <cp:revision>130</cp:revision>
  <cp:lastPrinted>2017-03-02T16:56:45Z</cp:lastPrinted>
  <dcterms:modified xsi:type="dcterms:W3CDTF">2017-03-02T16:56:48Z</dcterms:modified>
</cp:coreProperties>
</file>