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94670"/>
  </p:normalViewPr>
  <p:slideViewPr>
    <p:cSldViewPr snapToGrid="0" snapToObjects="1">
      <p:cViewPr varScale="1">
        <p:scale>
          <a:sx n="199" d="100"/>
          <a:sy n="199" d="100"/>
        </p:scale>
        <p:origin x="1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B3F0A-6AC5-C147-94BE-ED8BAC915A31}" type="datetimeFigureOut">
              <a:rPr lang="en-US" smtClean="0"/>
              <a:t>6/14/17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D0A17-6FAA-4C4E-8F3B-61EC5D17CE37}" type="slidenum">
              <a:rPr lang="en-US" smtClean="0"/>
              <a:t>‹#›</a:t>
            </a:fld>
            <a:endParaRPr lang="en-US"/>
          </a:p>
        </p:txBody>
      </p:sp>
    </p:spTree>
    <p:extLst>
      <p:ext uri="{BB962C8B-B14F-4D97-AF65-F5344CB8AC3E}">
        <p14:creationId xmlns:p14="http://schemas.microsoft.com/office/powerpoint/2010/main" val="178436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FBDBFB-16B5-D547-9C5E-52AEF24CBA9A}" type="datetimeFigureOut">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3756B-15B7-5B49-8E50-22F3899B7F14}" type="slidenum">
              <a:rPr lang="en-US" smtClean="0"/>
              <a:t>‹#›</a:t>
            </a:fld>
            <a:endParaRPr lang="en-US"/>
          </a:p>
        </p:txBody>
      </p:sp>
    </p:spTree>
    <p:extLst>
      <p:ext uri="{BB962C8B-B14F-4D97-AF65-F5344CB8AC3E}">
        <p14:creationId xmlns:p14="http://schemas.microsoft.com/office/powerpoint/2010/main" val="6088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BDBFB-16B5-D547-9C5E-52AEF24CBA9A}" type="datetimeFigureOut">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3756B-15B7-5B49-8E50-22F3899B7F14}" type="slidenum">
              <a:rPr lang="en-US" smtClean="0"/>
              <a:t>‹#›</a:t>
            </a:fld>
            <a:endParaRPr lang="en-US"/>
          </a:p>
        </p:txBody>
      </p:sp>
    </p:spTree>
    <p:extLst>
      <p:ext uri="{BB962C8B-B14F-4D97-AF65-F5344CB8AC3E}">
        <p14:creationId xmlns:p14="http://schemas.microsoft.com/office/powerpoint/2010/main" val="1263451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BDBFB-16B5-D547-9C5E-52AEF24CBA9A}" type="datetimeFigureOut">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3756B-15B7-5B49-8E50-22F3899B7F14}" type="slidenum">
              <a:rPr lang="en-US" smtClean="0"/>
              <a:t>‹#›</a:t>
            </a:fld>
            <a:endParaRPr lang="en-US"/>
          </a:p>
        </p:txBody>
      </p:sp>
    </p:spTree>
    <p:extLst>
      <p:ext uri="{BB962C8B-B14F-4D97-AF65-F5344CB8AC3E}">
        <p14:creationId xmlns:p14="http://schemas.microsoft.com/office/powerpoint/2010/main" val="50670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BDBFB-16B5-D547-9C5E-52AEF24CBA9A}" type="datetimeFigureOut">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3756B-15B7-5B49-8E50-22F3899B7F14}" type="slidenum">
              <a:rPr lang="en-US" smtClean="0"/>
              <a:t>‹#›</a:t>
            </a:fld>
            <a:endParaRPr lang="en-US"/>
          </a:p>
        </p:txBody>
      </p:sp>
    </p:spTree>
    <p:extLst>
      <p:ext uri="{BB962C8B-B14F-4D97-AF65-F5344CB8AC3E}">
        <p14:creationId xmlns:p14="http://schemas.microsoft.com/office/powerpoint/2010/main" val="113977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BDBFB-16B5-D547-9C5E-52AEF24CBA9A}" type="datetimeFigureOut">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3756B-15B7-5B49-8E50-22F3899B7F14}" type="slidenum">
              <a:rPr lang="en-US" smtClean="0"/>
              <a:t>‹#›</a:t>
            </a:fld>
            <a:endParaRPr lang="en-US"/>
          </a:p>
        </p:txBody>
      </p:sp>
    </p:spTree>
    <p:extLst>
      <p:ext uri="{BB962C8B-B14F-4D97-AF65-F5344CB8AC3E}">
        <p14:creationId xmlns:p14="http://schemas.microsoft.com/office/powerpoint/2010/main" val="69700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FBDBFB-16B5-D547-9C5E-52AEF24CBA9A}" type="datetimeFigureOut">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3756B-15B7-5B49-8E50-22F3899B7F14}" type="slidenum">
              <a:rPr lang="en-US" smtClean="0"/>
              <a:t>‹#›</a:t>
            </a:fld>
            <a:endParaRPr lang="en-US"/>
          </a:p>
        </p:txBody>
      </p:sp>
    </p:spTree>
    <p:extLst>
      <p:ext uri="{BB962C8B-B14F-4D97-AF65-F5344CB8AC3E}">
        <p14:creationId xmlns:p14="http://schemas.microsoft.com/office/powerpoint/2010/main" val="211179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FBDBFB-16B5-D547-9C5E-52AEF24CBA9A}" type="datetimeFigureOut">
              <a:rPr lang="en-US" smtClean="0"/>
              <a:t>6/14/17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3756B-15B7-5B49-8E50-22F3899B7F14}" type="slidenum">
              <a:rPr lang="en-US" smtClean="0"/>
              <a:t>‹#›</a:t>
            </a:fld>
            <a:endParaRPr lang="en-US"/>
          </a:p>
        </p:txBody>
      </p:sp>
    </p:spTree>
    <p:extLst>
      <p:ext uri="{BB962C8B-B14F-4D97-AF65-F5344CB8AC3E}">
        <p14:creationId xmlns:p14="http://schemas.microsoft.com/office/powerpoint/2010/main" val="146701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BDBFB-16B5-D547-9C5E-52AEF24CBA9A}" type="datetimeFigureOut">
              <a:rPr lang="en-US" smtClean="0"/>
              <a:t>6/14/17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3756B-15B7-5B49-8E50-22F3899B7F14}" type="slidenum">
              <a:rPr lang="en-US" smtClean="0"/>
              <a:t>‹#›</a:t>
            </a:fld>
            <a:endParaRPr lang="en-US"/>
          </a:p>
        </p:txBody>
      </p:sp>
    </p:spTree>
    <p:extLst>
      <p:ext uri="{BB962C8B-B14F-4D97-AF65-F5344CB8AC3E}">
        <p14:creationId xmlns:p14="http://schemas.microsoft.com/office/powerpoint/2010/main" val="94459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DBFB-16B5-D547-9C5E-52AEF24CBA9A}" type="datetimeFigureOut">
              <a:rPr lang="en-US" smtClean="0"/>
              <a:t>6/14/17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3756B-15B7-5B49-8E50-22F3899B7F14}" type="slidenum">
              <a:rPr lang="en-US" smtClean="0"/>
              <a:t>‹#›</a:t>
            </a:fld>
            <a:endParaRPr lang="en-US"/>
          </a:p>
        </p:txBody>
      </p:sp>
    </p:spTree>
    <p:extLst>
      <p:ext uri="{BB962C8B-B14F-4D97-AF65-F5344CB8AC3E}">
        <p14:creationId xmlns:p14="http://schemas.microsoft.com/office/powerpoint/2010/main" val="167398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BDBFB-16B5-D547-9C5E-52AEF24CBA9A}" type="datetimeFigureOut">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3756B-15B7-5B49-8E50-22F3899B7F14}" type="slidenum">
              <a:rPr lang="en-US" smtClean="0"/>
              <a:t>‹#›</a:t>
            </a:fld>
            <a:endParaRPr lang="en-US"/>
          </a:p>
        </p:txBody>
      </p:sp>
    </p:spTree>
    <p:extLst>
      <p:ext uri="{BB962C8B-B14F-4D97-AF65-F5344CB8AC3E}">
        <p14:creationId xmlns:p14="http://schemas.microsoft.com/office/powerpoint/2010/main" val="54354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BDBFB-16B5-D547-9C5E-52AEF24CBA9A}" type="datetimeFigureOut">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3756B-15B7-5B49-8E50-22F3899B7F14}" type="slidenum">
              <a:rPr lang="en-US" smtClean="0"/>
              <a:t>‹#›</a:t>
            </a:fld>
            <a:endParaRPr lang="en-US"/>
          </a:p>
        </p:txBody>
      </p:sp>
    </p:spTree>
    <p:extLst>
      <p:ext uri="{BB962C8B-B14F-4D97-AF65-F5344CB8AC3E}">
        <p14:creationId xmlns:p14="http://schemas.microsoft.com/office/powerpoint/2010/main" val="20997716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DBFB-16B5-D547-9C5E-52AEF24CBA9A}" type="datetimeFigureOut">
              <a:rPr lang="en-US" smtClean="0"/>
              <a:t>6/14/17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3756B-15B7-5B49-8E50-22F3899B7F14}" type="slidenum">
              <a:rPr lang="en-US" smtClean="0"/>
              <a:t>‹#›</a:t>
            </a:fld>
            <a:endParaRPr lang="en-US"/>
          </a:p>
        </p:txBody>
      </p:sp>
    </p:spTree>
    <p:extLst>
      <p:ext uri="{BB962C8B-B14F-4D97-AF65-F5344CB8AC3E}">
        <p14:creationId xmlns:p14="http://schemas.microsoft.com/office/powerpoint/2010/main" val="86720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577669" y="3804110"/>
            <a:ext cx="767329"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smtClean="0">
                <a:solidFill>
                  <a:schemeClr val="tx1"/>
                </a:solidFill>
              </a:rPr>
              <a:t>Median</a:t>
            </a:r>
            <a:endParaRPr lang="en-US" sz="1200" dirty="0">
              <a:solidFill>
                <a:schemeClr val="tx1"/>
              </a:solidFill>
            </a:endParaRPr>
          </a:p>
        </p:txBody>
      </p:sp>
      <p:sp>
        <p:nvSpPr>
          <p:cNvPr id="4" name="TextBox 3"/>
          <p:cNvSpPr txBox="1"/>
          <p:nvPr/>
        </p:nvSpPr>
        <p:spPr>
          <a:xfrm>
            <a:off x="159860" y="242987"/>
            <a:ext cx="2660073" cy="369332"/>
          </a:xfrm>
          <a:prstGeom prst="rect">
            <a:avLst/>
          </a:prstGeom>
          <a:noFill/>
        </p:spPr>
        <p:txBody>
          <a:bodyPr wrap="square" rtlCol="0">
            <a:spAutoFit/>
          </a:bodyPr>
          <a:lstStyle/>
          <a:p>
            <a:r>
              <a:rPr lang="en-US" b="1" u="sng" dirty="0" smtClean="0"/>
              <a:t>Abuse status at baseline</a:t>
            </a:r>
            <a:endParaRPr lang="en-US" b="1" u="sng" dirty="0"/>
          </a:p>
        </p:txBody>
      </p:sp>
      <p:grpSp>
        <p:nvGrpSpPr>
          <p:cNvPr id="13" name="Group 12"/>
          <p:cNvGrpSpPr/>
          <p:nvPr/>
        </p:nvGrpSpPr>
        <p:grpSpPr>
          <a:xfrm>
            <a:off x="1131810" y="1307934"/>
            <a:ext cx="9840990" cy="1313490"/>
            <a:chOff x="1131810" y="681005"/>
            <a:chExt cx="9840990" cy="1313490"/>
          </a:xfrm>
        </p:grpSpPr>
        <p:sp>
          <p:nvSpPr>
            <p:cNvPr id="11" name="Rectangle 10"/>
            <p:cNvSpPr/>
            <p:nvPr/>
          </p:nvSpPr>
          <p:spPr>
            <a:xfrm>
              <a:off x="2436268" y="681005"/>
              <a:ext cx="767329" cy="131349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WHI Baseline</a:t>
              </a:r>
              <a:endParaRPr lang="en-US" sz="1200" dirty="0">
                <a:solidFill>
                  <a:schemeClr val="tx1"/>
                </a:solidFill>
              </a:endParaRPr>
            </a:p>
          </p:txBody>
        </p:sp>
        <p:cxnSp>
          <p:nvCxnSpPr>
            <p:cNvPr id="6" name="Straight Arrow Connector 5"/>
            <p:cNvCxnSpPr/>
            <p:nvPr/>
          </p:nvCxnSpPr>
          <p:spPr>
            <a:xfrm flipV="1">
              <a:off x="1131810" y="1611390"/>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19933" y="1489897"/>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64157" y="1732884"/>
              <a:ext cx="511552" cy="261610"/>
            </a:xfrm>
            <a:prstGeom prst="rect">
              <a:avLst/>
            </a:prstGeom>
            <a:noFill/>
          </p:spPr>
          <p:txBody>
            <a:bodyPr wrap="square" rtlCol="0">
              <a:spAutoFit/>
            </a:bodyPr>
            <a:lstStyle/>
            <a:p>
              <a:r>
                <a:rPr lang="en-US" sz="1100" dirty="0" smtClean="0"/>
                <a:t>Day 0</a:t>
              </a:r>
              <a:endParaRPr lang="en-US" sz="1100" dirty="0"/>
            </a:p>
          </p:txBody>
        </p:sp>
      </p:grpSp>
      <p:sp>
        <p:nvSpPr>
          <p:cNvPr id="12" name="TextBox 11"/>
          <p:cNvSpPr txBox="1"/>
          <p:nvPr/>
        </p:nvSpPr>
        <p:spPr>
          <a:xfrm>
            <a:off x="3638418" y="1368680"/>
            <a:ext cx="7123368" cy="738664"/>
          </a:xfrm>
          <a:prstGeom prst="rect">
            <a:avLst/>
          </a:prstGeom>
          <a:noFill/>
        </p:spPr>
        <p:txBody>
          <a:bodyPr wrap="square" rtlCol="0">
            <a:spAutoFit/>
          </a:bodyPr>
          <a:lstStyle/>
          <a:p>
            <a:r>
              <a:rPr lang="en-US" sz="1400" dirty="0" smtClean="0"/>
              <a:t>Only </a:t>
            </a:r>
            <a:r>
              <a:rPr lang="en-US" sz="1400" dirty="0" smtClean="0">
                <a:solidFill>
                  <a:srgbClr val="C00000"/>
                </a:solidFill>
              </a:rPr>
              <a:t>11,960</a:t>
            </a:r>
            <a:r>
              <a:rPr lang="en-US" sz="1400" dirty="0" smtClean="0"/>
              <a:t> (out of 161,808) women answered the verbal and/or physical abuse questions at WHI baseline (day 0). However, </a:t>
            </a:r>
            <a:r>
              <a:rPr lang="en-US" sz="1400" dirty="0" smtClean="0">
                <a:solidFill>
                  <a:srgbClr val="C00000"/>
                </a:solidFill>
              </a:rPr>
              <a:t>161,652</a:t>
            </a:r>
            <a:r>
              <a:rPr lang="en-US" sz="1400" dirty="0" smtClean="0"/>
              <a:t> women do answer the questions about abuse at some point during follow-up.</a:t>
            </a:r>
            <a:endParaRPr lang="en-US" sz="1400" dirty="0"/>
          </a:p>
        </p:txBody>
      </p:sp>
      <p:sp>
        <p:nvSpPr>
          <p:cNvPr id="15" name="Rectangle 14"/>
          <p:cNvSpPr/>
          <p:nvPr/>
        </p:nvSpPr>
        <p:spPr>
          <a:xfrm>
            <a:off x="4463295" y="3804111"/>
            <a:ext cx="767329" cy="131349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WHI Baseline</a:t>
            </a:r>
            <a:endParaRPr lang="en-US" sz="1200" dirty="0">
              <a:solidFill>
                <a:schemeClr val="tx1"/>
              </a:solidFill>
            </a:endParaRPr>
          </a:p>
        </p:txBody>
      </p:sp>
      <p:cxnSp>
        <p:nvCxnSpPr>
          <p:cNvPr id="16" name="Straight Arrow Connector 15"/>
          <p:cNvCxnSpPr/>
          <p:nvPr/>
        </p:nvCxnSpPr>
        <p:spPr>
          <a:xfrm flipV="1">
            <a:off x="1131810" y="4734496"/>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846960" y="4613003"/>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91184" y="4855990"/>
            <a:ext cx="511552" cy="261610"/>
          </a:xfrm>
          <a:prstGeom prst="rect">
            <a:avLst/>
          </a:prstGeom>
          <a:noFill/>
        </p:spPr>
        <p:txBody>
          <a:bodyPr wrap="square" rtlCol="0">
            <a:spAutoFit/>
          </a:bodyPr>
          <a:lstStyle/>
          <a:p>
            <a:r>
              <a:rPr lang="en-US" sz="1100" dirty="0" smtClean="0"/>
              <a:t>Day 0</a:t>
            </a:r>
            <a:endParaRPr lang="en-US" sz="1100" dirty="0"/>
          </a:p>
        </p:txBody>
      </p:sp>
      <p:sp>
        <p:nvSpPr>
          <p:cNvPr id="19" name="TextBox 18"/>
          <p:cNvSpPr txBox="1"/>
          <p:nvPr/>
        </p:nvSpPr>
        <p:spPr>
          <a:xfrm>
            <a:off x="1055078" y="4855990"/>
            <a:ext cx="728962" cy="261610"/>
          </a:xfrm>
          <a:prstGeom prst="rect">
            <a:avLst/>
          </a:prstGeom>
          <a:noFill/>
        </p:spPr>
        <p:txBody>
          <a:bodyPr wrap="square" rtlCol="0">
            <a:spAutoFit/>
          </a:bodyPr>
          <a:lstStyle/>
          <a:p>
            <a:r>
              <a:rPr lang="en-US" sz="1100" dirty="0" smtClean="0"/>
              <a:t>Day -867</a:t>
            </a:r>
            <a:endParaRPr lang="en-US" sz="1100" dirty="0"/>
          </a:p>
        </p:txBody>
      </p:sp>
      <p:cxnSp>
        <p:nvCxnSpPr>
          <p:cNvPr id="20" name="Straight Connector 19"/>
          <p:cNvCxnSpPr/>
          <p:nvPr/>
        </p:nvCxnSpPr>
        <p:spPr>
          <a:xfrm>
            <a:off x="1418492" y="4613003"/>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34827" y="3804111"/>
            <a:ext cx="767329"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Min</a:t>
            </a:r>
            <a:endParaRPr lang="en-US" sz="1200" dirty="0">
              <a:solidFill>
                <a:schemeClr val="tx1"/>
              </a:solidFill>
            </a:endParaRPr>
          </a:p>
        </p:txBody>
      </p:sp>
      <p:sp>
        <p:nvSpPr>
          <p:cNvPr id="22" name="TextBox 21"/>
          <p:cNvSpPr txBox="1"/>
          <p:nvPr/>
        </p:nvSpPr>
        <p:spPr>
          <a:xfrm>
            <a:off x="3597920" y="4855988"/>
            <a:ext cx="728962" cy="261610"/>
          </a:xfrm>
          <a:prstGeom prst="rect">
            <a:avLst/>
          </a:prstGeom>
          <a:noFill/>
        </p:spPr>
        <p:txBody>
          <a:bodyPr wrap="square" rtlCol="0">
            <a:spAutoFit/>
          </a:bodyPr>
          <a:lstStyle/>
          <a:p>
            <a:r>
              <a:rPr lang="en-US" sz="1100" dirty="0" smtClean="0"/>
              <a:t>Day -22</a:t>
            </a:r>
            <a:endParaRPr lang="en-US" sz="1100" dirty="0"/>
          </a:p>
        </p:txBody>
      </p:sp>
      <p:cxnSp>
        <p:nvCxnSpPr>
          <p:cNvPr id="23" name="Straight Connector 22"/>
          <p:cNvCxnSpPr/>
          <p:nvPr/>
        </p:nvCxnSpPr>
        <p:spPr>
          <a:xfrm>
            <a:off x="3961334" y="4613001"/>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692044" y="3804110"/>
            <a:ext cx="767329"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Mean</a:t>
            </a:r>
            <a:endParaRPr lang="en-US" sz="1200" dirty="0">
              <a:solidFill>
                <a:schemeClr val="tx1"/>
              </a:solidFill>
            </a:endParaRPr>
          </a:p>
        </p:txBody>
      </p:sp>
      <p:sp>
        <p:nvSpPr>
          <p:cNvPr id="26" name="TextBox 25"/>
          <p:cNvSpPr txBox="1"/>
          <p:nvPr/>
        </p:nvSpPr>
        <p:spPr>
          <a:xfrm>
            <a:off x="2712295" y="4855988"/>
            <a:ext cx="728962" cy="261610"/>
          </a:xfrm>
          <a:prstGeom prst="rect">
            <a:avLst/>
          </a:prstGeom>
          <a:noFill/>
        </p:spPr>
        <p:txBody>
          <a:bodyPr wrap="square" rtlCol="0">
            <a:spAutoFit/>
          </a:bodyPr>
          <a:lstStyle/>
          <a:p>
            <a:r>
              <a:rPr lang="en-US" sz="1100" dirty="0" smtClean="0"/>
              <a:t>Day -30</a:t>
            </a:r>
            <a:endParaRPr lang="en-US" sz="1100" dirty="0"/>
          </a:p>
        </p:txBody>
      </p:sp>
      <p:cxnSp>
        <p:nvCxnSpPr>
          <p:cNvPr id="27" name="Straight Connector 26"/>
          <p:cNvCxnSpPr/>
          <p:nvPr/>
        </p:nvCxnSpPr>
        <p:spPr>
          <a:xfrm>
            <a:off x="3075709" y="4613001"/>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842588" y="3804108"/>
            <a:ext cx="767329"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Max</a:t>
            </a:r>
            <a:endParaRPr lang="en-US" sz="1200" dirty="0">
              <a:solidFill>
                <a:schemeClr val="tx1"/>
              </a:solidFill>
            </a:endParaRPr>
          </a:p>
        </p:txBody>
      </p:sp>
      <p:sp>
        <p:nvSpPr>
          <p:cNvPr id="29" name="TextBox 28"/>
          <p:cNvSpPr txBox="1"/>
          <p:nvPr/>
        </p:nvSpPr>
        <p:spPr>
          <a:xfrm>
            <a:off x="9862839" y="4855986"/>
            <a:ext cx="728962" cy="261610"/>
          </a:xfrm>
          <a:prstGeom prst="rect">
            <a:avLst/>
          </a:prstGeom>
          <a:noFill/>
        </p:spPr>
        <p:txBody>
          <a:bodyPr wrap="square" rtlCol="0">
            <a:spAutoFit/>
          </a:bodyPr>
          <a:lstStyle/>
          <a:p>
            <a:r>
              <a:rPr lang="en-US" sz="1100" dirty="0" smtClean="0"/>
              <a:t>Day 3981</a:t>
            </a:r>
            <a:endParaRPr lang="en-US" sz="1100" dirty="0"/>
          </a:p>
        </p:txBody>
      </p:sp>
      <p:cxnSp>
        <p:nvCxnSpPr>
          <p:cNvPr id="30" name="Straight Connector 29"/>
          <p:cNvCxnSpPr/>
          <p:nvPr/>
        </p:nvCxnSpPr>
        <p:spPr>
          <a:xfrm>
            <a:off x="10226253" y="4612999"/>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48920" y="3804108"/>
            <a:ext cx="4415337" cy="646331"/>
          </a:xfrm>
          <a:prstGeom prst="rect">
            <a:avLst/>
          </a:prstGeom>
          <a:noFill/>
        </p:spPr>
        <p:txBody>
          <a:bodyPr wrap="square" rtlCol="0">
            <a:spAutoFit/>
          </a:bodyPr>
          <a:lstStyle/>
          <a:p>
            <a:r>
              <a:rPr lang="en-US" sz="1200" dirty="0" smtClean="0"/>
              <a:t>On average, women answered the abuse question(s) for the first time on </a:t>
            </a:r>
            <a:r>
              <a:rPr lang="en-US" sz="1200" dirty="0" smtClean="0">
                <a:solidFill>
                  <a:srgbClr val="C00000"/>
                </a:solidFill>
              </a:rPr>
              <a:t>day -30</a:t>
            </a:r>
            <a:r>
              <a:rPr lang="en-US" sz="1200" dirty="0" smtClean="0"/>
              <a:t>. However, the WHI day that women answered the question(s) for the first time ranged from </a:t>
            </a:r>
            <a:r>
              <a:rPr lang="en-US" sz="1200" dirty="0" smtClean="0">
                <a:solidFill>
                  <a:srgbClr val="C00000"/>
                </a:solidFill>
              </a:rPr>
              <a:t>-867 to 3,981</a:t>
            </a:r>
            <a:endParaRPr lang="en-US" sz="1200" dirty="0">
              <a:solidFill>
                <a:srgbClr val="C00000"/>
              </a:solidFill>
            </a:endParaRPr>
          </a:p>
        </p:txBody>
      </p:sp>
    </p:spTree>
    <p:extLst>
      <p:ext uri="{BB962C8B-B14F-4D97-AF65-F5344CB8AC3E}">
        <p14:creationId xmlns:p14="http://schemas.microsoft.com/office/powerpoint/2010/main" val="1434258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860" y="242987"/>
            <a:ext cx="2660073" cy="369332"/>
          </a:xfrm>
          <a:prstGeom prst="rect">
            <a:avLst/>
          </a:prstGeom>
          <a:noFill/>
        </p:spPr>
        <p:txBody>
          <a:bodyPr wrap="square" rtlCol="0">
            <a:spAutoFit/>
          </a:bodyPr>
          <a:lstStyle/>
          <a:p>
            <a:r>
              <a:rPr lang="en-US" b="1" u="sng" dirty="0" smtClean="0"/>
              <a:t>Abuse status at baseline</a:t>
            </a:r>
            <a:endParaRPr lang="en-US" b="1" u="sng" dirty="0"/>
          </a:p>
        </p:txBody>
      </p:sp>
      <p:sp>
        <p:nvSpPr>
          <p:cNvPr id="11" name="Rectangle 10"/>
          <p:cNvSpPr/>
          <p:nvPr/>
        </p:nvSpPr>
        <p:spPr>
          <a:xfrm>
            <a:off x="2436268" y="1307934"/>
            <a:ext cx="767329" cy="4331932"/>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WHI Baseline</a:t>
            </a:r>
            <a:endParaRPr lang="en-US" sz="1200" dirty="0">
              <a:solidFill>
                <a:schemeClr val="tx1"/>
              </a:solidFill>
            </a:endParaRPr>
          </a:p>
        </p:txBody>
      </p:sp>
      <p:cxnSp>
        <p:nvCxnSpPr>
          <p:cNvPr id="6" name="Straight Arrow Connector 5"/>
          <p:cNvCxnSpPr/>
          <p:nvPr/>
        </p:nvCxnSpPr>
        <p:spPr>
          <a:xfrm flipV="1">
            <a:off x="1131810" y="2238319"/>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19933" y="2116826"/>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64157" y="2359813"/>
            <a:ext cx="511552" cy="261610"/>
          </a:xfrm>
          <a:prstGeom prst="rect">
            <a:avLst/>
          </a:prstGeom>
          <a:noFill/>
        </p:spPr>
        <p:txBody>
          <a:bodyPr wrap="square" rtlCol="0">
            <a:spAutoFit/>
          </a:bodyPr>
          <a:lstStyle/>
          <a:p>
            <a:r>
              <a:rPr lang="en-US" sz="1100" dirty="0" smtClean="0"/>
              <a:t>Day 0</a:t>
            </a:r>
            <a:endParaRPr lang="en-US" sz="1100" dirty="0"/>
          </a:p>
        </p:txBody>
      </p:sp>
      <p:sp>
        <p:nvSpPr>
          <p:cNvPr id="12" name="TextBox 11"/>
          <p:cNvSpPr txBox="1"/>
          <p:nvPr/>
        </p:nvSpPr>
        <p:spPr>
          <a:xfrm>
            <a:off x="3577669" y="242987"/>
            <a:ext cx="7123368" cy="1384995"/>
          </a:xfrm>
          <a:prstGeom prst="rect">
            <a:avLst/>
          </a:prstGeom>
          <a:noFill/>
        </p:spPr>
        <p:txBody>
          <a:bodyPr wrap="square" rtlCol="0">
            <a:spAutoFit/>
          </a:bodyPr>
          <a:lstStyle/>
          <a:p>
            <a:r>
              <a:rPr lang="en-US" sz="1400" dirty="0" smtClean="0"/>
              <a:t>In order to maximize the number of women who were included in the baseline analysis, we considered baseline to be the first time each woman answered the abuse question(s) (n = 161,652) instead of day 0 (n =  11,960).</a:t>
            </a:r>
          </a:p>
          <a:p>
            <a:endParaRPr lang="en-US" sz="1400" dirty="0"/>
          </a:p>
          <a:p>
            <a:r>
              <a:rPr lang="en-US" sz="1400" dirty="0" smtClean="0"/>
              <a:t>The timelines below are hypothetical examples where the day marked “analysis baseline” is the day that each woman answered the abuse question(s) for the first time.</a:t>
            </a:r>
            <a:endParaRPr lang="en-US" sz="1400" dirty="0"/>
          </a:p>
        </p:txBody>
      </p:sp>
      <p:sp>
        <p:nvSpPr>
          <p:cNvPr id="28" name="Rectangle 27"/>
          <p:cNvSpPr/>
          <p:nvPr/>
        </p:nvSpPr>
        <p:spPr>
          <a:xfrm>
            <a:off x="1435544" y="1307933"/>
            <a:ext cx="767329"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Analysis Baseline</a:t>
            </a:r>
            <a:endParaRPr lang="en-US" sz="1200" dirty="0">
              <a:solidFill>
                <a:schemeClr val="tx1"/>
              </a:solidFill>
            </a:endParaRPr>
          </a:p>
        </p:txBody>
      </p:sp>
      <p:sp>
        <p:nvSpPr>
          <p:cNvPr id="29" name="TextBox 28"/>
          <p:cNvSpPr txBox="1"/>
          <p:nvPr/>
        </p:nvSpPr>
        <p:spPr>
          <a:xfrm>
            <a:off x="1406770" y="2359813"/>
            <a:ext cx="728962" cy="261610"/>
          </a:xfrm>
          <a:prstGeom prst="rect">
            <a:avLst/>
          </a:prstGeom>
          <a:noFill/>
        </p:spPr>
        <p:txBody>
          <a:bodyPr wrap="square" rtlCol="0">
            <a:spAutoFit/>
          </a:bodyPr>
          <a:lstStyle/>
          <a:p>
            <a:r>
              <a:rPr lang="en-US" sz="1100" dirty="0" smtClean="0"/>
              <a:t>Day -18</a:t>
            </a:r>
            <a:endParaRPr lang="en-US" sz="1100" dirty="0"/>
          </a:p>
        </p:txBody>
      </p:sp>
      <p:cxnSp>
        <p:nvCxnSpPr>
          <p:cNvPr id="30" name="Straight Connector 29"/>
          <p:cNvCxnSpPr/>
          <p:nvPr/>
        </p:nvCxnSpPr>
        <p:spPr>
          <a:xfrm>
            <a:off x="1770184" y="2116826"/>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9860" y="2077410"/>
            <a:ext cx="728962" cy="261610"/>
          </a:xfrm>
          <a:prstGeom prst="rect">
            <a:avLst/>
          </a:prstGeom>
          <a:noFill/>
        </p:spPr>
        <p:txBody>
          <a:bodyPr wrap="square" rtlCol="0">
            <a:spAutoFit/>
          </a:bodyPr>
          <a:lstStyle/>
          <a:p>
            <a:r>
              <a:rPr lang="en-US" sz="1100" dirty="0" smtClean="0"/>
              <a:t>ID 10010</a:t>
            </a:r>
            <a:endParaRPr lang="en-US" sz="1100" dirty="0"/>
          </a:p>
        </p:txBody>
      </p:sp>
      <p:cxnSp>
        <p:nvCxnSpPr>
          <p:cNvPr id="35" name="Straight Arrow Connector 34"/>
          <p:cNvCxnSpPr/>
          <p:nvPr/>
        </p:nvCxnSpPr>
        <p:spPr>
          <a:xfrm flipV="1">
            <a:off x="1131810" y="3703956"/>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819933" y="3582463"/>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64157" y="3825450"/>
            <a:ext cx="511552" cy="261610"/>
          </a:xfrm>
          <a:prstGeom prst="rect">
            <a:avLst/>
          </a:prstGeom>
          <a:noFill/>
        </p:spPr>
        <p:txBody>
          <a:bodyPr wrap="square" rtlCol="0">
            <a:spAutoFit/>
          </a:bodyPr>
          <a:lstStyle/>
          <a:p>
            <a:r>
              <a:rPr lang="en-US" sz="1100" dirty="0" smtClean="0"/>
              <a:t>Day 0</a:t>
            </a:r>
            <a:endParaRPr lang="en-US" sz="1100" dirty="0"/>
          </a:p>
        </p:txBody>
      </p:sp>
      <p:sp>
        <p:nvSpPr>
          <p:cNvPr id="38" name="TextBox 37"/>
          <p:cNvSpPr txBox="1"/>
          <p:nvPr/>
        </p:nvSpPr>
        <p:spPr>
          <a:xfrm>
            <a:off x="159860" y="3543047"/>
            <a:ext cx="728962" cy="261610"/>
          </a:xfrm>
          <a:prstGeom prst="rect">
            <a:avLst/>
          </a:prstGeom>
          <a:noFill/>
        </p:spPr>
        <p:txBody>
          <a:bodyPr wrap="square" rtlCol="0">
            <a:spAutoFit/>
          </a:bodyPr>
          <a:lstStyle/>
          <a:p>
            <a:r>
              <a:rPr lang="en-US" sz="1100" dirty="0" smtClean="0"/>
              <a:t>ID 10020</a:t>
            </a:r>
            <a:endParaRPr lang="en-US" sz="1100" dirty="0"/>
          </a:p>
        </p:txBody>
      </p:sp>
      <p:cxnSp>
        <p:nvCxnSpPr>
          <p:cNvPr id="41" name="Straight Arrow Connector 40"/>
          <p:cNvCxnSpPr/>
          <p:nvPr/>
        </p:nvCxnSpPr>
        <p:spPr>
          <a:xfrm flipV="1">
            <a:off x="1131810" y="5169593"/>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819933" y="5048100"/>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64157" y="5291087"/>
            <a:ext cx="511552" cy="261610"/>
          </a:xfrm>
          <a:prstGeom prst="rect">
            <a:avLst/>
          </a:prstGeom>
          <a:noFill/>
        </p:spPr>
        <p:txBody>
          <a:bodyPr wrap="square" rtlCol="0">
            <a:spAutoFit/>
          </a:bodyPr>
          <a:lstStyle/>
          <a:p>
            <a:r>
              <a:rPr lang="en-US" sz="1100" dirty="0" smtClean="0"/>
              <a:t>Day 0</a:t>
            </a:r>
            <a:endParaRPr lang="en-US" sz="1100" dirty="0"/>
          </a:p>
        </p:txBody>
      </p:sp>
      <p:sp>
        <p:nvSpPr>
          <p:cNvPr id="44" name="TextBox 43"/>
          <p:cNvSpPr txBox="1"/>
          <p:nvPr/>
        </p:nvSpPr>
        <p:spPr>
          <a:xfrm>
            <a:off x="159860" y="5008684"/>
            <a:ext cx="728962" cy="261610"/>
          </a:xfrm>
          <a:prstGeom prst="rect">
            <a:avLst/>
          </a:prstGeom>
          <a:noFill/>
        </p:spPr>
        <p:txBody>
          <a:bodyPr wrap="square" rtlCol="0">
            <a:spAutoFit/>
          </a:bodyPr>
          <a:lstStyle/>
          <a:p>
            <a:r>
              <a:rPr lang="en-US" sz="1100" dirty="0" smtClean="0"/>
              <a:t>ID 10030</a:t>
            </a:r>
            <a:endParaRPr lang="en-US" sz="1100" dirty="0"/>
          </a:p>
        </p:txBody>
      </p:sp>
      <p:sp>
        <p:nvSpPr>
          <p:cNvPr id="45" name="Rectangle 44"/>
          <p:cNvSpPr/>
          <p:nvPr/>
        </p:nvSpPr>
        <p:spPr>
          <a:xfrm>
            <a:off x="2436268" y="2933935"/>
            <a:ext cx="767329"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Analysis Baseline</a:t>
            </a:r>
            <a:endParaRPr lang="en-US" sz="1200" dirty="0">
              <a:solidFill>
                <a:schemeClr val="tx1"/>
              </a:solidFill>
            </a:endParaRPr>
          </a:p>
        </p:txBody>
      </p:sp>
      <p:sp>
        <p:nvSpPr>
          <p:cNvPr id="46" name="Rectangle 45"/>
          <p:cNvSpPr/>
          <p:nvPr/>
        </p:nvSpPr>
        <p:spPr>
          <a:xfrm>
            <a:off x="5284976" y="4326376"/>
            <a:ext cx="767329"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Analysis Baseline</a:t>
            </a:r>
            <a:endParaRPr lang="en-US" sz="1200" dirty="0">
              <a:solidFill>
                <a:schemeClr val="tx1"/>
              </a:solidFill>
            </a:endParaRPr>
          </a:p>
        </p:txBody>
      </p:sp>
      <p:sp>
        <p:nvSpPr>
          <p:cNvPr id="47" name="TextBox 46"/>
          <p:cNvSpPr txBox="1"/>
          <p:nvPr/>
        </p:nvSpPr>
        <p:spPr>
          <a:xfrm>
            <a:off x="5299363" y="5286189"/>
            <a:ext cx="728962" cy="261610"/>
          </a:xfrm>
          <a:prstGeom prst="rect">
            <a:avLst/>
          </a:prstGeom>
          <a:noFill/>
        </p:spPr>
        <p:txBody>
          <a:bodyPr wrap="square" rtlCol="0">
            <a:spAutoFit/>
          </a:bodyPr>
          <a:lstStyle/>
          <a:p>
            <a:r>
              <a:rPr lang="en-US" sz="1100" dirty="0" smtClean="0"/>
              <a:t>Day 448</a:t>
            </a:r>
            <a:endParaRPr lang="en-US" sz="1100" dirty="0"/>
          </a:p>
        </p:txBody>
      </p:sp>
      <p:cxnSp>
        <p:nvCxnSpPr>
          <p:cNvPr id="48" name="Straight Connector 47"/>
          <p:cNvCxnSpPr/>
          <p:nvPr/>
        </p:nvCxnSpPr>
        <p:spPr>
          <a:xfrm>
            <a:off x="5662777" y="5043202"/>
            <a:ext cx="0" cy="2429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5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860" y="249382"/>
            <a:ext cx="3568078" cy="369332"/>
          </a:xfrm>
          <a:prstGeom prst="rect">
            <a:avLst/>
          </a:prstGeom>
          <a:noFill/>
        </p:spPr>
        <p:txBody>
          <a:bodyPr wrap="square" rtlCol="0">
            <a:spAutoFit/>
          </a:bodyPr>
          <a:lstStyle/>
          <a:p>
            <a:r>
              <a:rPr lang="en-US" b="1" u="sng" dirty="0" smtClean="0"/>
              <a:t>Covariates at baseline</a:t>
            </a:r>
          </a:p>
        </p:txBody>
      </p:sp>
      <p:sp>
        <p:nvSpPr>
          <p:cNvPr id="12" name="TextBox 11"/>
          <p:cNvSpPr txBox="1"/>
          <p:nvPr/>
        </p:nvSpPr>
        <p:spPr>
          <a:xfrm>
            <a:off x="5308420" y="134422"/>
            <a:ext cx="6720521" cy="3754874"/>
          </a:xfrm>
          <a:prstGeom prst="rect">
            <a:avLst/>
          </a:prstGeom>
          <a:noFill/>
        </p:spPr>
        <p:txBody>
          <a:bodyPr wrap="square" rtlCol="0">
            <a:spAutoFit/>
          </a:bodyPr>
          <a:lstStyle/>
          <a:p>
            <a:r>
              <a:rPr lang="en-US" sz="1400" dirty="0" smtClean="0"/>
              <a:t>The abuse questions were phrased in terms of the past year: </a:t>
            </a:r>
            <a:r>
              <a:rPr lang="en-US" sz="1400" i="1" dirty="0" smtClean="0"/>
              <a:t>“Over the past year: Were you physically abused by being hit, slapped, pushed, shoved, punched or threatened with a weapon by a family member or close friend?”</a:t>
            </a:r>
          </a:p>
          <a:p>
            <a:endParaRPr lang="en-US" sz="1400" dirty="0"/>
          </a:p>
          <a:p>
            <a:r>
              <a:rPr lang="en-US" sz="1400" dirty="0" smtClean="0"/>
              <a:t>Therefore, covariates of interest that were measured within the </a:t>
            </a:r>
            <a:r>
              <a:rPr lang="en-US" sz="1400" dirty="0" smtClean="0">
                <a:solidFill>
                  <a:srgbClr val="C00000"/>
                </a:solidFill>
              </a:rPr>
              <a:t>year prior </a:t>
            </a:r>
            <a:r>
              <a:rPr lang="en-US" sz="1400" dirty="0" smtClean="0"/>
              <a:t>to the analysis baseline, were considered to be a valid measure for that covariate at the time of abuse (or lack thereof).</a:t>
            </a:r>
          </a:p>
          <a:p>
            <a:endParaRPr lang="en-US" sz="1400" dirty="0"/>
          </a:p>
          <a:p>
            <a:r>
              <a:rPr lang="en-US" sz="1400" dirty="0" smtClean="0"/>
              <a:t>For example, hypothetical woman 10020 below first answered the question(s) about abuse on day -22. So, her new baseline is day -22. Her SSRI use was measured on day -288. Because -288 is less than 365.25 days prior to -22, we consider her SSRI value to be </a:t>
            </a:r>
            <a:r>
              <a:rPr lang="en-US" sz="1400" dirty="0" smtClean="0">
                <a:solidFill>
                  <a:srgbClr val="C00000"/>
                </a:solidFill>
              </a:rPr>
              <a:t>Yes</a:t>
            </a:r>
            <a:r>
              <a:rPr lang="en-US" sz="1400" dirty="0" smtClean="0"/>
              <a:t> in the baseline analysis.</a:t>
            </a:r>
          </a:p>
          <a:p>
            <a:endParaRPr lang="en-US" sz="1400" dirty="0"/>
          </a:p>
          <a:p>
            <a:r>
              <a:rPr lang="en-US" sz="1400" dirty="0"/>
              <a:t>H</a:t>
            </a:r>
            <a:r>
              <a:rPr lang="en-US" sz="1400" dirty="0" smtClean="0"/>
              <a:t>ypothetical woman 10030 also answered the abuse question(s) for the first time on day </a:t>
            </a:r>
          </a:p>
          <a:p>
            <a:r>
              <a:rPr lang="en-US" sz="1400" dirty="0" smtClean="0"/>
              <a:t>-22. However, her nearest measure of SSRI use was on day 19, and that does not fall within the year prior to her baseline measure of abuse. </a:t>
            </a:r>
            <a:r>
              <a:rPr lang="en-US" sz="1400" dirty="0" smtClean="0"/>
              <a:t>Therefore </a:t>
            </a:r>
            <a:r>
              <a:rPr lang="en-US" sz="1400" dirty="0" smtClean="0"/>
              <a:t>instead of having a Yes value for SSRI, she has a </a:t>
            </a:r>
            <a:r>
              <a:rPr lang="en-US" sz="1400" dirty="0" smtClean="0">
                <a:solidFill>
                  <a:srgbClr val="C00000"/>
                </a:solidFill>
              </a:rPr>
              <a:t>missing</a:t>
            </a:r>
            <a:r>
              <a:rPr lang="en-US" sz="1400" dirty="0" smtClean="0"/>
              <a:t> value for SSRI.</a:t>
            </a:r>
            <a:endParaRPr lang="en-US" sz="1400" dirty="0"/>
          </a:p>
        </p:txBody>
      </p:sp>
      <p:sp>
        <p:nvSpPr>
          <p:cNvPr id="38" name="TextBox 37"/>
          <p:cNvSpPr txBox="1"/>
          <p:nvPr/>
        </p:nvSpPr>
        <p:spPr>
          <a:xfrm>
            <a:off x="159860" y="4022627"/>
            <a:ext cx="728962" cy="261610"/>
          </a:xfrm>
          <a:prstGeom prst="rect">
            <a:avLst/>
          </a:prstGeom>
          <a:noFill/>
        </p:spPr>
        <p:txBody>
          <a:bodyPr wrap="square" rtlCol="0">
            <a:spAutoFit/>
          </a:bodyPr>
          <a:lstStyle/>
          <a:p>
            <a:r>
              <a:rPr lang="en-US" sz="1100" dirty="0" smtClean="0"/>
              <a:t>ID 10020</a:t>
            </a:r>
            <a:endParaRPr lang="en-US" sz="1100" dirty="0"/>
          </a:p>
        </p:txBody>
      </p:sp>
      <p:sp>
        <p:nvSpPr>
          <p:cNvPr id="24" name="Rectangle 23"/>
          <p:cNvSpPr/>
          <p:nvPr/>
        </p:nvSpPr>
        <p:spPr>
          <a:xfrm>
            <a:off x="1818141" y="3235008"/>
            <a:ext cx="2526857"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smtClean="0">
                <a:solidFill>
                  <a:schemeClr val="tx1"/>
                </a:solidFill>
              </a:rPr>
              <a:t>Analysis Baseline</a:t>
            </a:r>
            <a:endParaRPr lang="en-US" sz="1200" dirty="0">
              <a:solidFill>
                <a:schemeClr val="tx1"/>
              </a:solidFill>
            </a:endParaRPr>
          </a:p>
        </p:txBody>
      </p:sp>
      <p:sp>
        <p:nvSpPr>
          <p:cNvPr id="25" name="Rectangle 24"/>
          <p:cNvSpPr/>
          <p:nvPr/>
        </p:nvSpPr>
        <p:spPr>
          <a:xfrm>
            <a:off x="4463295" y="3235009"/>
            <a:ext cx="767329" cy="131349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WHI Baseline</a:t>
            </a:r>
            <a:endParaRPr lang="en-US" sz="1200" dirty="0">
              <a:solidFill>
                <a:schemeClr val="tx1"/>
              </a:solidFill>
            </a:endParaRPr>
          </a:p>
        </p:txBody>
      </p:sp>
      <p:cxnSp>
        <p:nvCxnSpPr>
          <p:cNvPr id="26" name="Straight Arrow Connector 25"/>
          <p:cNvCxnSpPr/>
          <p:nvPr/>
        </p:nvCxnSpPr>
        <p:spPr>
          <a:xfrm flipV="1">
            <a:off x="1131810" y="4165394"/>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46960" y="4043901"/>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91184" y="4286888"/>
            <a:ext cx="511552" cy="261610"/>
          </a:xfrm>
          <a:prstGeom prst="rect">
            <a:avLst/>
          </a:prstGeom>
          <a:noFill/>
        </p:spPr>
        <p:txBody>
          <a:bodyPr wrap="square" rtlCol="0">
            <a:spAutoFit/>
          </a:bodyPr>
          <a:lstStyle/>
          <a:p>
            <a:r>
              <a:rPr lang="en-US" sz="1100" dirty="0" smtClean="0"/>
              <a:t>Day 0</a:t>
            </a:r>
            <a:endParaRPr lang="en-US" sz="1100" dirty="0"/>
          </a:p>
        </p:txBody>
      </p:sp>
      <p:sp>
        <p:nvSpPr>
          <p:cNvPr id="40" name="TextBox 39"/>
          <p:cNvSpPr txBox="1"/>
          <p:nvPr/>
        </p:nvSpPr>
        <p:spPr>
          <a:xfrm>
            <a:off x="3597920" y="4286886"/>
            <a:ext cx="728962" cy="261610"/>
          </a:xfrm>
          <a:prstGeom prst="rect">
            <a:avLst/>
          </a:prstGeom>
          <a:noFill/>
        </p:spPr>
        <p:txBody>
          <a:bodyPr wrap="square" rtlCol="0">
            <a:spAutoFit/>
          </a:bodyPr>
          <a:lstStyle/>
          <a:p>
            <a:r>
              <a:rPr lang="en-US" sz="1100" dirty="0" smtClean="0"/>
              <a:t>Day -22</a:t>
            </a:r>
            <a:endParaRPr lang="en-US" sz="1100" dirty="0"/>
          </a:p>
        </p:txBody>
      </p:sp>
      <p:cxnSp>
        <p:nvCxnSpPr>
          <p:cNvPr id="49" name="Straight Connector 48"/>
          <p:cNvCxnSpPr/>
          <p:nvPr/>
        </p:nvCxnSpPr>
        <p:spPr>
          <a:xfrm>
            <a:off x="3961334" y="4043899"/>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454728" y="4286886"/>
            <a:ext cx="728962" cy="261610"/>
          </a:xfrm>
          <a:prstGeom prst="rect">
            <a:avLst/>
          </a:prstGeom>
          <a:noFill/>
        </p:spPr>
        <p:txBody>
          <a:bodyPr wrap="square" rtlCol="0">
            <a:spAutoFit/>
          </a:bodyPr>
          <a:lstStyle/>
          <a:p>
            <a:r>
              <a:rPr lang="en-US" sz="1100" dirty="0" smtClean="0"/>
              <a:t>Day -387</a:t>
            </a:r>
            <a:endParaRPr lang="en-US" sz="1100" dirty="0"/>
          </a:p>
        </p:txBody>
      </p:sp>
      <p:cxnSp>
        <p:nvCxnSpPr>
          <p:cNvPr id="58" name="Straight Connector 57"/>
          <p:cNvCxnSpPr/>
          <p:nvPr/>
        </p:nvCxnSpPr>
        <p:spPr>
          <a:xfrm>
            <a:off x="1818142" y="4043899"/>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493818" y="3660795"/>
            <a:ext cx="425227" cy="430887"/>
          </a:xfrm>
          <a:prstGeom prst="rect">
            <a:avLst/>
          </a:prstGeom>
          <a:noFill/>
        </p:spPr>
        <p:txBody>
          <a:bodyPr wrap="square" rtlCol="0">
            <a:spAutoFit/>
          </a:bodyPr>
          <a:lstStyle/>
          <a:p>
            <a:r>
              <a:rPr lang="en-US" sz="1100" dirty="0" smtClean="0"/>
              <a:t>SSRI</a:t>
            </a:r>
          </a:p>
          <a:p>
            <a:pPr algn="ctr"/>
            <a:r>
              <a:rPr lang="en-US" sz="1100" dirty="0" smtClean="0"/>
              <a:t>Yes</a:t>
            </a:r>
            <a:endParaRPr lang="en-US" sz="1100" dirty="0"/>
          </a:p>
        </p:txBody>
      </p:sp>
      <p:sp>
        <p:nvSpPr>
          <p:cNvPr id="61" name="TextBox 60"/>
          <p:cNvSpPr txBox="1"/>
          <p:nvPr/>
        </p:nvSpPr>
        <p:spPr>
          <a:xfrm>
            <a:off x="2343018" y="4286886"/>
            <a:ext cx="728962" cy="261610"/>
          </a:xfrm>
          <a:prstGeom prst="rect">
            <a:avLst/>
          </a:prstGeom>
          <a:noFill/>
        </p:spPr>
        <p:txBody>
          <a:bodyPr wrap="square" rtlCol="0">
            <a:spAutoFit/>
          </a:bodyPr>
          <a:lstStyle/>
          <a:p>
            <a:r>
              <a:rPr lang="en-US" sz="1100" dirty="0" smtClean="0"/>
              <a:t>Day -288</a:t>
            </a:r>
            <a:endParaRPr lang="en-US" sz="1100" dirty="0"/>
          </a:p>
        </p:txBody>
      </p:sp>
      <p:cxnSp>
        <p:nvCxnSpPr>
          <p:cNvPr id="62" name="Straight Connector 61"/>
          <p:cNvCxnSpPr/>
          <p:nvPr/>
        </p:nvCxnSpPr>
        <p:spPr>
          <a:xfrm>
            <a:off x="2706432" y="4043899"/>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59860" y="5880747"/>
            <a:ext cx="728962" cy="261610"/>
          </a:xfrm>
          <a:prstGeom prst="rect">
            <a:avLst/>
          </a:prstGeom>
          <a:noFill/>
        </p:spPr>
        <p:txBody>
          <a:bodyPr wrap="square" rtlCol="0">
            <a:spAutoFit/>
          </a:bodyPr>
          <a:lstStyle/>
          <a:p>
            <a:r>
              <a:rPr lang="en-US" sz="1100" dirty="0" smtClean="0"/>
              <a:t>ID 10030</a:t>
            </a:r>
            <a:endParaRPr lang="en-US" sz="1100" dirty="0"/>
          </a:p>
        </p:txBody>
      </p:sp>
      <p:sp>
        <p:nvSpPr>
          <p:cNvPr id="64" name="Rectangle 63"/>
          <p:cNvSpPr/>
          <p:nvPr/>
        </p:nvSpPr>
        <p:spPr>
          <a:xfrm>
            <a:off x="1818141" y="5093128"/>
            <a:ext cx="2526857"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smtClean="0">
                <a:solidFill>
                  <a:schemeClr val="tx1"/>
                </a:solidFill>
              </a:rPr>
              <a:t>Analysis Baseline</a:t>
            </a:r>
            <a:endParaRPr lang="en-US" sz="1200" dirty="0">
              <a:solidFill>
                <a:schemeClr val="tx1"/>
              </a:solidFill>
            </a:endParaRPr>
          </a:p>
        </p:txBody>
      </p:sp>
      <p:sp>
        <p:nvSpPr>
          <p:cNvPr id="65" name="Rectangle 64"/>
          <p:cNvSpPr/>
          <p:nvPr/>
        </p:nvSpPr>
        <p:spPr>
          <a:xfrm>
            <a:off x="4463295" y="5093129"/>
            <a:ext cx="767329" cy="131349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WHI Baseline</a:t>
            </a:r>
            <a:endParaRPr lang="en-US" sz="1200" dirty="0">
              <a:solidFill>
                <a:schemeClr val="tx1"/>
              </a:solidFill>
            </a:endParaRPr>
          </a:p>
        </p:txBody>
      </p:sp>
      <p:cxnSp>
        <p:nvCxnSpPr>
          <p:cNvPr id="66" name="Straight Arrow Connector 65"/>
          <p:cNvCxnSpPr/>
          <p:nvPr/>
        </p:nvCxnSpPr>
        <p:spPr>
          <a:xfrm flipV="1">
            <a:off x="1131810" y="6023514"/>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46960" y="5902021"/>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591184" y="6145008"/>
            <a:ext cx="511552" cy="261610"/>
          </a:xfrm>
          <a:prstGeom prst="rect">
            <a:avLst/>
          </a:prstGeom>
          <a:noFill/>
        </p:spPr>
        <p:txBody>
          <a:bodyPr wrap="square" rtlCol="0">
            <a:spAutoFit/>
          </a:bodyPr>
          <a:lstStyle/>
          <a:p>
            <a:r>
              <a:rPr lang="en-US" sz="1100" dirty="0" smtClean="0"/>
              <a:t>Day 0</a:t>
            </a:r>
            <a:endParaRPr lang="en-US" sz="1100" dirty="0"/>
          </a:p>
        </p:txBody>
      </p:sp>
      <p:sp>
        <p:nvSpPr>
          <p:cNvPr id="69" name="TextBox 68"/>
          <p:cNvSpPr txBox="1"/>
          <p:nvPr/>
        </p:nvSpPr>
        <p:spPr>
          <a:xfrm>
            <a:off x="3597920" y="6145006"/>
            <a:ext cx="728962" cy="261610"/>
          </a:xfrm>
          <a:prstGeom prst="rect">
            <a:avLst/>
          </a:prstGeom>
          <a:noFill/>
        </p:spPr>
        <p:txBody>
          <a:bodyPr wrap="square" rtlCol="0">
            <a:spAutoFit/>
          </a:bodyPr>
          <a:lstStyle/>
          <a:p>
            <a:r>
              <a:rPr lang="en-US" sz="1100" dirty="0" smtClean="0"/>
              <a:t>Day -22</a:t>
            </a:r>
            <a:endParaRPr lang="en-US" sz="1100" dirty="0"/>
          </a:p>
        </p:txBody>
      </p:sp>
      <p:cxnSp>
        <p:nvCxnSpPr>
          <p:cNvPr id="70" name="Straight Connector 69"/>
          <p:cNvCxnSpPr/>
          <p:nvPr/>
        </p:nvCxnSpPr>
        <p:spPr>
          <a:xfrm>
            <a:off x="3961334" y="5902019"/>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454728" y="6145006"/>
            <a:ext cx="728962" cy="261610"/>
          </a:xfrm>
          <a:prstGeom prst="rect">
            <a:avLst/>
          </a:prstGeom>
          <a:noFill/>
        </p:spPr>
        <p:txBody>
          <a:bodyPr wrap="square" rtlCol="0">
            <a:spAutoFit/>
          </a:bodyPr>
          <a:lstStyle/>
          <a:p>
            <a:r>
              <a:rPr lang="en-US" sz="1100" dirty="0" smtClean="0"/>
              <a:t>Day -387</a:t>
            </a:r>
            <a:endParaRPr lang="en-US" sz="1100" dirty="0"/>
          </a:p>
        </p:txBody>
      </p:sp>
      <p:cxnSp>
        <p:nvCxnSpPr>
          <p:cNvPr id="72" name="Straight Connector 71"/>
          <p:cNvCxnSpPr/>
          <p:nvPr/>
        </p:nvCxnSpPr>
        <p:spPr>
          <a:xfrm>
            <a:off x="1818142" y="5902019"/>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400605" y="5484464"/>
            <a:ext cx="425227" cy="430887"/>
          </a:xfrm>
          <a:prstGeom prst="rect">
            <a:avLst/>
          </a:prstGeom>
          <a:noFill/>
        </p:spPr>
        <p:txBody>
          <a:bodyPr wrap="square" rtlCol="0">
            <a:spAutoFit/>
          </a:bodyPr>
          <a:lstStyle/>
          <a:p>
            <a:r>
              <a:rPr lang="en-US" sz="1100" dirty="0" smtClean="0"/>
              <a:t>SSRI</a:t>
            </a:r>
          </a:p>
          <a:p>
            <a:pPr algn="ctr"/>
            <a:r>
              <a:rPr lang="en-US" sz="1100" dirty="0" smtClean="0"/>
              <a:t>Yes</a:t>
            </a:r>
            <a:endParaRPr lang="en-US" sz="1100" dirty="0"/>
          </a:p>
        </p:txBody>
      </p:sp>
      <p:sp>
        <p:nvSpPr>
          <p:cNvPr id="74" name="TextBox 73"/>
          <p:cNvSpPr txBox="1"/>
          <p:nvPr/>
        </p:nvSpPr>
        <p:spPr>
          <a:xfrm>
            <a:off x="5325206" y="6145006"/>
            <a:ext cx="576027" cy="261610"/>
          </a:xfrm>
          <a:prstGeom prst="rect">
            <a:avLst/>
          </a:prstGeom>
          <a:noFill/>
        </p:spPr>
        <p:txBody>
          <a:bodyPr wrap="square" rtlCol="0">
            <a:spAutoFit/>
          </a:bodyPr>
          <a:lstStyle/>
          <a:p>
            <a:r>
              <a:rPr lang="en-US" sz="1100" smtClean="0"/>
              <a:t>Day 19</a:t>
            </a:r>
            <a:endParaRPr lang="en-US" sz="1100" dirty="0"/>
          </a:p>
        </p:txBody>
      </p:sp>
      <p:cxnSp>
        <p:nvCxnSpPr>
          <p:cNvPr id="75" name="Straight Connector 74"/>
          <p:cNvCxnSpPr/>
          <p:nvPr/>
        </p:nvCxnSpPr>
        <p:spPr>
          <a:xfrm>
            <a:off x="5613221" y="5902019"/>
            <a:ext cx="0" cy="2429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1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860" y="242987"/>
            <a:ext cx="2660073" cy="369332"/>
          </a:xfrm>
          <a:prstGeom prst="rect">
            <a:avLst/>
          </a:prstGeom>
          <a:noFill/>
        </p:spPr>
        <p:txBody>
          <a:bodyPr wrap="square" rtlCol="0">
            <a:spAutoFit/>
          </a:bodyPr>
          <a:lstStyle/>
          <a:p>
            <a:r>
              <a:rPr lang="en-US" b="1" u="sng" dirty="0" smtClean="0"/>
              <a:t>Missing Values</a:t>
            </a:r>
            <a:endParaRPr lang="en-US" b="1" u="sng" dirty="0"/>
          </a:p>
        </p:txBody>
      </p:sp>
      <p:sp>
        <p:nvSpPr>
          <p:cNvPr id="12" name="TextBox 11"/>
          <p:cNvSpPr txBox="1"/>
          <p:nvPr/>
        </p:nvSpPr>
        <p:spPr>
          <a:xfrm>
            <a:off x="2279605" y="234827"/>
            <a:ext cx="8354291" cy="1169551"/>
          </a:xfrm>
          <a:prstGeom prst="rect">
            <a:avLst/>
          </a:prstGeom>
          <a:noFill/>
        </p:spPr>
        <p:txBody>
          <a:bodyPr wrap="square" rtlCol="0">
            <a:spAutoFit/>
          </a:bodyPr>
          <a:lstStyle/>
          <a:p>
            <a:r>
              <a:rPr lang="en-US" sz="1400" dirty="0" smtClean="0"/>
              <a:t>We originally selected over 20 covariates of interest. </a:t>
            </a:r>
            <a:r>
              <a:rPr lang="en-US" sz="1400" i="1" dirty="0" smtClean="0"/>
              <a:t>Every single woman had a missing value at baseline for at least one variable of interest</a:t>
            </a:r>
            <a:r>
              <a:rPr lang="en-US" sz="1400" dirty="0" smtClean="0"/>
              <a:t>. A complete case analysis would have resulted in </a:t>
            </a:r>
            <a:r>
              <a:rPr lang="en-US" sz="1400" dirty="0" smtClean="0">
                <a:solidFill>
                  <a:srgbClr val="C00000"/>
                </a:solidFill>
              </a:rPr>
              <a:t>zero women </a:t>
            </a:r>
            <a:r>
              <a:rPr lang="en-US" sz="1400" dirty="0" smtClean="0"/>
              <a:t>being included in the baseline analysis. Therefore, two variations of </a:t>
            </a:r>
            <a:r>
              <a:rPr lang="en-US" sz="1400" dirty="0" smtClean="0">
                <a:solidFill>
                  <a:srgbClr val="C00000"/>
                </a:solidFill>
              </a:rPr>
              <a:t>last observation carried forward </a:t>
            </a:r>
            <a:r>
              <a:rPr lang="en-US" sz="1400" dirty="0" smtClean="0"/>
              <a:t>were used initially, followed by </a:t>
            </a:r>
            <a:r>
              <a:rPr lang="en-US" sz="1400" dirty="0" smtClean="0">
                <a:solidFill>
                  <a:srgbClr val="C00000"/>
                </a:solidFill>
              </a:rPr>
              <a:t>multivariate imputation by chained equations</a:t>
            </a:r>
            <a:r>
              <a:rPr lang="en-US" sz="1400" dirty="0" smtClean="0"/>
              <a:t>. Examples of the variations on last observation carried forward that were used are given below. </a:t>
            </a:r>
          </a:p>
        </p:txBody>
      </p:sp>
      <p:sp>
        <p:nvSpPr>
          <p:cNvPr id="38" name="TextBox 37"/>
          <p:cNvSpPr txBox="1"/>
          <p:nvPr/>
        </p:nvSpPr>
        <p:spPr>
          <a:xfrm>
            <a:off x="217410" y="3312091"/>
            <a:ext cx="1029499" cy="261610"/>
          </a:xfrm>
          <a:prstGeom prst="rect">
            <a:avLst/>
          </a:prstGeom>
          <a:noFill/>
        </p:spPr>
        <p:txBody>
          <a:bodyPr wrap="square" rtlCol="0">
            <a:spAutoFit/>
          </a:bodyPr>
          <a:lstStyle/>
          <a:p>
            <a:r>
              <a:rPr lang="en-US" sz="1100" dirty="0" smtClean="0"/>
              <a:t>10020</a:t>
            </a:r>
            <a:endParaRPr lang="en-US" sz="1100" dirty="0"/>
          </a:p>
        </p:txBody>
      </p:sp>
      <p:sp>
        <p:nvSpPr>
          <p:cNvPr id="25" name="Rectangle 24"/>
          <p:cNvSpPr/>
          <p:nvPr/>
        </p:nvSpPr>
        <p:spPr>
          <a:xfrm>
            <a:off x="5064635" y="2533854"/>
            <a:ext cx="819012" cy="131349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Race</a:t>
            </a:r>
          </a:p>
          <a:p>
            <a:pPr algn="ctr"/>
            <a:r>
              <a:rPr lang="en-US" sz="1200" dirty="0" smtClean="0">
                <a:solidFill>
                  <a:schemeClr val="tx1"/>
                </a:solidFill>
              </a:rPr>
              <a:t>White</a:t>
            </a:r>
            <a:endParaRPr lang="en-US" sz="1200" dirty="0">
              <a:solidFill>
                <a:schemeClr val="tx1"/>
              </a:solidFill>
            </a:endParaRPr>
          </a:p>
        </p:txBody>
      </p:sp>
      <p:cxnSp>
        <p:nvCxnSpPr>
          <p:cNvPr id="26" name="Straight Arrow Connector 25"/>
          <p:cNvCxnSpPr/>
          <p:nvPr/>
        </p:nvCxnSpPr>
        <p:spPr>
          <a:xfrm flipV="1">
            <a:off x="1758991" y="3452209"/>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74141" y="3330716"/>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18365" y="3573703"/>
            <a:ext cx="511552" cy="261610"/>
          </a:xfrm>
          <a:prstGeom prst="rect">
            <a:avLst/>
          </a:prstGeom>
          <a:noFill/>
        </p:spPr>
        <p:txBody>
          <a:bodyPr wrap="square" rtlCol="0">
            <a:spAutoFit/>
          </a:bodyPr>
          <a:lstStyle/>
          <a:p>
            <a:r>
              <a:rPr lang="en-US" sz="1100" dirty="0" smtClean="0"/>
              <a:t>Day 0</a:t>
            </a:r>
            <a:endParaRPr lang="en-US" sz="1100" dirty="0"/>
          </a:p>
        </p:txBody>
      </p:sp>
      <p:sp>
        <p:nvSpPr>
          <p:cNvPr id="40" name="TextBox 39"/>
          <p:cNvSpPr txBox="1"/>
          <p:nvPr/>
        </p:nvSpPr>
        <p:spPr>
          <a:xfrm>
            <a:off x="4225101" y="3573701"/>
            <a:ext cx="728962" cy="261610"/>
          </a:xfrm>
          <a:prstGeom prst="rect">
            <a:avLst/>
          </a:prstGeom>
          <a:noFill/>
        </p:spPr>
        <p:txBody>
          <a:bodyPr wrap="square" rtlCol="0">
            <a:spAutoFit/>
          </a:bodyPr>
          <a:lstStyle/>
          <a:p>
            <a:r>
              <a:rPr lang="en-US" sz="1100" dirty="0" smtClean="0"/>
              <a:t>Day -22</a:t>
            </a:r>
            <a:endParaRPr lang="en-US" sz="1100" dirty="0"/>
          </a:p>
        </p:txBody>
      </p:sp>
      <p:cxnSp>
        <p:nvCxnSpPr>
          <p:cNvPr id="49" name="Straight Connector 48"/>
          <p:cNvCxnSpPr/>
          <p:nvPr/>
        </p:nvCxnSpPr>
        <p:spPr>
          <a:xfrm>
            <a:off x="4588515" y="33307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787925" y="3573701"/>
            <a:ext cx="728962" cy="261610"/>
          </a:xfrm>
          <a:prstGeom prst="rect">
            <a:avLst/>
          </a:prstGeom>
          <a:noFill/>
        </p:spPr>
        <p:txBody>
          <a:bodyPr wrap="square" rtlCol="0">
            <a:spAutoFit/>
          </a:bodyPr>
          <a:lstStyle/>
          <a:p>
            <a:r>
              <a:rPr lang="en-US" sz="1100" dirty="0" smtClean="0"/>
              <a:t>Day 176</a:t>
            </a:r>
            <a:endParaRPr lang="en-US" sz="1100" dirty="0"/>
          </a:p>
        </p:txBody>
      </p:sp>
      <p:cxnSp>
        <p:nvCxnSpPr>
          <p:cNvPr id="58" name="Straight Connector 57"/>
          <p:cNvCxnSpPr/>
          <p:nvPr/>
        </p:nvCxnSpPr>
        <p:spPr>
          <a:xfrm>
            <a:off x="7151339" y="33307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970199" y="3573701"/>
            <a:ext cx="728962" cy="261610"/>
          </a:xfrm>
          <a:prstGeom prst="rect">
            <a:avLst/>
          </a:prstGeom>
          <a:noFill/>
        </p:spPr>
        <p:txBody>
          <a:bodyPr wrap="square" rtlCol="0">
            <a:spAutoFit/>
          </a:bodyPr>
          <a:lstStyle/>
          <a:p>
            <a:r>
              <a:rPr lang="en-US" sz="1100" dirty="0" smtClean="0"/>
              <a:t>Day -288</a:t>
            </a:r>
            <a:endParaRPr lang="en-US" sz="1100" dirty="0"/>
          </a:p>
        </p:txBody>
      </p:sp>
      <p:cxnSp>
        <p:nvCxnSpPr>
          <p:cNvPr id="62" name="Straight Connector 61"/>
          <p:cNvCxnSpPr/>
          <p:nvPr/>
        </p:nvCxnSpPr>
        <p:spPr>
          <a:xfrm>
            <a:off x="3333613" y="33307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741833" y="2533854"/>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Race</a:t>
            </a:r>
          </a:p>
          <a:p>
            <a:pPr algn="ctr"/>
            <a:r>
              <a:rPr lang="en-US" sz="1200" dirty="0" smtClean="0">
                <a:solidFill>
                  <a:schemeClr val="tx1"/>
                </a:solidFill>
              </a:rPr>
              <a:t>White</a:t>
            </a:r>
            <a:endParaRPr lang="en-US" sz="1200" dirty="0">
              <a:solidFill>
                <a:schemeClr val="tx1"/>
              </a:solidFill>
            </a:endParaRPr>
          </a:p>
        </p:txBody>
      </p:sp>
      <p:sp>
        <p:nvSpPr>
          <p:cNvPr id="32" name="Rectangle 31"/>
          <p:cNvSpPr/>
          <p:nvPr/>
        </p:nvSpPr>
        <p:spPr>
          <a:xfrm>
            <a:off x="4160892" y="2541199"/>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Race</a:t>
            </a:r>
          </a:p>
          <a:p>
            <a:pPr algn="ctr"/>
            <a:r>
              <a:rPr lang="en-US" sz="1200" dirty="0" smtClean="0">
                <a:solidFill>
                  <a:schemeClr val="tx1"/>
                </a:solidFill>
              </a:rPr>
              <a:t>White</a:t>
            </a:r>
            <a:endParaRPr lang="en-US" sz="1200" dirty="0">
              <a:solidFill>
                <a:schemeClr val="tx1"/>
              </a:solidFill>
            </a:endParaRPr>
          </a:p>
        </p:txBody>
      </p:sp>
      <p:sp>
        <p:nvSpPr>
          <p:cNvPr id="33" name="Rectangle 32"/>
          <p:cNvSpPr/>
          <p:nvPr/>
        </p:nvSpPr>
        <p:spPr>
          <a:xfrm>
            <a:off x="2930904" y="2541199"/>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Race</a:t>
            </a:r>
          </a:p>
          <a:p>
            <a:pPr algn="ctr"/>
            <a:r>
              <a:rPr lang="en-US" sz="1200" dirty="0" smtClean="0">
                <a:solidFill>
                  <a:schemeClr val="tx1"/>
                </a:solidFill>
              </a:rPr>
              <a:t>White</a:t>
            </a:r>
            <a:endParaRPr lang="en-US" sz="1200" dirty="0">
              <a:solidFill>
                <a:schemeClr val="tx1"/>
              </a:solidFill>
            </a:endParaRPr>
          </a:p>
        </p:txBody>
      </p:sp>
      <p:sp>
        <p:nvSpPr>
          <p:cNvPr id="34" name="TextBox 33"/>
          <p:cNvSpPr txBox="1"/>
          <p:nvPr/>
        </p:nvSpPr>
        <p:spPr>
          <a:xfrm>
            <a:off x="2279605" y="4227188"/>
            <a:ext cx="8354291" cy="2462213"/>
          </a:xfrm>
          <a:prstGeom prst="rect">
            <a:avLst/>
          </a:prstGeom>
          <a:noFill/>
        </p:spPr>
        <p:txBody>
          <a:bodyPr wrap="square" rtlCol="0">
            <a:spAutoFit/>
          </a:bodyPr>
          <a:lstStyle/>
          <a:p>
            <a:r>
              <a:rPr lang="en-US" sz="1400" dirty="0" smtClean="0"/>
              <a:t>We considered </a:t>
            </a:r>
            <a:r>
              <a:rPr lang="en-US" sz="1400" dirty="0" smtClean="0">
                <a:solidFill>
                  <a:srgbClr val="C00000"/>
                </a:solidFill>
              </a:rPr>
              <a:t>race/ethnicity, education, income, sex, study component, and parity</a:t>
            </a:r>
            <a:r>
              <a:rPr lang="en-US" sz="1400" dirty="0" smtClean="0"/>
              <a:t> to be </a:t>
            </a:r>
            <a:r>
              <a:rPr lang="en-US" sz="1400" dirty="0" smtClean="0">
                <a:solidFill>
                  <a:srgbClr val="C00000"/>
                </a:solidFill>
              </a:rPr>
              <a:t>time-invariant variables</a:t>
            </a:r>
            <a:r>
              <a:rPr lang="en-US" sz="1400" dirty="0" smtClean="0"/>
              <a:t>. In other words, the values for these variables are not thought to change over time in this population. In the first variation of last observation carried forward, the values for time-invariant variables were distributed across all observations within each woman.</a:t>
            </a:r>
          </a:p>
          <a:p>
            <a:endParaRPr lang="en-US" sz="1400" dirty="0"/>
          </a:p>
          <a:p>
            <a:r>
              <a:rPr lang="en-US" sz="1400" dirty="0" smtClean="0"/>
              <a:t>In the example above, the blue box outlines the only instance in which race was observed / measured. However, we consider that value for race to be valid for any other day that this particular woman happens to have in the data. These imputed values are given by the green boxes.</a:t>
            </a:r>
          </a:p>
          <a:p>
            <a:endParaRPr lang="en-US" sz="1400" dirty="0"/>
          </a:p>
          <a:p>
            <a:r>
              <a:rPr lang="en-US" sz="1400" dirty="0" smtClean="0"/>
              <a:t>* For income a sensitivity analysis was conducted. When more than one income was recorded for a given </a:t>
            </a:r>
            <a:r>
              <a:rPr lang="en-US" sz="1400" dirty="0" smtClean="0"/>
              <a:t>woman</a:t>
            </a:r>
            <a:r>
              <a:rPr lang="en-US" sz="1400" dirty="0" smtClean="0"/>
              <a:t>, it never changed.</a:t>
            </a:r>
          </a:p>
        </p:txBody>
      </p:sp>
    </p:spTree>
    <p:extLst>
      <p:ext uri="{BB962C8B-B14F-4D97-AF65-F5344CB8AC3E}">
        <p14:creationId xmlns:p14="http://schemas.microsoft.com/office/powerpoint/2010/main" val="23752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860" y="242987"/>
            <a:ext cx="2660073" cy="369332"/>
          </a:xfrm>
          <a:prstGeom prst="rect">
            <a:avLst/>
          </a:prstGeom>
          <a:noFill/>
        </p:spPr>
        <p:txBody>
          <a:bodyPr wrap="square" rtlCol="0">
            <a:spAutoFit/>
          </a:bodyPr>
          <a:lstStyle/>
          <a:p>
            <a:r>
              <a:rPr lang="en-US" b="1" u="sng" dirty="0" smtClean="0"/>
              <a:t>Missing Values</a:t>
            </a:r>
            <a:endParaRPr lang="en-US" b="1" u="sng" dirty="0"/>
          </a:p>
        </p:txBody>
      </p:sp>
      <p:sp>
        <p:nvSpPr>
          <p:cNvPr id="38" name="TextBox 37"/>
          <p:cNvSpPr txBox="1"/>
          <p:nvPr/>
        </p:nvSpPr>
        <p:spPr>
          <a:xfrm>
            <a:off x="313326" y="1534446"/>
            <a:ext cx="1029499" cy="261610"/>
          </a:xfrm>
          <a:prstGeom prst="rect">
            <a:avLst/>
          </a:prstGeom>
          <a:noFill/>
        </p:spPr>
        <p:txBody>
          <a:bodyPr wrap="square" rtlCol="0">
            <a:spAutoFit/>
          </a:bodyPr>
          <a:lstStyle/>
          <a:p>
            <a:r>
              <a:rPr lang="en-US" sz="1100" dirty="0" smtClean="0"/>
              <a:t>10020</a:t>
            </a:r>
            <a:endParaRPr lang="en-US" sz="1100" dirty="0"/>
          </a:p>
        </p:txBody>
      </p:sp>
      <p:sp>
        <p:nvSpPr>
          <p:cNvPr id="25" name="Rectangle 24"/>
          <p:cNvSpPr/>
          <p:nvPr/>
        </p:nvSpPr>
        <p:spPr>
          <a:xfrm>
            <a:off x="5160551" y="756209"/>
            <a:ext cx="819012" cy="131349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No</a:t>
            </a:r>
            <a:endParaRPr lang="en-US" sz="1200" dirty="0">
              <a:solidFill>
                <a:schemeClr val="tx1"/>
              </a:solidFill>
            </a:endParaRPr>
          </a:p>
        </p:txBody>
      </p:sp>
      <p:cxnSp>
        <p:nvCxnSpPr>
          <p:cNvPr id="26" name="Straight Arrow Connector 25"/>
          <p:cNvCxnSpPr/>
          <p:nvPr/>
        </p:nvCxnSpPr>
        <p:spPr>
          <a:xfrm flipV="1">
            <a:off x="1854907" y="1674564"/>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570057" y="1553071"/>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14281" y="1796058"/>
            <a:ext cx="511552" cy="261610"/>
          </a:xfrm>
          <a:prstGeom prst="rect">
            <a:avLst/>
          </a:prstGeom>
          <a:noFill/>
        </p:spPr>
        <p:txBody>
          <a:bodyPr wrap="square" rtlCol="0">
            <a:spAutoFit/>
          </a:bodyPr>
          <a:lstStyle/>
          <a:p>
            <a:r>
              <a:rPr lang="en-US" sz="1100" dirty="0" smtClean="0"/>
              <a:t>Day 0</a:t>
            </a:r>
            <a:endParaRPr lang="en-US" sz="1100" dirty="0"/>
          </a:p>
        </p:txBody>
      </p:sp>
      <p:sp>
        <p:nvSpPr>
          <p:cNvPr id="40" name="TextBox 39"/>
          <p:cNvSpPr txBox="1"/>
          <p:nvPr/>
        </p:nvSpPr>
        <p:spPr>
          <a:xfrm>
            <a:off x="4321017" y="1796056"/>
            <a:ext cx="728962" cy="261610"/>
          </a:xfrm>
          <a:prstGeom prst="rect">
            <a:avLst/>
          </a:prstGeom>
          <a:noFill/>
        </p:spPr>
        <p:txBody>
          <a:bodyPr wrap="square" rtlCol="0">
            <a:spAutoFit/>
          </a:bodyPr>
          <a:lstStyle/>
          <a:p>
            <a:r>
              <a:rPr lang="en-US" sz="1100" dirty="0" smtClean="0"/>
              <a:t>Day -22</a:t>
            </a:r>
            <a:endParaRPr lang="en-US" sz="1100" dirty="0"/>
          </a:p>
        </p:txBody>
      </p:sp>
      <p:cxnSp>
        <p:nvCxnSpPr>
          <p:cNvPr id="49" name="Straight Connector 48"/>
          <p:cNvCxnSpPr/>
          <p:nvPr/>
        </p:nvCxnSpPr>
        <p:spPr>
          <a:xfrm>
            <a:off x="4684431" y="1553069"/>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883841" y="1796056"/>
            <a:ext cx="728962" cy="261610"/>
          </a:xfrm>
          <a:prstGeom prst="rect">
            <a:avLst/>
          </a:prstGeom>
          <a:noFill/>
        </p:spPr>
        <p:txBody>
          <a:bodyPr wrap="square" rtlCol="0">
            <a:spAutoFit/>
          </a:bodyPr>
          <a:lstStyle/>
          <a:p>
            <a:r>
              <a:rPr lang="en-US" sz="1100" dirty="0" smtClean="0"/>
              <a:t>Day 176</a:t>
            </a:r>
            <a:endParaRPr lang="en-US" sz="1100" dirty="0"/>
          </a:p>
        </p:txBody>
      </p:sp>
      <p:cxnSp>
        <p:nvCxnSpPr>
          <p:cNvPr id="58" name="Straight Connector 57"/>
          <p:cNvCxnSpPr/>
          <p:nvPr/>
        </p:nvCxnSpPr>
        <p:spPr>
          <a:xfrm>
            <a:off x="7247255" y="1553069"/>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066115" y="1796056"/>
            <a:ext cx="728962" cy="261610"/>
          </a:xfrm>
          <a:prstGeom prst="rect">
            <a:avLst/>
          </a:prstGeom>
          <a:noFill/>
        </p:spPr>
        <p:txBody>
          <a:bodyPr wrap="square" rtlCol="0">
            <a:spAutoFit/>
          </a:bodyPr>
          <a:lstStyle/>
          <a:p>
            <a:r>
              <a:rPr lang="en-US" sz="1100" dirty="0" smtClean="0"/>
              <a:t>Day -288</a:t>
            </a:r>
            <a:endParaRPr lang="en-US" sz="1100" dirty="0"/>
          </a:p>
        </p:txBody>
      </p:sp>
      <p:cxnSp>
        <p:nvCxnSpPr>
          <p:cNvPr id="62" name="Straight Connector 61"/>
          <p:cNvCxnSpPr/>
          <p:nvPr/>
        </p:nvCxnSpPr>
        <p:spPr>
          <a:xfrm>
            <a:off x="3429529" y="1553069"/>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37749" y="756209"/>
            <a:ext cx="819012" cy="1313490"/>
          </a:xfrm>
          <a:prstGeom prst="rect">
            <a:avLst/>
          </a:prstGeom>
          <a:solidFill>
            <a:srgbClr val="C0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a:t>
            </a:r>
            <a:endParaRPr lang="en-US" sz="1200" dirty="0">
              <a:solidFill>
                <a:schemeClr val="tx1"/>
              </a:solidFill>
            </a:endParaRPr>
          </a:p>
        </p:txBody>
      </p:sp>
      <p:sp>
        <p:nvSpPr>
          <p:cNvPr id="32" name="Rectangle 31"/>
          <p:cNvSpPr/>
          <p:nvPr/>
        </p:nvSpPr>
        <p:spPr>
          <a:xfrm>
            <a:off x="4256808" y="763554"/>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No</a:t>
            </a:r>
            <a:endParaRPr lang="en-US" sz="1200" dirty="0">
              <a:solidFill>
                <a:schemeClr val="tx1"/>
              </a:solidFill>
            </a:endParaRPr>
          </a:p>
        </p:txBody>
      </p:sp>
      <p:sp>
        <p:nvSpPr>
          <p:cNvPr id="33" name="Rectangle 32"/>
          <p:cNvSpPr/>
          <p:nvPr/>
        </p:nvSpPr>
        <p:spPr>
          <a:xfrm>
            <a:off x="3026820" y="763554"/>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No</a:t>
            </a:r>
            <a:endParaRPr lang="en-US" sz="1200" dirty="0">
              <a:solidFill>
                <a:schemeClr val="tx1"/>
              </a:solidFill>
            </a:endParaRPr>
          </a:p>
        </p:txBody>
      </p:sp>
      <p:sp>
        <p:nvSpPr>
          <p:cNvPr id="34" name="TextBox 33"/>
          <p:cNvSpPr txBox="1"/>
          <p:nvPr/>
        </p:nvSpPr>
        <p:spPr>
          <a:xfrm>
            <a:off x="2106956" y="3890981"/>
            <a:ext cx="8354291" cy="2800767"/>
          </a:xfrm>
          <a:prstGeom prst="rect">
            <a:avLst/>
          </a:prstGeom>
          <a:noFill/>
        </p:spPr>
        <p:txBody>
          <a:bodyPr wrap="square" rtlCol="0">
            <a:spAutoFit/>
          </a:bodyPr>
          <a:lstStyle/>
          <a:p>
            <a:r>
              <a:rPr lang="en-US" sz="1100" dirty="0" smtClean="0"/>
              <a:t>The questions used to measure </a:t>
            </a:r>
            <a:r>
              <a:rPr lang="en-US" sz="1100" dirty="0" smtClean="0">
                <a:solidFill>
                  <a:srgbClr val="C00000"/>
                </a:solidFill>
              </a:rPr>
              <a:t>Hormone use, hysterectomy, arthritis, cancer, cardiovascular disease, diabetes, hypertension, osteoporosis, and peripheral artery disease </a:t>
            </a:r>
            <a:r>
              <a:rPr lang="en-US" sz="1100" dirty="0" smtClean="0"/>
              <a:t>are what I’m calling “</a:t>
            </a:r>
            <a:r>
              <a:rPr lang="en-US" sz="1100" dirty="0" smtClean="0">
                <a:solidFill>
                  <a:srgbClr val="C00000"/>
                </a:solidFill>
              </a:rPr>
              <a:t>Ever variables</a:t>
            </a:r>
            <a:r>
              <a:rPr lang="en-US" sz="1100" dirty="0" smtClean="0"/>
              <a:t>.” In other words, women were asked have you </a:t>
            </a:r>
            <a:r>
              <a:rPr lang="en-US" sz="1100" i="1" dirty="0" smtClean="0"/>
              <a:t>ever</a:t>
            </a:r>
            <a:r>
              <a:rPr lang="en-US" sz="1100" dirty="0" smtClean="0"/>
              <a:t> had diabetes, </a:t>
            </a:r>
            <a:r>
              <a:rPr lang="en-US" sz="1100" dirty="0" err="1" smtClean="0"/>
              <a:t>cvd</a:t>
            </a:r>
            <a:r>
              <a:rPr lang="en-US" sz="1100" dirty="0" smtClean="0"/>
              <a:t>, etc. In the second variation of last observation carried forward, the values for ever variables were distributed backward in time if they said “no” and forward in time if they said ”yes”.</a:t>
            </a:r>
          </a:p>
          <a:p>
            <a:endParaRPr lang="en-US" sz="1100" dirty="0"/>
          </a:p>
          <a:p>
            <a:r>
              <a:rPr lang="en-US" sz="1100" dirty="0" smtClean="0"/>
              <a:t>In the examples above, blue boxes represent observed / measured values, green boxes represent imputed values, and red boxes represent values that cannot be determined with the information at hand.</a:t>
            </a:r>
          </a:p>
          <a:p>
            <a:endParaRPr lang="en-US" sz="1100" dirty="0"/>
          </a:p>
          <a:p>
            <a:r>
              <a:rPr lang="en-US" sz="1100" dirty="0" smtClean="0"/>
              <a:t>Woman 10020 above reported not ever having diabetes on day 0. If, on day zero, she has never had diabetes, then she couldn’t have logically had diabetes any day prior to day 0. The next time diabetes is measured is day 966. At that time, she reports having diabetes. Now we know that she was diagnosed with diabetes sometime between day 0 and day 966. However, it could have been day 1, day 100, or day 960. Therefore, the value for day 176 must remain missing for now. </a:t>
            </a:r>
          </a:p>
          <a:p>
            <a:endParaRPr lang="en-US" sz="1100" dirty="0"/>
          </a:p>
          <a:p>
            <a:r>
              <a:rPr lang="en-US" sz="1100" dirty="0" smtClean="0"/>
              <a:t>Woman 10030 above reported having diabetes on day 0. If she had diabetes on day 0, then we know that the answer to “have you ever had diabetes” must be yes for every subsequent observation for this woman. However, we don’t know if she was diagnosed at age 30 or the day before this question was asked. Therefore, the values for days -288 and -22 must remain missing for now. </a:t>
            </a:r>
            <a:endParaRPr lang="en-US" sz="1100" dirty="0"/>
          </a:p>
        </p:txBody>
      </p:sp>
      <p:sp>
        <p:nvSpPr>
          <p:cNvPr id="19" name="TextBox 18"/>
          <p:cNvSpPr txBox="1"/>
          <p:nvPr/>
        </p:nvSpPr>
        <p:spPr>
          <a:xfrm>
            <a:off x="313326" y="3116891"/>
            <a:ext cx="1029499" cy="261610"/>
          </a:xfrm>
          <a:prstGeom prst="rect">
            <a:avLst/>
          </a:prstGeom>
          <a:noFill/>
        </p:spPr>
        <p:txBody>
          <a:bodyPr wrap="square" rtlCol="0">
            <a:spAutoFit/>
          </a:bodyPr>
          <a:lstStyle/>
          <a:p>
            <a:r>
              <a:rPr lang="en-US" sz="1100" dirty="0" smtClean="0"/>
              <a:t>10030</a:t>
            </a:r>
            <a:endParaRPr lang="en-US" sz="1100" dirty="0"/>
          </a:p>
        </p:txBody>
      </p:sp>
      <p:sp>
        <p:nvSpPr>
          <p:cNvPr id="20" name="Rectangle 19"/>
          <p:cNvSpPr/>
          <p:nvPr/>
        </p:nvSpPr>
        <p:spPr>
          <a:xfrm>
            <a:off x="5160551" y="2338654"/>
            <a:ext cx="819012" cy="131349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cxnSp>
        <p:nvCxnSpPr>
          <p:cNvPr id="21" name="Straight Arrow Connector 20"/>
          <p:cNvCxnSpPr/>
          <p:nvPr/>
        </p:nvCxnSpPr>
        <p:spPr>
          <a:xfrm flipV="1">
            <a:off x="1854907" y="3257009"/>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70057" y="3135516"/>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14281" y="3378503"/>
            <a:ext cx="511552" cy="261610"/>
          </a:xfrm>
          <a:prstGeom prst="rect">
            <a:avLst/>
          </a:prstGeom>
          <a:noFill/>
        </p:spPr>
        <p:txBody>
          <a:bodyPr wrap="square" rtlCol="0">
            <a:spAutoFit/>
          </a:bodyPr>
          <a:lstStyle/>
          <a:p>
            <a:r>
              <a:rPr lang="en-US" sz="1100" dirty="0" smtClean="0"/>
              <a:t>Day 0</a:t>
            </a:r>
            <a:endParaRPr lang="en-US" sz="1100" dirty="0"/>
          </a:p>
        </p:txBody>
      </p:sp>
      <p:sp>
        <p:nvSpPr>
          <p:cNvPr id="24" name="TextBox 23"/>
          <p:cNvSpPr txBox="1"/>
          <p:nvPr/>
        </p:nvSpPr>
        <p:spPr>
          <a:xfrm>
            <a:off x="4321017" y="3378501"/>
            <a:ext cx="728962" cy="261610"/>
          </a:xfrm>
          <a:prstGeom prst="rect">
            <a:avLst/>
          </a:prstGeom>
          <a:noFill/>
        </p:spPr>
        <p:txBody>
          <a:bodyPr wrap="square" rtlCol="0">
            <a:spAutoFit/>
          </a:bodyPr>
          <a:lstStyle/>
          <a:p>
            <a:r>
              <a:rPr lang="en-US" sz="1100" dirty="0" smtClean="0"/>
              <a:t>Day -22</a:t>
            </a:r>
            <a:endParaRPr lang="en-US" sz="1100" dirty="0"/>
          </a:p>
        </p:txBody>
      </p:sp>
      <p:cxnSp>
        <p:nvCxnSpPr>
          <p:cNvPr id="28" name="Straight Connector 27"/>
          <p:cNvCxnSpPr/>
          <p:nvPr/>
        </p:nvCxnSpPr>
        <p:spPr>
          <a:xfrm>
            <a:off x="4684431"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83841" y="3378501"/>
            <a:ext cx="728962" cy="261610"/>
          </a:xfrm>
          <a:prstGeom prst="rect">
            <a:avLst/>
          </a:prstGeom>
          <a:noFill/>
        </p:spPr>
        <p:txBody>
          <a:bodyPr wrap="square" rtlCol="0">
            <a:spAutoFit/>
          </a:bodyPr>
          <a:lstStyle/>
          <a:p>
            <a:r>
              <a:rPr lang="en-US" sz="1100" dirty="0" smtClean="0"/>
              <a:t>Day 176</a:t>
            </a:r>
            <a:endParaRPr lang="en-US" sz="1100" dirty="0"/>
          </a:p>
        </p:txBody>
      </p:sp>
      <p:cxnSp>
        <p:nvCxnSpPr>
          <p:cNvPr id="35" name="Straight Connector 34"/>
          <p:cNvCxnSpPr/>
          <p:nvPr/>
        </p:nvCxnSpPr>
        <p:spPr>
          <a:xfrm>
            <a:off x="7247255"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66115" y="3378501"/>
            <a:ext cx="728962" cy="261610"/>
          </a:xfrm>
          <a:prstGeom prst="rect">
            <a:avLst/>
          </a:prstGeom>
          <a:noFill/>
        </p:spPr>
        <p:txBody>
          <a:bodyPr wrap="square" rtlCol="0">
            <a:spAutoFit/>
          </a:bodyPr>
          <a:lstStyle/>
          <a:p>
            <a:r>
              <a:rPr lang="en-US" sz="1100" dirty="0" smtClean="0"/>
              <a:t>Day -288</a:t>
            </a:r>
            <a:endParaRPr lang="en-US" sz="1100" dirty="0"/>
          </a:p>
        </p:txBody>
      </p:sp>
      <p:cxnSp>
        <p:nvCxnSpPr>
          <p:cNvPr id="37" name="Straight Connector 36"/>
          <p:cNvCxnSpPr/>
          <p:nvPr/>
        </p:nvCxnSpPr>
        <p:spPr>
          <a:xfrm>
            <a:off x="3429529"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837749" y="2338654"/>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sp>
        <p:nvSpPr>
          <p:cNvPr id="41" name="Rectangle 40"/>
          <p:cNvSpPr/>
          <p:nvPr/>
        </p:nvSpPr>
        <p:spPr>
          <a:xfrm>
            <a:off x="4256808" y="2345999"/>
            <a:ext cx="819012" cy="1313490"/>
          </a:xfrm>
          <a:prstGeom prst="rect">
            <a:avLst/>
          </a:prstGeom>
          <a:solidFill>
            <a:srgbClr val="C0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a:t>
            </a:r>
            <a:endParaRPr lang="en-US" sz="1200" dirty="0">
              <a:solidFill>
                <a:schemeClr val="tx1"/>
              </a:solidFill>
            </a:endParaRPr>
          </a:p>
        </p:txBody>
      </p:sp>
      <p:sp>
        <p:nvSpPr>
          <p:cNvPr id="42" name="Rectangle 41"/>
          <p:cNvSpPr/>
          <p:nvPr/>
        </p:nvSpPr>
        <p:spPr>
          <a:xfrm>
            <a:off x="3026820" y="2345999"/>
            <a:ext cx="819012" cy="1313490"/>
          </a:xfrm>
          <a:prstGeom prst="rect">
            <a:avLst/>
          </a:prstGeom>
          <a:solidFill>
            <a:srgbClr val="C0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a:t>
            </a:r>
            <a:endParaRPr lang="en-US" sz="1200" dirty="0">
              <a:solidFill>
                <a:schemeClr val="tx1"/>
              </a:solidFill>
            </a:endParaRPr>
          </a:p>
        </p:txBody>
      </p:sp>
      <p:sp>
        <p:nvSpPr>
          <p:cNvPr id="43" name="Rectangle 42"/>
          <p:cNvSpPr/>
          <p:nvPr/>
        </p:nvSpPr>
        <p:spPr>
          <a:xfrm>
            <a:off x="9300396" y="756209"/>
            <a:ext cx="819012" cy="131349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cxnSp>
        <p:nvCxnSpPr>
          <p:cNvPr id="44" name="Straight Connector 43"/>
          <p:cNvCxnSpPr/>
          <p:nvPr/>
        </p:nvCxnSpPr>
        <p:spPr>
          <a:xfrm>
            <a:off x="9709902" y="1553071"/>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300396" y="1796058"/>
            <a:ext cx="819012" cy="261610"/>
          </a:xfrm>
          <a:prstGeom prst="rect">
            <a:avLst/>
          </a:prstGeom>
          <a:noFill/>
        </p:spPr>
        <p:txBody>
          <a:bodyPr wrap="square" rtlCol="0">
            <a:spAutoFit/>
          </a:bodyPr>
          <a:lstStyle/>
          <a:p>
            <a:pPr algn="ctr"/>
            <a:r>
              <a:rPr lang="en-US" sz="1100" dirty="0" smtClean="0"/>
              <a:t>Day 966</a:t>
            </a:r>
            <a:endParaRPr lang="en-US" sz="1100" dirty="0"/>
          </a:p>
        </p:txBody>
      </p:sp>
      <p:sp>
        <p:nvSpPr>
          <p:cNvPr id="46" name="Rectangle 45"/>
          <p:cNvSpPr/>
          <p:nvPr/>
        </p:nvSpPr>
        <p:spPr>
          <a:xfrm>
            <a:off x="9300396" y="2345999"/>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cxnSp>
        <p:nvCxnSpPr>
          <p:cNvPr id="47" name="Straight Connector 46"/>
          <p:cNvCxnSpPr/>
          <p:nvPr/>
        </p:nvCxnSpPr>
        <p:spPr>
          <a:xfrm>
            <a:off x="9709902" y="3142861"/>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300396" y="3385848"/>
            <a:ext cx="819012" cy="261610"/>
          </a:xfrm>
          <a:prstGeom prst="rect">
            <a:avLst/>
          </a:prstGeom>
          <a:noFill/>
        </p:spPr>
        <p:txBody>
          <a:bodyPr wrap="square" rtlCol="0">
            <a:spAutoFit/>
          </a:bodyPr>
          <a:lstStyle/>
          <a:p>
            <a:pPr algn="ctr"/>
            <a:r>
              <a:rPr lang="en-US" sz="1100" dirty="0" smtClean="0"/>
              <a:t>Day 966</a:t>
            </a:r>
            <a:endParaRPr lang="en-US" sz="1100" dirty="0"/>
          </a:p>
        </p:txBody>
      </p:sp>
    </p:spTree>
    <p:extLst>
      <p:ext uri="{BB962C8B-B14F-4D97-AF65-F5344CB8AC3E}">
        <p14:creationId xmlns:p14="http://schemas.microsoft.com/office/powerpoint/2010/main" val="36179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860" y="242987"/>
            <a:ext cx="2660073" cy="369332"/>
          </a:xfrm>
          <a:prstGeom prst="rect">
            <a:avLst/>
          </a:prstGeom>
          <a:noFill/>
        </p:spPr>
        <p:txBody>
          <a:bodyPr wrap="square" rtlCol="0">
            <a:spAutoFit/>
          </a:bodyPr>
          <a:lstStyle/>
          <a:p>
            <a:r>
              <a:rPr lang="en-US" b="1" u="sng" dirty="0" smtClean="0"/>
              <a:t>Missing Values</a:t>
            </a:r>
            <a:endParaRPr lang="en-US" b="1" u="sng" dirty="0"/>
          </a:p>
        </p:txBody>
      </p:sp>
      <p:sp>
        <p:nvSpPr>
          <p:cNvPr id="34" name="TextBox 33"/>
          <p:cNvSpPr txBox="1"/>
          <p:nvPr/>
        </p:nvSpPr>
        <p:spPr>
          <a:xfrm>
            <a:off x="5144828" y="981526"/>
            <a:ext cx="6700006" cy="600164"/>
          </a:xfrm>
          <a:prstGeom prst="rect">
            <a:avLst/>
          </a:prstGeom>
          <a:noFill/>
        </p:spPr>
        <p:txBody>
          <a:bodyPr wrap="square" rtlCol="0">
            <a:spAutoFit/>
          </a:bodyPr>
          <a:lstStyle/>
          <a:p>
            <a:r>
              <a:rPr lang="en-US" sz="1100" dirty="0" smtClean="0"/>
              <a:t>Further, if baseline happened to be day -22 for this woman, then her value for diabetes in Table 1 would be missing. This sort of scenario was actually very common, and accounts for the sparseness of data regarding comorbidities in Table 1.</a:t>
            </a:r>
            <a:endParaRPr lang="en-US" sz="1100" dirty="0"/>
          </a:p>
        </p:txBody>
      </p:sp>
      <p:sp>
        <p:nvSpPr>
          <p:cNvPr id="19" name="TextBox 18"/>
          <p:cNvSpPr txBox="1"/>
          <p:nvPr/>
        </p:nvSpPr>
        <p:spPr>
          <a:xfrm>
            <a:off x="313326" y="3116891"/>
            <a:ext cx="1029499" cy="261610"/>
          </a:xfrm>
          <a:prstGeom prst="rect">
            <a:avLst/>
          </a:prstGeom>
          <a:noFill/>
        </p:spPr>
        <p:txBody>
          <a:bodyPr wrap="square" rtlCol="0">
            <a:spAutoFit/>
          </a:bodyPr>
          <a:lstStyle/>
          <a:p>
            <a:r>
              <a:rPr lang="en-US" sz="1100" dirty="0" smtClean="0"/>
              <a:t>10030</a:t>
            </a:r>
            <a:endParaRPr lang="en-US" sz="1100" dirty="0"/>
          </a:p>
        </p:txBody>
      </p:sp>
      <p:sp>
        <p:nvSpPr>
          <p:cNvPr id="20" name="Rectangle 19"/>
          <p:cNvSpPr/>
          <p:nvPr/>
        </p:nvSpPr>
        <p:spPr>
          <a:xfrm>
            <a:off x="5160551" y="2338654"/>
            <a:ext cx="819012" cy="131349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cxnSp>
        <p:nvCxnSpPr>
          <p:cNvPr id="21" name="Straight Arrow Connector 20"/>
          <p:cNvCxnSpPr/>
          <p:nvPr/>
        </p:nvCxnSpPr>
        <p:spPr>
          <a:xfrm flipV="1">
            <a:off x="1854907" y="3257009"/>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70057" y="3135516"/>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14281" y="3378503"/>
            <a:ext cx="511552" cy="261610"/>
          </a:xfrm>
          <a:prstGeom prst="rect">
            <a:avLst/>
          </a:prstGeom>
          <a:noFill/>
        </p:spPr>
        <p:txBody>
          <a:bodyPr wrap="square" rtlCol="0">
            <a:spAutoFit/>
          </a:bodyPr>
          <a:lstStyle/>
          <a:p>
            <a:r>
              <a:rPr lang="en-US" sz="1100" dirty="0" smtClean="0"/>
              <a:t>Day 0</a:t>
            </a:r>
            <a:endParaRPr lang="en-US" sz="1100" dirty="0"/>
          </a:p>
        </p:txBody>
      </p:sp>
      <p:sp>
        <p:nvSpPr>
          <p:cNvPr id="24" name="TextBox 23"/>
          <p:cNvSpPr txBox="1"/>
          <p:nvPr/>
        </p:nvSpPr>
        <p:spPr>
          <a:xfrm>
            <a:off x="4321017" y="3378501"/>
            <a:ext cx="728962" cy="261610"/>
          </a:xfrm>
          <a:prstGeom prst="rect">
            <a:avLst/>
          </a:prstGeom>
          <a:noFill/>
        </p:spPr>
        <p:txBody>
          <a:bodyPr wrap="square" rtlCol="0">
            <a:spAutoFit/>
          </a:bodyPr>
          <a:lstStyle/>
          <a:p>
            <a:r>
              <a:rPr lang="en-US" sz="1100" dirty="0" smtClean="0"/>
              <a:t>Day -22</a:t>
            </a:r>
            <a:endParaRPr lang="en-US" sz="1100" dirty="0"/>
          </a:p>
        </p:txBody>
      </p:sp>
      <p:cxnSp>
        <p:nvCxnSpPr>
          <p:cNvPr id="28" name="Straight Connector 27"/>
          <p:cNvCxnSpPr/>
          <p:nvPr/>
        </p:nvCxnSpPr>
        <p:spPr>
          <a:xfrm>
            <a:off x="4684431"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83841" y="3378501"/>
            <a:ext cx="728962" cy="261610"/>
          </a:xfrm>
          <a:prstGeom prst="rect">
            <a:avLst/>
          </a:prstGeom>
          <a:noFill/>
        </p:spPr>
        <p:txBody>
          <a:bodyPr wrap="square" rtlCol="0">
            <a:spAutoFit/>
          </a:bodyPr>
          <a:lstStyle/>
          <a:p>
            <a:r>
              <a:rPr lang="en-US" sz="1100" dirty="0" smtClean="0"/>
              <a:t>Day 176</a:t>
            </a:r>
            <a:endParaRPr lang="en-US" sz="1100" dirty="0"/>
          </a:p>
        </p:txBody>
      </p:sp>
      <p:cxnSp>
        <p:nvCxnSpPr>
          <p:cNvPr id="35" name="Straight Connector 34"/>
          <p:cNvCxnSpPr/>
          <p:nvPr/>
        </p:nvCxnSpPr>
        <p:spPr>
          <a:xfrm>
            <a:off x="7247255"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66115" y="3378501"/>
            <a:ext cx="728962" cy="261610"/>
          </a:xfrm>
          <a:prstGeom prst="rect">
            <a:avLst/>
          </a:prstGeom>
          <a:noFill/>
        </p:spPr>
        <p:txBody>
          <a:bodyPr wrap="square" rtlCol="0">
            <a:spAutoFit/>
          </a:bodyPr>
          <a:lstStyle/>
          <a:p>
            <a:r>
              <a:rPr lang="en-US" sz="1100" dirty="0" smtClean="0"/>
              <a:t>Day -288</a:t>
            </a:r>
            <a:endParaRPr lang="en-US" sz="1100" dirty="0"/>
          </a:p>
        </p:txBody>
      </p:sp>
      <p:cxnSp>
        <p:nvCxnSpPr>
          <p:cNvPr id="37" name="Straight Connector 36"/>
          <p:cNvCxnSpPr/>
          <p:nvPr/>
        </p:nvCxnSpPr>
        <p:spPr>
          <a:xfrm>
            <a:off x="3429529"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837749" y="2338654"/>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sp>
        <p:nvSpPr>
          <p:cNvPr id="41" name="Rectangle 40"/>
          <p:cNvSpPr/>
          <p:nvPr/>
        </p:nvSpPr>
        <p:spPr>
          <a:xfrm>
            <a:off x="4256808" y="2345999"/>
            <a:ext cx="819012" cy="1313490"/>
          </a:xfrm>
          <a:prstGeom prst="rect">
            <a:avLst/>
          </a:prstGeom>
          <a:solidFill>
            <a:srgbClr val="C0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a:t>
            </a:r>
            <a:endParaRPr lang="en-US" sz="1200" dirty="0">
              <a:solidFill>
                <a:schemeClr val="tx1"/>
              </a:solidFill>
            </a:endParaRPr>
          </a:p>
        </p:txBody>
      </p:sp>
      <p:sp>
        <p:nvSpPr>
          <p:cNvPr id="42" name="Rectangle 41"/>
          <p:cNvSpPr/>
          <p:nvPr/>
        </p:nvSpPr>
        <p:spPr>
          <a:xfrm>
            <a:off x="3026820" y="2345999"/>
            <a:ext cx="819012" cy="1313490"/>
          </a:xfrm>
          <a:prstGeom prst="rect">
            <a:avLst/>
          </a:prstGeom>
          <a:solidFill>
            <a:srgbClr val="C0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a:t>
            </a:r>
            <a:endParaRPr lang="en-US" sz="1200" dirty="0">
              <a:solidFill>
                <a:schemeClr val="tx1"/>
              </a:solidFill>
            </a:endParaRPr>
          </a:p>
        </p:txBody>
      </p:sp>
      <p:sp>
        <p:nvSpPr>
          <p:cNvPr id="46" name="Rectangle 45"/>
          <p:cNvSpPr/>
          <p:nvPr/>
        </p:nvSpPr>
        <p:spPr>
          <a:xfrm>
            <a:off x="9300396" y="2345999"/>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cxnSp>
        <p:nvCxnSpPr>
          <p:cNvPr id="47" name="Straight Connector 46"/>
          <p:cNvCxnSpPr/>
          <p:nvPr/>
        </p:nvCxnSpPr>
        <p:spPr>
          <a:xfrm>
            <a:off x="9709902" y="3142861"/>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300396" y="3385848"/>
            <a:ext cx="819012" cy="261610"/>
          </a:xfrm>
          <a:prstGeom prst="rect">
            <a:avLst/>
          </a:prstGeom>
          <a:noFill/>
        </p:spPr>
        <p:txBody>
          <a:bodyPr wrap="square" rtlCol="0">
            <a:spAutoFit/>
          </a:bodyPr>
          <a:lstStyle/>
          <a:p>
            <a:pPr algn="ctr"/>
            <a:r>
              <a:rPr lang="en-US" sz="1100" dirty="0" smtClean="0"/>
              <a:t>Day 966</a:t>
            </a:r>
            <a:endParaRPr lang="en-US" sz="1100" dirty="0"/>
          </a:p>
        </p:txBody>
      </p:sp>
      <p:sp>
        <p:nvSpPr>
          <p:cNvPr id="51" name="Rectangle 50"/>
          <p:cNvSpPr/>
          <p:nvPr/>
        </p:nvSpPr>
        <p:spPr>
          <a:xfrm>
            <a:off x="2553497" y="981526"/>
            <a:ext cx="2526857"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smtClean="0">
                <a:solidFill>
                  <a:schemeClr val="tx1"/>
                </a:solidFill>
              </a:rPr>
              <a:t>Analysis Baseline</a:t>
            </a:r>
            <a:endParaRPr lang="en-US" sz="1200" dirty="0">
              <a:solidFill>
                <a:schemeClr val="tx1"/>
              </a:solidFill>
            </a:endParaRPr>
          </a:p>
        </p:txBody>
      </p:sp>
    </p:spTree>
    <p:extLst>
      <p:ext uri="{BB962C8B-B14F-4D97-AF65-F5344CB8AC3E}">
        <p14:creationId xmlns:p14="http://schemas.microsoft.com/office/powerpoint/2010/main" val="52317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860" y="242987"/>
            <a:ext cx="2660073" cy="369332"/>
          </a:xfrm>
          <a:prstGeom prst="rect">
            <a:avLst/>
          </a:prstGeom>
          <a:noFill/>
        </p:spPr>
        <p:txBody>
          <a:bodyPr wrap="square" rtlCol="0">
            <a:spAutoFit/>
          </a:bodyPr>
          <a:lstStyle/>
          <a:p>
            <a:r>
              <a:rPr lang="en-US" b="1" u="sng" dirty="0" smtClean="0"/>
              <a:t>Missing Values</a:t>
            </a:r>
            <a:endParaRPr lang="en-US" b="1" u="sng" dirty="0"/>
          </a:p>
        </p:txBody>
      </p:sp>
      <p:sp>
        <p:nvSpPr>
          <p:cNvPr id="34" name="TextBox 33"/>
          <p:cNvSpPr txBox="1"/>
          <p:nvPr/>
        </p:nvSpPr>
        <p:spPr>
          <a:xfrm>
            <a:off x="3162563" y="4175361"/>
            <a:ext cx="6700006" cy="1446550"/>
          </a:xfrm>
          <a:prstGeom prst="rect">
            <a:avLst/>
          </a:prstGeom>
          <a:noFill/>
        </p:spPr>
        <p:txBody>
          <a:bodyPr wrap="square" rtlCol="0">
            <a:spAutoFit/>
          </a:bodyPr>
          <a:lstStyle/>
          <a:p>
            <a:r>
              <a:rPr lang="en-US" sz="1100" dirty="0" smtClean="0"/>
              <a:t>The final step was multiple imputations by chained equations. As the name implies, multiple imputations do not generate a single imputed value </a:t>
            </a:r>
            <a:r>
              <a:rPr lang="mr-IN" sz="1100" dirty="0" smtClean="0"/>
              <a:t>–</a:t>
            </a:r>
            <a:r>
              <a:rPr lang="en-US" sz="1100" dirty="0" smtClean="0"/>
              <a:t> they generate multiple values that are intended to mimic our uncertainty about what the true value is. This is how they help us get sufficiently wide standard error estimates. </a:t>
            </a:r>
          </a:p>
          <a:p>
            <a:endParaRPr lang="en-US" sz="1100" dirty="0"/>
          </a:p>
          <a:p>
            <a:r>
              <a:rPr lang="en-US" sz="1100" dirty="0" smtClean="0"/>
              <a:t>In the example above, we have now imputed day -288 and day -22 using MI. However, these </a:t>
            </a:r>
            <a:r>
              <a:rPr lang="en-US" sz="1100" smtClean="0"/>
              <a:t>imputations </a:t>
            </a:r>
            <a:r>
              <a:rPr lang="en-US" sz="1100" smtClean="0"/>
              <a:t>can’t </a:t>
            </a:r>
            <a:r>
              <a:rPr lang="en-US" sz="1100" dirty="0" smtClean="0"/>
              <a:t>be used in Table 1. Clearly they don’t always agree, so which value would you use?</a:t>
            </a:r>
          </a:p>
          <a:p>
            <a:endParaRPr lang="en-US" sz="1100" dirty="0"/>
          </a:p>
          <a:p>
            <a:r>
              <a:rPr lang="en-US" sz="1100" dirty="0" smtClean="0"/>
              <a:t>However, the statistical software I use can use all of these imputations in statistical modeling.</a:t>
            </a:r>
          </a:p>
        </p:txBody>
      </p:sp>
      <p:sp>
        <p:nvSpPr>
          <p:cNvPr id="19" name="TextBox 18"/>
          <p:cNvSpPr txBox="1"/>
          <p:nvPr/>
        </p:nvSpPr>
        <p:spPr>
          <a:xfrm>
            <a:off x="313326" y="3116891"/>
            <a:ext cx="1029499" cy="261610"/>
          </a:xfrm>
          <a:prstGeom prst="rect">
            <a:avLst/>
          </a:prstGeom>
          <a:noFill/>
        </p:spPr>
        <p:txBody>
          <a:bodyPr wrap="square" rtlCol="0">
            <a:spAutoFit/>
          </a:bodyPr>
          <a:lstStyle/>
          <a:p>
            <a:r>
              <a:rPr lang="en-US" sz="1100" dirty="0" smtClean="0"/>
              <a:t>10030</a:t>
            </a:r>
            <a:endParaRPr lang="en-US" sz="1100" dirty="0"/>
          </a:p>
        </p:txBody>
      </p:sp>
      <p:sp>
        <p:nvSpPr>
          <p:cNvPr id="20" name="Rectangle 19"/>
          <p:cNvSpPr/>
          <p:nvPr/>
        </p:nvSpPr>
        <p:spPr>
          <a:xfrm>
            <a:off x="5160551" y="2338654"/>
            <a:ext cx="819012" cy="131349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cxnSp>
        <p:nvCxnSpPr>
          <p:cNvPr id="21" name="Straight Arrow Connector 20"/>
          <p:cNvCxnSpPr/>
          <p:nvPr/>
        </p:nvCxnSpPr>
        <p:spPr>
          <a:xfrm flipV="1">
            <a:off x="1854907" y="3257009"/>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70057" y="3135516"/>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14281" y="3378503"/>
            <a:ext cx="511552" cy="261610"/>
          </a:xfrm>
          <a:prstGeom prst="rect">
            <a:avLst/>
          </a:prstGeom>
          <a:noFill/>
        </p:spPr>
        <p:txBody>
          <a:bodyPr wrap="square" rtlCol="0">
            <a:spAutoFit/>
          </a:bodyPr>
          <a:lstStyle/>
          <a:p>
            <a:r>
              <a:rPr lang="en-US" sz="1100" dirty="0" smtClean="0"/>
              <a:t>Day 0</a:t>
            </a:r>
            <a:endParaRPr lang="en-US" sz="1100" dirty="0"/>
          </a:p>
        </p:txBody>
      </p:sp>
      <p:sp>
        <p:nvSpPr>
          <p:cNvPr id="24" name="TextBox 23"/>
          <p:cNvSpPr txBox="1"/>
          <p:nvPr/>
        </p:nvSpPr>
        <p:spPr>
          <a:xfrm>
            <a:off x="4321017" y="3378501"/>
            <a:ext cx="728962" cy="261610"/>
          </a:xfrm>
          <a:prstGeom prst="rect">
            <a:avLst/>
          </a:prstGeom>
          <a:noFill/>
        </p:spPr>
        <p:txBody>
          <a:bodyPr wrap="square" rtlCol="0">
            <a:spAutoFit/>
          </a:bodyPr>
          <a:lstStyle/>
          <a:p>
            <a:r>
              <a:rPr lang="en-US" sz="1100" dirty="0" smtClean="0"/>
              <a:t>Day -22</a:t>
            </a:r>
            <a:endParaRPr lang="en-US" sz="1100" dirty="0"/>
          </a:p>
        </p:txBody>
      </p:sp>
      <p:cxnSp>
        <p:nvCxnSpPr>
          <p:cNvPr id="28" name="Straight Connector 27"/>
          <p:cNvCxnSpPr/>
          <p:nvPr/>
        </p:nvCxnSpPr>
        <p:spPr>
          <a:xfrm>
            <a:off x="4684431"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83841" y="3378501"/>
            <a:ext cx="728962" cy="261610"/>
          </a:xfrm>
          <a:prstGeom prst="rect">
            <a:avLst/>
          </a:prstGeom>
          <a:noFill/>
        </p:spPr>
        <p:txBody>
          <a:bodyPr wrap="square" rtlCol="0">
            <a:spAutoFit/>
          </a:bodyPr>
          <a:lstStyle/>
          <a:p>
            <a:r>
              <a:rPr lang="en-US" sz="1100" dirty="0" smtClean="0"/>
              <a:t>Day 176</a:t>
            </a:r>
            <a:endParaRPr lang="en-US" sz="1100" dirty="0"/>
          </a:p>
        </p:txBody>
      </p:sp>
      <p:cxnSp>
        <p:nvCxnSpPr>
          <p:cNvPr id="35" name="Straight Connector 34"/>
          <p:cNvCxnSpPr/>
          <p:nvPr/>
        </p:nvCxnSpPr>
        <p:spPr>
          <a:xfrm>
            <a:off x="7247255"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66115" y="3378501"/>
            <a:ext cx="728962" cy="261610"/>
          </a:xfrm>
          <a:prstGeom prst="rect">
            <a:avLst/>
          </a:prstGeom>
          <a:noFill/>
        </p:spPr>
        <p:txBody>
          <a:bodyPr wrap="square" rtlCol="0">
            <a:spAutoFit/>
          </a:bodyPr>
          <a:lstStyle/>
          <a:p>
            <a:r>
              <a:rPr lang="en-US" sz="1100" dirty="0" smtClean="0"/>
              <a:t>Day -288</a:t>
            </a:r>
            <a:endParaRPr lang="en-US" sz="1100" dirty="0"/>
          </a:p>
        </p:txBody>
      </p:sp>
      <p:cxnSp>
        <p:nvCxnSpPr>
          <p:cNvPr id="37" name="Straight Connector 36"/>
          <p:cNvCxnSpPr/>
          <p:nvPr/>
        </p:nvCxnSpPr>
        <p:spPr>
          <a:xfrm>
            <a:off x="3429529"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837749" y="2338654"/>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sp>
        <p:nvSpPr>
          <p:cNvPr id="41" name="Rectangle 40"/>
          <p:cNvSpPr/>
          <p:nvPr/>
        </p:nvSpPr>
        <p:spPr>
          <a:xfrm>
            <a:off x="4256808" y="2345999"/>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p>
          <a:p>
            <a:pPr algn="ctr"/>
            <a:r>
              <a:rPr lang="en-US" sz="1200" dirty="0" smtClean="0">
                <a:solidFill>
                  <a:schemeClr val="tx1"/>
                </a:solidFill>
              </a:rPr>
              <a:t>Yes</a:t>
            </a:r>
          </a:p>
          <a:p>
            <a:pPr algn="ctr"/>
            <a:r>
              <a:rPr lang="en-US" sz="1200" dirty="0" smtClean="0">
                <a:solidFill>
                  <a:schemeClr val="tx1"/>
                </a:solidFill>
              </a:rPr>
              <a:t>No</a:t>
            </a:r>
            <a:endParaRPr lang="en-US" sz="1200" dirty="0">
              <a:solidFill>
                <a:schemeClr val="tx1"/>
              </a:solidFill>
            </a:endParaRPr>
          </a:p>
        </p:txBody>
      </p:sp>
      <p:sp>
        <p:nvSpPr>
          <p:cNvPr id="42" name="Rectangle 41"/>
          <p:cNvSpPr/>
          <p:nvPr/>
        </p:nvSpPr>
        <p:spPr>
          <a:xfrm>
            <a:off x="3026820" y="2345999"/>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p>
          <a:p>
            <a:pPr algn="ctr"/>
            <a:r>
              <a:rPr lang="en-US" sz="1200" dirty="0" smtClean="0">
                <a:solidFill>
                  <a:schemeClr val="tx1"/>
                </a:solidFill>
              </a:rPr>
              <a:t>No</a:t>
            </a:r>
          </a:p>
          <a:p>
            <a:pPr algn="ctr"/>
            <a:r>
              <a:rPr lang="en-US" sz="1200" dirty="0" smtClean="0">
                <a:solidFill>
                  <a:schemeClr val="tx1"/>
                </a:solidFill>
              </a:rPr>
              <a:t>Yes</a:t>
            </a:r>
            <a:endParaRPr lang="en-US" sz="1200" dirty="0">
              <a:solidFill>
                <a:schemeClr val="tx1"/>
              </a:solidFill>
            </a:endParaRPr>
          </a:p>
        </p:txBody>
      </p:sp>
      <p:sp>
        <p:nvSpPr>
          <p:cNvPr id="46" name="Rectangle 45"/>
          <p:cNvSpPr/>
          <p:nvPr/>
        </p:nvSpPr>
        <p:spPr>
          <a:xfrm>
            <a:off x="9300396" y="2345999"/>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cxnSp>
        <p:nvCxnSpPr>
          <p:cNvPr id="47" name="Straight Connector 46"/>
          <p:cNvCxnSpPr/>
          <p:nvPr/>
        </p:nvCxnSpPr>
        <p:spPr>
          <a:xfrm>
            <a:off x="9709902" y="3142861"/>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300396" y="3385848"/>
            <a:ext cx="819012" cy="261610"/>
          </a:xfrm>
          <a:prstGeom prst="rect">
            <a:avLst/>
          </a:prstGeom>
          <a:noFill/>
        </p:spPr>
        <p:txBody>
          <a:bodyPr wrap="square" rtlCol="0">
            <a:spAutoFit/>
          </a:bodyPr>
          <a:lstStyle/>
          <a:p>
            <a:pPr algn="ctr"/>
            <a:r>
              <a:rPr lang="en-US" sz="1100" dirty="0" smtClean="0"/>
              <a:t>Day 966</a:t>
            </a:r>
            <a:endParaRPr lang="en-US" sz="1100" dirty="0"/>
          </a:p>
        </p:txBody>
      </p:sp>
      <p:sp>
        <p:nvSpPr>
          <p:cNvPr id="51" name="Rectangle 50"/>
          <p:cNvSpPr/>
          <p:nvPr/>
        </p:nvSpPr>
        <p:spPr>
          <a:xfrm>
            <a:off x="2553497" y="981526"/>
            <a:ext cx="2526857"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smtClean="0">
                <a:solidFill>
                  <a:schemeClr val="tx1"/>
                </a:solidFill>
              </a:rPr>
              <a:t>Analysis Baseline</a:t>
            </a:r>
            <a:endParaRPr lang="en-US" sz="1200" dirty="0">
              <a:solidFill>
                <a:schemeClr val="tx1"/>
              </a:solidFill>
            </a:endParaRPr>
          </a:p>
        </p:txBody>
      </p:sp>
    </p:spTree>
    <p:extLst>
      <p:ext uri="{BB962C8B-B14F-4D97-AF65-F5344CB8AC3E}">
        <p14:creationId xmlns:p14="http://schemas.microsoft.com/office/powerpoint/2010/main" val="201114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860" y="242987"/>
            <a:ext cx="2660073" cy="369332"/>
          </a:xfrm>
          <a:prstGeom prst="rect">
            <a:avLst/>
          </a:prstGeom>
          <a:noFill/>
        </p:spPr>
        <p:txBody>
          <a:bodyPr wrap="square" rtlCol="0">
            <a:spAutoFit/>
          </a:bodyPr>
          <a:lstStyle/>
          <a:p>
            <a:r>
              <a:rPr lang="en-US" b="1" u="sng" dirty="0" smtClean="0"/>
              <a:t>Missing Values</a:t>
            </a:r>
            <a:endParaRPr lang="en-US" b="1" u="sng" dirty="0"/>
          </a:p>
        </p:txBody>
      </p:sp>
      <p:sp>
        <p:nvSpPr>
          <p:cNvPr id="19" name="TextBox 18"/>
          <p:cNvSpPr txBox="1"/>
          <p:nvPr/>
        </p:nvSpPr>
        <p:spPr>
          <a:xfrm>
            <a:off x="313326" y="3116891"/>
            <a:ext cx="1029499" cy="261610"/>
          </a:xfrm>
          <a:prstGeom prst="rect">
            <a:avLst/>
          </a:prstGeom>
          <a:noFill/>
        </p:spPr>
        <p:txBody>
          <a:bodyPr wrap="square" rtlCol="0">
            <a:spAutoFit/>
          </a:bodyPr>
          <a:lstStyle/>
          <a:p>
            <a:r>
              <a:rPr lang="en-US" sz="1100" dirty="0" smtClean="0"/>
              <a:t>10030</a:t>
            </a:r>
            <a:endParaRPr lang="en-US" sz="1100" dirty="0"/>
          </a:p>
        </p:txBody>
      </p:sp>
      <p:sp>
        <p:nvSpPr>
          <p:cNvPr id="20" name="Rectangle 19"/>
          <p:cNvSpPr/>
          <p:nvPr/>
        </p:nvSpPr>
        <p:spPr>
          <a:xfrm>
            <a:off x="5160551" y="2338654"/>
            <a:ext cx="819012" cy="131349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cxnSp>
        <p:nvCxnSpPr>
          <p:cNvPr id="21" name="Straight Arrow Connector 20"/>
          <p:cNvCxnSpPr/>
          <p:nvPr/>
        </p:nvCxnSpPr>
        <p:spPr>
          <a:xfrm flipV="1">
            <a:off x="1854907" y="3257009"/>
            <a:ext cx="98409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70057" y="3135516"/>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14281" y="3378503"/>
            <a:ext cx="511552" cy="261610"/>
          </a:xfrm>
          <a:prstGeom prst="rect">
            <a:avLst/>
          </a:prstGeom>
          <a:noFill/>
        </p:spPr>
        <p:txBody>
          <a:bodyPr wrap="square" rtlCol="0">
            <a:spAutoFit/>
          </a:bodyPr>
          <a:lstStyle/>
          <a:p>
            <a:r>
              <a:rPr lang="en-US" sz="1100" dirty="0" smtClean="0"/>
              <a:t>Day 0</a:t>
            </a:r>
            <a:endParaRPr lang="en-US" sz="1100" dirty="0"/>
          </a:p>
        </p:txBody>
      </p:sp>
      <p:sp>
        <p:nvSpPr>
          <p:cNvPr id="24" name="TextBox 23"/>
          <p:cNvSpPr txBox="1"/>
          <p:nvPr/>
        </p:nvSpPr>
        <p:spPr>
          <a:xfrm>
            <a:off x="4321017" y="3378501"/>
            <a:ext cx="728962" cy="261610"/>
          </a:xfrm>
          <a:prstGeom prst="rect">
            <a:avLst/>
          </a:prstGeom>
          <a:noFill/>
        </p:spPr>
        <p:txBody>
          <a:bodyPr wrap="square" rtlCol="0">
            <a:spAutoFit/>
          </a:bodyPr>
          <a:lstStyle/>
          <a:p>
            <a:r>
              <a:rPr lang="en-US" sz="1100" dirty="0" smtClean="0"/>
              <a:t>Day -22</a:t>
            </a:r>
            <a:endParaRPr lang="en-US" sz="1100" dirty="0"/>
          </a:p>
        </p:txBody>
      </p:sp>
      <p:cxnSp>
        <p:nvCxnSpPr>
          <p:cNvPr id="28" name="Straight Connector 27"/>
          <p:cNvCxnSpPr/>
          <p:nvPr/>
        </p:nvCxnSpPr>
        <p:spPr>
          <a:xfrm>
            <a:off x="4684431"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83841" y="3378501"/>
            <a:ext cx="728962" cy="261610"/>
          </a:xfrm>
          <a:prstGeom prst="rect">
            <a:avLst/>
          </a:prstGeom>
          <a:noFill/>
        </p:spPr>
        <p:txBody>
          <a:bodyPr wrap="square" rtlCol="0">
            <a:spAutoFit/>
          </a:bodyPr>
          <a:lstStyle/>
          <a:p>
            <a:r>
              <a:rPr lang="en-US" sz="1100" dirty="0" smtClean="0"/>
              <a:t>Day 176</a:t>
            </a:r>
            <a:endParaRPr lang="en-US" sz="1100" dirty="0"/>
          </a:p>
        </p:txBody>
      </p:sp>
      <p:cxnSp>
        <p:nvCxnSpPr>
          <p:cNvPr id="35" name="Straight Connector 34"/>
          <p:cNvCxnSpPr/>
          <p:nvPr/>
        </p:nvCxnSpPr>
        <p:spPr>
          <a:xfrm>
            <a:off x="7247255"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66115" y="3378501"/>
            <a:ext cx="728962" cy="261610"/>
          </a:xfrm>
          <a:prstGeom prst="rect">
            <a:avLst/>
          </a:prstGeom>
          <a:noFill/>
        </p:spPr>
        <p:txBody>
          <a:bodyPr wrap="square" rtlCol="0">
            <a:spAutoFit/>
          </a:bodyPr>
          <a:lstStyle/>
          <a:p>
            <a:r>
              <a:rPr lang="en-US" sz="1100" dirty="0" smtClean="0"/>
              <a:t>Day -288</a:t>
            </a:r>
            <a:endParaRPr lang="en-US" sz="1100" dirty="0"/>
          </a:p>
        </p:txBody>
      </p:sp>
      <p:cxnSp>
        <p:nvCxnSpPr>
          <p:cNvPr id="37" name="Straight Connector 36"/>
          <p:cNvCxnSpPr/>
          <p:nvPr/>
        </p:nvCxnSpPr>
        <p:spPr>
          <a:xfrm>
            <a:off x="3429529" y="3135514"/>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837749" y="2338654"/>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sp>
        <p:nvSpPr>
          <p:cNvPr id="41" name="Rectangle 40"/>
          <p:cNvSpPr/>
          <p:nvPr/>
        </p:nvSpPr>
        <p:spPr>
          <a:xfrm>
            <a:off x="4256808" y="2345999"/>
            <a:ext cx="819012" cy="1313490"/>
          </a:xfrm>
          <a:prstGeom prst="rect">
            <a:avLst/>
          </a:prstGeom>
          <a:solidFill>
            <a:srgbClr val="C0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a:t>
            </a:r>
            <a:endParaRPr lang="en-US" sz="1200" dirty="0">
              <a:solidFill>
                <a:schemeClr val="tx1"/>
              </a:solidFill>
            </a:endParaRPr>
          </a:p>
        </p:txBody>
      </p:sp>
      <p:sp>
        <p:nvSpPr>
          <p:cNvPr id="42" name="Rectangle 41"/>
          <p:cNvSpPr/>
          <p:nvPr/>
        </p:nvSpPr>
        <p:spPr>
          <a:xfrm>
            <a:off x="3026820" y="2345999"/>
            <a:ext cx="819012" cy="1313490"/>
          </a:xfrm>
          <a:prstGeom prst="rect">
            <a:avLst/>
          </a:prstGeom>
          <a:solidFill>
            <a:srgbClr val="C0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a:t>
            </a:r>
            <a:endParaRPr lang="en-US" sz="1200" dirty="0">
              <a:solidFill>
                <a:schemeClr val="tx1"/>
              </a:solidFill>
            </a:endParaRPr>
          </a:p>
        </p:txBody>
      </p:sp>
      <p:sp>
        <p:nvSpPr>
          <p:cNvPr id="46" name="Rectangle 45"/>
          <p:cNvSpPr/>
          <p:nvPr/>
        </p:nvSpPr>
        <p:spPr>
          <a:xfrm>
            <a:off x="9300396" y="2345999"/>
            <a:ext cx="819012"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Diabetes</a:t>
            </a:r>
          </a:p>
          <a:p>
            <a:pPr algn="ctr"/>
            <a:r>
              <a:rPr lang="en-US" sz="1200" dirty="0" smtClean="0">
                <a:solidFill>
                  <a:schemeClr val="tx1"/>
                </a:solidFill>
              </a:rPr>
              <a:t>Yes</a:t>
            </a:r>
            <a:endParaRPr lang="en-US" sz="1200" dirty="0">
              <a:solidFill>
                <a:schemeClr val="tx1"/>
              </a:solidFill>
            </a:endParaRPr>
          </a:p>
        </p:txBody>
      </p:sp>
      <p:cxnSp>
        <p:nvCxnSpPr>
          <p:cNvPr id="47" name="Straight Connector 46"/>
          <p:cNvCxnSpPr/>
          <p:nvPr/>
        </p:nvCxnSpPr>
        <p:spPr>
          <a:xfrm>
            <a:off x="9709902" y="3142861"/>
            <a:ext cx="0" cy="242987"/>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300396" y="3385848"/>
            <a:ext cx="819012" cy="261610"/>
          </a:xfrm>
          <a:prstGeom prst="rect">
            <a:avLst/>
          </a:prstGeom>
          <a:noFill/>
        </p:spPr>
        <p:txBody>
          <a:bodyPr wrap="square" rtlCol="0">
            <a:spAutoFit/>
          </a:bodyPr>
          <a:lstStyle/>
          <a:p>
            <a:pPr algn="ctr"/>
            <a:r>
              <a:rPr lang="en-US" sz="1100" dirty="0" smtClean="0"/>
              <a:t>Day 966</a:t>
            </a:r>
            <a:endParaRPr lang="en-US" sz="1100" dirty="0"/>
          </a:p>
        </p:txBody>
      </p:sp>
      <p:sp>
        <p:nvSpPr>
          <p:cNvPr id="51" name="Rectangle 50"/>
          <p:cNvSpPr/>
          <p:nvPr/>
        </p:nvSpPr>
        <p:spPr>
          <a:xfrm>
            <a:off x="2553497" y="981526"/>
            <a:ext cx="2526857" cy="1313490"/>
          </a:xfrm>
          <a:prstGeom prst="rect">
            <a:avLst/>
          </a:prstGeom>
          <a:solidFill>
            <a:srgbClr val="92D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smtClean="0">
                <a:solidFill>
                  <a:schemeClr val="tx1"/>
                </a:solidFill>
              </a:rPr>
              <a:t>Analysis Baseline</a:t>
            </a:r>
            <a:endParaRPr lang="en-US" sz="1200" dirty="0">
              <a:solidFill>
                <a:schemeClr val="tx1"/>
              </a:solidFill>
            </a:endParaRPr>
          </a:p>
        </p:txBody>
      </p:sp>
      <p:sp>
        <p:nvSpPr>
          <p:cNvPr id="25" name="TextBox 24"/>
          <p:cNvSpPr txBox="1"/>
          <p:nvPr/>
        </p:nvSpPr>
        <p:spPr>
          <a:xfrm>
            <a:off x="3162563" y="4175361"/>
            <a:ext cx="6700006" cy="600164"/>
          </a:xfrm>
          <a:prstGeom prst="rect">
            <a:avLst/>
          </a:prstGeom>
          <a:noFill/>
        </p:spPr>
        <p:txBody>
          <a:bodyPr wrap="square" rtlCol="0">
            <a:spAutoFit/>
          </a:bodyPr>
          <a:lstStyle/>
          <a:p>
            <a:r>
              <a:rPr lang="en-US" sz="1100" dirty="0" smtClean="0"/>
              <a:t>Finally, in my most recent attempt at running the multiple imputation algorithm on the data, there remained a couple thousand rows for which imputations could not be generated. I can continue to adjust the algorithm when we settle on (or nearly settle on) the variables to be included in the final model.</a:t>
            </a:r>
          </a:p>
        </p:txBody>
      </p:sp>
    </p:spTree>
    <p:extLst>
      <p:ext uri="{BB962C8B-B14F-4D97-AF65-F5344CB8AC3E}">
        <p14:creationId xmlns:p14="http://schemas.microsoft.com/office/powerpoint/2010/main" val="274350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1368</Words>
  <Application>Microsoft Macintosh PowerPoint</Application>
  <PresentationFormat>Widescreen</PresentationFormat>
  <Paragraphs>183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Cannell, Brad</dc:creator>
  <cp:lastModifiedBy>Cannell, Brad</cp:lastModifiedBy>
  <cp:revision>20</cp:revision>
  <dcterms:created xsi:type="dcterms:W3CDTF">2017-06-14T19:05:24Z</dcterms:created>
  <dcterms:modified xsi:type="dcterms:W3CDTF">2017-06-15T01:17:33Z</dcterms:modified>
</cp:coreProperties>
</file>