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5"/>
  </p:normalViewPr>
  <p:slideViewPr>
    <p:cSldViewPr snapToGrid="0" snapToObjects="1">
      <p:cViewPr>
        <p:scale>
          <a:sx n="110" d="100"/>
          <a:sy n="110" d="100"/>
        </p:scale>
        <p:origin x="63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D051680-7C99-4D47-A466-2223B599F84E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6598510-5412-D14F-8E30-FA8D9E3B7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92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51680-7C99-4D47-A466-2223B599F84E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8510-5412-D14F-8E30-FA8D9E3B7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02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D051680-7C99-4D47-A466-2223B599F84E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6598510-5412-D14F-8E30-FA8D9E3B7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00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51680-7C99-4D47-A466-2223B599F84E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16598510-5412-D14F-8E30-FA8D9E3B7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63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D051680-7C99-4D47-A466-2223B599F84E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6598510-5412-D14F-8E30-FA8D9E3B7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4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51680-7C99-4D47-A466-2223B599F84E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8510-5412-D14F-8E30-FA8D9E3B7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09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51680-7C99-4D47-A466-2223B599F84E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8510-5412-D14F-8E30-FA8D9E3B7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9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51680-7C99-4D47-A466-2223B599F84E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8510-5412-D14F-8E30-FA8D9E3B7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14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51680-7C99-4D47-A466-2223B599F84E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8510-5412-D14F-8E30-FA8D9E3B7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56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D051680-7C99-4D47-A466-2223B599F84E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6598510-5412-D14F-8E30-FA8D9E3B7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65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51680-7C99-4D47-A466-2223B599F84E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8510-5412-D14F-8E30-FA8D9E3B7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85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D051680-7C99-4D47-A466-2223B599F84E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6598510-5412-D14F-8E30-FA8D9E3B7A2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9341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DBFBA-9C45-E24F-8E35-4E5DB7DC41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Trading systems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D1ADD4-8867-DF42-B361-E914D3C7CA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Securities master database, automated trading systems, and reporting</a:t>
            </a:r>
          </a:p>
        </p:txBody>
      </p:sp>
    </p:spTree>
    <p:extLst>
      <p:ext uri="{BB962C8B-B14F-4D97-AF65-F5344CB8AC3E}">
        <p14:creationId xmlns:p14="http://schemas.microsoft.com/office/powerpoint/2010/main" val="1002366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8EAF2-B39A-B345-95AA-984086EC9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A7E859-9C4E-1E4E-98F7-F076D793D8B2}"/>
              </a:ext>
            </a:extLst>
          </p:cNvPr>
          <p:cNvSpPr/>
          <p:nvPr/>
        </p:nvSpPr>
        <p:spPr>
          <a:xfrm>
            <a:off x="1844702" y="2234674"/>
            <a:ext cx="1035681" cy="466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AlphaVantage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08B2101-279F-3347-9C2C-4B49A9933949}"/>
              </a:ext>
            </a:extLst>
          </p:cNvPr>
          <p:cNvGrpSpPr/>
          <p:nvPr/>
        </p:nvGrpSpPr>
        <p:grpSpPr>
          <a:xfrm>
            <a:off x="3824575" y="3543669"/>
            <a:ext cx="1556035" cy="1233271"/>
            <a:chOff x="4390025" y="3841888"/>
            <a:chExt cx="1556035" cy="123327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0B91690-0C98-E749-BC58-A591C6CA9A16}"/>
                </a:ext>
              </a:extLst>
            </p:cNvPr>
            <p:cNvSpPr/>
            <p:nvPr/>
          </p:nvSpPr>
          <p:spPr>
            <a:xfrm>
              <a:off x="4710895" y="3841888"/>
              <a:ext cx="824119" cy="4378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SMDB</a:t>
              </a:r>
              <a:endParaRPr lang="en-US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7479E7C-8AFF-A147-A1D6-96C5B039C9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5457" y="4279727"/>
              <a:ext cx="760603" cy="48451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C342FE4-CD42-8447-80EB-62F41B111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90025" y="4279728"/>
              <a:ext cx="795431" cy="795431"/>
            </a:xfrm>
            <a:prstGeom prst="rect">
              <a:avLst/>
            </a:prstGeom>
          </p:spPr>
        </p:pic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619148-88A7-4F48-A131-74CC8E186156}"/>
              </a:ext>
            </a:extLst>
          </p:cNvPr>
          <p:cNvCxnSpPr>
            <a:cxnSpLocks/>
            <a:stCxn id="15" idx="2"/>
            <a:endCxn id="7" idx="0"/>
          </p:cNvCxnSpPr>
          <p:nvPr/>
        </p:nvCxnSpPr>
        <p:spPr>
          <a:xfrm>
            <a:off x="3073749" y="3208646"/>
            <a:ext cx="1483756" cy="335023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1C5EA27-7DD2-6945-BA82-CEFD84EAFD5F}"/>
              </a:ext>
            </a:extLst>
          </p:cNvPr>
          <p:cNvSpPr txBox="1"/>
          <p:nvPr/>
        </p:nvSpPr>
        <p:spPr>
          <a:xfrm>
            <a:off x="2522190" y="2947036"/>
            <a:ext cx="1103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err="1"/>
              <a:t>dailyupdates.py</a:t>
            </a:r>
            <a:endParaRPr lang="en-US" sz="1050" i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90A98B-9B73-9246-BD50-46D0A883A8C6}"/>
              </a:ext>
            </a:extLst>
          </p:cNvPr>
          <p:cNvSpPr/>
          <p:nvPr/>
        </p:nvSpPr>
        <p:spPr>
          <a:xfrm>
            <a:off x="7444559" y="3173865"/>
            <a:ext cx="1409879" cy="280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Pylivetrader_mod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021EC5-B832-2A4C-BAC7-CDB9B0CF2FF3}"/>
              </a:ext>
            </a:extLst>
          </p:cNvPr>
          <p:cNvSpPr/>
          <p:nvPr/>
        </p:nvSpPr>
        <p:spPr>
          <a:xfrm>
            <a:off x="7351054" y="3951725"/>
            <a:ext cx="1596888" cy="280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Trading Strategy Logic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95DE1C1-A330-9247-BD52-AAFC9713453F}"/>
              </a:ext>
            </a:extLst>
          </p:cNvPr>
          <p:cNvCxnSpPr>
            <a:stCxn id="20" idx="0"/>
            <a:endCxn id="19" idx="2"/>
          </p:cNvCxnSpPr>
          <p:nvPr/>
        </p:nvCxnSpPr>
        <p:spPr>
          <a:xfrm flipV="1">
            <a:off x="8149498" y="3454214"/>
            <a:ext cx="1" cy="497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368F7D9-FD45-DA43-9877-990D5B71F90C}"/>
              </a:ext>
            </a:extLst>
          </p:cNvPr>
          <p:cNvCxnSpPr>
            <a:cxnSpLocks/>
            <a:stCxn id="19" idx="0"/>
            <a:endCxn id="50" idx="2"/>
          </p:cNvCxnSpPr>
          <p:nvPr/>
        </p:nvCxnSpPr>
        <p:spPr>
          <a:xfrm flipH="1" flipV="1">
            <a:off x="8149498" y="2549289"/>
            <a:ext cx="1" cy="6245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D32928A-4590-1745-9ED1-8966F2D55CFC}"/>
              </a:ext>
            </a:extLst>
          </p:cNvPr>
          <p:cNvCxnSpPr>
            <a:stCxn id="19" idx="1"/>
            <a:endCxn id="7" idx="3"/>
          </p:cNvCxnSpPr>
          <p:nvPr/>
        </p:nvCxnSpPr>
        <p:spPr>
          <a:xfrm flipH="1">
            <a:off x="4969564" y="3314040"/>
            <a:ext cx="2474995" cy="448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436C5C2-6864-C444-A380-F2817597B991}"/>
              </a:ext>
            </a:extLst>
          </p:cNvPr>
          <p:cNvSpPr txBox="1"/>
          <p:nvPr/>
        </p:nvSpPr>
        <p:spPr>
          <a:xfrm>
            <a:off x="5558847" y="3173865"/>
            <a:ext cx="1483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Daily performance, positions, transactions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48CF1CA-916B-BD4F-AAE1-E17C0015E47E}"/>
              </a:ext>
            </a:extLst>
          </p:cNvPr>
          <p:cNvSpPr/>
          <p:nvPr/>
        </p:nvSpPr>
        <p:spPr>
          <a:xfrm>
            <a:off x="6524083" y="5011741"/>
            <a:ext cx="1035681" cy="466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Research &amp; Development</a:t>
            </a:r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CB29361-1F5F-314F-9274-7353E462CA3B}"/>
              </a:ext>
            </a:extLst>
          </p:cNvPr>
          <p:cNvCxnSpPr>
            <a:cxnSpLocks/>
            <a:stCxn id="7" idx="3"/>
            <a:endCxn id="36" idx="0"/>
          </p:cNvCxnSpPr>
          <p:nvPr/>
        </p:nvCxnSpPr>
        <p:spPr>
          <a:xfrm>
            <a:off x="4969564" y="3762589"/>
            <a:ext cx="2072360" cy="1249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20067FC-66F6-EF41-82B6-FBBBFE8A4C50}"/>
              </a:ext>
            </a:extLst>
          </p:cNvPr>
          <p:cNvCxnSpPr>
            <a:stCxn id="36" idx="0"/>
            <a:endCxn id="20" idx="2"/>
          </p:cNvCxnSpPr>
          <p:nvPr/>
        </p:nvCxnSpPr>
        <p:spPr>
          <a:xfrm flipV="1">
            <a:off x="7041924" y="4232074"/>
            <a:ext cx="1107574" cy="779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BCDB0997-3263-CC4E-A34E-D868E8C98FD3}"/>
              </a:ext>
            </a:extLst>
          </p:cNvPr>
          <p:cNvSpPr/>
          <p:nvPr/>
        </p:nvSpPr>
        <p:spPr>
          <a:xfrm>
            <a:off x="4095321" y="5422229"/>
            <a:ext cx="929901" cy="391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Reporting</a:t>
            </a:r>
            <a:endParaRPr lang="en-US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0B169A2-3B57-5C4C-B799-F47119DBCAC6}"/>
              </a:ext>
            </a:extLst>
          </p:cNvPr>
          <p:cNvCxnSpPr>
            <a:stCxn id="7" idx="2"/>
            <a:endCxn id="44" idx="0"/>
          </p:cNvCxnSpPr>
          <p:nvPr/>
        </p:nvCxnSpPr>
        <p:spPr>
          <a:xfrm>
            <a:off x="4557505" y="3981508"/>
            <a:ext cx="2767" cy="14407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BA1A786-0904-FF47-AB98-D796E11949A3}"/>
              </a:ext>
            </a:extLst>
          </p:cNvPr>
          <p:cNvSpPr txBox="1"/>
          <p:nvPr/>
        </p:nvSpPr>
        <p:spPr>
          <a:xfrm>
            <a:off x="4095321" y="4828064"/>
            <a:ext cx="9388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 err="1"/>
              <a:t>dailyreport.py</a:t>
            </a:r>
            <a:endParaRPr lang="en-US" sz="1000" i="1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66FB9D01-2AFC-AA42-A96D-5642CE77C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8524" y="2205056"/>
            <a:ext cx="1201947" cy="34423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90000"/>
              </a:schemeClr>
            </a:solidFill>
          </a:ln>
          <a:effectLst>
            <a:outerShdw sx="1000" sy="1000" algn="ctr" rotWithShape="0">
              <a:srgbClr val="000000"/>
            </a:outerShdw>
            <a:softEdge rad="0"/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3EAC8DC-0A96-3444-BBB1-2D7F35961B8F}"/>
              </a:ext>
            </a:extLst>
          </p:cNvPr>
          <p:cNvSpPr/>
          <p:nvPr/>
        </p:nvSpPr>
        <p:spPr>
          <a:xfrm>
            <a:off x="3246738" y="2231086"/>
            <a:ext cx="1035681" cy="466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Fidelity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C3C9C7E-9071-2D46-A911-6125AFCC4E78}"/>
              </a:ext>
            </a:extLst>
          </p:cNvPr>
          <p:cNvCxnSpPr>
            <a:stCxn id="8" idx="2"/>
            <a:endCxn id="15" idx="0"/>
          </p:cNvCxnSpPr>
          <p:nvPr/>
        </p:nvCxnSpPr>
        <p:spPr>
          <a:xfrm>
            <a:off x="2362543" y="2700981"/>
            <a:ext cx="711206" cy="24605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C33067C-3B24-4749-9EE1-6EC5461EA96F}"/>
              </a:ext>
            </a:extLst>
          </p:cNvPr>
          <p:cNvCxnSpPr>
            <a:stCxn id="23" idx="2"/>
            <a:endCxn id="15" idx="0"/>
          </p:cNvCxnSpPr>
          <p:nvPr/>
        </p:nvCxnSpPr>
        <p:spPr>
          <a:xfrm flipH="1">
            <a:off x="3073749" y="2697393"/>
            <a:ext cx="690830" cy="24964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B752662-2003-E14E-81A1-51A597E9A0ED}"/>
              </a:ext>
            </a:extLst>
          </p:cNvPr>
          <p:cNvSpPr txBox="1"/>
          <p:nvPr/>
        </p:nvSpPr>
        <p:spPr>
          <a:xfrm>
            <a:off x="8942424" y="3096921"/>
            <a:ext cx="1866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Paper strategies (testing)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Live strategies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6BFD77-187C-EB42-852C-EC3DEFCB112A}"/>
              </a:ext>
            </a:extLst>
          </p:cNvPr>
          <p:cNvSpPr txBox="1"/>
          <p:nvPr/>
        </p:nvSpPr>
        <p:spPr>
          <a:xfrm>
            <a:off x="6407811" y="5558641"/>
            <a:ext cx="207349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Concept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Statistical Validation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Backtesting</a:t>
            </a:r>
            <a:r>
              <a:rPr lang="en-US" sz="1000" dirty="0"/>
              <a:t> &amp; </a:t>
            </a:r>
            <a:r>
              <a:rPr lang="en-US" sz="1000" dirty="0" err="1"/>
              <a:t>Walkforward</a:t>
            </a:r>
            <a:r>
              <a:rPr lang="en-US" sz="1000" dirty="0"/>
              <a:t>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Monte Carlo Analysis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1A0558-DE84-E94B-8672-DAE7E7D294B4}"/>
              </a:ext>
            </a:extLst>
          </p:cNvPr>
          <p:cNvSpPr txBox="1"/>
          <p:nvPr/>
        </p:nvSpPr>
        <p:spPr>
          <a:xfrm>
            <a:off x="5697415" y="4104148"/>
            <a:ext cx="5839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FDD60C-2D04-1D4B-A9EC-C9275D1FF1F4}"/>
              </a:ext>
            </a:extLst>
          </p:cNvPr>
          <p:cNvSpPr txBox="1"/>
          <p:nvPr/>
        </p:nvSpPr>
        <p:spPr>
          <a:xfrm>
            <a:off x="7638444" y="4532752"/>
            <a:ext cx="1112027" cy="246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Viable strategies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DA99ABD-15CD-624D-99F6-3913E2E2CF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2578" y="5045727"/>
            <a:ext cx="1144247" cy="1144247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6A30B1B-30E4-E743-9306-D6325F5DCEFC}"/>
              </a:ext>
            </a:extLst>
          </p:cNvPr>
          <p:cNvCxnSpPr>
            <a:cxnSpLocks/>
            <a:stCxn id="31" idx="3"/>
            <a:endCxn id="44" idx="1"/>
          </p:cNvCxnSpPr>
          <p:nvPr/>
        </p:nvCxnSpPr>
        <p:spPr>
          <a:xfrm>
            <a:off x="2416825" y="5617851"/>
            <a:ext cx="167849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7B89737-AE50-A34A-9927-C8C8DA793C98}"/>
              </a:ext>
            </a:extLst>
          </p:cNvPr>
          <p:cNvSpPr txBox="1"/>
          <p:nvPr/>
        </p:nvSpPr>
        <p:spPr>
          <a:xfrm>
            <a:off x="2815018" y="5382745"/>
            <a:ext cx="9388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 err="1"/>
              <a:t>dailyreport.py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1584371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8EAF2-B39A-B345-95AA-984086EC9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46E31D-9035-5D44-B390-D73479755B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0862" y="1857436"/>
            <a:ext cx="8370276" cy="4888524"/>
          </a:xfrm>
        </p:spPr>
      </p:pic>
    </p:spTree>
    <p:extLst>
      <p:ext uri="{BB962C8B-B14F-4D97-AF65-F5344CB8AC3E}">
        <p14:creationId xmlns:p14="http://schemas.microsoft.com/office/powerpoint/2010/main" val="1922180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8EAF2-B39A-B345-95AA-984086EC9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2EFFCA-96AD-7C40-B7DE-52DD872F1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Metrics (return, leverage, etc.) are written into the SMDB daily.</a:t>
            </a:r>
          </a:p>
          <a:p>
            <a:r>
              <a:rPr lang="en-US" dirty="0"/>
              <a:t>Every day, a scheduled script is run to do analysis on trading algorithm performance and the results are written to a new excel file in a dedicated location.</a:t>
            </a:r>
          </a:p>
          <a:p>
            <a:r>
              <a:rPr lang="en-US" dirty="0"/>
              <a:t>Script is written in python, and tools such as </a:t>
            </a:r>
            <a:r>
              <a:rPr lang="en-US" dirty="0" err="1"/>
              <a:t>ffn</a:t>
            </a:r>
            <a:r>
              <a:rPr lang="en-US" dirty="0"/>
              <a:t> are used to calculate financial metrics. </a:t>
            </a:r>
            <a:r>
              <a:rPr lang="en-US" dirty="0" err="1"/>
              <a:t>Openpyxl</a:t>
            </a:r>
            <a:r>
              <a:rPr lang="en-US" dirty="0"/>
              <a:t> is used to create the excel workbooks.</a:t>
            </a:r>
          </a:p>
          <a:p>
            <a:r>
              <a:rPr lang="en-US" dirty="0"/>
              <a:t>Script also fetches latest </a:t>
            </a:r>
            <a:r>
              <a:rPr lang="en-US" dirty="0" err="1"/>
              <a:t>Etrade</a:t>
            </a:r>
            <a:r>
              <a:rPr lang="en-US" dirty="0"/>
              <a:t> performance and writes to the same Excel report.</a:t>
            </a:r>
          </a:p>
          <a:p>
            <a:r>
              <a:rPr lang="en-US" dirty="0"/>
              <a:t>Script is scheduled locally using </a:t>
            </a:r>
            <a:r>
              <a:rPr lang="en-US" dirty="0" err="1"/>
              <a:t>launchctl</a:t>
            </a:r>
            <a:r>
              <a:rPr lang="en-US" dirty="0"/>
              <a:t> and a </a:t>
            </a:r>
            <a:r>
              <a:rPr lang="en-US" dirty="0" err="1"/>
              <a:t>plist</a:t>
            </a:r>
            <a:r>
              <a:rPr lang="en-US" dirty="0"/>
              <a:t>. The script will run everyday at </a:t>
            </a:r>
            <a:r>
              <a:rPr lang="en-US" b="1" dirty="0"/>
              <a:t>6PM PST</a:t>
            </a:r>
            <a:r>
              <a:rPr lang="en-US" dirty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446529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{8112D8C3-591D-184B-9816-B25415BE6C57}tf10001123</Template>
  <TotalTime>37849</TotalTime>
  <Words>170</Words>
  <Application>Microsoft Macintosh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Gill Sans MT</vt:lpstr>
      <vt:lpstr>Wingdings 2</vt:lpstr>
      <vt:lpstr>Dividend</vt:lpstr>
      <vt:lpstr>Trading systems design</vt:lpstr>
      <vt:lpstr>System Design</vt:lpstr>
      <vt:lpstr>Reporting</vt:lpstr>
      <vt:lpstr>Reporting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Trading systems design</dc:title>
  <dc:creator>Brad Just</dc:creator>
  <cp:lastModifiedBy>Brad Just</cp:lastModifiedBy>
  <cp:revision>13</cp:revision>
  <dcterms:created xsi:type="dcterms:W3CDTF">2021-10-10T23:48:21Z</dcterms:created>
  <dcterms:modified xsi:type="dcterms:W3CDTF">2021-11-07T00:57:14Z</dcterms:modified>
</cp:coreProperties>
</file>