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61" r:id="rId4"/>
    <p:sldId id="272" r:id="rId5"/>
    <p:sldId id="273" r:id="rId6"/>
    <p:sldId id="257" r:id="rId7"/>
    <p:sldId id="258" r:id="rId8"/>
    <p:sldId id="259" r:id="rId9"/>
    <p:sldId id="260" r:id="rId10"/>
    <p:sldId id="267" r:id="rId11"/>
    <p:sldId id="268" r:id="rId12"/>
    <p:sldId id="269" r:id="rId13"/>
    <p:sldId id="271" r:id="rId14"/>
    <p:sldId id="274" r:id="rId15"/>
    <p:sldId id="275" r:id="rId16"/>
    <p:sldId id="276" r:id="rId17"/>
    <p:sldId id="26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223CC0-1229-4B79-B964-272E795BDDD3}" type="datetimeFigureOut">
              <a:rPr lang="zh-TW" altLang="en-US" smtClean="0"/>
              <a:pPr/>
              <a:t>2020/1/11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CC0-1229-4B79-B964-272E795BDDD3}" type="datetimeFigureOut">
              <a:rPr lang="zh-TW" altLang="en-US" smtClean="0"/>
              <a:pPr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CC0-1229-4B79-B964-272E795BDDD3}" type="datetimeFigureOut">
              <a:rPr lang="zh-TW" altLang="en-US" smtClean="0"/>
              <a:pPr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CC0-1229-4B79-B964-272E795BDDD3}" type="datetimeFigureOut">
              <a:rPr lang="zh-TW" altLang="en-US" smtClean="0"/>
              <a:pPr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CC0-1229-4B79-B964-272E795BDDD3}" type="datetimeFigureOut">
              <a:rPr lang="zh-TW" altLang="en-US" smtClean="0"/>
              <a:pPr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CC0-1229-4B79-B964-272E795BDDD3}" type="datetimeFigureOut">
              <a:rPr lang="zh-TW" altLang="en-US" smtClean="0"/>
              <a:pPr/>
              <a:t>2020/1/11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CC0-1229-4B79-B964-272E795BDDD3}" type="datetimeFigureOut">
              <a:rPr lang="zh-TW" altLang="en-US" smtClean="0"/>
              <a:pPr/>
              <a:t>2020/1/11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CC0-1229-4B79-B964-272E795BDDD3}" type="datetimeFigureOut">
              <a:rPr lang="zh-TW" altLang="en-US" smtClean="0"/>
              <a:pPr/>
              <a:t>2020/1/11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CC0-1229-4B79-B964-272E795BDDD3}" type="datetimeFigureOut">
              <a:rPr lang="zh-TW" altLang="en-US" smtClean="0"/>
              <a:pPr/>
              <a:t>2020/1/11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2223CC0-1229-4B79-B964-272E795BDDD3}" type="datetimeFigureOut">
              <a:rPr lang="zh-TW" altLang="en-US" smtClean="0"/>
              <a:pPr/>
              <a:t>2020/1/11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223CC0-1229-4B79-B964-272E795BDDD3}" type="datetimeFigureOut">
              <a:rPr lang="zh-TW" altLang="en-US" smtClean="0"/>
              <a:pPr/>
              <a:t>2020/1/11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223CC0-1229-4B79-B964-272E795BDDD3}" type="datetimeFigureOut">
              <a:rPr lang="zh-TW" altLang="en-US" smtClean="0"/>
              <a:pPr/>
              <a:t>2020/1/11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tooltip.asp" TargetMode="External"/><Relationship Id="rId2" Type="http://schemas.openxmlformats.org/officeDocument/2006/relationships/hyperlink" Target="http://developers.faceboo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maps/documentation/javascript/tutoria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台灣旅遊地圖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00757108</a:t>
            </a:r>
            <a:r>
              <a:rPr lang="zh-TW" altLang="en-US" dirty="0"/>
              <a:t>林鈺洋</a:t>
            </a:r>
            <a:endParaRPr lang="en-US" altLang="zh-TW" dirty="0"/>
          </a:p>
          <a:p>
            <a:r>
              <a:rPr lang="en-US" altLang="zh-TW" dirty="0"/>
              <a:t>00757128</a:t>
            </a:r>
            <a:r>
              <a:rPr lang="zh-TW" altLang="en-US" dirty="0"/>
              <a:t>童楷臻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4D37E7-A68F-42A6-9C24-69DFE57A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使用技術：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Google Maps </a:t>
            </a:r>
            <a:r>
              <a:rPr lang="en-US" altLang="zh-TW" dirty="0" err="1"/>
              <a:t>Javascript</a:t>
            </a:r>
            <a:r>
              <a:rPr lang="en-US" altLang="zh-TW" dirty="0"/>
              <a:t>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8702A82-CBC6-485C-ADFD-44EAF4575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226469"/>
            <a:ext cx="4318907" cy="326350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使用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Google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提供的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API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，在自身網頁中應用地圖及其功能，增加網頁的功能性與提升資訊視覺化效果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此次主要使用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Maps </a:t>
            </a:r>
            <a:r>
              <a:rPr lang="en-US" altLang="zh-TW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Javascript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API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中的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Directions Service</a:t>
            </a:r>
          </a:p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Directions Service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：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Give direction requests and returns an efficient path</a:t>
            </a:r>
          </a:p>
          <a:p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83DA4EFB-3AB6-44D6-A5B6-B3360EAB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513" y="2103374"/>
            <a:ext cx="3753939" cy="350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991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4D37E7-A68F-42A6-9C24-69DFE57A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Directions Service - Waypoints</a:t>
            </a:r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61FBEBD8-FBA4-4457-839B-098C570E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058" y="2125266"/>
            <a:ext cx="3849885" cy="34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00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CBE39B6-A17F-469B-8AB3-7E8845EB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Directions Service – 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顯示導航指示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48DD7CC7-7962-4917-A1A4-E174CA1C3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658" y="2331439"/>
            <a:ext cx="6710685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948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CBE39B6-A17F-469B-8AB3-7E8845EB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路線規劃頁面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347B66DD-64E8-4379-BC43-6F36B450B10C}"/>
              </a:ext>
            </a:extLst>
          </p:cNvPr>
          <p:cNvSpPr txBox="1">
            <a:spLocks/>
          </p:cNvSpPr>
          <p:nvPr/>
        </p:nvSpPr>
        <p:spPr>
          <a:xfrm>
            <a:off x="685801" y="2310445"/>
            <a:ext cx="3030116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可以自由選取景點做路線規劃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規劃路線提供導航詳細資訊以供參考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xmlns="" id="{20C6B77F-9530-405C-AD79-52A06F0623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/>
          <a:srcRect r="28579"/>
          <a:stretch/>
        </p:blipFill>
        <p:spPr>
          <a:xfrm>
            <a:off x="4112466" y="2558365"/>
            <a:ext cx="4402884" cy="27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862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CBE39B6-A17F-469B-8AB3-7E8845EB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多個停靠點路線規劃演算法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347B66DD-64E8-4379-BC43-6F36B450B10C}"/>
              </a:ext>
            </a:extLst>
          </p:cNvPr>
          <p:cNvSpPr txBox="1">
            <a:spLocks/>
          </p:cNvSpPr>
          <p:nvPr/>
        </p:nvSpPr>
        <p:spPr>
          <a:xfrm>
            <a:off x="685801" y="2310445"/>
            <a:ext cx="3030116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F361C71-184D-4DB3-B4D4-FF89187A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為了達到自由選取景點做最佳路線規劃，必須在選取的點中選出兩個相對距離最遠的景點，以作為起點與終點，再將剩餘的景點當作中途停靠點</a:t>
            </a:r>
            <a:r>
              <a:rPr lang="en-US" altLang="zh-TW" dirty="0"/>
              <a:t>(waypoints)</a:t>
            </a:r>
            <a:r>
              <a:rPr lang="zh-TW" altLang="en-US" dirty="0"/>
              <a:t>規劃路線。</a:t>
            </a:r>
            <a:endParaRPr lang="en-US" altLang="zh-TW" dirty="0"/>
          </a:p>
          <a:p>
            <a:r>
              <a:rPr lang="zh-TW" altLang="en-US" dirty="0"/>
              <a:t>這樣做除了是符合</a:t>
            </a:r>
            <a:r>
              <a:rPr lang="en-US" altLang="zh-TW" dirty="0"/>
              <a:t>Google Maps </a:t>
            </a:r>
            <a:r>
              <a:rPr lang="en-US" altLang="zh-TW" dirty="0" err="1"/>
              <a:t>Javascript</a:t>
            </a:r>
            <a:r>
              <a:rPr lang="en-US" altLang="zh-TW" dirty="0"/>
              <a:t> API</a:t>
            </a:r>
            <a:r>
              <a:rPr lang="zh-TW" altLang="en-US" dirty="0"/>
              <a:t>須提供起點、終點的必要格式，也能避免規劃出會繞遠路的路線。</a:t>
            </a:r>
          </a:p>
        </p:txBody>
      </p:sp>
    </p:spTree>
    <p:extLst>
      <p:ext uri="{BB962C8B-B14F-4D97-AF65-F5344CB8AC3E}">
        <p14:creationId xmlns:p14="http://schemas.microsoft.com/office/powerpoint/2010/main" xmlns="" val="2995541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CBE39B6-A17F-469B-8AB3-7E8845EB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多個停靠點路線規劃演算法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347B66DD-64E8-4379-BC43-6F36B450B10C}"/>
              </a:ext>
            </a:extLst>
          </p:cNvPr>
          <p:cNvSpPr txBox="1">
            <a:spLocks/>
          </p:cNvSpPr>
          <p:nvPr/>
        </p:nvSpPr>
        <p:spPr>
          <a:xfrm>
            <a:off x="685801" y="2310445"/>
            <a:ext cx="3030116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F361C71-184D-4DB3-B4D4-FF89187AD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3034680" cy="4525963"/>
          </a:xfrm>
        </p:spPr>
        <p:txBody>
          <a:bodyPr/>
          <a:lstStyle/>
          <a:p>
            <a:r>
              <a:rPr lang="zh-TW" altLang="en-US" dirty="0"/>
              <a:t>利用函式 </a:t>
            </a:r>
            <a:r>
              <a:rPr lang="en-US" altLang="zh-TW" dirty="0" err="1"/>
              <a:t>findStartEnd</a:t>
            </a:r>
            <a:r>
              <a:rPr lang="zh-TW" altLang="en-US" dirty="0"/>
              <a:t>來將所有選取的點兩兩比對、算出距離，並把最遠距離的兩個點紀錄下來當作接下來路線規劃的起點與終點。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B4F32B0B-ED57-4274-90F6-AFD72619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679110"/>
            <a:ext cx="5448772" cy="413039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44A18DEE-E4FA-4331-9535-D31B23B01047}"/>
              </a:ext>
            </a:extLst>
          </p:cNvPr>
          <p:cNvSpPr txBox="1"/>
          <p:nvPr/>
        </p:nvSpPr>
        <p:spPr>
          <a:xfrm>
            <a:off x="6817636" y="2420888"/>
            <a:ext cx="213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用</a:t>
            </a:r>
            <a:r>
              <a:rPr lang="en-US" altLang="zh-TW" sz="1400" dirty="0">
                <a:solidFill>
                  <a:schemeClr val="bg1"/>
                </a:solidFill>
              </a:rPr>
              <a:t>JS</a:t>
            </a:r>
            <a:r>
              <a:rPr lang="zh-TW" altLang="en-US" sz="1400" dirty="0">
                <a:solidFill>
                  <a:schemeClr val="bg1"/>
                </a:solidFill>
              </a:rPr>
              <a:t>陣列紀錄被選取的點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80C7BE96-1D3E-4563-A836-F6CBFCE1A32F}"/>
              </a:ext>
            </a:extLst>
          </p:cNvPr>
          <p:cNvSpPr txBox="1"/>
          <p:nvPr/>
        </p:nvSpPr>
        <p:spPr>
          <a:xfrm>
            <a:off x="5382648" y="3180916"/>
            <a:ext cx="342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將起點、終點預設為第一、二個選取的點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4A64AC0B-C7F7-4CFB-91D9-AC17199B34D5}"/>
              </a:ext>
            </a:extLst>
          </p:cNvPr>
          <p:cNvSpPr txBox="1"/>
          <p:nvPr/>
        </p:nvSpPr>
        <p:spPr>
          <a:xfrm>
            <a:off x="5231484" y="4495212"/>
            <a:ext cx="3172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用函式</a:t>
            </a:r>
            <a:r>
              <a:rPr lang="en-US" altLang="zh-TW" sz="1400" dirty="0">
                <a:solidFill>
                  <a:schemeClr val="bg1"/>
                </a:solidFill>
              </a:rPr>
              <a:t>Distance</a:t>
            </a:r>
            <a:r>
              <a:rPr lang="zh-TW" altLang="en-US" sz="1400" dirty="0">
                <a:solidFill>
                  <a:schemeClr val="bg1"/>
                </a:solidFill>
              </a:rPr>
              <a:t>來計算兩兩點的距離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C74D2036-D162-442D-B32B-C0BD49BA1A7A}"/>
              </a:ext>
            </a:extLst>
          </p:cNvPr>
          <p:cNvSpPr txBox="1"/>
          <p:nvPr/>
        </p:nvSpPr>
        <p:spPr>
          <a:xfrm>
            <a:off x="4572000" y="5312339"/>
            <a:ext cx="4236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用</a:t>
            </a:r>
            <a:r>
              <a:rPr lang="en-US" altLang="zh-TW" sz="1400" dirty="0" err="1">
                <a:solidFill>
                  <a:schemeClr val="bg1"/>
                </a:solidFill>
              </a:rPr>
              <a:t>setTimeout</a:t>
            </a:r>
            <a:r>
              <a:rPr lang="zh-TW" altLang="en-US" sz="1400" dirty="0">
                <a:solidFill>
                  <a:schemeClr val="bg1"/>
                </a:solidFill>
              </a:rPr>
              <a:t>來避免</a:t>
            </a:r>
            <a:r>
              <a:rPr lang="en-US" altLang="zh-TW" sz="1400" dirty="0">
                <a:solidFill>
                  <a:schemeClr val="bg1"/>
                </a:solidFill>
              </a:rPr>
              <a:t>Distance</a:t>
            </a:r>
            <a:r>
              <a:rPr lang="zh-TW" altLang="en-US" sz="1400" dirty="0">
                <a:solidFill>
                  <a:schemeClr val="bg1"/>
                </a:solidFill>
              </a:rPr>
              <a:t>尚未全部計算完，就直接執行顯示路線規劃的函式</a:t>
            </a:r>
            <a:r>
              <a:rPr lang="en-US" altLang="zh-TW" sz="1400" dirty="0">
                <a:solidFill>
                  <a:schemeClr val="bg1"/>
                </a:solidFill>
              </a:rPr>
              <a:t>(</a:t>
            </a:r>
            <a:r>
              <a:rPr lang="zh-TW" altLang="en-US" sz="1400" dirty="0">
                <a:solidFill>
                  <a:schemeClr val="bg1"/>
                </a:solidFill>
              </a:rPr>
              <a:t>解決</a:t>
            </a:r>
            <a:r>
              <a:rPr lang="en-US" altLang="zh-TW" sz="1400" dirty="0">
                <a:solidFill>
                  <a:schemeClr val="bg1"/>
                </a:solidFill>
              </a:rPr>
              <a:t>JS</a:t>
            </a:r>
            <a:r>
              <a:rPr lang="zh-TW" altLang="en-US" sz="1400" dirty="0">
                <a:solidFill>
                  <a:schemeClr val="bg1"/>
                </a:solidFill>
              </a:rPr>
              <a:t>非同步特性</a:t>
            </a:r>
            <a:r>
              <a:rPr lang="en-US" altLang="zh-TW" sz="1400" dirty="0">
                <a:solidFill>
                  <a:schemeClr val="bg1"/>
                </a:solidFill>
              </a:rPr>
              <a:t>)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014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CBE39B6-A17F-469B-8AB3-7E8845EB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多個停靠點路線規劃演算法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347B66DD-64E8-4379-BC43-6F36B450B10C}"/>
              </a:ext>
            </a:extLst>
          </p:cNvPr>
          <p:cNvSpPr txBox="1">
            <a:spLocks/>
          </p:cNvSpPr>
          <p:nvPr/>
        </p:nvSpPr>
        <p:spPr>
          <a:xfrm>
            <a:off x="685801" y="2310445"/>
            <a:ext cx="3030116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F361C71-184D-4DB3-B4D4-FF89187AD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2818656" cy="49000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函式</a:t>
            </a:r>
            <a:r>
              <a:rPr lang="en-US" altLang="zh-TW" dirty="0"/>
              <a:t>Distance</a:t>
            </a:r>
            <a:r>
              <a:rPr lang="zh-TW" altLang="en-US" dirty="0"/>
              <a:t>用來計算兩點間距離；一樣使用</a:t>
            </a:r>
            <a:r>
              <a:rPr lang="en-US" altLang="zh-TW" dirty="0"/>
              <a:t>Maps JS API</a:t>
            </a:r>
            <a:r>
              <a:rPr lang="zh-TW" altLang="en-US" dirty="0"/>
              <a:t>來獲得距離資訊。</a:t>
            </a:r>
            <a:endParaRPr lang="en-US" altLang="zh-TW" dirty="0"/>
          </a:p>
          <a:p>
            <a:r>
              <a:rPr lang="zh-TW" altLang="en-US" dirty="0"/>
              <a:t>值得一提的是，須將算出來的距離再傳入另一個函式做比較，因為距離資訊一直被</a:t>
            </a:r>
            <a:r>
              <a:rPr lang="en-US" altLang="zh-TW" dirty="0"/>
              <a:t>API</a:t>
            </a:r>
            <a:r>
              <a:rPr lang="zh-TW" altLang="en-US" dirty="0"/>
              <a:t>函式外宣告的變數存取失敗。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D6447524-7B63-4C86-A43E-E9B3BD87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643" y="1610275"/>
            <a:ext cx="5044877" cy="466384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6EEC909A-A67F-4D6C-92CE-23916281B2DD}"/>
              </a:ext>
            </a:extLst>
          </p:cNvPr>
          <p:cNvSpPr txBox="1"/>
          <p:nvPr/>
        </p:nvSpPr>
        <p:spPr>
          <a:xfrm>
            <a:off x="4572000" y="3931328"/>
            <a:ext cx="352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將兩點間距離和兩點的陣列</a:t>
            </a:r>
            <a:r>
              <a:rPr lang="en-US" altLang="zh-TW" sz="1400" dirty="0">
                <a:solidFill>
                  <a:schemeClr val="bg1"/>
                </a:solidFill>
              </a:rPr>
              <a:t>index</a:t>
            </a:r>
            <a:r>
              <a:rPr lang="zh-TW" altLang="en-US" sz="1400" dirty="0">
                <a:solidFill>
                  <a:schemeClr val="bg1"/>
                </a:solidFill>
              </a:rPr>
              <a:t>傳入函式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638B2C48-2585-4E45-B882-62DBB6F96740}"/>
              </a:ext>
            </a:extLst>
          </p:cNvPr>
          <p:cNvSpPr txBox="1"/>
          <p:nvPr/>
        </p:nvSpPr>
        <p:spPr>
          <a:xfrm>
            <a:off x="5652120" y="5050729"/>
            <a:ext cx="2921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在函式</a:t>
            </a:r>
            <a:r>
              <a:rPr lang="en-US" altLang="zh-TW" sz="1400" dirty="0" err="1">
                <a:solidFill>
                  <a:schemeClr val="bg1"/>
                </a:solidFill>
              </a:rPr>
              <a:t>callBackDist</a:t>
            </a:r>
            <a:r>
              <a:rPr lang="zh-TW" altLang="en-US" sz="1400" dirty="0">
                <a:solidFill>
                  <a:schemeClr val="bg1"/>
                </a:solidFill>
              </a:rPr>
              <a:t>裡面比較距離，如果距離較長，則改變起點與終點</a:t>
            </a:r>
          </a:p>
        </p:txBody>
      </p:sp>
    </p:spTree>
    <p:extLst>
      <p:ext uri="{BB962C8B-B14F-4D97-AF65-F5344CB8AC3E}">
        <p14:creationId xmlns:p14="http://schemas.microsoft.com/office/powerpoint/2010/main" xmlns="" val="3854458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Facebook</a:t>
            </a:r>
            <a:r>
              <a:rPr lang="zh-TW" altLang="en-US" sz="2800" dirty="0"/>
              <a:t> </a:t>
            </a:r>
            <a:r>
              <a:rPr lang="en-US" altLang="zh-TW" sz="2800" dirty="0"/>
              <a:t>API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en-US" altLang="zh-TW" sz="2800" dirty="0">
                <a:hlinkClick r:id="rId2"/>
              </a:rPr>
              <a:t>http://developers.facebook.com/</a:t>
            </a:r>
            <a:endParaRPr lang="en-US" altLang="zh-TW" sz="2800" dirty="0"/>
          </a:p>
          <a:p>
            <a:r>
              <a:rPr lang="en-US" altLang="zh-TW" sz="2800" dirty="0"/>
              <a:t>Bootstrap </a:t>
            </a:r>
          </a:p>
          <a:p>
            <a:r>
              <a:rPr lang="en-US" sz="2800" dirty="0">
                <a:hlinkClick r:id="rId3"/>
              </a:rPr>
              <a:t>https://www.w3schools.com/bootstrap/bootstrap_tooltip.asp</a:t>
            </a:r>
            <a:endParaRPr lang="en-US" altLang="zh-TW" sz="2800" dirty="0"/>
          </a:p>
          <a:p>
            <a:r>
              <a:rPr lang="en-US" altLang="zh-TW" dirty="0"/>
              <a:t>Google Maps </a:t>
            </a:r>
            <a:r>
              <a:rPr lang="en-US" altLang="zh-TW" dirty="0" err="1"/>
              <a:t>Javascript</a:t>
            </a:r>
            <a:r>
              <a:rPr lang="en-US" altLang="zh-TW" dirty="0"/>
              <a:t> API</a:t>
            </a:r>
          </a:p>
          <a:p>
            <a:r>
              <a:rPr lang="en-US" altLang="zh-TW" dirty="0">
                <a:hlinkClick r:id="rId4"/>
              </a:rPr>
              <a:t>https://developers.google.com/maps/documentation/javascript/tutorial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6129522" y="3702610"/>
            <a:ext cx="1400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275653" y="3689848"/>
            <a:ext cx="144305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2464651" y="3685913"/>
            <a:ext cx="1400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14410" y="3702610"/>
            <a:ext cx="144305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14282" y="285728"/>
            <a:ext cx="8229600" cy="1143000"/>
          </a:xfrm>
        </p:spPr>
        <p:txBody>
          <a:bodyPr/>
          <a:lstStyle/>
          <a:p>
            <a:r>
              <a:rPr lang="zh-TW" altLang="en-US" dirty="0"/>
              <a:t>網站架構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716750" y="2000312"/>
            <a:ext cx="100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Index</a:t>
            </a:r>
          </a:p>
          <a:p>
            <a:r>
              <a:rPr lang="en-US" altLang="zh-TW" dirty="0"/>
              <a:t>(Home)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07318" y="3037089"/>
            <a:ext cx="633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北部</a:t>
            </a:r>
            <a:r>
              <a:rPr lang="en-US" altLang="zh-TW" dirty="0"/>
              <a:t>)</a:t>
            </a:r>
            <a:r>
              <a:rPr lang="zh-TW" altLang="en-US" dirty="0"/>
              <a:t>         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中部</a:t>
            </a:r>
            <a:r>
              <a:rPr lang="en-US" altLang="zh-TW" dirty="0"/>
              <a:t>)</a:t>
            </a:r>
            <a:r>
              <a:rPr lang="zh-TW" altLang="en-US" dirty="0"/>
              <a:t>    </a:t>
            </a:r>
            <a:r>
              <a:rPr lang="en-US" altLang="zh-TW" dirty="0"/>
              <a:t>	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南部</a:t>
            </a:r>
            <a:r>
              <a:rPr lang="en-US" altLang="zh-TW" dirty="0"/>
              <a:t>)</a:t>
            </a:r>
            <a:r>
              <a:rPr lang="zh-TW" altLang="en-US" dirty="0"/>
              <a:t>          </a:t>
            </a:r>
            <a:r>
              <a:rPr lang="en-US" altLang="zh-TW" dirty="0"/>
              <a:t>(</a:t>
            </a:r>
            <a:r>
              <a:rPr lang="zh-TW" altLang="en-US" dirty="0"/>
              <a:t>東部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6" name="直線接點 15"/>
          <p:cNvCxnSpPr>
            <a:cxnSpLocks/>
            <a:stCxn id="5" idx="2"/>
          </p:cNvCxnSpPr>
          <p:nvPr/>
        </p:nvCxnSpPr>
        <p:spPr>
          <a:xfrm flipH="1">
            <a:off x="1418079" y="2646643"/>
            <a:ext cx="2798738" cy="419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cxnSpLocks/>
            <a:stCxn id="5" idx="2"/>
          </p:cNvCxnSpPr>
          <p:nvPr/>
        </p:nvCxnSpPr>
        <p:spPr>
          <a:xfrm flipH="1">
            <a:off x="3419872" y="2646643"/>
            <a:ext cx="796945" cy="353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cxnSpLocks/>
            <a:stCxn id="5" idx="2"/>
          </p:cNvCxnSpPr>
          <p:nvPr/>
        </p:nvCxnSpPr>
        <p:spPr>
          <a:xfrm>
            <a:off x="4216817" y="2646643"/>
            <a:ext cx="969625" cy="39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cxnSpLocks/>
            <a:stCxn id="5" idx="2"/>
          </p:cNvCxnSpPr>
          <p:nvPr/>
        </p:nvCxnSpPr>
        <p:spPr>
          <a:xfrm>
            <a:off x="4216817" y="2646643"/>
            <a:ext cx="2357629" cy="353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67480" y="3850977"/>
            <a:ext cx="7780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景點推薦 </a:t>
            </a:r>
            <a:r>
              <a:rPr lang="en-US" altLang="zh-TW" dirty="0"/>
              <a:t>	</a:t>
            </a:r>
            <a:r>
              <a:rPr lang="zh-TW" altLang="en-US" dirty="0"/>
              <a:t>景點推薦     </a:t>
            </a:r>
            <a:r>
              <a:rPr lang="en-US" altLang="zh-TW" dirty="0"/>
              <a:t>	</a:t>
            </a:r>
            <a:r>
              <a:rPr lang="zh-TW" altLang="en-US" dirty="0"/>
              <a:t>景點推薦     </a:t>
            </a:r>
            <a:r>
              <a:rPr lang="en-US" altLang="zh-TW" dirty="0"/>
              <a:t>	</a:t>
            </a:r>
            <a:r>
              <a:rPr lang="zh-TW" altLang="en-US" dirty="0"/>
              <a:t>景點推薦</a:t>
            </a:r>
            <a:endParaRPr lang="en-US" altLang="zh-TW" dirty="0"/>
          </a:p>
          <a:p>
            <a:r>
              <a:rPr lang="zh-TW" altLang="en-US" dirty="0"/>
              <a:t>行程路線規劃</a:t>
            </a:r>
            <a:r>
              <a:rPr lang="en-US" altLang="zh-TW" dirty="0"/>
              <a:t>	</a:t>
            </a:r>
            <a:r>
              <a:rPr lang="zh-TW" altLang="en-US" dirty="0"/>
              <a:t>行程路線規劃</a:t>
            </a:r>
            <a:r>
              <a:rPr lang="en-US" altLang="zh-TW" dirty="0"/>
              <a:t>	</a:t>
            </a:r>
            <a:r>
              <a:rPr lang="zh-TW" altLang="en-US" dirty="0"/>
              <a:t>行程路線規劃</a:t>
            </a:r>
            <a:r>
              <a:rPr lang="en-US" altLang="zh-TW" dirty="0"/>
              <a:t>	</a:t>
            </a:r>
            <a:r>
              <a:rPr lang="zh-TW" altLang="en-US" dirty="0"/>
              <a:t>行程路線規劃</a:t>
            </a:r>
          </a:p>
          <a:p>
            <a:endParaRPr lang="zh-TW" altLang="en-US" dirty="0"/>
          </a:p>
        </p:txBody>
      </p:sp>
      <p:cxnSp>
        <p:nvCxnSpPr>
          <p:cNvPr id="25" name="直線接點 24"/>
          <p:cNvCxnSpPr>
            <a:cxnSpLocks/>
          </p:cNvCxnSpPr>
          <p:nvPr/>
        </p:nvCxnSpPr>
        <p:spPr>
          <a:xfrm flipH="1">
            <a:off x="1132327" y="3331853"/>
            <a:ext cx="182169" cy="38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cxnSpLocks/>
          </p:cNvCxnSpPr>
          <p:nvPr/>
        </p:nvCxnSpPr>
        <p:spPr>
          <a:xfrm flipH="1">
            <a:off x="3207619" y="3320423"/>
            <a:ext cx="100010" cy="405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cxnSpLocks/>
          </p:cNvCxnSpPr>
          <p:nvPr/>
        </p:nvCxnSpPr>
        <p:spPr>
          <a:xfrm>
            <a:off x="6574446" y="3320423"/>
            <a:ext cx="121450" cy="393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cxnSpLocks/>
          </p:cNvCxnSpPr>
          <p:nvPr/>
        </p:nvCxnSpPr>
        <p:spPr>
          <a:xfrm flipH="1">
            <a:off x="5186442" y="3375921"/>
            <a:ext cx="14310" cy="32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xmlns="" id="{723AE13B-BF51-40F0-AB91-743CD6AA4FDD}"/>
              </a:ext>
            </a:extLst>
          </p:cNvPr>
          <p:cNvCxnSpPr>
            <a:cxnSpLocks/>
          </p:cNvCxnSpPr>
          <p:nvPr/>
        </p:nvCxnSpPr>
        <p:spPr>
          <a:xfrm>
            <a:off x="4139952" y="1631914"/>
            <a:ext cx="0" cy="39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xmlns="" id="{DF88CEAC-1FFE-4C38-A3DF-1528DFD6B0C0}"/>
              </a:ext>
            </a:extLst>
          </p:cNvPr>
          <p:cNvCxnSpPr>
            <a:cxnSpLocks/>
          </p:cNvCxnSpPr>
          <p:nvPr/>
        </p:nvCxnSpPr>
        <p:spPr>
          <a:xfrm>
            <a:off x="4150608" y="1644885"/>
            <a:ext cx="1928827" cy="37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75F5B08F-23A6-4DF3-ADE8-779408FCD11B}"/>
              </a:ext>
            </a:extLst>
          </p:cNvPr>
          <p:cNvSpPr txBox="1"/>
          <p:nvPr/>
        </p:nvSpPr>
        <p:spPr>
          <a:xfrm>
            <a:off x="5718707" y="2025167"/>
            <a:ext cx="139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about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xmlns="" id="{543A003F-01CE-4772-AB81-7669AF5796C7}"/>
              </a:ext>
            </a:extLst>
          </p:cNvPr>
          <p:cNvSpPr txBox="1"/>
          <p:nvPr/>
        </p:nvSpPr>
        <p:spPr>
          <a:xfrm>
            <a:off x="1177127" y="5076023"/>
            <a:ext cx="607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Home, About, </a:t>
            </a:r>
            <a:r>
              <a:rPr lang="zh-TW" altLang="en-US" dirty="0"/>
              <a:t>與 北中南東的景點推薦與行程路線規劃</a:t>
            </a:r>
            <a:endParaRPr lang="en-US" altLang="zh-TW" dirty="0"/>
          </a:p>
          <a:p>
            <a:r>
              <a:rPr lang="zh-TW" altLang="en-US" dirty="0"/>
              <a:t>共</a:t>
            </a:r>
            <a:r>
              <a:rPr lang="en-US" altLang="zh-TW" dirty="0"/>
              <a:t>10</a:t>
            </a:r>
            <a:r>
              <a:rPr lang="zh-TW" altLang="en-US" dirty="0"/>
              <a:t>個</a:t>
            </a:r>
            <a:r>
              <a:rPr lang="en-US" altLang="zh-TW" dirty="0"/>
              <a:t>html</a:t>
            </a:r>
            <a:r>
              <a:rPr lang="zh-TW" altLang="en-US" dirty="0"/>
              <a:t>頁面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提供旅遊資訊</a:t>
            </a:r>
            <a:endParaRPr lang="en-US" altLang="zh-TW" dirty="0"/>
          </a:p>
          <a:p>
            <a:r>
              <a:rPr lang="zh-TW" altLang="en-US" dirty="0"/>
              <a:t>可儲存想要或喜愛的景點</a:t>
            </a:r>
            <a:r>
              <a:rPr lang="en-US" altLang="zh-TW" dirty="0"/>
              <a:t>(</a:t>
            </a:r>
            <a:r>
              <a:rPr lang="en-US" altLang="zh-TW" dirty="0" err="1"/>
              <a:t>localstorage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可選取有興趣的景點做路線規劃</a:t>
            </a:r>
            <a:r>
              <a:rPr lang="en-US" altLang="zh-TW" dirty="0"/>
              <a:t>(google maps </a:t>
            </a:r>
            <a:r>
              <a:rPr lang="en-US" altLang="zh-TW" dirty="0" err="1"/>
              <a:t>api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網站特色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DC81BC-CA39-4EFE-8B56-A1591FE31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00757108</a:t>
            </a:r>
            <a:r>
              <a:rPr lang="zh-TW" altLang="en-US" dirty="0"/>
              <a:t> 林鈺洋</a:t>
            </a:r>
            <a:endParaRPr lang="en-US" altLang="zh-TW" dirty="0"/>
          </a:p>
          <a:p>
            <a:pPr lvl="1"/>
            <a:r>
              <a:rPr lang="zh-TW" altLang="en-US" dirty="0"/>
              <a:t>行程推薦介紹</a:t>
            </a:r>
            <a:endParaRPr lang="en-US" altLang="zh-TW" dirty="0"/>
          </a:p>
          <a:p>
            <a:pPr lvl="1"/>
            <a:r>
              <a:rPr lang="en-US" altLang="zh-TW" dirty="0"/>
              <a:t>Facebook</a:t>
            </a:r>
            <a:r>
              <a:rPr lang="zh-TW" altLang="en-US" dirty="0"/>
              <a:t>功能</a:t>
            </a:r>
            <a:endParaRPr lang="en-US" altLang="zh-TW" dirty="0"/>
          </a:p>
          <a:p>
            <a:pPr lvl="1"/>
            <a:r>
              <a:rPr lang="zh-TW" altLang="en-US" dirty="0"/>
              <a:t>景點我的最愛功能</a:t>
            </a:r>
            <a:r>
              <a:rPr lang="en-US" altLang="zh-TW" dirty="0"/>
              <a:t>(</a:t>
            </a:r>
            <a:r>
              <a:rPr lang="en-US" altLang="zh-TW" dirty="0" err="1"/>
              <a:t>Localstorage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css</a:t>
            </a:r>
            <a:r>
              <a:rPr lang="zh-TW" altLang="en-US" dirty="0"/>
              <a:t>模板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00757128 </a:t>
            </a:r>
            <a:r>
              <a:rPr lang="zh-TW" altLang="en-US" dirty="0"/>
              <a:t>童楷臻</a:t>
            </a:r>
            <a:endParaRPr lang="en-US" altLang="zh-TW" dirty="0"/>
          </a:p>
          <a:p>
            <a:pPr lvl="1"/>
            <a:r>
              <a:rPr lang="zh-TW" altLang="en-US" dirty="0"/>
              <a:t>行程推薦圖片</a:t>
            </a:r>
            <a:endParaRPr lang="en-US" altLang="zh-TW" dirty="0"/>
          </a:p>
          <a:p>
            <a:pPr lvl="1"/>
            <a:r>
              <a:rPr lang="en-US" altLang="zh-TW" dirty="0"/>
              <a:t>Google Map</a:t>
            </a:r>
            <a:r>
              <a:rPr lang="zh-TW" altLang="en-US" dirty="0"/>
              <a:t>功能</a:t>
            </a:r>
            <a:endParaRPr lang="en-US" altLang="zh-TW" dirty="0"/>
          </a:p>
          <a:p>
            <a:pPr lvl="1"/>
            <a:r>
              <a:rPr lang="zh-TW" altLang="en-US" dirty="0"/>
              <a:t>路線規劃功能</a:t>
            </a:r>
            <a:r>
              <a:rPr lang="en-US" altLang="zh-TW" dirty="0"/>
              <a:t>(google map </a:t>
            </a:r>
            <a:r>
              <a:rPr lang="en-US" altLang="zh-TW" dirty="0" err="1"/>
              <a:t>api</a:t>
            </a:r>
            <a:r>
              <a:rPr lang="en-US" altLang="zh-TW" dirty="0"/>
              <a:t>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86749011-3B67-4EC2-A6A2-82FEC894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</p:spTree>
    <p:extLst>
      <p:ext uri="{BB962C8B-B14F-4D97-AF65-F5344CB8AC3E}">
        <p14:creationId xmlns:p14="http://schemas.microsoft.com/office/powerpoint/2010/main" xmlns="" val="176169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02E19076-EFFE-4098-81A4-7D7D9A64B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基本：</a:t>
            </a:r>
            <a:endParaRPr lang="en-US" altLang="zh-TW" dirty="0"/>
          </a:p>
          <a:p>
            <a:pPr lvl="1"/>
            <a:r>
              <a:rPr lang="en-US" altLang="zh-TW" dirty="0"/>
              <a:t>HTML, CSS, </a:t>
            </a:r>
            <a:r>
              <a:rPr lang="en-US" altLang="zh-TW" dirty="0" err="1"/>
              <a:t>Javascript</a:t>
            </a:r>
            <a:endParaRPr lang="en-US" altLang="zh-TW" dirty="0"/>
          </a:p>
          <a:p>
            <a:r>
              <a:rPr lang="zh-TW" altLang="en-US" dirty="0"/>
              <a:t>進階：</a:t>
            </a:r>
            <a:endParaRPr lang="en-US" altLang="zh-TW" dirty="0"/>
          </a:p>
          <a:p>
            <a:pPr lvl="1"/>
            <a:r>
              <a:rPr lang="en-US" altLang="zh-TW" dirty="0"/>
              <a:t>Bootstrap(</a:t>
            </a:r>
            <a:r>
              <a:rPr lang="zh-TW" altLang="en-US" dirty="0"/>
              <a:t>排版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jQuery</a:t>
            </a:r>
          </a:p>
          <a:p>
            <a:pPr lvl="1"/>
            <a:r>
              <a:rPr lang="en-US" altLang="zh-TW" dirty="0"/>
              <a:t>Facebook API</a:t>
            </a:r>
          </a:p>
          <a:p>
            <a:pPr lvl="1"/>
            <a:r>
              <a:rPr lang="en-US" altLang="zh-TW" dirty="0"/>
              <a:t>Google Maps </a:t>
            </a:r>
            <a:r>
              <a:rPr lang="en-US" altLang="zh-TW" dirty="0" err="1"/>
              <a:t>Javascript</a:t>
            </a:r>
            <a:r>
              <a:rPr lang="en-US" altLang="zh-TW" dirty="0"/>
              <a:t> API</a:t>
            </a: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228F85B0-1D94-4ED0-9042-A579972F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使用技術一覽</a:t>
            </a:r>
          </a:p>
        </p:txBody>
      </p:sp>
    </p:spTree>
    <p:extLst>
      <p:ext uri="{BB962C8B-B14F-4D97-AF65-F5344CB8AC3E}">
        <p14:creationId xmlns:p14="http://schemas.microsoft.com/office/powerpoint/2010/main" xmlns="" val="373978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/>
          </a:p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="https://www.facebook.com/plugins/like.php?href=https%3A%2F%2F</a:t>
            </a:r>
            <a:r>
              <a:rPr lang="en-US" dirty="0">
                <a:solidFill>
                  <a:srgbClr val="FF0000"/>
                </a:solidFill>
              </a:rPr>
              <a:t>brad072623.github.io</a:t>
            </a:r>
            <a:r>
              <a:rPr lang="en-US" dirty="0"/>
              <a:t>%2Fhw%2F&amp;width=300&amp;layout=standard&amp;action=like&amp;size=small&amp;share=true&amp;height=35&amp;appId" width="300" height="35" style="</a:t>
            </a:r>
            <a:r>
              <a:rPr lang="en-US" dirty="0" err="1"/>
              <a:t>border:none;overflow:hidden</a:t>
            </a:r>
            <a:r>
              <a:rPr lang="en-US" dirty="0"/>
              <a:t>" scrolling="no" </a:t>
            </a:r>
            <a:r>
              <a:rPr lang="en-US" dirty="0" err="1"/>
              <a:t>frameborder</a:t>
            </a:r>
            <a:r>
              <a:rPr lang="en-US" dirty="0"/>
              <a:t>="0" </a:t>
            </a:r>
            <a:r>
              <a:rPr lang="en-US" dirty="0" err="1"/>
              <a:t>allowTransparency</a:t>
            </a:r>
            <a:r>
              <a:rPr lang="en-US" dirty="0"/>
              <a:t>="true" allow="encrypted-media"&gt;&lt;/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使用技術</a:t>
            </a:r>
            <a:r>
              <a:rPr lang="en-US" altLang="zh-TW" dirty="0"/>
              <a:t>:</a:t>
            </a:r>
            <a:r>
              <a:rPr lang="en-US" altLang="zh-TW" dirty="0" err="1"/>
              <a:t>Facebook</a:t>
            </a:r>
            <a:r>
              <a:rPr lang="en-US" altLang="zh-TW" dirty="0"/>
              <a:t> API</a:t>
            </a:r>
            <a:br>
              <a:rPr lang="en-US" altLang="zh-TW" dirty="0"/>
            </a:b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=“#” data-toggle=“tooltip” </a:t>
            </a:r>
            <a:r>
              <a:rPr lang="zh-TW" altLang="en-US" dirty="0"/>
              <a:t> </a:t>
            </a:r>
            <a:r>
              <a:rPr lang="en-US" dirty="0"/>
              <a:t>title=“</a:t>
            </a:r>
            <a:r>
              <a:rPr lang="en-US" altLang="zh-TW" dirty="0"/>
              <a:t>Wow!</a:t>
            </a:r>
            <a:r>
              <a:rPr lang="en-US" dirty="0"/>
              <a:t>"&gt;Hover over me&lt;/a&gt;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$(document).ready(function(){</a:t>
            </a:r>
            <a:br>
              <a:rPr lang="en-US" dirty="0"/>
            </a:br>
            <a:r>
              <a:rPr lang="en-US" dirty="0"/>
              <a:t>  $('[data-toggle="tooltip"]').tooltip();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&lt;/script&gt;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使用技術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dirty="0"/>
              <a:t>Bootstrap Tooltip</a:t>
            </a:r>
            <a:br>
              <a:rPr lang="en-US" dirty="0"/>
            </a:b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var</a:t>
            </a:r>
            <a:r>
              <a:rPr lang="en-US" altLang="zh-TW" dirty="0"/>
              <a:t> x = ($(this).</a:t>
            </a:r>
            <a:r>
              <a:rPr lang="en-US" altLang="zh-TW" dirty="0" err="1"/>
              <a:t>attr</a:t>
            </a:r>
            <a:r>
              <a:rPr lang="en-US" altLang="zh-TW" dirty="0"/>
              <a:t>(“id”));//</a:t>
            </a:r>
            <a:r>
              <a:rPr lang="zh-TW" altLang="en-US" dirty="0"/>
              <a:t>取得當下</a:t>
            </a:r>
            <a:r>
              <a:rPr lang="en-US" altLang="zh-TW" dirty="0"/>
              <a:t>button ID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z = “p” + x; //div</a:t>
            </a:r>
            <a:r>
              <a:rPr lang="zh-TW" altLang="en-US" dirty="0"/>
              <a:t>的</a:t>
            </a:r>
            <a:r>
              <a:rPr lang="en-US" altLang="zh-TW" dirty="0"/>
              <a:t>id</a:t>
            </a:r>
          </a:p>
          <a:p>
            <a:r>
              <a:rPr lang="en-US" altLang="zh-TW" dirty="0"/>
              <a:t>$(“#” + z).</a:t>
            </a:r>
            <a:r>
              <a:rPr lang="en-US" altLang="zh-TW" dirty="0" err="1"/>
              <a:t>css</a:t>
            </a:r>
            <a:r>
              <a:rPr lang="en-US" altLang="zh-TW" dirty="0"/>
              <a:t>(“background-color”, “#F9836A”);//</a:t>
            </a:r>
            <a:r>
              <a:rPr lang="zh-TW" altLang="en-US" dirty="0"/>
              <a:t>改變背景顏色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使用技術 </a:t>
            </a:r>
            <a:r>
              <a:rPr lang="en-US" altLang="zh-TW" dirty="0" err="1"/>
              <a:t>jQuery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window.localStorage.setItem</a:t>
            </a:r>
            <a:r>
              <a:rPr lang="en-US" altLang="zh-TW" dirty="0"/>
              <a:t>("#" + z, "#F9836A");</a:t>
            </a:r>
          </a:p>
          <a:p>
            <a:endParaRPr lang="en-US" altLang="zh-TW" dirty="0"/>
          </a:p>
          <a:p>
            <a:r>
              <a:rPr lang="en-US" altLang="zh-TW" dirty="0" err="1"/>
              <a:t>window.localStorage.removeItem</a:t>
            </a:r>
            <a:r>
              <a:rPr lang="en-US" altLang="zh-TW" dirty="0"/>
              <a:t>("#" + z);</a:t>
            </a:r>
          </a:p>
          <a:p>
            <a:endParaRPr lang="en-US" altLang="zh-TW" dirty="0"/>
          </a:p>
          <a:p>
            <a:r>
              <a:rPr lang="en-US" altLang="zh-TW" dirty="0"/>
              <a:t>tag[</a:t>
            </a:r>
            <a:r>
              <a:rPr lang="en-US" altLang="zh-TW" dirty="0" err="1"/>
              <a:t>i</a:t>
            </a:r>
            <a:r>
              <a:rPr lang="en-US" altLang="zh-TW" dirty="0"/>
              <a:t>] = </a:t>
            </a:r>
            <a:r>
              <a:rPr lang="en-US" altLang="zh-TW" dirty="0" err="1"/>
              <a:t>localStorage.key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);//</a:t>
            </a:r>
            <a:r>
              <a:rPr lang="zh-TW" altLang="en-US" dirty="0"/>
              <a:t>取</a:t>
            </a:r>
            <a:r>
              <a:rPr lang="en-US" altLang="zh-TW" dirty="0" err="1"/>
              <a:t>localStorage</a:t>
            </a:r>
            <a:r>
              <a:rPr lang="zh-TW" altLang="en-US" dirty="0"/>
              <a:t>的</a:t>
            </a:r>
            <a:r>
              <a:rPr lang="en-US" altLang="zh-TW" dirty="0"/>
              <a:t>						key</a:t>
            </a:r>
          </a:p>
          <a:p>
            <a:endParaRPr lang="en-US" altLang="zh-TW" dirty="0"/>
          </a:p>
          <a:p>
            <a:r>
              <a:rPr lang="en-US" altLang="zh-TW" dirty="0" err="1"/>
              <a:t>var</a:t>
            </a:r>
            <a:r>
              <a:rPr lang="en-US" altLang="zh-TW" dirty="0"/>
              <a:t> v = </a:t>
            </a:r>
            <a:r>
              <a:rPr lang="en-US" altLang="zh-TW" dirty="0" err="1"/>
              <a:t>window.localStorage.getItem</a:t>
            </a:r>
            <a:r>
              <a:rPr lang="en-US" altLang="zh-TW" dirty="0"/>
              <a:t>(tag[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//</a:t>
            </a:r>
            <a:r>
              <a:rPr lang="zh-TW" altLang="en-US" dirty="0"/>
              <a:t>取</a:t>
            </a:r>
            <a:r>
              <a:rPr lang="en-US" altLang="zh-TW" dirty="0"/>
              <a:t>key</a:t>
            </a:r>
            <a:r>
              <a:rPr lang="zh-TW" altLang="en-US" dirty="0"/>
              <a:t>的</a:t>
            </a:r>
            <a:r>
              <a:rPr lang="en-US" altLang="zh-TW" dirty="0"/>
              <a:t>value</a:t>
            </a:r>
          </a:p>
          <a:p>
            <a:endParaRPr lang="en-US" altLang="zh-TW" dirty="0"/>
          </a:p>
          <a:p>
            <a:r>
              <a:rPr lang="en-US" altLang="zh-TW" dirty="0"/>
              <a:t>$(tag[</a:t>
            </a:r>
            <a:r>
              <a:rPr lang="en-US" altLang="zh-TW" dirty="0" err="1"/>
              <a:t>i</a:t>
            </a:r>
            <a:r>
              <a:rPr lang="en-US" altLang="zh-TW" dirty="0"/>
              <a:t>]).</a:t>
            </a:r>
            <a:r>
              <a:rPr lang="en-US" altLang="zh-TW" dirty="0" err="1"/>
              <a:t>css</a:t>
            </a:r>
            <a:r>
              <a:rPr lang="en-US" altLang="zh-TW" dirty="0"/>
              <a:t>("background-color", v);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使用技術</a:t>
            </a:r>
            <a:r>
              <a:rPr lang="en-US" altLang="zh-TW" dirty="0"/>
              <a:t>:</a:t>
            </a:r>
            <a:r>
              <a:rPr lang="en-US" altLang="zh-TW" dirty="0" err="1"/>
              <a:t>localStorage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</TotalTime>
  <Words>613</Words>
  <Application>Microsoft Office PowerPoint</Application>
  <PresentationFormat>如螢幕大小 (4:3)</PresentationFormat>
  <Paragraphs>86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匯合</vt:lpstr>
      <vt:lpstr>台灣旅遊地圖</vt:lpstr>
      <vt:lpstr>網站架構</vt:lpstr>
      <vt:lpstr>網站特色</vt:lpstr>
      <vt:lpstr>分工</vt:lpstr>
      <vt:lpstr>使用技術一覽</vt:lpstr>
      <vt:lpstr>使用技術:Facebook API </vt:lpstr>
      <vt:lpstr>使用技術: Bootstrap Tooltip </vt:lpstr>
      <vt:lpstr>使用技術 jQuery</vt:lpstr>
      <vt:lpstr>使用技術:localStorage</vt:lpstr>
      <vt:lpstr>使用技術： Google Maps Javascript API</vt:lpstr>
      <vt:lpstr>Directions Service - Waypoints</vt:lpstr>
      <vt:lpstr>Directions Service – 顯示導航指示</vt:lpstr>
      <vt:lpstr>路線規劃頁面</vt:lpstr>
      <vt:lpstr>多個停靠點路線規劃演算法</vt:lpstr>
      <vt:lpstr>多個停靠點路線規劃演算法</vt:lpstr>
      <vt:lpstr>多個停靠點路線規劃演算法</vt:lpstr>
      <vt:lpstr>資料來源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Windows User</dc:creator>
  <cp:lastModifiedBy>Windows User</cp:lastModifiedBy>
  <cp:revision>44</cp:revision>
  <dcterms:created xsi:type="dcterms:W3CDTF">2019-12-29T18:07:46Z</dcterms:created>
  <dcterms:modified xsi:type="dcterms:W3CDTF">2020-01-11T12:26:25Z</dcterms:modified>
</cp:coreProperties>
</file>