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9" r:id="rId4"/>
    <p:sldId id="260" r:id="rId5"/>
    <p:sldId id="261" r:id="rId6"/>
    <p:sldId id="262" r:id="rId7"/>
    <p:sldId id="263" r:id="rId8"/>
    <p:sldId id="265" r:id="rId9"/>
    <p:sldId id="266"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83"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20" y="-25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A14602-5D20-4F66-8298-0575473F1469}" type="datetimeFigureOut">
              <a:rPr lang="en-SG" smtClean="0"/>
              <a:pPr/>
              <a:t>22/4/2017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14602-5D20-4F66-8298-0575473F1469}" type="datetimeFigureOut">
              <a:rPr lang="en-SG" smtClean="0"/>
              <a:pPr/>
              <a:t>22/4/2017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14602-5D20-4F66-8298-0575473F1469}" type="datetimeFigureOut">
              <a:rPr lang="en-SG" smtClean="0"/>
              <a:pPr/>
              <a:t>22/4/2017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14602-5D20-4F66-8298-0575473F1469}" type="datetimeFigureOut">
              <a:rPr lang="en-SG" smtClean="0"/>
              <a:pPr/>
              <a:t>22/4/2017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14602-5D20-4F66-8298-0575473F1469}" type="datetimeFigureOut">
              <a:rPr lang="en-SG" smtClean="0"/>
              <a:pPr/>
              <a:t>22/4/2017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A14602-5D20-4F66-8298-0575473F1469}" type="datetimeFigureOut">
              <a:rPr lang="en-SG" smtClean="0"/>
              <a:pPr/>
              <a:t>22/4/2017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A14602-5D20-4F66-8298-0575473F1469}" type="datetimeFigureOut">
              <a:rPr lang="en-SG" smtClean="0"/>
              <a:pPr/>
              <a:t>22/4/2017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14602-5D20-4F66-8298-0575473F1469}" type="datetimeFigureOut">
              <a:rPr lang="en-SG" smtClean="0"/>
              <a:pPr/>
              <a:t>22/4/2017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14602-5D20-4F66-8298-0575473F1469}" type="datetimeFigureOut">
              <a:rPr lang="en-SG" smtClean="0"/>
              <a:pPr/>
              <a:t>22/4/2017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ED67AF2-95F3-41EA-8AFE-2DB893A8CEA2}" type="slidenum">
              <a:rPr lang="en-SG" smtClean="0"/>
              <a:pPr/>
              <a:t>‹#›</a:t>
            </a:fld>
            <a:endParaRPr lang="en-SG"/>
          </a:p>
        </p:txBody>
      </p:sp>
    </p:spTree>
  </p:cSld>
  <p:clrMapOvr>
    <a:masterClrMapping/>
  </p:clrMapOvr>
  <p:transition spd="med">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14602-5D20-4F66-8298-0575473F1469}" type="datetimeFigureOut">
              <a:rPr lang="en-SG" smtClean="0"/>
              <a:pPr/>
              <a:t>22/4/2017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ED67AF2-95F3-41EA-8AFE-2DB893A8CEA2}" type="slidenum">
              <a:rPr lang="en-SG" smtClean="0"/>
              <a:pPr/>
              <a:t>‹#›</a:t>
            </a:fld>
            <a:endParaRPr lang="en-S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FA14602-5D20-4F66-8298-0575473F1469}" type="datetimeFigureOut">
              <a:rPr lang="en-SG" smtClean="0"/>
              <a:pPr/>
              <a:t>22/4/2017</a:t>
            </a:fld>
            <a:endParaRPr lang="en-SG"/>
          </a:p>
        </p:txBody>
      </p:sp>
      <p:sp>
        <p:nvSpPr>
          <p:cNvPr id="9" name="Slide Number Placeholder 8"/>
          <p:cNvSpPr>
            <a:spLocks noGrp="1"/>
          </p:cNvSpPr>
          <p:nvPr>
            <p:ph type="sldNum" sz="quarter" idx="11"/>
          </p:nvPr>
        </p:nvSpPr>
        <p:spPr/>
        <p:txBody>
          <a:bodyPr/>
          <a:lstStyle/>
          <a:p>
            <a:fld id="{9ED67AF2-95F3-41EA-8AFE-2DB893A8CEA2}" type="slidenum">
              <a:rPr lang="en-SG" smtClean="0"/>
              <a:pPr/>
              <a:t>‹#›</a:t>
            </a:fld>
            <a:endParaRPr lang="en-SG"/>
          </a:p>
        </p:txBody>
      </p:sp>
      <p:sp>
        <p:nvSpPr>
          <p:cNvPr id="10" name="Footer Placeholder 9"/>
          <p:cNvSpPr>
            <a:spLocks noGrp="1"/>
          </p:cNvSpPr>
          <p:nvPr>
            <p:ph type="ftr" sz="quarter" idx="12"/>
          </p:nvPr>
        </p:nvSpPr>
        <p:spPr/>
        <p:txBody>
          <a:bodyPr/>
          <a:lstStyle/>
          <a:p>
            <a:endParaRPr lang="en-SG"/>
          </a:p>
        </p:txBody>
      </p:sp>
    </p:spTree>
  </p:cSld>
  <p:clrMapOvr>
    <a:masterClrMapping/>
  </p:clrMapOvr>
  <p:transition spd="med">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ED67AF2-95F3-41EA-8AFE-2DB893A8CEA2}" type="slidenum">
              <a:rPr lang="en-SG" smtClean="0"/>
              <a:pPr/>
              <a:t>‹#›</a:t>
            </a:fld>
            <a:endParaRPr lang="en-S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S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FA14602-5D20-4F66-8298-0575473F1469}" type="datetimeFigureOut">
              <a:rPr lang="en-SG" smtClean="0"/>
              <a:pPr/>
              <a:t>22/4/2017</a:t>
            </a:fld>
            <a:endParaRPr lang="en-SG"/>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med">
    <p:wedge/>
  </p:transition>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nbviewer.jupyter.org/github/brad678/Automobile_EDA-project/blob/master/auto.ipyn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Loan Prediction</a:t>
            </a:r>
            <a:br>
              <a:rPr lang="en-US" dirty="0" smtClean="0"/>
            </a:br>
            <a:endParaRPr lang="en-SG" dirty="0"/>
          </a:p>
        </p:txBody>
      </p:sp>
      <p:sp>
        <p:nvSpPr>
          <p:cNvPr id="3" name="Subtitle 2"/>
          <p:cNvSpPr>
            <a:spLocks noGrp="1"/>
          </p:cNvSpPr>
          <p:nvPr>
            <p:ph type="subTitle" idx="1"/>
          </p:nvPr>
        </p:nvSpPr>
        <p:spPr/>
        <p:txBody>
          <a:bodyPr/>
          <a:lstStyle/>
          <a:p>
            <a:r>
              <a:rPr lang="en-US" dirty="0" smtClean="0"/>
              <a:t> </a:t>
            </a:r>
            <a:endParaRPr lang="en-SG"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84168" y="3573016"/>
            <a:ext cx="2006697" cy="1584175"/>
          </a:xfrm>
          <a:prstGeom prst="rect">
            <a:avLst/>
          </a:prstGeom>
        </p:spPr>
      </p:pic>
      <p:pic>
        <p:nvPicPr>
          <p:cNvPr id="6" name="Picture 5" descr="1.jpg"/>
          <p:cNvPicPr>
            <a:picLocks noChangeAspect="1"/>
          </p:cNvPicPr>
          <p:nvPr/>
        </p:nvPicPr>
        <p:blipFill>
          <a:blip r:embed="rId3" cstate="print"/>
          <a:stretch>
            <a:fillRect/>
          </a:stretch>
        </p:blipFill>
        <p:spPr>
          <a:xfrm>
            <a:off x="2339752" y="188640"/>
            <a:ext cx="3024336" cy="2268252"/>
          </a:xfrm>
          <a:prstGeom prst="rect">
            <a:avLst/>
          </a:prstGeom>
        </p:spPr>
      </p:pic>
    </p:spTree>
    <p:extLst>
      <p:ext uri="{BB962C8B-B14F-4D97-AF65-F5344CB8AC3E}">
        <p14:creationId xmlns="" xmlns:p14="http://schemas.microsoft.com/office/powerpoint/2010/main" val="2440914619"/>
      </p:ext>
    </p:extLst>
  </p:cSld>
  <p:clrMapOvr>
    <a:masterClrMapping/>
  </p:clrMapOvr>
  <p:transition spd="med">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Random Forest</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85000" lnSpcReduction="20000"/>
          </a:bodyPr>
          <a:lstStyle/>
          <a:p>
            <a:pPr lvl="1"/>
            <a:r>
              <a:rPr lang="en-SG" sz="1900" b="1" dirty="0" smtClean="0"/>
              <a:t>Training the model:</a:t>
            </a:r>
          </a:p>
          <a:p>
            <a:pPr lvl="2">
              <a:buFont typeface="Wingdings" panose="05000000000000000000" pitchFamily="2" charset="2"/>
              <a:buChar char="Ø"/>
            </a:pPr>
            <a:r>
              <a:rPr lang="en-US" sz="1900" dirty="0" smtClean="0"/>
              <a:t>To  train the model  on training data (10 fold cross validation)</a:t>
            </a:r>
          </a:p>
          <a:p>
            <a:pPr lvl="1">
              <a:buFont typeface="Arial" panose="020B0604020202020204" pitchFamily="34" charset="0"/>
              <a:buChar char="•"/>
            </a:pPr>
            <a:endParaRPr lang="en-SG" sz="1900" b="1" dirty="0" smtClean="0"/>
          </a:p>
          <a:p>
            <a:pPr>
              <a:buNone/>
            </a:pPr>
            <a:r>
              <a:rPr lang="en-IN" sz="1900" dirty="0" smtClean="0"/>
              <a:t>		</a:t>
            </a:r>
            <a:r>
              <a:rPr lang="en-IN" sz="1900" dirty="0" err="1" smtClean="0"/>
              <a:t>mtry</a:t>
            </a:r>
            <a:r>
              <a:rPr lang="en-IN" sz="1900" dirty="0" smtClean="0"/>
              <a:t> 	   Accuracy 	Kappa</a:t>
            </a:r>
          </a:p>
          <a:p>
            <a:pPr>
              <a:buNone/>
            </a:pPr>
            <a:r>
              <a:rPr lang="en-IN" sz="1900" dirty="0" smtClean="0"/>
              <a:t>		2 	0.7918224 	0.4352629</a:t>
            </a:r>
          </a:p>
          <a:p>
            <a:pPr>
              <a:buNone/>
            </a:pPr>
            <a:r>
              <a:rPr lang="en-IN" sz="1900" dirty="0" smtClean="0"/>
              <a:t>		6 	0.7658721 	0.3871666</a:t>
            </a:r>
          </a:p>
          <a:p>
            <a:pPr>
              <a:buNone/>
            </a:pPr>
            <a:r>
              <a:rPr lang="en-IN" sz="1900" dirty="0" smtClean="0"/>
              <a:t>		11 	0.7636037 	0.3875057</a:t>
            </a:r>
          </a:p>
          <a:p>
            <a:pPr>
              <a:buNone/>
            </a:pPr>
            <a:endParaRPr lang="en-IN" sz="1900" dirty="0" smtClean="0"/>
          </a:p>
          <a:p>
            <a:pPr>
              <a:buNone/>
            </a:pPr>
            <a:r>
              <a:rPr lang="en-IN" sz="1900" dirty="0" smtClean="0"/>
              <a:t>-	Accuracy was used to select the optimal model using the largest value.</a:t>
            </a:r>
          </a:p>
          <a:p>
            <a:pPr>
              <a:buNone/>
            </a:pPr>
            <a:r>
              <a:rPr lang="en-IN" sz="1900" dirty="0" smtClean="0"/>
              <a:t>-	The final value used for the model was </a:t>
            </a:r>
            <a:r>
              <a:rPr lang="en-IN" sz="1900" dirty="0" err="1" smtClean="0"/>
              <a:t>mtry</a:t>
            </a:r>
            <a:r>
              <a:rPr lang="en-IN" sz="1900" dirty="0" smtClean="0"/>
              <a:t> (no. of random predictors) = 2.</a:t>
            </a:r>
          </a:p>
          <a:p>
            <a:pPr>
              <a:buNone/>
            </a:pPr>
            <a:endParaRPr lang="en-IN" sz="1900" dirty="0" smtClean="0"/>
          </a:p>
          <a:p>
            <a:pPr lvl="1"/>
            <a:r>
              <a:rPr lang="en-SG" sz="1900" b="1" dirty="0" smtClean="0"/>
              <a:t>Validating the model:</a:t>
            </a:r>
          </a:p>
          <a:p>
            <a:pPr lvl="2">
              <a:buFont typeface="Wingdings" panose="05000000000000000000" pitchFamily="2" charset="2"/>
              <a:buChar char="Ø"/>
            </a:pPr>
            <a:r>
              <a:rPr lang="en-US" sz="1900" dirty="0" smtClean="0"/>
              <a:t>To  validate the model  on validation data</a:t>
            </a:r>
          </a:p>
          <a:p>
            <a:pPr lvl="1"/>
            <a:endParaRPr lang="en-SG" sz="1900" b="1" dirty="0" smtClean="0"/>
          </a:p>
          <a:p>
            <a:pPr>
              <a:buNone/>
            </a:pPr>
            <a:r>
              <a:rPr lang="en-IN" sz="1900" dirty="0" smtClean="0"/>
              <a:t>		Accuracy 		Sensitivity 		Specificity 		Precision </a:t>
            </a:r>
          </a:p>
          <a:p>
            <a:pPr>
              <a:buNone/>
            </a:pPr>
            <a:r>
              <a:rPr lang="en-IN" sz="1900" dirty="0" smtClean="0"/>
              <a:t> 	 	0.8235294 	0.9428571 	0.5625 		0.825</a:t>
            </a:r>
            <a:r>
              <a:rPr lang="en-IN" sz="1600" dirty="0" smtClean="0"/>
              <a:t/>
            </a:r>
            <a:br>
              <a:rPr lang="en-IN" sz="1600"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K- Nearest Neighbours</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85000" lnSpcReduction="20000"/>
          </a:bodyPr>
          <a:lstStyle/>
          <a:p>
            <a:pPr lvl="1"/>
            <a:r>
              <a:rPr lang="en-SG" sz="1900" b="1" dirty="0" smtClean="0"/>
              <a:t>Training the model:</a:t>
            </a:r>
          </a:p>
          <a:p>
            <a:pPr lvl="2">
              <a:buFont typeface="Wingdings" panose="05000000000000000000" pitchFamily="2" charset="2"/>
              <a:buChar char="Ø"/>
            </a:pPr>
            <a:r>
              <a:rPr lang="en-US" sz="1900" dirty="0" smtClean="0"/>
              <a:t>To  train the model  on training data (10 fold cross validation)</a:t>
            </a:r>
          </a:p>
          <a:p>
            <a:pPr lvl="1">
              <a:buFont typeface="Arial" panose="020B0604020202020204" pitchFamily="34" charset="0"/>
              <a:buChar char="•"/>
            </a:pPr>
            <a:endParaRPr lang="en-SG" sz="1900" b="1" dirty="0" smtClean="0"/>
          </a:p>
          <a:p>
            <a:pPr>
              <a:buNone/>
            </a:pPr>
            <a:r>
              <a:rPr lang="en-IN" sz="1900" dirty="0" smtClean="0"/>
              <a:t>		k 	   Accuracy 	Kappa</a:t>
            </a:r>
          </a:p>
          <a:p>
            <a:pPr>
              <a:buNone/>
            </a:pPr>
            <a:r>
              <a:rPr lang="en-IN" sz="1900" dirty="0" smtClean="0"/>
              <a:t>		 5 	  0.7352883 	0.2756597</a:t>
            </a:r>
          </a:p>
          <a:p>
            <a:pPr>
              <a:buNone/>
            </a:pPr>
            <a:r>
              <a:rPr lang="en-IN" sz="1900" dirty="0" smtClean="0"/>
              <a:t>		 7 	  0.7114616 	0.1744025</a:t>
            </a:r>
          </a:p>
          <a:p>
            <a:pPr>
              <a:buNone/>
            </a:pPr>
            <a:r>
              <a:rPr lang="en-IN" sz="1900" dirty="0" smtClean="0"/>
              <a:t>		 9                   0.7157673 	0.1683956</a:t>
            </a:r>
          </a:p>
          <a:p>
            <a:pPr>
              <a:buNone/>
            </a:pPr>
            <a:r>
              <a:rPr lang="en-IN" sz="1900" dirty="0" smtClean="0"/>
              <a:t> </a:t>
            </a:r>
          </a:p>
          <a:p>
            <a:pPr>
              <a:buNone/>
            </a:pPr>
            <a:r>
              <a:rPr lang="en-IN" sz="1900" dirty="0" smtClean="0"/>
              <a:t>-	Accuracy was used to select the optimal model using the largest value.</a:t>
            </a:r>
          </a:p>
          <a:p>
            <a:pPr>
              <a:buNone/>
            </a:pPr>
            <a:r>
              <a:rPr lang="en-IN" sz="1900" dirty="0" smtClean="0"/>
              <a:t>-	The final value used for the model was k = 5.</a:t>
            </a:r>
          </a:p>
          <a:p>
            <a:pPr>
              <a:buNone/>
            </a:pPr>
            <a:endParaRPr lang="en-IN" sz="1900" dirty="0" smtClean="0"/>
          </a:p>
          <a:p>
            <a:pPr lvl="1"/>
            <a:r>
              <a:rPr lang="en-SG" sz="1900" b="1" dirty="0" smtClean="0"/>
              <a:t>Validating the model:</a:t>
            </a:r>
          </a:p>
          <a:p>
            <a:pPr lvl="2">
              <a:buFont typeface="Wingdings" panose="05000000000000000000" pitchFamily="2" charset="2"/>
              <a:buChar char="Ø"/>
            </a:pPr>
            <a:r>
              <a:rPr lang="en-US" sz="1900" dirty="0" smtClean="0"/>
              <a:t>To  validate the model  on validation data</a:t>
            </a:r>
          </a:p>
          <a:p>
            <a:pPr lvl="1"/>
            <a:endParaRPr lang="en-SG" sz="1900" b="1" dirty="0" smtClean="0"/>
          </a:p>
          <a:p>
            <a:pPr>
              <a:buNone/>
            </a:pPr>
            <a:r>
              <a:rPr lang="en-IN" sz="1900" dirty="0" smtClean="0"/>
              <a:t>		Accuracy 		Sensitivity 		Specificity 		Precision </a:t>
            </a:r>
          </a:p>
          <a:p>
            <a:pPr>
              <a:buNone/>
            </a:pPr>
            <a:r>
              <a:rPr lang="en-IN" sz="1900" dirty="0" smtClean="0"/>
              <a:t> 	 	 0.7124183 	 0.8761905 	 0.3541667 	 0.7479675 </a:t>
            </a:r>
            <a:r>
              <a:rPr lang="en-IN" sz="1600" dirty="0" smtClean="0"/>
              <a:t/>
            </a:r>
            <a:br>
              <a:rPr lang="en-IN" sz="1600"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Decision Tree</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62500" lnSpcReduction="20000"/>
          </a:bodyPr>
          <a:lstStyle/>
          <a:p>
            <a:pPr lvl="1"/>
            <a:r>
              <a:rPr lang="en-SG" sz="2400" b="1" dirty="0" smtClean="0"/>
              <a:t>Training the model:</a:t>
            </a:r>
          </a:p>
          <a:p>
            <a:pPr lvl="2">
              <a:buFont typeface="Wingdings" panose="05000000000000000000" pitchFamily="2" charset="2"/>
              <a:buChar char="Ø"/>
            </a:pPr>
            <a:r>
              <a:rPr lang="en-US" sz="2400" dirty="0" smtClean="0"/>
              <a:t>To  train the model  on training data (10 fold cross validation)</a:t>
            </a:r>
          </a:p>
          <a:p>
            <a:pPr lvl="1">
              <a:buFont typeface="Arial" panose="020B0604020202020204" pitchFamily="34" charset="0"/>
              <a:buChar char="•"/>
            </a:pPr>
            <a:endParaRPr lang="en-SG" sz="2400" b="1" dirty="0" smtClean="0"/>
          </a:p>
          <a:p>
            <a:pPr>
              <a:buNone/>
            </a:pPr>
            <a:r>
              <a:rPr lang="en-IN" sz="2400" dirty="0" smtClean="0"/>
              <a:t>		cp 	   Accuracy 		Kappa</a:t>
            </a:r>
          </a:p>
          <a:p>
            <a:pPr>
              <a:buNone/>
            </a:pPr>
            <a:r>
              <a:rPr lang="en-IN" sz="2400" dirty="0" smtClean="0"/>
              <a:t>	0.006944444 	   0.7723456 	0.3999315 </a:t>
            </a:r>
          </a:p>
          <a:p>
            <a:pPr>
              <a:buNone/>
            </a:pPr>
            <a:r>
              <a:rPr lang="en-IN" sz="2400" dirty="0" smtClean="0"/>
              <a:t>	0.008333333 	   0.7789156 	0.4105158 </a:t>
            </a:r>
          </a:p>
          <a:p>
            <a:pPr>
              <a:buNone/>
            </a:pPr>
            <a:r>
              <a:rPr lang="en-IN" sz="2400" dirty="0" smtClean="0"/>
              <a:t>	0.368055556 	   0.7565567 	0.2831826</a:t>
            </a:r>
          </a:p>
          <a:p>
            <a:pPr>
              <a:buNone/>
            </a:pPr>
            <a:r>
              <a:rPr lang="en-IN" sz="2400" dirty="0" smtClean="0"/>
              <a:t>	</a:t>
            </a:r>
          </a:p>
          <a:p>
            <a:pPr>
              <a:buNone/>
            </a:pPr>
            <a:r>
              <a:rPr lang="en-IN" sz="2400" dirty="0" smtClean="0"/>
              <a:t>-	Accuracy was used to select the optimal model using the largest value.</a:t>
            </a:r>
          </a:p>
          <a:p>
            <a:pPr>
              <a:buNone/>
            </a:pPr>
            <a:r>
              <a:rPr lang="en-IN" sz="2400" dirty="0" smtClean="0"/>
              <a:t>-	The final value used for the model was cp = 0.008333333.</a:t>
            </a:r>
          </a:p>
          <a:p>
            <a:pPr>
              <a:buNone/>
            </a:pPr>
            <a:r>
              <a:rPr lang="en-IN" sz="2400" dirty="0" smtClean="0"/>
              <a:t>-	The complexity parameter (cp) is used to control the size of the decision tree and to select the optimal tree size. If the cost of adding another variable to the decision tree from the current node is above the value of cp, then tree building does not continue</a:t>
            </a:r>
          </a:p>
          <a:p>
            <a:pPr>
              <a:buNone/>
            </a:pPr>
            <a:endParaRPr lang="en-IN" sz="2400" dirty="0" smtClean="0"/>
          </a:p>
          <a:p>
            <a:pPr lvl="1"/>
            <a:r>
              <a:rPr lang="en-SG" sz="2400" b="1" dirty="0" smtClean="0"/>
              <a:t>Validating the model:</a:t>
            </a:r>
          </a:p>
          <a:p>
            <a:pPr lvl="2">
              <a:buFont typeface="Wingdings" panose="05000000000000000000" pitchFamily="2" charset="2"/>
              <a:buChar char="Ø"/>
            </a:pPr>
            <a:r>
              <a:rPr lang="en-US" sz="2400" dirty="0" smtClean="0"/>
              <a:t>To  validate the model  on validation data</a:t>
            </a:r>
          </a:p>
          <a:p>
            <a:pPr lvl="1"/>
            <a:endParaRPr lang="en-SG" sz="2400" b="1" dirty="0" smtClean="0"/>
          </a:p>
          <a:p>
            <a:pPr>
              <a:buNone/>
            </a:pPr>
            <a:r>
              <a:rPr lang="en-IN" sz="2400" dirty="0" smtClean="0"/>
              <a:t>		Accuracy 		Sensitivity 		Specificity 		Precision </a:t>
            </a:r>
          </a:p>
          <a:p>
            <a:pPr>
              <a:buNone/>
            </a:pPr>
            <a:r>
              <a:rPr lang="en-IN" sz="2400" dirty="0" smtClean="0"/>
              <a:t> 	 	 0.8300654 	  	0.9809524 	  	0.5 		 0.8110236 </a:t>
            </a:r>
            <a:r>
              <a:rPr lang="en-IN" sz="1600" dirty="0" smtClean="0"/>
              <a:t/>
            </a:r>
            <a:br>
              <a:rPr lang="en-IN" sz="1600"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Naïve </a:t>
            </a:r>
            <a:r>
              <a:rPr lang="en-SG" sz="3200" dirty="0" err="1" smtClean="0"/>
              <a:t>Bayes</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70000" lnSpcReduction="20000"/>
          </a:bodyPr>
          <a:lstStyle/>
          <a:p>
            <a:pPr lvl="1"/>
            <a:r>
              <a:rPr lang="en-SG" sz="2100" b="1" dirty="0" smtClean="0"/>
              <a:t>Training the model:</a:t>
            </a:r>
          </a:p>
          <a:p>
            <a:pPr lvl="2">
              <a:buFont typeface="Wingdings" panose="05000000000000000000" pitchFamily="2" charset="2"/>
              <a:buChar char="Ø"/>
            </a:pPr>
            <a:r>
              <a:rPr lang="en-US" sz="2100" dirty="0" smtClean="0"/>
              <a:t>To  train the model  on training data (10 fold cross validation)</a:t>
            </a:r>
          </a:p>
          <a:p>
            <a:pPr lvl="1">
              <a:buFont typeface="Arial" panose="020B0604020202020204" pitchFamily="34" charset="0"/>
              <a:buChar char="•"/>
            </a:pPr>
            <a:endParaRPr lang="en-SG" sz="2100" b="1" dirty="0" smtClean="0"/>
          </a:p>
          <a:p>
            <a:pPr>
              <a:buNone/>
            </a:pPr>
            <a:r>
              <a:rPr lang="en-IN" sz="2100" dirty="0" smtClean="0"/>
              <a:t>		</a:t>
            </a:r>
            <a:r>
              <a:rPr lang="en-IN" sz="2100" dirty="0" err="1" smtClean="0"/>
              <a:t>usekernel</a:t>
            </a:r>
            <a:r>
              <a:rPr lang="en-IN" sz="2100" dirty="0" smtClean="0"/>
              <a:t> 	   	Accuracy 		Kappa</a:t>
            </a:r>
          </a:p>
          <a:p>
            <a:pPr>
              <a:buNone/>
            </a:pPr>
            <a:r>
              <a:rPr lang="en-IN" sz="2100" dirty="0" smtClean="0"/>
              <a:t>	</a:t>
            </a:r>
            <a:r>
              <a:rPr lang="en-IN" sz="1400" dirty="0" smtClean="0"/>
              <a:t> 	</a:t>
            </a:r>
            <a:r>
              <a:rPr lang="en-IN" sz="2100" dirty="0" smtClean="0"/>
              <a:t>FALSE 	 	0.7853490 	 	0.42599671 </a:t>
            </a:r>
          </a:p>
          <a:p>
            <a:pPr>
              <a:buNone/>
            </a:pPr>
            <a:r>
              <a:rPr lang="en-IN" sz="2100" dirty="0" smtClean="0"/>
              <a:t>		TRUE 	 	0.6986052 	 	0.07437516 </a:t>
            </a:r>
          </a:p>
          <a:p>
            <a:pPr>
              <a:buNone/>
            </a:pPr>
            <a:r>
              <a:rPr lang="en-IN" sz="2100" dirty="0" smtClean="0"/>
              <a:t>	</a:t>
            </a:r>
          </a:p>
          <a:p>
            <a:pPr>
              <a:buNone/>
            </a:pPr>
            <a:r>
              <a:rPr lang="en-IN" sz="2100" dirty="0" smtClean="0"/>
              <a:t>-	Accuracy was used to select the optimal model using the largest value.</a:t>
            </a:r>
          </a:p>
          <a:p>
            <a:pPr>
              <a:buNone/>
            </a:pPr>
            <a:r>
              <a:rPr lang="en-IN" sz="2100" dirty="0" smtClean="0"/>
              <a:t>-	The final values used for the model were </a:t>
            </a:r>
            <a:r>
              <a:rPr lang="en-IN" sz="2100" dirty="0" err="1" smtClean="0"/>
              <a:t>fL</a:t>
            </a:r>
            <a:r>
              <a:rPr lang="en-IN" sz="2100" dirty="0" smtClean="0"/>
              <a:t> = 0, </a:t>
            </a:r>
            <a:r>
              <a:rPr lang="en-IN" sz="2100" dirty="0" err="1" smtClean="0"/>
              <a:t>usekernel</a:t>
            </a:r>
            <a:r>
              <a:rPr lang="en-IN" sz="2100" dirty="0" smtClean="0"/>
              <a:t> = FALSE and adjust = 1.</a:t>
            </a:r>
          </a:p>
          <a:p>
            <a:pPr>
              <a:buFontTx/>
              <a:buChar char="-"/>
            </a:pPr>
            <a:r>
              <a:rPr lang="en-IN" sz="2100" dirty="0" smtClean="0"/>
              <a:t>Kernel  is weighting function used in non-parametric estimation technique.</a:t>
            </a:r>
          </a:p>
          <a:p>
            <a:pPr>
              <a:buFontTx/>
              <a:buChar char="-"/>
            </a:pPr>
            <a:r>
              <a:rPr lang="en-IN" sz="2100" dirty="0" err="1" smtClean="0"/>
              <a:t>fL</a:t>
            </a:r>
            <a:r>
              <a:rPr lang="en-IN" sz="2100" dirty="0" smtClean="0"/>
              <a:t> is </a:t>
            </a:r>
            <a:r>
              <a:rPr lang="en-IN" sz="2100" dirty="0" err="1" smtClean="0"/>
              <a:t>laplace</a:t>
            </a:r>
            <a:r>
              <a:rPr lang="en-IN" sz="2100" dirty="0" smtClean="0"/>
              <a:t> correction to prevent zero probability. </a:t>
            </a:r>
          </a:p>
          <a:p>
            <a:pPr>
              <a:buFontTx/>
              <a:buChar char="-"/>
            </a:pPr>
            <a:endParaRPr lang="en-IN" sz="2100" dirty="0" smtClean="0"/>
          </a:p>
          <a:p>
            <a:pPr>
              <a:buFontTx/>
              <a:buChar char="-"/>
            </a:pPr>
            <a:endParaRPr lang="en-IN" sz="2100" dirty="0" smtClean="0"/>
          </a:p>
          <a:p>
            <a:pPr lvl="1"/>
            <a:r>
              <a:rPr lang="en-SG" sz="2100" b="1" dirty="0" smtClean="0"/>
              <a:t>Validating the model:</a:t>
            </a:r>
          </a:p>
          <a:p>
            <a:pPr lvl="2">
              <a:buFont typeface="Wingdings" panose="05000000000000000000" pitchFamily="2" charset="2"/>
              <a:buChar char="Ø"/>
            </a:pPr>
            <a:r>
              <a:rPr lang="en-US" sz="2100" dirty="0" smtClean="0"/>
              <a:t>To  validate the model  on validation data</a:t>
            </a:r>
          </a:p>
          <a:p>
            <a:pPr lvl="1"/>
            <a:endParaRPr lang="en-SG" sz="2100" b="1" dirty="0" smtClean="0"/>
          </a:p>
          <a:p>
            <a:pPr>
              <a:buNone/>
            </a:pPr>
            <a:r>
              <a:rPr lang="en-IN" sz="2100" dirty="0" smtClean="0"/>
              <a:t>		Accuracy 		Sensitivity 		Specificity 		Precision </a:t>
            </a:r>
          </a:p>
          <a:p>
            <a:pPr>
              <a:buNone/>
            </a:pPr>
            <a:r>
              <a:rPr lang="en-IN" sz="2100" dirty="0" smtClean="0"/>
              <a:t> 	 	 0.7973856 	  	0.9142857 	  	0.5416667 		 0.8135593 </a:t>
            </a:r>
            <a:br>
              <a:rPr lang="en-IN" sz="2100"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Support Vector Machines (SVM)</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55000" lnSpcReduction="20000"/>
          </a:bodyPr>
          <a:lstStyle/>
          <a:p>
            <a:pPr lvl="1"/>
            <a:r>
              <a:rPr lang="en-SG" sz="2700" b="1" dirty="0" smtClean="0"/>
              <a:t>Training the model:</a:t>
            </a:r>
          </a:p>
          <a:p>
            <a:pPr lvl="2">
              <a:buFont typeface="Wingdings" panose="05000000000000000000" pitchFamily="2" charset="2"/>
              <a:buChar char="Ø"/>
            </a:pPr>
            <a:r>
              <a:rPr lang="en-US" sz="2700" dirty="0" smtClean="0"/>
              <a:t>To  train the model  on training data (10 fold cross validation)</a:t>
            </a:r>
          </a:p>
          <a:p>
            <a:pPr lvl="1">
              <a:buFont typeface="Arial" panose="020B0604020202020204" pitchFamily="34" charset="0"/>
              <a:buChar char="•"/>
            </a:pPr>
            <a:endParaRPr lang="en-SG" sz="2700" b="1" dirty="0" smtClean="0"/>
          </a:p>
          <a:p>
            <a:pPr>
              <a:buNone/>
            </a:pPr>
            <a:r>
              <a:rPr lang="en-IN" sz="2700" dirty="0" smtClean="0"/>
              <a:t>		C 	   Accuracy 		Kappa</a:t>
            </a:r>
          </a:p>
          <a:p>
            <a:pPr>
              <a:buNone/>
            </a:pPr>
            <a:r>
              <a:rPr lang="en-IN" sz="2700" dirty="0" smtClean="0"/>
              <a:t>		 0.25 	  0.8006167 	0.4513029</a:t>
            </a:r>
          </a:p>
          <a:p>
            <a:pPr>
              <a:buNone/>
            </a:pPr>
            <a:r>
              <a:rPr lang="en-IN" sz="2700" dirty="0" smtClean="0"/>
              <a:t>		 0.50 	  0.7984891 	0.4445613</a:t>
            </a:r>
          </a:p>
          <a:p>
            <a:pPr>
              <a:buNone/>
            </a:pPr>
            <a:r>
              <a:rPr lang="en-IN" sz="2700" dirty="0" smtClean="0"/>
              <a:t>		 1.00              0.7918707 	0.4381304</a:t>
            </a:r>
          </a:p>
          <a:p>
            <a:pPr>
              <a:buNone/>
            </a:pPr>
            <a:r>
              <a:rPr lang="en-IN" sz="2700" dirty="0" smtClean="0"/>
              <a:t> </a:t>
            </a:r>
          </a:p>
          <a:p>
            <a:pPr>
              <a:buNone/>
            </a:pPr>
            <a:r>
              <a:rPr lang="en-IN" sz="2700" dirty="0" smtClean="0"/>
              <a:t>-	Accuracy was used to select the optimal model using the largest value.</a:t>
            </a:r>
          </a:p>
          <a:p>
            <a:pPr>
              <a:buFontTx/>
              <a:buChar char="-"/>
            </a:pPr>
            <a:r>
              <a:rPr lang="en-IN" sz="2700" dirty="0" smtClean="0"/>
              <a:t>The final values used for the model were sigma = 0.09549228 and C = 0.25.</a:t>
            </a:r>
          </a:p>
          <a:p>
            <a:pPr>
              <a:buFontTx/>
              <a:buChar char="-"/>
            </a:pPr>
            <a:r>
              <a:rPr lang="en-IN" sz="2700" dirty="0" smtClean="0"/>
              <a:t>Cost is ability to tolerate error ,Sigma is smoothing parameter which is held constant here and a linear kernel used.</a:t>
            </a:r>
          </a:p>
          <a:p>
            <a:pPr>
              <a:buFontTx/>
              <a:buChar char="-"/>
            </a:pPr>
            <a:endParaRPr lang="en-IN" sz="2700" dirty="0" smtClean="0"/>
          </a:p>
          <a:p>
            <a:pPr>
              <a:buNone/>
            </a:pPr>
            <a:endParaRPr lang="en-IN" sz="2700" dirty="0" smtClean="0"/>
          </a:p>
          <a:p>
            <a:pPr lvl="1"/>
            <a:r>
              <a:rPr lang="en-SG" sz="2700" b="1" dirty="0" smtClean="0"/>
              <a:t>Validating the model:</a:t>
            </a:r>
          </a:p>
          <a:p>
            <a:pPr lvl="2">
              <a:buFont typeface="Wingdings" panose="05000000000000000000" pitchFamily="2" charset="2"/>
              <a:buChar char="Ø"/>
            </a:pPr>
            <a:r>
              <a:rPr lang="en-US" sz="2700" dirty="0" smtClean="0"/>
              <a:t>To  validate the model  on validation data</a:t>
            </a:r>
          </a:p>
          <a:p>
            <a:pPr lvl="1"/>
            <a:endParaRPr lang="en-SG" sz="2700" b="1" dirty="0" smtClean="0"/>
          </a:p>
          <a:p>
            <a:pPr>
              <a:buNone/>
            </a:pPr>
            <a:r>
              <a:rPr lang="en-IN" sz="2700" dirty="0" smtClean="0"/>
              <a:t>		Accuracy 		Sensitivity 		Specificity 		Precision </a:t>
            </a:r>
          </a:p>
          <a:p>
            <a:pPr>
              <a:buNone/>
            </a:pPr>
            <a:r>
              <a:rPr lang="en-IN" sz="2700" dirty="0" smtClean="0"/>
              <a:t> 	 	 0.8300654 	 	0.9809524 	 	0.5 	 	0.8110236 </a:t>
            </a:r>
            <a:r>
              <a:rPr lang="en-IN" dirty="0" smtClean="0"/>
              <a:t/>
            </a:r>
            <a:br>
              <a:rPr lang="en-IN"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Summary of all models</a:t>
            </a:r>
            <a:r>
              <a:rPr lang="en-SG" sz="3200" dirty="0"/>
              <a:t/>
            </a:r>
            <a:br>
              <a:rPr lang="en-SG" sz="3200" dirty="0"/>
            </a:br>
            <a:r>
              <a:rPr lang="en-SG" sz="3200" dirty="0"/>
              <a:t/>
            </a:r>
            <a:br>
              <a:rPr lang="en-SG" sz="3200" dirty="0"/>
            </a:br>
            <a:endParaRPr lang="en-SG" sz="3200" dirty="0"/>
          </a:p>
        </p:txBody>
      </p:sp>
      <p:pic>
        <p:nvPicPr>
          <p:cNvPr id="45063" name="Picture 7"/>
          <p:cNvPicPr>
            <a:picLocks noGrp="1" noChangeAspect="1" noChangeArrowheads="1"/>
          </p:cNvPicPr>
          <p:nvPr>
            <p:ph idx="1"/>
          </p:nvPr>
        </p:nvPicPr>
        <p:blipFill>
          <a:blip r:embed="rId2" cstate="print"/>
          <a:srcRect/>
          <a:stretch>
            <a:fillRect/>
          </a:stretch>
        </p:blipFill>
        <p:spPr bwMode="auto">
          <a:xfrm>
            <a:off x="1259632" y="1412776"/>
            <a:ext cx="6768752" cy="1784864"/>
          </a:xfrm>
          <a:prstGeom prst="rect">
            <a:avLst/>
          </a:prstGeom>
          <a:noFill/>
          <a:ln w="9525">
            <a:noFill/>
            <a:miter lim="800000"/>
            <a:headEnd/>
            <a:tailEnd/>
          </a:ln>
        </p:spPr>
      </p:pic>
      <p:sp>
        <p:nvSpPr>
          <p:cNvPr id="10" name="TextBox 9"/>
          <p:cNvSpPr txBox="1"/>
          <p:nvPr/>
        </p:nvSpPr>
        <p:spPr>
          <a:xfrm>
            <a:off x="1403648" y="3573016"/>
            <a:ext cx="6624736" cy="2308324"/>
          </a:xfrm>
          <a:prstGeom prst="rect">
            <a:avLst/>
          </a:prstGeom>
          <a:noFill/>
          <a:ln>
            <a:solidFill>
              <a:schemeClr val="accent1"/>
            </a:solidFill>
          </a:ln>
        </p:spPr>
        <p:txBody>
          <a:bodyPr wrap="square" rtlCol="0">
            <a:spAutoFit/>
          </a:bodyPr>
          <a:lstStyle/>
          <a:p>
            <a:r>
              <a:rPr lang="en-IN" sz="1500" dirty="0" smtClean="0"/>
              <a:t>Can infer that:</a:t>
            </a:r>
          </a:p>
          <a:p>
            <a:endParaRPr lang="en-IN" sz="1500" dirty="0" smtClean="0"/>
          </a:p>
          <a:p>
            <a:pPr>
              <a:buFontTx/>
              <a:buChar char="-"/>
            </a:pPr>
            <a:r>
              <a:rPr lang="en-IN" sz="1500" dirty="0" smtClean="0"/>
              <a:t>The best model is random forest as it got better accuracy and specificity too.</a:t>
            </a:r>
          </a:p>
          <a:p>
            <a:endParaRPr lang="en-IN" sz="1500" dirty="0" smtClean="0"/>
          </a:p>
          <a:p>
            <a:r>
              <a:rPr lang="en-IN" sz="1500" dirty="0" smtClean="0"/>
              <a:t>- Specificity(True negative) is critical here as bank should not give loans to bad customers. We can compromise a bit on Sensitivity(True positive).</a:t>
            </a:r>
          </a:p>
          <a:p>
            <a:endParaRPr lang="en-IN" dirty="0" smtClean="0"/>
          </a:p>
          <a:p>
            <a:endParaRPr lang="en-IN" dirty="0" smtClean="0"/>
          </a:p>
          <a:p>
            <a:endParaRPr lang="en-IN" dirty="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Correlation between models (Pre-check before ensemble)</a:t>
            </a:r>
            <a:r>
              <a:rPr lang="en-SG" sz="3200" dirty="0"/>
              <a:t/>
            </a:r>
            <a:br>
              <a:rPr lang="en-SG" sz="3200" dirty="0"/>
            </a:br>
            <a:r>
              <a:rPr lang="en-SG" sz="3200" dirty="0"/>
              <a:t/>
            </a:r>
            <a:br>
              <a:rPr lang="en-SG" sz="3200" dirty="0"/>
            </a:br>
            <a:endParaRPr lang="en-SG" sz="3200" dirty="0"/>
          </a:p>
        </p:txBody>
      </p:sp>
      <p:pic>
        <p:nvPicPr>
          <p:cNvPr id="44036" name="Picture 4"/>
          <p:cNvPicPr>
            <a:picLocks noGrp="1" noChangeAspect="1" noChangeArrowheads="1"/>
          </p:cNvPicPr>
          <p:nvPr>
            <p:ph idx="1"/>
          </p:nvPr>
        </p:nvPicPr>
        <p:blipFill>
          <a:blip r:embed="rId2" cstate="print"/>
          <a:srcRect/>
          <a:stretch>
            <a:fillRect/>
          </a:stretch>
        </p:blipFill>
        <p:spPr bwMode="auto">
          <a:xfrm>
            <a:off x="827583" y="1700808"/>
            <a:ext cx="7373127" cy="1440160"/>
          </a:xfrm>
          <a:prstGeom prst="rect">
            <a:avLst/>
          </a:prstGeom>
          <a:solidFill>
            <a:schemeClr val="accent1"/>
          </a:solidFill>
          <a:ln w="9525">
            <a:solidFill>
              <a:schemeClr val="accent1"/>
            </a:solidFill>
            <a:miter lim="800000"/>
            <a:headEnd/>
            <a:tailEnd/>
          </a:ln>
        </p:spPr>
      </p:pic>
      <p:sp>
        <p:nvSpPr>
          <p:cNvPr id="11" name="TextBox 10"/>
          <p:cNvSpPr txBox="1"/>
          <p:nvPr/>
        </p:nvSpPr>
        <p:spPr>
          <a:xfrm>
            <a:off x="827584" y="3356992"/>
            <a:ext cx="7416824" cy="1708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500" dirty="0" smtClean="0">
                <a:solidFill>
                  <a:schemeClr val="tx1"/>
                </a:solidFill>
              </a:rPr>
              <a:t>The Correlation between </a:t>
            </a:r>
            <a:r>
              <a:rPr lang="en-IN" sz="1500" dirty="0" err="1" smtClean="0">
                <a:solidFill>
                  <a:schemeClr val="tx1"/>
                </a:solidFill>
              </a:rPr>
              <a:t>svm</a:t>
            </a:r>
            <a:r>
              <a:rPr lang="en-IN" sz="1500" dirty="0" smtClean="0">
                <a:solidFill>
                  <a:schemeClr val="tx1"/>
                </a:solidFill>
              </a:rPr>
              <a:t> and </a:t>
            </a:r>
            <a:r>
              <a:rPr lang="en-IN" sz="1500" dirty="0" err="1" smtClean="0">
                <a:solidFill>
                  <a:schemeClr val="tx1"/>
                </a:solidFill>
              </a:rPr>
              <a:t>knn</a:t>
            </a:r>
            <a:r>
              <a:rPr lang="en-IN" sz="1500" dirty="0" smtClean="0">
                <a:solidFill>
                  <a:schemeClr val="tx1"/>
                </a:solidFill>
              </a:rPr>
              <a:t> is least. So can select these models for ensemble.</a:t>
            </a:r>
          </a:p>
          <a:p>
            <a:endParaRPr lang="en-IN" sz="1500" dirty="0" smtClean="0">
              <a:solidFill>
                <a:schemeClr val="tx1"/>
              </a:solidFill>
            </a:endParaRPr>
          </a:p>
          <a:p>
            <a:r>
              <a:rPr lang="en-IN" sz="1500" dirty="0" smtClean="0">
                <a:solidFill>
                  <a:schemeClr val="tx1"/>
                </a:solidFill>
              </a:rPr>
              <a:t>Two of the key principles for the model selection are:</a:t>
            </a:r>
          </a:p>
          <a:p>
            <a:endParaRPr lang="en-IN" sz="1500" dirty="0" smtClean="0">
              <a:solidFill>
                <a:schemeClr val="tx1"/>
              </a:solidFill>
            </a:endParaRPr>
          </a:p>
          <a:p>
            <a:r>
              <a:rPr lang="en-IN" sz="1500" dirty="0" smtClean="0">
                <a:solidFill>
                  <a:schemeClr val="tx1"/>
                </a:solidFill>
              </a:rPr>
              <a:t>- The individual models fulfil particular accuracy criteria.</a:t>
            </a:r>
          </a:p>
          <a:p>
            <a:r>
              <a:rPr lang="en-IN" sz="1500" dirty="0" smtClean="0">
                <a:solidFill>
                  <a:schemeClr val="tx1"/>
                </a:solidFill>
              </a:rPr>
              <a:t>- The model predictions of various individual models are not highly correlated with the predictions of other models.</a:t>
            </a:r>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Ensemble</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a:bodyPr>
          <a:lstStyle/>
          <a:p>
            <a:pPr lvl="1"/>
            <a:r>
              <a:rPr lang="en-SG" sz="1500" dirty="0" smtClean="0"/>
              <a:t>Approach:</a:t>
            </a:r>
          </a:p>
          <a:p>
            <a:pPr lvl="2">
              <a:buFont typeface="Wingdings" panose="05000000000000000000" pitchFamily="2" charset="2"/>
              <a:buChar char="Ø"/>
            </a:pPr>
            <a:r>
              <a:rPr lang="en-IN" sz="1500" dirty="0" smtClean="0"/>
              <a:t>Train the individual base layer models on training data.</a:t>
            </a:r>
          </a:p>
          <a:p>
            <a:pPr lvl="2">
              <a:buFont typeface="Wingdings" panose="05000000000000000000" pitchFamily="2" charset="2"/>
              <a:buChar char="Ø"/>
            </a:pPr>
            <a:r>
              <a:rPr lang="en-IN" sz="1500" dirty="0" smtClean="0"/>
              <a:t>Predict using each base layer model for training data and test data. (One key thing to note here is that out of fold predictions are used while predicting for the training data).</a:t>
            </a:r>
          </a:p>
          <a:p>
            <a:pPr lvl="2">
              <a:buFont typeface="Wingdings" panose="05000000000000000000" pitchFamily="2" charset="2"/>
              <a:buChar char="Ø"/>
            </a:pPr>
            <a:r>
              <a:rPr lang="en-IN" sz="1500" dirty="0" smtClean="0"/>
              <a:t>Now train the top layer model again on the predictions of the bottom layer models that has been made on the training data.</a:t>
            </a:r>
          </a:p>
          <a:p>
            <a:pPr lvl="2">
              <a:buFont typeface="Wingdings" panose="05000000000000000000" pitchFamily="2" charset="2"/>
              <a:buChar char="Ø"/>
            </a:pPr>
            <a:r>
              <a:rPr lang="en-IN" sz="1500" dirty="0" smtClean="0"/>
              <a:t>Finally, predict using the top layer model with the predictions of bottom layer models that has been made for testing data.</a:t>
            </a:r>
          </a:p>
          <a:p>
            <a:pPr lvl="2">
              <a:buFont typeface="Wingdings" panose="05000000000000000000" pitchFamily="2" charset="2"/>
              <a:buChar char="Ø"/>
            </a:pPr>
            <a:endParaRPr lang="en-SG" sz="2700" b="1" dirty="0" smtClean="0"/>
          </a:p>
          <a:p>
            <a:pPr>
              <a:buNone/>
            </a:pPr>
            <a:r>
              <a:rPr lang="en-IN" sz="2700" dirty="0" smtClean="0"/>
              <a:t>	</a:t>
            </a: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
        <p:nvSpPr>
          <p:cNvPr id="4" name="TextBox 3"/>
          <p:cNvSpPr txBox="1"/>
          <p:nvPr/>
        </p:nvSpPr>
        <p:spPr>
          <a:xfrm>
            <a:off x="1259632" y="4509120"/>
            <a:ext cx="6768752"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500" dirty="0" smtClean="0">
                <a:solidFill>
                  <a:schemeClr val="tx1"/>
                </a:solidFill>
              </a:rPr>
              <a:t>SVM and KNN are used in base layer model </a:t>
            </a:r>
          </a:p>
          <a:p>
            <a:endParaRPr lang="en-IN" sz="1500" dirty="0" smtClean="0">
              <a:solidFill>
                <a:schemeClr val="tx1"/>
              </a:solidFill>
            </a:endParaRPr>
          </a:p>
          <a:p>
            <a:r>
              <a:rPr lang="en-IN" sz="1500" dirty="0" smtClean="0">
                <a:solidFill>
                  <a:schemeClr val="tx1"/>
                </a:solidFill>
              </a:rPr>
              <a:t>GBM (Gradient boosting method) is used in to layer model</a:t>
            </a:r>
          </a:p>
          <a:p>
            <a:endParaRPr lang="en-IN" sz="1500" dirty="0" smtClean="0">
              <a:solidFill>
                <a:schemeClr val="tx1"/>
              </a:solidFill>
            </a:endParaRPr>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Continued…</a:t>
            </a: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25000" lnSpcReduction="20000"/>
          </a:bodyPr>
          <a:lstStyle/>
          <a:p>
            <a:pPr lvl="1"/>
            <a:r>
              <a:rPr lang="en-SG" sz="5600" b="1" dirty="0" smtClean="0"/>
              <a:t>Training the model:</a:t>
            </a:r>
          </a:p>
          <a:p>
            <a:pPr lvl="2">
              <a:buFont typeface="Wingdings" panose="05000000000000000000" pitchFamily="2" charset="2"/>
              <a:buChar char="Ø"/>
            </a:pPr>
            <a:r>
              <a:rPr lang="en-US" sz="5600" dirty="0" smtClean="0"/>
              <a:t>To  train the model  on training data (10 fold cross validation)</a:t>
            </a:r>
          </a:p>
          <a:p>
            <a:pPr lvl="1">
              <a:buFont typeface="Arial" panose="020B0604020202020204" pitchFamily="34" charset="0"/>
              <a:buChar char="•"/>
            </a:pPr>
            <a:endParaRPr lang="en-SG" sz="5600" b="1" dirty="0" smtClean="0"/>
          </a:p>
          <a:p>
            <a:pPr>
              <a:buNone/>
            </a:pPr>
            <a:r>
              <a:rPr lang="en-IN" sz="5600" dirty="0" err="1" smtClean="0"/>
              <a:t>interaction.depth</a:t>
            </a:r>
            <a:r>
              <a:rPr lang="en-IN" sz="5600" dirty="0" smtClean="0"/>
              <a:t> 	</a:t>
            </a:r>
            <a:r>
              <a:rPr lang="en-IN" sz="5600" dirty="0" err="1" smtClean="0"/>
              <a:t>n.trees</a:t>
            </a:r>
            <a:r>
              <a:rPr lang="en-IN" sz="5600" dirty="0" smtClean="0"/>
              <a:t> 	Accuracy 	Kappa </a:t>
            </a:r>
          </a:p>
          <a:p>
            <a:pPr>
              <a:buNone/>
            </a:pPr>
            <a:r>
              <a:rPr lang="en-IN" sz="5600" dirty="0" smtClean="0"/>
              <a:t>1 			50 	0.7984891 	0.4474965 </a:t>
            </a:r>
          </a:p>
          <a:p>
            <a:pPr>
              <a:buNone/>
            </a:pPr>
            <a:r>
              <a:rPr lang="en-IN" sz="5600" dirty="0" smtClean="0"/>
              <a:t>1 			100 	0.7984891	 0.4474965 </a:t>
            </a:r>
          </a:p>
          <a:p>
            <a:pPr>
              <a:buNone/>
            </a:pPr>
            <a:r>
              <a:rPr lang="en-IN" sz="5600" dirty="0" smtClean="0"/>
              <a:t>1 			150 	0.7984891 	0.4474965 </a:t>
            </a:r>
          </a:p>
          <a:p>
            <a:pPr>
              <a:buNone/>
            </a:pPr>
            <a:r>
              <a:rPr lang="en-IN" sz="5600" dirty="0" smtClean="0"/>
              <a:t>2 			50 	0.7984891 	0.4474965 </a:t>
            </a:r>
          </a:p>
          <a:p>
            <a:pPr>
              <a:buNone/>
            </a:pPr>
            <a:r>
              <a:rPr lang="en-IN" sz="5600" dirty="0" smtClean="0"/>
              <a:t>2 			100 	0.7963593 	0.4469579 </a:t>
            </a:r>
          </a:p>
          <a:p>
            <a:pPr>
              <a:buNone/>
            </a:pPr>
            <a:r>
              <a:rPr lang="en-IN" sz="5600" dirty="0" smtClean="0"/>
              <a:t>2 			150 	0.7940909 	0.4470576 </a:t>
            </a:r>
          </a:p>
          <a:p>
            <a:pPr>
              <a:buNone/>
            </a:pPr>
            <a:r>
              <a:rPr lang="en-IN" sz="5600" dirty="0" smtClean="0"/>
              <a:t>3 			50 	0.7963131 	0.4449383 </a:t>
            </a:r>
          </a:p>
          <a:p>
            <a:pPr>
              <a:buNone/>
            </a:pPr>
            <a:r>
              <a:rPr lang="en-IN" sz="5600" dirty="0" smtClean="0"/>
              <a:t>3 			100 	0.7897872 	0.4385508 </a:t>
            </a:r>
          </a:p>
          <a:p>
            <a:pPr>
              <a:buNone/>
            </a:pPr>
            <a:r>
              <a:rPr lang="en-IN" sz="5600" dirty="0" smtClean="0"/>
              <a:t>3 			150	 0.7919611	 0.4497680 </a:t>
            </a:r>
          </a:p>
          <a:p>
            <a:pPr>
              <a:buNone/>
            </a:pPr>
            <a:endParaRPr lang="en-IN" sz="5600" dirty="0" smtClean="0"/>
          </a:p>
          <a:p>
            <a:pPr>
              <a:buNone/>
            </a:pPr>
            <a:r>
              <a:rPr lang="en-IN" sz="5600" dirty="0" smtClean="0"/>
              <a:t>-	Accuracy was used to select the optimal model using the largest value.</a:t>
            </a:r>
          </a:p>
          <a:p>
            <a:pPr>
              <a:buFontTx/>
              <a:buChar char="-"/>
            </a:pPr>
            <a:r>
              <a:rPr lang="en-IN" sz="5600" dirty="0" smtClean="0"/>
              <a:t>The final values used for the model were </a:t>
            </a:r>
            <a:r>
              <a:rPr lang="en-IN" sz="5600" dirty="0" err="1" smtClean="0"/>
              <a:t>n.trees</a:t>
            </a:r>
            <a:r>
              <a:rPr lang="en-IN" sz="5600" dirty="0" smtClean="0"/>
              <a:t> = 50, </a:t>
            </a:r>
            <a:r>
              <a:rPr lang="en-IN" sz="5600" dirty="0" err="1" smtClean="0"/>
              <a:t>interaction.depth</a:t>
            </a:r>
            <a:r>
              <a:rPr lang="en-IN" sz="5600" dirty="0" smtClean="0"/>
              <a:t> = 1, shrinkage = 0.1 and </a:t>
            </a:r>
            <a:r>
              <a:rPr lang="en-IN" sz="5600" dirty="0" err="1" smtClean="0"/>
              <a:t>n.minobsinnode</a:t>
            </a:r>
            <a:r>
              <a:rPr lang="en-IN" sz="5600" dirty="0" smtClean="0"/>
              <a:t> = 10.</a:t>
            </a:r>
          </a:p>
          <a:p>
            <a:pPr>
              <a:buFontTx/>
              <a:buChar char="-"/>
            </a:pPr>
            <a:r>
              <a:rPr lang="en-IN" sz="5600" dirty="0" err="1" smtClean="0"/>
              <a:t>interaction.depth</a:t>
            </a:r>
            <a:r>
              <a:rPr lang="en-IN" sz="5600" dirty="0" smtClean="0"/>
              <a:t> is the maximum depth of variable interactions. 1 implies an additive mode1 implies an additive model, 2 implies a model with up to 2-way interactions, etc.</a:t>
            </a:r>
          </a:p>
          <a:p>
            <a:pPr>
              <a:buFontTx/>
              <a:buChar char="-"/>
            </a:pPr>
            <a:r>
              <a:rPr lang="en-IN" sz="5600" dirty="0" err="1" smtClean="0"/>
              <a:t>n.trees</a:t>
            </a:r>
            <a:r>
              <a:rPr lang="en-IN" sz="5600" dirty="0" smtClean="0"/>
              <a:t> is the total number of trees to fit. </a:t>
            </a:r>
          </a:p>
          <a:p>
            <a:pPr>
              <a:buFontTx/>
              <a:buChar char="-"/>
            </a:pPr>
            <a:endParaRPr lang="en-IN" sz="4300" dirty="0" smtClean="0"/>
          </a:p>
          <a:p>
            <a:pPr>
              <a:buNone/>
            </a:pPr>
            <a:endParaRPr lang="en-IN" sz="2700" dirty="0" smtClean="0"/>
          </a:p>
          <a:p>
            <a:pPr lvl="1"/>
            <a:r>
              <a:rPr lang="en-IN" dirty="0" smtClean="0"/>
              <a:t/>
            </a:r>
            <a:br>
              <a:rPr lang="en-IN"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Continued…</a:t>
            </a: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85000" lnSpcReduction="10000"/>
          </a:bodyPr>
          <a:lstStyle/>
          <a:p>
            <a:pPr lvl="1"/>
            <a:r>
              <a:rPr lang="en-SG" sz="1800" b="1" dirty="0" smtClean="0"/>
              <a:t>Validating the model:</a:t>
            </a:r>
          </a:p>
          <a:p>
            <a:pPr lvl="2">
              <a:buFont typeface="Wingdings" panose="05000000000000000000" pitchFamily="2" charset="2"/>
              <a:buChar char="Ø"/>
            </a:pPr>
            <a:r>
              <a:rPr lang="en-US" dirty="0" smtClean="0"/>
              <a:t>To  Validate the model  on Validation data  </a:t>
            </a:r>
          </a:p>
          <a:p>
            <a:pPr lvl="1">
              <a:buFont typeface="Arial" panose="020B0604020202020204" pitchFamily="34" charset="0"/>
              <a:buChar char="•"/>
            </a:pPr>
            <a:endParaRPr lang="en-SG" sz="1800" b="1" dirty="0" smtClean="0"/>
          </a:p>
          <a:p>
            <a:pPr>
              <a:buNone/>
            </a:pPr>
            <a:r>
              <a:rPr lang="en-IN" sz="1800" dirty="0" smtClean="0"/>
              <a:t> 		Accuracy 		Sensitivity 		Specificity 		Precision </a:t>
            </a:r>
          </a:p>
          <a:p>
            <a:pPr>
              <a:buNone/>
            </a:pPr>
            <a:r>
              <a:rPr lang="en-IN" sz="1800" dirty="0" smtClean="0"/>
              <a:t> 	 	 0.8300654 	 	0.9809524 	 	0.5 	 	0.8110236 </a:t>
            </a:r>
          </a:p>
          <a:p>
            <a:pPr>
              <a:buNone/>
            </a:pPr>
            <a:endParaRPr lang="en-IN" sz="1800" dirty="0" smtClean="0"/>
          </a:p>
          <a:p>
            <a:pPr>
              <a:buNone/>
            </a:pPr>
            <a:r>
              <a:rPr lang="en-IN" sz="1800" b="1" dirty="0" smtClean="0"/>
              <a:t>Can infer that:</a:t>
            </a:r>
          </a:p>
          <a:p>
            <a:pPr>
              <a:buNone/>
            </a:pPr>
            <a:endParaRPr lang="en-IN" sz="1800" dirty="0" smtClean="0"/>
          </a:p>
          <a:p>
            <a:pPr>
              <a:buNone/>
            </a:pPr>
            <a:r>
              <a:rPr lang="en-IN" sz="1800" dirty="0" smtClean="0"/>
              <a:t>-	The models are quite similar in nature even though correlation is very less. That is the reason ensemble is having no effect.</a:t>
            </a:r>
          </a:p>
          <a:p>
            <a:pPr>
              <a:buFontTx/>
              <a:buChar char="-"/>
            </a:pPr>
            <a:endParaRPr lang="en-IN" sz="1800" dirty="0" smtClean="0"/>
          </a:p>
          <a:p>
            <a:pPr>
              <a:buNone/>
            </a:pPr>
            <a:r>
              <a:rPr lang="en-IN" sz="1800" dirty="0" smtClean="0"/>
              <a:t>-	The best model is random forest. Let's try tuning it further</a:t>
            </a:r>
          </a:p>
          <a:p>
            <a:pPr>
              <a:buFontTx/>
              <a:buChar char="-"/>
            </a:pPr>
            <a:endParaRPr lang="en-IN" sz="3700" dirty="0" smtClean="0"/>
          </a:p>
          <a:p>
            <a:pPr lvl="1"/>
            <a:r>
              <a:rPr lang="en-IN" dirty="0" smtClean="0"/>
              <a:t/>
            </a:r>
            <a:br>
              <a:rPr lang="en-IN"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
            </a:r>
            <a:br>
              <a:rPr lang="en-SG" dirty="0"/>
            </a:br>
            <a:r>
              <a:rPr lang="en-SG" dirty="0"/>
              <a:t> </a:t>
            </a:r>
            <a:br>
              <a:rPr lang="en-SG" dirty="0"/>
            </a:br>
            <a:r>
              <a:rPr lang="en-SG" sz="3600" dirty="0"/>
              <a:t>Domain &amp; topic of project </a:t>
            </a:r>
            <a:r>
              <a:rPr lang="en-SG" dirty="0"/>
              <a:t/>
            </a:r>
            <a:br>
              <a:rPr lang="en-SG" dirty="0"/>
            </a:br>
            <a:endParaRPr lang="en-SG" dirty="0"/>
          </a:p>
        </p:txBody>
      </p:sp>
      <p:sp>
        <p:nvSpPr>
          <p:cNvPr id="3" name="Content Placeholder 2"/>
          <p:cNvSpPr>
            <a:spLocks noGrp="1"/>
          </p:cNvSpPr>
          <p:nvPr>
            <p:ph idx="1"/>
          </p:nvPr>
        </p:nvSpPr>
        <p:spPr/>
        <p:txBody>
          <a:bodyPr>
            <a:normAutofit/>
          </a:bodyPr>
          <a:lstStyle/>
          <a:p>
            <a:r>
              <a:rPr lang="en-US" sz="2400" b="1" dirty="0" smtClean="0"/>
              <a:t>Domain:</a:t>
            </a:r>
            <a:r>
              <a:rPr lang="en-US" sz="2400" dirty="0" smtClean="0"/>
              <a:t> Banking</a:t>
            </a:r>
          </a:p>
          <a:p>
            <a:endParaRPr lang="en-US" sz="2400" dirty="0" smtClean="0"/>
          </a:p>
          <a:p>
            <a:endParaRPr lang="en-US" sz="2400" dirty="0"/>
          </a:p>
          <a:p>
            <a:endParaRPr lang="en-US" sz="2400" dirty="0" smtClean="0"/>
          </a:p>
          <a:p>
            <a:endParaRPr lang="en-US" sz="2400" dirty="0"/>
          </a:p>
          <a:p>
            <a:endParaRPr lang="en-US" sz="2400" b="1" dirty="0" smtClean="0"/>
          </a:p>
          <a:p>
            <a:endParaRPr lang="en-US" sz="2400" b="1" dirty="0"/>
          </a:p>
          <a:p>
            <a:r>
              <a:rPr lang="en-US" sz="2400" b="1" dirty="0" smtClean="0"/>
              <a:t>Topic: </a:t>
            </a:r>
            <a:r>
              <a:rPr lang="en-US" sz="2400" dirty="0" smtClean="0"/>
              <a:t>Loan prediction </a:t>
            </a:r>
            <a:endParaRPr lang="en-SG" sz="2400" dirty="0"/>
          </a:p>
        </p:txBody>
      </p:sp>
      <p:pic>
        <p:nvPicPr>
          <p:cNvPr id="5" name="Picture 4" descr="Approve_Reject.jpg"/>
          <p:cNvPicPr>
            <a:picLocks noChangeAspect="1"/>
          </p:cNvPicPr>
          <p:nvPr/>
        </p:nvPicPr>
        <p:blipFill>
          <a:blip r:embed="rId2" cstate="print"/>
          <a:stretch>
            <a:fillRect/>
          </a:stretch>
        </p:blipFill>
        <p:spPr>
          <a:xfrm>
            <a:off x="1187624" y="2132856"/>
            <a:ext cx="3210272" cy="2093097"/>
          </a:xfrm>
          <a:prstGeom prst="rect">
            <a:avLst/>
          </a:prstGeom>
        </p:spPr>
      </p:pic>
    </p:spTree>
    <p:extLst>
      <p:ext uri="{BB962C8B-B14F-4D97-AF65-F5344CB8AC3E}">
        <p14:creationId xmlns="" xmlns:p14="http://schemas.microsoft.com/office/powerpoint/2010/main" val="1682145601"/>
      </p:ext>
    </p:extLst>
  </p:cSld>
  <p:clrMapOvr>
    <a:masterClrMapping/>
  </p:clrMapOvr>
  <p:transition spd="med">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Random Forest Tuning</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fontScale="25000" lnSpcReduction="20000"/>
          </a:bodyPr>
          <a:lstStyle/>
          <a:p>
            <a:pPr lvl="1"/>
            <a:r>
              <a:rPr lang="en-SG" sz="6000" b="1" dirty="0" smtClean="0"/>
              <a:t>Training the model:</a:t>
            </a:r>
          </a:p>
          <a:p>
            <a:pPr lvl="2">
              <a:buFont typeface="Wingdings" panose="05000000000000000000" pitchFamily="2" charset="2"/>
              <a:buChar char="Ø"/>
            </a:pPr>
            <a:r>
              <a:rPr lang="en-US" sz="6000" dirty="0" smtClean="0"/>
              <a:t>To  train the model  on training data (10 fold cross validation)</a:t>
            </a:r>
          </a:p>
          <a:p>
            <a:pPr lvl="1">
              <a:buFont typeface="Arial" panose="020B0604020202020204" pitchFamily="34" charset="0"/>
              <a:buChar char="•"/>
            </a:pPr>
            <a:endParaRPr lang="en-SG" sz="6000" b="1" dirty="0" smtClean="0"/>
          </a:p>
          <a:p>
            <a:pPr>
              <a:buNone/>
            </a:pPr>
            <a:r>
              <a:rPr lang="en-IN" sz="6000" dirty="0" smtClean="0"/>
              <a:t>		</a:t>
            </a:r>
            <a:r>
              <a:rPr lang="en-IN" sz="6000" dirty="0" err="1" smtClean="0"/>
              <a:t>mtry</a:t>
            </a:r>
            <a:r>
              <a:rPr lang="en-IN" sz="6000" dirty="0" smtClean="0"/>
              <a:t> 	   Accuracy 		Kappa</a:t>
            </a:r>
          </a:p>
          <a:p>
            <a:pPr>
              <a:buNone/>
            </a:pPr>
            <a:r>
              <a:rPr lang="en-IN" sz="6000" dirty="0" smtClean="0"/>
              <a:t>		 2 	 0.7939963 	 	0.4399727</a:t>
            </a:r>
          </a:p>
          <a:p>
            <a:pPr>
              <a:buNone/>
            </a:pPr>
            <a:r>
              <a:rPr lang="en-IN" sz="6000" dirty="0" smtClean="0"/>
              <a:t>		 6 	 0.7614760 	 	0.3758997</a:t>
            </a:r>
          </a:p>
          <a:p>
            <a:pPr>
              <a:buNone/>
            </a:pPr>
            <a:r>
              <a:rPr lang="en-IN" sz="6000" dirty="0" smtClean="0"/>
              <a:t>		 11             	 0.7614760 	 	0.3825663</a:t>
            </a:r>
          </a:p>
          <a:p>
            <a:pPr>
              <a:buNone/>
            </a:pPr>
            <a:r>
              <a:rPr lang="en-IN" sz="6000" dirty="0" smtClean="0"/>
              <a:t> </a:t>
            </a:r>
          </a:p>
          <a:p>
            <a:pPr>
              <a:buNone/>
            </a:pPr>
            <a:r>
              <a:rPr lang="en-IN" sz="6000" dirty="0" smtClean="0"/>
              <a:t>-	Accuracy was used to select the optimal model using the largest value.</a:t>
            </a:r>
          </a:p>
          <a:p>
            <a:pPr>
              <a:buFontTx/>
              <a:buChar char="-"/>
            </a:pPr>
            <a:r>
              <a:rPr lang="en-IN" sz="6000" dirty="0" smtClean="0"/>
              <a:t>The final value used for the model was </a:t>
            </a:r>
            <a:r>
              <a:rPr lang="en-IN" sz="6000" dirty="0" err="1" smtClean="0"/>
              <a:t>mtry</a:t>
            </a:r>
            <a:r>
              <a:rPr lang="en-IN" sz="6000" dirty="0" smtClean="0"/>
              <a:t> = 2. </a:t>
            </a:r>
          </a:p>
          <a:p>
            <a:pPr>
              <a:buFontTx/>
              <a:buChar char="-"/>
            </a:pPr>
            <a:r>
              <a:rPr lang="en-IN" sz="6000" dirty="0" smtClean="0"/>
              <a:t>The number of trees used were </a:t>
            </a:r>
            <a:r>
              <a:rPr lang="en-IN" sz="6000" b="1" dirty="0" smtClean="0"/>
              <a:t>951</a:t>
            </a:r>
          </a:p>
          <a:p>
            <a:pPr>
              <a:buFontTx/>
              <a:buChar char="-"/>
            </a:pPr>
            <a:endParaRPr lang="en-IN" sz="6000" dirty="0" smtClean="0"/>
          </a:p>
          <a:p>
            <a:pPr>
              <a:buNone/>
            </a:pPr>
            <a:endParaRPr lang="en-IN" sz="6000" dirty="0" smtClean="0"/>
          </a:p>
          <a:p>
            <a:pPr lvl="1"/>
            <a:r>
              <a:rPr lang="en-SG" sz="6000" b="1" dirty="0" smtClean="0"/>
              <a:t>Validating the model:</a:t>
            </a:r>
          </a:p>
          <a:p>
            <a:pPr lvl="2">
              <a:buFont typeface="Wingdings" panose="05000000000000000000" pitchFamily="2" charset="2"/>
              <a:buChar char="Ø"/>
            </a:pPr>
            <a:r>
              <a:rPr lang="en-US" sz="6000" dirty="0" smtClean="0"/>
              <a:t>To  validate the model  on validation data</a:t>
            </a:r>
          </a:p>
          <a:p>
            <a:pPr lvl="1"/>
            <a:endParaRPr lang="en-SG" sz="6000" dirty="0" smtClean="0"/>
          </a:p>
          <a:p>
            <a:pPr>
              <a:buNone/>
            </a:pPr>
            <a:r>
              <a:rPr lang="en-IN" sz="6000" dirty="0" smtClean="0"/>
              <a:t>		Accuracy 		Sensitivity 		Specificity 		Precision </a:t>
            </a:r>
          </a:p>
          <a:p>
            <a:pPr>
              <a:buNone/>
            </a:pPr>
            <a:r>
              <a:rPr lang="en-IN" sz="6000" dirty="0" smtClean="0"/>
              <a:t>Bef. Tune    0.8235294 	0.9428571 	 	0.5625000 	 	0.8250000 </a:t>
            </a:r>
          </a:p>
          <a:p>
            <a:pPr>
              <a:buNone/>
            </a:pPr>
            <a:r>
              <a:rPr lang="en-IN" sz="6000" dirty="0" smtClean="0">
                <a:solidFill>
                  <a:srgbClr val="7030A0"/>
                </a:solidFill>
              </a:rPr>
              <a:t>Aft. Tune    0.8301 	 	0.9429 	 	0.5833 	 	0.8319328 </a:t>
            </a:r>
          </a:p>
          <a:p>
            <a:pPr>
              <a:buNone/>
            </a:pPr>
            <a:r>
              <a:rPr lang="en-IN" sz="2700" dirty="0" smtClean="0"/>
              <a:t/>
            </a:r>
            <a:br>
              <a:rPr lang="en-IN" sz="2700"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IN" sz="3200" dirty="0" smtClean="0"/>
              <a:t>Some interesting observations - Credit History as main variable</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a:bodyPr>
          <a:lstStyle/>
          <a:p>
            <a:pPr>
              <a:buNone/>
            </a:pPr>
            <a:r>
              <a:rPr lang="en-IN" sz="1600" dirty="0" smtClean="0"/>
              <a:t>If we simply infer credit history of 1(good), approve the loan and credit history of 0(not good) then don't approve the loan, the accuracy of such an inference is as follows</a:t>
            </a:r>
          </a:p>
          <a:p>
            <a:pPr>
              <a:buNone/>
            </a:pPr>
            <a:endParaRPr lang="en-IN" sz="1600" dirty="0" smtClean="0"/>
          </a:p>
          <a:p>
            <a:pPr>
              <a:buNone/>
            </a:pPr>
            <a:endParaRPr lang="en-IN" sz="1600" dirty="0" smtClean="0"/>
          </a:p>
          <a:p>
            <a:pPr>
              <a:buNone/>
            </a:pPr>
            <a:r>
              <a:rPr lang="en-IN" sz="1600" dirty="0" smtClean="0"/>
              <a:t>		Accuracy 		Sensitivity 		Specificity 		Precision </a:t>
            </a:r>
          </a:p>
          <a:p>
            <a:pPr>
              <a:buNone/>
            </a:pPr>
            <a:r>
              <a:rPr lang="en-IN" sz="1600" dirty="0" smtClean="0"/>
              <a:t> 		0.8094 		0.9834 	 	0.4271 	 	0.7904762 </a:t>
            </a:r>
          </a:p>
          <a:p>
            <a:pPr>
              <a:buNone/>
            </a:pPr>
            <a:r>
              <a:rPr lang="en-IN" sz="1600" dirty="0" smtClean="0">
                <a:solidFill>
                  <a:srgbClr val="7030A0"/>
                </a:solidFill>
              </a:rPr>
              <a:t> </a:t>
            </a:r>
          </a:p>
          <a:p>
            <a:pPr>
              <a:buNone/>
            </a:pPr>
            <a:r>
              <a:rPr lang="en-IN" sz="1600" dirty="0" smtClean="0"/>
              <a:t>This is the main field having very high predictive power.</a:t>
            </a:r>
            <a:r>
              <a:rPr lang="en-IN" sz="2700" dirty="0" smtClean="0"/>
              <a:t/>
            </a:r>
            <a:br>
              <a:rPr lang="en-IN" sz="2700"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IN" sz="3200" dirty="0" smtClean="0"/>
              <a:t>Testing the "Test data" on the best model</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a:bodyPr>
          <a:lstStyle/>
          <a:p>
            <a:pPr lvl="1"/>
            <a:r>
              <a:rPr lang="en-SG" sz="1800" b="1" dirty="0" smtClean="0"/>
              <a:t>Objective: </a:t>
            </a:r>
            <a:r>
              <a:rPr lang="en-SG" sz="1800" dirty="0" smtClean="0"/>
              <a:t>Predict loan status of “Test data” with random forest model</a:t>
            </a:r>
          </a:p>
          <a:p>
            <a:pPr lvl="1">
              <a:buNone/>
            </a:pPr>
            <a:r>
              <a:rPr lang="en-SG" sz="1800" b="1" dirty="0" smtClean="0"/>
              <a:t> </a:t>
            </a:r>
          </a:p>
          <a:p>
            <a:pPr lvl="2">
              <a:buFont typeface="Wingdings" panose="05000000000000000000" pitchFamily="2" charset="2"/>
              <a:buChar char="Ø"/>
            </a:pPr>
            <a:r>
              <a:rPr lang="en-IN" dirty="0" smtClean="0"/>
              <a:t>Total observations 367.</a:t>
            </a:r>
          </a:p>
          <a:p>
            <a:pPr lvl="2">
              <a:buNone/>
            </a:pPr>
            <a:endParaRPr lang="en-IN" dirty="0" smtClean="0"/>
          </a:p>
          <a:p>
            <a:pPr lvl="2">
              <a:buFont typeface="Wingdings" panose="05000000000000000000" pitchFamily="2" charset="2"/>
              <a:buChar char="Ø"/>
            </a:pPr>
            <a:r>
              <a:rPr lang="en-IN" dirty="0" smtClean="0"/>
              <a:t>Out of the total 367 applicants, the loan can be approved to 305 applicants and can be rejected for 62 cases.</a:t>
            </a:r>
          </a:p>
          <a:p>
            <a:pPr lvl="2">
              <a:buNone/>
            </a:pPr>
            <a:endParaRPr lang="en-IN" dirty="0" smtClean="0"/>
          </a:p>
          <a:p>
            <a:pPr lvl="2">
              <a:buFont typeface="Wingdings" panose="05000000000000000000" pitchFamily="2" charset="2"/>
              <a:buChar char="Ø"/>
            </a:pPr>
            <a:r>
              <a:rPr lang="en-IN" dirty="0" smtClean="0"/>
              <a:t>The accuracy of this prediction is 83% (model accuracy)</a:t>
            </a:r>
            <a:endParaRPr lang="en-SG" dirty="0" smtClean="0"/>
          </a:p>
          <a:p>
            <a:pPr>
              <a:buNone/>
            </a:pPr>
            <a:r>
              <a:rPr lang="en-IN" sz="1800" dirty="0" smtClean="0"/>
              <a:t>		 </a:t>
            </a:r>
            <a:r>
              <a:rPr lang="en-IN" sz="1800" dirty="0" smtClean="0">
                <a:solidFill>
                  <a:srgbClr val="7030A0"/>
                </a:solidFill>
              </a:rPr>
              <a:t> </a:t>
            </a:r>
          </a:p>
          <a:p>
            <a:pPr>
              <a:buNone/>
            </a:pPr>
            <a:r>
              <a:rPr lang="en-IN" sz="2700" dirty="0" smtClean="0"/>
              <a:t/>
            </a:r>
            <a:br>
              <a:rPr lang="en-IN" sz="2700" dirty="0" smtClean="0"/>
            </a:br>
            <a:r>
              <a:rPr lang="en-IN" sz="1600" dirty="0" smtClean="0"/>
              <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IN" dirty="0"/>
          </a:p>
        </p:txBody>
      </p:sp>
      <p:sp>
        <p:nvSpPr>
          <p:cNvPr id="3" name="Content Placeholder 2"/>
          <p:cNvSpPr>
            <a:spLocks noGrp="1"/>
          </p:cNvSpPr>
          <p:nvPr>
            <p:ph idx="1"/>
          </p:nvPr>
        </p:nvSpPr>
        <p:spPr/>
        <p:txBody>
          <a:bodyPr/>
          <a:lstStyle/>
          <a:p>
            <a:r>
              <a:rPr lang="en-IN" dirty="0" smtClean="0"/>
              <a:t>Code:</a:t>
            </a:r>
          </a:p>
          <a:p>
            <a:pPr>
              <a:buNone/>
            </a:pPr>
            <a:r>
              <a:rPr lang="en-IN" sz="1200" dirty="0" smtClean="0">
                <a:hlinkClick r:id="rId2"/>
              </a:rPr>
              <a:t>http://htmlpreview.github.io/?https://github.com/brad678/Loan_Prediction/blob/master/loan1.html</a:t>
            </a:r>
          </a:p>
          <a:p>
            <a:pPr>
              <a:buNone/>
            </a:pPr>
            <a:endParaRPr lang="en-IN" sz="1200" dirty="0" smtClean="0"/>
          </a:p>
          <a:p>
            <a:endParaRPr lang="en-IN" dirty="0" smtClean="0"/>
          </a:p>
          <a:p>
            <a:endParaRPr lang="en-IN" dirty="0" smtClean="0"/>
          </a:p>
          <a:p>
            <a:r>
              <a:rPr lang="en-IN" dirty="0" smtClean="0"/>
              <a:t>Video:</a:t>
            </a:r>
          </a:p>
          <a:p>
            <a:pPr>
              <a:buNone/>
            </a:pPr>
            <a:r>
              <a:rPr lang="en-IN" sz="1200" dirty="0" smtClean="0">
                <a:hlinkClick r:id="rId2"/>
              </a:rPr>
              <a:t>https://app.hyfy.io/v/abxEQaYRy6U/ </a:t>
            </a:r>
          </a:p>
          <a:p>
            <a:pPr>
              <a:buNone/>
            </a:pPr>
            <a:endParaRPr lang="en-IN" sz="1200" dirty="0"/>
          </a:p>
        </p:txBody>
      </p:sp>
    </p:spTree>
  </p:cSld>
  <p:clrMapOvr>
    <a:masterClrMapping/>
  </p:clrMapOvr>
  <p:transition spd="med">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SG" dirty="0"/>
          </a:p>
        </p:txBody>
      </p:sp>
    </p:spTree>
    <p:extLst>
      <p:ext uri="{BB962C8B-B14F-4D97-AF65-F5344CB8AC3E}">
        <p14:creationId xmlns="" xmlns:p14="http://schemas.microsoft.com/office/powerpoint/2010/main" val="906720422"/>
      </p:ext>
    </p:extLst>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endParaRPr lang="en-SG" sz="2400" dirty="0" smtClean="0"/>
          </a:p>
          <a:p>
            <a:pPr fontAlgn="base"/>
            <a:endParaRPr lang="en-SG" sz="2400" dirty="0"/>
          </a:p>
          <a:p>
            <a:pPr fontAlgn="base"/>
            <a:r>
              <a:rPr lang="en-IN" sz="1400" dirty="0" smtClean="0"/>
              <a:t>This data corresponds to a set of financial transactions associated with individuals. We are provided with over one thousand observations (test + train) and nearly 13 features.</a:t>
            </a:r>
          </a:p>
          <a:p>
            <a:pPr fontAlgn="base"/>
            <a:r>
              <a:rPr lang="en-IN" sz="1400" dirty="0" smtClean="0"/>
              <a:t>Each observation is independent from the previous.</a:t>
            </a:r>
            <a:r>
              <a:rPr lang="en-SG" sz="1400" dirty="0" smtClean="0"/>
              <a:t> </a:t>
            </a:r>
          </a:p>
          <a:p>
            <a:pPr>
              <a:buNone/>
            </a:pP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1465899110"/>
              </p:ext>
            </p:extLst>
          </p:nvPr>
        </p:nvGraphicFramePr>
        <p:xfrm>
          <a:off x="899592" y="3573016"/>
          <a:ext cx="5616624" cy="1268720"/>
        </p:xfrm>
        <a:graphic>
          <a:graphicData uri="http://schemas.openxmlformats.org/drawingml/2006/table">
            <a:tbl>
              <a:tblPr/>
              <a:tblGrid>
                <a:gridCol w="1998222"/>
                <a:gridCol w="1206134"/>
                <a:gridCol w="1206134"/>
                <a:gridCol w="1206134"/>
              </a:tblGrid>
              <a:tr h="432048">
                <a:tc>
                  <a:txBody>
                    <a:bodyPr/>
                    <a:lstStyle/>
                    <a:p>
                      <a:r>
                        <a:rPr lang="en-SG" sz="1000" b="1" dirty="0">
                          <a:solidFill>
                            <a:srgbClr val="123654"/>
                          </a:solidFill>
                          <a:effectLst/>
                          <a:latin typeface="Arial"/>
                        </a:rPr>
                        <a:t>Data Set Characteristics:  </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dirty="0">
                          <a:solidFill>
                            <a:srgbClr val="123654"/>
                          </a:solidFill>
                          <a:effectLst/>
                          <a:latin typeface="Arial"/>
                        </a:rPr>
                        <a:t>Multivariate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b="1" dirty="0">
                          <a:solidFill>
                            <a:srgbClr val="123654"/>
                          </a:solidFill>
                          <a:effectLst/>
                          <a:latin typeface="Arial"/>
                        </a:rPr>
                        <a:t>Number of Instances:</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dirty="0" smtClean="0">
                          <a:solidFill>
                            <a:srgbClr val="123654"/>
                          </a:solidFill>
                          <a:effectLst/>
                          <a:latin typeface="Arial"/>
                        </a:rPr>
                        <a:t>981 </a:t>
                      </a:r>
                    </a:p>
                    <a:p>
                      <a:r>
                        <a:rPr lang="en-SG" sz="1000" dirty="0" smtClean="0">
                          <a:solidFill>
                            <a:srgbClr val="123654"/>
                          </a:solidFill>
                          <a:effectLst/>
                          <a:latin typeface="Arial"/>
                        </a:rPr>
                        <a:t>(614 – Training</a:t>
                      </a:r>
                    </a:p>
                    <a:p>
                      <a:r>
                        <a:rPr lang="en-SG" sz="1000" dirty="0" smtClean="0">
                          <a:solidFill>
                            <a:srgbClr val="123654"/>
                          </a:solidFill>
                          <a:effectLst/>
                          <a:latin typeface="Arial"/>
                        </a:rPr>
                        <a:t> 367</a:t>
                      </a:r>
                      <a:r>
                        <a:rPr lang="en-SG" sz="1000" baseline="0" dirty="0" smtClean="0">
                          <a:solidFill>
                            <a:srgbClr val="123654"/>
                          </a:solidFill>
                          <a:effectLst/>
                          <a:latin typeface="Arial"/>
                        </a:rPr>
                        <a:t> – Testing)</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r>
              <a:tr h="330390">
                <a:tc>
                  <a:txBody>
                    <a:bodyPr/>
                    <a:lstStyle/>
                    <a:p>
                      <a:r>
                        <a:rPr lang="en-SG" sz="1000" b="1" dirty="0">
                          <a:solidFill>
                            <a:srgbClr val="123654"/>
                          </a:solidFill>
                          <a:effectLst/>
                          <a:latin typeface="Arial"/>
                        </a:rPr>
                        <a:t>Attribute Characteristics:</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dirty="0">
                          <a:solidFill>
                            <a:srgbClr val="123654"/>
                          </a:solidFill>
                          <a:effectLst/>
                          <a:latin typeface="Arial"/>
                        </a:rPr>
                        <a:t>Categorical, </a:t>
                      </a:r>
                      <a:r>
                        <a:rPr lang="en-SG" sz="1000" dirty="0" smtClean="0">
                          <a:solidFill>
                            <a:srgbClr val="123654"/>
                          </a:solidFill>
                          <a:effectLst/>
                          <a:latin typeface="Arial"/>
                        </a:rPr>
                        <a:t>Continuous</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b="1">
                          <a:solidFill>
                            <a:srgbClr val="123654"/>
                          </a:solidFill>
                          <a:effectLst/>
                          <a:latin typeface="Arial"/>
                        </a:rPr>
                        <a:t>Number of Attributes:</a:t>
                      </a:r>
                      <a:endParaRPr lang="en-SG" sz="100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dirty="0" smtClean="0">
                          <a:solidFill>
                            <a:srgbClr val="123654"/>
                          </a:solidFill>
                          <a:effectLst/>
                          <a:latin typeface="Arial"/>
                        </a:rPr>
                        <a:t>13</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r>
              <a:tr h="323840">
                <a:tc>
                  <a:txBody>
                    <a:bodyPr/>
                    <a:lstStyle/>
                    <a:p>
                      <a:r>
                        <a:rPr lang="en-SG" sz="1000" b="1" dirty="0" smtClean="0">
                          <a:solidFill>
                            <a:srgbClr val="123654"/>
                          </a:solidFill>
                          <a:effectLst/>
                          <a:latin typeface="Arial"/>
                        </a:rPr>
                        <a:t>Period of data:</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US" sz="1000" dirty="0" smtClean="0">
                          <a:solidFill>
                            <a:srgbClr val="123654"/>
                          </a:solidFill>
                          <a:effectLst/>
                          <a:latin typeface="Arial"/>
                        </a:rPr>
                        <a:t>N/A</a:t>
                      </a:r>
                      <a:endParaRPr lang="en-SG" sz="1000" dirty="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b="1">
                          <a:solidFill>
                            <a:srgbClr val="123654"/>
                          </a:solidFill>
                          <a:effectLst/>
                          <a:latin typeface="Arial"/>
                        </a:rPr>
                        <a:t>Missing Values?</a:t>
                      </a:r>
                      <a:endParaRPr lang="en-SG" sz="1000">
                        <a:solidFill>
                          <a:srgbClr val="123654"/>
                        </a:solidFill>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c>
                  <a:txBody>
                    <a:bodyPr/>
                    <a:lstStyle/>
                    <a:p>
                      <a:r>
                        <a:rPr lang="en-SG" sz="1000" dirty="0">
                          <a:solidFill>
                            <a:srgbClr val="123654"/>
                          </a:solidFill>
                          <a:effectLst/>
                          <a:latin typeface="Aria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schemeClr>
                    </a:solidFill>
                  </a:tcPr>
                </a:tc>
              </a:tr>
            </a:tbl>
          </a:graphicData>
        </a:graphic>
      </p:graphicFrame>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57620" y="188641"/>
            <a:ext cx="2574220" cy="2126076"/>
          </a:xfrm>
          <a:prstGeom prst="rect">
            <a:avLst/>
          </a:prstGeom>
        </p:spPr>
      </p:pic>
    </p:spTree>
    <p:extLst>
      <p:ext uri="{BB962C8B-B14F-4D97-AF65-F5344CB8AC3E}">
        <p14:creationId xmlns="" xmlns:p14="http://schemas.microsoft.com/office/powerpoint/2010/main" val="1325711227"/>
      </p:ext>
    </p:extLst>
  </p:cSld>
  <p:clrMapOvr>
    <a:masterClrMapping/>
  </p:clrMapOvr>
  <p:transition spd="med">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
            </a:r>
            <a:br>
              <a:rPr lang="en-SG" dirty="0"/>
            </a:br>
            <a:r>
              <a:rPr lang="en-SG" dirty="0"/>
              <a:t> </a:t>
            </a:r>
            <a:br>
              <a:rPr lang="en-SG" dirty="0"/>
            </a:br>
            <a:r>
              <a:rPr lang="en-SG" sz="3600" dirty="0" smtClean="0"/>
              <a:t>Attribute information</a:t>
            </a:r>
            <a:r>
              <a:rPr lang="en-SG" dirty="0"/>
              <a:t/>
            </a:r>
            <a:br>
              <a:rPr lang="en-SG" dirty="0"/>
            </a:br>
            <a:endParaRPr lang="en-SG" dirty="0"/>
          </a:p>
        </p:txBody>
      </p:sp>
      <p:graphicFrame>
        <p:nvGraphicFramePr>
          <p:cNvPr id="6" name="Content Placeholder 5"/>
          <p:cNvGraphicFramePr>
            <a:graphicFrameLocks noGrp="1"/>
          </p:cNvGraphicFramePr>
          <p:nvPr>
            <p:ph idx="1"/>
          </p:nvPr>
        </p:nvGraphicFramePr>
        <p:xfrm>
          <a:off x="539552" y="1556792"/>
          <a:ext cx="5112568" cy="5120640"/>
        </p:xfrm>
        <a:graphic>
          <a:graphicData uri="http://schemas.openxmlformats.org/drawingml/2006/table">
            <a:tbl>
              <a:tblPr firstRow="1" bandRow="1">
                <a:tableStyleId>{5C22544A-7EE6-4342-B048-85BDC9FD1C3A}</a:tableStyleId>
              </a:tblPr>
              <a:tblGrid>
                <a:gridCol w="2088232"/>
                <a:gridCol w="3024336"/>
              </a:tblGrid>
              <a:tr h="288032">
                <a:tc>
                  <a:txBody>
                    <a:bodyPr/>
                    <a:lstStyle/>
                    <a:p>
                      <a:r>
                        <a:rPr lang="en-IN" dirty="0" smtClean="0"/>
                        <a:t>Attribute</a:t>
                      </a:r>
                      <a:endParaRPr lang="en-IN" dirty="0"/>
                    </a:p>
                  </a:txBody>
                  <a:tcPr/>
                </a:tc>
                <a:tc>
                  <a:txBody>
                    <a:bodyPr/>
                    <a:lstStyle/>
                    <a:p>
                      <a:r>
                        <a:rPr lang="en-IN" dirty="0" smtClean="0"/>
                        <a:t>Attribute description</a:t>
                      </a:r>
                      <a:endParaRPr lang="en-IN" dirty="0"/>
                    </a:p>
                  </a:txBody>
                  <a:tcPr/>
                </a:tc>
              </a:tr>
              <a:tr h="288032">
                <a:tc>
                  <a:txBody>
                    <a:bodyPr/>
                    <a:lstStyle/>
                    <a:p>
                      <a:r>
                        <a:rPr lang="en-IN" dirty="0" err="1" smtClean="0"/>
                        <a:t>Loan_ID</a:t>
                      </a:r>
                      <a:endParaRPr lang="en-IN" dirty="0"/>
                    </a:p>
                  </a:txBody>
                  <a:tcPr/>
                </a:tc>
                <a:tc>
                  <a:txBody>
                    <a:bodyPr/>
                    <a:lstStyle/>
                    <a:p>
                      <a:r>
                        <a:rPr lang="en-IN" dirty="0" smtClean="0"/>
                        <a:t>Unique Loan ID</a:t>
                      </a:r>
                      <a:endParaRPr lang="en-IN" dirty="0"/>
                    </a:p>
                  </a:txBody>
                  <a:tcPr/>
                </a:tc>
              </a:tr>
              <a:tr h="288032">
                <a:tc>
                  <a:txBody>
                    <a:bodyPr/>
                    <a:lstStyle/>
                    <a:p>
                      <a:r>
                        <a:rPr lang="en-IN" dirty="0" smtClean="0"/>
                        <a:t>Gender</a:t>
                      </a:r>
                      <a:endParaRPr lang="en-IN" dirty="0"/>
                    </a:p>
                  </a:txBody>
                  <a:tcPr/>
                </a:tc>
                <a:tc>
                  <a:txBody>
                    <a:bodyPr/>
                    <a:lstStyle/>
                    <a:p>
                      <a:r>
                        <a:rPr lang="en-IN" dirty="0" smtClean="0"/>
                        <a:t>Male/ Female</a:t>
                      </a:r>
                      <a:endParaRPr lang="en-IN" dirty="0"/>
                    </a:p>
                  </a:txBody>
                  <a:tcPr/>
                </a:tc>
              </a:tr>
              <a:tr h="288032">
                <a:tc>
                  <a:txBody>
                    <a:bodyPr/>
                    <a:lstStyle/>
                    <a:p>
                      <a:r>
                        <a:rPr lang="en-IN" dirty="0" smtClean="0"/>
                        <a:t>Married </a:t>
                      </a:r>
                      <a:endParaRPr lang="en-IN" dirty="0"/>
                    </a:p>
                  </a:txBody>
                  <a:tcPr/>
                </a:tc>
                <a:tc>
                  <a:txBody>
                    <a:bodyPr/>
                    <a:lstStyle/>
                    <a:p>
                      <a:r>
                        <a:rPr lang="en-IN" dirty="0" smtClean="0"/>
                        <a:t>Applicant married (Y/N)</a:t>
                      </a:r>
                      <a:endParaRPr lang="en-IN" dirty="0"/>
                    </a:p>
                  </a:txBody>
                  <a:tcPr/>
                </a:tc>
              </a:tr>
              <a:tr h="288032">
                <a:tc>
                  <a:txBody>
                    <a:bodyPr/>
                    <a:lstStyle/>
                    <a:p>
                      <a:r>
                        <a:rPr lang="en-IN" dirty="0" smtClean="0"/>
                        <a:t>Dependents</a:t>
                      </a:r>
                      <a:endParaRPr lang="en-IN" dirty="0"/>
                    </a:p>
                  </a:txBody>
                  <a:tcPr/>
                </a:tc>
                <a:tc>
                  <a:txBody>
                    <a:bodyPr/>
                    <a:lstStyle/>
                    <a:p>
                      <a:r>
                        <a:rPr lang="en-IN" dirty="0" smtClean="0"/>
                        <a:t>Number of dependents</a:t>
                      </a:r>
                      <a:endParaRPr lang="en-IN" dirty="0"/>
                    </a:p>
                  </a:txBody>
                  <a:tcPr/>
                </a:tc>
              </a:tr>
              <a:tr h="288032">
                <a:tc>
                  <a:txBody>
                    <a:bodyPr/>
                    <a:lstStyle/>
                    <a:p>
                      <a:r>
                        <a:rPr lang="en-IN" dirty="0" smtClean="0"/>
                        <a:t>Education</a:t>
                      </a:r>
                      <a:endParaRPr lang="en-IN" dirty="0"/>
                    </a:p>
                  </a:txBody>
                  <a:tcPr/>
                </a:tc>
                <a:tc>
                  <a:txBody>
                    <a:bodyPr/>
                    <a:lstStyle/>
                    <a:p>
                      <a:r>
                        <a:rPr lang="en-IN" dirty="0" smtClean="0"/>
                        <a:t>Graduate/ Under Graduate</a:t>
                      </a:r>
                      <a:endParaRPr lang="en-IN" dirty="0"/>
                    </a:p>
                  </a:txBody>
                  <a:tcPr/>
                </a:tc>
              </a:tr>
              <a:tr h="288032">
                <a:tc>
                  <a:txBody>
                    <a:bodyPr/>
                    <a:lstStyle/>
                    <a:p>
                      <a:r>
                        <a:rPr lang="en-IN" dirty="0" err="1" smtClean="0"/>
                        <a:t>Self_Employed</a:t>
                      </a:r>
                      <a:endParaRPr lang="en-IN" dirty="0"/>
                    </a:p>
                  </a:txBody>
                  <a:tcPr/>
                </a:tc>
                <a:tc>
                  <a:txBody>
                    <a:bodyPr/>
                    <a:lstStyle/>
                    <a:p>
                      <a:r>
                        <a:rPr lang="en-IN" dirty="0" smtClean="0"/>
                        <a:t>Self-employed (Y/N)</a:t>
                      </a:r>
                      <a:endParaRPr lang="en-IN" dirty="0"/>
                    </a:p>
                  </a:txBody>
                  <a:tcPr/>
                </a:tc>
              </a:tr>
              <a:tr h="288032">
                <a:tc>
                  <a:txBody>
                    <a:bodyPr/>
                    <a:lstStyle/>
                    <a:p>
                      <a:r>
                        <a:rPr lang="en-IN" dirty="0" err="1" smtClean="0"/>
                        <a:t>ApplicantIncome</a:t>
                      </a:r>
                      <a:endParaRPr lang="en-IN" dirty="0"/>
                    </a:p>
                  </a:txBody>
                  <a:tcPr/>
                </a:tc>
                <a:tc>
                  <a:txBody>
                    <a:bodyPr/>
                    <a:lstStyle/>
                    <a:p>
                      <a:r>
                        <a:rPr lang="en-IN" dirty="0" smtClean="0"/>
                        <a:t>Applicant income</a:t>
                      </a:r>
                      <a:endParaRPr lang="en-IN" dirty="0"/>
                    </a:p>
                  </a:txBody>
                  <a:tcPr/>
                </a:tc>
              </a:tr>
              <a:tr h="288032">
                <a:tc>
                  <a:txBody>
                    <a:bodyPr/>
                    <a:lstStyle/>
                    <a:p>
                      <a:r>
                        <a:rPr lang="en-IN" dirty="0" err="1" smtClean="0"/>
                        <a:t>CoapplicantIncome</a:t>
                      </a:r>
                      <a:endParaRPr lang="en-IN" dirty="0"/>
                    </a:p>
                  </a:txBody>
                  <a:tcPr/>
                </a:tc>
                <a:tc>
                  <a:txBody>
                    <a:bodyPr/>
                    <a:lstStyle/>
                    <a:p>
                      <a:r>
                        <a:rPr lang="en-IN" dirty="0" err="1" smtClean="0"/>
                        <a:t>Coapplicant</a:t>
                      </a:r>
                      <a:r>
                        <a:rPr lang="en-IN" dirty="0" smtClean="0"/>
                        <a:t> income</a:t>
                      </a:r>
                      <a:endParaRPr lang="en-IN" dirty="0"/>
                    </a:p>
                  </a:txBody>
                  <a:tcPr/>
                </a:tc>
              </a:tr>
              <a:tr h="288032">
                <a:tc>
                  <a:txBody>
                    <a:bodyPr/>
                    <a:lstStyle/>
                    <a:p>
                      <a:r>
                        <a:rPr lang="en-IN" dirty="0" err="1" smtClean="0"/>
                        <a:t>LoanAmount</a:t>
                      </a:r>
                      <a:endParaRPr lang="en-IN" dirty="0"/>
                    </a:p>
                  </a:txBody>
                  <a:tcPr/>
                </a:tc>
                <a:tc>
                  <a:txBody>
                    <a:bodyPr/>
                    <a:lstStyle/>
                    <a:p>
                      <a:r>
                        <a:rPr lang="en-IN" dirty="0" smtClean="0"/>
                        <a:t>Loan amount in thousands</a:t>
                      </a:r>
                      <a:endParaRPr lang="en-IN" dirty="0"/>
                    </a:p>
                  </a:txBody>
                  <a:tcPr/>
                </a:tc>
              </a:tr>
              <a:tr h="288032">
                <a:tc>
                  <a:txBody>
                    <a:bodyPr/>
                    <a:lstStyle/>
                    <a:p>
                      <a:r>
                        <a:rPr lang="en-IN" dirty="0" err="1" smtClean="0"/>
                        <a:t>Loan_Amount_Term</a:t>
                      </a:r>
                      <a:endParaRPr lang="en-IN" dirty="0"/>
                    </a:p>
                  </a:txBody>
                  <a:tcPr/>
                </a:tc>
                <a:tc>
                  <a:txBody>
                    <a:bodyPr/>
                    <a:lstStyle/>
                    <a:p>
                      <a:r>
                        <a:rPr lang="en-IN" dirty="0" smtClean="0"/>
                        <a:t>Term of loan in months</a:t>
                      </a:r>
                      <a:endParaRPr lang="en-IN" dirty="0"/>
                    </a:p>
                  </a:txBody>
                  <a:tcPr/>
                </a:tc>
              </a:tr>
              <a:tr h="288032">
                <a:tc>
                  <a:txBody>
                    <a:bodyPr/>
                    <a:lstStyle/>
                    <a:p>
                      <a:r>
                        <a:rPr lang="en-IN" dirty="0" err="1" smtClean="0"/>
                        <a:t>Credit_History</a:t>
                      </a:r>
                      <a:endParaRPr lang="en-IN" dirty="0"/>
                    </a:p>
                  </a:txBody>
                  <a:tcPr/>
                </a:tc>
                <a:tc>
                  <a:txBody>
                    <a:bodyPr/>
                    <a:lstStyle/>
                    <a:p>
                      <a:r>
                        <a:rPr lang="en-IN" dirty="0" smtClean="0"/>
                        <a:t>1-good, 0-not good</a:t>
                      </a:r>
                      <a:endParaRPr lang="en-IN" dirty="0"/>
                    </a:p>
                  </a:txBody>
                  <a:tcPr/>
                </a:tc>
              </a:tr>
              <a:tr h="288032">
                <a:tc>
                  <a:txBody>
                    <a:bodyPr/>
                    <a:lstStyle/>
                    <a:p>
                      <a:r>
                        <a:rPr lang="en-IN" dirty="0" err="1" smtClean="0"/>
                        <a:t>Property_Area</a:t>
                      </a:r>
                      <a:endParaRPr lang="en-IN" dirty="0"/>
                    </a:p>
                  </a:txBody>
                  <a:tcPr/>
                </a:tc>
                <a:tc>
                  <a:txBody>
                    <a:bodyPr/>
                    <a:lstStyle/>
                    <a:p>
                      <a:r>
                        <a:rPr lang="en-IN" dirty="0" smtClean="0"/>
                        <a:t>Urban/ Semi Urban/ Rural</a:t>
                      </a:r>
                      <a:endParaRPr lang="en-IN" dirty="0"/>
                    </a:p>
                  </a:txBody>
                  <a:tcPr/>
                </a:tc>
              </a:tr>
              <a:tr h="288032">
                <a:tc>
                  <a:txBody>
                    <a:bodyPr/>
                    <a:lstStyle/>
                    <a:p>
                      <a:r>
                        <a:rPr lang="en-IN" dirty="0" err="1" smtClean="0"/>
                        <a:t>Loan_Status</a:t>
                      </a:r>
                      <a:r>
                        <a:rPr lang="en-IN" dirty="0" smtClean="0"/>
                        <a:t> </a:t>
                      </a:r>
                      <a:endParaRPr lang="en-IN" dirty="0"/>
                    </a:p>
                  </a:txBody>
                  <a:tcPr/>
                </a:tc>
                <a:tc>
                  <a:txBody>
                    <a:bodyPr/>
                    <a:lstStyle/>
                    <a:p>
                      <a:r>
                        <a:rPr lang="en-IN" dirty="0" smtClean="0"/>
                        <a:t>Loan approved (Y/N)</a:t>
                      </a:r>
                      <a:endParaRPr lang="en-IN" dirty="0"/>
                    </a:p>
                  </a:txBody>
                  <a:tcPr/>
                </a:tc>
              </a:tr>
            </a:tbl>
          </a:graphicData>
        </a:graphic>
      </p:graphicFrame>
    </p:spTree>
    <p:extLst>
      <p:ext uri="{BB962C8B-B14F-4D97-AF65-F5344CB8AC3E}">
        <p14:creationId xmlns="" xmlns:p14="http://schemas.microsoft.com/office/powerpoint/2010/main" val="4107631383"/>
      </p:ext>
    </p:extLst>
  </p:cSld>
  <p:clrMapOvr>
    <a:masterClrMapping/>
  </p:clrMapOvr>
  <p:transition spd="med">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
            </a:r>
            <a:br>
              <a:rPr lang="en-SG" dirty="0"/>
            </a:br>
            <a:r>
              <a:rPr lang="en-SG" dirty="0"/>
              <a:t> </a:t>
            </a:r>
            <a:br>
              <a:rPr lang="en-SG" dirty="0"/>
            </a:br>
            <a:r>
              <a:rPr lang="en-SG" sz="3600" dirty="0"/>
              <a:t>Business </a:t>
            </a:r>
            <a:r>
              <a:rPr lang="en-SG" sz="3600" dirty="0" smtClean="0"/>
              <a:t>need </a:t>
            </a:r>
            <a:r>
              <a:rPr lang="en-SG" dirty="0"/>
              <a:t/>
            </a:r>
            <a:br>
              <a:rPr lang="en-SG" dirty="0"/>
            </a:br>
            <a:endParaRPr lang="en-SG"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SG" dirty="0" smtClean="0"/>
          </a:p>
          <a:p>
            <a:pPr marL="0" indent="0">
              <a:buNone/>
            </a:pPr>
            <a:endParaRPr lang="en-SG" dirty="0"/>
          </a:p>
          <a:p>
            <a:pPr marL="514350" indent="-514350">
              <a:buNone/>
            </a:pPr>
            <a:r>
              <a:rPr lang="en-IN" sz="2400" dirty="0" smtClean="0"/>
              <a:t>To determine whether a loan will get approved or not</a:t>
            </a:r>
            <a:endParaRPr lang="en-US" sz="2400" dirty="0" smtClean="0"/>
          </a:p>
          <a:p>
            <a:pPr marL="514350" indent="-514350">
              <a:buFont typeface="+mj-lt"/>
              <a:buAutoNum type="arabicParenR"/>
            </a:pPr>
            <a:endParaRPr lang="en-SG" dirty="0" smtClean="0"/>
          </a:p>
          <a:p>
            <a:endParaRPr lang="en-SG"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660232" y="319952"/>
            <a:ext cx="1584176" cy="890106"/>
          </a:xfrm>
          <a:prstGeom prst="rect">
            <a:avLst/>
          </a:prstGeom>
        </p:spPr>
      </p:pic>
    </p:spTree>
    <p:extLst>
      <p:ext uri="{BB962C8B-B14F-4D97-AF65-F5344CB8AC3E}">
        <p14:creationId xmlns="" xmlns:p14="http://schemas.microsoft.com/office/powerpoint/2010/main" val="3651734606"/>
      </p:ext>
    </p:extLst>
  </p:cSld>
  <p:clrMapOvr>
    <a:masterClrMapping/>
  </p:clrMapOvr>
  <p:transition spd="med">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Loading and Cleaning of data</a:t>
            </a:r>
            <a:endParaRPr lang="en-SG" sz="3200" dirty="0"/>
          </a:p>
        </p:txBody>
      </p:sp>
      <p:sp>
        <p:nvSpPr>
          <p:cNvPr id="3" name="Content Placeholder 2"/>
          <p:cNvSpPr>
            <a:spLocks noGrp="1"/>
          </p:cNvSpPr>
          <p:nvPr>
            <p:ph idx="1"/>
          </p:nvPr>
        </p:nvSpPr>
        <p:spPr/>
        <p:txBody>
          <a:bodyPr>
            <a:normAutofit fontScale="47500" lnSpcReduction="20000"/>
          </a:bodyPr>
          <a:lstStyle/>
          <a:p>
            <a:r>
              <a:rPr lang="en-US" sz="3100" b="1" dirty="0" smtClean="0"/>
              <a:t>Objective: </a:t>
            </a:r>
            <a:r>
              <a:rPr lang="en-US" sz="3100" dirty="0" smtClean="0"/>
              <a:t>Handle missing values</a:t>
            </a:r>
          </a:p>
          <a:p>
            <a:r>
              <a:rPr lang="en-US" sz="3100" b="1" dirty="0" smtClean="0"/>
              <a:t>Approach:</a:t>
            </a:r>
          </a:p>
          <a:p>
            <a:pPr lvl="1"/>
            <a:r>
              <a:rPr lang="en-US" sz="3100" dirty="0" smtClean="0"/>
              <a:t>Identify the columns and rows having missing values</a:t>
            </a:r>
          </a:p>
          <a:p>
            <a:pPr lvl="1"/>
            <a:endParaRPr lang="en-US" sz="3100" dirty="0" smtClean="0"/>
          </a:p>
          <a:p>
            <a:pPr>
              <a:buNone/>
            </a:pPr>
            <a:r>
              <a:rPr lang="en-IN" sz="2400" dirty="0" smtClean="0"/>
              <a:t>The columns having missing values are:</a:t>
            </a:r>
            <a:endParaRPr lang="en-IN" sz="3600" dirty="0" smtClean="0"/>
          </a:p>
          <a:p>
            <a:r>
              <a:rPr lang="en-IN" sz="2400" dirty="0" smtClean="0"/>
              <a:t> Gender : 13</a:t>
            </a:r>
            <a:endParaRPr lang="en-IN" sz="3600" dirty="0" smtClean="0"/>
          </a:p>
          <a:p>
            <a:r>
              <a:rPr lang="en-IN" sz="2400" dirty="0" smtClean="0"/>
              <a:t> Married : 3</a:t>
            </a:r>
            <a:endParaRPr lang="en-IN" sz="3600" dirty="0" smtClean="0"/>
          </a:p>
          <a:p>
            <a:r>
              <a:rPr lang="en-IN" sz="2400" dirty="0" smtClean="0"/>
              <a:t> Dependents : 15</a:t>
            </a:r>
            <a:endParaRPr lang="en-IN" sz="3600" dirty="0" smtClean="0"/>
          </a:p>
          <a:p>
            <a:r>
              <a:rPr lang="en-IN" sz="2400" dirty="0" smtClean="0"/>
              <a:t> </a:t>
            </a:r>
            <a:r>
              <a:rPr lang="en-IN" sz="2400" dirty="0" err="1" smtClean="0"/>
              <a:t>Self_Employed</a:t>
            </a:r>
            <a:r>
              <a:rPr lang="en-IN" sz="2400" dirty="0" smtClean="0"/>
              <a:t> : 32</a:t>
            </a:r>
            <a:endParaRPr lang="en-IN" sz="3600" dirty="0" smtClean="0"/>
          </a:p>
          <a:p>
            <a:r>
              <a:rPr lang="en-IN" sz="2400" dirty="0" smtClean="0"/>
              <a:t> </a:t>
            </a:r>
            <a:r>
              <a:rPr lang="en-IN" sz="2400" dirty="0" err="1" smtClean="0"/>
              <a:t>LoanAmount</a:t>
            </a:r>
            <a:r>
              <a:rPr lang="en-IN" sz="2400" dirty="0" smtClean="0"/>
              <a:t> : 22</a:t>
            </a:r>
            <a:endParaRPr lang="en-IN" sz="3600" dirty="0" smtClean="0"/>
          </a:p>
          <a:p>
            <a:r>
              <a:rPr lang="en-IN" sz="2400" dirty="0" smtClean="0"/>
              <a:t> </a:t>
            </a:r>
            <a:r>
              <a:rPr lang="en-IN" sz="2400" dirty="0" err="1" smtClean="0"/>
              <a:t>Loan_Amount_Term</a:t>
            </a:r>
            <a:r>
              <a:rPr lang="en-IN" sz="2400" dirty="0" smtClean="0"/>
              <a:t> : 14</a:t>
            </a:r>
            <a:endParaRPr lang="en-IN" sz="3600" dirty="0" smtClean="0"/>
          </a:p>
          <a:p>
            <a:r>
              <a:rPr lang="en-IN" sz="2400" dirty="0" smtClean="0"/>
              <a:t> </a:t>
            </a:r>
            <a:r>
              <a:rPr lang="en-IN" sz="2400" dirty="0" err="1" smtClean="0"/>
              <a:t>Credit_History</a:t>
            </a:r>
            <a:r>
              <a:rPr lang="en-IN" sz="2400" dirty="0" smtClean="0"/>
              <a:t> : 50</a:t>
            </a:r>
            <a:endParaRPr lang="en-IN" sz="3600" dirty="0" smtClean="0"/>
          </a:p>
          <a:p>
            <a:r>
              <a:rPr lang="en-IN" sz="2400" dirty="0" smtClean="0"/>
              <a:t> </a:t>
            </a:r>
            <a:endParaRPr lang="en-IN" sz="3600" dirty="0" smtClean="0"/>
          </a:p>
          <a:p>
            <a:pPr>
              <a:buNone/>
            </a:pPr>
            <a:r>
              <a:rPr lang="en-IN" sz="2400" dirty="0" smtClean="0"/>
              <a:t>The number of rows with missing values are: 134</a:t>
            </a:r>
            <a:endParaRPr lang="en-IN" sz="3600" dirty="0" smtClean="0"/>
          </a:p>
          <a:p>
            <a:pPr>
              <a:buNone/>
            </a:pPr>
            <a:r>
              <a:rPr lang="en-IN" sz="2400" dirty="0" smtClean="0"/>
              <a:t>The proportion of missing values is: 0.22</a:t>
            </a:r>
          </a:p>
          <a:p>
            <a:pPr>
              <a:buNone/>
            </a:pPr>
            <a:endParaRPr lang="en-IN" sz="2400" dirty="0" smtClean="0"/>
          </a:p>
          <a:p>
            <a:pPr>
              <a:buNone/>
            </a:pPr>
            <a:endParaRPr lang="en-IN" sz="2400" dirty="0" smtClean="0"/>
          </a:p>
          <a:p>
            <a:pPr lvl="1"/>
            <a:endParaRPr lang="en-US" sz="3100" dirty="0" smtClean="0"/>
          </a:p>
          <a:p>
            <a:pPr lvl="1"/>
            <a:r>
              <a:rPr lang="en-US" sz="3100" dirty="0" smtClean="0"/>
              <a:t>Since the % is 22 and hence decided to handle instead of dropping those rows.</a:t>
            </a:r>
          </a:p>
          <a:p>
            <a:pPr lvl="1"/>
            <a:r>
              <a:rPr lang="en-US" sz="3100" dirty="0" smtClean="0"/>
              <a:t>Used “</a:t>
            </a:r>
            <a:r>
              <a:rPr lang="en-US" sz="3100" dirty="0" err="1" smtClean="0"/>
              <a:t>kNN</a:t>
            </a:r>
            <a:r>
              <a:rPr lang="en-US" sz="3100" dirty="0" smtClean="0"/>
              <a:t> imputation” to handle the missing values. </a:t>
            </a:r>
          </a:p>
          <a:p>
            <a:pPr lvl="1"/>
            <a:r>
              <a:rPr lang="en-IN" sz="3100" dirty="0" smtClean="0"/>
              <a:t>For numerical data, weighted average is used. The data points that are near are weighted more than far away data points.</a:t>
            </a:r>
          </a:p>
          <a:p>
            <a:pPr lvl="1"/>
            <a:r>
              <a:rPr lang="en-IN" sz="3100" dirty="0" smtClean="0"/>
              <a:t>For Categorical data, mode is used</a:t>
            </a:r>
            <a:endParaRPr lang="en-US" sz="3100" dirty="0" smtClean="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12160" y="620688"/>
            <a:ext cx="2076271" cy="1351817"/>
          </a:xfrm>
          <a:prstGeom prst="rect">
            <a:avLst/>
          </a:prstGeom>
        </p:spPr>
      </p:pic>
    </p:spTree>
    <p:extLst>
      <p:ext uri="{BB962C8B-B14F-4D97-AF65-F5344CB8AC3E}">
        <p14:creationId xmlns="" xmlns:p14="http://schemas.microsoft.com/office/powerpoint/2010/main" val="158318378"/>
      </p:ext>
    </p:extLst>
  </p:cSld>
  <p:clrMapOvr>
    <a:masterClrMapping/>
  </p:clrMapOvr>
  <p:transition spd="med">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(exploratory data analysis)</a:t>
            </a:r>
            <a:endParaRPr lang="en-SG" sz="3200" dirty="0"/>
          </a:p>
        </p:txBody>
      </p:sp>
      <p:sp>
        <p:nvSpPr>
          <p:cNvPr id="3" name="Content Placeholder 2"/>
          <p:cNvSpPr>
            <a:spLocks noGrp="1"/>
          </p:cNvSpPr>
          <p:nvPr>
            <p:ph idx="1"/>
          </p:nvPr>
        </p:nvSpPr>
        <p:spPr/>
        <p:txBody>
          <a:bodyPr>
            <a:normAutofit/>
          </a:bodyPr>
          <a:lstStyle/>
          <a:p>
            <a:pPr marL="0" indent="0">
              <a:buNone/>
            </a:pPr>
            <a:endParaRPr lang="en-IN" sz="1500" dirty="0" smtClean="0"/>
          </a:p>
          <a:p>
            <a:pPr marL="0" indent="0">
              <a:buNone/>
            </a:pPr>
            <a:r>
              <a:rPr lang="en-IN" sz="1500" dirty="0" smtClean="0"/>
              <a:t>Following is the EDA done along with the inferences</a:t>
            </a:r>
          </a:p>
          <a:p>
            <a:pPr marL="0" indent="0">
              <a:buNone/>
            </a:pPr>
            <a:endParaRPr lang="en-IN" sz="1500" dirty="0" smtClean="0"/>
          </a:p>
          <a:p>
            <a:pPr marL="0" indent="0">
              <a:buNone/>
            </a:pPr>
            <a:endParaRPr lang="en-IN" sz="1500" dirty="0" smtClean="0"/>
          </a:p>
          <a:p>
            <a:pPr marL="0" indent="0">
              <a:buNone/>
            </a:pPr>
            <a:endParaRPr lang="en-IN" sz="1500" dirty="0" smtClean="0"/>
          </a:p>
          <a:p>
            <a:pPr marL="0" indent="0">
              <a:buNone/>
            </a:pPr>
            <a:endParaRPr lang="en-IN" sz="1500" dirty="0" smtClean="0"/>
          </a:p>
        </p:txBody>
      </p:sp>
      <p:graphicFrame>
        <p:nvGraphicFramePr>
          <p:cNvPr id="6" name="Object 5"/>
          <p:cNvGraphicFramePr>
            <a:graphicFrameLocks noChangeAspect="1"/>
          </p:cNvGraphicFramePr>
          <p:nvPr/>
        </p:nvGraphicFramePr>
        <p:xfrm>
          <a:off x="1763688" y="2924944"/>
          <a:ext cx="1656184" cy="1397405"/>
        </p:xfrm>
        <a:graphic>
          <a:graphicData uri="http://schemas.openxmlformats.org/presentationml/2006/ole">
            <p:oleObj spid="_x0000_s21505" name="Document" showAsIcon="1" r:id="rId3" imgW="914400" imgH="771480" progId="Word.Document.12">
              <p:embed/>
            </p:oleObj>
          </a:graphicData>
        </a:graphic>
      </p:graphicFrame>
    </p:spTree>
    <p:extLst>
      <p:ext uri="{BB962C8B-B14F-4D97-AF65-F5344CB8AC3E}">
        <p14:creationId xmlns="" xmlns:p14="http://schemas.microsoft.com/office/powerpoint/2010/main" val="1715740660"/>
      </p:ext>
    </p:extLst>
  </p:cSld>
  <p:clrMapOvr>
    <a:masterClrMapping/>
  </p:clrMapOvr>
  <p:transition spd="med">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Getting the data ready</a:t>
            </a:r>
            <a:r>
              <a:rPr lang="en-SG" sz="3200" dirty="0"/>
              <a:t/>
            </a:r>
            <a:br>
              <a:rPr lang="en-SG" sz="3200" dirty="0"/>
            </a:br>
            <a:endParaRPr lang="en-SG"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SG" sz="1600" b="1" dirty="0" smtClean="0"/>
              <a:t>Approach:</a:t>
            </a:r>
          </a:p>
          <a:p>
            <a:pPr lvl="2">
              <a:buFont typeface="Wingdings" panose="05000000000000000000" pitchFamily="2" charset="2"/>
              <a:buChar char="Ø"/>
            </a:pPr>
            <a:r>
              <a:rPr lang="en-US" sz="1600" dirty="0" smtClean="0"/>
              <a:t>Data is split into 75-25. </a:t>
            </a:r>
          </a:p>
          <a:p>
            <a:pPr lvl="2">
              <a:buFont typeface="Wingdings" panose="05000000000000000000" pitchFamily="2" charset="2"/>
              <a:buChar char="Ø"/>
            </a:pPr>
            <a:r>
              <a:rPr lang="en-US" sz="1600" dirty="0" smtClean="0"/>
              <a:t>75% to be used for training and 25% for Validation</a:t>
            </a:r>
          </a:p>
          <a:p>
            <a:pPr lvl="2">
              <a:buFont typeface="Wingdings" panose="05000000000000000000" pitchFamily="2" charset="2"/>
              <a:buChar char="Ø"/>
            </a:pPr>
            <a:r>
              <a:rPr lang="en-US" sz="1600" dirty="0" smtClean="0"/>
              <a:t>Since the data is limited(small), decided to use 10-fold cross validation to prevent over fitting the model to training data</a:t>
            </a:r>
          </a:p>
          <a:p>
            <a:pPr lvl="2">
              <a:buFont typeface="Wingdings" panose="05000000000000000000" pitchFamily="2" charset="2"/>
              <a:buChar char="Ø"/>
            </a:pPr>
            <a:r>
              <a:rPr lang="en-US" sz="1600" dirty="0" smtClean="0"/>
              <a:t>Normalized the numeric data to ensure that the data is on the same scale.</a:t>
            </a:r>
          </a:p>
          <a:p>
            <a:pPr lvl="2">
              <a:buFont typeface="Wingdings" panose="05000000000000000000" pitchFamily="2" charset="2"/>
              <a:buChar char="Ø"/>
            </a:pPr>
            <a:r>
              <a:rPr lang="en-US" sz="1600" dirty="0" smtClean="0"/>
              <a:t>Categorical  factor data is converted to numerical  form.</a:t>
            </a:r>
          </a:p>
          <a:p>
            <a:pPr lvl="2">
              <a:buFont typeface="Wingdings" panose="05000000000000000000" pitchFamily="2" charset="2"/>
              <a:buChar char="Ø"/>
            </a:pPr>
            <a:r>
              <a:rPr lang="en-US" sz="1600" dirty="0" smtClean="0"/>
              <a:t>The entire data is in numerical form and ready to apply machine learning models.</a:t>
            </a:r>
          </a:p>
          <a:p>
            <a:pPr lvl="2">
              <a:buFont typeface="Wingdings" panose="05000000000000000000" pitchFamily="2" charset="2"/>
              <a:buChar char="Ø"/>
            </a:pPr>
            <a:endParaRPr lang="en-US" sz="1200" dirty="0" smtClean="0"/>
          </a:p>
          <a:p>
            <a:pPr lvl="1">
              <a:buFont typeface="Arial" panose="020B0604020202020204" pitchFamily="34" charset="0"/>
              <a:buChar char="•"/>
            </a:pPr>
            <a:endParaRPr lang="en-SG" sz="1200" b="1" dirty="0" smtClean="0"/>
          </a:p>
          <a:p>
            <a:pPr marL="457200" lvl="1" indent="0">
              <a:buNone/>
            </a:pPr>
            <a:endParaRPr lang="en-SG" sz="1200" b="1" dirty="0"/>
          </a:p>
        </p:txBody>
      </p:sp>
    </p:spTree>
    <p:extLst>
      <p:ext uri="{BB962C8B-B14F-4D97-AF65-F5344CB8AC3E}">
        <p14:creationId xmlns="" xmlns:p14="http://schemas.microsoft.com/office/powerpoint/2010/main" val="3032825664"/>
      </p:ext>
    </p:extLst>
  </p:cSld>
  <p:clrMapOvr>
    <a:masterClrMapping/>
  </p:clrMapOvr>
  <p:transition spd="med">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1228998"/>
          </a:xfrm>
        </p:spPr>
        <p:txBody>
          <a:bodyPr>
            <a:noAutofit/>
          </a:bodyPr>
          <a:lstStyle/>
          <a:p>
            <a:r>
              <a:rPr lang="en-SG" sz="3200" dirty="0" smtClean="0"/>
              <a:t/>
            </a:r>
            <a:br>
              <a:rPr lang="en-SG" sz="3200" dirty="0" smtClean="0"/>
            </a:br>
            <a:r>
              <a:rPr lang="en-SG" sz="3200" dirty="0" smtClean="0"/>
              <a:t>Logistic Regression</a:t>
            </a:r>
            <a:r>
              <a:rPr lang="en-SG" sz="3200" dirty="0"/>
              <a:t/>
            </a:r>
            <a:br>
              <a:rPr lang="en-SG" sz="3200" dirty="0"/>
            </a:br>
            <a:r>
              <a:rPr lang="en-SG" sz="3200" dirty="0"/>
              <a:t/>
            </a:r>
            <a:br>
              <a:rPr lang="en-SG" sz="3200" dirty="0"/>
            </a:br>
            <a:endParaRPr lang="en-SG" sz="3200" dirty="0"/>
          </a:p>
        </p:txBody>
      </p:sp>
      <p:sp>
        <p:nvSpPr>
          <p:cNvPr id="3" name="Content Placeholder 2"/>
          <p:cNvSpPr>
            <a:spLocks noGrp="1"/>
          </p:cNvSpPr>
          <p:nvPr>
            <p:ph idx="1"/>
          </p:nvPr>
        </p:nvSpPr>
        <p:spPr/>
        <p:txBody>
          <a:bodyPr>
            <a:normAutofit/>
          </a:bodyPr>
          <a:lstStyle/>
          <a:p>
            <a:pPr lvl="1"/>
            <a:r>
              <a:rPr lang="en-SG" sz="1600" b="1" dirty="0" smtClean="0"/>
              <a:t>Training the model:</a:t>
            </a:r>
          </a:p>
          <a:p>
            <a:pPr lvl="2">
              <a:buFont typeface="Wingdings" panose="05000000000000000000" pitchFamily="2" charset="2"/>
              <a:buChar char="Ø"/>
            </a:pPr>
            <a:r>
              <a:rPr lang="en-US" sz="1600" dirty="0" smtClean="0"/>
              <a:t>To  train the model  on training data (10 fold cross validation)</a:t>
            </a:r>
          </a:p>
          <a:p>
            <a:pPr lvl="1">
              <a:buFont typeface="Arial" panose="020B0604020202020204" pitchFamily="34" charset="0"/>
              <a:buChar char="•"/>
            </a:pPr>
            <a:endParaRPr lang="en-SG" sz="1600" b="1" dirty="0" smtClean="0"/>
          </a:p>
          <a:p>
            <a:pPr>
              <a:buNone/>
            </a:pPr>
            <a:r>
              <a:rPr lang="en-IN" sz="1600" dirty="0" smtClean="0"/>
              <a:t>		Accuracy   		Kappa   </a:t>
            </a:r>
          </a:p>
          <a:p>
            <a:pPr>
              <a:buNone/>
            </a:pPr>
            <a:r>
              <a:rPr lang="en-IN" sz="1600" dirty="0" smtClean="0"/>
              <a:t>		0.8027423  	0.458721</a:t>
            </a:r>
          </a:p>
          <a:p>
            <a:endParaRPr lang="en-IN" sz="1600" dirty="0" smtClean="0"/>
          </a:p>
          <a:p>
            <a:pPr lvl="1"/>
            <a:r>
              <a:rPr lang="en-SG" sz="1600" b="1" dirty="0" smtClean="0"/>
              <a:t>Validating the model:</a:t>
            </a:r>
          </a:p>
          <a:p>
            <a:pPr lvl="2">
              <a:buFont typeface="Wingdings" panose="05000000000000000000" pitchFamily="2" charset="2"/>
              <a:buChar char="Ø"/>
            </a:pPr>
            <a:r>
              <a:rPr lang="en-US" sz="1600" dirty="0" smtClean="0"/>
              <a:t>To  validate the model  on validation data</a:t>
            </a:r>
          </a:p>
          <a:p>
            <a:pPr lvl="1"/>
            <a:endParaRPr lang="en-SG" sz="1600" b="1" dirty="0" smtClean="0"/>
          </a:p>
          <a:p>
            <a:pPr>
              <a:buNone/>
            </a:pPr>
            <a:r>
              <a:rPr lang="en-IN" sz="1600" dirty="0" smtClean="0"/>
              <a:t>		Accuracy 		Sensitivity 		Specificity 		Precision </a:t>
            </a:r>
          </a:p>
          <a:p>
            <a:pPr>
              <a:buNone/>
            </a:pPr>
            <a:r>
              <a:rPr lang="en-IN" sz="1600" dirty="0" smtClean="0"/>
              <a:t> 	 	0.8300654 	0.9809524 	0.5 		0.8110236</a:t>
            </a:r>
            <a:br>
              <a:rPr lang="en-IN" sz="1600" dirty="0" smtClean="0"/>
            </a:br>
            <a:r>
              <a:rPr lang="en-IN" sz="1600" dirty="0" smtClean="0"/>
              <a:t> </a:t>
            </a:r>
          </a:p>
          <a:p>
            <a:r>
              <a:rPr lang="en-IN" sz="1200" dirty="0" smtClean="0"/>
              <a:t/>
            </a:r>
            <a:br>
              <a:rPr lang="en-IN" sz="1200" dirty="0" smtClean="0"/>
            </a:br>
            <a:r>
              <a:rPr lang="en-IN" sz="1200" dirty="0" smtClean="0"/>
              <a:t> </a:t>
            </a:r>
          </a:p>
          <a:p>
            <a:endParaRPr lang="en-IN" sz="1200" dirty="0" smtClean="0"/>
          </a:p>
        </p:txBody>
      </p:sp>
    </p:spTree>
    <p:extLst>
      <p:ext uri="{BB962C8B-B14F-4D97-AF65-F5344CB8AC3E}">
        <p14:creationId xmlns="" xmlns:p14="http://schemas.microsoft.com/office/powerpoint/2010/main" val="1249637507"/>
      </p:ext>
    </p:extLst>
  </p:cSld>
  <p:clrMapOvr>
    <a:masterClrMapping/>
  </p:clrMapOvr>
  <p:transition spd="med">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1741</TotalTime>
  <Words>786</Words>
  <Application>Microsoft Office PowerPoint</Application>
  <PresentationFormat>On-screen Show (4:3)</PresentationFormat>
  <Paragraphs>322</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Adjacency</vt:lpstr>
      <vt:lpstr>Document</vt:lpstr>
      <vt:lpstr>Loan Prediction </vt:lpstr>
      <vt:lpstr>   Domain &amp; topic of project  </vt:lpstr>
      <vt:lpstr>Slide 3</vt:lpstr>
      <vt:lpstr>   Attribute information </vt:lpstr>
      <vt:lpstr>   Business need  </vt:lpstr>
      <vt:lpstr>Loading and Cleaning of data</vt:lpstr>
      <vt:lpstr>EDA (exploratory data analysis)</vt:lpstr>
      <vt:lpstr> Getting the data ready </vt:lpstr>
      <vt:lpstr> Logistic Regression  </vt:lpstr>
      <vt:lpstr> Random Forest  </vt:lpstr>
      <vt:lpstr> K- Nearest Neighbours  </vt:lpstr>
      <vt:lpstr> Decision Tree  </vt:lpstr>
      <vt:lpstr> Naïve Bayes  </vt:lpstr>
      <vt:lpstr> Support Vector Machines (SVM)  </vt:lpstr>
      <vt:lpstr> Summary of all models  </vt:lpstr>
      <vt:lpstr> Correlation between models (Pre-check before ensemble)  </vt:lpstr>
      <vt:lpstr> Ensemble  </vt:lpstr>
      <vt:lpstr> Continued… </vt:lpstr>
      <vt:lpstr> Continued… </vt:lpstr>
      <vt:lpstr> Random Forest Tuning  </vt:lpstr>
      <vt:lpstr> Some interesting observations - Credit History as main variable  </vt:lpstr>
      <vt:lpstr> Testing the "Test data" on the best model  </vt:lpstr>
      <vt:lpstr>Appendix</vt:lpstr>
      <vt:lpstr>Thank you….</vt:lpstr>
    </vt:vector>
  </TitlesOfParts>
  <Company>DBS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Bharadwaj TADIKONDA</dc:creator>
  <cp:lastModifiedBy>Srimala Bharadwaj</cp:lastModifiedBy>
  <cp:revision>116</cp:revision>
  <dcterms:created xsi:type="dcterms:W3CDTF">2017-02-21T09:11:59Z</dcterms:created>
  <dcterms:modified xsi:type="dcterms:W3CDTF">2017-04-22T10:39:50Z</dcterms:modified>
</cp:coreProperties>
</file>