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37" autoAdjust="0"/>
  </p:normalViewPr>
  <p:slideViewPr>
    <p:cSldViewPr>
      <p:cViewPr varScale="1">
        <p:scale>
          <a:sx n="58" d="100"/>
          <a:sy n="5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D9588-B69B-4D94-991C-2551A2C96B7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44A4A-675B-4FB7-B312-D24C9DD9C266}">
      <dgm:prSet phldrT="[文本]"/>
      <dgm:spPr/>
      <dgm:t>
        <a:bodyPr/>
        <a:lstStyle/>
        <a:p>
          <a:r>
            <a:rPr lang="en-US" dirty="0" smtClean="0"/>
            <a:t>Login(id,</a:t>
          </a:r>
        </a:p>
        <a:p>
          <a:r>
            <a:rPr lang="en-US" dirty="0" err="1" smtClean="0"/>
            <a:t>username,passeord</a:t>
          </a:r>
          <a:r>
            <a:rPr lang="en-US" dirty="0" smtClean="0"/>
            <a:t>)</a:t>
          </a:r>
          <a:endParaRPr lang="en-US" dirty="0"/>
        </a:p>
      </dgm:t>
    </dgm:pt>
    <dgm:pt modelId="{109F3B03-0C58-4E58-A571-E87728F81CE1}" type="parTrans" cxnId="{7F9AF1E3-7345-44E3-A72A-0714990823F2}">
      <dgm:prSet/>
      <dgm:spPr/>
      <dgm:t>
        <a:bodyPr/>
        <a:lstStyle/>
        <a:p>
          <a:endParaRPr lang="en-US"/>
        </a:p>
      </dgm:t>
    </dgm:pt>
    <dgm:pt modelId="{0A9F51BA-582B-4002-BDED-6F8FED74B167}" type="sibTrans" cxnId="{7F9AF1E3-7345-44E3-A72A-0714990823F2}">
      <dgm:prSet/>
      <dgm:spPr/>
      <dgm:t>
        <a:bodyPr/>
        <a:lstStyle/>
        <a:p>
          <a:endParaRPr lang="en-US"/>
        </a:p>
      </dgm:t>
    </dgm:pt>
    <dgm:pt modelId="{87FF81EC-D157-4653-9B27-9FDD130C955C}">
      <dgm:prSet phldrT="[文本]"/>
      <dgm:spPr/>
      <dgm:t>
        <a:bodyPr/>
        <a:lstStyle/>
        <a:p>
          <a:r>
            <a:rPr lang="en-US" dirty="0" smtClean="0"/>
            <a:t>Trader(</a:t>
          </a:r>
          <a:r>
            <a:rPr lang="en-US" dirty="0" err="1" smtClean="0"/>
            <a:t>id,name</a:t>
          </a:r>
          <a:r>
            <a:rPr lang="en-US" dirty="0" smtClean="0"/>
            <a:t>)</a:t>
          </a:r>
          <a:endParaRPr lang="en-US" dirty="0"/>
        </a:p>
      </dgm:t>
    </dgm:pt>
    <dgm:pt modelId="{7613E0C9-6A59-442C-A0CB-640905628434}" type="parTrans" cxnId="{08CF1AD2-4B75-46CE-AC72-A9D2BE51EE50}">
      <dgm:prSet/>
      <dgm:spPr/>
      <dgm:t>
        <a:bodyPr/>
        <a:lstStyle/>
        <a:p>
          <a:endParaRPr lang="en-US"/>
        </a:p>
      </dgm:t>
    </dgm:pt>
    <dgm:pt modelId="{E0250F13-5A97-4F69-BB37-60DE5DA3282A}" type="sibTrans" cxnId="{08CF1AD2-4B75-46CE-AC72-A9D2BE51EE50}">
      <dgm:prSet/>
      <dgm:spPr/>
      <dgm:t>
        <a:bodyPr/>
        <a:lstStyle/>
        <a:p>
          <a:endParaRPr lang="en-US"/>
        </a:p>
      </dgm:t>
    </dgm:pt>
    <dgm:pt modelId="{48B5139D-E73F-49A6-8301-CDFB77782DB9}" type="pres">
      <dgm:prSet presAssocID="{936D9588-B69B-4D94-991C-2551A2C96B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6FB7A2-5B4E-4FAD-B22B-A3980AD85FE2}" type="pres">
      <dgm:prSet presAssocID="{30C44A4A-675B-4FB7-B312-D24C9DD9C266}" presName="node" presStyleLbl="node1" presStyleIdx="0" presStyleCnt="2" custRadScaleRad="144830" custRadScaleInc="1315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5EA59-C469-43C4-A1DA-F134ED0E82D7}" type="pres">
      <dgm:prSet presAssocID="{0A9F51BA-582B-4002-BDED-6F8FED74B1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5C399A6-DD98-4124-B582-A45BF19A5A99}" type="pres">
      <dgm:prSet presAssocID="{0A9F51BA-582B-4002-BDED-6F8FED74B1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21F0D6D-5185-4CDF-A175-F589B26E40D0}" type="pres">
      <dgm:prSet presAssocID="{87FF81EC-D157-4653-9B27-9FDD130C955C}" presName="node" presStyleLbl="node1" presStyleIdx="1" presStyleCnt="2" custRadScaleRad="148673" custRadScaleInc="69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03027-9B94-48D8-92AB-4C78685622BA}" type="pres">
      <dgm:prSet presAssocID="{E0250F13-5A97-4F69-BB37-60DE5DA3282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2EB9143-2357-4516-87D9-6A4BC32BB8DD}" type="pres">
      <dgm:prSet presAssocID="{E0250F13-5A97-4F69-BB37-60DE5DA3282A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8AA8F6D7-7C3C-41A0-BF12-8973279AF5FB}" type="presOf" srcId="{E0250F13-5A97-4F69-BB37-60DE5DA3282A}" destId="{62EB9143-2357-4516-87D9-6A4BC32BB8DD}" srcOrd="1" destOrd="0" presId="urn:microsoft.com/office/officeart/2005/8/layout/cycle7"/>
    <dgm:cxn modelId="{32CA387D-DD4C-4BE4-A382-DDAC646C2F76}" type="presOf" srcId="{0A9F51BA-582B-4002-BDED-6F8FED74B167}" destId="{C415EA59-C469-43C4-A1DA-F134ED0E82D7}" srcOrd="0" destOrd="0" presId="urn:microsoft.com/office/officeart/2005/8/layout/cycle7"/>
    <dgm:cxn modelId="{96C4B812-DC72-4960-97D1-4D0B16043E43}" type="presOf" srcId="{E0250F13-5A97-4F69-BB37-60DE5DA3282A}" destId="{FAE03027-9B94-48D8-92AB-4C78685622BA}" srcOrd="0" destOrd="0" presId="urn:microsoft.com/office/officeart/2005/8/layout/cycle7"/>
    <dgm:cxn modelId="{63BB4A25-709D-4936-B901-038A25466F6E}" type="presOf" srcId="{30C44A4A-675B-4FB7-B312-D24C9DD9C266}" destId="{626FB7A2-5B4E-4FAD-B22B-A3980AD85FE2}" srcOrd="0" destOrd="0" presId="urn:microsoft.com/office/officeart/2005/8/layout/cycle7"/>
    <dgm:cxn modelId="{7F9AF1E3-7345-44E3-A72A-0714990823F2}" srcId="{936D9588-B69B-4D94-991C-2551A2C96B7F}" destId="{30C44A4A-675B-4FB7-B312-D24C9DD9C266}" srcOrd="0" destOrd="0" parTransId="{109F3B03-0C58-4E58-A571-E87728F81CE1}" sibTransId="{0A9F51BA-582B-4002-BDED-6F8FED74B167}"/>
    <dgm:cxn modelId="{1C391CCD-C5AE-48EE-94AD-BF30DF0F5C57}" type="presOf" srcId="{936D9588-B69B-4D94-991C-2551A2C96B7F}" destId="{48B5139D-E73F-49A6-8301-CDFB77782DB9}" srcOrd="0" destOrd="0" presId="urn:microsoft.com/office/officeart/2005/8/layout/cycle7"/>
    <dgm:cxn modelId="{A74EAD53-B54A-4B3C-91B6-67ADD25D3FE6}" type="presOf" srcId="{0A9F51BA-582B-4002-BDED-6F8FED74B167}" destId="{85C399A6-DD98-4124-B582-A45BF19A5A99}" srcOrd="1" destOrd="0" presId="urn:microsoft.com/office/officeart/2005/8/layout/cycle7"/>
    <dgm:cxn modelId="{B2E92A8E-FBC0-4B2C-8E48-8AE64B015744}" type="presOf" srcId="{87FF81EC-D157-4653-9B27-9FDD130C955C}" destId="{221F0D6D-5185-4CDF-A175-F589B26E40D0}" srcOrd="0" destOrd="0" presId="urn:microsoft.com/office/officeart/2005/8/layout/cycle7"/>
    <dgm:cxn modelId="{08CF1AD2-4B75-46CE-AC72-A9D2BE51EE50}" srcId="{936D9588-B69B-4D94-991C-2551A2C96B7F}" destId="{87FF81EC-D157-4653-9B27-9FDD130C955C}" srcOrd="1" destOrd="0" parTransId="{7613E0C9-6A59-442C-A0CB-640905628434}" sibTransId="{E0250F13-5A97-4F69-BB37-60DE5DA3282A}"/>
    <dgm:cxn modelId="{D8104725-2583-4E52-9D28-B4D57D2F387A}" type="presParOf" srcId="{48B5139D-E73F-49A6-8301-CDFB77782DB9}" destId="{626FB7A2-5B4E-4FAD-B22B-A3980AD85FE2}" srcOrd="0" destOrd="0" presId="urn:microsoft.com/office/officeart/2005/8/layout/cycle7"/>
    <dgm:cxn modelId="{AAB7EF77-51B2-4E18-B18E-5E3005780737}" type="presParOf" srcId="{48B5139D-E73F-49A6-8301-CDFB77782DB9}" destId="{C415EA59-C469-43C4-A1DA-F134ED0E82D7}" srcOrd="1" destOrd="0" presId="urn:microsoft.com/office/officeart/2005/8/layout/cycle7"/>
    <dgm:cxn modelId="{1823EB47-AD4F-48EB-9B89-2F96DFA617AD}" type="presParOf" srcId="{C415EA59-C469-43C4-A1DA-F134ED0E82D7}" destId="{85C399A6-DD98-4124-B582-A45BF19A5A99}" srcOrd="0" destOrd="0" presId="urn:microsoft.com/office/officeart/2005/8/layout/cycle7"/>
    <dgm:cxn modelId="{1838861C-F91E-46F4-A316-D2CD4682F694}" type="presParOf" srcId="{48B5139D-E73F-49A6-8301-CDFB77782DB9}" destId="{221F0D6D-5185-4CDF-A175-F589B26E40D0}" srcOrd="2" destOrd="0" presId="urn:microsoft.com/office/officeart/2005/8/layout/cycle7"/>
    <dgm:cxn modelId="{F176D175-FEBA-4844-90C9-1338A2D3950B}" type="presParOf" srcId="{48B5139D-E73F-49A6-8301-CDFB77782DB9}" destId="{FAE03027-9B94-48D8-92AB-4C78685622BA}" srcOrd="3" destOrd="0" presId="urn:microsoft.com/office/officeart/2005/8/layout/cycle7"/>
    <dgm:cxn modelId="{5373788E-DE42-4546-BA9F-A0E61472398E}" type="presParOf" srcId="{FAE03027-9B94-48D8-92AB-4C78685622BA}" destId="{62EB9143-2357-4516-87D9-6A4BC32BB8D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6FB7A2-5B4E-4FAD-B22B-A3980AD85FE2}">
      <dsp:nvSpPr>
        <dsp:cNvPr id="0" name=""/>
        <dsp:cNvSpPr/>
      </dsp:nvSpPr>
      <dsp:spPr>
        <a:xfrm>
          <a:off x="3624061" y="2392057"/>
          <a:ext cx="245864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Login(id,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username,passeord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3624061" y="2392057"/>
        <a:ext cx="2458640" cy="1229320"/>
      </dsp:txXfrm>
    </dsp:sp>
    <dsp:sp modelId="{C415EA59-C469-43C4-A1DA-F134ED0E82D7}">
      <dsp:nvSpPr>
        <dsp:cNvPr id="0" name=""/>
        <dsp:cNvSpPr/>
      </dsp:nvSpPr>
      <dsp:spPr>
        <a:xfrm rot="10800024">
          <a:off x="2575182" y="2791573"/>
          <a:ext cx="932336" cy="43026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24">
        <a:off x="2575182" y="2791573"/>
        <a:ext cx="932336" cy="430262"/>
      </dsp:txXfrm>
    </dsp:sp>
    <dsp:sp modelId="{221F0D6D-5185-4CDF-A175-F589B26E40D0}">
      <dsp:nvSpPr>
        <dsp:cNvPr id="0" name=""/>
        <dsp:cNvSpPr/>
      </dsp:nvSpPr>
      <dsp:spPr>
        <a:xfrm>
          <a:off x="0" y="2392031"/>
          <a:ext cx="245864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Trader(</a:t>
          </a:r>
          <a:r>
            <a:rPr lang="en-US" sz="2100" kern="1200" dirty="0" err="1" smtClean="0"/>
            <a:t>id,name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0" y="2392031"/>
        <a:ext cx="2458640" cy="1229320"/>
      </dsp:txXfrm>
    </dsp:sp>
    <dsp:sp modelId="{FAE03027-9B94-48D8-92AB-4C78685622BA}">
      <dsp:nvSpPr>
        <dsp:cNvPr id="0" name=""/>
        <dsp:cNvSpPr/>
      </dsp:nvSpPr>
      <dsp:spPr>
        <a:xfrm rot="24">
          <a:off x="2575182" y="2791573"/>
          <a:ext cx="932336" cy="43026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24">
        <a:off x="2575182" y="2791573"/>
        <a:ext cx="932336" cy="430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83F6D-5937-41D9-AB01-CC2A6E676377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1B4C4-C888-4978-82DC-E70788345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6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increment will be used to obtain the primary key value.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B4C4-C888-4978-82DC-E707883452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247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@</a:t>
            </a:r>
            <a:r>
              <a:rPr lang="en-US" dirty="0" err="1" smtClean="0"/>
              <a:t>GeneratedValue</a:t>
            </a:r>
            <a:r>
              <a:rPr lang="en-US" dirty="0" smtClean="0"/>
              <a:t> annotation denotes that value for a column, which must be annotated with @ID is generated. The elements strategy and generator on the annotation describe how the generated value is obtained.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B4C4-C888-4978-82DC-E707883452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5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mapping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mapping of associations between entity classes and the relationships between tables is the soul of ORM. </a:t>
            </a:r>
            <a:endParaRPr lang="en-US" dirty="0" smtClean="0"/>
          </a:p>
          <a:p>
            <a:r>
              <a:rPr lang="en-US" dirty="0"/>
              <a:t>An association mapping can be unidirectional as well as bidirectional.</a:t>
            </a:r>
          </a:p>
        </p:txBody>
      </p:sp>
    </p:spTree>
    <p:extLst>
      <p:ext uri="{BB962C8B-B14F-4D97-AF65-F5344CB8AC3E}">
        <p14:creationId xmlns:p14="http://schemas.microsoft.com/office/powerpoint/2010/main" xmlns="" val="1076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with annotation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Do not need mapping files</a:t>
            </a:r>
          </a:p>
          <a:p>
            <a:r>
              <a:rPr lang="en-US" dirty="0" smtClean="0"/>
              <a:t>Hibernate </a:t>
            </a:r>
            <a:r>
              <a:rPr lang="en-US" dirty="0"/>
              <a:t>Model </a:t>
            </a:r>
            <a:r>
              <a:rPr lang="en-US" dirty="0" smtClean="0"/>
              <a:t>Class with annotation</a:t>
            </a:r>
            <a:endParaRPr lang="en-US" dirty="0"/>
          </a:p>
          <a:p>
            <a:r>
              <a:rPr lang="en-US" dirty="0"/>
              <a:t>Hibernate Configuration File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AnnotationConfiguration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62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 descr="C:\Users\Administrator\AppData\Roaming\Tencent\Users\308675366\QQ\WinTemp\RichOle\@IJV3M2(I)GW3)$2YQ}G5A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488" y="188640"/>
            <a:ext cx="687705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C:\Users\Administrator\AppData\Roaming\Tencent\Users\308675366\QQ\WinTemp\RichOle\79ALF)AZLISCHZPLIW~A{@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0734" y="215068"/>
            <a:ext cx="54864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407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Users\Administrator\AppData\Roaming\Tencent\Users\308675366\QQ\WinTemp\RichOle\_6FMJ{{@12QGMJ8]8V0[%A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497"/>
            <a:ext cx="520065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AppData\Roaming\Tencent\Users\308675366\QQ\WinTemp\RichOle\WTP9LQ3C_6SZW_PDYYVF2X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564904"/>
            <a:ext cx="56959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4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/>
              <a:t>Hibernate Configuration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 smtClean="0"/>
              <a:t> 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&lt;</a:t>
            </a:r>
            <a:r>
              <a:rPr lang="en-US" sz="1900" dirty="0"/>
              <a:t>mapping class=</a:t>
            </a:r>
            <a:r>
              <a:rPr lang="en-US" sz="1900" i="1" dirty="0"/>
              <a:t>"</a:t>
            </a:r>
            <a:r>
              <a:rPr lang="en-US" sz="1900" i="1" dirty="0" err="1"/>
              <a:t>com.mercury.beans.Trader</a:t>
            </a:r>
            <a:r>
              <a:rPr lang="en-US" sz="1900" i="1" dirty="0" smtClean="0"/>
              <a:t>"/&gt;</a:t>
            </a:r>
          </a:p>
          <a:p>
            <a:pPr marL="0" indent="0">
              <a:buNone/>
            </a:pPr>
            <a:r>
              <a:rPr lang="en-US" sz="1900" dirty="0" smtClean="0"/>
              <a:t>&lt;</a:t>
            </a:r>
            <a:r>
              <a:rPr lang="en-US" sz="1900" dirty="0"/>
              <a:t>mapping class=</a:t>
            </a:r>
            <a:r>
              <a:rPr lang="en-US" sz="1900" i="1" dirty="0"/>
              <a:t>"</a:t>
            </a:r>
            <a:r>
              <a:rPr lang="en-US" sz="1900" i="1" dirty="0" err="1"/>
              <a:t>com.mercury.beans.Login</a:t>
            </a:r>
            <a:r>
              <a:rPr lang="en-US" sz="1900" i="1" dirty="0"/>
              <a:t>"/&gt; </a:t>
            </a:r>
            <a:endParaRPr lang="en-US" sz="1900" dirty="0"/>
          </a:p>
        </p:txBody>
      </p:sp>
      <p:pic>
        <p:nvPicPr>
          <p:cNvPr id="11265" name="Picture 1" descr="C:\Users\Administrator\AppData\Roaming\Tencent\Users\308675366\QQ\WinTemp\RichOle\ES]Y4D[FV0MSHVI_R6K]A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67818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11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89" name="Picture 1" descr="C:\Users\Administrator\AppData\Roaming\Tencent\Users\308675366\QQ\WinTemp\RichOle\IH6N34@))C[``6K29KH%WF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6926" y="523966"/>
            <a:ext cx="9684147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3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Mapping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one-to-one relationships occurs when one entity is related to exactly one occurrence in another entity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trader </a:t>
            </a:r>
            <a:r>
              <a:rPr lang="en-US" dirty="0" err="1" smtClean="0"/>
              <a:t>obj</a:t>
            </a:r>
            <a:r>
              <a:rPr lang="en-US" dirty="0" smtClean="0"/>
              <a:t> is associated with one login </a:t>
            </a:r>
            <a:r>
              <a:rPr lang="en-US" dirty="0" err="1" smtClean="0"/>
              <a:t>obj</a:t>
            </a:r>
            <a:endParaRPr 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15412352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93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Trader (</a:t>
            </a:r>
            <a:r>
              <a:rPr lang="en-US" u="sng" dirty="0"/>
              <a:t>ID</a:t>
            </a:r>
            <a:r>
              <a:rPr lang="en-US" dirty="0"/>
              <a:t>, 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Login (</a:t>
            </a:r>
            <a:r>
              <a:rPr lang="en-US" u="sng" dirty="0"/>
              <a:t>ID</a:t>
            </a:r>
            <a:r>
              <a:rPr lang="en-US" dirty="0"/>
              <a:t>, Username, Password; ID as FK)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both are assigned the same primary key</a:t>
            </a:r>
          </a:p>
        </p:txBody>
      </p:sp>
      <p:pic>
        <p:nvPicPr>
          <p:cNvPr id="1025" name="Picture 1" descr="C:\Users\Administrator\AppData\Roaming\Tencent\Users\308675366\QQ\WinTemp\RichOle\~SX~Z80JKWX4B)8{2FT{3M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48863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strator\AppData\Roaming\Tencent\Users\308675366\QQ\WinTemp\RichOle\I`DY}VQS(K6SP}1T1JL)[B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370" y="4005064"/>
            <a:ext cx="44672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29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model class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class Trader(id, name, login</a:t>
            </a:r>
            <a:r>
              <a:rPr lang="en-US" dirty="0" smtClean="0"/>
              <a:t>)</a:t>
            </a:r>
          </a:p>
          <a:p>
            <a:r>
              <a:rPr lang="en-US" dirty="0"/>
              <a:t>Login(id, username, password, trader)</a:t>
            </a:r>
          </a:p>
        </p:txBody>
      </p:sp>
      <p:pic>
        <p:nvPicPr>
          <p:cNvPr id="3073" name="Picture 1" descr="C:\Users\Administrator\AppData\Roaming\Tencent\Users\308675366\QQ\WinTemp\RichOle\OH0$N~6]%Z7UZ(LRY$J)41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34575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strator\AppData\Roaming\Tencent\Users\308675366\QQ\WinTemp\RichOle\M_VP~ZZWS`]%JY{XD7@3RG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9095" y="2784854"/>
            <a:ext cx="51530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39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mapping file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dirty="0" smtClean="0"/>
              <a:t>Trader.hbm.xml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/>
              <a:t>increment-generates identifiers of type long, short or </a:t>
            </a:r>
            <a:r>
              <a:rPr lang="en-US" sz="1800" dirty="0" err="1"/>
              <a:t>int</a:t>
            </a:r>
            <a:r>
              <a:rPr lang="en-US" sz="1800" dirty="0"/>
              <a:t> that are unique only</a:t>
            </a:r>
          </a:p>
          <a:p>
            <a:pPr marL="0" indent="0">
              <a:buNone/>
            </a:pPr>
            <a:r>
              <a:rPr lang="en-US" sz="1800" dirty="0"/>
              <a:t>when no other process is inserting data into the same table. Do not use in a cluster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900" dirty="0"/>
              <a:t>cascade (optional): specifies which operations should be cascaded from the parent object to the associated object</a:t>
            </a:r>
            <a:r>
              <a:rPr lang="en-US" sz="1900" dirty="0" smtClean="0"/>
              <a:t>.</a:t>
            </a:r>
          </a:p>
          <a:p>
            <a:r>
              <a:rPr lang="en-US" sz="2000" dirty="0" smtClean="0"/>
              <a:t>All -</a:t>
            </a:r>
            <a:r>
              <a:rPr lang="en-US" sz="2000" dirty="0"/>
              <a:t> save / delete / update / evict / lock / replicate / merge / persist</a:t>
            </a:r>
            <a:endParaRPr lang="en-US" sz="1900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097" name="Picture 1" descr="C:\Users\Administrator\AppData\Roaming\Tencent\Users\308675366\QQ\WinTemp\RichOle\79ALF)AZLISCHZPLIW~A{@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54864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37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dirty="0" err="1" smtClean="0"/>
              <a:t>Login.hbm.xm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/>
              <a:t>a special foreign identifier generator is declared</a:t>
            </a:r>
            <a:r>
              <a:rPr lang="en-US" sz="1800" dirty="0" smtClean="0"/>
              <a:t>, </a:t>
            </a:r>
            <a:r>
              <a:rPr lang="en-US" sz="1800" dirty="0"/>
              <a:t>it will know get the primary </a:t>
            </a:r>
            <a:r>
              <a:rPr lang="en-US" sz="1800" dirty="0" smtClean="0"/>
              <a:t>key </a:t>
            </a:r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from </a:t>
            </a:r>
            <a:r>
              <a:rPr lang="en-US" sz="1800" dirty="0" smtClean="0"/>
              <a:t>Trader. With </a:t>
            </a:r>
            <a:r>
              <a:rPr lang="en-US" sz="1800" dirty="0"/>
              <a:t>constrained=”true”, it ensure the Trader must </a:t>
            </a:r>
            <a:r>
              <a:rPr lang="en-US" sz="1800" dirty="0" smtClean="0"/>
              <a:t>exists.</a:t>
            </a:r>
          </a:p>
          <a:p>
            <a:r>
              <a:rPr lang="en-US" sz="1800" dirty="0"/>
              <a:t>If any parameters are required to configure </a:t>
            </a:r>
            <a:r>
              <a:rPr lang="en-US" sz="1800" dirty="0" smtClean="0"/>
              <a:t>or </a:t>
            </a:r>
            <a:r>
              <a:rPr lang="en-US" sz="1800" dirty="0"/>
              <a:t>initialize the generator instance,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they </a:t>
            </a:r>
            <a:r>
              <a:rPr lang="en-US" sz="1800" dirty="0"/>
              <a:t>are passed </a:t>
            </a:r>
            <a:r>
              <a:rPr lang="en-US" sz="1800" dirty="0" smtClean="0"/>
              <a:t>using </a:t>
            </a:r>
            <a:r>
              <a:rPr lang="en-US" sz="1800" dirty="0"/>
              <a:t>the </a:t>
            </a:r>
            <a:r>
              <a:rPr lang="en-US" sz="1800" u="sng" dirty="0"/>
              <a:t>&lt;</a:t>
            </a:r>
            <a:r>
              <a:rPr lang="en-US" sz="1800" u="sng" dirty="0" err="1"/>
              <a:t>param</a:t>
            </a:r>
            <a:r>
              <a:rPr lang="en-US" sz="1800" u="sng" dirty="0"/>
              <a:t>&gt; element</a:t>
            </a:r>
            <a:r>
              <a:rPr lang="en-US" sz="1800" u="sng" dirty="0" smtClean="0"/>
              <a:t>.</a:t>
            </a:r>
          </a:p>
          <a:p>
            <a:endParaRPr lang="en-US" dirty="0"/>
          </a:p>
        </p:txBody>
      </p:sp>
      <p:pic>
        <p:nvPicPr>
          <p:cNvPr id="9" name="Picture 2" descr="C:\Users\Administrator\AppData\Roaming\Tencent\Users\308675366\QQ\WinTemp\RichOle\WTP9LQ3C_6SZW_PDYYVF2X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229" y="836712"/>
            <a:ext cx="56959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63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dirty="0"/>
              <a:t>Hibernate Configuration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1" name="Picture 1" descr="C:\Users\Administrator\AppData\Roaming\Tencent\Users\308675366\QQ\WinTemp\RichOle\ED6[(5XZ}NAM@@W{R9HM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7818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74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5" name="Picture 1" descr="C:\Users\Administrator\AppData\Roaming\Tencent\Users\308675366\QQ\WinTemp\RichOle\}PYF_@3`$[X_3XMJ%]@PP`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2863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40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169" name="Picture 1" descr="C:\Users\Administrator\AppData\Roaming\Tencent\Users\308675366\QQ\WinTemp\RichOle\1JUH6]R]%4TIEU]}X%]~YD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84776"/>
            <a:ext cx="25336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istrator\AppData\Roaming\Tencent\Users\308675366\QQ\WinTemp\RichOle\V]W8PV~2D6XQAULPDCY~Z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84776"/>
            <a:ext cx="57531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33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288</Words>
  <Application>Microsoft Office PowerPoint</Application>
  <PresentationFormat>On-screen Show (4:3)</PresentationFormat>
  <Paragraphs>69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主题</vt:lpstr>
      <vt:lpstr>Hibernate mapping</vt:lpstr>
      <vt:lpstr>One to One Mapping</vt:lpstr>
      <vt:lpstr>Create table</vt:lpstr>
      <vt:lpstr>Create model class</vt:lpstr>
      <vt:lpstr>XML mapping file</vt:lpstr>
      <vt:lpstr>Slide 6</vt:lpstr>
      <vt:lpstr> Hibernate Configuration File</vt:lpstr>
      <vt:lpstr>Test result</vt:lpstr>
      <vt:lpstr>Test result</vt:lpstr>
      <vt:lpstr>Mapping with annotation</vt:lpstr>
      <vt:lpstr>Slide 11</vt:lpstr>
      <vt:lpstr>Slide 12</vt:lpstr>
      <vt:lpstr>Hibernate Configuration File</vt:lpstr>
      <vt:lpstr>Test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 GUO</dc:creator>
  <cp:lastModifiedBy>Administrator</cp:lastModifiedBy>
  <cp:revision>18</cp:revision>
  <dcterms:created xsi:type="dcterms:W3CDTF">2015-01-14T02:09:07Z</dcterms:created>
  <dcterms:modified xsi:type="dcterms:W3CDTF">2015-01-14T21:25:07Z</dcterms:modified>
</cp:coreProperties>
</file>