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26"/>
  </p:notesMasterIdLst>
  <p:sldIdLst>
    <p:sldId id="275" r:id="rId15"/>
    <p:sldId id="324" r:id="rId16"/>
    <p:sldId id="325" r:id="rId17"/>
    <p:sldId id="332" r:id="rId18"/>
    <p:sldId id="331" r:id="rId19"/>
    <p:sldId id="326" r:id="rId20"/>
    <p:sldId id="327" r:id="rId21"/>
    <p:sldId id="333" r:id="rId22"/>
    <p:sldId id="328" r:id="rId23"/>
    <p:sldId id="329" r:id="rId24"/>
    <p:sldId id="330" r:id="rId2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82"/>
    <a:srgbClr val="CA7B48"/>
    <a:srgbClr val="7F9B84"/>
    <a:srgbClr val="A33E36"/>
    <a:srgbClr val="009EAF"/>
    <a:srgbClr val="C7D3C9"/>
    <a:srgbClr val="D2D2E1"/>
    <a:srgbClr val="DFDBF5"/>
    <a:srgbClr val="1A3C52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4713"/>
  </p:normalViewPr>
  <p:slideViewPr>
    <p:cSldViewPr>
      <p:cViewPr varScale="1">
        <p:scale>
          <a:sx n="105" d="100"/>
          <a:sy n="105" d="100"/>
        </p:scale>
        <p:origin x="2064" y="11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A4084-3C51-4C1B-BACB-09D98B5C2F50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1E75-12D2-4406-ABB1-CD1B42B4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34290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1E75-12D2-4406-ABB1-CD1B42B492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4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67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611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238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1587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0500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288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626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28088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532572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09907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52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115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664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299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270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95377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86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393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388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226112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20504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4418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30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881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942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262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34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0390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395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728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55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14064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0672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524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89079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981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9622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5161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2678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684269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1575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5131" y="1949450"/>
            <a:ext cx="1726406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1332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89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063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9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8804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109761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381380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37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615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658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774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7052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5563" y="1949450"/>
            <a:ext cx="1885950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708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6776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44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5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54567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655525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51874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500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70" y="177800"/>
            <a:ext cx="1959769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77800"/>
            <a:ext cx="5822156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868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97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30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3104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0339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541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8494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91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15050" cy="5851525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98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031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351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22511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426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025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546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30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78322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7537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81625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375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421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85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16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36935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889000"/>
            <a:ext cx="3890963" cy="50736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319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296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09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949450"/>
            <a:ext cx="3890963" cy="42735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421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56383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678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89176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159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8801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115050" cy="5688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046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135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133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24318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50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7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47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433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77891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48645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21269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836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122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55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69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50964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55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209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78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335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03637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81631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29395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054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7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15050" cy="4775200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4395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75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713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5826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6575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62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91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7024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3191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51070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85790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442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445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228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190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3128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74262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713" y="3448050"/>
            <a:ext cx="2324100" cy="2317751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45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51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2149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8937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44290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1518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579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1475" y="1073149"/>
            <a:ext cx="1176338" cy="469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073149"/>
            <a:ext cx="3471863" cy="469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07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42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19301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008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3"/>
            <a:ext cx="7772400" cy="1500188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13034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6" y="1600200"/>
            <a:ext cx="4086225" cy="4525963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21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38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3"/>
            <a:ext cx="4041576" cy="639763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213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819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3328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1"/>
            <a:ext cx="5111948" cy="585311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114" cy="46910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19325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7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22629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23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115050" cy="594836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93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1949450"/>
            <a:ext cx="7839075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1576" y="1949450"/>
            <a:ext cx="3509963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2" y="1949450"/>
            <a:ext cx="3829050" cy="427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177800"/>
            <a:ext cx="7839075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6195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8638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695325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862013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28700" indent="-261938" algn="l" rtl="0" eaLnBrk="0" fontAlgn="base" hangingPunct="0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001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3716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4305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14500" indent="-261938" algn="l" rtl="0" fontAlgn="base">
        <a:spcBef>
          <a:spcPts val="2588"/>
        </a:spcBef>
        <a:spcAft>
          <a:spcPct val="0"/>
        </a:spcAft>
        <a:buSzPct val="171000"/>
        <a:buFont typeface="Gill San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2089151"/>
            <a:ext cx="7839075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4" y="889000"/>
            <a:ext cx="7839075" cy="50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0005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66738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33425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00113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66800" indent="-300038" algn="l" rtl="0" eaLnBrk="0" fontAlgn="base" hangingPunct="0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382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097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58115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52600" indent="-300038" algn="l" rtl="0" fontAlgn="base">
        <a:spcBef>
          <a:spcPts val="2738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4" y="5181600"/>
            <a:ext cx="78390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10731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3448050"/>
            <a:ext cx="470535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177800"/>
            <a:ext cx="7277100" cy="172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41910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eaLnBrk="0" fontAlgn="base" hangingPunct="0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2573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4287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6002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7716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854200" y="2286000"/>
            <a:ext cx="560239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hr-HR" sz="4400" b="1" dirty="0" smtClean="0">
                <a:solidFill>
                  <a:srgbClr val="007682"/>
                </a:solidFill>
                <a:latin typeface="Open Sans Light" charset="0"/>
                <a:cs typeface="Open Sans Light" charset="0"/>
                <a:sym typeface="Open Sans Light" charset="0"/>
              </a:rPr>
              <a:t>Vježba 8</a:t>
            </a:r>
          </a:p>
          <a:p>
            <a:endParaRPr lang="hr-HR" sz="4800" dirty="0">
              <a:solidFill>
                <a:srgbClr val="009EAF"/>
              </a:solidFill>
              <a:latin typeface="Open Sans Light" charset="0"/>
              <a:cs typeface="Open Sans Light" charset="0"/>
              <a:sym typeface="Open Sans Light" charset="0"/>
            </a:endParaRPr>
          </a:p>
          <a:p>
            <a:r>
              <a:rPr lang="hr-HR" sz="2400" dirty="0" smtClean="0">
                <a:solidFill>
                  <a:srgbClr val="DA542D"/>
                </a:solidFill>
                <a:latin typeface="Open Sans Light" charset="0"/>
                <a:cs typeface="Open Sans Light" charset="0"/>
                <a:sym typeface="Open Sans Light" charset="0"/>
              </a:rPr>
              <a:t>Martina Šestak, mag. inf.</a:t>
            </a:r>
            <a:endParaRPr lang="en-US" sz="2400" dirty="0">
              <a:solidFill>
                <a:srgbClr val="DA542D"/>
              </a:solidFill>
              <a:latin typeface="Open Sans Light" charset="0"/>
              <a:cs typeface="Open Sans Light" charset="0"/>
              <a:sym typeface="Open Sans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29143"/>
            <a:ext cx="990600" cy="99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1" y="304800"/>
            <a:ext cx="583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rgbClr val="008F9E"/>
                </a:solidFill>
              </a:rPr>
              <a:t>Fakultet organizacije i informatike, Varaždin</a:t>
            </a:r>
            <a:endParaRPr lang="hr-HR" sz="1800" dirty="0">
              <a:solidFill>
                <a:srgbClr val="008F9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6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10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23382" y="1219200"/>
            <a:ext cx="6705600" cy="914400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2"/>
              <a:ext cx="4977371" cy="11598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ERA model za sljedeću situaciju:</a:t>
              </a:r>
            </a:p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– Zaposlenik radi u više odjela (u odjelu radi </a:t>
              </a: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više zaposlenika</a:t>
              </a: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) i odjel je smješten u jednoj prostoriji (u</a:t>
              </a:r>
            </a:p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prostoriji može biti više </a:t>
              </a: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odjela)</a:t>
              </a:r>
            </a:p>
            <a:p>
              <a:pPr algn="l"/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Napomena</a:t>
              </a: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: važno je znati u kojoj prostoriji se može pronaći koji zaposlenik.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92488"/>
            <a:ext cx="3810000" cy="34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1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7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11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23382" y="1219200"/>
            <a:ext cx="6705600" cy="701788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0"/>
              <a:ext cx="4977371" cy="15430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1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model baze koja bi služila evidentiranju filmova, glumaca koji su u njima glumili i filmskih kompanija koje su vlasnici filmova.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2" y="2244867"/>
            <a:ext cx="5676900" cy="37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9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Zadatak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19200" y="1066800"/>
            <a:ext cx="6622951" cy="5283902"/>
            <a:chOff x="1702590" y="2152115"/>
            <a:chExt cx="5376682" cy="2057400"/>
          </a:xfrm>
        </p:grpSpPr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1702590" y="2152115"/>
              <a:ext cx="5376682" cy="2057400"/>
            </a:xfrm>
            <a:prstGeom prst="rect">
              <a:avLst/>
            </a:prstGeom>
            <a:solidFill>
              <a:srgbClr val="DA542D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600"/>
            </a:p>
          </p:txBody>
        </p:sp>
        <p:sp>
          <p:nvSpPr>
            <p:cNvPr id="16" name="Rectangle 11"/>
            <p:cNvSpPr>
              <a:spLocks/>
            </p:cNvSpPr>
            <p:nvPr/>
          </p:nvSpPr>
          <p:spPr bwMode="auto">
            <a:xfrm>
              <a:off x="2320215" y="2245034"/>
              <a:ext cx="4516849" cy="182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</a:t>
              </a:r>
              <a:r>
                <a:rPr lang="hr-HR" sz="16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ERA model </a:t>
              </a: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za sljedeću situaciju: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Jedan tim se sastoji od tri radnika, a radnik pripada jednom timu (u nekom trenutku vremena)</a:t>
              </a:r>
            </a:p>
            <a:p>
              <a:pPr marL="800100" lvl="3" indent="-285750" algn="l">
                <a:buFont typeface="Arial" panose="020B0604020202020204" pitchFamily="34" charset="0"/>
                <a:buChar char="•"/>
              </a:pP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kroz vrijeme radnik može prelaziti iz jednog tima u drugi i mora se znati od kad do kada je bio član nekog tima</a:t>
              </a:r>
            </a:p>
            <a:p>
              <a:pPr marL="800100" lvl="3" indent="-285750" algn="l">
                <a:buFont typeface="Arial" panose="020B0604020202020204" pitchFamily="34" charset="0"/>
                <a:buChar char="•"/>
              </a:pP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Potrebno je složiti ograničenje da tim ne može imati više od tri radnika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Svaki tim ima šefa, a radnik je šef u najviše jednom timu</a:t>
              </a:r>
            </a:p>
            <a:p>
              <a:pPr marL="800100" lvl="3" indent="-285750" algn="l">
                <a:buFont typeface="Arial" panose="020B0604020202020204" pitchFamily="34" charset="0"/>
                <a:buChar char="•"/>
              </a:pP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Treba implementirati ograničenje koje osigurava da šef tima nije radnik koji ne pripada timu i ograničenje da nije moguće obrisati radnika (iz tima) ako je on šef (u tom slučaju ispisati poruku)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Tim radi na više projekata, dok je za projekt odgovoran jedan tim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hr-HR" sz="16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Popunite tablice podacima.</a:t>
              </a:r>
            </a:p>
            <a:p>
              <a:pPr algn="l"/>
              <a:endParaRPr lang="hr-HR" sz="16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r>
                <a:rPr lang="hr-HR" sz="16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nekoliko jednostavnih i složenijih upita nad implementiranim modelom.</a:t>
              </a:r>
            </a:p>
            <a:p>
              <a:pPr algn="l"/>
              <a:endParaRPr lang="hr-HR" sz="16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endParaRPr lang="hr-HR" sz="1600" dirty="0" smtClean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17" name="AutoShape 13"/>
            <p:cNvSpPr>
              <a:spLocks/>
            </p:cNvSpPr>
            <p:nvPr/>
          </p:nvSpPr>
          <p:spPr bwMode="auto">
            <a:xfrm>
              <a:off x="1819321" y="2245034"/>
              <a:ext cx="258686" cy="114771"/>
            </a:xfrm>
            <a:custGeom>
              <a:avLst/>
              <a:gdLst>
                <a:gd name="T0" fmla="*/ 248 w 21500"/>
                <a:gd name="T1" fmla="*/ 0 h 21600"/>
                <a:gd name="T2" fmla="*/ 0 w 21500"/>
                <a:gd name="T3" fmla="*/ 249 h 21600"/>
                <a:gd name="T4" fmla="*/ 248 w 21500"/>
                <a:gd name="T5" fmla="*/ 492 h 21600"/>
                <a:gd name="T6" fmla="*/ 402 w 21500"/>
                <a:gd name="T7" fmla="*/ 438 h 21600"/>
                <a:gd name="T8" fmla="*/ 408 w 21500"/>
                <a:gd name="T9" fmla="*/ 450 h 21600"/>
                <a:gd name="T10" fmla="*/ 561 w 21500"/>
                <a:gd name="T11" fmla="*/ 598 h 21600"/>
                <a:gd name="T12" fmla="*/ 591 w 21500"/>
                <a:gd name="T13" fmla="*/ 616 h 21600"/>
                <a:gd name="T14" fmla="*/ 626 w 21500"/>
                <a:gd name="T15" fmla="*/ 598 h 21600"/>
                <a:gd name="T16" fmla="*/ 626 w 21500"/>
                <a:gd name="T17" fmla="*/ 539 h 21600"/>
                <a:gd name="T18" fmla="*/ 473 w 21500"/>
                <a:gd name="T19" fmla="*/ 385 h 21600"/>
                <a:gd name="T20" fmla="*/ 455 w 21500"/>
                <a:gd name="T21" fmla="*/ 379 h 21600"/>
                <a:gd name="T22" fmla="*/ 490 w 21500"/>
                <a:gd name="T23" fmla="*/ 249 h 21600"/>
                <a:gd name="T24" fmla="*/ 248 w 21500"/>
                <a:gd name="T25" fmla="*/ 0 h 21600"/>
                <a:gd name="T26" fmla="*/ 248 w 21500"/>
                <a:gd name="T27" fmla="*/ 77 h 21600"/>
                <a:gd name="T28" fmla="*/ 419 w 21500"/>
                <a:gd name="T29" fmla="*/ 249 h 21600"/>
                <a:gd name="T30" fmla="*/ 390 w 21500"/>
                <a:gd name="T31" fmla="*/ 338 h 21600"/>
                <a:gd name="T32" fmla="*/ 378 w 21500"/>
                <a:gd name="T33" fmla="*/ 361 h 21600"/>
                <a:gd name="T34" fmla="*/ 354 w 21500"/>
                <a:gd name="T35" fmla="*/ 379 h 21600"/>
                <a:gd name="T36" fmla="*/ 248 w 21500"/>
                <a:gd name="T37" fmla="*/ 415 h 21600"/>
                <a:gd name="T38" fmla="*/ 77 w 21500"/>
                <a:gd name="T39" fmla="*/ 249 h 21600"/>
                <a:gd name="T40" fmla="*/ 248 w 21500"/>
                <a:gd name="T41" fmla="*/ 77 h 21600"/>
                <a:gd name="T42" fmla="*/ 248 w 21500"/>
                <a:gd name="T43" fmla="*/ 77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500" h="21600">
                  <a:moveTo>
                    <a:pt x="8400" y="0"/>
                  </a:moveTo>
                  <a:cubicBezTo>
                    <a:pt x="3600" y="0"/>
                    <a:pt x="0" y="3946"/>
                    <a:pt x="0" y="8723"/>
                  </a:cubicBezTo>
                  <a:cubicBezTo>
                    <a:pt x="0" y="13500"/>
                    <a:pt x="3600" y="17238"/>
                    <a:pt x="8400" y="17238"/>
                  </a:cubicBezTo>
                  <a:cubicBezTo>
                    <a:pt x="10400" y="17238"/>
                    <a:pt x="12200" y="16615"/>
                    <a:pt x="13600" y="15369"/>
                  </a:cubicBezTo>
                  <a:cubicBezTo>
                    <a:pt x="13600" y="15369"/>
                    <a:pt x="13800" y="15577"/>
                    <a:pt x="13800" y="15785"/>
                  </a:cubicBezTo>
                  <a:cubicBezTo>
                    <a:pt x="19000" y="20977"/>
                    <a:pt x="19000" y="20977"/>
                    <a:pt x="19000" y="20977"/>
                  </a:cubicBezTo>
                  <a:cubicBezTo>
                    <a:pt x="19400" y="21392"/>
                    <a:pt x="19800" y="21600"/>
                    <a:pt x="20000" y="21600"/>
                  </a:cubicBezTo>
                  <a:cubicBezTo>
                    <a:pt x="20400" y="21600"/>
                    <a:pt x="20800" y="21392"/>
                    <a:pt x="21200" y="20977"/>
                  </a:cubicBezTo>
                  <a:cubicBezTo>
                    <a:pt x="21600" y="20562"/>
                    <a:pt x="21600" y="19523"/>
                    <a:pt x="21200" y="18900"/>
                  </a:cubicBezTo>
                  <a:cubicBezTo>
                    <a:pt x="16000" y="13500"/>
                    <a:pt x="16000" y="13500"/>
                    <a:pt x="16000" y="13500"/>
                  </a:cubicBezTo>
                  <a:cubicBezTo>
                    <a:pt x="15800" y="13500"/>
                    <a:pt x="15600" y="13292"/>
                    <a:pt x="15400" y="13292"/>
                  </a:cubicBezTo>
                  <a:cubicBezTo>
                    <a:pt x="16200" y="11838"/>
                    <a:pt x="16600" y="10385"/>
                    <a:pt x="16600" y="8723"/>
                  </a:cubicBezTo>
                  <a:cubicBezTo>
                    <a:pt x="16600" y="3946"/>
                    <a:pt x="13000" y="0"/>
                    <a:pt x="8400" y="0"/>
                  </a:cubicBezTo>
                  <a:close/>
                  <a:moveTo>
                    <a:pt x="8400" y="2700"/>
                  </a:moveTo>
                  <a:cubicBezTo>
                    <a:pt x="11600" y="2700"/>
                    <a:pt x="14200" y="5400"/>
                    <a:pt x="14200" y="8723"/>
                  </a:cubicBezTo>
                  <a:cubicBezTo>
                    <a:pt x="14200" y="9762"/>
                    <a:pt x="13800" y="10800"/>
                    <a:pt x="13200" y="11838"/>
                  </a:cubicBezTo>
                  <a:cubicBezTo>
                    <a:pt x="12800" y="12669"/>
                    <a:pt x="12800" y="12669"/>
                    <a:pt x="12800" y="12669"/>
                  </a:cubicBezTo>
                  <a:cubicBezTo>
                    <a:pt x="12000" y="13292"/>
                    <a:pt x="12000" y="13292"/>
                    <a:pt x="12000" y="13292"/>
                  </a:cubicBezTo>
                  <a:cubicBezTo>
                    <a:pt x="11000" y="14123"/>
                    <a:pt x="9600" y="14538"/>
                    <a:pt x="8400" y="14538"/>
                  </a:cubicBezTo>
                  <a:cubicBezTo>
                    <a:pt x="5200" y="14538"/>
                    <a:pt x="2600" y="12046"/>
                    <a:pt x="2600" y="8723"/>
                  </a:cubicBezTo>
                  <a:cubicBezTo>
                    <a:pt x="2600" y="5400"/>
                    <a:pt x="5200" y="2700"/>
                    <a:pt x="8400" y="2700"/>
                  </a:cubicBezTo>
                  <a:close/>
                  <a:moveTo>
                    <a:pt x="8400" y="27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24225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Rješenje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3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421101"/>
            <a:ext cx="6029325" cy="32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11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Rješenje - ograničenja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42436"/>
            <a:ext cx="2590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r-HR" sz="1600" dirty="0" smtClean="0">
                <a:solidFill>
                  <a:srgbClr val="007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Ograničenje 1</a:t>
            </a:r>
          </a:p>
          <a:p>
            <a:pPr algn="l"/>
            <a:endParaRPr lang="hr-HR" sz="1000" dirty="0">
              <a:solidFill>
                <a:srgbClr val="0076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hr-HR" sz="1000" dirty="0" smtClean="0">
              <a:solidFill>
                <a:srgbClr val="0076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broj_clanova()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AS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broj_clanova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COUNT(radnik_id)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broj_clanova WHERE tim_id = new.tim_id;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(broj_clanova = 3) THEN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RAISE EXCEPTION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'Tim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vec ima tri clana!',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new.tim_id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NEW;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 LANGUAGE plpgsql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hr-HR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hr-HR" sz="10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provjera_broja_clanova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clan_tima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EXECUTE PROCEDURE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broj_clanova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r-HR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442436"/>
            <a:ext cx="2590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r-HR" sz="1600" dirty="0" smtClean="0">
                <a:solidFill>
                  <a:srgbClr val="007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Ograničenje 2</a:t>
            </a:r>
          </a:p>
          <a:p>
            <a:pPr algn="l"/>
            <a:endParaRPr lang="hr-HR" sz="1000" dirty="0">
              <a:solidFill>
                <a:srgbClr val="0076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hr-HR" sz="1000" dirty="0" smtClean="0">
              <a:solidFill>
                <a:srgbClr val="0076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sef_clan()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AS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sef clan_tima%ROWTYPE;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INTO sef FROM clan_tima c WHERE c.tim_id = new.id AND c.radnik_id=new.sef;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FOUND THEN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RAISE EXCEPTION 'Uneseni sef % nije clan tima!', new.sef;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NEW;</a:t>
            </a:r>
          </a:p>
          <a:p>
            <a:pPr algn="l"/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 LANGUAGE plpgsql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hr-HR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hr-HR" sz="10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provjera_clanstva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00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EXECUTE PROCEDURE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sef_clan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r-HR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442436"/>
            <a:ext cx="2590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r-HR" sz="1600" dirty="0" smtClean="0">
                <a:solidFill>
                  <a:srgbClr val="007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Ograničenje 3</a:t>
            </a:r>
          </a:p>
          <a:p>
            <a:pPr algn="l"/>
            <a:endParaRPr lang="hr-HR" sz="1000" dirty="0">
              <a:solidFill>
                <a:srgbClr val="0076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hr-HR" sz="1000" dirty="0" smtClean="0">
              <a:solidFill>
                <a:srgbClr val="00768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radnik_sef()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AS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sef tim%ROWTYPE;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sef FROM tim t WHERE t.sef = old.id;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FOUND THEN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RAISE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'Radnik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je sef tima!', old.id;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NEW;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 LANGUAGE plpgsql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hr-HR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hr-HR" sz="10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brisanje_radnika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radnik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 EXECUTE PROCEDURE 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radnik_sef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r-HR" sz="1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r-HR" sz="1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r-HR" sz="1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295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5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23382" y="1219200"/>
            <a:ext cx="6705600" cy="1524000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0"/>
              <a:ext cx="4977371" cy="1312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ERA model za sljedeću situaciju: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Svaki nastavnik predaje predmet na više fakulteta (situacija se mijenja na godišnjoj razini).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Svaki predmet na fakultetu može predavati više nastavnika.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Na jednom fakultetu nastavnik može predavati više predmeta.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Napomena: iako nastavnik predaje na više fakulteta, samo je jedan za danog nastavnika matični (važno je znati koji).</a:t>
              </a:r>
            </a:p>
            <a:p>
              <a:pPr algn="l"/>
              <a:endParaRPr lang="hr-HR" sz="1000" dirty="0" smtClean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94" y="2870200"/>
            <a:ext cx="4905375" cy="34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5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5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6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23382" y="1219200"/>
            <a:ext cx="6705600" cy="914400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0"/>
              <a:ext cx="4977371" cy="1312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ERA model za sljedeću situaciju: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Svaki nastavnik predaje samo jedan predmet, dok svaki predmet može predavati više nastavnika.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Jednom studentu predmet predaje samo jedan nastavnik</a:t>
              </a:r>
              <a:r>
                <a:rPr lang="hr-HR" sz="8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.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95600"/>
            <a:ext cx="5676900" cy="25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0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5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7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23382" y="1219200"/>
            <a:ext cx="6705600" cy="1094274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0"/>
              <a:ext cx="4977371" cy="1312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ERA model za sljedeću situaciju: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Radnik radi u jednom odjelu (u jednom odjelu radi više radnika)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U jednom odjelu radi se na više projekata (projekt se izvodi samo u jednom odjelu)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Radnik radi na više projekata i na projektu radi više radnika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Odjel može biti pododjel drugog odjela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97" y="2895600"/>
            <a:ext cx="4957763" cy="28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56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5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8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23382" y="1219200"/>
            <a:ext cx="6705600" cy="1371600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1"/>
              <a:ext cx="4977371" cy="16910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model baze koja bi služila prijavljivanju ispita</a:t>
              </a: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.</a:t>
              </a:r>
            </a:p>
            <a:p>
              <a:pPr algn="l"/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Poznate su sljedeće činjenice: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Za svaki predmet postoji jedan ili više rokova.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Svaki rok održava se u jednoj dvorani.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Na jedan rok može izaći više studenata.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Svaki izlazak studenta na ispit rezultira nekom ocjenom.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939063"/>
            <a:ext cx="4648200" cy="3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8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/>
          </p:cNvSpPr>
          <p:nvPr/>
        </p:nvSpPr>
        <p:spPr bwMode="auto">
          <a:xfrm>
            <a:off x="7968159" y="752589"/>
            <a:ext cx="10259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70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</a:p>
        </p:txBody>
      </p:sp>
      <p:sp>
        <p:nvSpPr>
          <p:cNvPr id="18438" name="Rectangle 5"/>
          <p:cNvSpPr>
            <a:spLocks/>
          </p:cNvSpPr>
          <p:nvPr/>
        </p:nvSpPr>
        <p:spPr bwMode="auto">
          <a:xfrm>
            <a:off x="7963259" y="732438"/>
            <a:ext cx="1314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06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99437"/>
            <a:ext cx="8229600" cy="1143000"/>
          </a:xfrm>
        </p:spPr>
        <p:txBody>
          <a:bodyPr/>
          <a:lstStyle/>
          <a:p>
            <a:r>
              <a:rPr lang="hr-HR" sz="3600" b="1" dirty="0" smtClean="0">
                <a:solidFill>
                  <a:srgbClr val="007682"/>
                </a:solidFill>
              </a:rPr>
              <a:t>Rješenja – vježba 6</a:t>
            </a:r>
            <a:endParaRPr lang="hr-HR" sz="3600" b="1" dirty="0">
              <a:solidFill>
                <a:srgbClr val="007682"/>
              </a:solidFill>
            </a:endParaRPr>
          </a:p>
        </p:txBody>
      </p:sp>
      <p:sp>
        <p:nvSpPr>
          <p:cNvPr id="32" name="Rectangle 3"/>
          <p:cNvSpPr>
            <a:spLocks/>
          </p:cNvSpPr>
          <p:nvPr/>
        </p:nvSpPr>
        <p:spPr bwMode="auto">
          <a:xfrm>
            <a:off x="8070751" y="569185"/>
            <a:ext cx="301752" cy="301752"/>
          </a:xfrm>
          <a:prstGeom prst="rect">
            <a:avLst/>
          </a:prstGeom>
          <a:solidFill>
            <a:srgbClr val="009EA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hr-HR" sz="1100" dirty="0" smtClean="0">
                <a:solidFill>
                  <a:schemeClr val="bg1"/>
                </a:solidFill>
              </a:rPr>
              <a:t>9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75947" y="1547319"/>
            <a:ext cx="6705600" cy="656238"/>
            <a:chOff x="1883659" y="2286000"/>
            <a:chExt cx="5376682" cy="2057400"/>
          </a:xfrm>
          <a:solidFill>
            <a:srgbClr val="CA7B48"/>
          </a:solidFill>
        </p:grpSpPr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1883659" y="2286000"/>
              <a:ext cx="5376682" cy="20574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200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2135350" y="2457450"/>
              <a:ext cx="4977371" cy="15430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Kreirajte ERA </a:t>
              </a: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model za sljedeću situaciju:</a:t>
              </a:r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– Zaposlenik radi u jednom odjelu (u odjelu radi </a:t>
              </a: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više zaposlenika</a:t>
              </a:r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), a odjel je smješten u jednoj prostoriji (u</a:t>
              </a:r>
            </a:p>
            <a:p>
              <a:pPr algn="l"/>
              <a:r>
                <a:rPr lang="hr-HR" sz="1000" dirty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prostoriji može biti više odjela</a:t>
              </a:r>
              <a:r>
                <a:rPr lang="hr-HR" sz="1000" dirty="0" smtClean="0">
                  <a:solidFill>
                    <a:srgbClr val="FFFFFF"/>
                  </a:solidFill>
                  <a:latin typeface="Open Sans Light" charset="0"/>
                  <a:cs typeface="Open Sans Light" charset="0"/>
                  <a:sym typeface="Open Sans Light" charset="0"/>
                </a:rPr>
                <a:t>)</a:t>
              </a:r>
              <a:endParaRPr lang="hr-HR" sz="1000" dirty="0">
                <a:solidFill>
                  <a:srgbClr val="FFFFFF"/>
                </a:solidFill>
                <a:latin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75" y="3124200"/>
            <a:ext cx="6420884" cy="1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6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A531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FAD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Pages>0</Pages>
  <Words>548</Words>
  <Characters>0</Characters>
  <Application>Microsoft Office PowerPoint</Application>
  <PresentationFormat>On-screen Show (4:3)</PresentationFormat>
  <Lines>0</Lines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Arial</vt:lpstr>
      <vt:lpstr>Calibri</vt:lpstr>
      <vt:lpstr>Courier New</vt:lpstr>
      <vt:lpstr>Gill Sans</vt:lpstr>
      <vt:lpstr>Open Sans</vt:lpstr>
      <vt:lpstr>Open Sans Light</vt:lpstr>
      <vt:lpstr>ヒラギノ角ゴ ProN W3</vt:lpstr>
      <vt:lpstr>Title &amp; Bullets</vt:lpstr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Zadatak</vt:lpstr>
      <vt:lpstr>Rješenje</vt:lpstr>
      <vt:lpstr>Rješenje - ograničenja</vt:lpstr>
      <vt:lpstr>Rješenja – vježba 5</vt:lpstr>
      <vt:lpstr>Rješenja – vježba 5</vt:lpstr>
      <vt:lpstr>Rješenja – vježba 5</vt:lpstr>
      <vt:lpstr>Rješenja – vježba 5</vt:lpstr>
      <vt:lpstr>Rješenja – vježba 6</vt:lpstr>
      <vt:lpstr>Rješenja – vježba 6</vt:lpstr>
      <vt:lpstr>Rješenja – vježba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Martina Šestak</cp:lastModifiedBy>
  <cp:revision>394</cp:revision>
  <dcterms:modified xsi:type="dcterms:W3CDTF">2016-12-13T15:17:45Z</dcterms:modified>
</cp:coreProperties>
</file>