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0" r:id="rId5"/>
    <p:sldId id="262" r:id="rId6"/>
    <p:sldId id="271" r:id="rId7"/>
    <p:sldId id="264" r:id="rId8"/>
    <p:sldId id="272" r:id="rId9"/>
    <p:sldId id="282" r:id="rId10"/>
    <p:sldId id="283" r:id="rId11"/>
    <p:sldId id="266" r:id="rId12"/>
    <p:sldId id="274" r:id="rId13"/>
    <p:sldId id="275" r:id="rId14"/>
    <p:sldId id="276" r:id="rId15"/>
    <p:sldId id="273" r:id="rId16"/>
    <p:sldId id="28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92" autoAdjust="0"/>
  </p:normalViewPr>
  <p:slideViewPr>
    <p:cSldViewPr>
      <p:cViewPr varScale="1">
        <p:scale>
          <a:sx n="59" d="100"/>
          <a:sy n="59" d="100"/>
        </p:scale>
        <p:origin x="-67" y="-106"/>
      </p:cViewPr>
      <p:guideLst>
        <p:guide orient="horz" pos="2160"/>
        <p:guide pos="2880"/>
      </p:guideLst>
    </p:cSldViewPr>
  </p:slideViewPr>
  <p:notesTextViewPr>
    <p:cViewPr>
      <p:scale>
        <a:sx n="100" d="100"/>
        <a:sy n="100" d="100"/>
      </p:scale>
      <p:origin x="0" y="250"/>
    </p:cViewPr>
  </p:notesTextViewPr>
  <p:sorterViewPr>
    <p:cViewPr>
      <p:scale>
        <a:sx n="100" d="100"/>
        <a:sy n="100" d="100"/>
      </p:scale>
      <p:origin x="0" y="1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FC609D-5388-42A2-8D51-2DF15B63E2AB}" type="datetimeFigureOut">
              <a:rPr lang="en-US" smtClean="0"/>
              <a:t>11/6/2014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03B6C0-B291-432E-818C-C1C827C5B6F5}" type="slidenum">
              <a:rPr lang="en-US" smtClean="0"/>
              <a:t>‹#›</a:t>
            </a:fld>
            <a:endParaRPr lang="en-US"/>
          </a:p>
        </p:txBody>
      </p:sp>
    </p:spTree>
    <p:extLst>
      <p:ext uri="{BB962C8B-B14F-4D97-AF65-F5344CB8AC3E}">
        <p14:creationId xmlns:p14="http://schemas.microsoft.com/office/powerpoint/2010/main" val="270028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fontAlgn="base">
              <a:spcBef>
                <a:spcPct val="0"/>
              </a:spcBef>
              <a:spcAft>
                <a:spcPct val="0"/>
              </a:spcAft>
            </a:pPr>
            <a:fld id="{C40FA038-A720-43A3-9246-3A4FB26043BA}" type="slidenum">
              <a:rPr lang="en-US" sz="1200" kern="1200">
                <a:solidFill>
                  <a:prstClr val="black"/>
                </a:solidFill>
                <a:latin typeface="Arial" pitchFamily="34" charset="0"/>
                <a:ea typeface="+mn-ea"/>
                <a:cs typeface="Arial" pitchFamily="34" charset="0"/>
              </a:rPr>
              <a:pPr algn="r" rtl="0" fontAlgn="base">
                <a:spcBef>
                  <a:spcPct val="0"/>
                </a:spcBef>
                <a:spcAft>
                  <a:spcPct val="0"/>
                </a:spcAft>
              </a:pPr>
              <a:t>5</a:t>
            </a:fld>
            <a:endParaRPr lang="en-US" sz="1200" kern="1200" dirty="0">
              <a:solidFill>
                <a:prstClr val="black"/>
              </a:solidFill>
              <a:latin typeface="Arial" pitchFamily="34" charset="0"/>
              <a:ea typeface="+mn-ea"/>
              <a:cs typeface="Arial" pitchFamily="34" charset="0"/>
            </a:endParaRPr>
          </a:p>
        </p:txBody>
      </p:sp>
      <p:sp>
        <p:nvSpPr>
          <p:cNvPr id="93186" name="Rectangle 2"/>
          <p:cNvSpPr>
            <a:spLocks noGrp="1" noRot="1" noChangeAspect="1" noChangeArrowheads="1" noTextEdit="1"/>
          </p:cNvSpPr>
          <p:nvPr>
            <p:ph type="sldImg"/>
          </p:nvPr>
        </p:nvSpPr>
        <p:spPr>
          <a:xfrm>
            <a:off x="1144588" y="685800"/>
            <a:ext cx="4572000" cy="3429000"/>
          </a:xfrm>
          <a:ln/>
        </p:spPr>
      </p:sp>
      <p:sp>
        <p:nvSpPr>
          <p:cNvPr id="93187" name="Rectangle 3"/>
          <p:cNvSpPr>
            <a:spLocks noGrp="1" noChangeArrowheads="1"/>
          </p:cNvSpPr>
          <p:nvPr>
            <p:ph type="body" idx="1"/>
          </p:nvPr>
        </p:nvSpPr>
        <p:spPr/>
        <p:txBody>
          <a:bodyPr/>
          <a:lstStyle/>
          <a:p>
            <a:r>
              <a:rPr lang="en-US" dirty="0" smtClean="0"/>
              <a:t>UrbanFootprint identifies the amount of greenfield</a:t>
            </a:r>
            <a:r>
              <a:rPr lang="en-US" baseline="0" dirty="0" smtClean="0"/>
              <a:t> land consumed based on the base case, and then evaluates that new consumption against environmental constraint, agricultural, or other defined land types. </a:t>
            </a:r>
            <a:endParaRPr lang="en-US" dirty="0"/>
          </a:p>
        </p:txBody>
      </p:sp>
    </p:spTree>
    <p:extLst>
      <p:ext uri="{BB962C8B-B14F-4D97-AF65-F5344CB8AC3E}">
        <p14:creationId xmlns:p14="http://schemas.microsoft.com/office/powerpoint/2010/main" val="172133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fontAlgn="base">
              <a:spcBef>
                <a:spcPct val="0"/>
              </a:spcBef>
              <a:spcAft>
                <a:spcPct val="0"/>
              </a:spcAft>
            </a:pPr>
            <a:fld id="{C40FA038-A720-43A3-9246-3A4FB26043BA}" type="slidenum">
              <a:rPr lang="en-US" sz="1200" kern="1200">
                <a:solidFill>
                  <a:prstClr val="black"/>
                </a:solidFill>
                <a:latin typeface="Arial" pitchFamily="34" charset="0"/>
                <a:ea typeface="+mn-ea"/>
                <a:cs typeface="Arial" pitchFamily="34" charset="0"/>
              </a:rPr>
              <a:pPr algn="r" rtl="0" fontAlgn="base">
                <a:spcBef>
                  <a:spcPct val="0"/>
                </a:spcBef>
                <a:spcAft>
                  <a:spcPct val="0"/>
                </a:spcAft>
              </a:pPr>
              <a:t>7</a:t>
            </a:fld>
            <a:endParaRPr lang="en-US" sz="1200" kern="1200" dirty="0">
              <a:solidFill>
                <a:prstClr val="black"/>
              </a:solidFill>
              <a:latin typeface="Arial" pitchFamily="34" charset="0"/>
              <a:ea typeface="+mn-ea"/>
              <a:cs typeface="Arial" pitchFamily="34" charset="0"/>
            </a:endParaRPr>
          </a:p>
        </p:txBody>
      </p:sp>
      <p:sp>
        <p:nvSpPr>
          <p:cNvPr id="93186" name="Rectangle 2"/>
          <p:cNvSpPr>
            <a:spLocks noGrp="1" noRot="1" noChangeAspect="1" noChangeArrowheads="1" noTextEdit="1"/>
          </p:cNvSpPr>
          <p:nvPr>
            <p:ph type="sldImg"/>
          </p:nvPr>
        </p:nvSpPr>
        <p:spPr>
          <a:xfrm>
            <a:off x="1144588" y="685800"/>
            <a:ext cx="4572000" cy="3429000"/>
          </a:xfrm>
          <a:ln/>
        </p:spPr>
      </p:sp>
      <p:sp>
        <p:nvSpPr>
          <p:cNvPr id="93187" name="Rectangle 3"/>
          <p:cNvSpPr>
            <a:spLocks noGrp="1" noChangeArrowheads="1"/>
          </p:cNvSpPr>
          <p:nvPr>
            <p:ph type="body" idx="1"/>
          </p:nvPr>
        </p:nvSpPr>
        <p:spPr/>
        <p:txBody>
          <a:bodyPr/>
          <a:lstStyle/>
          <a:p>
            <a:r>
              <a:rPr lang="en-US" dirty="0" smtClean="0"/>
              <a:t>Each building</a:t>
            </a:r>
            <a:r>
              <a:rPr lang="en-US" baseline="0" dirty="0" smtClean="0"/>
              <a:t> type in UrbanFootprint consumes a baseline amount of energy based on its location and designated policy factors.  Residential energy use is computed based on each dwelling unit, by type, and commercial by their square footage by usage (i.e. retail, office, industrial…).</a:t>
            </a:r>
          </a:p>
          <a:p>
            <a:endParaRPr lang="en-US" baseline="0" dirty="0" smtClean="0"/>
          </a:p>
          <a:p>
            <a:r>
              <a:rPr lang="en-US" baseline="0" dirty="0" smtClean="0"/>
              <a:t>The location determines which climate zone the building is in, and that determines the baseline energy consumption. </a:t>
            </a:r>
          </a:p>
          <a:p>
            <a:endParaRPr lang="en-US" baseline="0" dirty="0" smtClean="0"/>
          </a:p>
          <a:p>
            <a:r>
              <a:rPr lang="en-US" baseline="0" dirty="0" smtClean="0"/>
              <a:t>Baseline energy consumption is assumed to be fixed with the exception of an incremental improvement in efficiency over time.  Buildings present in at the base line year, can have a rate of retrofitting or replacement (with the same building type) which improve those building’s energy efficiency.</a:t>
            </a:r>
          </a:p>
          <a:p>
            <a:endParaRPr lang="en-US" baseline="0" dirty="0" smtClean="0"/>
          </a:p>
          <a:p>
            <a:r>
              <a:rPr lang="en-US" baseline="0" dirty="0" smtClean="0"/>
              <a:t>New buildings constructed through the scenario have policy driven baseline improvements in energy efficiency and then are also subject to rates of retrofitting and replacement. </a:t>
            </a:r>
          </a:p>
          <a:p>
            <a:endParaRPr lang="en-US" baseline="0" dirty="0" smtClean="0"/>
          </a:p>
          <a:p>
            <a:r>
              <a:rPr lang="en-US" baseline="0" dirty="0" smtClean="0"/>
              <a:t>Energy policy options are implemented through applying rates of improvement in baseline efficiency to buildings that are either new construction or are retrofitted, with new construction (or major retrofits) being a full update to the projected energy efficiency at the time of construction and retrofits being a significant improvement over the baseline efficiency that the building had prior to retrofit.</a:t>
            </a:r>
          </a:p>
          <a:p>
            <a:endParaRPr lang="en-US" dirty="0" smtClean="0"/>
          </a:p>
          <a:p>
            <a:r>
              <a:rPr lang="en-US" dirty="0" smtClean="0"/>
              <a:t>After generating total</a:t>
            </a:r>
            <a:r>
              <a:rPr lang="en-US" baseline="0" dirty="0" smtClean="0"/>
              <a:t> energy used, assumed costs for electricity and natural gas can be applied allowing the calculation of energy costs.</a:t>
            </a:r>
            <a:endParaRPr lang="en-US" dirty="0"/>
          </a:p>
        </p:txBody>
      </p:sp>
    </p:spTree>
    <p:extLst>
      <p:ext uri="{BB962C8B-B14F-4D97-AF65-F5344CB8AC3E}">
        <p14:creationId xmlns:p14="http://schemas.microsoft.com/office/powerpoint/2010/main" val="2195801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fontAlgn="base">
              <a:spcBef>
                <a:spcPct val="0"/>
              </a:spcBef>
              <a:spcAft>
                <a:spcPct val="0"/>
              </a:spcAft>
            </a:pPr>
            <a:fld id="{C40FA038-A720-43A3-9246-3A4FB26043BA}" type="slidenum">
              <a:rPr lang="en-US" sz="1200" kern="1200">
                <a:solidFill>
                  <a:prstClr val="black"/>
                </a:solidFill>
                <a:latin typeface="Arial" pitchFamily="34" charset="0"/>
                <a:ea typeface="+mn-ea"/>
                <a:cs typeface="Arial" pitchFamily="34" charset="0"/>
              </a:rPr>
              <a:pPr algn="r" rtl="0" fontAlgn="base">
                <a:spcBef>
                  <a:spcPct val="0"/>
                </a:spcBef>
                <a:spcAft>
                  <a:spcPct val="0"/>
                </a:spcAft>
              </a:pPr>
              <a:t>8</a:t>
            </a:fld>
            <a:endParaRPr lang="en-US" sz="1200" kern="1200" dirty="0">
              <a:solidFill>
                <a:prstClr val="black"/>
              </a:solidFill>
              <a:latin typeface="Arial" pitchFamily="34" charset="0"/>
              <a:ea typeface="+mn-ea"/>
              <a:cs typeface="Arial" pitchFamily="34" charset="0"/>
            </a:endParaRPr>
          </a:p>
        </p:txBody>
      </p:sp>
      <p:sp>
        <p:nvSpPr>
          <p:cNvPr id="93186" name="Rectangle 2"/>
          <p:cNvSpPr>
            <a:spLocks noGrp="1" noRot="1" noChangeAspect="1" noChangeArrowheads="1" noTextEdit="1"/>
          </p:cNvSpPr>
          <p:nvPr>
            <p:ph type="sldImg"/>
          </p:nvPr>
        </p:nvSpPr>
        <p:spPr>
          <a:xfrm>
            <a:off x="1144588" y="685800"/>
            <a:ext cx="4572000" cy="3429000"/>
          </a:xfrm>
          <a:ln/>
        </p:spPr>
      </p:sp>
      <p:sp>
        <p:nvSpPr>
          <p:cNvPr id="931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89342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03B6C0-B291-432E-818C-C1C827C5B6F5}" type="slidenum">
              <a:rPr lang="en-US" smtClean="0"/>
              <a:t>9</a:t>
            </a:fld>
            <a:endParaRPr lang="en-US"/>
          </a:p>
        </p:txBody>
      </p:sp>
    </p:spTree>
    <p:extLst>
      <p:ext uri="{BB962C8B-B14F-4D97-AF65-F5344CB8AC3E}">
        <p14:creationId xmlns:p14="http://schemas.microsoft.com/office/powerpoint/2010/main" val="297734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fontAlgn="base">
              <a:spcBef>
                <a:spcPct val="0"/>
              </a:spcBef>
              <a:spcAft>
                <a:spcPct val="0"/>
              </a:spcAft>
            </a:pPr>
            <a:fld id="{C40FA038-A720-43A3-9246-3A4FB26043BA}" type="slidenum">
              <a:rPr lang="en-US" sz="1200" kern="1200">
                <a:solidFill>
                  <a:prstClr val="black"/>
                </a:solidFill>
                <a:latin typeface="Arial" pitchFamily="34" charset="0"/>
                <a:ea typeface="+mn-ea"/>
                <a:cs typeface="Arial" pitchFamily="34" charset="0"/>
              </a:rPr>
              <a:pPr algn="r" rtl="0" fontAlgn="base">
                <a:spcBef>
                  <a:spcPct val="0"/>
                </a:spcBef>
                <a:spcAft>
                  <a:spcPct val="0"/>
                </a:spcAft>
              </a:pPr>
              <a:t>11</a:t>
            </a:fld>
            <a:endParaRPr lang="en-US" sz="1200" kern="1200" dirty="0">
              <a:solidFill>
                <a:prstClr val="black"/>
              </a:solidFill>
              <a:latin typeface="Arial" pitchFamily="34" charset="0"/>
              <a:ea typeface="+mn-ea"/>
              <a:cs typeface="Arial" pitchFamily="34" charset="0"/>
            </a:endParaRPr>
          </a:p>
        </p:txBody>
      </p:sp>
      <p:sp>
        <p:nvSpPr>
          <p:cNvPr id="93186" name="Rectangle 2"/>
          <p:cNvSpPr>
            <a:spLocks noGrp="1" noRot="1" noChangeAspect="1" noChangeArrowheads="1" noTextEdit="1"/>
          </p:cNvSpPr>
          <p:nvPr>
            <p:ph type="sldImg"/>
          </p:nvPr>
        </p:nvSpPr>
        <p:spPr>
          <a:xfrm>
            <a:off x="1144588" y="685800"/>
            <a:ext cx="4572000" cy="3429000"/>
          </a:xfrm>
          <a:ln/>
        </p:spPr>
      </p:sp>
      <p:sp>
        <p:nvSpPr>
          <p:cNvPr id="93187" name="Rectangle 3"/>
          <p:cNvSpPr>
            <a:spLocks noGrp="1" noChangeArrowheads="1"/>
          </p:cNvSpPr>
          <p:nvPr>
            <p:ph type="body" idx="1"/>
          </p:nvPr>
        </p:nvSpPr>
        <p:spPr/>
        <p:txBody>
          <a:bodyPr/>
          <a:lstStyle/>
          <a:p>
            <a:r>
              <a:rPr lang="en-US" dirty="0" smtClean="0"/>
              <a:t>Fiscal impact analysis</a:t>
            </a:r>
            <a:r>
              <a:rPr lang="en-US" baseline="0" dirty="0" smtClean="0"/>
              <a:t> divides the build landscape across two axes. Urban, compact, or standard developments (Land Development Class or LDC) and refill or greenfield construction.</a:t>
            </a:r>
          </a:p>
          <a:p>
            <a:endParaRPr lang="en-US" baseline="0" dirty="0" smtClean="0"/>
          </a:p>
          <a:p>
            <a:r>
              <a:rPr lang="en-US" baseline="0" dirty="0" smtClean="0"/>
              <a:t>Urban is high density development characterized by city centers</a:t>
            </a:r>
          </a:p>
          <a:p>
            <a:r>
              <a:rPr lang="en-US" baseline="0" dirty="0" smtClean="0"/>
              <a:t>Compact is a highly walkable, mixed use urban form</a:t>
            </a:r>
          </a:p>
          <a:p>
            <a:r>
              <a:rPr lang="en-US" baseline="0" dirty="0" smtClean="0"/>
              <a:t>Standard includes most suburban, auto-oriented construction.</a:t>
            </a:r>
          </a:p>
          <a:p>
            <a:r>
              <a:rPr lang="en-US" baseline="0" dirty="0" smtClean="0"/>
              <a:t> </a:t>
            </a:r>
          </a:p>
          <a:p>
            <a:r>
              <a:rPr lang="en-US" baseline="0" dirty="0" smtClean="0"/>
              <a:t>Infrastructure costs are calculated per residential unit by type, LDC, and greenfield or refill type  </a:t>
            </a:r>
            <a:r>
              <a:rPr lang="en-US" baseline="0" dirty="0" smtClean="0">
                <a:solidFill>
                  <a:srgbClr val="FF0000"/>
                </a:solidFill>
              </a:rPr>
              <a:t>[and per square foot of commercial by type] Need clarification</a:t>
            </a:r>
            <a:r>
              <a:rPr lang="en-US" baseline="0" dirty="0" smtClean="0"/>
              <a:t>. Infrastructure costs are assumed to be a one time cost. And include the installation of transportation, water, and wastewater facilities.</a:t>
            </a:r>
          </a:p>
          <a:p>
            <a:endParaRPr lang="en-US" baseline="0" dirty="0" smtClean="0"/>
          </a:p>
          <a:p>
            <a:r>
              <a:rPr lang="en-US" baseline="0" dirty="0" smtClean="0"/>
              <a:t>Operations &amp; Maintenance costs are long term </a:t>
            </a:r>
            <a:r>
              <a:rPr lang="en-US" baseline="0" dirty="0" err="1" smtClean="0"/>
              <a:t>infrastrucutre</a:t>
            </a:r>
            <a:r>
              <a:rPr lang="en-US" baseline="0" dirty="0" smtClean="0"/>
              <a:t> related costs assessed over time on a per residential unit basis by building type and LDC. </a:t>
            </a:r>
          </a:p>
          <a:p>
            <a:endParaRPr lang="en-US" baseline="0" dirty="0" smtClean="0"/>
          </a:p>
          <a:p>
            <a:r>
              <a:rPr lang="en-US" baseline="0" dirty="0" smtClean="0"/>
              <a:t>Local </a:t>
            </a:r>
            <a:r>
              <a:rPr lang="en-US" baseline="0" dirty="0" err="1" smtClean="0"/>
              <a:t>Renues</a:t>
            </a:r>
            <a:r>
              <a:rPr lang="en-US" baseline="0" dirty="0" smtClean="0"/>
              <a:t> include the projected property tax, property transfer, and vehicle license fees based on the building type and LDC. I.e. Urban areas have lower vehicle ownership and the estimates reflect that in the vehicle license fees. </a:t>
            </a:r>
          </a:p>
          <a:p>
            <a:endParaRPr lang="en-US" baseline="0" dirty="0" smtClean="0"/>
          </a:p>
          <a:p>
            <a:endParaRPr lang="en-US" dirty="0"/>
          </a:p>
        </p:txBody>
      </p:sp>
    </p:spTree>
    <p:extLst>
      <p:ext uri="{BB962C8B-B14F-4D97-AF65-F5344CB8AC3E}">
        <p14:creationId xmlns:p14="http://schemas.microsoft.com/office/powerpoint/2010/main" val="3963007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fontAlgn="base">
              <a:spcBef>
                <a:spcPct val="0"/>
              </a:spcBef>
              <a:spcAft>
                <a:spcPct val="0"/>
              </a:spcAft>
            </a:pPr>
            <a:fld id="{C40FA038-A720-43A3-9246-3A4FB26043BA}" type="slidenum">
              <a:rPr lang="en-US" sz="1200" kern="1200">
                <a:solidFill>
                  <a:prstClr val="black"/>
                </a:solidFill>
                <a:latin typeface="Arial" pitchFamily="34" charset="0"/>
                <a:ea typeface="+mn-ea"/>
                <a:cs typeface="Arial" pitchFamily="34" charset="0"/>
              </a:rPr>
              <a:pPr algn="r" rtl="0" fontAlgn="base">
                <a:spcBef>
                  <a:spcPct val="0"/>
                </a:spcBef>
                <a:spcAft>
                  <a:spcPct val="0"/>
                </a:spcAft>
              </a:pPr>
              <a:t>12</a:t>
            </a:fld>
            <a:endParaRPr lang="en-US" sz="1200" kern="1200" dirty="0">
              <a:solidFill>
                <a:prstClr val="black"/>
              </a:solidFill>
              <a:latin typeface="Arial" pitchFamily="34" charset="0"/>
              <a:ea typeface="+mn-ea"/>
              <a:cs typeface="Arial" pitchFamily="34" charset="0"/>
            </a:endParaRPr>
          </a:p>
        </p:txBody>
      </p:sp>
      <p:sp>
        <p:nvSpPr>
          <p:cNvPr id="93186" name="Rectangle 2"/>
          <p:cNvSpPr>
            <a:spLocks noGrp="1" noRot="1" noChangeAspect="1" noChangeArrowheads="1" noTextEdit="1"/>
          </p:cNvSpPr>
          <p:nvPr>
            <p:ph type="sldImg"/>
          </p:nvPr>
        </p:nvSpPr>
        <p:spPr>
          <a:xfrm>
            <a:off x="1144588" y="685800"/>
            <a:ext cx="4572000" cy="3429000"/>
          </a:xfrm>
          <a:ln/>
        </p:spPr>
      </p:sp>
      <p:sp>
        <p:nvSpPr>
          <p:cNvPr id="93187" name="Rectangle 3"/>
          <p:cNvSpPr>
            <a:spLocks noGrp="1" noChangeArrowheads="1"/>
          </p:cNvSpPr>
          <p:nvPr>
            <p:ph type="body" idx="1"/>
          </p:nvPr>
        </p:nvSpPr>
        <p:spPr/>
        <p:txBody>
          <a:bodyPr/>
          <a:lstStyle/>
          <a:p>
            <a:r>
              <a:rPr lang="en-US" dirty="0" smtClean="0"/>
              <a:t>Transportation is the most complex</a:t>
            </a:r>
            <a:r>
              <a:rPr lang="en-US" baseline="0" dirty="0" smtClean="0"/>
              <a:t> component. </a:t>
            </a:r>
          </a:p>
          <a:p>
            <a:endParaRPr lang="en-US" baseline="0" dirty="0" smtClean="0"/>
          </a:p>
          <a:p>
            <a:r>
              <a:rPr lang="en-US" baseline="0" dirty="0" smtClean="0"/>
              <a:t>Put simply, UrbanFootprint builds a picture of the land use and accessibility surrounding each housing unit and applies an enhanced version of the MXD model developed by Fehr &amp; Peers with EPA funding to appropriately scale per capita VMT estimates drawn from a local transportation model up or down as the land use mixture changes. </a:t>
            </a:r>
          </a:p>
          <a:p>
            <a:endParaRPr lang="en-US" baseline="0" dirty="0" smtClean="0"/>
          </a:p>
          <a:p>
            <a:r>
              <a:rPr lang="en-US" baseline="0" dirty="0" smtClean="0"/>
              <a:t>These results are then fed into a secondary model that applies projections of future vehicle fleet mixtures and efficiencies to obtain estimates of the quantity and types of energy used to power the fleet, the number and length of trips made, the pollutants emitted, and the costs both for fuel and vehicle O &amp; M.</a:t>
            </a:r>
            <a:endParaRPr lang="en-US" dirty="0"/>
          </a:p>
        </p:txBody>
      </p:sp>
    </p:spTree>
    <p:extLst>
      <p:ext uri="{BB962C8B-B14F-4D97-AF65-F5344CB8AC3E}">
        <p14:creationId xmlns:p14="http://schemas.microsoft.com/office/powerpoint/2010/main" val="1236319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fontAlgn="base">
              <a:spcBef>
                <a:spcPct val="0"/>
              </a:spcBef>
              <a:spcAft>
                <a:spcPct val="0"/>
              </a:spcAft>
            </a:pPr>
            <a:fld id="{C40FA038-A720-43A3-9246-3A4FB26043BA}" type="slidenum">
              <a:rPr lang="en-US">
                <a:solidFill>
                  <a:prstClr val="black"/>
                </a:solidFill>
                <a:latin typeface="Arial" pitchFamily="34" charset="0"/>
                <a:cs typeface="Arial" pitchFamily="34" charset="0"/>
              </a:rPr>
              <a:pPr fontAlgn="base">
                <a:spcBef>
                  <a:spcPct val="0"/>
                </a:spcBef>
                <a:spcAft>
                  <a:spcPct val="0"/>
                </a:spcAft>
              </a:pPr>
              <a:t>15</a:t>
            </a:fld>
            <a:endParaRPr lang="en-US">
              <a:solidFill>
                <a:prstClr val="black"/>
              </a:solidFill>
              <a:latin typeface="Arial" pitchFamily="34" charset="0"/>
              <a:cs typeface="Arial" pitchFamily="34" charset="0"/>
            </a:endParaRPr>
          </a:p>
        </p:txBody>
      </p:sp>
      <p:sp>
        <p:nvSpPr>
          <p:cNvPr id="93186" name="Rectangle 2"/>
          <p:cNvSpPr>
            <a:spLocks noGrp="1" noRot="1" noChangeAspect="1" noChangeArrowheads="1" noTextEdit="1"/>
          </p:cNvSpPr>
          <p:nvPr>
            <p:ph type="sldImg"/>
          </p:nvPr>
        </p:nvSpPr>
        <p:spPr>
          <a:xfrm>
            <a:off x="1144588" y="685800"/>
            <a:ext cx="4572000" cy="3429000"/>
          </a:xfrm>
          <a:ln/>
        </p:spPr>
      </p:sp>
      <p:sp>
        <p:nvSpPr>
          <p:cNvPr id="93187" name="Rectangle 3"/>
          <p:cNvSpPr>
            <a:spLocks noGrp="1" noChangeArrowheads="1"/>
          </p:cNvSpPr>
          <p:nvPr>
            <p:ph type="body" idx="1"/>
          </p:nvPr>
        </p:nvSpPr>
        <p:spPr/>
        <p:txBody>
          <a:bodyPr/>
          <a:lstStyle/>
          <a:p>
            <a:r>
              <a:rPr lang="en-US" dirty="0" smtClean="0"/>
              <a:t>Based on the costs</a:t>
            </a:r>
            <a:r>
              <a:rPr lang="en-US" baseline="0" dirty="0" smtClean="0"/>
              <a:t> estimated per unit for energy and water use, as well as vehicle fuel costs, total household costs are calculated. </a:t>
            </a:r>
            <a:endParaRPr lang="en-US" dirty="0"/>
          </a:p>
        </p:txBody>
      </p:sp>
    </p:spTree>
    <p:extLst>
      <p:ext uri="{BB962C8B-B14F-4D97-AF65-F5344CB8AC3E}">
        <p14:creationId xmlns:p14="http://schemas.microsoft.com/office/powerpoint/2010/main" val="904371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fontAlgn="base">
              <a:spcBef>
                <a:spcPct val="0"/>
              </a:spcBef>
              <a:spcAft>
                <a:spcPct val="0"/>
              </a:spcAft>
            </a:pPr>
            <a:fld id="{C40FA038-A720-43A3-9246-3A4FB26043BA}" type="slidenum">
              <a:rPr lang="en-US" sz="1200" kern="1200">
                <a:solidFill>
                  <a:prstClr val="black"/>
                </a:solidFill>
                <a:latin typeface="Arial" pitchFamily="34" charset="0"/>
                <a:ea typeface="+mn-ea"/>
                <a:cs typeface="Arial" pitchFamily="34" charset="0"/>
              </a:rPr>
              <a:pPr algn="r" rtl="0" fontAlgn="base">
                <a:spcBef>
                  <a:spcPct val="0"/>
                </a:spcBef>
                <a:spcAft>
                  <a:spcPct val="0"/>
                </a:spcAft>
              </a:pPr>
              <a:t>16</a:t>
            </a:fld>
            <a:endParaRPr lang="en-US" sz="1200" kern="1200" dirty="0">
              <a:solidFill>
                <a:prstClr val="black"/>
              </a:solidFill>
              <a:latin typeface="Arial" pitchFamily="34" charset="0"/>
              <a:ea typeface="+mn-ea"/>
              <a:cs typeface="Arial" pitchFamily="34" charset="0"/>
            </a:endParaRPr>
          </a:p>
        </p:txBody>
      </p:sp>
      <p:sp>
        <p:nvSpPr>
          <p:cNvPr id="93186" name="Rectangle 2"/>
          <p:cNvSpPr>
            <a:spLocks noGrp="1" noRot="1" noChangeAspect="1" noChangeArrowheads="1" noTextEdit="1"/>
          </p:cNvSpPr>
          <p:nvPr>
            <p:ph type="sldImg"/>
          </p:nvPr>
        </p:nvSpPr>
        <p:spPr>
          <a:xfrm>
            <a:off x="1144588" y="685800"/>
            <a:ext cx="4572000" cy="3429000"/>
          </a:xfrm>
          <a:ln/>
        </p:spPr>
      </p:sp>
      <p:sp>
        <p:nvSpPr>
          <p:cNvPr id="93187" name="Rectangle 3"/>
          <p:cNvSpPr>
            <a:spLocks noGrp="1" noChangeArrowheads="1"/>
          </p:cNvSpPr>
          <p:nvPr>
            <p:ph type="body" idx="1"/>
          </p:nvPr>
        </p:nvSpPr>
        <p:spPr/>
        <p:txBody>
          <a:bodyPr/>
          <a:lstStyle/>
          <a:p>
            <a:r>
              <a:rPr lang="en-US" dirty="0" smtClean="0"/>
              <a:t>The</a:t>
            </a:r>
            <a:r>
              <a:rPr lang="en-US" baseline="0" dirty="0" smtClean="0"/>
              <a:t> public health module builds on the transportation model as well as the baseline scenario.  Demographic assumptions combined with the local environment are used to forecast the amount of time spent in moderate and vigorous activity, proportion of the population that is overweight, and time spent in cars. These are then used to identify the incidence of weight and activity related diseases and resulting costs.</a:t>
            </a:r>
          </a:p>
          <a:p>
            <a:endParaRPr lang="en-US" baseline="0" dirty="0" smtClean="0"/>
          </a:p>
          <a:p>
            <a:r>
              <a:rPr lang="en-US" baseline="0" dirty="0" smtClean="0"/>
              <a:t>The transportation engine provides estimates of VMT and pollutants which are used to estimate pedestrian-auto collisions and respiratory illnesses, and the related costs </a:t>
            </a:r>
            <a:r>
              <a:rPr lang="en-US" baseline="0" smtClean="0"/>
              <a:t>from each.</a:t>
            </a:r>
            <a:endParaRPr lang="en-US" dirty="0"/>
          </a:p>
        </p:txBody>
      </p:sp>
    </p:spTree>
    <p:extLst>
      <p:ext uri="{BB962C8B-B14F-4D97-AF65-F5344CB8AC3E}">
        <p14:creationId xmlns:p14="http://schemas.microsoft.com/office/powerpoint/2010/main" val="590432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5.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UrbanFootprint</a:t>
            </a:r>
            <a:endParaRPr lang="en-US" dirty="0"/>
          </a:p>
        </p:txBody>
      </p:sp>
      <p:sp>
        <p:nvSpPr>
          <p:cNvPr id="3" name="Subtitle 2"/>
          <p:cNvSpPr>
            <a:spLocks noGrp="1"/>
          </p:cNvSpPr>
          <p:nvPr>
            <p:ph type="subTitle" idx="1"/>
          </p:nvPr>
        </p:nvSpPr>
        <p:spPr/>
        <p:txBody>
          <a:bodyPr/>
          <a:lstStyle/>
          <a:p>
            <a:r>
              <a:rPr lang="en-US" dirty="0" smtClean="0"/>
              <a:t>Module 3: Analysis Modules</a:t>
            </a:r>
            <a:endParaRPr lang="en-US" dirty="0"/>
          </a:p>
        </p:txBody>
      </p:sp>
      <p:sp>
        <p:nvSpPr>
          <p:cNvPr id="4" name="TextBox 3"/>
          <p:cNvSpPr txBox="1"/>
          <p:nvPr/>
        </p:nvSpPr>
        <p:spPr>
          <a:xfrm>
            <a:off x="76200" y="5181600"/>
            <a:ext cx="8839200" cy="1200329"/>
          </a:xfrm>
          <a:prstGeom prst="rect">
            <a:avLst/>
          </a:prstGeom>
          <a:noFill/>
        </p:spPr>
        <p:txBody>
          <a:bodyPr wrap="square" rtlCol="0">
            <a:spAutoFit/>
          </a:bodyPr>
          <a:lstStyle/>
          <a:p>
            <a:r>
              <a:rPr lang="en-US" dirty="0" smtClean="0"/>
              <a:t>Materials prepared with funding support from the California Governor’s Office of Planning and Research, and the California Strategic Growth Council</a:t>
            </a:r>
          </a:p>
          <a:p>
            <a:r>
              <a:rPr lang="en-US" dirty="0" smtClean="0"/>
              <a:t>This Material is Licensed as: </a:t>
            </a:r>
          </a:p>
          <a:p>
            <a:r>
              <a:rPr lang="en-US" dirty="0" smtClean="0"/>
              <a:t>UrbanFootprint has been developed by and is copyrighted by </a:t>
            </a:r>
            <a:r>
              <a:rPr lang="en-US" dirty="0" err="1" smtClean="0"/>
              <a:t>Calthorpe</a:t>
            </a:r>
            <a:r>
              <a:rPr lang="en-US" dirty="0" smtClean="0"/>
              <a:t> Associates</a:t>
            </a:r>
            <a:endParaRPr lang="en-US" dirty="0"/>
          </a:p>
        </p:txBody>
      </p:sp>
    </p:spTree>
    <p:extLst>
      <p:ext uri="{BB962C8B-B14F-4D97-AF65-F5344CB8AC3E}">
        <p14:creationId xmlns:p14="http://schemas.microsoft.com/office/powerpoint/2010/main" val="1394932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Water-Energy</a:t>
            </a:r>
            <a:endParaRPr lang="en-US" dirty="0"/>
          </a:p>
        </p:txBody>
      </p:sp>
      <p:sp>
        <p:nvSpPr>
          <p:cNvPr id="3" name="Content Placeholder 2"/>
          <p:cNvSpPr>
            <a:spLocks noGrp="1"/>
          </p:cNvSpPr>
          <p:nvPr>
            <p:ph idx="1"/>
          </p:nvPr>
        </p:nvSpPr>
        <p:spPr/>
        <p:txBody>
          <a:bodyPr/>
          <a:lstStyle/>
          <a:p>
            <a:r>
              <a:rPr lang="en-US" dirty="0" smtClean="0"/>
              <a:t>Needs Detail</a:t>
            </a:r>
            <a:endParaRPr lang="en-US" dirty="0"/>
          </a:p>
        </p:txBody>
      </p:sp>
    </p:spTree>
    <p:extLst>
      <p:ext uri="{BB962C8B-B14F-4D97-AF65-F5344CB8AC3E}">
        <p14:creationId xmlns:p14="http://schemas.microsoft.com/office/powerpoint/2010/main" val="1869392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928" y="791029"/>
            <a:ext cx="3570143"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458029"/>
            <a:ext cx="40005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651829" y="1371600"/>
            <a:ext cx="4415971" cy="1524000"/>
          </a:xfrm>
          <a:prstGeom prst="rect">
            <a:avLst/>
          </a:prstGeom>
          <a:noFill/>
          <a:ln w="9525">
            <a:noFill/>
            <a:miter lim="800000"/>
            <a:headEnd/>
            <a:tailEnd/>
          </a:ln>
        </p:spPr>
        <p:txBody>
          <a:bodyPr anchor="ctr"/>
          <a:lstStyle>
            <a:defPPr>
              <a:defRPr lang="en-US"/>
            </a:defPPr>
            <a:lvl1pPr algn="ctr">
              <a:defRPr sz="4400" kern="0">
                <a:solidFill>
                  <a:srgbClr val="FFFFFF"/>
                </a:solidFill>
                <a:latin typeface="Georgia" pitchFamily="18" charset="0"/>
              </a:defRPr>
            </a:lvl1pPr>
          </a:lstStyle>
          <a:p>
            <a:pPr algn="l"/>
            <a:r>
              <a:rPr lang="en-US" sz="2400" dirty="0" smtClean="0">
                <a:solidFill>
                  <a:srgbClr val="FFC000"/>
                </a:solidFill>
                <a:latin typeface="+mj-lt"/>
              </a:rPr>
              <a:t>Next Steps</a:t>
            </a:r>
            <a:endParaRPr lang="en-US" sz="2400" dirty="0" smtClean="0">
              <a:latin typeface="+mj-lt"/>
            </a:endParaRPr>
          </a:p>
          <a:p>
            <a:pPr marL="342900" indent="-342900" algn="l">
              <a:buFont typeface="Arial" pitchFamily="34" charset="0"/>
              <a:buChar char="•"/>
            </a:pPr>
            <a:r>
              <a:rPr lang="en-US" sz="2000" dirty="0" smtClean="0">
                <a:latin typeface="+mj-lt"/>
              </a:rPr>
              <a:t>Regional Assumptions Research</a:t>
            </a:r>
          </a:p>
          <a:p>
            <a:pPr marL="342900" indent="-342900" algn="l">
              <a:buFont typeface="Arial" pitchFamily="34" charset="0"/>
              <a:buChar char="•"/>
            </a:pPr>
            <a:r>
              <a:rPr lang="en-US" sz="2000" dirty="0" smtClean="0">
                <a:latin typeface="+mj-lt"/>
              </a:rPr>
              <a:t>IMPACS Model Integration</a:t>
            </a:r>
          </a:p>
        </p:txBody>
      </p:sp>
      <p:sp>
        <p:nvSpPr>
          <p:cNvPr id="8" name="Title 1"/>
          <p:cNvSpPr>
            <a:spLocks noGrp="1"/>
          </p:cNvSpPr>
          <p:nvPr>
            <p:ph type="title"/>
          </p:nvPr>
        </p:nvSpPr>
        <p:spPr>
          <a:xfrm>
            <a:off x="419100" y="-76200"/>
            <a:ext cx="8229600" cy="1143000"/>
          </a:xfrm>
        </p:spPr>
        <p:txBody>
          <a:bodyPr>
            <a:normAutofit/>
          </a:bodyPr>
          <a:lstStyle/>
          <a:p>
            <a:r>
              <a:rPr lang="en-US" dirty="0" smtClean="0"/>
              <a:t>Local Fiscal Impacts</a:t>
            </a:r>
            <a:endParaRPr lang="en-US" dirty="0"/>
          </a:p>
        </p:txBody>
      </p:sp>
    </p:spTree>
    <p:custDataLst>
      <p:tags r:id="rId1"/>
    </p:custDataLst>
    <p:extLst>
      <p:ext uri="{BB962C8B-B14F-4D97-AF65-F5344CB8AC3E}">
        <p14:creationId xmlns:p14="http://schemas.microsoft.com/office/powerpoint/2010/main" val="914379436"/>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066800"/>
            <a:ext cx="9144000" cy="506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657600" y="4524828"/>
            <a:ext cx="3298813" cy="1524000"/>
          </a:xfrm>
          <a:prstGeom prst="rect">
            <a:avLst/>
          </a:prstGeom>
          <a:noFill/>
          <a:ln w="9525">
            <a:noFill/>
            <a:miter lim="800000"/>
            <a:headEnd/>
            <a:tailEnd/>
          </a:ln>
        </p:spPr>
        <p:txBody>
          <a:bodyPr anchor="ctr"/>
          <a:lstStyle>
            <a:defPPr>
              <a:defRPr lang="en-US"/>
            </a:defPPr>
            <a:lvl1pPr algn="ctr">
              <a:defRPr sz="4400" kern="0">
                <a:solidFill>
                  <a:srgbClr val="FFFFFF"/>
                </a:solidFill>
                <a:latin typeface="Georgia" pitchFamily="18" charset="0"/>
              </a:defRPr>
            </a:lvl1pPr>
          </a:lstStyle>
          <a:p>
            <a:pPr algn="l"/>
            <a:r>
              <a:rPr lang="en-US" sz="2800" dirty="0" smtClean="0">
                <a:solidFill>
                  <a:schemeClr val="bg1"/>
                </a:solidFill>
                <a:latin typeface="+mj-lt"/>
              </a:rPr>
              <a:t>‘8-D’ Sketch Travel Model</a:t>
            </a:r>
          </a:p>
        </p:txBody>
      </p:sp>
      <p:sp>
        <p:nvSpPr>
          <p:cNvPr id="5" name="Title 1"/>
          <p:cNvSpPr>
            <a:spLocks noGrp="1"/>
          </p:cNvSpPr>
          <p:nvPr>
            <p:ph type="title"/>
          </p:nvPr>
        </p:nvSpPr>
        <p:spPr>
          <a:xfrm>
            <a:off x="457201" y="0"/>
            <a:ext cx="8229600" cy="1143000"/>
          </a:xfrm>
        </p:spPr>
        <p:txBody>
          <a:bodyPr/>
          <a:lstStyle/>
          <a:p>
            <a:r>
              <a:rPr lang="en-US" dirty="0" smtClean="0"/>
              <a:t>Transportation</a:t>
            </a:r>
            <a:endParaRPr lang="en-US" dirty="0"/>
          </a:p>
        </p:txBody>
      </p:sp>
    </p:spTree>
    <p:custDataLst>
      <p:tags r:id="rId1"/>
    </p:custDataLst>
    <p:extLst>
      <p:ext uri="{BB962C8B-B14F-4D97-AF65-F5344CB8AC3E}">
        <p14:creationId xmlns:p14="http://schemas.microsoft.com/office/powerpoint/2010/main" val="2475472568"/>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2587" y="1367970"/>
            <a:ext cx="2460613" cy="1524000"/>
          </a:xfrm>
          <a:prstGeom prst="rect">
            <a:avLst/>
          </a:prstGeom>
          <a:noFill/>
          <a:ln w="9525">
            <a:noFill/>
            <a:miter lim="800000"/>
            <a:headEnd/>
            <a:tailEnd/>
          </a:ln>
        </p:spPr>
        <p:txBody>
          <a:bodyPr anchor="ctr"/>
          <a:lstStyle>
            <a:defPPr>
              <a:defRPr lang="en-US"/>
            </a:defPPr>
            <a:lvl1pPr algn="ctr">
              <a:defRPr sz="4400" kern="0">
                <a:solidFill>
                  <a:srgbClr val="FFFFFF"/>
                </a:solidFill>
                <a:latin typeface="Georgia" pitchFamily="18" charset="0"/>
              </a:defRPr>
            </a:lvl1pPr>
          </a:lstStyle>
          <a:p>
            <a:pPr algn="l"/>
            <a:r>
              <a:rPr lang="en-US" sz="3200" dirty="0" smtClean="0">
                <a:latin typeface="+mj-lt"/>
              </a:rPr>
              <a:t>Travel Model Verification</a:t>
            </a:r>
          </a:p>
          <a:p>
            <a:pPr lvl="0" algn="l"/>
            <a:r>
              <a:rPr lang="en-US" sz="2000" kern="1200" dirty="0" err="1">
                <a:solidFill>
                  <a:srgbClr val="FFC000"/>
                </a:solidFill>
                <a:latin typeface="Gill Sans MT"/>
              </a:rPr>
              <a:t>Urban</a:t>
            </a:r>
            <a:r>
              <a:rPr lang="en-US" sz="2000" kern="1200" dirty="0" err="1">
                <a:solidFill>
                  <a:srgbClr val="000000">
                    <a:lumMod val="50000"/>
                    <a:lumOff val="50000"/>
                  </a:srgbClr>
                </a:solidFill>
                <a:latin typeface="Gill Sans MT"/>
              </a:rPr>
              <a:t>Footprint</a:t>
            </a:r>
            <a:endParaRPr lang="en-US" sz="2000" kern="1200" dirty="0">
              <a:solidFill>
                <a:srgbClr val="000000">
                  <a:lumMod val="50000"/>
                  <a:lumOff val="50000"/>
                </a:srgbClr>
              </a:solidFill>
              <a:latin typeface="Gill Sans MT"/>
            </a:endParaRP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28600"/>
            <a:ext cx="5171572" cy="435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P:\California Vision 08-29\GIS\Exports\Scenarios July 2012\VMT SCAG SCS 2.jp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p:blipFill>
        <p:spPr bwMode="auto">
          <a:xfrm>
            <a:off x="0" y="4893942"/>
            <a:ext cx="9144001" cy="13617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886200" y="6553200"/>
            <a:ext cx="1418264" cy="231305"/>
          </a:xfrm>
          <a:prstGeom prst="rect">
            <a:avLst/>
          </a:prstGeom>
          <a:noFill/>
          <a:ln>
            <a:noFill/>
          </a:ln>
          <a:effectLst/>
          <a:extLst/>
        </p:spPr>
      </p:pic>
    </p:spTree>
    <p:extLst>
      <p:ext uri="{BB962C8B-B14F-4D97-AF65-F5344CB8AC3E}">
        <p14:creationId xmlns:p14="http://schemas.microsoft.com/office/powerpoint/2010/main" val="87318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038600"/>
            <a:ext cx="1752600" cy="1524000"/>
          </a:xfrm>
          <a:prstGeom prst="rect">
            <a:avLst/>
          </a:prstGeom>
          <a:solidFill>
            <a:schemeClr val="bg1"/>
          </a:solidFill>
          <a:ln w="9525">
            <a:noFill/>
            <a:miter lim="800000"/>
            <a:headEnd/>
            <a:tailEnd/>
          </a:ln>
        </p:spPr>
        <p:txBody>
          <a:bodyPr anchor="ctr"/>
          <a:lstStyle>
            <a:defPPr>
              <a:defRPr lang="en-US"/>
            </a:defPPr>
            <a:lvl1pPr algn="ctr">
              <a:defRPr sz="4400" kern="0">
                <a:solidFill>
                  <a:srgbClr val="FFFFFF"/>
                </a:solidFill>
                <a:latin typeface="Georgia" pitchFamily="18" charset="0"/>
              </a:defRPr>
            </a:lvl1pPr>
          </a:lstStyle>
          <a:p>
            <a:pPr algn="l"/>
            <a:r>
              <a:rPr lang="en-US" sz="1800" dirty="0" smtClean="0">
                <a:solidFill>
                  <a:schemeClr val="tx1">
                    <a:lumMod val="65000"/>
                    <a:lumOff val="35000"/>
                  </a:schemeClr>
                </a:solidFill>
                <a:latin typeface="+mj-lt"/>
              </a:rPr>
              <a:t>SACOG</a:t>
            </a:r>
            <a:endParaRPr lang="en-US" sz="2800" dirty="0" smtClean="0">
              <a:solidFill>
                <a:schemeClr val="tx1">
                  <a:lumMod val="65000"/>
                  <a:lumOff val="35000"/>
                </a:schemeClr>
              </a:solidFill>
              <a:latin typeface="+mj-lt"/>
            </a:endParaRPr>
          </a:p>
          <a:p>
            <a:pPr algn="l"/>
            <a:r>
              <a:rPr lang="en-US" sz="2800" dirty="0" smtClean="0">
                <a:solidFill>
                  <a:schemeClr val="tx1">
                    <a:lumMod val="65000"/>
                    <a:lumOff val="35000"/>
                  </a:schemeClr>
                </a:solidFill>
                <a:latin typeface="+mj-lt"/>
              </a:rPr>
              <a:t>2035 VMT/HH</a:t>
            </a:r>
          </a:p>
          <a:p>
            <a:pPr lvl="0" algn="l"/>
            <a:r>
              <a:rPr lang="en-US" sz="1800" kern="1200" dirty="0" err="1">
                <a:solidFill>
                  <a:srgbClr val="FFC000"/>
                </a:solidFill>
                <a:latin typeface="Gill Sans MT"/>
              </a:rPr>
              <a:t>Urban</a:t>
            </a:r>
            <a:r>
              <a:rPr lang="en-US" sz="1800" kern="1200" dirty="0" err="1">
                <a:solidFill>
                  <a:srgbClr val="000000">
                    <a:lumMod val="50000"/>
                    <a:lumOff val="50000"/>
                  </a:srgbClr>
                </a:solidFill>
                <a:latin typeface="Gill Sans MT"/>
              </a:rPr>
              <a:t>Footprint</a:t>
            </a:r>
            <a:endParaRPr lang="en-US" sz="1800" kern="1200" dirty="0">
              <a:solidFill>
                <a:srgbClr val="000000">
                  <a:lumMod val="50000"/>
                  <a:lumOff val="50000"/>
                </a:srgbClr>
              </a:solidFill>
              <a:latin typeface="Gill Sans MT"/>
            </a:endParaRPr>
          </a:p>
        </p:txBody>
      </p:sp>
      <p:pic>
        <p:nvPicPr>
          <p:cNvPr id="30722" name="Picture 2" descr="\\footprint\Planning\California Vision 08-29\08) Project Promotion\Urban Footprint Scenario Summary\July 24 2012 - Urban Footprint Scenario Summaries\Links\VMT SACOG SC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982130" y="0"/>
            <a:ext cx="7161870"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406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972" b="-316"/>
          <a:stretch/>
        </p:blipFill>
        <p:spPr bwMode="auto">
          <a:xfrm>
            <a:off x="1981200" y="936391"/>
            <a:ext cx="5943600" cy="6302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324600" y="5105400"/>
            <a:ext cx="1143000" cy="1219200"/>
          </a:xfrm>
          <a:prstGeom prst="rect">
            <a:avLst/>
          </a:prstGeom>
          <a:noFill/>
          <a:ln w="762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57200" y="-76200"/>
            <a:ext cx="8229600" cy="1143000"/>
          </a:xfrm>
        </p:spPr>
        <p:txBody>
          <a:bodyPr/>
          <a:lstStyle/>
          <a:p>
            <a:r>
              <a:rPr lang="en-US" dirty="0" smtClean="0"/>
              <a:t>Household Costs</a:t>
            </a:r>
            <a:endParaRPr lang="en-US" dirty="0"/>
          </a:p>
        </p:txBody>
      </p:sp>
    </p:spTree>
    <p:custDataLst>
      <p:tags r:id="rId1"/>
    </p:custDataLst>
    <p:extLst>
      <p:ext uri="{BB962C8B-B14F-4D97-AF65-F5344CB8AC3E}">
        <p14:creationId xmlns:p14="http://schemas.microsoft.com/office/powerpoint/2010/main" val="405309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100" y="830941"/>
            <a:ext cx="6019800" cy="5586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a:spLocks noGrp="1"/>
          </p:cNvSpPr>
          <p:nvPr>
            <p:ph type="title"/>
          </p:nvPr>
        </p:nvSpPr>
        <p:spPr>
          <a:xfrm>
            <a:off x="457200" y="-76200"/>
            <a:ext cx="8229600" cy="1143000"/>
          </a:xfrm>
        </p:spPr>
        <p:txBody>
          <a:bodyPr/>
          <a:lstStyle/>
          <a:p>
            <a:r>
              <a:rPr lang="en-US" dirty="0" smtClean="0"/>
              <a:t>Public Health</a:t>
            </a:r>
            <a:endParaRPr lang="en-US" dirty="0"/>
          </a:p>
        </p:txBody>
      </p:sp>
    </p:spTree>
    <p:custDataLst>
      <p:tags r:id="rId1"/>
    </p:custDataLst>
    <p:extLst>
      <p:ext uri="{BB962C8B-B14F-4D97-AF65-F5344CB8AC3E}">
        <p14:creationId xmlns:p14="http://schemas.microsoft.com/office/powerpoint/2010/main" val="726287913"/>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Review the Analysis Modules and How they work</a:t>
            </a:r>
          </a:p>
          <a:p>
            <a:r>
              <a:rPr lang="en-US" dirty="0" smtClean="0"/>
              <a:t>We will be covering calibration and customization only lightly</a:t>
            </a:r>
          </a:p>
          <a:p>
            <a:endParaRPr lang="en-US" dirty="0"/>
          </a:p>
        </p:txBody>
      </p:sp>
    </p:spTree>
    <p:extLst>
      <p:ext uri="{BB962C8B-B14F-4D97-AF65-F5344CB8AC3E}">
        <p14:creationId xmlns:p14="http://schemas.microsoft.com/office/powerpoint/2010/main" val="187657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Land Consumption</a:t>
            </a:r>
          </a:p>
          <a:p>
            <a:r>
              <a:rPr lang="en-US" dirty="0" smtClean="0"/>
              <a:t>Energy and Water</a:t>
            </a:r>
          </a:p>
          <a:p>
            <a:r>
              <a:rPr lang="en-US" dirty="0" smtClean="0"/>
              <a:t>Household Costs</a:t>
            </a:r>
          </a:p>
          <a:p>
            <a:r>
              <a:rPr lang="en-US" dirty="0" smtClean="0"/>
              <a:t>Local Fiscal Impacts</a:t>
            </a:r>
          </a:p>
          <a:p>
            <a:r>
              <a:rPr lang="en-US" dirty="0" smtClean="0"/>
              <a:t>Transportation</a:t>
            </a:r>
          </a:p>
          <a:p>
            <a:r>
              <a:rPr lang="en-US" dirty="0" smtClean="0"/>
              <a:t>Public Health</a:t>
            </a:r>
          </a:p>
          <a:p>
            <a:r>
              <a:rPr lang="en-US" dirty="0" smtClean="0"/>
              <a:t>GHG</a:t>
            </a:r>
          </a:p>
        </p:txBody>
      </p:sp>
    </p:spTree>
    <p:extLst>
      <p:ext uri="{BB962C8B-B14F-4D97-AF65-F5344CB8AC3E}">
        <p14:creationId xmlns:p14="http://schemas.microsoft.com/office/powerpoint/2010/main" val="2289551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Modules</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35032"/>
            <a:ext cx="9144000" cy="4484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3123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914400"/>
            <a:ext cx="8052811"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a:spLocks noGrp="1"/>
          </p:cNvSpPr>
          <p:nvPr>
            <p:ph type="title"/>
          </p:nvPr>
        </p:nvSpPr>
        <p:spPr>
          <a:xfrm>
            <a:off x="457200" y="274638"/>
            <a:ext cx="8229600" cy="1143000"/>
          </a:xfrm>
        </p:spPr>
        <p:txBody>
          <a:bodyPr/>
          <a:lstStyle/>
          <a:p>
            <a:r>
              <a:rPr lang="en-US" dirty="0" smtClean="0"/>
              <a:t>Land Consumption</a:t>
            </a:r>
            <a:endParaRPr lang="en-US" dirty="0"/>
          </a:p>
        </p:txBody>
      </p:sp>
    </p:spTree>
    <p:custDataLst>
      <p:tags r:id="rId1"/>
    </p:custDataLst>
    <p:extLst>
      <p:ext uri="{BB962C8B-B14F-4D97-AF65-F5344CB8AC3E}">
        <p14:creationId xmlns:p14="http://schemas.microsoft.com/office/powerpoint/2010/main" val="2192133012"/>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descr="\\footprint\Planning\California Vision 08-29\08) Project Promotion\Urban Footprint Scenario Summary\July 24 2012 - Urban Footprint Scenario Summaries\Links\Density SJV VWH.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153446" y="1632680"/>
            <a:ext cx="3761954" cy="41475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ootprint\Planning\California Vision 08-29\08) Project Promotion\Urban Footprint Scenario Summary\July 24 2012 - Urban Footprint Scenario Summaries\Links\Density SJV BC.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66701" y="1632680"/>
            <a:ext cx="3771899" cy="41585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txBox="1">
            <a:spLocks noChangeArrowheads="1"/>
          </p:cNvSpPr>
          <p:nvPr/>
        </p:nvSpPr>
        <p:spPr bwMode="auto">
          <a:xfrm>
            <a:off x="438150" y="1059085"/>
            <a:ext cx="3429000" cy="580697"/>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Gill Sans MT" pitchFamily="34" charset="0"/>
                <a:cs typeface="Arial" charset="0"/>
              </a:defRPr>
            </a:lvl2pPr>
            <a:lvl3pPr algn="ctr" rtl="0" eaLnBrk="0" fontAlgn="base" hangingPunct="0">
              <a:spcBef>
                <a:spcPct val="0"/>
              </a:spcBef>
              <a:spcAft>
                <a:spcPct val="0"/>
              </a:spcAft>
              <a:defRPr sz="4400">
                <a:solidFill>
                  <a:schemeClr val="tx2"/>
                </a:solidFill>
                <a:latin typeface="Gill Sans MT" pitchFamily="34" charset="0"/>
                <a:cs typeface="Arial" charset="0"/>
              </a:defRPr>
            </a:lvl3pPr>
            <a:lvl4pPr algn="ctr" rtl="0" eaLnBrk="0" fontAlgn="base" hangingPunct="0">
              <a:spcBef>
                <a:spcPct val="0"/>
              </a:spcBef>
              <a:spcAft>
                <a:spcPct val="0"/>
              </a:spcAft>
              <a:defRPr sz="4400">
                <a:solidFill>
                  <a:schemeClr val="tx2"/>
                </a:solidFill>
                <a:latin typeface="Gill Sans MT" pitchFamily="34" charset="0"/>
                <a:cs typeface="Arial" charset="0"/>
              </a:defRPr>
            </a:lvl4pPr>
            <a:lvl5pPr algn="ctr" rtl="0" eaLnBrk="0" fontAlgn="base" hangingPunct="0">
              <a:spcBef>
                <a:spcPct val="0"/>
              </a:spcBef>
              <a:spcAft>
                <a:spcPct val="0"/>
              </a:spcAft>
              <a:defRPr sz="4400">
                <a:solidFill>
                  <a:schemeClr val="tx2"/>
                </a:solidFill>
                <a:latin typeface="Gill Sans MT" pitchFamily="34" charset="0"/>
                <a:cs typeface="Arial" charset="0"/>
              </a:defRPr>
            </a:lvl5pPr>
            <a:lvl6pPr marL="457200" algn="ctr" rtl="0" fontAlgn="base">
              <a:spcBef>
                <a:spcPct val="0"/>
              </a:spcBef>
              <a:spcAft>
                <a:spcPct val="0"/>
              </a:spcAft>
              <a:defRPr sz="4400">
                <a:solidFill>
                  <a:schemeClr val="tx2"/>
                </a:solidFill>
                <a:latin typeface="Gill Sans MT" pitchFamily="34" charset="0"/>
                <a:cs typeface="Arial" charset="0"/>
              </a:defRPr>
            </a:lvl6pPr>
            <a:lvl7pPr marL="914400" algn="ctr" rtl="0" fontAlgn="base">
              <a:spcBef>
                <a:spcPct val="0"/>
              </a:spcBef>
              <a:spcAft>
                <a:spcPct val="0"/>
              </a:spcAft>
              <a:defRPr sz="4400">
                <a:solidFill>
                  <a:schemeClr val="tx2"/>
                </a:solidFill>
                <a:latin typeface="Gill Sans MT" pitchFamily="34" charset="0"/>
                <a:cs typeface="Arial" charset="0"/>
              </a:defRPr>
            </a:lvl7pPr>
            <a:lvl8pPr marL="1371600" algn="ctr" rtl="0" fontAlgn="base">
              <a:spcBef>
                <a:spcPct val="0"/>
              </a:spcBef>
              <a:spcAft>
                <a:spcPct val="0"/>
              </a:spcAft>
              <a:defRPr sz="4400">
                <a:solidFill>
                  <a:schemeClr val="tx2"/>
                </a:solidFill>
                <a:latin typeface="Gill Sans MT" pitchFamily="34" charset="0"/>
                <a:cs typeface="Arial" charset="0"/>
              </a:defRPr>
            </a:lvl8pPr>
            <a:lvl9pPr marL="1828800" algn="ctr" rtl="0" fontAlgn="base">
              <a:spcBef>
                <a:spcPct val="0"/>
              </a:spcBef>
              <a:spcAft>
                <a:spcPct val="0"/>
              </a:spcAft>
              <a:defRPr sz="4400">
                <a:solidFill>
                  <a:schemeClr val="tx2"/>
                </a:solidFill>
                <a:latin typeface="Gill Sans MT" pitchFamily="34" charset="0"/>
                <a:cs typeface="Arial" charset="0"/>
              </a:defRPr>
            </a:lvl9pPr>
          </a:lstStyle>
          <a:p>
            <a:pPr>
              <a:defRPr/>
            </a:pPr>
            <a:r>
              <a:rPr lang="en-US" sz="2800" dirty="0" smtClean="0">
                <a:solidFill>
                  <a:srgbClr val="E3EBF1"/>
                </a:solidFill>
                <a:effectLst>
                  <a:outerShdw blurRad="38100" dist="38100" dir="2700000" algn="tl">
                    <a:srgbClr val="000000">
                      <a:alpha val="43137"/>
                    </a:srgbClr>
                  </a:outerShdw>
                </a:effectLst>
              </a:rPr>
              <a:t>Business As Usual</a:t>
            </a:r>
            <a:endParaRPr lang="en-US" sz="2800" dirty="0">
              <a:solidFill>
                <a:srgbClr val="FFC000"/>
              </a:solidFill>
              <a:effectLst>
                <a:outerShdw blurRad="38100" dist="38100" dir="2700000" algn="tl">
                  <a:srgbClr val="000000">
                    <a:alpha val="43137"/>
                  </a:srgbClr>
                </a:outerShdw>
              </a:effectLst>
            </a:endParaRPr>
          </a:p>
        </p:txBody>
      </p:sp>
      <p:sp>
        <p:nvSpPr>
          <p:cNvPr id="11" name="Rectangle 2"/>
          <p:cNvSpPr txBox="1">
            <a:spLocks noChangeArrowheads="1"/>
          </p:cNvSpPr>
          <p:nvPr/>
        </p:nvSpPr>
        <p:spPr bwMode="auto">
          <a:xfrm>
            <a:off x="5319923" y="1062948"/>
            <a:ext cx="3429000" cy="580697"/>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Gill Sans MT" pitchFamily="34" charset="0"/>
                <a:cs typeface="Arial" charset="0"/>
              </a:defRPr>
            </a:lvl2pPr>
            <a:lvl3pPr algn="ctr" rtl="0" eaLnBrk="0" fontAlgn="base" hangingPunct="0">
              <a:spcBef>
                <a:spcPct val="0"/>
              </a:spcBef>
              <a:spcAft>
                <a:spcPct val="0"/>
              </a:spcAft>
              <a:defRPr sz="4400">
                <a:solidFill>
                  <a:schemeClr val="tx2"/>
                </a:solidFill>
                <a:latin typeface="Gill Sans MT" pitchFamily="34" charset="0"/>
                <a:cs typeface="Arial" charset="0"/>
              </a:defRPr>
            </a:lvl3pPr>
            <a:lvl4pPr algn="ctr" rtl="0" eaLnBrk="0" fontAlgn="base" hangingPunct="0">
              <a:spcBef>
                <a:spcPct val="0"/>
              </a:spcBef>
              <a:spcAft>
                <a:spcPct val="0"/>
              </a:spcAft>
              <a:defRPr sz="4400">
                <a:solidFill>
                  <a:schemeClr val="tx2"/>
                </a:solidFill>
                <a:latin typeface="Gill Sans MT" pitchFamily="34" charset="0"/>
                <a:cs typeface="Arial" charset="0"/>
              </a:defRPr>
            </a:lvl4pPr>
            <a:lvl5pPr algn="ctr" rtl="0" eaLnBrk="0" fontAlgn="base" hangingPunct="0">
              <a:spcBef>
                <a:spcPct val="0"/>
              </a:spcBef>
              <a:spcAft>
                <a:spcPct val="0"/>
              </a:spcAft>
              <a:defRPr sz="4400">
                <a:solidFill>
                  <a:schemeClr val="tx2"/>
                </a:solidFill>
                <a:latin typeface="Gill Sans MT" pitchFamily="34" charset="0"/>
                <a:cs typeface="Arial" charset="0"/>
              </a:defRPr>
            </a:lvl5pPr>
            <a:lvl6pPr marL="457200" algn="ctr" rtl="0" fontAlgn="base">
              <a:spcBef>
                <a:spcPct val="0"/>
              </a:spcBef>
              <a:spcAft>
                <a:spcPct val="0"/>
              </a:spcAft>
              <a:defRPr sz="4400">
                <a:solidFill>
                  <a:schemeClr val="tx2"/>
                </a:solidFill>
                <a:latin typeface="Gill Sans MT" pitchFamily="34" charset="0"/>
                <a:cs typeface="Arial" charset="0"/>
              </a:defRPr>
            </a:lvl6pPr>
            <a:lvl7pPr marL="914400" algn="ctr" rtl="0" fontAlgn="base">
              <a:spcBef>
                <a:spcPct val="0"/>
              </a:spcBef>
              <a:spcAft>
                <a:spcPct val="0"/>
              </a:spcAft>
              <a:defRPr sz="4400">
                <a:solidFill>
                  <a:schemeClr val="tx2"/>
                </a:solidFill>
                <a:latin typeface="Gill Sans MT" pitchFamily="34" charset="0"/>
                <a:cs typeface="Arial" charset="0"/>
              </a:defRPr>
            </a:lvl7pPr>
            <a:lvl8pPr marL="1371600" algn="ctr" rtl="0" fontAlgn="base">
              <a:spcBef>
                <a:spcPct val="0"/>
              </a:spcBef>
              <a:spcAft>
                <a:spcPct val="0"/>
              </a:spcAft>
              <a:defRPr sz="4400">
                <a:solidFill>
                  <a:schemeClr val="tx2"/>
                </a:solidFill>
                <a:latin typeface="Gill Sans MT" pitchFamily="34" charset="0"/>
                <a:cs typeface="Arial" charset="0"/>
              </a:defRPr>
            </a:lvl8pPr>
            <a:lvl9pPr marL="1828800" algn="ctr" rtl="0" fontAlgn="base">
              <a:spcBef>
                <a:spcPct val="0"/>
              </a:spcBef>
              <a:spcAft>
                <a:spcPct val="0"/>
              </a:spcAft>
              <a:defRPr sz="4400">
                <a:solidFill>
                  <a:schemeClr val="tx2"/>
                </a:solidFill>
                <a:latin typeface="Gill Sans MT" pitchFamily="34" charset="0"/>
                <a:cs typeface="Arial" charset="0"/>
              </a:defRPr>
            </a:lvl9pPr>
          </a:lstStyle>
          <a:p>
            <a:pPr>
              <a:defRPr/>
            </a:pPr>
            <a:r>
              <a:rPr lang="en-US" sz="2800" dirty="0" smtClean="0">
                <a:solidFill>
                  <a:srgbClr val="E3EBF1"/>
                </a:solidFill>
                <a:effectLst>
                  <a:outerShdw blurRad="38100" dist="38100" dir="2700000" algn="tl">
                    <a:srgbClr val="000000">
                      <a:alpha val="43137"/>
                    </a:srgbClr>
                  </a:outerShdw>
                </a:effectLst>
              </a:rPr>
              <a:t>Compact Future</a:t>
            </a:r>
            <a:endParaRPr lang="en-US" sz="2800" dirty="0">
              <a:solidFill>
                <a:srgbClr val="FFC000"/>
              </a:solidFill>
              <a:effectLst>
                <a:outerShdw blurRad="38100" dist="38100" dir="2700000" algn="tl">
                  <a:srgbClr val="000000">
                    <a:alpha val="43137"/>
                  </a:srgbClr>
                </a:outerShdw>
              </a:effectLst>
            </a:endParaRPr>
          </a:p>
        </p:txBody>
      </p:sp>
      <p:pic>
        <p:nvPicPr>
          <p:cNvPr id="2867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63771" y="4865102"/>
            <a:ext cx="1749668"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164996" y="4911283"/>
            <a:ext cx="1771962" cy="868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3400" y="6400800"/>
            <a:ext cx="4676345" cy="369332"/>
          </a:xfrm>
          <a:prstGeom prst="rect">
            <a:avLst/>
          </a:prstGeom>
          <a:noFill/>
        </p:spPr>
        <p:txBody>
          <a:bodyPr wrap="none" rtlCol="0">
            <a:spAutoFit/>
          </a:bodyPr>
          <a:lstStyle/>
          <a:p>
            <a:r>
              <a:rPr lang="en-US" dirty="0" smtClean="0"/>
              <a:t>Comparison of SJV Blueprint Scenarios A and B+</a:t>
            </a:r>
            <a:endParaRPr lang="en-US" dirty="0"/>
          </a:p>
        </p:txBody>
      </p:sp>
      <p:sp>
        <p:nvSpPr>
          <p:cNvPr id="1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SJV Land Consumption</a:t>
            </a:r>
            <a:endParaRPr lang="en-US" dirty="0"/>
          </a:p>
        </p:txBody>
      </p:sp>
    </p:spTree>
    <p:extLst>
      <p:ext uri="{BB962C8B-B14F-4D97-AF65-F5344CB8AC3E}">
        <p14:creationId xmlns:p14="http://schemas.microsoft.com/office/powerpoint/2010/main" val="3273360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379" y="794656"/>
            <a:ext cx="7739242" cy="552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a:spLocks noGrp="1"/>
          </p:cNvSpPr>
          <p:nvPr>
            <p:ph type="title"/>
          </p:nvPr>
        </p:nvSpPr>
        <p:spPr>
          <a:xfrm>
            <a:off x="457200" y="-76200"/>
            <a:ext cx="8229600" cy="1143000"/>
          </a:xfrm>
        </p:spPr>
        <p:txBody>
          <a:bodyPr/>
          <a:lstStyle/>
          <a:p>
            <a:r>
              <a:rPr lang="en-US" dirty="0" smtClean="0"/>
              <a:t>Building Energy Use</a:t>
            </a:r>
            <a:endParaRPr lang="en-US" dirty="0"/>
          </a:p>
        </p:txBody>
      </p:sp>
    </p:spTree>
    <p:custDataLst>
      <p:tags r:id="rId1"/>
    </p:custDataLst>
    <p:extLst>
      <p:ext uri="{BB962C8B-B14F-4D97-AF65-F5344CB8AC3E}">
        <p14:creationId xmlns:p14="http://schemas.microsoft.com/office/powerpoint/2010/main" val="1543716880"/>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joed.CALTHORPE\Downloads\2834477223_0833a21746_b.jpg"/>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838200" y="857250"/>
            <a:ext cx="7467600" cy="4324350"/>
          </a:xfrm>
          <a:prstGeom prst="rect">
            <a:avLst/>
          </a:prstGeom>
          <a:ln>
            <a:noFill/>
          </a:ln>
          <a:effectLst>
            <a:outerShdw blurRad="292100" dist="139700" dir="2700000" algn="tl" rotWithShape="0">
              <a:srgbClr val="333333">
                <a:alpha val="65000"/>
              </a:srgbClr>
            </a:outerShdw>
          </a:effectLst>
          <a:extLst/>
        </p:spPr>
      </p:pic>
      <p:pic>
        <p:nvPicPr>
          <p:cNvPr id="25602"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0" y="4877463"/>
            <a:ext cx="9144000" cy="144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76200"/>
            <a:ext cx="8229600" cy="1143000"/>
          </a:xfrm>
        </p:spPr>
        <p:txBody>
          <a:bodyPr/>
          <a:lstStyle/>
          <a:p>
            <a:r>
              <a:rPr lang="en-US" dirty="0" smtClean="0"/>
              <a:t>SACOG Building Energy Use</a:t>
            </a:r>
            <a:endParaRPr lang="en-US" dirty="0"/>
          </a:p>
        </p:txBody>
      </p:sp>
    </p:spTree>
    <p:custDataLst>
      <p:tags r:id="rId1"/>
    </p:custDataLst>
    <p:extLst>
      <p:ext uri="{BB962C8B-B14F-4D97-AF65-F5344CB8AC3E}">
        <p14:creationId xmlns:p14="http://schemas.microsoft.com/office/powerpoint/2010/main" val="1952699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a:t>
            </a:r>
            <a:endParaRPr lang="en-US" dirty="0"/>
          </a:p>
        </p:txBody>
      </p:sp>
      <p:sp>
        <p:nvSpPr>
          <p:cNvPr id="3" name="Content Placeholder 2"/>
          <p:cNvSpPr>
            <a:spLocks noGrp="1"/>
          </p:cNvSpPr>
          <p:nvPr>
            <p:ph idx="1"/>
          </p:nvPr>
        </p:nvSpPr>
        <p:spPr/>
        <p:txBody>
          <a:bodyPr>
            <a:normAutofit lnSpcReduction="10000"/>
          </a:bodyPr>
          <a:lstStyle/>
          <a:p>
            <a:r>
              <a:rPr lang="en-US" dirty="0" smtClean="0"/>
              <a:t>Water impacts follow a very similar path to Energy.</a:t>
            </a:r>
          </a:p>
          <a:p>
            <a:r>
              <a:rPr lang="en-US" dirty="0" smtClean="0"/>
              <a:t>Building type and climate zone determine water used both indoor and outdoor</a:t>
            </a:r>
          </a:p>
          <a:p>
            <a:r>
              <a:rPr lang="en-US" dirty="0" smtClean="0"/>
              <a:t>Indoor water usage is estimated per-capita by building type</a:t>
            </a:r>
          </a:p>
          <a:p>
            <a:r>
              <a:rPr lang="en-US" dirty="0" smtClean="0"/>
              <a:t>Outdoor water usage is estimated per square foot of irrigated outdoor space adjusted by the climate zone. </a:t>
            </a:r>
            <a:endParaRPr lang="en-US" dirty="0"/>
          </a:p>
        </p:txBody>
      </p:sp>
    </p:spTree>
    <p:extLst>
      <p:ext uri="{BB962C8B-B14F-4D97-AF65-F5344CB8AC3E}">
        <p14:creationId xmlns:p14="http://schemas.microsoft.com/office/powerpoint/2010/main" val="37847527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GdgaNl89Y2LdIEHNoI1qPL"/>
</p:tagLst>
</file>

<file path=ppt/tags/tag2.xml><?xml version="1.0" encoding="utf-8"?>
<p:tagLst xmlns:a="http://schemas.openxmlformats.org/drawingml/2006/main" xmlns:r="http://schemas.openxmlformats.org/officeDocument/2006/relationships" xmlns:p="http://schemas.openxmlformats.org/presentationml/2006/main">
  <p:tag name="DVSECTIONID" val="GdgaNl89Y2LdIEHNoI1qPL"/>
</p:tagLst>
</file>

<file path=ppt/tags/tag3.xml><?xml version="1.0" encoding="utf-8"?>
<p:tagLst xmlns:a="http://schemas.openxmlformats.org/drawingml/2006/main" xmlns:r="http://schemas.openxmlformats.org/officeDocument/2006/relationships" xmlns:p="http://schemas.openxmlformats.org/presentationml/2006/main">
  <p:tag name="DVSECTIONID" val="GdgaNl89Y2LdIEHNoI1qPL"/>
</p:tagLst>
</file>

<file path=ppt/tags/tag4.xml><?xml version="1.0" encoding="utf-8"?>
<p:tagLst xmlns:a="http://schemas.openxmlformats.org/drawingml/2006/main" xmlns:r="http://schemas.openxmlformats.org/officeDocument/2006/relationships" xmlns:p="http://schemas.openxmlformats.org/presentationml/2006/main">
  <p:tag name="DVSHAPEID" val="xhJTrn6gHX9v2rWicengFs"/>
  <p:tag name="DVSHEQ" val="243211812"/>
</p:tagLst>
</file>

<file path=ppt/tags/tag5.xml><?xml version="1.0" encoding="utf-8"?>
<p:tagLst xmlns:a="http://schemas.openxmlformats.org/drawingml/2006/main" xmlns:r="http://schemas.openxmlformats.org/officeDocument/2006/relationships" xmlns:p="http://schemas.openxmlformats.org/presentationml/2006/main">
  <p:tag name="DVSECTIONID" val="GdgaNl89Y2LdIEHNoI1qPL"/>
</p:tagLst>
</file>

<file path=ppt/tags/tag6.xml><?xml version="1.0" encoding="utf-8"?>
<p:tagLst xmlns:a="http://schemas.openxmlformats.org/drawingml/2006/main" xmlns:r="http://schemas.openxmlformats.org/officeDocument/2006/relationships" xmlns:p="http://schemas.openxmlformats.org/presentationml/2006/main">
  <p:tag name="DVSECTIONID" val="GdgaNl89Y2LdIEHNoI1qPL"/>
</p:tagLst>
</file>

<file path=ppt/tags/tag7.xml><?xml version="1.0" encoding="utf-8"?>
<p:tagLst xmlns:a="http://schemas.openxmlformats.org/drawingml/2006/main" xmlns:r="http://schemas.openxmlformats.org/officeDocument/2006/relationships" xmlns:p="http://schemas.openxmlformats.org/presentationml/2006/main">
  <p:tag name="DVSECTIONID" val="3asuhChuV9CFUW7LY8kHwL"/>
</p:tagLst>
</file>

<file path=ppt/tags/tag8.xml><?xml version="1.0" encoding="utf-8"?>
<p:tagLst xmlns:a="http://schemas.openxmlformats.org/drawingml/2006/main" xmlns:r="http://schemas.openxmlformats.org/officeDocument/2006/relationships" xmlns:p="http://schemas.openxmlformats.org/presentationml/2006/main">
  <p:tag name="DVSECTIONID" val="GdgaNl89Y2LdIEHNoI1qP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888</Words>
  <Application>Microsoft Office PowerPoint</Application>
  <PresentationFormat>On-screen Show (4:3)</PresentationFormat>
  <Paragraphs>84</Paragraphs>
  <Slides>16</Slides>
  <Notes>8</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UrbanFootprint</vt:lpstr>
      <vt:lpstr>Goals</vt:lpstr>
      <vt:lpstr>Outline</vt:lpstr>
      <vt:lpstr>Analysis Modules</vt:lpstr>
      <vt:lpstr>Land Consumption</vt:lpstr>
      <vt:lpstr>PowerPoint Presentation</vt:lpstr>
      <vt:lpstr>Building Energy Use</vt:lpstr>
      <vt:lpstr>SACOG Building Energy Use</vt:lpstr>
      <vt:lpstr>Water</vt:lpstr>
      <vt:lpstr>Water-Energy</vt:lpstr>
      <vt:lpstr>Local Fiscal Impacts</vt:lpstr>
      <vt:lpstr>Transportation</vt:lpstr>
      <vt:lpstr>PowerPoint Presentation</vt:lpstr>
      <vt:lpstr>PowerPoint Presentation</vt:lpstr>
      <vt:lpstr>Household Costs</vt:lpstr>
      <vt:lpstr>Public Health</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UrbanFootprint</dc:title>
  <dc:creator>Roth, Nate</dc:creator>
  <cp:lastModifiedBy>Roth, Nate</cp:lastModifiedBy>
  <cp:revision>8</cp:revision>
  <dcterms:created xsi:type="dcterms:W3CDTF">2006-08-16T00:00:00Z</dcterms:created>
  <dcterms:modified xsi:type="dcterms:W3CDTF">2014-11-07T07:35:57Z</dcterms:modified>
</cp:coreProperties>
</file>