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1" r:id="rId17"/>
    <p:sldId id="270" r:id="rId18"/>
    <p:sldId id="273" r:id="rId19"/>
    <p:sldId id="272" r:id="rId20"/>
    <p:sldId id="283" r:id="rId21"/>
    <p:sldId id="276" r:id="rId22"/>
    <p:sldId id="277" r:id="rId23"/>
    <p:sldId id="281" r:id="rId24"/>
    <p:sldId id="278" r:id="rId25"/>
    <p:sldId id="280" r:id="rId26"/>
    <p:sldId id="279"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54" autoAdjust="0"/>
  </p:normalViewPr>
  <p:slideViewPr>
    <p:cSldViewPr>
      <p:cViewPr varScale="1">
        <p:scale>
          <a:sx n="93" d="100"/>
          <a:sy n="93" d="100"/>
        </p:scale>
        <p:origin x="21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D4EA7-E91D-48D5-AAF6-3E83CDF8F1B7}" type="datetimeFigureOut">
              <a:rPr lang="en-US" smtClean="0"/>
              <a:t>3/19/2015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3C591-06D9-4CB9-9836-82156BE52F70}" type="slidenum">
              <a:rPr lang="en-US" smtClean="0"/>
              <a:t>‹#›</a:t>
            </a:fld>
            <a:endParaRPr lang="en-US"/>
          </a:p>
        </p:txBody>
      </p:sp>
    </p:spTree>
    <p:extLst>
      <p:ext uri="{BB962C8B-B14F-4D97-AF65-F5344CB8AC3E}">
        <p14:creationId xmlns:p14="http://schemas.microsoft.com/office/powerpoint/2010/main" val="77358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Calculation</a:t>
            </a:r>
            <a:r>
              <a:rPr lang="en-US" baseline="0" dirty="0" smtClean="0"/>
              <a:t> notes:</a:t>
            </a:r>
          </a:p>
          <a:p>
            <a:pPr marL="228600" indent="-228600">
              <a:buAutoNum type="arabicPeriod"/>
            </a:pPr>
            <a:r>
              <a:rPr lang="en-US" baseline="0" dirty="0" smtClean="0"/>
              <a:t>For each TAZ take the total number of DU (from the TAZ) and divide it by the total number of DU in parcels that intersect the TAZ. This give a per TAZ control value. </a:t>
            </a:r>
          </a:p>
          <a:p>
            <a:pPr marL="228600" indent="-228600">
              <a:buAutoNum type="arabicPeriod"/>
            </a:pPr>
            <a:r>
              <a:rPr lang="en-US" baseline="0" dirty="0" smtClean="0"/>
              <a:t>Each parcel’s DU total is then multiplied by the control value for that TAZ.</a:t>
            </a:r>
          </a:p>
          <a:p>
            <a:pPr marL="228600" indent="-228600">
              <a:buAutoNum type="arabicPeriod"/>
            </a:pPr>
            <a:r>
              <a:rPr lang="en-US" baseline="0" dirty="0" smtClean="0"/>
              <a:t>All parcels with Use Codes that translate to Single Family have their DU total assigned to </a:t>
            </a:r>
            <a:r>
              <a:rPr lang="en-US" baseline="0" dirty="0" err="1" smtClean="0"/>
              <a:t>du_detsf</a:t>
            </a:r>
            <a:r>
              <a:rPr lang="en-US" baseline="0" dirty="0" smtClean="0"/>
              <a:t>.</a:t>
            </a:r>
          </a:p>
          <a:p>
            <a:pPr marL="228600" indent="-228600">
              <a:buAutoNum type="arabicPeriod"/>
            </a:pPr>
            <a:r>
              <a:rPr lang="en-US" baseline="0" dirty="0" smtClean="0"/>
              <a:t>For all Single Family parcels calculate square feet/du.</a:t>
            </a:r>
          </a:p>
          <a:p>
            <a:pPr marL="228600" indent="-228600">
              <a:buAutoNum type="arabicPeriod"/>
            </a:pPr>
            <a:r>
              <a:rPr lang="en-US" baseline="0" dirty="0" smtClean="0"/>
              <a:t>If square feet/du &gt; 5500 calculate </a:t>
            </a:r>
            <a:r>
              <a:rPr lang="en-US" baseline="0" dirty="0" err="1" smtClean="0"/>
              <a:t>du_detsf_ll</a:t>
            </a:r>
            <a:r>
              <a:rPr lang="en-US" baseline="0" dirty="0" smtClean="0"/>
              <a:t> = </a:t>
            </a:r>
            <a:r>
              <a:rPr lang="en-US" baseline="0" dirty="0" err="1" smtClean="0"/>
              <a:t>du_detsf</a:t>
            </a:r>
            <a:endParaRPr lang="en-US" baseline="0" dirty="0" smtClean="0"/>
          </a:p>
          <a:p>
            <a:pPr marL="228600" indent="-228600">
              <a:buAutoNum type="arabicPeriod"/>
            </a:pPr>
            <a:r>
              <a:rPr lang="en-US" baseline="0" dirty="0" smtClean="0"/>
              <a:t>If square feet/du &lt; 5500 calculate </a:t>
            </a:r>
            <a:r>
              <a:rPr lang="en-US" baseline="0" dirty="0" err="1" smtClean="0"/>
              <a:t>du_detsf_sl</a:t>
            </a:r>
            <a:r>
              <a:rPr lang="en-US" baseline="0" dirty="0" smtClean="0"/>
              <a:t> = </a:t>
            </a:r>
            <a:r>
              <a:rPr lang="en-US" baseline="0" dirty="0" err="1" smtClean="0"/>
              <a:t>du_detsf</a:t>
            </a:r>
            <a:r>
              <a:rPr lang="en-US" baseline="0" dirty="0" smtClean="0"/>
              <a:t> </a:t>
            </a:r>
          </a:p>
          <a:p>
            <a:pPr marL="228600" indent="-228600">
              <a:buAutoNum type="arabicPeriod"/>
            </a:pPr>
            <a:r>
              <a:rPr lang="en-US" baseline="0" dirty="0" smtClean="0"/>
              <a:t>Calculate the ACS rates for Attached SF, Multifamily 2-4, and Multifamily 5+ using ACS data for the block group. </a:t>
            </a:r>
          </a:p>
          <a:p>
            <a:pPr marL="228600" indent="-228600">
              <a:buAutoNum type="arabicPeriod"/>
            </a:pPr>
            <a:r>
              <a:rPr lang="en-US" baseline="0" dirty="0" smtClean="0"/>
              <a:t>All parcels with Use Codes that translate to Multifamily have their DU total multiplied by the ACS rates to create the </a:t>
            </a:r>
            <a:r>
              <a:rPr lang="en-US" baseline="0" dirty="0" err="1" smtClean="0"/>
              <a:t>du_attsf</a:t>
            </a:r>
            <a:r>
              <a:rPr lang="en-US" baseline="0" dirty="0" smtClean="0"/>
              <a:t>, </a:t>
            </a:r>
            <a:r>
              <a:rPr lang="en-US" baseline="0" dirty="0" err="1" smtClean="0"/>
              <a:t>du_mf</a:t>
            </a:r>
            <a:r>
              <a:rPr lang="en-US" baseline="0" dirty="0" smtClean="0"/>
              <a:t>, du_mf2to4, and du_mf5p.</a:t>
            </a:r>
          </a:p>
        </p:txBody>
      </p:sp>
      <p:sp>
        <p:nvSpPr>
          <p:cNvPr id="4" name="Slide Number Placeholder 3"/>
          <p:cNvSpPr>
            <a:spLocks noGrp="1"/>
          </p:cNvSpPr>
          <p:nvPr>
            <p:ph type="sldNum" sz="quarter" idx="10"/>
          </p:nvPr>
        </p:nvSpPr>
        <p:spPr/>
        <p:txBody>
          <a:bodyPr/>
          <a:lstStyle/>
          <a:p>
            <a:fld id="{7F33C591-06D9-4CB9-9836-82156BE52F70}" type="slidenum">
              <a:rPr lang="en-US" smtClean="0"/>
              <a:t>14</a:t>
            </a:fld>
            <a:endParaRPr lang="en-US"/>
          </a:p>
        </p:txBody>
      </p:sp>
    </p:spTree>
    <p:extLst>
      <p:ext uri="{BB962C8B-B14F-4D97-AF65-F5344CB8AC3E}">
        <p14:creationId xmlns:p14="http://schemas.microsoft.com/office/powerpoint/2010/main" val="333509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a:t>
            </a:r>
            <a:r>
              <a:rPr lang="en-US" baseline="0" dirty="0" smtClean="0"/>
              <a:t> complex process, but not one that needs to be a show stopper.</a:t>
            </a:r>
          </a:p>
          <a:p>
            <a:pPr marL="228600" indent="-228600">
              <a:buAutoNum type="arabicPeriod"/>
            </a:pPr>
            <a:endParaRPr lang="en-US" baseline="0" dirty="0" smtClean="0"/>
          </a:p>
          <a:p>
            <a:pPr marL="0" indent="0">
              <a:buNone/>
            </a:pPr>
            <a:r>
              <a:rPr lang="en-US" baseline="0" dirty="0" smtClean="0"/>
              <a:t>Example:</a:t>
            </a:r>
          </a:p>
          <a:p>
            <a:pPr marL="0" indent="0">
              <a:buNone/>
            </a:pPr>
            <a:endParaRPr lang="en-US" baseline="0" dirty="0" smtClean="0"/>
          </a:p>
          <a:p>
            <a:pPr marL="0" indent="0">
              <a:buNone/>
            </a:pPr>
            <a:r>
              <a:rPr lang="en-US" baseline="0" dirty="0" smtClean="0"/>
              <a:t>Dataset 1 says that there are 95 employees.  Dataset 2 which has a lower reliability (Like ACS data) says that there are  50 retail, 30 service, and 20 industrial employees in that area. We calculate the proportions of employees by type from dataset 2. 50% of the employees are residential 30% service, and 20% industrial. These percentages are then multiplied by the total number of employees in dataset 1 to get the number of employees in each type (47.5 ret, 28.5 service, and 19 industrial).</a:t>
            </a:r>
          </a:p>
          <a:p>
            <a:endParaRPr lang="en-US" dirty="0"/>
          </a:p>
        </p:txBody>
      </p:sp>
      <p:sp>
        <p:nvSpPr>
          <p:cNvPr id="4" name="Slide Number Placeholder 3"/>
          <p:cNvSpPr>
            <a:spLocks noGrp="1"/>
          </p:cNvSpPr>
          <p:nvPr>
            <p:ph type="sldNum" sz="quarter" idx="10"/>
          </p:nvPr>
        </p:nvSpPr>
        <p:spPr/>
        <p:txBody>
          <a:bodyPr/>
          <a:lstStyle/>
          <a:p>
            <a:fld id="{7F33C591-06D9-4CB9-9836-82156BE52F70}" type="slidenum">
              <a:rPr lang="en-US" smtClean="0"/>
              <a:t>19</a:t>
            </a:fld>
            <a:endParaRPr lang="en-US"/>
          </a:p>
        </p:txBody>
      </p:sp>
    </p:spTree>
    <p:extLst>
      <p:ext uri="{BB962C8B-B14F-4D97-AF65-F5344CB8AC3E}">
        <p14:creationId xmlns:p14="http://schemas.microsoft.com/office/powerpoint/2010/main" val="207456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a:t>
            </a:r>
            <a:r>
              <a:rPr lang="en-US" baseline="0" dirty="0" smtClean="0"/>
              <a:t> complex process, but not one that needs to be a show stopper.</a:t>
            </a:r>
          </a:p>
          <a:p>
            <a:endParaRPr lang="en-US" baseline="0" dirty="0" smtClean="0"/>
          </a:p>
          <a:p>
            <a:r>
              <a:rPr lang="en-US" dirty="0" smtClean="0"/>
              <a:t>Note the</a:t>
            </a:r>
            <a:r>
              <a:rPr lang="en-US" baseline="0" dirty="0" smtClean="0"/>
              <a:t> table in the previous page.</a:t>
            </a:r>
          </a:p>
          <a:p>
            <a:endParaRPr lang="en-US" baseline="0" dirty="0" smtClean="0"/>
          </a:p>
          <a:p>
            <a:r>
              <a:rPr lang="en-US" baseline="0" dirty="0" smtClean="0"/>
              <a:t>Many of the employment types are copied across directly. All of these are labeled as “Direct Crosswalk…”</a:t>
            </a:r>
          </a:p>
          <a:p>
            <a:r>
              <a:rPr lang="en-US" baseline="0" dirty="0" err="1" smtClean="0"/>
              <a:t>Emp_accommodation</a:t>
            </a:r>
            <a:r>
              <a:rPr lang="en-US" baseline="0" dirty="0" smtClean="0"/>
              <a:t> is also copied directly from the employment inventory</a:t>
            </a:r>
          </a:p>
          <a:p>
            <a:endParaRPr lang="en-US" baseline="0" dirty="0" smtClean="0"/>
          </a:p>
          <a:p>
            <a:r>
              <a:rPr lang="en-US" baseline="0" dirty="0" smtClean="0"/>
              <a:t>Other require a little bit of work, but let’s break it down.</a:t>
            </a:r>
          </a:p>
          <a:p>
            <a:r>
              <a:rPr lang="en-US" baseline="0" dirty="0" smtClean="0"/>
              <a:t>Each of the employment types labeled as using the “LEHD 2010 Near Imputed…” may need a little bit of preparation work. Let’s work through an example</a:t>
            </a:r>
          </a:p>
          <a:p>
            <a:endParaRPr lang="en-US" baseline="0" dirty="0" smtClean="0"/>
          </a:p>
          <a:p>
            <a:pPr marL="228600" indent="-228600">
              <a:buAutoNum type="arabicPeriod"/>
            </a:pPr>
            <a:r>
              <a:rPr lang="en-US" baseline="0" dirty="0" err="1" smtClean="0"/>
              <a:t>Emp_entrec</a:t>
            </a:r>
            <a:r>
              <a:rPr lang="en-US" baseline="0" dirty="0" smtClean="0"/>
              <a:t> (entertainment and recreation) is represents a percentage of the </a:t>
            </a:r>
            <a:r>
              <a:rPr lang="en-US" baseline="0" dirty="0" err="1" smtClean="0"/>
              <a:t>Emp_services</a:t>
            </a:r>
            <a:r>
              <a:rPr lang="en-US" baseline="0" dirty="0" smtClean="0"/>
              <a:t> total provided by the SACOG parcels. </a:t>
            </a:r>
          </a:p>
          <a:p>
            <a:pPr marL="228600" indent="-228600">
              <a:buAutoNum type="arabicPeriod"/>
            </a:pPr>
            <a:r>
              <a:rPr lang="en-US" baseline="0" dirty="0" smtClean="0"/>
              <a:t>That percentage is determined using the LEHD dataset. </a:t>
            </a:r>
            <a:r>
              <a:rPr lang="en-US" baseline="0" dirty="0" err="1" smtClean="0"/>
              <a:t>Emp_entrec</a:t>
            </a:r>
            <a:r>
              <a:rPr lang="en-US" baseline="0" dirty="0" smtClean="0"/>
              <a:t> = (</a:t>
            </a:r>
            <a:r>
              <a:rPr lang="en-US" baseline="0" dirty="0" err="1" smtClean="0"/>
              <a:t>Emp_services</a:t>
            </a:r>
            <a:r>
              <a:rPr lang="en-US" baseline="0" dirty="0" smtClean="0"/>
              <a:t>* </a:t>
            </a:r>
            <a:r>
              <a:rPr lang="en-US" baseline="0" dirty="0" err="1" smtClean="0"/>
              <a:t>entrec</a:t>
            </a:r>
            <a:r>
              <a:rPr lang="en-US" baseline="0" dirty="0" smtClean="0"/>
              <a:t>/(</a:t>
            </a:r>
            <a:r>
              <a:rPr lang="en-US" baseline="0" dirty="0" err="1" smtClean="0"/>
              <a:t>entrec</a:t>
            </a:r>
            <a:r>
              <a:rPr lang="en-US" baseline="0" dirty="0" smtClean="0"/>
              <a:t> + other + accommodations)  where </a:t>
            </a:r>
            <a:r>
              <a:rPr lang="en-US" baseline="0" dirty="0" err="1" smtClean="0"/>
              <a:t>entrec</a:t>
            </a:r>
            <a:r>
              <a:rPr lang="en-US" baseline="0" dirty="0" smtClean="0"/>
              <a:t>, other, and accommodations are totals from LEHD’s block data. </a:t>
            </a:r>
          </a:p>
          <a:p>
            <a:pPr marL="228600" indent="-228600">
              <a:buAutoNum type="arabicPeriod"/>
            </a:pPr>
            <a:r>
              <a:rPr lang="en-US" baseline="0" dirty="0" smtClean="0"/>
              <a:t>So, we need to calculate the percentage for each of the needed employment types for each block, which can be accomplished by adding a new field, and using the field calculator to apply the calculation to all of the blocks in the region.</a:t>
            </a:r>
          </a:p>
          <a:p>
            <a:pPr marL="228600" indent="-228600">
              <a:buAutoNum type="arabicPeriod"/>
            </a:pPr>
            <a:r>
              <a:rPr lang="en-US" baseline="0" dirty="0" smtClean="0"/>
              <a:t>These are then joined spatially to the parcels and applied to the proper employment totals in each parcel. </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7F33C591-06D9-4CB9-9836-82156BE52F70}" type="slidenum">
              <a:rPr lang="en-US" smtClean="0"/>
              <a:t>20</a:t>
            </a:fld>
            <a:endParaRPr lang="en-US"/>
          </a:p>
        </p:txBody>
      </p:sp>
    </p:spTree>
    <p:extLst>
      <p:ext uri="{BB962C8B-B14F-4D97-AF65-F5344CB8AC3E}">
        <p14:creationId xmlns:p14="http://schemas.microsoft.com/office/powerpoint/2010/main" val="2074565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SANDAG’s base condition schema is larger than SACOG’s,</a:t>
            </a:r>
            <a:r>
              <a:rPr lang="en-US" baseline="0" dirty="0" smtClean="0"/>
              <a:t> They also have some advantages in data availability and consistency.  SANDAG is a single county and they have existing substantial countywide data holdings including more detailed employment than is generally available. </a:t>
            </a:r>
          </a:p>
          <a:p>
            <a:endParaRPr lang="en-US" baseline="0" dirty="0" smtClean="0"/>
          </a:p>
          <a:p>
            <a:r>
              <a:rPr lang="en-US" baseline="0" dirty="0" smtClean="0"/>
              <a:t>Overall, the process is similar to that of SACOG’s. The parcel data serves as the primary spatial unit, and already has Dwelling Units (DU) and land use type associated with it. Employment points from the EDD with detailed employment categories are then spatially joined to the parcels and reclassified. </a:t>
            </a:r>
          </a:p>
          <a:p>
            <a:endParaRPr lang="en-US" baseline="0" dirty="0" smtClean="0"/>
          </a:p>
          <a:p>
            <a:r>
              <a:rPr lang="en-US" baseline="0" dirty="0" smtClean="0"/>
              <a:t>Master Geographic Area (MGRA) data provided control totals for households and population that were then disaggregated using the ACS’s PUMS and Block Group data. </a:t>
            </a:r>
          </a:p>
          <a:p>
            <a:r>
              <a:rPr lang="en-US" baseline="0" dirty="0" smtClean="0"/>
              <a:t>The PUMS data was used to create county wide proportions of the employment categories for disaggregation.</a:t>
            </a:r>
          </a:p>
          <a:p>
            <a:r>
              <a:rPr lang="en-US" baseline="0" dirty="0" smtClean="0"/>
              <a:t>Block group </a:t>
            </a:r>
            <a:endParaRPr lang="en-US" dirty="0"/>
          </a:p>
        </p:txBody>
      </p:sp>
      <p:sp>
        <p:nvSpPr>
          <p:cNvPr id="4" name="Slide Number Placeholder 3"/>
          <p:cNvSpPr>
            <a:spLocks noGrp="1"/>
          </p:cNvSpPr>
          <p:nvPr>
            <p:ph type="sldNum" sz="quarter" idx="10"/>
          </p:nvPr>
        </p:nvSpPr>
        <p:spPr/>
        <p:txBody>
          <a:bodyPr/>
          <a:lstStyle/>
          <a:p>
            <a:fld id="{7F33C591-06D9-4CB9-9836-82156BE52F70}" type="slidenum">
              <a:rPr lang="en-US" smtClean="0"/>
              <a:t>23</a:t>
            </a:fld>
            <a:endParaRPr lang="en-US"/>
          </a:p>
        </p:txBody>
      </p:sp>
    </p:spTree>
    <p:extLst>
      <p:ext uri="{BB962C8B-B14F-4D97-AF65-F5344CB8AC3E}">
        <p14:creationId xmlns:p14="http://schemas.microsoft.com/office/powerpoint/2010/main" val="161822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UrbanFootprint</a:t>
            </a:r>
            <a:endParaRPr lang="en-US" dirty="0"/>
          </a:p>
        </p:txBody>
      </p:sp>
      <p:sp>
        <p:nvSpPr>
          <p:cNvPr id="3" name="Subtitle 2"/>
          <p:cNvSpPr>
            <a:spLocks noGrp="1"/>
          </p:cNvSpPr>
          <p:nvPr>
            <p:ph type="subTitle" idx="1"/>
          </p:nvPr>
        </p:nvSpPr>
        <p:spPr/>
        <p:txBody>
          <a:bodyPr/>
          <a:lstStyle/>
          <a:p>
            <a:r>
              <a:rPr lang="en-US" dirty="0" smtClean="0"/>
              <a:t>Module 3: Base Data Preparation and Updating</a:t>
            </a:r>
            <a:endParaRPr lang="en-US" dirty="0"/>
          </a:p>
        </p:txBody>
      </p:sp>
      <p:sp>
        <p:nvSpPr>
          <p:cNvPr id="4" name="TextBox 3"/>
          <p:cNvSpPr txBox="1"/>
          <p:nvPr/>
        </p:nvSpPr>
        <p:spPr>
          <a:xfrm>
            <a:off x="76200" y="5181600"/>
            <a:ext cx="8839200" cy="1477328"/>
          </a:xfrm>
          <a:prstGeom prst="rect">
            <a:avLst/>
          </a:prstGeom>
          <a:noFill/>
        </p:spPr>
        <p:txBody>
          <a:bodyPr wrap="square" rtlCol="0">
            <a:spAutoFit/>
          </a:bodyPr>
          <a:lstStyle/>
          <a:p>
            <a:r>
              <a:rPr lang="en-US" dirty="0"/>
              <a:t>Materials prepared with funding support from the California Governor’s Office of Planning and Research, and the California Strategic Growth Council, and are copyright 2015 by the California Strategic Growth Council</a:t>
            </a:r>
          </a:p>
          <a:p>
            <a:r>
              <a:rPr lang="en-US" dirty="0"/>
              <a:t>This Material is Licensed as:  Creative Commons Attribution-</a:t>
            </a:r>
            <a:r>
              <a:rPr lang="en-US" dirty="0" err="1"/>
              <a:t>ShareAlike</a:t>
            </a:r>
            <a:r>
              <a:rPr lang="en-US" dirty="0"/>
              <a:t> 4.0.</a:t>
            </a:r>
          </a:p>
          <a:p>
            <a:r>
              <a:rPr lang="en-US" dirty="0"/>
              <a:t>UrbanFootprint has been developed by and is copyrighted by Calthorpe Analytics</a:t>
            </a:r>
          </a:p>
        </p:txBody>
      </p:sp>
    </p:spTree>
    <p:extLst>
      <p:ext uri="{BB962C8B-B14F-4D97-AF65-F5344CB8AC3E}">
        <p14:creationId xmlns:p14="http://schemas.microsoft.com/office/powerpoint/2010/main" val="3600009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Outdoor Irrigated Area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1668450"/>
              </p:ext>
            </p:extLst>
          </p:nvPr>
        </p:nvGraphicFramePr>
        <p:xfrm>
          <a:off x="457200" y="2590800"/>
          <a:ext cx="8229600" cy="725928"/>
        </p:xfrm>
        <a:graphic>
          <a:graphicData uri="http://schemas.openxmlformats.org/drawingml/2006/table">
            <a:tbl>
              <a:tblPr firstRow="1" bandRow="1">
                <a:tableStyleId>{74C1A8A3-306A-4EB7-A6B1-4F7E0EB9C5D6}</a:tableStyleId>
              </a:tblPr>
              <a:tblGrid>
                <a:gridCol w="2400300"/>
                <a:gridCol w="5829300"/>
              </a:tblGrid>
              <a:tr h="130216">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400" u="none" strike="noStrike" dirty="0" err="1">
                          <a:effectLst/>
                        </a:rPr>
                        <a:t>residential_irrigated_sqft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residential outdoor irrigated square feet</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smtClean="0">
                          <a:effectLst/>
                        </a:rPr>
                        <a:t>commercial_irrigated_sqft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commercial outdoor irrigated square feet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02888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Processing Steps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164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Input Data</a:t>
            </a:r>
            <a:endParaRPr lang="en-US" dirty="0"/>
          </a:p>
        </p:txBody>
      </p:sp>
      <p:sp>
        <p:nvSpPr>
          <p:cNvPr id="5" name="Content Placeholder 4"/>
          <p:cNvSpPr>
            <a:spLocks noGrp="1"/>
          </p:cNvSpPr>
          <p:nvPr>
            <p:ph sz="half" idx="1"/>
          </p:nvPr>
        </p:nvSpPr>
        <p:spPr/>
        <p:txBody>
          <a:bodyPr/>
          <a:lstStyle/>
          <a:p>
            <a:r>
              <a:rPr lang="en-US" dirty="0" smtClean="0"/>
              <a:t>SACOG </a:t>
            </a:r>
            <a:r>
              <a:rPr lang="en-US" dirty="0"/>
              <a:t>p</a:t>
            </a:r>
            <a:r>
              <a:rPr lang="en-US" dirty="0" smtClean="0"/>
              <a:t>arcel data</a:t>
            </a:r>
          </a:p>
          <a:p>
            <a:pPr lvl="1"/>
            <a:r>
              <a:rPr lang="en-US" dirty="0" smtClean="0"/>
              <a:t>SACOG Land Use </a:t>
            </a:r>
          </a:p>
          <a:p>
            <a:pPr lvl="1"/>
            <a:r>
              <a:rPr lang="en-US" dirty="0" smtClean="0"/>
              <a:t>Dwelling Units</a:t>
            </a:r>
          </a:p>
          <a:p>
            <a:pPr lvl="1"/>
            <a:endParaRPr lang="en-US" dirty="0"/>
          </a:p>
          <a:p>
            <a:r>
              <a:rPr lang="en-US" dirty="0" smtClean="0"/>
              <a:t>SACOG TAZ</a:t>
            </a:r>
          </a:p>
          <a:p>
            <a:r>
              <a:rPr lang="en-US" dirty="0" smtClean="0"/>
              <a:t>Census 2010 </a:t>
            </a:r>
            <a:r>
              <a:rPr lang="en-US" dirty="0" err="1" smtClean="0"/>
              <a:t>Blockgroups</a:t>
            </a:r>
            <a:endParaRPr lang="en-US" dirty="0" smtClean="0"/>
          </a:p>
          <a:p>
            <a:r>
              <a:rPr lang="en-US" dirty="0" smtClean="0"/>
              <a:t>Census </a:t>
            </a:r>
            <a:r>
              <a:rPr lang="en-US" smtClean="0"/>
              <a:t>2010 Tracts</a:t>
            </a:r>
          </a:p>
          <a:p>
            <a:endParaRPr lang="en-US" dirty="0"/>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43399" y="1600200"/>
            <a:ext cx="3248202" cy="4525963"/>
          </a:xfrm>
        </p:spPr>
      </p:pic>
    </p:spTree>
    <p:extLst>
      <p:ext uri="{BB962C8B-B14F-4D97-AF65-F5344CB8AC3E}">
        <p14:creationId xmlns:p14="http://schemas.microsoft.com/office/powerpoint/2010/main" val="823838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Topology</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5427" y="1600200"/>
            <a:ext cx="4022145" cy="4525963"/>
          </a:xfrm>
          <a:ln>
            <a:solidFill>
              <a:schemeClr val="accent1"/>
            </a:solidFill>
          </a:ln>
        </p:spPr>
      </p:pic>
      <p:sp>
        <p:nvSpPr>
          <p:cNvPr id="4" name="Content Placeholder 3"/>
          <p:cNvSpPr>
            <a:spLocks noGrp="1"/>
          </p:cNvSpPr>
          <p:nvPr>
            <p:ph sz="half" idx="2"/>
          </p:nvPr>
        </p:nvSpPr>
        <p:spPr/>
        <p:txBody>
          <a:bodyPr/>
          <a:lstStyle/>
          <a:p>
            <a:r>
              <a:rPr lang="en-US" dirty="0" smtClean="0"/>
              <a:t>Parcels must not overlap</a:t>
            </a:r>
          </a:p>
          <a:p>
            <a:r>
              <a:rPr lang="en-US" dirty="0" smtClean="0"/>
              <a:t>Clip the dataset to the county border</a:t>
            </a:r>
          </a:p>
          <a:p>
            <a:r>
              <a:rPr lang="en-US" dirty="0" smtClean="0"/>
              <a:t>Remove roads and </a:t>
            </a:r>
            <a:r>
              <a:rPr lang="en-US" dirty="0" err="1" smtClean="0"/>
              <a:t>waterbodies</a:t>
            </a:r>
            <a:endParaRPr lang="en-US" dirty="0"/>
          </a:p>
        </p:txBody>
      </p:sp>
    </p:spTree>
    <p:extLst>
      <p:ext uri="{BB962C8B-B14F-4D97-AF65-F5344CB8AC3E}">
        <p14:creationId xmlns:p14="http://schemas.microsoft.com/office/powerpoint/2010/main" val="168903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Dwelling Units</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smtClean="0"/>
              <a:t>Total DU = SACOG Parcel DU</a:t>
            </a:r>
          </a:p>
          <a:p>
            <a:r>
              <a:rPr lang="en-US" dirty="0" smtClean="0"/>
              <a:t>Controlled to TAZ totals</a:t>
            </a:r>
          </a:p>
          <a:p>
            <a:r>
              <a:rPr lang="en-US" dirty="0" smtClean="0"/>
              <a:t>Assign DU type using crosswalk (right), and assign DU totals to </a:t>
            </a:r>
            <a:r>
              <a:rPr lang="en-US" dirty="0" err="1" smtClean="0"/>
              <a:t>du_detsf</a:t>
            </a:r>
            <a:endParaRPr lang="en-US" dirty="0" smtClean="0"/>
          </a:p>
          <a:p>
            <a:r>
              <a:rPr lang="en-US" dirty="0" err="1" smtClean="0"/>
              <a:t>Du_detsf_sl</a:t>
            </a:r>
            <a:r>
              <a:rPr lang="en-US" dirty="0" smtClean="0"/>
              <a:t> and </a:t>
            </a:r>
            <a:r>
              <a:rPr lang="en-US" dirty="0" err="1" smtClean="0"/>
              <a:t>du_detsf_ll</a:t>
            </a:r>
            <a:r>
              <a:rPr lang="en-US" dirty="0" smtClean="0"/>
              <a:t> based on sf/du calculation.</a:t>
            </a:r>
          </a:p>
          <a:p>
            <a:r>
              <a:rPr lang="en-US" dirty="0" smtClean="0"/>
              <a:t>ACS rates for Attached SF, MF 2-4, and MF 5 plus are applied to all parcels with MF units</a:t>
            </a:r>
          </a:p>
          <a:p>
            <a:r>
              <a:rPr lang="en-US" dirty="0" smtClean="0"/>
              <a:t>TAZ </a:t>
            </a:r>
          </a:p>
          <a:p>
            <a:endParaRPr lang="en-US" dirty="0" smtClean="0"/>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633214744"/>
              </p:ext>
            </p:extLst>
          </p:nvPr>
        </p:nvGraphicFramePr>
        <p:xfrm>
          <a:off x="4648200" y="1600200"/>
          <a:ext cx="4038600" cy="4785360"/>
        </p:xfrm>
        <a:graphic>
          <a:graphicData uri="http://schemas.openxmlformats.org/drawingml/2006/table">
            <a:tbl>
              <a:tblPr firstRow="1" bandRow="1">
                <a:tableStyleId>{5C22544A-7EE6-4342-B048-85BDC9FD1C3A}</a:tableStyleId>
              </a:tblPr>
              <a:tblGrid>
                <a:gridCol w="2019300"/>
                <a:gridCol w="2019300"/>
              </a:tblGrid>
              <a:tr h="370840">
                <a:tc>
                  <a:txBody>
                    <a:bodyPr/>
                    <a:lstStyle/>
                    <a:p>
                      <a:r>
                        <a:rPr lang="en-US" dirty="0" smtClean="0"/>
                        <a:t>SACOG Use Code</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Dwelling Unit</a:t>
                      </a:r>
                      <a:r>
                        <a:rPr lang="en-US" baseline="0" dirty="0" smtClean="0"/>
                        <a:t> Type</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smtClean="0"/>
                        <a:t>Rural Residential</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Single</a:t>
                      </a:r>
                      <a:r>
                        <a:rPr lang="en-US" baseline="0" dirty="0" smtClean="0"/>
                        <a:t> 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Farm Home</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Very Low Density</a:t>
                      </a:r>
                      <a:r>
                        <a:rPr lang="en-US" baseline="0" dirty="0" smtClean="0"/>
                        <a:t> Res.</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Low Density Res.</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Large</a:t>
                      </a:r>
                      <a:r>
                        <a:rPr lang="en-US" baseline="0" dirty="0" smtClean="0"/>
                        <a:t> Lot Not Farm Home</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Medium Density Res.</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Multifamily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Medium-High Density Res.</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Multifamily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High Density Res</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Multifamily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Urban Residential</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t>Multifamily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5278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Households</a:t>
            </a:r>
            <a:endParaRPr lang="en-US" dirty="0"/>
          </a:p>
        </p:txBody>
      </p:sp>
      <p:pic>
        <p:nvPicPr>
          <p:cNvPr id="5" name="Content Placeholder 4"/>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59085" t="39873" r="14983" b="22095"/>
          <a:stretch/>
        </p:blipFill>
        <p:spPr>
          <a:xfrm>
            <a:off x="457200" y="1600200"/>
            <a:ext cx="3783875" cy="3352800"/>
          </a:xfrm>
        </p:spPr>
      </p:pic>
      <p:sp>
        <p:nvSpPr>
          <p:cNvPr id="4" name="Content Placeholder 3"/>
          <p:cNvSpPr>
            <a:spLocks noGrp="1"/>
          </p:cNvSpPr>
          <p:nvPr>
            <p:ph sz="half" idx="2"/>
          </p:nvPr>
        </p:nvSpPr>
        <p:spPr/>
        <p:txBody>
          <a:bodyPr/>
          <a:lstStyle/>
          <a:p>
            <a:r>
              <a:rPr lang="en-US" dirty="0" smtClean="0"/>
              <a:t>HH from SACOG 2008</a:t>
            </a:r>
          </a:p>
          <a:p>
            <a:r>
              <a:rPr lang="en-US" dirty="0" smtClean="0"/>
              <a:t>DU from Parcel Data</a:t>
            </a:r>
          </a:p>
          <a:p>
            <a:r>
              <a:rPr lang="en-US" dirty="0" smtClean="0"/>
              <a:t>Occupancy rate = HH/DU</a:t>
            </a:r>
            <a:endParaRPr lang="en-US" dirty="0"/>
          </a:p>
        </p:txBody>
      </p:sp>
    </p:spTree>
    <p:extLst>
      <p:ext uri="{BB962C8B-B14F-4D97-AF65-F5344CB8AC3E}">
        <p14:creationId xmlns:p14="http://schemas.microsoft.com/office/powerpoint/2010/main" val="4209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a:t>
            </a:r>
            <a:endParaRPr lang="en-US" dirty="0"/>
          </a:p>
        </p:txBody>
      </p:sp>
      <p:sp>
        <p:nvSpPr>
          <p:cNvPr id="3" name="Content Placeholder 2"/>
          <p:cNvSpPr>
            <a:spLocks noGrp="1"/>
          </p:cNvSpPr>
          <p:nvPr>
            <p:ph sz="half" idx="1"/>
          </p:nvPr>
        </p:nvSpPr>
        <p:spPr/>
        <p:txBody>
          <a:bodyPr/>
          <a:lstStyle/>
          <a:p>
            <a:r>
              <a:rPr lang="en-US" dirty="0" smtClean="0"/>
              <a:t>Calculate Average HH by block group from census data</a:t>
            </a:r>
          </a:p>
          <a:p>
            <a:r>
              <a:rPr lang="en-US" dirty="0" smtClean="0"/>
              <a:t>Ave. HH size = pop/</a:t>
            </a:r>
            <a:r>
              <a:rPr lang="en-US" dirty="0" err="1" smtClean="0"/>
              <a:t>hh</a:t>
            </a:r>
            <a:endParaRPr lang="en-US" dirty="0" smtClean="0"/>
          </a:p>
          <a:p>
            <a:r>
              <a:rPr lang="en-US" dirty="0" smtClean="0"/>
              <a:t>Then multiply the HH count in each parcel by the Ave. HH size.</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11212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8229600" cy="1143000"/>
          </a:xfrm>
        </p:spPr>
        <p:txBody>
          <a:bodyPr/>
          <a:lstStyle/>
          <a:p>
            <a:r>
              <a:rPr lang="en-US" dirty="0" smtClean="0"/>
              <a:t>Employment</a:t>
            </a:r>
            <a:endParaRPr lang="en-US" dirty="0"/>
          </a:p>
        </p:txBody>
      </p:sp>
      <p:sp>
        <p:nvSpPr>
          <p:cNvPr id="3" name="Content Placeholder 2"/>
          <p:cNvSpPr>
            <a:spLocks noGrp="1"/>
          </p:cNvSpPr>
          <p:nvPr>
            <p:ph sz="half" idx="1"/>
          </p:nvPr>
        </p:nvSpPr>
        <p:spPr>
          <a:xfrm>
            <a:off x="457200" y="1600200"/>
            <a:ext cx="3352800" cy="4525963"/>
          </a:xfrm>
        </p:spPr>
        <p:txBody>
          <a:bodyPr>
            <a:normAutofit fontScale="92500" lnSpcReduction="10000"/>
          </a:bodyPr>
          <a:lstStyle/>
          <a:p>
            <a:r>
              <a:rPr lang="en-US" dirty="0" smtClean="0"/>
              <a:t>Parcel employment from SACOG 2008</a:t>
            </a:r>
          </a:p>
          <a:p>
            <a:r>
              <a:rPr lang="en-US" dirty="0" smtClean="0"/>
              <a:t>Crosswalk using the table </a:t>
            </a:r>
          </a:p>
          <a:p>
            <a:r>
              <a:rPr lang="en-US" dirty="0" smtClean="0"/>
              <a:t>Use LEHD to disaggregate where needed. (next page)</a:t>
            </a:r>
          </a:p>
          <a:p>
            <a:r>
              <a:rPr lang="en-US" dirty="0" smtClean="0"/>
              <a:t>Accommodation extracted using SACOG Employment Inventory</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3728829"/>
              </p:ext>
            </p:extLst>
          </p:nvPr>
        </p:nvGraphicFramePr>
        <p:xfrm>
          <a:off x="10134600" y="0"/>
          <a:ext cx="5257800" cy="6580994"/>
        </p:xfrm>
        <a:graphic>
          <a:graphicData uri="http://schemas.openxmlformats.org/drawingml/2006/table">
            <a:tbl>
              <a:tblPr bandRow="1">
                <a:tableStyleId>{5C22544A-7EE6-4342-B048-85BDC9FD1C3A}</a:tableStyleId>
              </a:tblPr>
              <a:tblGrid>
                <a:gridCol w="2628900"/>
                <a:gridCol w="2628900"/>
              </a:tblGrid>
              <a:tr h="0">
                <a:tc>
                  <a:txBody>
                    <a:bodyPr/>
                    <a:lstStyle/>
                    <a:p>
                      <a:pPr algn="l" fontAlgn="b"/>
                      <a:r>
                        <a:rPr lang="en-US" sz="1600" b="1" u="none" strike="noStrike" dirty="0">
                          <a:effectLst/>
                        </a:rPr>
                        <a:t>Retail</a:t>
                      </a:r>
                      <a:endParaRPr lang="en-US" sz="16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636">
                <a:tc>
                  <a:txBody>
                    <a:bodyPr/>
                    <a:lstStyle/>
                    <a:p>
                      <a:pPr algn="l" fontAlgn="b"/>
                      <a:r>
                        <a:rPr lang="en-US" sz="1400" u="none" strike="noStrike" dirty="0" err="1" smtClean="0">
                          <a:effectLst/>
                        </a:rPr>
                        <a:t>emp_retail_services</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44‐45: Retail Trade</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97464">
                <a:tc>
                  <a:txBody>
                    <a:bodyPr/>
                    <a:lstStyle/>
                    <a:p>
                      <a:pPr algn="l" fontAlgn="b"/>
                      <a:r>
                        <a:rPr lang="en-US" sz="1400" u="none" strike="noStrike">
                          <a:effectLst/>
                        </a:rPr>
                        <a:t>emp_restaurant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72*: Food Services (does not include accommodation jobs)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397464">
                <a:tc>
                  <a:txBody>
                    <a:bodyPr/>
                    <a:lstStyle/>
                    <a:p>
                      <a:pPr algn="l" fontAlgn="b"/>
                      <a:r>
                        <a:rPr lang="en-US" sz="1400" u="none" strike="noStrike">
                          <a:effectLst/>
                        </a:rPr>
                        <a:t>emp_accommodation and Boarding Houses</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7211‐7213: Traveler Accommodation, RV Parks, Rooming </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228221">
                <a:tc>
                  <a:txBody>
                    <a:bodyPr/>
                    <a:lstStyle/>
                    <a:p>
                      <a:pPr algn="l" fontAlgn="b"/>
                      <a:r>
                        <a:rPr lang="en-US" sz="1400" u="none" strike="noStrike" dirty="0" err="1">
                          <a:effectLst/>
                        </a:rPr>
                        <a:t>emp_entrec</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71: Arts, Entertainment and recreation</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15393">
                <a:tc>
                  <a:txBody>
                    <a:bodyPr/>
                    <a:lstStyle/>
                    <a:p>
                      <a:pPr algn="l" fontAlgn="b"/>
                      <a:r>
                        <a:rPr lang="en-US" sz="1400" u="none" strike="noStrike">
                          <a:effectLst/>
                        </a:rPr>
                        <a:t>emp_other_services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81: Other Services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Office</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453878">
                <a:tc>
                  <a:txBody>
                    <a:bodyPr/>
                    <a:lstStyle/>
                    <a:p>
                      <a:pPr algn="l" fontAlgn="b"/>
                      <a:r>
                        <a:rPr lang="en-US" sz="1400" u="none" strike="noStrike" dirty="0" err="1">
                          <a:effectLst/>
                        </a:rPr>
                        <a:t>emp_office_services</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fr-FR" sz="1400" u="none" strike="noStrike">
                          <a:effectLst/>
                        </a:rPr>
                        <a:t>51‐56: Information, FIRE, Professional, Management/Admin</a:t>
                      </a:r>
                      <a:endParaRPr lang="fr-FR"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71807">
                <a:tc>
                  <a:txBody>
                    <a:bodyPr/>
                    <a:lstStyle/>
                    <a:p>
                      <a:pPr algn="l" fontAlgn="b"/>
                      <a:r>
                        <a:rPr lang="en-US" sz="1400" u="none" strike="noStrike">
                          <a:effectLst/>
                        </a:rPr>
                        <a:t>emp_education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61: Education Services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228221">
                <a:tc>
                  <a:txBody>
                    <a:bodyPr/>
                    <a:lstStyle/>
                    <a:p>
                      <a:pPr algn="l" fontAlgn="b"/>
                      <a:r>
                        <a:rPr lang="en-US" sz="1400" u="none" strike="noStrike">
                          <a:effectLst/>
                        </a:rPr>
                        <a:t>emp_medical_services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62: Health Care and Social Assistance</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dirty="0" err="1">
                          <a:effectLst/>
                        </a:rPr>
                        <a:t>emp_public_admin</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92: Public Administration</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Industrial</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a:effectLst/>
                        </a:rPr>
                        <a:t>emp_manufacturing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31‐33: Manufacturing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284636">
                <a:tc>
                  <a:txBody>
                    <a:bodyPr/>
                    <a:lstStyle/>
                    <a:p>
                      <a:pPr algn="l" fontAlgn="b"/>
                      <a:r>
                        <a:rPr lang="en-US" sz="1400" u="none" strike="noStrike" dirty="0" err="1">
                          <a:effectLst/>
                        </a:rPr>
                        <a:t>emp_transport_warehousing</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48‐49: Transportation and Warehousing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15393">
                <a:tc>
                  <a:txBody>
                    <a:bodyPr/>
                    <a:lstStyle/>
                    <a:p>
                      <a:pPr algn="l" fontAlgn="b"/>
                      <a:r>
                        <a:rPr lang="en-US" sz="1400" u="none" strike="noStrike">
                          <a:effectLst/>
                        </a:rPr>
                        <a:t>emp_utilities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22: Utilities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a:effectLst/>
                        </a:rPr>
                        <a:t>emp_wholesale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42: Wholesale Trade</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a:effectLst/>
                        </a:rPr>
                        <a:t>emp_construction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23: Construction</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Agricultural</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endParaRPr lang="en-US" sz="1400" b="1" i="0" u="none" strike="noStrike" dirty="0">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97464">
                <a:tc>
                  <a:txBody>
                    <a:bodyPr/>
                    <a:lstStyle/>
                    <a:p>
                      <a:pPr algn="l" fontAlgn="b"/>
                      <a:r>
                        <a:rPr lang="en-US" sz="1400" u="none" strike="noStrike">
                          <a:effectLst/>
                        </a:rPr>
                        <a:t>emp_agriculture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11: Agriculture, Forestry, Fishing and Hunting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15393">
                <a:tc>
                  <a:txBody>
                    <a:bodyPr/>
                    <a:lstStyle/>
                    <a:p>
                      <a:pPr algn="l" fontAlgn="b"/>
                      <a:r>
                        <a:rPr lang="en-US" sz="1400" u="none" strike="noStrike">
                          <a:effectLst/>
                        </a:rPr>
                        <a:t>emp_extract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21: Mining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Military</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41050">
                <a:tc>
                  <a:txBody>
                    <a:bodyPr/>
                    <a:lstStyle/>
                    <a:p>
                      <a:pPr algn="l" fontAlgn="b"/>
                      <a:r>
                        <a:rPr lang="en-US" sz="1400" u="none" strike="noStrike">
                          <a:effectLst/>
                        </a:rPr>
                        <a:t>emp_military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9281: National Security and International Affairs</a:t>
                      </a:r>
                      <a:endParaRPr lang="en-US" sz="1400" b="0" i="0" u="none" strike="noStrike" dirty="0">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44037134"/>
              </p:ext>
            </p:extLst>
          </p:nvPr>
        </p:nvGraphicFramePr>
        <p:xfrm>
          <a:off x="3962400" y="685800"/>
          <a:ext cx="5029200" cy="5580362"/>
        </p:xfrm>
        <a:graphic>
          <a:graphicData uri="http://schemas.openxmlformats.org/drawingml/2006/table">
            <a:tbl>
              <a:tblPr firstRow="1" bandRow="1">
                <a:tableStyleId>{5C22544A-7EE6-4342-B048-85BDC9FD1C3A}</a:tableStyleId>
              </a:tblPr>
              <a:tblGrid>
                <a:gridCol w="2514600"/>
                <a:gridCol w="2514600"/>
              </a:tblGrid>
              <a:tr h="537882">
                <a:tc>
                  <a:txBody>
                    <a:bodyPr/>
                    <a:lstStyle/>
                    <a:p>
                      <a:pPr algn="l" fontAlgn="b"/>
                      <a:r>
                        <a:rPr lang="en-US" sz="1800" u="none" strike="noStrike" dirty="0">
                          <a:effectLst/>
                        </a:rPr>
                        <a:t>SACOG Category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UrbanFootprint Employment Category</a:t>
                      </a:r>
                      <a:endParaRPr lang="en-US" sz="1800" b="0" i="0" u="none" strike="noStrike" dirty="0">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18060">
                <a:tc>
                  <a:txBody>
                    <a:bodyPr/>
                    <a:lstStyle/>
                    <a:p>
                      <a:pPr algn="l" fontAlgn="b"/>
                      <a:r>
                        <a:rPr lang="en-US" sz="1800" u="none" strike="noStrike" dirty="0" err="1">
                          <a:effectLst/>
                        </a:rPr>
                        <a:t>EmpGov</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Emp_Public_admin</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EmpOfc</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Emp_Office_services</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324668">
                <a:tc>
                  <a:txBody>
                    <a:bodyPr/>
                    <a:lstStyle/>
                    <a:p>
                      <a:pPr algn="l" fontAlgn="b"/>
                      <a:r>
                        <a:rPr lang="en-US" sz="1800" u="none" strike="noStrike">
                          <a:effectLst/>
                        </a:rPr>
                        <a:t>EmpMed </a:t>
                      </a:r>
                      <a:endParaRPr lang="en-US" sz="1800" b="0" i="0" u="none" strike="noStrike">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Emp_Medical_services</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EmpEdu</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Emp_Education</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EmpRet</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Emp_Retail_services</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EmpFood</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Emp_Restaurant</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751097">
                <a:tc>
                  <a:txBody>
                    <a:bodyPr/>
                    <a:lstStyle/>
                    <a:p>
                      <a:pPr algn="l" fontAlgn="b"/>
                      <a:r>
                        <a:rPr lang="en-US" sz="1800" u="none" strike="noStrike" dirty="0" err="1">
                          <a:effectLst/>
                        </a:rPr>
                        <a:t>EmpSvc</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Emp_Entrec, Emp_Othe_services, Emp_Accomodation</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1603955">
                <a:tc>
                  <a:txBody>
                    <a:bodyPr/>
                    <a:lstStyle/>
                    <a:p>
                      <a:pPr algn="l" fontAlgn="b"/>
                      <a:r>
                        <a:rPr lang="en-US" sz="1800" u="none" strike="noStrike" dirty="0" err="1" smtClean="0">
                          <a:effectLst/>
                        </a:rPr>
                        <a:t>EmpInd</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dirty="0" err="1" smtClean="0">
                          <a:effectLst/>
                        </a:rPr>
                        <a:t>Emp_Utilities</a:t>
                      </a:r>
                      <a:r>
                        <a:rPr lang="en-US" sz="1800" u="none" strike="noStrike" dirty="0" smtClean="0">
                          <a:effectLst/>
                        </a:rPr>
                        <a:t>,</a:t>
                      </a:r>
                      <a:endParaRPr lang="en-US" sz="1800" b="0" i="0" u="none" strike="noStrike" dirty="0" smtClean="0">
                        <a:solidFill>
                          <a:srgbClr val="000000"/>
                        </a:solidFill>
                        <a:effectLst/>
                        <a:latin typeface="+mn-lt"/>
                      </a:endParaRPr>
                    </a:p>
                    <a:p>
                      <a:pPr algn="l" fontAlgn="b"/>
                      <a:r>
                        <a:rPr lang="en-US" sz="1800" u="none" strike="noStrike" dirty="0" err="1" smtClean="0">
                          <a:effectLst/>
                        </a:rPr>
                        <a:t>Emp_Transware</a:t>
                      </a:r>
                      <a:r>
                        <a:rPr lang="en-US" sz="1800" u="none" strike="noStrike" dirty="0">
                          <a:effectLst/>
                        </a:rPr>
                        <a:t>, </a:t>
                      </a:r>
                      <a:r>
                        <a:rPr lang="en-US" sz="1800" u="none" strike="noStrike" dirty="0" err="1">
                          <a:effectLst/>
                        </a:rPr>
                        <a:t>Emp_Warehouse</a:t>
                      </a:r>
                      <a:r>
                        <a:rPr lang="en-US" sz="1800" u="none" strike="noStrike" dirty="0">
                          <a:effectLst/>
                        </a:rPr>
                        <a:t>, </a:t>
                      </a:r>
                      <a:r>
                        <a:rPr lang="en-US" sz="1800" u="none" strike="noStrike" dirty="0" err="1">
                          <a:effectLst/>
                        </a:rPr>
                        <a:t>Emp_Wholesale</a:t>
                      </a:r>
                      <a:r>
                        <a:rPr lang="en-US" sz="1800" u="none" strike="noStrike" dirty="0">
                          <a:effectLst/>
                        </a:rPr>
                        <a:t>, </a:t>
                      </a:r>
                      <a:r>
                        <a:rPr lang="en-US" sz="1800" u="none" strike="noStrike" dirty="0" err="1">
                          <a:effectLst/>
                        </a:rPr>
                        <a:t>Emp_Construction</a:t>
                      </a:r>
                      <a:r>
                        <a:rPr lang="en-US" sz="1800" u="none" strike="noStrike" dirty="0">
                          <a:effectLst/>
                        </a:rPr>
                        <a:t>, </a:t>
                      </a:r>
                      <a:r>
                        <a:rPr lang="en-US" sz="1800" u="none" strike="noStrike" dirty="0" err="1">
                          <a:effectLst/>
                        </a:rPr>
                        <a:t>Emp_Manufacturing</a:t>
                      </a:r>
                      <a:r>
                        <a:rPr lang="en-US" sz="1800" u="none" strike="noStrike" dirty="0">
                          <a:effectLst/>
                        </a:rPr>
                        <a:t>, </a:t>
                      </a:r>
                      <a:r>
                        <a:rPr lang="en-US" sz="1800" u="none" strike="noStrike" dirty="0" err="1">
                          <a:effectLst/>
                        </a:rPr>
                        <a:t>Emp_Agriculture</a:t>
                      </a:r>
                      <a:r>
                        <a:rPr lang="en-US" sz="1800" u="none" strike="noStrike" dirty="0">
                          <a:effectLst/>
                        </a:rPr>
                        <a:t>, </a:t>
                      </a:r>
                      <a:r>
                        <a:rPr lang="en-US" sz="1800" u="none" strike="noStrike" dirty="0" err="1">
                          <a:effectLst/>
                        </a:rPr>
                        <a:t>Emp_Extract</a:t>
                      </a:r>
                      <a:endParaRPr lang="en-US" sz="1800" b="0" i="0" u="none" strike="noStrike" dirty="0">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a:effectLst/>
                        </a:rPr>
                        <a:t>EmpOth </a:t>
                      </a:r>
                      <a:endParaRPr lang="en-US" sz="1800" b="0" i="0" u="none" strike="noStrike">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err="1">
                          <a:effectLst/>
                        </a:rPr>
                        <a:t>Emp_military</a:t>
                      </a:r>
                      <a:endParaRPr lang="en-US" sz="1800" b="0" i="0" u="none" strike="noStrike" dirty="0">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78924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Employment Source </a:t>
            </a:r>
            <a:r>
              <a:rPr lang="en-US" smtClean="0"/>
              <a:t>and Processing</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8654688"/>
              </p:ext>
            </p:extLst>
          </p:nvPr>
        </p:nvGraphicFramePr>
        <p:xfrm>
          <a:off x="914399" y="1524002"/>
          <a:ext cx="7315202" cy="4879972"/>
        </p:xfrm>
        <a:graphic>
          <a:graphicData uri="http://schemas.openxmlformats.org/drawingml/2006/table">
            <a:tbl>
              <a:tblPr firstRow="1" bandRow="1">
                <a:tableStyleId>{5C22544A-7EE6-4342-B048-85BDC9FD1C3A}</a:tableStyleId>
              </a:tblPr>
              <a:tblGrid>
                <a:gridCol w="2707342"/>
                <a:gridCol w="3747248"/>
                <a:gridCol w="860612"/>
              </a:tblGrid>
              <a:tr h="476881">
                <a:tc>
                  <a:txBody>
                    <a:bodyPr/>
                    <a:lstStyle/>
                    <a:p>
                      <a:pPr algn="l" fontAlgn="b"/>
                      <a:r>
                        <a:rPr lang="en-US" sz="1800" u="none" strike="noStrike" dirty="0">
                          <a:effectLst/>
                        </a:rPr>
                        <a:t>UF Employment Sub Category</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Method For Spatially Deriving Field at Parcel </a:t>
                      </a:r>
                      <a:endParaRPr lang="en-US" sz="1800" b="0" i="0" u="none" strike="noStrike" dirty="0">
                        <a:solidFill>
                          <a:srgbClr val="000000"/>
                        </a:solidFill>
                        <a:effectLst/>
                        <a:latin typeface="Calibri"/>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SACSIM Category</a:t>
                      </a:r>
                      <a:endParaRPr lang="en-US" sz="1800" b="0" i="0" u="none" strike="noStrike" dirty="0">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4336">
                <a:tc>
                  <a:txBody>
                    <a:bodyPr/>
                    <a:lstStyle/>
                    <a:p>
                      <a:pPr algn="l" fontAlgn="b"/>
                      <a:r>
                        <a:rPr lang="en-US" sz="1600" u="none" strike="noStrike">
                          <a:effectLst/>
                        </a:rPr>
                        <a:t>Emp_Public  </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Direct Crosswalk from SACSIM Category</a:t>
                      </a:r>
                      <a:endParaRPr lang="en-US" sz="1600" b="0" i="0" u="none" strike="noStrike" dirty="0">
                        <a:solidFill>
                          <a:srgbClr val="000000"/>
                        </a:solidFill>
                        <a:effectLst/>
                        <a:latin typeface="Calibri"/>
                      </a:endParaRPr>
                    </a:p>
                  </a:txBody>
                  <a:tcPr marL="7620" marR="7620" marT="7620" marB="0" anchor="b"/>
                </a:tc>
                <a:tc>
                  <a:txBody>
                    <a:bodyPr/>
                    <a:lstStyle/>
                    <a:p>
                      <a:pPr algn="l" fontAlgn="b"/>
                      <a:r>
                        <a:rPr lang="en-US" sz="1600" u="none" strike="noStrike">
                          <a:effectLst/>
                        </a:rPr>
                        <a:t>EmpGov</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Emp_Office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Direct Crosswalk from SACSIM Category</a:t>
                      </a:r>
                      <a:endParaRPr lang="en-US" sz="1600" b="0" i="0" u="none" strike="noStrike" dirty="0">
                        <a:solidFill>
                          <a:srgbClr val="000000"/>
                        </a:solidFill>
                        <a:effectLst/>
                        <a:latin typeface="Calibri"/>
                      </a:endParaRPr>
                    </a:p>
                  </a:txBody>
                  <a:tcPr marL="7620" marR="7620" marT="7620" marB="0" anchor="b"/>
                </a:tc>
                <a:tc>
                  <a:txBody>
                    <a:bodyPr/>
                    <a:lstStyle/>
                    <a:p>
                      <a:pPr algn="l" fontAlgn="b"/>
                      <a:r>
                        <a:rPr lang="en-US" sz="1600" u="none" strike="noStrike">
                          <a:effectLst/>
                        </a:rPr>
                        <a:t>EmpOfc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Emp_Medss</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EmpMed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Emp_Educ</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EmpEdu</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Emp_Retail</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EmpRet</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Emp_Restaurant</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EmpFood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Emp_Entrec</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EmpSvc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Emp_Other</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EmpSvc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Emp_Accommodation</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SACOG Employment Inventory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EmpSvc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Emp_Transware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Emp_Warehouse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Emp_Whole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Emp_Constr</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Emp_Manuf</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LEHD 2010 Near Imputed Rate (Block)</a:t>
                      </a:r>
                      <a:endParaRPr lang="en-US" sz="1600" b="0" i="0" u="none" strike="noStrike" dirty="0">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Emp_Agriculture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Emp_Extract</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Emp_AF</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err="1">
                          <a:effectLst/>
                        </a:rPr>
                        <a:t>EmpOth</a:t>
                      </a:r>
                      <a:endParaRPr lang="en-US" sz="1600" b="0" i="0" u="none" strike="noStrike" dirty="0">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5268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Disaggregation</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Dataset 1 (higher accuracy): 95 employees</a:t>
            </a:r>
          </a:p>
          <a:p>
            <a:pPr marL="0" indent="0">
              <a:buNone/>
            </a:pPr>
            <a:r>
              <a:rPr lang="en-US" dirty="0" smtClean="0"/>
              <a:t>Dataset 2: 50 retail, 30 service, and 20 industrial employees.</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Concerns: Zeros and Nulls</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63444816"/>
              </p:ext>
            </p:extLst>
          </p:nvPr>
        </p:nvGraphicFramePr>
        <p:xfrm>
          <a:off x="1295400" y="3810000"/>
          <a:ext cx="6095999" cy="101092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Total </a:t>
                      </a:r>
                      <a:r>
                        <a:rPr lang="en-US" dirty="0" err="1" smtClean="0"/>
                        <a:t>Emp</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Ret.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Ser.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Ind.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t>
                      </a:r>
                      <a:r>
                        <a:rPr lang="en-US" baseline="0" dirty="0" smtClean="0"/>
                        <a:t> </a:t>
                      </a:r>
                      <a:r>
                        <a:rPr lang="en-US" dirty="0" smtClean="0"/>
                        <a:t>Ret.</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t>
                      </a:r>
                      <a:r>
                        <a:rPr lang="en-US" baseline="0" dirty="0" smtClean="0"/>
                        <a:t> </a:t>
                      </a:r>
                      <a:r>
                        <a:rPr lang="en-US" dirty="0" smtClean="0"/>
                        <a:t>Ser.</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t>
                      </a:r>
                      <a:r>
                        <a:rPr lang="en-US" baseline="0" dirty="0" smtClean="0"/>
                        <a:t> </a:t>
                      </a:r>
                      <a:r>
                        <a:rPr lang="en-US" dirty="0" err="1" smtClean="0"/>
                        <a:t>Ind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smtClean="0"/>
                        <a:t>95</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t>50</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30</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20</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47.5</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28.5</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19</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9440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Describe the required fields for base data</a:t>
            </a:r>
          </a:p>
          <a:p>
            <a:r>
              <a:rPr lang="en-US" dirty="0" smtClean="0"/>
              <a:t>Walk through the steps used for SACOG’s base data preparation.</a:t>
            </a:r>
          </a:p>
          <a:p>
            <a:r>
              <a:rPr lang="en-US" dirty="0" smtClean="0"/>
              <a:t>Work through an example of preparing data for a county.</a:t>
            </a:r>
            <a:endParaRPr lang="en-US" dirty="0"/>
          </a:p>
        </p:txBody>
      </p:sp>
    </p:spTree>
    <p:extLst>
      <p:ext uri="{BB962C8B-B14F-4D97-AF65-F5344CB8AC3E}">
        <p14:creationId xmlns:p14="http://schemas.microsoft.com/office/powerpoint/2010/main" val="2185964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Disaggregation</a:t>
            </a:r>
            <a:endParaRPr lang="en-US" dirty="0"/>
          </a:p>
        </p:txBody>
      </p:sp>
      <p:sp>
        <p:nvSpPr>
          <p:cNvPr id="5" name="Content Placeholder 4"/>
          <p:cNvSpPr>
            <a:spLocks noGrp="1"/>
          </p:cNvSpPr>
          <p:nvPr>
            <p:ph idx="1"/>
          </p:nvPr>
        </p:nvSpPr>
        <p:spPr/>
        <p:txBody>
          <a:bodyPr/>
          <a:lstStyle/>
          <a:p>
            <a:r>
              <a:rPr lang="en-US" dirty="0" smtClean="0"/>
              <a:t>This technique is used several times.</a:t>
            </a:r>
          </a:p>
          <a:p>
            <a:r>
              <a:rPr lang="en-US" dirty="0" smtClean="0"/>
              <a:t>Calculate the proportion of each SACOG category that goes into each UF Employment Category.</a:t>
            </a:r>
          </a:p>
          <a:p>
            <a:r>
              <a:rPr lang="en-US" dirty="0" smtClean="0"/>
              <a:t>Use the LEHD 2010 near imputed rate dataset. </a:t>
            </a:r>
          </a:p>
          <a:p>
            <a:pPr marL="0" indent="0">
              <a:buNone/>
            </a:pPr>
            <a:r>
              <a:rPr lang="en-US" dirty="0" smtClean="0"/>
              <a:t>i.e. %</a:t>
            </a:r>
            <a:r>
              <a:rPr lang="en-US" dirty="0" err="1" smtClean="0"/>
              <a:t>emp_entrec</a:t>
            </a:r>
            <a:r>
              <a:rPr lang="en-US" dirty="0" smtClean="0"/>
              <a:t> = 100*</a:t>
            </a:r>
            <a:r>
              <a:rPr lang="en-US" dirty="0" err="1" smtClean="0"/>
              <a:t>emp_entrec</a:t>
            </a:r>
            <a:r>
              <a:rPr lang="en-US" dirty="0" smtClean="0"/>
              <a:t>/</a:t>
            </a:r>
          </a:p>
          <a:p>
            <a:pPr marL="0" indent="0">
              <a:buNone/>
            </a:pPr>
            <a:r>
              <a:rPr lang="en-US" dirty="0" smtClean="0"/>
              <a:t>(</a:t>
            </a:r>
            <a:r>
              <a:rPr lang="en-US" dirty="0" err="1" smtClean="0"/>
              <a:t>emp_entrec+emp_other_services+emp_accomodation</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498418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Square Footage</a:t>
            </a:r>
            <a:endParaRPr lang="en-US" dirty="0"/>
          </a:p>
        </p:txBody>
      </p:sp>
      <p:sp>
        <p:nvSpPr>
          <p:cNvPr id="3" name="Content Placeholder 2"/>
          <p:cNvSpPr>
            <a:spLocks noGrp="1"/>
          </p:cNvSpPr>
          <p:nvPr>
            <p:ph sz="half" idx="1"/>
          </p:nvPr>
        </p:nvSpPr>
        <p:spPr/>
        <p:txBody>
          <a:bodyPr/>
          <a:lstStyle/>
          <a:p>
            <a:r>
              <a:rPr lang="en-US" dirty="0" smtClean="0"/>
              <a:t>Assessor’s Data</a:t>
            </a:r>
          </a:p>
          <a:p>
            <a:r>
              <a:rPr lang="en-US" dirty="0" smtClean="0"/>
              <a:t>Assumed FAR</a:t>
            </a:r>
          </a:p>
          <a:p>
            <a:r>
              <a:rPr lang="en-US" dirty="0" smtClean="0"/>
              <a:t>Commercial Data Sources</a:t>
            </a:r>
          </a:p>
          <a:p>
            <a:endParaRPr lang="en-US" dirty="0"/>
          </a:p>
        </p:txBody>
      </p:sp>
      <p:sp>
        <p:nvSpPr>
          <p:cNvPr id="4" name="Content Placeholder 3"/>
          <p:cNvSpPr>
            <a:spLocks noGrp="1"/>
          </p:cNvSpPr>
          <p:nvPr>
            <p:ph sz="half" idx="2"/>
          </p:nvPr>
        </p:nvSpPr>
        <p:spPr/>
        <p:txBody>
          <a:bodyPr/>
          <a:lstStyle/>
          <a:p>
            <a:endParaRPr lang="en-US" dirty="0"/>
          </a:p>
        </p:txBody>
      </p:sp>
      <p:sp>
        <p:nvSpPr>
          <p:cNvPr id="5" name="Rectangle 4"/>
          <p:cNvSpPr/>
          <p:nvPr/>
        </p:nvSpPr>
        <p:spPr>
          <a:xfrm>
            <a:off x="5334000" y="2209800"/>
            <a:ext cx="30480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172200" y="2895600"/>
            <a:ext cx="2057400" cy="2667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3265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Irrigated square footage</a:t>
            </a:r>
            <a:endParaRPr lang="en-US" dirty="0"/>
          </a:p>
        </p:txBody>
      </p:sp>
      <p:sp>
        <p:nvSpPr>
          <p:cNvPr id="3" name="Content Placeholder 2"/>
          <p:cNvSpPr>
            <a:spLocks noGrp="1"/>
          </p:cNvSpPr>
          <p:nvPr>
            <p:ph sz="half" idx="1"/>
          </p:nvPr>
        </p:nvSpPr>
        <p:spPr/>
        <p:txBody>
          <a:bodyPr/>
          <a:lstStyle/>
          <a:p>
            <a:r>
              <a:rPr lang="en-US" dirty="0" smtClean="0"/>
              <a:t>Averages by Place Type</a:t>
            </a:r>
          </a:p>
          <a:p>
            <a:r>
              <a:rPr lang="en-US" dirty="0" smtClean="0"/>
              <a:t>Estimates from other data sources (Remote sensing)</a:t>
            </a:r>
          </a:p>
          <a:p>
            <a:endParaRPr lang="en-US" dirty="0"/>
          </a:p>
        </p:txBody>
      </p:sp>
      <p:sp>
        <p:nvSpPr>
          <p:cNvPr id="4" name="Content Placeholder 3"/>
          <p:cNvSpPr>
            <a:spLocks noGrp="1"/>
          </p:cNvSpPr>
          <p:nvPr>
            <p:ph sz="half" idx="2"/>
          </p:nvPr>
        </p:nvSpPr>
        <p:spPr/>
        <p:txBody>
          <a:bodyPr/>
          <a:lstStyle/>
          <a:p>
            <a:endParaRPr lang="en-US"/>
          </a:p>
        </p:txBody>
      </p:sp>
      <p:sp>
        <p:nvSpPr>
          <p:cNvPr id="5" name="Rectangle 4"/>
          <p:cNvSpPr/>
          <p:nvPr/>
        </p:nvSpPr>
        <p:spPr>
          <a:xfrm>
            <a:off x="5257800" y="2209800"/>
            <a:ext cx="3124200" cy="3733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p:cNvSpPr/>
          <p:nvPr/>
        </p:nvSpPr>
        <p:spPr>
          <a:xfrm>
            <a:off x="5638800" y="2667000"/>
            <a:ext cx="24384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p:cNvSpPr/>
          <p:nvPr/>
        </p:nvSpPr>
        <p:spPr>
          <a:xfrm>
            <a:off x="5638800" y="4648200"/>
            <a:ext cx="2438400" cy="1295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054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Alternate Method: SANDAG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Base Schema</a:t>
            </a:r>
          </a:p>
          <a:p>
            <a:pPr lvl="1"/>
            <a:r>
              <a:rPr lang="en-US" dirty="0" smtClean="0"/>
              <a:t>Expanded compared to SACOG</a:t>
            </a:r>
          </a:p>
          <a:p>
            <a:pPr lvl="1"/>
            <a:r>
              <a:rPr lang="en-US" dirty="0" smtClean="0"/>
              <a:t>Includes HH income</a:t>
            </a:r>
          </a:p>
          <a:p>
            <a:pPr lvl="1"/>
            <a:r>
              <a:rPr lang="en-US" dirty="0" smtClean="0"/>
              <a:t>Population Educational Attainment</a:t>
            </a:r>
          </a:p>
          <a:p>
            <a:r>
              <a:rPr lang="en-US" dirty="0" smtClean="0"/>
              <a:t>Data Sources</a:t>
            </a:r>
          </a:p>
          <a:p>
            <a:pPr lvl="1"/>
            <a:r>
              <a:rPr lang="en-US" dirty="0" smtClean="0"/>
              <a:t>2012 parcels, have DU and land use</a:t>
            </a:r>
          </a:p>
          <a:p>
            <a:pPr lvl="1"/>
            <a:r>
              <a:rPr lang="en-US" dirty="0" smtClean="0"/>
              <a:t>2012 EDD employment points with 2-4 digit NAICS codes</a:t>
            </a:r>
          </a:p>
          <a:p>
            <a:pPr lvl="1"/>
            <a:r>
              <a:rPr lang="en-US" dirty="0" smtClean="0"/>
              <a:t>MGRA with Pop (by gender and age), and Households by income category</a:t>
            </a:r>
          </a:p>
          <a:p>
            <a:pPr lvl="1"/>
            <a:r>
              <a:rPr lang="en-US" dirty="0" smtClean="0"/>
              <a:t>ACS Data (5 year block group and 1 year PUMS)</a:t>
            </a:r>
            <a:endParaRPr lang="en-US" dirty="0"/>
          </a:p>
        </p:txBody>
      </p:sp>
    </p:spTree>
    <p:extLst>
      <p:ext uri="{BB962C8B-B14F-4D97-AF65-F5344CB8AC3E}">
        <p14:creationId xmlns:p14="http://schemas.microsoft.com/office/powerpoint/2010/main" val="463761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Loading Base Data into UrbanFootprint</a:t>
            </a:r>
            <a:endParaRPr lang="en-US" dirty="0"/>
          </a:p>
        </p:txBody>
      </p:sp>
      <p:sp>
        <p:nvSpPr>
          <p:cNvPr id="3" name="Content Placeholder 2"/>
          <p:cNvSpPr>
            <a:spLocks noGrp="1"/>
          </p:cNvSpPr>
          <p:nvPr>
            <p:ph idx="1"/>
          </p:nvPr>
        </p:nvSpPr>
        <p:spPr/>
        <p:txBody>
          <a:bodyPr/>
          <a:lstStyle/>
          <a:p>
            <a:r>
              <a:rPr lang="en-US" dirty="0" smtClean="0"/>
              <a:t>Upload via ftp</a:t>
            </a:r>
          </a:p>
          <a:p>
            <a:r>
              <a:rPr lang="en-US" dirty="0" smtClean="0"/>
              <a:t>Create new geographic area in </a:t>
            </a:r>
            <a:r>
              <a:rPr lang="en-US" dirty="0" err="1" smtClean="0"/>
              <a:t>Django</a:t>
            </a:r>
            <a:endParaRPr lang="en-US" dirty="0" smtClean="0"/>
          </a:p>
          <a:p>
            <a:r>
              <a:rPr lang="en-US" dirty="0" smtClean="0"/>
              <a:t>Create new schema in database</a:t>
            </a:r>
          </a:p>
          <a:p>
            <a:r>
              <a:rPr lang="en-US" dirty="0" smtClean="0"/>
              <a:t>Load data to schema</a:t>
            </a:r>
            <a:endParaRPr lang="en-US" dirty="0"/>
          </a:p>
        </p:txBody>
      </p:sp>
    </p:spTree>
    <p:extLst>
      <p:ext uri="{BB962C8B-B14F-4D97-AF65-F5344CB8AC3E}">
        <p14:creationId xmlns:p14="http://schemas.microsoft.com/office/powerpoint/2010/main" val="3924640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the Goal in Mind</a:t>
            </a:r>
            <a:endParaRPr lang="en-US" dirty="0"/>
          </a:p>
        </p:txBody>
      </p:sp>
      <p:sp>
        <p:nvSpPr>
          <p:cNvPr id="3" name="Content Placeholder 2"/>
          <p:cNvSpPr>
            <a:spLocks noGrp="1"/>
          </p:cNvSpPr>
          <p:nvPr>
            <p:ph idx="1"/>
          </p:nvPr>
        </p:nvSpPr>
        <p:spPr/>
        <p:txBody>
          <a:bodyPr/>
          <a:lstStyle/>
          <a:p>
            <a:r>
              <a:rPr lang="en-US" dirty="0" smtClean="0"/>
              <a:t>Data for your region will be unique</a:t>
            </a:r>
          </a:p>
          <a:p>
            <a:r>
              <a:rPr lang="en-US" dirty="0" smtClean="0"/>
              <a:t>This process should serve as a starting point for developing your data, not a fixed recipe.</a:t>
            </a:r>
            <a:endParaRPr lang="en-US" dirty="0"/>
          </a:p>
        </p:txBody>
      </p:sp>
    </p:spTree>
    <p:extLst>
      <p:ext uri="{BB962C8B-B14F-4D97-AF65-F5344CB8AC3E}">
        <p14:creationId xmlns:p14="http://schemas.microsoft.com/office/powerpoint/2010/main" val="2199288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Download XXXX</a:t>
            </a:r>
          </a:p>
          <a:p>
            <a:r>
              <a:rPr lang="en-US" dirty="0" smtClean="0"/>
              <a:t>And unzip it into a folder.</a:t>
            </a:r>
          </a:p>
          <a:p>
            <a:r>
              <a:rPr lang="en-US" dirty="0" smtClean="0"/>
              <a:t>Inside the folder here will be a </a:t>
            </a:r>
            <a:r>
              <a:rPr lang="en-US" dirty="0" err="1" smtClean="0"/>
              <a:t>mxd</a:t>
            </a:r>
            <a:r>
              <a:rPr lang="en-US" dirty="0"/>
              <a:t> </a:t>
            </a:r>
            <a:r>
              <a:rPr lang="en-US" dirty="0" smtClean="0"/>
              <a:t>and folders with data and scripts</a:t>
            </a:r>
          </a:p>
          <a:p>
            <a:r>
              <a:rPr lang="en-US" dirty="0" smtClean="0"/>
              <a:t>We’re going to step through the scripts. </a:t>
            </a:r>
          </a:p>
          <a:p>
            <a:endParaRPr lang="en-US" dirty="0" smtClean="0"/>
          </a:p>
        </p:txBody>
      </p:sp>
    </p:spTree>
    <p:extLst>
      <p:ext uri="{BB962C8B-B14F-4D97-AF65-F5344CB8AC3E}">
        <p14:creationId xmlns:p14="http://schemas.microsoft.com/office/powerpoint/2010/main" val="2556669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For more information:</a:t>
            </a:r>
            <a:endParaRPr lang="en-US" dirty="0"/>
          </a:p>
        </p:txBody>
      </p:sp>
      <p:sp>
        <p:nvSpPr>
          <p:cNvPr id="5" name="Subtitle 4"/>
          <p:cNvSpPr>
            <a:spLocks noGrp="1"/>
          </p:cNvSpPr>
          <p:nvPr>
            <p:ph type="subTitle" idx="1"/>
          </p:nvPr>
        </p:nvSpPr>
        <p:spPr>
          <a:xfrm>
            <a:off x="0" y="3886200"/>
            <a:ext cx="9144000" cy="1752600"/>
          </a:xfrm>
        </p:spPr>
        <p:txBody>
          <a:bodyPr/>
          <a:lstStyle/>
          <a:p>
            <a:r>
              <a:rPr lang="en-US" dirty="0"/>
              <a:t>http://urbanfootprintcurriculum.readthedocs.org/en/latest/datapreparation.html</a:t>
            </a:r>
          </a:p>
        </p:txBody>
      </p:sp>
      <p:sp>
        <p:nvSpPr>
          <p:cNvPr id="2" name="AutoShape 2" descr="data:image/png;base64,iVBORw0KGgoAAAANSUhEUgAAAMgAAADICAYAAACtWK6eAAAOSklEQVR4Xu2d4ZqjuA5E0+//0H2/7Z3cgW2Cj13CkHDmL7Illaokm04yX9/f398P/4mACGwi8KVAZIYIvEZAgcgOEdhBQIFIDxFQIHJABMYQcIKM4eaqmyCgQG5SaNMcQ0CBjOHmqpsgoEBuUmjTHENAgYzh5qqbIKBAblJo0xxDQIGM4eaqmyCgQG5SaNMcQ0CBjOHmqpsgoEBuUmjTHENAgYzh5qqbIKBAblJo0xxDoEQgX19fY94PWEW//5XETH3Q9JJYtnxsxZf4oPkmPihW1I7G3NpPgbQQ2nheBf5z62piKZDHo6pGCkSBNBGgZKsWejOwHQMac8uHAmkh5ATB3ViBvCDTOwKTxFzVnTxiDXQnuKSqRodNkKoA9/DYIvmM8zf1uxU7XUvtqA/IKzwtqN8r8YBisLRTIA3UqOAoESjxqR0lKiUHzYP6TfajMSdYtXwoEAWyQiAh9JFErThJtMSwKfqK38W6OjDV940kX7qW2tFOTsmhQNZIOUGcIE6QHQ5MFcg7dnLaoeldJenkFL/qWLZipj6oXTUuySQ87ZJOC1xdkITkydoZ+SZYUVImPhTI4/Gg5+UZhKGdg8asQLZlRIlP7ahY6X6UBy2/HrEWCFFQqbhmNISku7fIsfc8IeoMXGgtWxgoEAXS4sjmcwXSAduVOupZheuA65dpEnP1ETCJ5eo8GKnRLSbIjMKNgP9ck5BSgfA78EiNFMgCteRsPAK+AulHrbqZtCJQIApkxZGEgDMmdRJfSwyb03jmR02SDp0AM6NwI+A7QfpRS3jQ7+3xuMUEGQHmuYaKq/oukMS8tZa+9rx6vgrkBTNmA6NA/haiWlxnnSRGmo4TpIHa1TsqLXo1yc+amLMbpQJRICsErt4QFIhHLDoUuuycIF1w/d946gQZC/H1KtrtzjrzJn6rL9oUeyqk5IhFY6F2lAd0v6WdAmmglox0BVL3A257ZVIgL9ChwCREVSC879J68B2Z5ZF+nSBOkBUCHrHWhFAgCkSB7HDgMIGw4VhvVX0kcj/+adnkKFvNhGQSTrmkVydM95PQGaGr8aN1q7ZTIC8QrS6w+2WCqyY+3U+BKJAfBK4uYEroajsFokAUyI6qLiWQavXP2C+5UFaB/8wzeY9P11K7LeyTtTNqeaSPkrdYRwZ41N4KhP+VW4EcxcIL76tAFAihpxOEoPQfG49YXFwD8F5qiQIZKIcCUSBdtEmOK9QRfZ151n6J37MuxtV1ozWaYUfr0bIrmSDVQG8FTUFtJfx8Xr1f4leBZH+MrJ7oy3ookAUaZwldgSgQ2mBf2lV3/Or9aIK02814tVrdECimM+xoPVp2ThAnSIsj+PkM4s9oHFOOWEmnpBWhPuh+9KhD70iJX7q2egrQ3Kjf6hrN9nvYBKHA0IRp4SixqB2Nj+ZL/VI7Gh/dj+JM/VbjMtuvAmkwZ3ZBeolM4+vdd2lPj05UXEksNN8qYSoQBdLkqwJpQrRvkFycaEeY0Z28g2zXWYGEAplBLCqkpJhUhNUNIYk5WZvkS9dSblQdiaqpXHLEoiBUg0r3o+JK9qMFpuKiMSuQakms91MgDXwpARUI/wAjbRLHUp/trkAUyAoB2hDotKWnC9pgGK3rrBSIAlEgOxwoEQgdmdQu0T89u9MOmMQ8I5YEq2Rt0vEpptQuyaO1VoEsEKLHC0oOBbJNP0p8atciefJcgSiQIf7QJpHcQRTIix8+G6rYn0UzujYlx4xYEqyStRQDBfK41pddZpCSkmNGLAnJk7UUAwXyQiD0EkyLRMlG7xE0PuqX5pHY0dwoeZMjDF1L8aMxJ/iNrD3sDkIJSINOgJ6xluaR2CmQBL2xtQpk4JI+BnW+SoHkGPbuoEAUyIoz9KjjEatDaskRhrpJfMxYS/NI7JwgCXpjaw+bINWdiKZHO9uM/WgsiR3No7oeSdOpfrNVfd9d7qdAGgyj5K0uOp0WCmQbAdoQWvgpEAWyQoA2BCdIS1qL5xTUpMvScJJYquOjsSR2FBfaUatjubrfFn5OECeIE2SHAyUCaalw7/nVO1aSG51I1Aftxolfevf5lFha2CuQBUJJ0VtAP5/Ts3v1mxnqV4GskVcgCmTFCAWiQH4QoEc7OhmoHe3kTpDs/4Cn9WjZOUGcIE6Qoy/p1V2R7nfWnWGG31Zn633xkew3Y5rNONqNYFAyQSihKdB0vxlEPesoNlLMihcB1G+CPcWU2tGYR+wUSAO1KxSpt7C0wfTuu7RXIB3oJQWho5VOn46wkakC2YZJgSD6/GukQDrAmmCa1IOGp0AoUpNemVYXPZlcHdAcbpoQNQmOTlZaN5oH9Zvktlx72B2EJkwToUDT/RQIRWrbjhKV1o3yhfrNsvu7WoEskKTFrAK/Yh9KrApfq8769fVry6Tp0DwUyItKVpM3KWY12ZL9KLESH1trKVFp3Wge1G9Vvk4QJ8gQlyhRFUjY8WnnGKrin0VXLyYlUYIBxflTsKL5tjAtmSB0BG/ZVSWyl+inFL1VzL3nFOdPwYrm28JUgQwcsSj41WRrFVOB/EWA1qiFqQJRICuOVIuaEvUsvwqk4w+Z9C5wVtFbxXSCvNEEofeShGwzCEN9VHfA5L6WxELrkeBC19JX8dUxL+M77IilQPg34hLCJDhTIdH4aCx0PwXS8T9M0eNPAj5dS4lAC0z90k5JiU/taHwUF7ofxY/iQv06QTqESUGlZEuETomQxEJ9JLjQtQqkg6gJsZLzPC1mQkrqg5I3iYX6oDEndfsYgSQFoUDTwtFYqF96bEjiqxYwJSWNmWKVYH9WzK3cSi7pFBgKQkIYGksLmL3niQ+KQULeGT7esXGM1FyBDKCmQLZBuzouA6V+KJAB1K5OBCfIQFFfLFEgA1gqECdIF22SjkXJRn1U31+6gBg0PuttDcU+uW9U1y2JeaQ8h00QSlSacDXQtOgjoPauUSDbiJ2FyzIaBbJAIxFhryiW9mcRgTYn2kxoHhQrul/yxq8ViwJRICuOULJRcSVNR4Ec8FF0erSjXbHVYSqen0UESnKKFc2DYkb3o6KmfqccsWhyNGgKwjt2LErUJDeKc3WDmVG3JOYWLocdsRRIC/q/zxVI9vO1CmTShxqpqGlXpBJRIArkhyvJEYGSstoHJS8Vw1nn+SS+BPtk7YyYWz48Yi0QcoJs0yUhebK2Rd6959Rvy8dUgbSCeT6fMQWScyudKjSPqmJSfI+yo/lW+z8SPwXSmCAzjkRHFriajHv7KZAX6NCOSouVAE2PSU4QWg1ul9SNe/lteWSDcYI4QRJurtYqECfIDwJ0YlLCHNkBy9gPNqL5gq26TI7E760nCD1OUbvk2EXvKrTy1UWvFnWCVSKkalxa9VAgDYSSglyJCAqkJYXt5wpEgZTdI2gzuVLjaMlGgSgQBbLDAQWiQBTIVQRCR+s7jmqaW2uk7z2nLxsS/KiPJA+6tjoP6ndpN3WCUBIlwFAQqA+6H82N7kffEtHLN33LpkDWSCmQhLGLtQqkCMjFNrSJJU2iFbUCaSEEnysQCFSHmQJ5AVYCDMWf+qD7KRCKFLejNbr8BOEpn2OZADhj7Qxx0TtNcleh1aWYVtvR+Mov6SOOZ66hQFeTg/pVIPy/q6MvEej0afGw5A7ScnL2c0pUBbJdqQS/BFPql9qN8FCBNFBLwKdrnSBOkBHxlq2hRE26XbJWgXy4QM4qML14UoFQu0S5CVbJuTrxeyWcZ9So/JJeDX5CwOQSNwP8BCsFwr+slnBIgbz4IToFwml1ViOaUSMFokC4El5YKpAOCJNjQ4cbZHpW4VBwk35dkr4woDF7B0mQ6vgRg9DNr+XJuP3ktTMa1ln3oaQBjvCv5O8gCdlGgn6uSfx+8loFsv3aeIRrCmSBGu2KVxeXAlEgP7S+OlHpXaBamApEgSiQP+qjZ/KR48XeGipq2iRofDTfJL4pr3lpIjOAoR2Vgkr3q87trLdJ1fnSPBJx0Vq2ajT1DpIATQVH7WYUqQX+83l1zPTomdjR3KgdJTTlEN2vFZ8CKbqkt4DuPa4kREiIn4i1GgMnSAeitHDUzgnCX3JQsXaU85cp7fg0FrpfK2YniBNkxZGkwbTI1jtFnSAdiNLCUbsO18PdjvqgXZHuR+1ol6XxJdjTtTRmikHLzgnSQmjjeXWRKAEHQt1dQvOg8VGS0+MtvUtV47LcT4EMoEuJRbemBKT7UTuaB41PgbxAniqdAl3dYRK/NBZKyuRcnfhI8qD4KRAF8oMA7byU0JSAdD9qR/Og8SmQDxIIJQft+HS/ZNpSH0nM1WJIYk7yoE2iZXfbO0hSOErypMCJj2q/9HhWHXOSR4v49LkCoUgt7BIi0LXUjoZP93OCrBFVIJRhCmSFFL1vJJPaCdJBzqQgtHvScJL96FpqVx2zE+TECUKLSe0oiWjRqd/kTE59JJ23Ol/anCgudDIk+1GcW3ZTj1itYHqfK5BtxBRIL5Ne2yuQIiyTLlvdKRVIUVH/+Vr3dzLL/8RBO3ld2P/uRP1WE4YSOvGblCXxW50bzYPGTPer4poCKULSCbINJCX07QRSxLvubShRaeFoANUFptORxpdcjM+aKjTm6lou/R42QZLCJWsVCEePilqBcEw3LROgQ9e/lisQjmhSN4ozFReNesZkdYKc+IlcehyYQQQF0palR6w2RsiCkk2BZF8XmNE4yicIYpBGIvCGCJRMkDfM25BFACGgQBBMGt0VAQVy18qbN0JAgSCYNLorAgrkrpU3b4SAAkEwaXRXBBTIXStv3ggBBYJg0uiuCCiQu1bevBECCgTBpNFdEVAgd628eSMEFAiCSaO7IqBA7lp580YIKBAEk0Z3RUCB3LXy5o0QUCAIJo3uioACuWvlzRsh8D8fUB3GKvhmkgAAAABJRU5ErkJggg=="/>
          <p:cNvSpPr>
            <a:spLocks noChangeAspect="1" noChangeArrowheads="1"/>
          </p:cNvSpPr>
          <p:nvPr/>
        </p:nvSpPr>
        <p:spPr bwMode="auto">
          <a:xfrm>
            <a:off x="155574" y="-144463"/>
            <a:ext cx="1673225" cy="16732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4929554"/>
            <a:ext cx="1905000" cy="1905000"/>
          </a:xfrm>
          <a:prstGeom prst="rect">
            <a:avLst/>
          </a:prstGeom>
        </p:spPr>
      </p:pic>
    </p:spTree>
    <p:extLst>
      <p:ext uri="{BB962C8B-B14F-4D97-AF65-F5344CB8AC3E}">
        <p14:creationId xmlns:p14="http://schemas.microsoft.com/office/powerpoint/2010/main" val="192868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Data Schema: SACOG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structure and field names are critical.</a:t>
            </a:r>
          </a:p>
          <a:p>
            <a:r>
              <a:rPr lang="en-US" dirty="0" smtClean="0"/>
              <a:t>There is a base land use table, and many supporting tables</a:t>
            </a:r>
          </a:p>
          <a:p>
            <a:r>
              <a:rPr lang="en-US" dirty="0" smtClean="0"/>
              <a:t>Which will be uploaded to </a:t>
            </a:r>
            <a:r>
              <a:rPr lang="en-US" dirty="0" err="1" smtClean="0"/>
              <a:t>PostGIS</a:t>
            </a:r>
            <a:endParaRPr lang="en-US" dirty="0" smtClean="0"/>
          </a:p>
          <a:p>
            <a:r>
              <a:rPr lang="en-US" dirty="0" smtClean="0"/>
              <a:t>For convenience the discussion of fields in the base land use table will be divided into groups</a:t>
            </a:r>
          </a:p>
          <a:p>
            <a:pPr lvl="1"/>
            <a:r>
              <a:rPr lang="en-US" dirty="0" smtClean="0"/>
              <a:t>Metadata and Geography</a:t>
            </a:r>
          </a:p>
          <a:p>
            <a:pPr lvl="1"/>
            <a:r>
              <a:rPr lang="en-US" dirty="0" smtClean="0"/>
              <a:t>Paint Configuration</a:t>
            </a:r>
          </a:p>
          <a:p>
            <a:pPr lvl="1"/>
            <a:r>
              <a:rPr lang="en-US" dirty="0" smtClean="0"/>
              <a:t>Parcel Areas/Types</a:t>
            </a:r>
          </a:p>
          <a:p>
            <a:pPr lvl="1"/>
            <a:r>
              <a:rPr lang="en-US" dirty="0" smtClean="0"/>
              <a:t>Residential/Housing</a:t>
            </a:r>
          </a:p>
          <a:p>
            <a:pPr lvl="1"/>
            <a:r>
              <a:rPr lang="en-US" dirty="0" smtClean="0"/>
              <a:t>Employment</a:t>
            </a:r>
          </a:p>
          <a:p>
            <a:pPr lvl="1"/>
            <a:r>
              <a:rPr lang="en-US" dirty="0" smtClean="0"/>
              <a:t>Building Square footage</a:t>
            </a:r>
          </a:p>
          <a:p>
            <a:pPr lvl="1"/>
            <a:r>
              <a:rPr lang="en-US" dirty="0" smtClean="0"/>
              <a:t>Outdoor Irrigated Area</a:t>
            </a:r>
            <a:endParaRPr lang="en-US" dirty="0"/>
          </a:p>
        </p:txBody>
      </p:sp>
    </p:spTree>
    <p:extLst>
      <p:ext uri="{BB962C8B-B14F-4D97-AF65-F5344CB8AC3E}">
        <p14:creationId xmlns:p14="http://schemas.microsoft.com/office/powerpoint/2010/main" val="3435266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Metadata and Geography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012795"/>
              </p:ext>
            </p:extLst>
          </p:nvPr>
        </p:nvGraphicFramePr>
        <p:xfrm>
          <a:off x="457200" y="2743200"/>
          <a:ext cx="8229600" cy="2047568"/>
        </p:xfrm>
        <a:graphic>
          <a:graphicData uri="http://schemas.openxmlformats.org/drawingml/2006/table">
            <a:tbl>
              <a:tblPr firstRow="1" bandRow="1">
                <a:tableStyleId>{8EC20E35-A176-4012-BC5E-935CFFF8708E}</a:tableStyleId>
              </a:tblPr>
              <a:tblGrid>
                <a:gridCol w="2400300"/>
                <a:gridCol w="5829300"/>
              </a:tblGrid>
              <a:tr h="159836">
                <a:tc>
                  <a:txBody>
                    <a:bodyPr/>
                    <a:lstStyle/>
                    <a:p>
                      <a:pPr algn="l" fontAlgn="b"/>
                      <a:r>
                        <a:rPr lang="en-US" sz="1800" u="none" strike="noStrike" dirty="0">
                          <a:effectLst/>
                        </a:rPr>
                        <a:t>Field Name</a:t>
                      </a:r>
                      <a:endParaRPr lang="en-US" sz="1800" b="1" i="0" u="none" strike="noStrike" dirty="0">
                        <a:solidFill>
                          <a:srgbClr val="000000"/>
                        </a:solidFill>
                        <a:effectLst/>
                        <a:latin typeface="Calibri"/>
                      </a:endParaRPr>
                    </a:p>
                  </a:txBody>
                  <a:tcPr marL="8296" marR="8296" marT="8296" marB="0" anchor="b"/>
                </a:tc>
                <a:tc>
                  <a:txBody>
                    <a:bodyPr/>
                    <a:lstStyle/>
                    <a:p>
                      <a:pPr algn="l" fontAlgn="b"/>
                      <a:r>
                        <a:rPr lang="en-US" sz="1800" u="none" strike="noStrike" dirty="0">
                          <a:effectLst/>
                        </a:rPr>
                        <a:t>Description</a:t>
                      </a:r>
                      <a:endParaRPr lang="en-US" sz="1800" b="1" i="0" u="none" strike="noStrike" dirty="0">
                        <a:solidFill>
                          <a:srgbClr val="000000"/>
                        </a:solidFill>
                        <a:effectLst/>
                        <a:latin typeface="Calibri"/>
                      </a:endParaRPr>
                    </a:p>
                  </a:txBody>
                  <a:tcPr marL="8296" marR="8296" marT="8296" marB="0" anchor="b"/>
                </a:tc>
              </a:tr>
              <a:tr h="165919">
                <a:tc>
                  <a:txBody>
                    <a:bodyPr/>
                    <a:lstStyle/>
                    <a:p>
                      <a:pPr algn="l" fontAlgn="b"/>
                      <a:r>
                        <a:rPr lang="en-US" sz="1600" u="none" strike="noStrike" dirty="0">
                          <a:effectLst/>
                        </a:rPr>
                        <a:t>id</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a:effectLst/>
                        </a:rPr>
                        <a:t>UF unique id</a:t>
                      </a:r>
                      <a:endParaRPr lang="en-US" sz="1600" b="0" i="0" u="none" strike="noStrike">
                        <a:solidFill>
                          <a:srgbClr val="000000"/>
                        </a:solidFill>
                        <a:effectLst/>
                        <a:latin typeface="Calibri"/>
                      </a:endParaRPr>
                    </a:p>
                  </a:txBody>
                  <a:tcPr marL="8296" marR="8296" marT="8296" marB="0" anchor="b"/>
                </a:tc>
              </a:tr>
              <a:tr h="165919">
                <a:tc>
                  <a:txBody>
                    <a:bodyPr/>
                    <a:lstStyle/>
                    <a:p>
                      <a:pPr algn="l" fontAlgn="b"/>
                      <a:r>
                        <a:rPr lang="en-US" sz="1600" u="none" strike="noStrike" dirty="0" err="1">
                          <a:effectLst/>
                        </a:rPr>
                        <a:t>geography_id</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a:effectLst/>
                        </a:rPr>
                        <a:t>original geometry id (from SACOG)</a:t>
                      </a:r>
                      <a:endParaRPr lang="en-US" sz="1600" b="0" i="0" u="none" strike="noStrike">
                        <a:solidFill>
                          <a:srgbClr val="000000"/>
                        </a:solidFill>
                        <a:effectLst/>
                        <a:latin typeface="Calibri"/>
                      </a:endParaRPr>
                    </a:p>
                  </a:txBody>
                  <a:tcPr marL="8296" marR="8296" marT="8296" marB="0" anchor="b"/>
                </a:tc>
              </a:tr>
              <a:tr h="159836">
                <a:tc>
                  <a:txBody>
                    <a:bodyPr/>
                    <a:lstStyle/>
                    <a:p>
                      <a:pPr algn="l" fontAlgn="b"/>
                      <a:r>
                        <a:rPr lang="en-US" sz="1600" u="none" strike="noStrike" dirty="0" err="1">
                          <a:effectLst/>
                        </a:rPr>
                        <a:t>wkb_geometry</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a:effectLst/>
                        </a:rPr>
                        <a:t>PostGreSQL geometry field (will not be visible in ArcGIS)</a:t>
                      </a:r>
                      <a:endParaRPr lang="en-US" sz="1600" b="0" i="0" u="none" strike="noStrike">
                        <a:solidFill>
                          <a:srgbClr val="000000"/>
                        </a:solidFill>
                        <a:effectLst/>
                        <a:latin typeface="Calibri"/>
                      </a:endParaRPr>
                    </a:p>
                  </a:txBody>
                  <a:tcPr marL="8296" marR="8296" marT="8296" marB="0" anchor="b"/>
                </a:tc>
              </a:tr>
              <a:tr h="159836">
                <a:tc>
                  <a:txBody>
                    <a:bodyPr/>
                    <a:lstStyle/>
                    <a:p>
                      <a:pPr algn="l" fontAlgn="b"/>
                      <a:r>
                        <a:rPr lang="en-US" sz="1600" u="none" strike="noStrike" dirty="0" err="1">
                          <a:effectLst/>
                        </a:rPr>
                        <a:t>region_lu_code</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dirty="0">
                          <a:effectLst/>
                        </a:rPr>
                        <a:t>SACOG land use code</a:t>
                      </a:r>
                      <a:endParaRPr lang="en-US" sz="1600" b="0" i="0" u="none" strike="noStrike" dirty="0">
                        <a:solidFill>
                          <a:srgbClr val="000000"/>
                        </a:solidFill>
                        <a:effectLst/>
                        <a:latin typeface="Calibri"/>
                      </a:endParaRPr>
                    </a:p>
                  </a:txBody>
                  <a:tcPr marL="8296" marR="8296" marT="8296" marB="0" anchor="b"/>
                </a:tc>
              </a:tr>
              <a:tr h="159836">
                <a:tc>
                  <a:txBody>
                    <a:bodyPr/>
                    <a:lstStyle/>
                    <a:p>
                      <a:pPr algn="l" fontAlgn="b"/>
                      <a:r>
                        <a:rPr lang="en-US" sz="1600" u="none" strike="noStrike">
                          <a:effectLst/>
                        </a:rPr>
                        <a:t>built_form_key</a:t>
                      </a:r>
                      <a:endParaRPr lang="en-US" sz="1600" b="0" i="0" u="none" strike="noStrike">
                        <a:solidFill>
                          <a:srgbClr val="000000"/>
                        </a:solidFill>
                        <a:effectLst/>
                        <a:latin typeface="Calibri"/>
                      </a:endParaRPr>
                    </a:p>
                  </a:txBody>
                  <a:tcPr marL="8296" marR="8296" marT="8296" marB="0" anchor="b"/>
                </a:tc>
                <a:tc>
                  <a:txBody>
                    <a:bodyPr/>
                    <a:lstStyle/>
                    <a:p>
                      <a:pPr algn="l" fontAlgn="b"/>
                      <a:r>
                        <a:rPr lang="en-US" sz="1600" u="none" strike="noStrike" dirty="0">
                          <a:effectLst/>
                        </a:rPr>
                        <a:t>identifier (name of) for building  type or place type key</a:t>
                      </a:r>
                      <a:endParaRPr lang="en-US" sz="1600" b="0" i="0" u="none" strike="noStrike" dirty="0">
                        <a:solidFill>
                          <a:srgbClr val="000000"/>
                        </a:solidFill>
                        <a:effectLst/>
                        <a:latin typeface="Calibri"/>
                      </a:endParaRPr>
                    </a:p>
                  </a:txBody>
                  <a:tcPr marL="8296" marR="8296" marT="8296" marB="0" anchor="b"/>
                </a:tc>
              </a:tr>
              <a:tr h="165919">
                <a:tc>
                  <a:txBody>
                    <a:bodyPr/>
                    <a:lstStyle/>
                    <a:p>
                      <a:pPr algn="l" fontAlgn="b"/>
                      <a:r>
                        <a:rPr lang="en-US" sz="1600" u="none" strike="noStrike">
                          <a:effectLst/>
                        </a:rPr>
                        <a:t>created</a:t>
                      </a:r>
                      <a:endParaRPr lang="en-US" sz="1600" b="0" i="0" u="none" strike="noStrike">
                        <a:solidFill>
                          <a:srgbClr val="000000"/>
                        </a:solidFill>
                        <a:effectLst/>
                        <a:latin typeface="Calibri"/>
                      </a:endParaRPr>
                    </a:p>
                  </a:txBody>
                  <a:tcPr marL="8296" marR="8296" marT="8296" marB="0" anchor="b"/>
                </a:tc>
                <a:tc>
                  <a:txBody>
                    <a:bodyPr/>
                    <a:lstStyle/>
                    <a:p>
                      <a:pPr algn="l" fontAlgn="b"/>
                      <a:r>
                        <a:rPr lang="en-US" sz="1600" u="none" strike="noStrike" dirty="0">
                          <a:effectLst/>
                        </a:rPr>
                        <a:t>date of data creation/import into UF system</a:t>
                      </a:r>
                      <a:endParaRPr lang="en-US" sz="1600" b="0" i="0" u="none" strike="noStrike" dirty="0">
                        <a:solidFill>
                          <a:srgbClr val="000000"/>
                        </a:solidFill>
                        <a:effectLst/>
                        <a:latin typeface="Calibri"/>
                      </a:endParaRPr>
                    </a:p>
                  </a:txBody>
                  <a:tcPr marL="8296" marR="8296" marT="8296" marB="0" anchor="b"/>
                </a:tc>
              </a:tr>
              <a:tr h="165919">
                <a:tc>
                  <a:txBody>
                    <a:bodyPr/>
                    <a:lstStyle/>
                    <a:p>
                      <a:pPr algn="l" fontAlgn="b"/>
                      <a:r>
                        <a:rPr lang="en-US" sz="1600" u="none" strike="noStrike" dirty="0">
                          <a:effectLst/>
                        </a:rPr>
                        <a:t>updated</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dirty="0">
                          <a:effectLst/>
                        </a:rPr>
                        <a:t>date of data change or </a:t>
                      </a:r>
                      <a:r>
                        <a:rPr lang="en-US" sz="1600" u="none" strike="noStrike" dirty="0" err="1">
                          <a:effectLst/>
                        </a:rPr>
                        <a:t>modifiction</a:t>
                      </a:r>
                      <a:r>
                        <a:rPr lang="en-US" sz="1600" u="none" strike="noStrike" dirty="0">
                          <a:effectLst/>
                        </a:rPr>
                        <a:t> within UF system</a:t>
                      </a:r>
                      <a:endParaRPr lang="en-US" sz="1600" b="0" i="0" u="none" strike="noStrike" dirty="0">
                        <a:solidFill>
                          <a:srgbClr val="000000"/>
                        </a:solidFill>
                        <a:effectLst/>
                        <a:latin typeface="Calibri"/>
                      </a:endParaRPr>
                    </a:p>
                  </a:txBody>
                  <a:tcPr marL="8296" marR="8296" marT="8296" marB="0" anchor="b"/>
                </a:tc>
              </a:tr>
            </a:tbl>
          </a:graphicData>
        </a:graphic>
      </p:graphicFrame>
    </p:spTree>
    <p:extLst>
      <p:ext uri="{BB962C8B-B14F-4D97-AF65-F5344CB8AC3E}">
        <p14:creationId xmlns:p14="http://schemas.microsoft.com/office/powerpoint/2010/main" val="37036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Paint Configuration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0425429"/>
              </p:ext>
            </p:extLst>
          </p:nvPr>
        </p:nvGraphicFramePr>
        <p:xfrm>
          <a:off x="457200" y="2667000"/>
          <a:ext cx="8229600" cy="2770792"/>
        </p:xfrm>
        <a:graphic>
          <a:graphicData uri="http://schemas.openxmlformats.org/drawingml/2006/table">
            <a:tbl>
              <a:tblPr firstRow="1" bandRow="1">
                <a:tableStyleId>{74C1A8A3-306A-4EB7-A6B1-4F7E0EB9C5D6}</a:tableStyleId>
              </a:tblPr>
              <a:tblGrid>
                <a:gridCol w="2400300"/>
                <a:gridCol w="5829300"/>
              </a:tblGrid>
              <a:tr h="165919">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600" u="none" strike="noStrike" dirty="0" err="1">
                          <a:effectLst/>
                        </a:rPr>
                        <a:t>dev_pct</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development percent - proportion of geography receiving building type or place type application</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density_pct</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density percent - proportional intensity of building type or place type application </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gross_net_pct</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gross-to-net percent - proportion of developed acreage that receives building type or place type application</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clear_base_flag</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bullion field to indicate clearance of development program (removal of all base year dwelling units and employees)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a:effectLst/>
                        </a:rPr>
                        <a:t>redevelopment_flag</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bullion field to indicate/track redevelopment on geography</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dirty_flag</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used internally by UF during paint application</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533400" y="1600200"/>
            <a:ext cx="8001000" cy="646331"/>
          </a:xfrm>
          <a:prstGeom prst="rect">
            <a:avLst/>
          </a:prstGeom>
          <a:noFill/>
        </p:spPr>
        <p:txBody>
          <a:bodyPr wrap="square" rtlCol="0">
            <a:spAutoFit/>
          </a:bodyPr>
          <a:lstStyle/>
          <a:p>
            <a:r>
              <a:rPr lang="en-US" dirty="0" smtClean="0"/>
              <a:t>These fields are not used in the base features dataset, but are included to maintain an identical structure to the End State data.</a:t>
            </a:r>
            <a:endParaRPr lang="en-US" dirty="0"/>
          </a:p>
        </p:txBody>
      </p:sp>
    </p:spTree>
    <p:extLst>
      <p:ext uri="{BB962C8B-B14F-4D97-AF65-F5344CB8AC3E}">
        <p14:creationId xmlns:p14="http://schemas.microsoft.com/office/powerpoint/2010/main" val="81785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Parcel Area/Type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1087938"/>
              </p:ext>
            </p:extLst>
          </p:nvPr>
        </p:nvGraphicFramePr>
        <p:xfrm>
          <a:off x="457200" y="1273584"/>
          <a:ext cx="8229600" cy="5355816"/>
        </p:xfrm>
        <a:graphic>
          <a:graphicData uri="http://schemas.openxmlformats.org/drawingml/2006/table">
            <a:tbl>
              <a:tblPr firstRow="1" bandRow="1">
                <a:tableStyleId>{EB9631B5-78F2-41C9-869B-9F39066F8104}</a:tableStyleId>
              </a:tblPr>
              <a:tblGrid>
                <a:gridCol w="2400300"/>
                <a:gridCol w="5829300"/>
              </a:tblGrid>
              <a:tr h="159836">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59836">
                <a:tc>
                  <a:txBody>
                    <a:bodyPr/>
                    <a:lstStyle/>
                    <a:p>
                      <a:pPr algn="l" fontAlgn="b"/>
                      <a:r>
                        <a:rPr lang="en-US" sz="1400" u="none" strike="noStrike" dirty="0" err="1">
                          <a:effectLst/>
                        </a:rPr>
                        <a:t>intersection_density_sqmi</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density of walkable street intersections in the geography (calculated as a weighted square mile density)</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err="1">
                          <a:effectLst/>
                        </a:rPr>
                        <a:t>acres_gross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gross/total acreage of the geography</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err="1">
                          <a:effectLst/>
                        </a:rPr>
                        <a:t>acres_parcel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gross/total acreage of the parcel(s)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sqft_parcel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parcel square footage</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err="1">
                          <a:effectLst/>
                        </a:rPr>
                        <a:t>acres_parcel_res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residential acreage of the parcel</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a:effectLst/>
                        </a:rPr>
                        <a:t>  </a:t>
                      </a:r>
                      <a:r>
                        <a:rPr lang="en-US" sz="1400" u="none" strike="noStrike" dirty="0" err="1">
                          <a:effectLst/>
                        </a:rPr>
                        <a:t>acres_parcel_res_detsf_sl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single family small lot detached homes (&lt;5500sf)</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acres_parcel_res_detsf_ll</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single family large lot detached homes (&gt;5500sf)</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acres_parcel_res_attsf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single family attached homes/townhomes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acres_parcel_res_mf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multifamily housing</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acres_parcel_emp</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employment </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acres_parcel_emp_off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office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acres_parcel_emp_ret</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retail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acres_parcel_emp_ind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industrial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acres_parcel_emp_ag</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agricultural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acres_parcel_emp_mixed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mixed employment uses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acres_parcel_emp_military</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military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acres_parcel_mixed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mixed use (residential and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acres_parcel_mixed_w_off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mixed use parcels with residential and employment (includes office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acres_parcel_mixed_no_off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mixed use parcels with residential and </a:t>
                      </a:r>
                      <a:r>
                        <a:rPr lang="en-US" sz="1400" u="none" strike="noStrike" dirty="0" smtClean="0">
                          <a:effectLst/>
                        </a:rPr>
                        <a:t>employment </a:t>
                      </a:r>
                      <a:r>
                        <a:rPr lang="en-US" sz="1400" u="none" strike="noStrike" dirty="0">
                          <a:effectLst/>
                        </a:rPr>
                        <a:t>(no office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acres_parcel_no_use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acreage of parcel with no use</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9979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Residential/Housing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2108389"/>
              </p:ext>
            </p:extLst>
          </p:nvPr>
        </p:nvGraphicFramePr>
        <p:xfrm>
          <a:off x="457200" y="2438400"/>
          <a:ext cx="8229600" cy="2551840"/>
        </p:xfrm>
        <a:graphic>
          <a:graphicData uri="http://schemas.openxmlformats.org/drawingml/2006/table">
            <a:tbl>
              <a:tblPr firstRow="1" bandRow="1">
                <a:tableStyleId>{2A488322-F2BA-4B5B-9748-0D474271808F}</a:tableStyleId>
              </a:tblPr>
              <a:tblGrid>
                <a:gridCol w="2400300"/>
                <a:gridCol w="5829300"/>
              </a:tblGrid>
              <a:tr h="159836">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59836">
                <a:tc>
                  <a:txBody>
                    <a:bodyPr/>
                    <a:lstStyle/>
                    <a:p>
                      <a:pPr algn="l" fontAlgn="b"/>
                      <a:r>
                        <a:rPr lang="en-US" sz="1600" u="none" strike="noStrike" dirty="0" err="1">
                          <a:effectLst/>
                        </a:rPr>
                        <a:t>hh</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households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a:effectLst/>
                        </a:rPr>
                        <a:t>du</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du_detsf</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detached single family 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a:effectLst/>
                        </a:rPr>
                        <a:t>  </a:t>
                      </a:r>
                      <a:r>
                        <a:rPr lang="en-US" sz="1600" u="none" strike="noStrike" dirty="0" err="1">
                          <a:effectLst/>
                        </a:rPr>
                        <a:t>du_detsf_sl</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detached single family small lot 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dirty="0">
                          <a:effectLst/>
                        </a:rPr>
                        <a:t>  </a:t>
                      </a:r>
                      <a:r>
                        <a:rPr lang="en-US" sz="1600" u="none" strike="noStrike" dirty="0" err="1">
                          <a:effectLst/>
                        </a:rPr>
                        <a:t>du_detsf_ll</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detached single family large lot 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du_attsf</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attached single family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du_mf</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multifamily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  du_mf2to4</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units in multifamily buildings with 2 to 4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  du_mf5p</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units in multifamily buildings with 5 or more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586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Employment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4791672"/>
              </p:ext>
            </p:extLst>
          </p:nvPr>
        </p:nvGraphicFramePr>
        <p:xfrm>
          <a:off x="457200" y="1447800"/>
          <a:ext cx="8229600" cy="5159048"/>
        </p:xfrm>
        <a:graphic>
          <a:graphicData uri="http://schemas.openxmlformats.org/drawingml/2006/table">
            <a:tbl>
              <a:tblPr firstRow="1" bandRow="1">
                <a:tableStyleId>{85BE263C-DBD7-4A20-BB59-AAB30ACAA65A}</a:tableStyleId>
              </a:tblPr>
              <a:tblGrid>
                <a:gridCol w="2400300"/>
                <a:gridCol w="5829300"/>
              </a:tblGrid>
              <a:tr h="165919">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400" u="none" strike="noStrike" dirty="0" err="1">
                          <a:effectLst/>
                        </a:rPr>
                        <a:t>emp</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emp_ret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retail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emp_retail_services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retail services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emp_restaurant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t"/>
                      <a:r>
                        <a:rPr lang="en-US" sz="1400" u="none" strike="noStrike">
                          <a:effectLst/>
                        </a:rPr>
                        <a:t>number of restaurant employees</a:t>
                      </a:r>
                      <a:endParaRPr lang="en-US" sz="1400" b="0" i="0" u="none" strike="noStrike">
                        <a:solidFill>
                          <a:srgbClr val="000000"/>
                        </a:solidFill>
                        <a:effectLst/>
                        <a:latin typeface="Calibri"/>
                      </a:endParaRPr>
                    </a:p>
                  </a:txBody>
                  <a:tcPr marL="8296" marR="8296" marT="8296" marB="0">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emp_accommodation</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accommodation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emp_arts_entertainment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arts and entertainment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emp_other_services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other services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emp_off</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office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emp_office_services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office services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emp_public_admin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public administration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emp_education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education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emp_medical_services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medical services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emp_ind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industrial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emp_manufacturing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manufacturing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emp_wholesale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wholesale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emp_transport_warehousing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transportation and warehousing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emp_utilities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utilities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emp_construction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construction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emp_ag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agricultural/</a:t>
                      </a:r>
                      <a:r>
                        <a:rPr lang="en-US" sz="1400" u="none" strike="noStrike" dirty="0" err="1">
                          <a:effectLst/>
                        </a:rPr>
                        <a:t>extration</a:t>
                      </a:r>
                      <a:r>
                        <a:rPr lang="en-US" sz="1400" u="none" strike="noStrike" dirty="0">
                          <a:effectLst/>
                        </a:rPr>
                        <a:t>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emp_agriculture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agricultural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emp_extraction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extraction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emp_military</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number of military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642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Fields: Building Square Footage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6419963"/>
              </p:ext>
            </p:extLst>
          </p:nvPr>
        </p:nvGraphicFramePr>
        <p:xfrm>
          <a:off x="457200" y="1981200"/>
          <a:ext cx="8229600" cy="3607456"/>
        </p:xfrm>
        <a:graphic>
          <a:graphicData uri="http://schemas.openxmlformats.org/drawingml/2006/table">
            <a:tbl>
              <a:tblPr firstRow="1" bandRow="1">
                <a:tableStyleId>{EB344D84-9AFB-497E-A393-DC336BA19D2E}</a:tableStyleId>
              </a:tblPr>
              <a:tblGrid>
                <a:gridCol w="2590800"/>
                <a:gridCol w="5638800"/>
              </a:tblGrid>
              <a:tr h="165919">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400" u="none" strike="noStrike" dirty="0" err="1">
                          <a:effectLst/>
                        </a:rPr>
                        <a:t>bldg_sqft_detsf_sl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detached single family small lot homes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bldg_sqft_detsf_ll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detached single family large lot homes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bldg_sqft_attsf</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attached single family homes/townhomes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bldg_sqft_mf</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multifamily units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bldg_sqft_retail_services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retail services </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bldg_sqft_restaurant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restaurants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bldg_sqft_accommodation</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accommodation</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bldg_sqft_arts_entertainment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arts and entertainment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bldg_sqft_other_services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other services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bldg_sqft_office_services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office services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bldg_sqft_public_admin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public administration</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bldg_sqft_education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education</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bldg_sqft_medical_services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medical services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bldg_sqft_transport_warehousing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transportation and warehousing</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bldg_sqft_wholesale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building square footage of wholesale</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13337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2342</Words>
  <Application>Microsoft Office PowerPoint</Application>
  <PresentationFormat>On-screen Show (4:3)</PresentationFormat>
  <Paragraphs>472</Paragraphs>
  <Slides>27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UrbanFootprint</vt:lpstr>
      <vt:lpstr>Goals</vt:lpstr>
      <vt:lpstr>Base Data Schema: SACOG</vt:lpstr>
      <vt:lpstr>Fields: Metadata and Geography</vt:lpstr>
      <vt:lpstr>Fields: Paint Configuration</vt:lpstr>
      <vt:lpstr>Fields: Parcel Area/Type</vt:lpstr>
      <vt:lpstr>Fields: Residential/Housing</vt:lpstr>
      <vt:lpstr>Fields: Employment</vt:lpstr>
      <vt:lpstr>Fields: Building Square Footage</vt:lpstr>
      <vt:lpstr>Fields: Outdoor Irrigated Area</vt:lpstr>
      <vt:lpstr>Processing Steps</vt:lpstr>
      <vt:lpstr>Input Data</vt:lpstr>
      <vt:lpstr>Data Preparation: Topology</vt:lpstr>
      <vt:lpstr>Dwelling Units</vt:lpstr>
      <vt:lpstr>Households</vt:lpstr>
      <vt:lpstr>Population</vt:lpstr>
      <vt:lpstr>Employment</vt:lpstr>
      <vt:lpstr>Employment Source and Processing</vt:lpstr>
      <vt:lpstr>Disaggregation</vt:lpstr>
      <vt:lpstr>Disaggregation</vt:lpstr>
      <vt:lpstr>Building Square Footage</vt:lpstr>
      <vt:lpstr>Irrigated square footage</vt:lpstr>
      <vt:lpstr>Alternate Method: SANDAG</vt:lpstr>
      <vt:lpstr>Loading Base Data into UrbanFootprint</vt:lpstr>
      <vt:lpstr>Keep the Goal in Mind</vt:lpstr>
      <vt:lpstr>Exercise</vt:lpstr>
      <vt:lpstr>For more information: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UrbanFootprint</dc:title>
  <dc:creator>Roth, Nate</dc:creator>
  <cp:lastModifiedBy>Roth, Nate</cp:lastModifiedBy>
  <cp:revision>34</cp:revision>
  <dcterms:created xsi:type="dcterms:W3CDTF">2006-08-16T00:00:00Z</dcterms:created>
  <dcterms:modified xsi:type="dcterms:W3CDTF">2015-03-19T20:15:17Z</dcterms:modified>
</cp:coreProperties>
</file>