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95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92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46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675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7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92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84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868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73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2/7/2017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64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84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2/7/2017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39168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791" y="609601"/>
            <a:ext cx="10410737" cy="3200400"/>
          </a:xfrm>
        </p:spPr>
        <p:txBody>
          <a:bodyPr/>
          <a:lstStyle/>
          <a:p>
            <a:r>
              <a:rPr lang="en-US" dirty="0"/>
              <a:t>customer data and  retention</a:t>
            </a:r>
          </a:p>
        </p:txBody>
      </p:sp>
      <p:sp>
        <p:nvSpPr>
          <p:cNvPr id="3" name="Subtitle 2"/>
          <p:cNvSpPr>
            <a:spLocks noGrp="1"/>
          </p:cNvSpPr>
          <p:nvPr>
            <p:ph type="subTitle" idx="1"/>
          </p:nvPr>
        </p:nvSpPr>
        <p:spPr/>
        <p:txBody>
          <a:bodyPr/>
          <a:lstStyle/>
          <a:p>
            <a:r>
              <a:rPr lang="en-US" dirty="0"/>
              <a:t>Springboard Foundations of data science capstone</a:t>
            </a:r>
          </a:p>
          <a:p>
            <a:r>
              <a:rPr lang="en-US" dirty="0"/>
              <a:t>Brad boldenow</a:t>
            </a:r>
          </a:p>
        </p:txBody>
      </p:sp>
    </p:spTree>
    <p:extLst>
      <p:ext uri="{BB962C8B-B14F-4D97-AF65-F5344CB8AC3E}">
        <p14:creationId xmlns:p14="http://schemas.microsoft.com/office/powerpoint/2010/main" val="87416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1097280" y="2164515"/>
            <a:ext cx="10058400" cy="4023360"/>
          </a:xfrm>
        </p:spPr>
        <p:txBody>
          <a:bodyPr/>
          <a:lstStyle/>
          <a:p>
            <a:r>
              <a:rPr lang="en-US" dirty="0"/>
              <a:t>Telco Telecommunications is concerned with their ability to retain customers.</a:t>
            </a:r>
          </a:p>
          <a:p>
            <a:pPr lvl="1">
              <a:buFont typeface="Arial" panose="020B0604020202020204" pitchFamily="34" charset="0"/>
              <a:buChar char="•"/>
            </a:pPr>
            <a:r>
              <a:rPr lang="en-US" dirty="0"/>
              <a:t>It costs 10 times more money to sign a new customer than to renew an existing customer. </a:t>
            </a:r>
          </a:p>
          <a:p>
            <a:pPr lvl="1">
              <a:buFont typeface="Arial" panose="020B0604020202020204" pitchFamily="34" charset="0"/>
              <a:buChar char="•"/>
            </a:pPr>
            <a:r>
              <a:rPr lang="en-US" dirty="0"/>
              <a:t>High retention rates equate to a high level of predictable monthly recurring revenue.</a:t>
            </a:r>
          </a:p>
          <a:p>
            <a:pPr lvl="1">
              <a:buFont typeface="Arial" panose="020B0604020202020204" pitchFamily="34" charset="0"/>
              <a:buChar char="•"/>
            </a:pPr>
            <a:endParaRPr lang="en-US" dirty="0"/>
          </a:p>
          <a:p>
            <a:pPr marL="201168" lvl="1" indent="0">
              <a:buNone/>
            </a:pPr>
            <a:r>
              <a:rPr lang="en-US" dirty="0"/>
              <a:t>In order to understand retention, it is necessary to analyze churn and its trends throughout the Telco customer base. </a:t>
            </a:r>
          </a:p>
          <a:p>
            <a:pPr lvl="1">
              <a:buFont typeface="Arial" panose="020B0604020202020204" pitchFamily="34" charset="0"/>
              <a:buChar char="•"/>
            </a:pPr>
            <a:r>
              <a:rPr lang="en-US" dirty="0"/>
              <a:t>Churn is the percent of customers that discontinue their contract during a given time frame. </a:t>
            </a:r>
          </a:p>
          <a:p>
            <a:pPr lvl="1">
              <a:buFont typeface="Arial" panose="020B0604020202020204" pitchFamily="34" charset="0"/>
              <a:buChar char="•"/>
            </a:pPr>
            <a:r>
              <a:rPr lang="en-US" dirty="0"/>
              <a:t>Telco currently has a 27% churn rate.</a:t>
            </a:r>
          </a:p>
          <a:p>
            <a:pPr marL="201168" lvl="1" indent="0">
              <a:buNone/>
            </a:pPr>
            <a:endParaRPr lang="en-US" dirty="0"/>
          </a:p>
        </p:txBody>
      </p:sp>
    </p:spTree>
    <p:extLst>
      <p:ext uri="{BB962C8B-B14F-4D97-AF65-F5344CB8AC3E}">
        <p14:creationId xmlns:p14="http://schemas.microsoft.com/office/powerpoint/2010/main" val="118653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1097280" y="2080626"/>
            <a:ext cx="10058400" cy="4023360"/>
          </a:xfrm>
        </p:spPr>
        <p:txBody>
          <a:bodyPr/>
          <a:lstStyle/>
          <a:p>
            <a:r>
              <a:rPr lang="en-US" dirty="0"/>
              <a:t>Analyzing patterns in relation to churn throughout the Telco customer base will allow a predictive model to be built. </a:t>
            </a:r>
          </a:p>
          <a:p>
            <a:r>
              <a:rPr lang="en-US" dirty="0"/>
              <a:t>This model will be used to predict customer behavior in order to maximize retention.</a:t>
            </a:r>
          </a:p>
          <a:p>
            <a:r>
              <a:rPr lang="en-US" dirty="0"/>
              <a:t>The output will include an early diagnoses of customers at high risk of churning.  </a:t>
            </a:r>
          </a:p>
        </p:txBody>
      </p:sp>
    </p:spTree>
    <p:extLst>
      <p:ext uri="{BB962C8B-B14F-4D97-AF65-F5344CB8AC3E}">
        <p14:creationId xmlns:p14="http://schemas.microsoft.com/office/powerpoint/2010/main" val="37531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The output of the model will be used for two specific initiatives:</a:t>
            </a:r>
          </a:p>
          <a:p>
            <a:pPr>
              <a:buFont typeface="Arial" panose="020B0604020202020204" pitchFamily="34" charset="0"/>
              <a:buChar char="•"/>
            </a:pPr>
            <a:r>
              <a:rPr lang="en-US" dirty="0"/>
              <a:t> Digital advertising campaigns focused on retention:</a:t>
            </a:r>
          </a:p>
          <a:p>
            <a:pPr lvl="2">
              <a:buFont typeface="Arial" panose="020B0604020202020204" pitchFamily="34" charset="0"/>
              <a:buChar char="•"/>
            </a:pPr>
            <a:r>
              <a:rPr lang="en-US" dirty="0"/>
              <a:t>Telco will be launching a digital advertising campaign targeted towards customers whom the model classifies as high risk for churn. The advertisements will include exclusive deals related to resigning contracts.</a:t>
            </a:r>
          </a:p>
          <a:p>
            <a:pPr>
              <a:buFont typeface="Arial" panose="020B0604020202020204" pitchFamily="34" charset="0"/>
              <a:buChar char="•"/>
            </a:pPr>
            <a:r>
              <a:rPr lang="en-US" dirty="0"/>
              <a:t> Advanced customer service representative dashboards + notifications:</a:t>
            </a:r>
          </a:p>
          <a:p>
            <a:pPr lvl="2">
              <a:buFont typeface="Arial" panose="020B0604020202020204" pitchFamily="34" charset="0"/>
              <a:buChar char="•"/>
            </a:pPr>
            <a:r>
              <a:rPr lang="en-US" dirty="0"/>
              <a:t>Customer Service Representatives will notified when a customer is at high risk of churning. Based on the individual’s previous behaviors (in relation to Telco), specific promotions will be offered to aid in reducing the risk of churning. </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35916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a:xfrm>
            <a:off x="1097280" y="1854123"/>
            <a:ext cx="10058400" cy="4023360"/>
          </a:xfrm>
        </p:spPr>
        <p:txBody>
          <a:bodyPr/>
          <a:lstStyle/>
          <a:p>
            <a:r>
              <a:rPr lang="en-US" dirty="0"/>
              <a:t>The dataset used to create the model includes data on 7,032 customers. </a:t>
            </a:r>
          </a:p>
          <a:p>
            <a:r>
              <a:rPr lang="en-US" dirty="0"/>
              <a:t>Descriptive Statistics:</a:t>
            </a:r>
          </a:p>
          <a:p>
            <a:pPr lvl="1">
              <a:buFont typeface="Arial" panose="020B0604020202020204" pitchFamily="34" charset="0"/>
              <a:buChar char="•"/>
            </a:pPr>
            <a:r>
              <a:rPr lang="en-US" dirty="0"/>
              <a:t>5,163  (73%) of these customers did not churn, 1,869 churned (27%).</a:t>
            </a:r>
          </a:p>
          <a:p>
            <a:pPr lvl="1">
              <a:buFont typeface="Arial" panose="020B0604020202020204" pitchFamily="34" charset="0"/>
              <a:buChar char="•"/>
            </a:pPr>
            <a:r>
              <a:rPr lang="en-US" dirty="0"/>
              <a:t>90% of customers have phone service and 78% have internet service</a:t>
            </a:r>
          </a:p>
          <a:p>
            <a:pPr lvl="1">
              <a:buFont typeface="Arial" panose="020B0604020202020204" pitchFamily="34" charset="0"/>
              <a:buChar char="•"/>
            </a:pPr>
            <a:r>
              <a:rPr lang="en-US" dirty="0"/>
              <a:t>The average tenure length is 32 months</a:t>
            </a:r>
          </a:p>
          <a:p>
            <a:pPr lvl="1">
              <a:buFont typeface="Arial" panose="020B0604020202020204" pitchFamily="34" charset="0"/>
              <a:buChar char="•"/>
            </a:pPr>
            <a:r>
              <a:rPr lang="en-US" dirty="0"/>
              <a:t>The average monthly charges are $64.80</a:t>
            </a:r>
          </a:p>
          <a:p>
            <a:pPr lvl="1">
              <a:buFont typeface="Arial" panose="020B0604020202020204" pitchFamily="34" charset="0"/>
              <a:buChar char="•"/>
            </a:pPr>
            <a:r>
              <a:rPr lang="en-US" dirty="0"/>
              <a:t>55% of all customers have month-to-month contracts, 21% have yearly contracts and 24% have two year.</a:t>
            </a:r>
          </a:p>
        </p:txBody>
      </p:sp>
    </p:spTree>
    <p:extLst>
      <p:ext uri="{BB962C8B-B14F-4D97-AF65-F5344CB8AC3E}">
        <p14:creationId xmlns:p14="http://schemas.microsoft.com/office/powerpoint/2010/main" val="130354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4" name="Content Placeholder 3"/>
          <p:cNvPicPr>
            <a:picLocks noGrp="1" noChangeAspect="1"/>
          </p:cNvPicPr>
          <p:nvPr>
            <p:ph idx="1"/>
          </p:nvPr>
        </p:nvPicPr>
        <p:blipFill>
          <a:blip r:embed="rId2"/>
          <a:stretch>
            <a:fillRect/>
          </a:stretch>
        </p:blipFill>
        <p:spPr>
          <a:xfrm>
            <a:off x="6712085" y="4164687"/>
            <a:ext cx="4271196" cy="2132317"/>
          </a:xfrm>
        </p:spPr>
      </p:pic>
      <p:pic>
        <p:nvPicPr>
          <p:cNvPr id="5" name="Picture 4"/>
          <p:cNvPicPr>
            <a:picLocks noChangeAspect="1"/>
          </p:cNvPicPr>
          <p:nvPr/>
        </p:nvPicPr>
        <p:blipFill>
          <a:blip r:embed="rId3"/>
          <a:stretch>
            <a:fillRect/>
          </a:stretch>
        </p:blipFill>
        <p:spPr>
          <a:xfrm>
            <a:off x="6712085" y="1911792"/>
            <a:ext cx="4107987" cy="2268323"/>
          </a:xfrm>
          <a:prstGeom prst="rect">
            <a:avLst/>
          </a:prstGeom>
        </p:spPr>
      </p:pic>
      <p:sp>
        <p:nvSpPr>
          <p:cNvPr id="6" name="TextBox 5"/>
          <p:cNvSpPr txBox="1"/>
          <p:nvPr/>
        </p:nvSpPr>
        <p:spPr>
          <a:xfrm>
            <a:off x="1240971" y="1902674"/>
            <a:ext cx="5271796" cy="3693319"/>
          </a:xfrm>
          <a:prstGeom prst="rect">
            <a:avLst/>
          </a:prstGeom>
          <a:noFill/>
        </p:spPr>
        <p:txBody>
          <a:bodyPr wrap="square" rtlCol="0">
            <a:spAutoFit/>
          </a:bodyPr>
          <a:lstStyle/>
          <a:p>
            <a:r>
              <a:rPr lang="en-US" dirty="0"/>
              <a:t>Some notable discrepancies between churners and non-churners:</a:t>
            </a:r>
          </a:p>
          <a:p>
            <a:endParaRPr lang="en-US" dirty="0"/>
          </a:p>
          <a:p>
            <a:pPr marL="285750" indent="-285750">
              <a:buFont typeface="Arial" panose="020B0604020202020204" pitchFamily="34" charset="0"/>
              <a:buChar char="•"/>
            </a:pPr>
            <a:r>
              <a:rPr lang="en-US" dirty="0"/>
              <a:t>Tenure: The average tenure for those who churned is 18 months while the average tenure for those who did not churn is 38 months.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Contract: The proportion of the types of contracts vary greatly between churners and non-churners. For churners, 89% had month-to-month contracts while only 43% of non-churners had month-to-month. </a:t>
            </a:r>
          </a:p>
        </p:txBody>
      </p:sp>
    </p:spTree>
    <p:extLst>
      <p:ext uri="{BB962C8B-B14F-4D97-AF65-F5344CB8AC3E}">
        <p14:creationId xmlns:p14="http://schemas.microsoft.com/office/powerpoint/2010/main" val="384376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a:t>
            </a:r>
          </a:p>
        </p:txBody>
      </p:sp>
      <p:sp>
        <p:nvSpPr>
          <p:cNvPr id="3" name="Content Placeholder 2"/>
          <p:cNvSpPr>
            <a:spLocks noGrp="1"/>
          </p:cNvSpPr>
          <p:nvPr>
            <p:ph idx="1"/>
          </p:nvPr>
        </p:nvSpPr>
        <p:spPr/>
        <p:txBody>
          <a:bodyPr/>
          <a:lstStyle/>
          <a:p>
            <a:r>
              <a:rPr lang="en-US" dirty="0"/>
              <a:t>Logistic regression models were used to predict churn based upon customer behavior. </a:t>
            </a:r>
          </a:p>
          <a:p>
            <a:r>
              <a:rPr lang="en-US" dirty="0"/>
              <a:t>The baseline comparison used was 73% accuracy (based upon most common class).</a:t>
            </a:r>
          </a:p>
          <a:p>
            <a:pPr>
              <a:buFont typeface="Arial" panose="020B0604020202020204" pitchFamily="34" charset="0"/>
              <a:buChar char="•"/>
            </a:pPr>
            <a:r>
              <a:rPr lang="en-US" dirty="0"/>
              <a:t> Model 1</a:t>
            </a:r>
          </a:p>
          <a:p>
            <a:pPr lvl="1">
              <a:buFont typeface="Arial" panose="020B0604020202020204" pitchFamily="34" charset="0"/>
              <a:buChar char="•"/>
            </a:pPr>
            <a:r>
              <a:rPr lang="en-US" dirty="0"/>
              <a:t>The first logistic regression model included all original variables from the Telco customer data.</a:t>
            </a:r>
          </a:p>
          <a:p>
            <a:pPr lvl="2">
              <a:buFont typeface="Arial" panose="020B0604020202020204" pitchFamily="34" charset="0"/>
              <a:buChar char="•"/>
            </a:pPr>
            <a:r>
              <a:rPr lang="en-US" dirty="0"/>
              <a:t>Accuracy rate of 80.9% with training data</a:t>
            </a:r>
          </a:p>
          <a:p>
            <a:pPr lvl="2">
              <a:buFont typeface="Arial" panose="020B0604020202020204" pitchFamily="34" charset="0"/>
              <a:buChar char="•"/>
            </a:pPr>
            <a:r>
              <a:rPr lang="en-US" dirty="0"/>
              <a:t>Accuracy of 80.6% with test data</a:t>
            </a:r>
          </a:p>
          <a:p>
            <a:pPr lvl="2">
              <a:buFont typeface="Arial" panose="020B0604020202020204" pitchFamily="34" charset="0"/>
              <a:buChar char="•"/>
            </a:pPr>
            <a:r>
              <a:rPr lang="en-US" dirty="0"/>
              <a:t>Because this model used all variables, overfitting may be prevalent. </a:t>
            </a:r>
          </a:p>
          <a:p>
            <a:pPr>
              <a:buFont typeface="Arial" panose="020B0604020202020204" pitchFamily="34" charset="0"/>
              <a:buChar char="•"/>
            </a:pPr>
            <a:r>
              <a:rPr lang="en-US" dirty="0"/>
              <a:t> Model 2 </a:t>
            </a:r>
          </a:p>
          <a:p>
            <a:pPr lvl="1">
              <a:buFont typeface="Arial" panose="020B0604020202020204" pitchFamily="34" charset="0"/>
              <a:buChar char="•"/>
            </a:pPr>
            <a:r>
              <a:rPr lang="en-US" dirty="0"/>
              <a:t>The second model removed the variables that were least significant in predicting churn.</a:t>
            </a:r>
          </a:p>
          <a:p>
            <a:pPr lvl="2">
              <a:buFont typeface="Arial" panose="020B0604020202020204" pitchFamily="34" charset="0"/>
              <a:buChar char="•"/>
            </a:pPr>
            <a:r>
              <a:rPr lang="en-US" dirty="0"/>
              <a:t>Accuracy rate of 80.5%  with the training data</a:t>
            </a:r>
          </a:p>
          <a:p>
            <a:pPr lvl="2">
              <a:buFont typeface="Arial" panose="020B0604020202020204" pitchFamily="34" charset="0"/>
              <a:buChar char="•"/>
            </a:pPr>
            <a:r>
              <a:rPr lang="en-US" dirty="0"/>
              <a:t>Accuracy of 80.9% with the test data</a:t>
            </a:r>
          </a:p>
        </p:txBody>
      </p:sp>
    </p:spTree>
    <p:extLst>
      <p:ext uri="{BB962C8B-B14F-4D97-AF65-F5344CB8AC3E}">
        <p14:creationId xmlns:p14="http://schemas.microsoft.com/office/powerpoint/2010/main" val="266548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Model 3: </a:t>
            </a:r>
          </a:p>
          <a:p>
            <a:pPr lvl="1">
              <a:buFont typeface="Arial" panose="020B0604020202020204" pitchFamily="34" charset="0"/>
              <a:buChar char="•"/>
            </a:pPr>
            <a:r>
              <a:rPr lang="en-US" dirty="0"/>
              <a:t>The third model removed the two last variables that were less significant than the others</a:t>
            </a:r>
          </a:p>
          <a:p>
            <a:pPr lvl="2">
              <a:buFont typeface="Arial" panose="020B0604020202020204" pitchFamily="34" charset="0"/>
              <a:buChar char="•"/>
            </a:pPr>
            <a:r>
              <a:rPr lang="en-US" dirty="0"/>
              <a:t>Accuracy rate of 79.6% with training data</a:t>
            </a:r>
          </a:p>
          <a:p>
            <a:pPr lvl="2">
              <a:buFont typeface="Arial" panose="020B0604020202020204" pitchFamily="34" charset="0"/>
              <a:buChar char="•"/>
            </a:pPr>
            <a:r>
              <a:rPr lang="en-US" dirty="0"/>
              <a:t>Accuracy rate of 80.3% with test data</a:t>
            </a:r>
          </a:p>
          <a:p>
            <a:pPr marL="0" indent="-182880">
              <a:buNone/>
            </a:pPr>
            <a:r>
              <a:rPr lang="en-US" dirty="0"/>
              <a:t>The winner – Model 2: </a:t>
            </a:r>
          </a:p>
          <a:p>
            <a:pPr lvl="1">
              <a:buFont typeface="Arial" panose="020B0604020202020204" pitchFamily="34" charset="0"/>
              <a:buChar char="•"/>
            </a:pPr>
            <a:r>
              <a:rPr lang="en-US" dirty="0"/>
              <a:t>Accuracy rate of 81% (11% improvement over baseline)</a:t>
            </a:r>
          </a:p>
          <a:p>
            <a:pPr lvl="1">
              <a:buFont typeface="Arial" panose="020B0604020202020204" pitchFamily="34" charset="0"/>
              <a:buChar char="•"/>
            </a:pPr>
            <a:r>
              <a:rPr lang="en-US" dirty="0"/>
              <a:t>Specificity rate of 10%</a:t>
            </a:r>
          </a:p>
          <a:p>
            <a:pPr lvl="1">
              <a:buFont typeface="Arial" panose="020B0604020202020204" pitchFamily="34" charset="0"/>
              <a:buChar char="•"/>
            </a:pPr>
            <a:r>
              <a:rPr lang="en-US" dirty="0"/>
              <a:t>Sensitivity rate of 55%</a:t>
            </a:r>
          </a:p>
          <a:p>
            <a:pPr lvl="1">
              <a:buFont typeface="Arial" panose="020B0604020202020204" pitchFamily="34" charset="0"/>
              <a:buChar char="•"/>
            </a:pPr>
            <a:r>
              <a:rPr lang="en-US" dirty="0"/>
              <a:t>Positive predicted value rate of 67%</a:t>
            </a:r>
          </a:p>
          <a:p>
            <a:pPr lvl="1">
              <a:buFont typeface="Arial" panose="020B0604020202020204" pitchFamily="34" charset="0"/>
              <a:buChar char="•"/>
            </a:pPr>
            <a:r>
              <a:rPr lang="en-US" dirty="0"/>
              <a:t>Negative predicted value rate of 85%</a:t>
            </a:r>
          </a:p>
          <a:p>
            <a:pPr marL="0" indent="-182880">
              <a:buNone/>
            </a:pPr>
            <a:endParaRPr lang="en-US" dirty="0"/>
          </a:p>
          <a:p>
            <a:pPr marL="251460" indent="-342900">
              <a:buFont typeface="Arial" panose="020B0604020202020204" pitchFamily="34" charset="0"/>
              <a:buChar char="•"/>
            </a:pPr>
            <a:endParaRPr lang="en-US" dirty="0"/>
          </a:p>
        </p:txBody>
      </p:sp>
    </p:spTree>
    <p:extLst>
      <p:ext uri="{BB962C8B-B14F-4D97-AF65-F5344CB8AC3E}">
        <p14:creationId xmlns:p14="http://schemas.microsoft.com/office/powerpoint/2010/main" val="48534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Research</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Optimize the threshold used based on the business objectives.</a:t>
            </a:r>
          </a:p>
          <a:p>
            <a:pPr lvl="1">
              <a:buFont typeface="Arial" panose="020B0604020202020204" pitchFamily="34" charset="0"/>
              <a:buChar char="•"/>
            </a:pPr>
            <a:r>
              <a:rPr lang="en-US" dirty="0"/>
              <a:t>For these models, we defined the probability threshold at .5. </a:t>
            </a:r>
            <a:r>
              <a:rPr lang="en-US" dirty="0"/>
              <a:t>If Telco were to lower the threshold they would most likely see more customers classified as churners. This would be useful if they were running an inexpensive advertising campaign. If Telco wanted to use this information to run a high cost promotional campaign, they may want to raise the threshold to only classify those with the highest probabilities of churning. </a:t>
            </a:r>
          </a:p>
          <a:p>
            <a:pPr lvl="1">
              <a:buFont typeface="Arial" panose="020B0604020202020204" pitchFamily="34" charset="0"/>
              <a:buChar char="•"/>
            </a:pPr>
            <a:endParaRPr lang="en-US" dirty="0"/>
          </a:p>
          <a:p>
            <a:pPr>
              <a:buFont typeface="Arial" panose="020B0604020202020204" pitchFamily="34" charset="0"/>
              <a:buChar char="•"/>
            </a:pPr>
            <a:r>
              <a:rPr lang="en-US" dirty="0"/>
              <a:t> Add rankings based on customer value.</a:t>
            </a:r>
          </a:p>
          <a:p>
            <a:pPr lvl="1">
              <a:buFont typeface="Arial" panose="020B0604020202020204" pitchFamily="34" charset="0"/>
              <a:buChar char="•"/>
            </a:pPr>
            <a:r>
              <a:rPr lang="en-US" dirty="0"/>
              <a:t>It would be beneficial if Telco could quickly analyze the value of each customer with a high chance of churning. This value metric would primarily be based on the contract, monthly, and total charges for each customer. This information would ensure the customers of highest value to Telco are given priority over lower value contracts. </a:t>
            </a:r>
          </a:p>
          <a:p>
            <a:pPr marL="201168" lvl="1" indent="0">
              <a:buNone/>
            </a:pPr>
            <a:endParaRPr lang="en-US" dirty="0"/>
          </a:p>
        </p:txBody>
      </p:sp>
    </p:spTree>
    <p:extLst>
      <p:ext uri="{BB962C8B-B14F-4D97-AF65-F5344CB8AC3E}">
        <p14:creationId xmlns:p14="http://schemas.microsoft.com/office/powerpoint/2010/main" val="41606987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TotalTime>
  <Words>754</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customer data and  retention</vt:lpstr>
      <vt:lpstr>Problem</vt:lpstr>
      <vt:lpstr>Problem</vt:lpstr>
      <vt:lpstr>Problem</vt:lpstr>
      <vt:lpstr>The Data</vt:lpstr>
      <vt:lpstr>The Data</vt:lpstr>
      <vt:lpstr>The Models</vt:lpstr>
      <vt:lpstr>The Models</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data and  retention</dc:title>
  <dc:creator>brad boldenow</dc:creator>
  <cp:lastModifiedBy>brad boldenow</cp:lastModifiedBy>
  <cp:revision>7</cp:revision>
  <dcterms:created xsi:type="dcterms:W3CDTF">2017-02-07T20:35:46Z</dcterms:created>
  <dcterms:modified xsi:type="dcterms:W3CDTF">2017-02-07T21:39:31Z</dcterms:modified>
</cp:coreProperties>
</file>