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0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8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6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0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8038-7273-4CAF-BFC0-B5265EC8930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EB73F-8765-42A2-A9B8-87F9BDFB20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3457574" y="228600"/>
              <a:ext cx="1443037" cy="1028700"/>
            </a:xfrm>
            <a:prstGeom prst="wedgeRoundRectCallout">
              <a:avLst>
                <a:gd name="adj1" fmla="val -102928"/>
                <a:gd name="adj2" fmla="val 1277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QUOTED VALUE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COST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839199" y="638174"/>
              <a:ext cx="1443037" cy="1028700"/>
            </a:xfrm>
            <a:prstGeom prst="wedgeRoundRectCallout">
              <a:avLst>
                <a:gd name="adj1" fmla="val -124710"/>
                <a:gd name="adj2" fmla="val -2194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YEAR TO DATE LOSS BIDS COUNT</a:t>
              </a:r>
            </a:p>
          </p:txBody>
        </p:sp>
        <p:sp>
          <p:nvSpPr>
            <p:cNvPr id="16" name="Rounded Rectangular Callout 15"/>
            <p:cNvSpPr/>
            <p:nvPr/>
          </p:nvSpPr>
          <p:spPr>
            <a:xfrm>
              <a:off x="1214439" y="4605040"/>
              <a:ext cx="1810048" cy="1338560"/>
            </a:xfrm>
            <a:prstGeom prst="wedgeRoundRectCallout">
              <a:avLst>
                <a:gd name="adj1" fmla="val -38571"/>
                <a:gd name="adj2" fmla="val -10388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YEAR TO DATE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BREAKDOWN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VALUE COST</a:t>
              </a:r>
            </a:p>
          </p:txBody>
        </p:sp>
        <p:sp>
          <p:nvSpPr>
            <p:cNvPr id="17" name="Rounded Rectangular Callout 16"/>
            <p:cNvSpPr/>
            <p:nvPr/>
          </p:nvSpPr>
          <p:spPr>
            <a:xfrm>
              <a:off x="6700838" y="4772025"/>
              <a:ext cx="5072062" cy="1171575"/>
            </a:xfrm>
            <a:prstGeom prst="wedgeRoundRectCallout">
              <a:avLst>
                <a:gd name="adj1" fmla="val -18445"/>
                <a:gd name="adj2" fmla="val -12302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CHART NOTE: COMPETITOR AWARDED REPRESENTS THE DOLLAR VALUE AT WHICH THE AWARD WAS ISSUED AND NOT THE OUR COST.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11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5638799" y="105104"/>
              <a:ext cx="2286001" cy="895022"/>
            </a:xfrm>
            <a:prstGeom prst="wedgeRoundRectCallout">
              <a:avLst>
                <a:gd name="adj1" fmla="val -70724"/>
                <a:gd name="adj2" fmla="val 10755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HOVERING OVER THE LINE WILL PROVIDED MORE CONTEXT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85548" y="2351664"/>
              <a:ext cx="5848317" cy="1677410"/>
            </a:xfrm>
            <a:custGeom>
              <a:avLst/>
              <a:gdLst>
                <a:gd name="connsiteX0" fmla="*/ 2577403 w 5848317"/>
                <a:gd name="connsiteY0" fmla="*/ 0 h 1677410"/>
                <a:gd name="connsiteX1" fmla="*/ 2847732 w 5848317"/>
                <a:gd name="connsiteY1" fmla="*/ 520123 h 1677410"/>
                <a:gd name="connsiteX2" fmla="*/ 5175635 w 5848317"/>
                <a:gd name="connsiteY2" fmla="*/ 520123 h 1677410"/>
                <a:gd name="connsiteX3" fmla="*/ 5368520 w 5848317"/>
                <a:gd name="connsiteY3" fmla="*/ 713008 h 1677410"/>
                <a:gd name="connsiteX4" fmla="*/ 5368520 w 5848317"/>
                <a:gd name="connsiteY4" fmla="*/ 1195207 h 1677410"/>
                <a:gd name="connsiteX5" fmla="*/ 5368520 w 5848317"/>
                <a:gd name="connsiteY5" fmla="*/ 1222848 h 1677410"/>
                <a:gd name="connsiteX6" fmla="*/ 5848317 w 5848317"/>
                <a:gd name="connsiteY6" fmla="*/ 1647286 h 1677410"/>
                <a:gd name="connsiteX7" fmla="*/ 5366632 w 5848317"/>
                <a:gd name="connsiteY7" fmla="*/ 1493879 h 1677410"/>
                <a:gd name="connsiteX8" fmla="*/ 5353362 w 5848317"/>
                <a:gd name="connsiteY8" fmla="*/ 1559604 h 1677410"/>
                <a:gd name="connsiteX9" fmla="*/ 5175635 w 5848317"/>
                <a:gd name="connsiteY9" fmla="*/ 1677410 h 1677410"/>
                <a:gd name="connsiteX10" fmla="*/ 5144390 w 5848317"/>
                <a:gd name="connsiteY10" fmla="*/ 1677410 h 1677410"/>
                <a:gd name="connsiteX11" fmla="*/ 5031236 w 5848317"/>
                <a:gd name="connsiteY11" fmla="*/ 1677410 h 1677410"/>
                <a:gd name="connsiteX12" fmla="*/ 4572178 w 5848317"/>
                <a:gd name="connsiteY12" fmla="*/ 1677410 h 1677410"/>
                <a:gd name="connsiteX13" fmla="*/ 4401149 w 5848317"/>
                <a:gd name="connsiteY13" fmla="*/ 1677410 h 1677410"/>
                <a:gd name="connsiteX14" fmla="*/ 3693926 w 5848317"/>
                <a:gd name="connsiteY14" fmla="*/ 1677410 h 1677410"/>
                <a:gd name="connsiteX15" fmla="*/ 2870009 w 5848317"/>
                <a:gd name="connsiteY15" fmla="*/ 1677410 h 1677410"/>
                <a:gd name="connsiteX16" fmla="*/ 2576504 w 5848317"/>
                <a:gd name="connsiteY16" fmla="*/ 1677410 h 1677410"/>
                <a:gd name="connsiteX17" fmla="*/ 2134203 w 5848317"/>
                <a:gd name="connsiteY17" fmla="*/ 1677410 h 1677410"/>
                <a:gd name="connsiteX18" fmla="*/ 1829406 w 5848317"/>
                <a:gd name="connsiteY18" fmla="*/ 1677410 h 1677410"/>
                <a:gd name="connsiteX19" fmla="*/ 1379926 w 5848317"/>
                <a:gd name="connsiteY19" fmla="*/ 1677410 h 1677410"/>
                <a:gd name="connsiteX20" fmla="*/ 775092 w 5848317"/>
                <a:gd name="connsiteY20" fmla="*/ 1677410 h 1677410"/>
                <a:gd name="connsiteX21" fmla="*/ 582207 w 5848317"/>
                <a:gd name="connsiteY21" fmla="*/ 1484525 h 1677410"/>
                <a:gd name="connsiteX22" fmla="*/ 582207 w 5848317"/>
                <a:gd name="connsiteY22" fmla="*/ 1484529 h 1677410"/>
                <a:gd name="connsiteX23" fmla="*/ 0 w 5848317"/>
                <a:gd name="connsiteY23" fmla="*/ 1563209 h 1677410"/>
                <a:gd name="connsiteX24" fmla="*/ 582207 w 5848317"/>
                <a:gd name="connsiteY24" fmla="*/ 1195207 h 1677410"/>
                <a:gd name="connsiteX25" fmla="*/ 582207 w 5848317"/>
                <a:gd name="connsiteY25" fmla="*/ 713008 h 1677410"/>
                <a:gd name="connsiteX26" fmla="*/ 775092 w 5848317"/>
                <a:gd name="connsiteY26" fmla="*/ 520123 h 1677410"/>
                <a:gd name="connsiteX27" fmla="*/ 1379926 w 5848317"/>
                <a:gd name="connsiteY27" fmla="*/ 520123 h 1677410"/>
                <a:gd name="connsiteX28" fmla="*/ 2167946 w 5848317"/>
                <a:gd name="connsiteY28" fmla="*/ 520123 h 167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48317" h="1677410">
                  <a:moveTo>
                    <a:pt x="2577403" y="0"/>
                  </a:moveTo>
                  <a:lnTo>
                    <a:pt x="2847732" y="520123"/>
                  </a:lnTo>
                  <a:lnTo>
                    <a:pt x="5175635" y="520123"/>
                  </a:lnTo>
                  <a:cubicBezTo>
                    <a:pt x="5282162" y="520123"/>
                    <a:pt x="5368520" y="606481"/>
                    <a:pt x="5368520" y="713008"/>
                  </a:cubicBezTo>
                  <a:lnTo>
                    <a:pt x="5368520" y="1195207"/>
                  </a:lnTo>
                  <a:lnTo>
                    <a:pt x="5368520" y="1222848"/>
                  </a:lnTo>
                  <a:lnTo>
                    <a:pt x="5848317" y="1647286"/>
                  </a:lnTo>
                  <a:lnTo>
                    <a:pt x="5366632" y="1493879"/>
                  </a:lnTo>
                  <a:lnTo>
                    <a:pt x="5353362" y="1559604"/>
                  </a:lnTo>
                  <a:cubicBezTo>
                    <a:pt x="5324080" y="1628834"/>
                    <a:pt x="5255530" y="1677410"/>
                    <a:pt x="5175635" y="1677410"/>
                  </a:cubicBezTo>
                  <a:lnTo>
                    <a:pt x="5144390" y="1677410"/>
                  </a:lnTo>
                  <a:lnTo>
                    <a:pt x="5031236" y="1677410"/>
                  </a:lnTo>
                  <a:lnTo>
                    <a:pt x="4572178" y="1677410"/>
                  </a:lnTo>
                  <a:lnTo>
                    <a:pt x="4401149" y="1677410"/>
                  </a:lnTo>
                  <a:lnTo>
                    <a:pt x="3693926" y="1677410"/>
                  </a:lnTo>
                  <a:lnTo>
                    <a:pt x="2870009" y="1677410"/>
                  </a:lnTo>
                  <a:lnTo>
                    <a:pt x="2576504" y="1677410"/>
                  </a:lnTo>
                  <a:lnTo>
                    <a:pt x="2134203" y="1677410"/>
                  </a:lnTo>
                  <a:lnTo>
                    <a:pt x="1829406" y="1677410"/>
                  </a:lnTo>
                  <a:lnTo>
                    <a:pt x="1379926" y="1677410"/>
                  </a:lnTo>
                  <a:lnTo>
                    <a:pt x="775092" y="1677410"/>
                  </a:lnTo>
                  <a:cubicBezTo>
                    <a:pt x="668565" y="1677410"/>
                    <a:pt x="582207" y="1591052"/>
                    <a:pt x="582207" y="1484525"/>
                  </a:cubicBezTo>
                  <a:lnTo>
                    <a:pt x="582207" y="1484529"/>
                  </a:lnTo>
                  <a:lnTo>
                    <a:pt x="0" y="1563209"/>
                  </a:lnTo>
                  <a:lnTo>
                    <a:pt x="582207" y="1195207"/>
                  </a:lnTo>
                  <a:lnTo>
                    <a:pt x="582207" y="713008"/>
                  </a:lnTo>
                  <a:cubicBezTo>
                    <a:pt x="582207" y="606481"/>
                    <a:pt x="668565" y="520123"/>
                    <a:pt x="775092" y="520123"/>
                  </a:cubicBezTo>
                  <a:lnTo>
                    <a:pt x="1379926" y="520123"/>
                  </a:lnTo>
                  <a:lnTo>
                    <a:pt x="2167946" y="52012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VALUE IS IN OUR COST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1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2888" y="1000126"/>
              <a:ext cx="3057360" cy="933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YTD = YEAR TO DATE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PYT = PREVIOUS YEAR TOTAL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STLY = SAME TIME LAST YEAR </a:t>
              </a: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3729036" y="3086100"/>
              <a:ext cx="1620730" cy="1443037"/>
            </a:xfrm>
            <a:prstGeom prst="wedgeRoundRectCallout">
              <a:avLst>
                <a:gd name="adj1" fmla="val -90183"/>
                <a:gd name="adj2" fmla="val 3952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SELECT DISCREPANCY FOR MORE DETAIL </a:t>
              </a: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5055477" y="4986337"/>
              <a:ext cx="1573924" cy="1088642"/>
            </a:xfrm>
            <a:prstGeom prst="wedgeRoundRectCallout">
              <a:avLst>
                <a:gd name="adj1" fmla="val 74299"/>
                <a:gd name="adj2" fmla="val -5695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SAME TIME LAST YEAR DISCREPANCY COUNT</a:t>
              </a: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6737132" y="2921876"/>
              <a:ext cx="1642486" cy="1250074"/>
            </a:xfrm>
            <a:prstGeom prst="wedgeRoundRectCallout">
              <a:avLst>
                <a:gd name="adj1" fmla="val 83211"/>
                <a:gd name="adj2" fmla="val 40411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GREEN BAR: YEAR TO DATE DISCREPANCY COUNT </a:t>
              </a:r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9543393" y="5507421"/>
              <a:ext cx="1767541" cy="1207704"/>
            </a:xfrm>
            <a:prstGeom prst="wedgeRoundRectCallout">
              <a:avLst>
                <a:gd name="adj1" fmla="val 65389"/>
                <a:gd name="adj2" fmla="val -6090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PERVIOUS YEAR TOTAL DISCREPANCY 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9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73020" cy="685799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ular Callout 4"/>
            <p:cNvSpPr/>
            <p:nvPr/>
          </p:nvSpPr>
          <p:spPr>
            <a:xfrm>
              <a:off x="6543673" y="3857298"/>
              <a:ext cx="1696437" cy="1257628"/>
            </a:xfrm>
            <a:prstGeom prst="wedgeRoundRectCallout">
              <a:avLst>
                <a:gd name="adj1" fmla="val -90183"/>
                <a:gd name="adj2" fmla="val 3952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SELECT DISCREPANCY FOR MORE DETAIL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6024561" y="777766"/>
              <a:ext cx="2215549" cy="1082565"/>
            </a:xfrm>
            <a:prstGeom prst="wedgeRoundRectCallout">
              <a:avLst>
                <a:gd name="adj1" fmla="val -70724"/>
                <a:gd name="adj2" fmla="val 10755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HOVERING OVER THE LINE WILL PROVIDED MORE CONTEXT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2888" y="1000126"/>
              <a:ext cx="3057360" cy="933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YTD = YEAR TO DATE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PYT = PREVIOUS YEAR TOTAL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STLY = SAME TIME LAST YEAR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6024561" y="788277"/>
              <a:ext cx="2236570" cy="1054810"/>
            </a:xfrm>
            <a:prstGeom prst="wedgeRoundRectCallout">
              <a:avLst>
                <a:gd name="adj1" fmla="val -70724"/>
                <a:gd name="adj2" fmla="val 10755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HOVERING OVER THE LINE WILL PROVIDED MORE CONTEXT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2888" y="1000126"/>
              <a:ext cx="3057360" cy="933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YTD = YEAR TO DATE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PYT = PREVIOUS YEAR TOTAL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STLY = SAME TIME LAST YEAR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87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6024561" y="788277"/>
              <a:ext cx="2236570" cy="1054810"/>
            </a:xfrm>
            <a:prstGeom prst="wedgeRoundRectCallout">
              <a:avLst>
                <a:gd name="adj1" fmla="val -70724"/>
                <a:gd name="adj2" fmla="val 10755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HOVERING OVER THE LINE WILL PROVIDED MORE CONTEXT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42888" y="1000126"/>
              <a:ext cx="3057360" cy="933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YTD = YEAR TO DATE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PYT = PREVIOUS YEAR TOTAL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STLY = SAME TIME LAST YEAR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93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 hidden="1"/>
          <p:cNvGrpSpPr/>
          <p:nvPr/>
        </p:nvGrpSpPr>
        <p:grpSpPr>
          <a:xfrm>
            <a:off x="-18615" y="-12395"/>
            <a:ext cx="12229206" cy="7003397"/>
            <a:chOff x="-18615" y="-12395"/>
            <a:chExt cx="12229206" cy="7003397"/>
          </a:xfrm>
        </p:grpSpPr>
        <p:sp>
          <p:nvSpPr>
            <p:cNvPr id="2" name="Main White BG"/>
            <p:cNvSpPr/>
            <p:nvPr/>
          </p:nvSpPr>
          <p:spPr>
            <a:xfrm>
              <a:off x="515163" y="0"/>
              <a:ext cx="1169542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idebar BG"/>
            <p:cNvSpPr/>
            <p:nvPr/>
          </p:nvSpPr>
          <p:spPr>
            <a:xfrm>
              <a:off x="-18256" y="390306"/>
              <a:ext cx="592373" cy="6535426"/>
            </a:xfrm>
            <a:prstGeom prst="rect">
              <a:avLst/>
            </a:prstGeom>
            <a:solidFill>
              <a:srgbClr val="141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Info Butto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" y="6443426"/>
              <a:ext cx="365760" cy="365760"/>
            </a:xfrm>
            <a:prstGeom prst="rect">
              <a:avLst/>
            </a:prstGeom>
            <a:effectLst/>
          </p:spPr>
        </p:pic>
        <p:grpSp>
          <p:nvGrpSpPr>
            <p:cNvPr id="26" name="Page 4"/>
            <p:cNvGrpSpPr/>
            <p:nvPr/>
          </p:nvGrpSpPr>
          <p:grpSpPr>
            <a:xfrm>
              <a:off x="52881" y="2545376"/>
              <a:ext cx="594360" cy="605790"/>
              <a:chOff x="52881" y="2545376"/>
              <a:chExt cx="594360" cy="60579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2881" y="2545376"/>
                <a:ext cx="594360" cy="6057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05" y="2645647"/>
                <a:ext cx="427753" cy="427753"/>
              </a:xfrm>
              <a:prstGeom prst="rect">
                <a:avLst/>
              </a:prstGeom>
            </p:spPr>
          </p:pic>
        </p:grpSp>
        <p:grpSp>
          <p:nvGrpSpPr>
            <p:cNvPr id="35" name="Page 3"/>
            <p:cNvGrpSpPr/>
            <p:nvPr/>
          </p:nvGrpSpPr>
          <p:grpSpPr>
            <a:xfrm>
              <a:off x="52881" y="1860747"/>
              <a:ext cx="594360" cy="605790"/>
              <a:chOff x="52881" y="1860747"/>
              <a:chExt cx="594360" cy="60579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2881" y="1860747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04" y="1980762"/>
                <a:ext cx="439958" cy="365760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" name="Page 2"/>
            <p:cNvGrpSpPr/>
            <p:nvPr/>
          </p:nvGrpSpPr>
          <p:grpSpPr>
            <a:xfrm>
              <a:off x="52881" y="1176118"/>
              <a:ext cx="594360" cy="605790"/>
              <a:chOff x="52881" y="1176118"/>
              <a:chExt cx="594360" cy="60579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2881" y="1176118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71" y="1257189"/>
                <a:ext cx="291992" cy="448056"/>
              </a:xfrm>
              <a:prstGeom prst="rect">
                <a:avLst/>
              </a:prstGeom>
              <a:effectLst/>
            </p:spPr>
          </p:pic>
        </p:grpSp>
        <p:grpSp>
          <p:nvGrpSpPr>
            <p:cNvPr id="33" name="Page 1"/>
            <p:cNvGrpSpPr/>
            <p:nvPr/>
          </p:nvGrpSpPr>
          <p:grpSpPr>
            <a:xfrm>
              <a:off x="52881" y="491489"/>
              <a:ext cx="594360" cy="605790"/>
              <a:chOff x="52881" y="491489"/>
              <a:chExt cx="594360" cy="60579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52881" y="491489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05" y="570328"/>
                <a:ext cx="448112" cy="448112"/>
              </a:xfrm>
              <a:prstGeom prst="rect">
                <a:avLst/>
              </a:prstGeom>
              <a:effectLst/>
            </p:spPr>
          </p:pic>
        </p:grpSp>
        <p:sp>
          <p:nvSpPr>
            <p:cNvPr id="24" name="White Hide Button"/>
            <p:cNvSpPr/>
            <p:nvPr/>
          </p:nvSpPr>
          <p:spPr>
            <a:xfrm>
              <a:off x="574475" y="445592"/>
              <a:ext cx="674370" cy="2987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Tab 2"/>
            <p:cNvGrpSpPr/>
            <p:nvPr/>
          </p:nvGrpSpPr>
          <p:grpSpPr>
            <a:xfrm>
              <a:off x="635225" y="454350"/>
              <a:ext cx="11522864" cy="6403650"/>
              <a:chOff x="635225" y="454350"/>
              <a:chExt cx="11522864" cy="6403650"/>
            </a:xfrm>
          </p:grpSpPr>
          <p:sp>
            <p:nvSpPr>
              <p:cNvPr id="52" name="Tab 2"/>
              <p:cNvSpPr/>
              <p:nvPr/>
            </p:nvSpPr>
            <p:spPr>
              <a:xfrm>
                <a:off x="635225" y="454350"/>
                <a:ext cx="11522864" cy="6403650"/>
              </a:xfrm>
              <a:custGeom>
                <a:avLst/>
                <a:gdLst>
                  <a:gd name="connsiteX0" fmla="*/ 1327774 w 11636474"/>
                  <a:gd name="connsiteY0" fmla="*/ 0 h 6403649"/>
                  <a:gd name="connsiteX1" fmla="*/ 2334536 w 11636474"/>
                  <a:gd name="connsiteY1" fmla="*/ 0 h 6403649"/>
                  <a:gd name="connsiteX2" fmla="*/ 2428942 w 11636474"/>
                  <a:gd name="connsiteY2" fmla="*/ 94406 h 6403649"/>
                  <a:gd name="connsiteX3" fmla="*/ 2428942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1233368 w 11636474"/>
                  <a:gd name="connsiteY8" fmla="*/ 255476 h 6403649"/>
                  <a:gd name="connsiteX9" fmla="*/ 1233368 w 11636474"/>
                  <a:gd name="connsiteY9" fmla="*/ 94406 h 6403649"/>
                  <a:gd name="connsiteX10" fmla="*/ 1327774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1327774" y="0"/>
                    </a:moveTo>
                    <a:lnTo>
                      <a:pt x="2334536" y="0"/>
                    </a:lnTo>
                    <a:cubicBezTo>
                      <a:pt x="2386675" y="0"/>
                      <a:pt x="2428942" y="42267"/>
                      <a:pt x="2428942" y="94406"/>
                    </a:cubicBezTo>
                    <a:lnTo>
                      <a:pt x="2428942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1233368" y="255476"/>
                    </a:lnTo>
                    <a:lnTo>
                      <a:pt x="1233368" y="94406"/>
                    </a:lnTo>
                    <a:cubicBezTo>
                      <a:pt x="1233368" y="42267"/>
                      <a:pt x="1275635" y="0"/>
                      <a:pt x="132777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50000"/>
                </a:schemeClr>
              </a:solidFill>
              <a:ln>
                <a:solidFill>
                  <a:srgbClr val="41719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74520" y="457200"/>
                <a:ext cx="1188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grpSp>
          <p:nvGrpSpPr>
            <p:cNvPr id="25" name="Tab 1"/>
            <p:cNvGrpSpPr/>
            <p:nvPr/>
          </p:nvGrpSpPr>
          <p:grpSpPr>
            <a:xfrm>
              <a:off x="635225" y="454350"/>
              <a:ext cx="11521440" cy="6403650"/>
              <a:chOff x="645253" y="454350"/>
              <a:chExt cx="11521440" cy="6403650"/>
            </a:xfrm>
          </p:grpSpPr>
          <p:sp>
            <p:nvSpPr>
              <p:cNvPr id="53" name="Tab 1"/>
              <p:cNvSpPr/>
              <p:nvPr/>
            </p:nvSpPr>
            <p:spPr>
              <a:xfrm>
                <a:off x="645253" y="454350"/>
                <a:ext cx="11521440" cy="6403650"/>
              </a:xfrm>
              <a:custGeom>
                <a:avLst/>
                <a:gdLst>
                  <a:gd name="connsiteX0" fmla="*/ 94406 w 11636632"/>
                  <a:gd name="connsiteY0" fmla="*/ 0 h 6403649"/>
                  <a:gd name="connsiteX1" fmla="*/ 1101168 w 11636632"/>
                  <a:gd name="connsiteY1" fmla="*/ 0 h 6403649"/>
                  <a:gd name="connsiteX2" fmla="*/ 1195574 w 11636632"/>
                  <a:gd name="connsiteY2" fmla="*/ 94406 h 6403649"/>
                  <a:gd name="connsiteX3" fmla="*/ 1195574 w 11636632"/>
                  <a:gd name="connsiteY3" fmla="*/ 255476 h 6403649"/>
                  <a:gd name="connsiteX4" fmla="*/ 11636632 w 11636632"/>
                  <a:gd name="connsiteY4" fmla="*/ 255476 h 6403649"/>
                  <a:gd name="connsiteX5" fmla="*/ 11636632 w 11636632"/>
                  <a:gd name="connsiteY5" fmla="*/ 6403649 h 6403649"/>
                  <a:gd name="connsiteX6" fmla="*/ 158 w 11636632"/>
                  <a:gd name="connsiteY6" fmla="*/ 6403649 h 6403649"/>
                  <a:gd name="connsiteX7" fmla="*/ 158 w 11636632"/>
                  <a:gd name="connsiteY7" fmla="*/ 472804 h 6403649"/>
                  <a:gd name="connsiteX8" fmla="*/ 0 w 11636632"/>
                  <a:gd name="connsiteY8" fmla="*/ 472021 h 6403649"/>
                  <a:gd name="connsiteX9" fmla="*/ 0 w 11636632"/>
                  <a:gd name="connsiteY9" fmla="*/ 94406 h 6403649"/>
                  <a:gd name="connsiteX10" fmla="*/ 94406 w 11636632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632" h="6403649">
                    <a:moveTo>
                      <a:pt x="94406" y="0"/>
                    </a:moveTo>
                    <a:lnTo>
                      <a:pt x="1101168" y="0"/>
                    </a:lnTo>
                    <a:cubicBezTo>
                      <a:pt x="1153307" y="0"/>
                      <a:pt x="1195574" y="42267"/>
                      <a:pt x="1195574" y="94406"/>
                    </a:cubicBezTo>
                    <a:lnTo>
                      <a:pt x="1195574" y="255476"/>
                    </a:lnTo>
                    <a:lnTo>
                      <a:pt x="11636632" y="255476"/>
                    </a:lnTo>
                    <a:lnTo>
                      <a:pt x="11636632" y="6403649"/>
                    </a:lnTo>
                    <a:lnTo>
                      <a:pt x="158" y="6403649"/>
                    </a:lnTo>
                    <a:lnTo>
                      <a:pt x="158" y="472804"/>
                    </a:lnTo>
                    <a:lnTo>
                      <a:pt x="0" y="472021"/>
                    </a:lnTo>
                    <a:lnTo>
                      <a:pt x="0" y="94406"/>
                    </a:lnTo>
                    <a:cubicBezTo>
                      <a:pt x="0" y="42267"/>
                      <a:pt x="42267" y="0"/>
                      <a:pt x="94406" y="0"/>
                    </a:cubicBezTo>
                    <a:close/>
                  </a:path>
                </a:pathLst>
              </a:custGeom>
              <a:ln/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0108" y="464421"/>
                <a:ext cx="1192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/>
                  <a:t>DLA DEMAND</a:t>
                </a:r>
              </a:p>
            </p:txBody>
          </p:sp>
        </p:grpSp>
        <p:sp>
          <p:nvSpPr>
            <p:cNvPr id="21" name="PROPRIETARY INFORMATION"/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7" name="Top"/>
            <p:cNvGrpSpPr/>
            <p:nvPr/>
          </p:nvGrpSpPr>
          <p:grpSpPr>
            <a:xfrm>
              <a:off x="-18615" y="-12395"/>
              <a:ext cx="12229206" cy="643383"/>
              <a:chOff x="-18615" y="-12395"/>
              <a:chExt cx="12229206" cy="643383"/>
            </a:xfrm>
          </p:grpSpPr>
          <p:pic>
            <p:nvPicPr>
              <p:cNvPr id="9" name="Top B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615" y="-12395"/>
                <a:ext cx="12217458" cy="436151"/>
              </a:xfrm>
              <a:prstGeom prst="rect">
                <a:avLst/>
              </a:prstGeom>
            </p:spPr>
          </p:pic>
          <p:grpSp>
            <p:nvGrpSpPr>
              <p:cNvPr id="36" name="Logo"/>
              <p:cNvGrpSpPr/>
              <p:nvPr/>
            </p:nvGrpSpPr>
            <p:grpSpPr>
              <a:xfrm>
                <a:off x="10808494" y="-6354"/>
                <a:ext cx="1402097" cy="637342"/>
                <a:chOff x="10808494" y="-6354"/>
                <a:chExt cx="1402097" cy="637342"/>
              </a:xfrm>
            </p:grpSpPr>
            <p:sp>
              <p:nvSpPr>
                <p:cNvPr id="6" name="White space behind Logo"/>
                <p:cNvSpPr/>
                <p:nvPr/>
              </p:nvSpPr>
              <p:spPr>
                <a:xfrm>
                  <a:off x="10808494" y="-6354"/>
                  <a:ext cx="1402097" cy="415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" name="Chand Logo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642" b="98358" l="0" r="99848">
                              <a14:foregroundMark x1="15777" y1="63875" x2="15777" y2="98522"/>
                              <a14:foregroundMark x1="15930" y1="66502" x2="16082" y2="1970"/>
                              <a14:foregroundMark x1="16082" y1="34319" x2="99848" y2="32841"/>
                              <a14:foregroundMark x1="75610" y1="71757" x2="75610" y2="71757"/>
                              <a14:foregroundMark x1="75610" y1="72906" x2="99543" y2="72250"/>
                              <a14:foregroundMark x1="75610" y1="72906" x2="229" y2="67652"/>
                              <a14:foregroundMark x1="3354" y1="9031" x2="9680" y2="38095"/>
                              <a14:foregroundMark x1="18521" y1="8703" x2="97790" y2="12151"/>
                              <a14:foregroundMark x1="29192" y1="52381" x2="98095" y2="50411"/>
                              <a14:foregroundMark x1="56098" y1="43350" x2="56098" y2="43350"/>
                              <a14:foregroundMark x1="43140" y1="25616" x2="43140" y2="25616"/>
                              <a14:foregroundMark x1="42073" y1="41708" x2="42073" y2="41708"/>
                              <a14:backgroundMark x1="8613" y1="73727" x2="10518" y2="90312"/>
                              <a14:backgroundMark x1="19970" y1="85714" x2="97104" y2="839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3894" y="-2964"/>
                  <a:ext cx="1364791" cy="633952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Freeform 65"/>
            <p:cNvSpPr/>
            <p:nvPr/>
          </p:nvSpPr>
          <p:spPr>
            <a:xfrm>
              <a:off x="778052" y="808267"/>
              <a:ext cx="11281442" cy="5676490"/>
            </a:xfrm>
            <a:custGeom>
              <a:avLst/>
              <a:gdLst>
                <a:gd name="connsiteX0" fmla="*/ 0 w 11281442"/>
                <a:gd name="connsiteY0" fmla="*/ 0 h 5676490"/>
                <a:gd name="connsiteX1" fmla="*/ 417139 w 11281442"/>
                <a:gd name="connsiteY1" fmla="*/ 0 h 5676490"/>
                <a:gd name="connsiteX2" fmla="*/ 601604 w 11281442"/>
                <a:gd name="connsiteY2" fmla="*/ 0 h 5676490"/>
                <a:gd name="connsiteX3" fmla="*/ 11281442 w 11281442"/>
                <a:gd name="connsiteY3" fmla="*/ 0 h 5676490"/>
                <a:gd name="connsiteX4" fmla="*/ 11281442 w 11281442"/>
                <a:gd name="connsiteY4" fmla="*/ 5676490 h 5676490"/>
                <a:gd name="connsiteX5" fmla="*/ 417139 w 11281442"/>
                <a:gd name="connsiteY5" fmla="*/ 5676490 h 5676490"/>
                <a:gd name="connsiteX6" fmla="*/ 417139 w 11281442"/>
                <a:gd name="connsiteY6" fmla="*/ 791933 h 5676490"/>
                <a:gd name="connsiteX7" fmla="*/ 0 w 11281442"/>
                <a:gd name="connsiteY7" fmla="*/ 791933 h 56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1442" h="5676490">
                  <a:moveTo>
                    <a:pt x="0" y="0"/>
                  </a:moveTo>
                  <a:lnTo>
                    <a:pt x="417139" y="0"/>
                  </a:lnTo>
                  <a:lnTo>
                    <a:pt x="601604" y="0"/>
                  </a:lnTo>
                  <a:lnTo>
                    <a:pt x="11281442" y="0"/>
                  </a:lnTo>
                  <a:lnTo>
                    <a:pt x="11281442" y="5676490"/>
                  </a:lnTo>
                  <a:lnTo>
                    <a:pt x="417139" y="5676490"/>
                  </a:lnTo>
                  <a:lnTo>
                    <a:pt x="417139" y="791933"/>
                  </a:lnTo>
                  <a:lnTo>
                    <a:pt x="0" y="7919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98" y="1257189"/>
              <a:ext cx="246888" cy="24688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43" y="848507"/>
              <a:ext cx="306599" cy="24877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685" y="-12395"/>
            <a:ext cx="12203906" cy="6914325"/>
            <a:chOff x="6685" y="-12395"/>
            <a:chExt cx="12203906" cy="6914325"/>
          </a:xfrm>
        </p:grpSpPr>
        <p:sp>
          <p:nvSpPr>
            <p:cNvPr id="62" name="Rectangle 61"/>
            <p:cNvSpPr/>
            <p:nvPr/>
          </p:nvSpPr>
          <p:spPr>
            <a:xfrm>
              <a:off x="6685" y="-12395"/>
              <a:ext cx="12203906" cy="6914325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ular Callout 62"/>
            <p:cNvSpPr/>
            <p:nvPr/>
          </p:nvSpPr>
          <p:spPr>
            <a:xfrm>
              <a:off x="2795536" y="595699"/>
              <a:ext cx="2009220" cy="661490"/>
            </a:xfrm>
            <a:prstGeom prst="wedgeRoundRectCallout">
              <a:avLst>
                <a:gd name="adj1" fmla="val -124854"/>
                <a:gd name="adj2" fmla="val -316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CLICK TO SELECT SLICERS</a:t>
              </a:r>
            </a:p>
          </p:txBody>
        </p:sp>
        <p:sp>
          <p:nvSpPr>
            <p:cNvPr id="64" name="Rounded Rectangular Callout 63"/>
            <p:cNvSpPr/>
            <p:nvPr/>
          </p:nvSpPr>
          <p:spPr>
            <a:xfrm>
              <a:off x="2795536" y="1451163"/>
              <a:ext cx="2009220" cy="661490"/>
            </a:xfrm>
            <a:prstGeom prst="wedgeRoundRectCallout">
              <a:avLst>
                <a:gd name="adj1" fmla="val -128578"/>
                <a:gd name="adj2" fmla="val -5971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CLICK TO RESET SLICERS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2097" y="2530367"/>
              <a:ext cx="7853082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DLA DEMAND DATA UPDATED 2ND WEEK OF THE MONTH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819946" y="652739"/>
              <a:ext cx="3802322" cy="13280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numCol="1" rtlCol="0" anchor="ctr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DLA SOH =  DLA STOCK ON HAND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SOH = STOCK ON HAND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SOO = STOCK ON ORDER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EST AVAILABLE = SUM OF ALL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6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 hidden="1"/>
          <p:cNvGrpSpPr/>
          <p:nvPr/>
        </p:nvGrpSpPr>
        <p:grpSpPr>
          <a:xfrm>
            <a:off x="-18615" y="-12395"/>
            <a:ext cx="12229206" cy="7003397"/>
            <a:chOff x="-18615" y="-12395"/>
            <a:chExt cx="12229206" cy="7003397"/>
          </a:xfrm>
        </p:grpSpPr>
        <p:sp>
          <p:nvSpPr>
            <p:cNvPr id="2" name="Main White BG"/>
            <p:cNvSpPr/>
            <p:nvPr/>
          </p:nvSpPr>
          <p:spPr>
            <a:xfrm>
              <a:off x="515163" y="0"/>
              <a:ext cx="1169542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idebar BG"/>
            <p:cNvSpPr/>
            <p:nvPr/>
          </p:nvSpPr>
          <p:spPr>
            <a:xfrm>
              <a:off x="-18256" y="390306"/>
              <a:ext cx="592373" cy="6535426"/>
            </a:xfrm>
            <a:prstGeom prst="rect">
              <a:avLst/>
            </a:prstGeom>
            <a:solidFill>
              <a:srgbClr val="141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Info Button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4" y="6443426"/>
              <a:ext cx="365760" cy="365760"/>
            </a:xfrm>
            <a:prstGeom prst="rect">
              <a:avLst/>
            </a:prstGeom>
            <a:effectLst/>
          </p:spPr>
        </p:pic>
        <p:grpSp>
          <p:nvGrpSpPr>
            <p:cNvPr id="26" name="Page 4"/>
            <p:cNvGrpSpPr/>
            <p:nvPr/>
          </p:nvGrpSpPr>
          <p:grpSpPr>
            <a:xfrm>
              <a:off x="52881" y="2545376"/>
              <a:ext cx="594360" cy="605790"/>
              <a:chOff x="52881" y="2545376"/>
              <a:chExt cx="594360" cy="60579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52881" y="2545376"/>
                <a:ext cx="594360" cy="6057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05" y="2645647"/>
                <a:ext cx="427753" cy="427753"/>
              </a:xfrm>
              <a:prstGeom prst="rect">
                <a:avLst/>
              </a:prstGeom>
            </p:spPr>
          </p:pic>
        </p:grpSp>
        <p:grpSp>
          <p:nvGrpSpPr>
            <p:cNvPr id="35" name="Page 3"/>
            <p:cNvGrpSpPr/>
            <p:nvPr/>
          </p:nvGrpSpPr>
          <p:grpSpPr>
            <a:xfrm>
              <a:off x="52881" y="1860747"/>
              <a:ext cx="594360" cy="605790"/>
              <a:chOff x="52881" y="1860747"/>
              <a:chExt cx="594360" cy="60579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2881" y="1860747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/>
              <p:cNvPicPr>
                <a:picLocks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04" y="1980762"/>
                <a:ext cx="439958" cy="365760"/>
              </a:xfrm>
              <a:prstGeom prst="rect">
                <a:avLst/>
              </a:prstGeom>
              <a:effectLst/>
            </p:spPr>
          </p:pic>
        </p:grpSp>
        <p:grpSp>
          <p:nvGrpSpPr>
            <p:cNvPr id="34" name="Page 2"/>
            <p:cNvGrpSpPr/>
            <p:nvPr/>
          </p:nvGrpSpPr>
          <p:grpSpPr>
            <a:xfrm>
              <a:off x="52881" y="1176118"/>
              <a:ext cx="594360" cy="605790"/>
              <a:chOff x="52881" y="1176118"/>
              <a:chExt cx="594360" cy="60579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2881" y="1176118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71" y="1257189"/>
                <a:ext cx="291992" cy="448056"/>
              </a:xfrm>
              <a:prstGeom prst="rect">
                <a:avLst/>
              </a:prstGeom>
              <a:effectLst/>
            </p:spPr>
          </p:pic>
        </p:grpSp>
        <p:grpSp>
          <p:nvGrpSpPr>
            <p:cNvPr id="33" name="Page 1"/>
            <p:cNvGrpSpPr/>
            <p:nvPr/>
          </p:nvGrpSpPr>
          <p:grpSpPr>
            <a:xfrm>
              <a:off x="52881" y="491489"/>
              <a:ext cx="594360" cy="605790"/>
              <a:chOff x="52881" y="491489"/>
              <a:chExt cx="594360" cy="60579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52881" y="491489"/>
                <a:ext cx="594360" cy="605790"/>
              </a:xfrm>
              <a:prstGeom prst="round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05" y="570328"/>
                <a:ext cx="448112" cy="448112"/>
              </a:xfrm>
              <a:prstGeom prst="rect">
                <a:avLst/>
              </a:prstGeom>
              <a:effectLst/>
            </p:spPr>
          </p:pic>
        </p:grpSp>
        <p:sp>
          <p:nvSpPr>
            <p:cNvPr id="24" name="White Hide Button"/>
            <p:cNvSpPr/>
            <p:nvPr/>
          </p:nvSpPr>
          <p:spPr>
            <a:xfrm>
              <a:off x="574475" y="445592"/>
              <a:ext cx="674370" cy="2987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Tab 2"/>
            <p:cNvGrpSpPr/>
            <p:nvPr/>
          </p:nvGrpSpPr>
          <p:grpSpPr>
            <a:xfrm>
              <a:off x="635225" y="454350"/>
              <a:ext cx="11522864" cy="6403650"/>
              <a:chOff x="635225" y="454350"/>
              <a:chExt cx="11522864" cy="6403650"/>
            </a:xfrm>
          </p:grpSpPr>
          <p:sp>
            <p:nvSpPr>
              <p:cNvPr id="52" name="Tab 2"/>
              <p:cNvSpPr/>
              <p:nvPr/>
            </p:nvSpPr>
            <p:spPr>
              <a:xfrm>
                <a:off x="635225" y="454350"/>
                <a:ext cx="11522864" cy="6403650"/>
              </a:xfrm>
              <a:custGeom>
                <a:avLst/>
                <a:gdLst>
                  <a:gd name="connsiteX0" fmla="*/ 1327774 w 11636474"/>
                  <a:gd name="connsiteY0" fmla="*/ 0 h 6403649"/>
                  <a:gd name="connsiteX1" fmla="*/ 2334536 w 11636474"/>
                  <a:gd name="connsiteY1" fmla="*/ 0 h 6403649"/>
                  <a:gd name="connsiteX2" fmla="*/ 2428942 w 11636474"/>
                  <a:gd name="connsiteY2" fmla="*/ 94406 h 6403649"/>
                  <a:gd name="connsiteX3" fmla="*/ 2428942 w 11636474"/>
                  <a:gd name="connsiteY3" fmla="*/ 255476 h 6403649"/>
                  <a:gd name="connsiteX4" fmla="*/ 11636474 w 11636474"/>
                  <a:gd name="connsiteY4" fmla="*/ 255476 h 6403649"/>
                  <a:gd name="connsiteX5" fmla="*/ 11636474 w 11636474"/>
                  <a:gd name="connsiteY5" fmla="*/ 6403649 h 6403649"/>
                  <a:gd name="connsiteX6" fmla="*/ 0 w 11636474"/>
                  <a:gd name="connsiteY6" fmla="*/ 6403649 h 6403649"/>
                  <a:gd name="connsiteX7" fmla="*/ 0 w 11636474"/>
                  <a:gd name="connsiteY7" fmla="*/ 255476 h 6403649"/>
                  <a:gd name="connsiteX8" fmla="*/ 1233368 w 11636474"/>
                  <a:gd name="connsiteY8" fmla="*/ 255476 h 6403649"/>
                  <a:gd name="connsiteX9" fmla="*/ 1233368 w 11636474"/>
                  <a:gd name="connsiteY9" fmla="*/ 94406 h 6403649"/>
                  <a:gd name="connsiteX10" fmla="*/ 1327774 w 11636474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474" h="6403649">
                    <a:moveTo>
                      <a:pt x="1327774" y="0"/>
                    </a:moveTo>
                    <a:lnTo>
                      <a:pt x="2334536" y="0"/>
                    </a:lnTo>
                    <a:cubicBezTo>
                      <a:pt x="2386675" y="0"/>
                      <a:pt x="2428942" y="42267"/>
                      <a:pt x="2428942" y="94406"/>
                    </a:cubicBezTo>
                    <a:lnTo>
                      <a:pt x="2428942" y="255476"/>
                    </a:lnTo>
                    <a:lnTo>
                      <a:pt x="11636474" y="255476"/>
                    </a:lnTo>
                    <a:lnTo>
                      <a:pt x="11636474" y="6403649"/>
                    </a:lnTo>
                    <a:lnTo>
                      <a:pt x="0" y="6403649"/>
                    </a:lnTo>
                    <a:lnTo>
                      <a:pt x="0" y="255476"/>
                    </a:lnTo>
                    <a:lnTo>
                      <a:pt x="1233368" y="255476"/>
                    </a:lnTo>
                    <a:lnTo>
                      <a:pt x="1233368" y="94406"/>
                    </a:lnTo>
                    <a:cubicBezTo>
                      <a:pt x="1233368" y="42267"/>
                      <a:pt x="1275635" y="0"/>
                      <a:pt x="1327774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  <a:alpha val="50000"/>
                </a:schemeClr>
              </a:solidFill>
              <a:ln>
                <a:solidFill>
                  <a:srgbClr val="41719C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874520" y="457200"/>
                <a:ext cx="11887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VALUE</a:t>
                </a:r>
              </a:p>
            </p:txBody>
          </p:sp>
        </p:grpSp>
        <p:grpSp>
          <p:nvGrpSpPr>
            <p:cNvPr id="25" name="Tab 1"/>
            <p:cNvGrpSpPr/>
            <p:nvPr/>
          </p:nvGrpSpPr>
          <p:grpSpPr>
            <a:xfrm>
              <a:off x="635225" y="454350"/>
              <a:ext cx="11521440" cy="6403650"/>
              <a:chOff x="645253" y="454350"/>
              <a:chExt cx="11521440" cy="6403650"/>
            </a:xfrm>
          </p:grpSpPr>
          <p:sp>
            <p:nvSpPr>
              <p:cNvPr id="53" name="Tab 1"/>
              <p:cNvSpPr/>
              <p:nvPr/>
            </p:nvSpPr>
            <p:spPr>
              <a:xfrm>
                <a:off x="645253" y="454350"/>
                <a:ext cx="11521440" cy="6403650"/>
              </a:xfrm>
              <a:custGeom>
                <a:avLst/>
                <a:gdLst>
                  <a:gd name="connsiteX0" fmla="*/ 94406 w 11636632"/>
                  <a:gd name="connsiteY0" fmla="*/ 0 h 6403649"/>
                  <a:gd name="connsiteX1" fmla="*/ 1101168 w 11636632"/>
                  <a:gd name="connsiteY1" fmla="*/ 0 h 6403649"/>
                  <a:gd name="connsiteX2" fmla="*/ 1195574 w 11636632"/>
                  <a:gd name="connsiteY2" fmla="*/ 94406 h 6403649"/>
                  <a:gd name="connsiteX3" fmla="*/ 1195574 w 11636632"/>
                  <a:gd name="connsiteY3" fmla="*/ 255476 h 6403649"/>
                  <a:gd name="connsiteX4" fmla="*/ 11636632 w 11636632"/>
                  <a:gd name="connsiteY4" fmla="*/ 255476 h 6403649"/>
                  <a:gd name="connsiteX5" fmla="*/ 11636632 w 11636632"/>
                  <a:gd name="connsiteY5" fmla="*/ 6403649 h 6403649"/>
                  <a:gd name="connsiteX6" fmla="*/ 158 w 11636632"/>
                  <a:gd name="connsiteY6" fmla="*/ 6403649 h 6403649"/>
                  <a:gd name="connsiteX7" fmla="*/ 158 w 11636632"/>
                  <a:gd name="connsiteY7" fmla="*/ 472804 h 6403649"/>
                  <a:gd name="connsiteX8" fmla="*/ 0 w 11636632"/>
                  <a:gd name="connsiteY8" fmla="*/ 472021 h 6403649"/>
                  <a:gd name="connsiteX9" fmla="*/ 0 w 11636632"/>
                  <a:gd name="connsiteY9" fmla="*/ 94406 h 6403649"/>
                  <a:gd name="connsiteX10" fmla="*/ 94406 w 11636632"/>
                  <a:gd name="connsiteY10" fmla="*/ 0 h 640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36632" h="6403649">
                    <a:moveTo>
                      <a:pt x="94406" y="0"/>
                    </a:moveTo>
                    <a:lnTo>
                      <a:pt x="1101168" y="0"/>
                    </a:lnTo>
                    <a:cubicBezTo>
                      <a:pt x="1153307" y="0"/>
                      <a:pt x="1195574" y="42267"/>
                      <a:pt x="1195574" y="94406"/>
                    </a:cubicBezTo>
                    <a:lnTo>
                      <a:pt x="1195574" y="255476"/>
                    </a:lnTo>
                    <a:lnTo>
                      <a:pt x="11636632" y="255476"/>
                    </a:lnTo>
                    <a:lnTo>
                      <a:pt x="11636632" y="6403649"/>
                    </a:lnTo>
                    <a:lnTo>
                      <a:pt x="158" y="6403649"/>
                    </a:lnTo>
                    <a:lnTo>
                      <a:pt x="158" y="472804"/>
                    </a:lnTo>
                    <a:lnTo>
                      <a:pt x="0" y="472021"/>
                    </a:lnTo>
                    <a:lnTo>
                      <a:pt x="0" y="94406"/>
                    </a:lnTo>
                    <a:cubicBezTo>
                      <a:pt x="0" y="42267"/>
                      <a:pt x="42267" y="0"/>
                      <a:pt x="94406" y="0"/>
                    </a:cubicBezTo>
                    <a:close/>
                  </a:path>
                </a:pathLst>
              </a:custGeom>
              <a:ln/>
              <a:effectLst>
                <a:outerShdw blurRad="50800" dist="1016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0108" y="464421"/>
                <a:ext cx="11921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u="sng" dirty="0"/>
                  <a:t>DLA DEMAND</a:t>
                </a:r>
              </a:p>
            </p:txBody>
          </p:sp>
        </p:grpSp>
        <p:sp>
          <p:nvSpPr>
            <p:cNvPr id="21" name="PROPRIETARY INFORMATION"/>
            <p:cNvSpPr txBox="1"/>
            <p:nvPr/>
          </p:nvSpPr>
          <p:spPr>
            <a:xfrm>
              <a:off x="384351" y="6560115"/>
              <a:ext cx="11826240" cy="430887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PROPRIETARY INFORMATION - BUSINESS SENSITIVE</a:t>
              </a:r>
            </a:p>
            <a:p>
              <a:pPr algn="ctr"/>
              <a:endParaRPr lang="en-US" sz="1100" b="1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7" name="Top"/>
            <p:cNvGrpSpPr/>
            <p:nvPr/>
          </p:nvGrpSpPr>
          <p:grpSpPr>
            <a:xfrm>
              <a:off x="-18615" y="-12395"/>
              <a:ext cx="12229206" cy="643383"/>
              <a:chOff x="-18615" y="-12395"/>
              <a:chExt cx="12229206" cy="643383"/>
            </a:xfrm>
          </p:grpSpPr>
          <p:pic>
            <p:nvPicPr>
              <p:cNvPr id="9" name="Top Bar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615" y="-12395"/>
                <a:ext cx="12217458" cy="436151"/>
              </a:xfrm>
              <a:prstGeom prst="rect">
                <a:avLst/>
              </a:prstGeom>
            </p:spPr>
          </p:pic>
          <p:grpSp>
            <p:nvGrpSpPr>
              <p:cNvPr id="36" name="Logo"/>
              <p:cNvGrpSpPr/>
              <p:nvPr/>
            </p:nvGrpSpPr>
            <p:grpSpPr>
              <a:xfrm>
                <a:off x="10808494" y="-6354"/>
                <a:ext cx="1402097" cy="637342"/>
                <a:chOff x="10808494" y="-6354"/>
                <a:chExt cx="1402097" cy="637342"/>
              </a:xfrm>
            </p:grpSpPr>
            <p:sp>
              <p:nvSpPr>
                <p:cNvPr id="6" name="White space behind Logo"/>
                <p:cNvSpPr/>
                <p:nvPr/>
              </p:nvSpPr>
              <p:spPr>
                <a:xfrm>
                  <a:off x="10808494" y="-6354"/>
                  <a:ext cx="1402097" cy="415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" name="Chand Logo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642" b="98358" l="0" r="99848">
                              <a14:foregroundMark x1="15777" y1="63875" x2="15777" y2="98522"/>
                              <a14:foregroundMark x1="15930" y1="66502" x2="16082" y2="1970"/>
                              <a14:foregroundMark x1="16082" y1="34319" x2="99848" y2="32841"/>
                              <a14:foregroundMark x1="75610" y1="71757" x2="75610" y2="71757"/>
                              <a14:foregroundMark x1="75610" y1="72906" x2="99543" y2="72250"/>
                              <a14:foregroundMark x1="75610" y1="72906" x2="229" y2="67652"/>
                              <a14:foregroundMark x1="3354" y1="9031" x2="9680" y2="38095"/>
                              <a14:foregroundMark x1="18521" y1="8703" x2="97790" y2="12151"/>
                              <a14:foregroundMark x1="29192" y1="52381" x2="98095" y2="50411"/>
                              <a14:foregroundMark x1="56098" y1="43350" x2="56098" y2="43350"/>
                              <a14:foregroundMark x1="43140" y1="25616" x2="43140" y2="25616"/>
                              <a14:foregroundMark x1="42073" y1="41708" x2="42073" y2="41708"/>
                              <a14:backgroundMark x1="8613" y1="73727" x2="10518" y2="90312"/>
                              <a14:backgroundMark x1="19970" y1="85714" x2="97104" y2="8390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3894" y="-2964"/>
                  <a:ext cx="1364791" cy="633952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Freeform 65"/>
            <p:cNvSpPr/>
            <p:nvPr/>
          </p:nvSpPr>
          <p:spPr>
            <a:xfrm>
              <a:off x="778052" y="808267"/>
              <a:ext cx="11281442" cy="5676490"/>
            </a:xfrm>
            <a:custGeom>
              <a:avLst/>
              <a:gdLst>
                <a:gd name="connsiteX0" fmla="*/ 0 w 11281442"/>
                <a:gd name="connsiteY0" fmla="*/ 0 h 5676490"/>
                <a:gd name="connsiteX1" fmla="*/ 417139 w 11281442"/>
                <a:gd name="connsiteY1" fmla="*/ 0 h 5676490"/>
                <a:gd name="connsiteX2" fmla="*/ 601604 w 11281442"/>
                <a:gd name="connsiteY2" fmla="*/ 0 h 5676490"/>
                <a:gd name="connsiteX3" fmla="*/ 11281442 w 11281442"/>
                <a:gd name="connsiteY3" fmla="*/ 0 h 5676490"/>
                <a:gd name="connsiteX4" fmla="*/ 11281442 w 11281442"/>
                <a:gd name="connsiteY4" fmla="*/ 5676490 h 5676490"/>
                <a:gd name="connsiteX5" fmla="*/ 417139 w 11281442"/>
                <a:gd name="connsiteY5" fmla="*/ 5676490 h 5676490"/>
                <a:gd name="connsiteX6" fmla="*/ 417139 w 11281442"/>
                <a:gd name="connsiteY6" fmla="*/ 791933 h 5676490"/>
                <a:gd name="connsiteX7" fmla="*/ 0 w 11281442"/>
                <a:gd name="connsiteY7" fmla="*/ 791933 h 567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1442" h="5676490">
                  <a:moveTo>
                    <a:pt x="0" y="0"/>
                  </a:moveTo>
                  <a:lnTo>
                    <a:pt x="417139" y="0"/>
                  </a:lnTo>
                  <a:lnTo>
                    <a:pt x="601604" y="0"/>
                  </a:lnTo>
                  <a:lnTo>
                    <a:pt x="11281442" y="0"/>
                  </a:lnTo>
                  <a:lnTo>
                    <a:pt x="11281442" y="5676490"/>
                  </a:lnTo>
                  <a:lnTo>
                    <a:pt x="417139" y="5676490"/>
                  </a:lnTo>
                  <a:lnTo>
                    <a:pt x="417139" y="791933"/>
                  </a:lnTo>
                  <a:lnTo>
                    <a:pt x="0" y="7919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1016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8" name="Picture 57"/>
            <p:cNvPicPr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98" y="1257189"/>
              <a:ext cx="246888" cy="24688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43" y="848507"/>
              <a:ext cx="306599" cy="24877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6685" y="-12395"/>
            <a:ext cx="12203906" cy="6914325"/>
            <a:chOff x="6685" y="-12395"/>
            <a:chExt cx="12203906" cy="6914325"/>
          </a:xfrm>
        </p:grpSpPr>
        <p:sp>
          <p:nvSpPr>
            <p:cNvPr id="62" name="Rectangle 61"/>
            <p:cNvSpPr/>
            <p:nvPr/>
          </p:nvSpPr>
          <p:spPr>
            <a:xfrm>
              <a:off x="6685" y="-12395"/>
              <a:ext cx="12203906" cy="6914325"/>
            </a:xfrm>
            <a:prstGeom prst="rect">
              <a:avLst/>
            </a:prstGeom>
            <a:solidFill>
              <a:srgbClr val="141F48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ounded Rectangular Callout 62"/>
            <p:cNvSpPr/>
            <p:nvPr/>
          </p:nvSpPr>
          <p:spPr>
            <a:xfrm>
              <a:off x="2795536" y="595699"/>
              <a:ext cx="2009220" cy="661490"/>
            </a:xfrm>
            <a:prstGeom prst="wedgeRoundRectCallout">
              <a:avLst>
                <a:gd name="adj1" fmla="val -124854"/>
                <a:gd name="adj2" fmla="val -316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CLICK TO SELECT SLICERS</a:t>
              </a:r>
            </a:p>
          </p:txBody>
        </p:sp>
        <p:sp>
          <p:nvSpPr>
            <p:cNvPr id="64" name="Rounded Rectangular Callout 63"/>
            <p:cNvSpPr/>
            <p:nvPr/>
          </p:nvSpPr>
          <p:spPr>
            <a:xfrm>
              <a:off x="2795536" y="1451163"/>
              <a:ext cx="2009220" cy="661490"/>
            </a:xfrm>
            <a:prstGeom prst="wedgeRoundRectCallout">
              <a:avLst>
                <a:gd name="adj1" fmla="val -128578"/>
                <a:gd name="adj2" fmla="val -5971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CLICK TO RESET SLICERS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82097" y="2530367"/>
              <a:ext cx="7853082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DLA DEMAND DATA UPDATED 2ND WEEK OF THE 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93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251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Delatte</dc:creator>
  <cp:lastModifiedBy>Brad Delatte</cp:lastModifiedBy>
  <cp:revision>30</cp:revision>
  <dcterms:created xsi:type="dcterms:W3CDTF">2022-09-27T13:36:52Z</dcterms:created>
  <dcterms:modified xsi:type="dcterms:W3CDTF">2025-10-05T01:15:54Z</dcterms:modified>
</cp:coreProperties>
</file>