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2" r:id="rId7"/>
    <p:sldId id="268" r:id="rId8"/>
    <p:sldId id="269" r:id="rId9"/>
    <p:sldId id="271" r:id="rId10"/>
    <p:sldId id="267" r:id="rId11"/>
    <p:sldId id="273" r:id="rId12"/>
    <p:sldId id="274" r:id="rId13"/>
    <p:sldId id="275" r:id="rId14"/>
    <p:sldId id="276" r:id="rId15"/>
    <p:sldId id="277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492" autoAdjust="0"/>
  </p:normalViewPr>
  <p:slideViewPr>
    <p:cSldViewPr>
      <p:cViewPr varScale="1">
        <p:scale>
          <a:sx n="81" d="100"/>
          <a:sy n="81" d="100"/>
        </p:scale>
        <p:origin x="114" y="8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2/13/2019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2/13/2019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2/13/2019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2/13/2019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Better Restaurant Rating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F61C8-E87A-4736-8B4C-B02C8D77A9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52400"/>
            <a:ext cx="8258175" cy="5683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72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F087-7E1C-463C-8FDF-78856D2C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C564015-1758-48E3-ACB0-B7C0A9215542}"/>
              </a:ext>
            </a:extLst>
          </p:cNvPr>
          <p:cNvSpPr txBox="1">
            <a:spLocks/>
          </p:cNvSpPr>
          <p:nvPr/>
        </p:nvSpPr>
        <p:spPr>
          <a:xfrm>
            <a:off x="1218883" y="1600200"/>
            <a:ext cx="9751060" cy="4572000"/>
          </a:xfrm>
          <a:prstGeom prst="roundRect">
            <a:avLst>
              <a:gd name="adj" fmla="val 3098"/>
            </a:avLst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/>
                </a:solidFill>
              </a:rPr>
              <a:t>Older neighborhoods </a:t>
            </a:r>
            <a:r>
              <a:rPr lang="en-US" dirty="0"/>
              <a:t>with </a:t>
            </a:r>
            <a:r>
              <a:rPr lang="en-US" b="1" dirty="0">
                <a:solidFill>
                  <a:schemeClr val="accent4"/>
                </a:solidFill>
              </a:rPr>
              <a:t>lower incomes </a:t>
            </a:r>
            <a:r>
              <a:rPr lang="en-US" dirty="0"/>
              <a:t>located </a:t>
            </a:r>
            <a:r>
              <a:rPr lang="en-US" b="1" dirty="0">
                <a:solidFill>
                  <a:schemeClr val="accent4"/>
                </a:solidFill>
              </a:rPr>
              <a:t>further from the city center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(cluster 1) stood out from the other clusters.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Insufficient Data due to Foursquare API limitations.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Need to rerun analysis following API premium access to obtain minimum 500 data points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Need random sample query for a larger distribution of User Ratings (used query sorts by User Rating, creating a bias towards high ratings).</a:t>
            </a:r>
          </a:p>
        </p:txBody>
      </p:sp>
    </p:spTree>
    <p:extLst>
      <p:ext uri="{BB962C8B-B14F-4D97-AF65-F5344CB8AC3E}">
        <p14:creationId xmlns:p14="http://schemas.microsoft.com/office/powerpoint/2010/main" val="27342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C071-DD1F-4564-8C04-90B3C05D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Questions???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D45030-A8F7-47C8-A947-360AD949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1447800"/>
            <a:ext cx="3947704" cy="39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4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Ratings are Flawed!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Sites like Foursquare and Yelp rely on users for ratings</a:t>
            </a:r>
          </a:p>
          <a:p>
            <a:r>
              <a:rPr lang="en-US" dirty="0"/>
              <a:t>These can be biased and incomplete with lack of reviews</a:t>
            </a:r>
          </a:p>
          <a:p>
            <a:r>
              <a:rPr lang="en-US" dirty="0"/>
              <a:t>Not fair for the restaurant owner or the next patron choosing where to 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Rating Model Starts with Exploration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 Analysis of Restaurants in Chicago</a:t>
            </a:r>
          </a:p>
          <a:p>
            <a:r>
              <a:rPr lang="en-US" dirty="0"/>
              <a:t>Restaurant details from Foursquare API</a:t>
            </a:r>
          </a:p>
          <a:p>
            <a:pPr lvl="1"/>
            <a:r>
              <a:rPr lang="en-US" dirty="0"/>
              <a:t>developer.foursquare.com</a:t>
            </a:r>
          </a:p>
          <a:p>
            <a:r>
              <a:rPr lang="en-US" dirty="0"/>
              <a:t>Demographic data from Federal Financial Institutions Examination Council (FFIEC)</a:t>
            </a:r>
          </a:p>
          <a:p>
            <a:pPr lvl="1"/>
            <a:r>
              <a:rPr lang="en-US" dirty="0"/>
              <a:t>www.ffiec.gov</a:t>
            </a:r>
          </a:p>
        </p:txBody>
      </p:sp>
    </p:spTree>
    <p:extLst>
      <p:ext uri="{BB962C8B-B14F-4D97-AF65-F5344CB8AC3E}">
        <p14:creationId xmlns:p14="http://schemas.microsoft.com/office/powerpoint/2010/main" val="1679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Restaurants in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561610-047D-4497-BF43-7DDD49BFF4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447800"/>
            <a:ext cx="102108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samples from the Merged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97D390-8D64-4A08-AB12-A9B94FC4D2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474519"/>
            <a:ext cx="11125200" cy="23354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14B87CD-95D8-4104-ABB5-6ADAB192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3979224"/>
            <a:ext cx="9828531" cy="1371600"/>
          </a:xfrm>
        </p:spPr>
        <p:txBody>
          <a:bodyPr>
            <a:normAutofit/>
          </a:bodyPr>
          <a:lstStyle/>
          <a:p>
            <a:r>
              <a:rPr lang="en-US" dirty="0"/>
              <a:t>Total sample size of 50</a:t>
            </a:r>
          </a:p>
          <a:p>
            <a:pPr lvl="1"/>
            <a:r>
              <a:rPr lang="en-US" dirty="0"/>
              <a:t>Due to Foursquare Premium API limitations</a:t>
            </a:r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C9E49D-A9A4-498C-B20A-6F02E1F22D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" y="1447800"/>
            <a:ext cx="8791575" cy="53193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1DDE5AC-027A-403A-B43B-27914560A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6212" y="1447800"/>
            <a:ext cx="2971801" cy="52578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The majority of our sample of restaurants reside in </a:t>
            </a:r>
            <a:r>
              <a:rPr lang="en-US" b="1" dirty="0"/>
              <a:t>Upper</a:t>
            </a:r>
            <a:r>
              <a:rPr lang="en-US" dirty="0"/>
              <a:t> Income Bracket areas.</a:t>
            </a:r>
          </a:p>
          <a:p>
            <a:pPr lvl="0"/>
            <a:r>
              <a:rPr lang="en-US" dirty="0"/>
              <a:t>We can remove </a:t>
            </a:r>
            <a:r>
              <a:rPr lang="en-US" b="1" dirty="0"/>
              <a:t>Income Indicator</a:t>
            </a:r>
            <a:r>
              <a:rPr lang="en-US" dirty="0"/>
              <a:t> since Estimated Income provides a more granular detail.</a:t>
            </a:r>
          </a:p>
          <a:p>
            <a:pPr lvl="0"/>
            <a:r>
              <a:rPr lang="en-US" b="1" dirty="0"/>
              <a:t>Median Unit Age</a:t>
            </a:r>
            <a:r>
              <a:rPr lang="en-US" dirty="0"/>
              <a:t> gives us an idea of how mature the area is. It appears most areas are either newly rebuilt or historic, with less in-between.</a:t>
            </a:r>
          </a:p>
          <a:p>
            <a:pPr lvl="0"/>
            <a:r>
              <a:rPr lang="en-US" b="1" dirty="0"/>
              <a:t>Ratings</a:t>
            </a:r>
            <a:r>
              <a:rPr lang="en-US" dirty="0"/>
              <a:t> from Foursquare are sorted by descending order, so it is a challenge to obtain a wider variety of ratings.</a:t>
            </a:r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Category Breakdown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D20F7-C8CD-4796-87E8-3EEA7F9163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443842"/>
            <a:ext cx="8763000" cy="5261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058E-50E1-4FAF-ADA4-C9F4657A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495CF-356E-4E22-8501-6749DFB74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3657600"/>
            <a:ext cx="10133330" cy="1701800"/>
          </a:xfrm>
        </p:spPr>
        <p:txBody>
          <a:bodyPr/>
          <a:lstStyle/>
          <a:p>
            <a:r>
              <a:rPr lang="en-US" dirty="0"/>
              <a:t>After running with several different cluster counts, 3 was most logical given the small size of the dataset.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62ADE-036D-48CA-85D3-984CAC6B79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1" y="1498600"/>
            <a:ext cx="10439400" cy="193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09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17F7-3852-48D9-ACDB-A3AB3FCB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Restaurants with Respective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FDC4C-4FAD-44A0-BF10-02019BA3C5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1524000"/>
            <a:ext cx="102870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3C7C8-CA3C-4297-B95F-81F956778239}"/>
              </a:ext>
            </a:extLst>
          </p:cNvPr>
          <p:cNvSpPr txBox="1">
            <a:spLocks/>
          </p:cNvSpPr>
          <p:nvPr/>
        </p:nvSpPr>
        <p:spPr>
          <a:xfrm>
            <a:off x="8151813" y="1828800"/>
            <a:ext cx="2839304" cy="4038600"/>
          </a:xfrm>
          <a:prstGeom prst="roundRect">
            <a:avLst>
              <a:gd name="adj" fmla="val 3098"/>
            </a:avLst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 0:  </a:t>
            </a:r>
            <a:r>
              <a:rPr lang="en-US" dirty="0">
                <a:solidFill>
                  <a:srgbClr val="FFFF00"/>
                </a:solidFill>
              </a:rPr>
              <a:t>Yellow</a:t>
            </a:r>
          </a:p>
          <a:p>
            <a:r>
              <a:rPr lang="en-US" dirty="0"/>
              <a:t>Cluster 1:  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r>
              <a:rPr lang="en-US" dirty="0"/>
              <a:t>Cluster 2:  </a:t>
            </a:r>
            <a:r>
              <a:rPr lang="en-US" dirty="0">
                <a:solidFill>
                  <a:srgbClr val="002060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34919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36</TotalTime>
  <Words>239</Words>
  <Application>Microsoft Office PowerPoint</Application>
  <PresentationFormat>Custom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Constantia</vt:lpstr>
      <vt:lpstr>Cooking 16x9</vt:lpstr>
      <vt:lpstr>A Better Restaurant Rating System</vt:lpstr>
      <vt:lpstr>Restaurant Ratings are Flawed!</vt:lpstr>
      <vt:lpstr>A Better Rating Model Starts with Exploration</vt:lpstr>
      <vt:lpstr>Map of Restaurants in Dataset</vt:lpstr>
      <vt:lpstr>A Few samples from the Merged Dataset</vt:lpstr>
      <vt:lpstr>Explore the Data</vt:lpstr>
      <vt:lpstr>Restaurant Category Breakdown</vt:lpstr>
      <vt:lpstr>K-Means Clustering</vt:lpstr>
      <vt:lpstr>Map of Restaurants with Respective Clusters</vt:lpstr>
      <vt:lpstr>PowerPoint Presentation</vt:lpstr>
      <vt:lpstr>Findings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Brad and Aleshia Droegkamp</dc:creator>
  <cp:lastModifiedBy>Brad and Aleshia Droegkamp</cp:lastModifiedBy>
  <cp:revision>5</cp:revision>
  <dcterms:created xsi:type="dcterms:W3CDTF">2019-02-13T18:40:44Z</dcterms:created>
  <dcterms:modified xsi:type="dcterms:W3CDTF">2019-02-13T19:16:56Z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