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39319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288028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00200" y="21111840"/>
            <a:ext cx="288028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35876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358760" y="2111184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00200" y="2111184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288028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00200" y="9200520"/>
            <a:ext cx="288028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711080" y="9200160"/>
            <a:ext cx="28581120" cy="228042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711080" y="9200160"/>
            <a:ext cx="28581120" cy="2280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00200" y="9200520"/>
            <a:ext cx="28802880" cy="2280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288028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140554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358760" y="9200520"/>
            <a:ext cx="140554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200320" y="2093400"/>
            <a:ext cx="27602280" cy="352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00200" y="2111184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358760" y="9200520"/>
            <a:ext cx="140554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14055480" cy="22804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5876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358760" y="2111184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358760" y="9200520"/>
            <a:ext cx="140554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00200" y="21111840"/>
            <a:ext cx="28802880" cy="108774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0320" y="2093400"/>
            <a:ext cx="27602280" cy="759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00200" y="9200520"/>
            <a:ext cx="28802880" cy="22804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bradduthie.github.io/" TargetMode="External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5272000" y="13032000"/>
            <a:ext cx="3630600" cy="136800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0" y="32358600"/>
            <a:ext cx="32002920" cy="6959520"/>
          </a:xfrm>
          <a:prstGeom prst="rect">
            <a:avLst/>
          </a:prstGeom>
          <a:solidFill>
            <a:srgbClr val="006a5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1643040" y="16560000"/>
            <a:ext cx="8292240" cy="152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BACKGROUND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stability of a complex system decreases with increasing size (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), inter-connectivity (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), and variance in interaction strength (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</a:t>
            </a:r>
            <a:r>
              <a:rPr b="0" i="1" lang="en-GB" sz="4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Stability occurs if 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σ√(SC)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sufficiently low.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effect of variation in the response rates of system components (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 is unknown.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MODELLING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9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Generated random matrices (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 with known S, C, and 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</a:t>
            </a:r>
            <a:r>
              <a:rPr b="0" i="1" lang="en-GB" sz="4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9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Eigenanalysis to assess the stability of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across. increasingly high 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values.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19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Compare stability with and without variation in </a:t>
            </a:r>
            <a:r>
              <a:rPr b="0" i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905280" y="6960600"/>
            <a:ext cx="9147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GB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Title: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Subtitle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4559040" y="9295920"/>
            <a:ext cx="75160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Leeroy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Jenkins, author2,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author3, author4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4067280" y="9497160"/>
            <a:ext cx="359280" cy="33408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rgbClr val="808080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0" y="0"/>
            <a:ext cx="32002920" cy="11772000"/>
          </a:xfrm>
          <a:prstGeom prst="rect">
            <a:avLst/>
          </a:prstGeom>
          <a:solidFill>
            <a:srgbClr val="006a5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1306440" y="300960"/>
            <a:ext cx="30156840" cy="99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GB" sz="1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Variation in the rate at which individual system components respond to perturbation underlies the stability of complex systems.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0512000" y="25344000"/>
            <a:ext cx="10943280" cy="65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DISCUSSION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Studies of complex systems should account for component response rate variation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Note: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Results do not imply that variation in </a:t>
            </a:r>
            <a:r>
              <a:rPr b="0" i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i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causes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stability in complex systems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Results relevant for life and social sciences: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Trait evolution (biological networks)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Transaction speed (economic networks)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Communication speed (social networks)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>
            <a:off x="22534560" y="11144160"/>
            <a:ext cx="360" cy="23145840"/>
          </a:xfrm>
          <a:prstGeom prst="line">
            <a:avLst/>
          </a:prstGeom>
          <a:ln w="76320">
            <a:solidFill>
              <a:srgbClr val="006a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1152000" y="12240000"/>
            <a:ext cx="2026872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Component response rate variation underlies the stability of complex systems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3040000" y="11876040"/>
            <a:ext cx="8246160" cy="86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Mathematical details.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Following May</a:t>
            </a:r>
            <a:r>
              <a:rPr b="0" lang="en-GB" sz="23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1,2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the value of a component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 time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(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v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(t)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 is affected by the value of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(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v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(t)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 and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's marginal effect on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(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i,j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), and by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's response rate (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),</a:t>
            </a: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 matrix notation</a:t>
            </a:r>
            <a:r>
              <a:rPr b="0" lang="en-GB" sz="23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2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</a:t>
            </a: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 the above, 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a diagonal matrix in which elements correspond to individual component response rates. Therefore,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= 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defines system component values and can be analysed using the techniques of May</a:t>
            </a:r>
            <a:r>
              <a:rPr b="0" lang="en-GB" sz="23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1-3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 Row means of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are expected to be identical, but variation around this expectation will naturally arise due to random sampling of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off-diagonal elements (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i,j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~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N(0,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</a:t>
            </a:r>
            <a:r>
              <a:rPr b="0" i="1" lang="en-GB" sz="23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if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≠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;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i,j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= 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-1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if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 = j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 and finite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 In simulations, the total variation in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row means attributable to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small relative to that attributable to 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especially at high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 Variation in </a:t>
            </a:r>
            <a:r>
              <a:rPr b="0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specifically isolates the effects of differing component response rates, hence causing differences in expected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</a:t>
            </a:r>
            <a:r>
              <a:rPr b="0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row means.</a:t>
            </a: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Under default parameter values, C = 1, 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 =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0.4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and 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1" i="1" lang="en-GB" sz="23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r>
              <a:rPr b="1" i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GB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~ U(0, 2).</a:t>
            </a:r>
            <a:endParaRPr b="0" lang="en-GB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1888560" y="14980320"/>
            <a:ext cx="19210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Duthie, A. Bradley      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GB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http://bradduthie.github.io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 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@bradduthie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1342080" y="15197400"/>
            <a:ext cx="359280" cy="33408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rgbClr val="808080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11992320" y="34128000"/>
            <a:ext cx="1255680" cy="217296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5"/>
          <p:cNvSpPr/>
          <p:nvPr/>
        </p:nvSpPr>
        <p:spPr>
          <a:xfrm>
            <a:off x="6899760" y="35672040"/>
            <a:ext cx="80762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Take a picture</a:t>
            </a:r>
            <a:r>
              <a:rPr b="0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download</a:t>
            </a:r>
            <a:r>
              <a:rPr b="0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the</a:t>
            </a:r>
            <a:r>
              <a:rPr b="1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GB" sz="4800" spc="-1" strike="noStrike">
                <a:solidFill>
                  <a:srgbClr val="80dee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full paper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 flipH="1">
            <a:off x="6480000" y="37512000"/>
            <a:ext cx="55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6600">
            <a:solidFill>
              <a:srgbClr val="80deea"/>
            </a:solidFill>
            <a:custDash>
              <a:ds d="100000" sp="1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7239600" y="14994360"/>
            <a:ext cx="899280" cy="899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16018920" y="14980320"/>
            <a:ext cx="759960" cy="759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10656000" y="16200000"/>
            <a:ext cx="9860040" cy="741528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10584000" y="23760000"/>
            <a:ext cx="1058328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System stability with (red) and without (blue) variation in component response rate (</a:t>
            </a: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γ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), across 1 million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M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 per </a:t>
            </a: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6"/>
          <a:stretch/>
        </p:blipFill>
        <p:spPr>
          <a:xfrm>
            <a:off x="23904000" y="33450480"/>
            <a:ext cx="7416000" cy="24775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tretch/>
        </p:blipFill>
        <p:spPr>
          <a:xfrm>
            <a:off x="23832360" y="36720000"/>
            <a:ext cx="7487640" cy="18612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8"/>
          <a:stretch/>
        </p:blipFill>
        <p:spPr>
          <a:xfrm>
            <a:off x="25488720" y="14688000"/>
            <a:ext cx="2401560" cy="864000"/>
          </a:xfrm>
          <a:prstGeom prst="rect">
            <a:avLst/>
          </a:prstGeom>
          <a:ln>
            <a:noFill/>
          </a:ln>
        </p:spPr>
      </p:pic>
      <p:sp>
        <p:nvSpPr>
          <p:cNvPr id="60" name="Line 18"/>
          <p:cNvSpPr/>
          <p:nvPr/>
        </p:nvSpPr>
        <p:spPr>
          <a:xfrm>
            <a:off x="22534560" y="20736000"/>
            <a:ext cx="9469440" cy="360"/>
          </a:xfrm>
          <a:prstGeom prst="line">
            <a:avLst/>
          </a:prstGeom>
          <a:ln w="76320">
            <a:solidFill>
              <a:srgbClr val="006a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9"/>
          <a:stretch/>
        </p:blipFill>
        <p:spPr>
          <a:xfrm>
            <a:off x="27576000" y="23472000"/>
            <a:ext cx="4293720" cy="28072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0"/>
          <a:stretch/>
        </p:blipFill>
        <p:spPr>
          <a:xfrm>
            <a:off x="29401560" y="20883240"/>
            <a:ext cx="2493720" cy="2474280"/>
          </a:xfrm>
          <a:prstGeom prst="rect">
            <a:avLst/>
          </a:prstGeom>
          <a:ln>
            <a:noFill/>
          </a:ln>
        </p:spPr>
      </p:pic>
      <p:sp>
        <p:nvSpPr>
          <p:cNvPr id="63" name="CustomShape 19"/>
          <p:cNvSpPr/>
          <p:nvPr/>
        </p:nvSpPr>
        <p:spPr>
          <a:xfrm>
            <a:off x="27393120" y="20952000"/>
            <a:ext cx="183816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Left: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Simulation results without (A0) and with (A1) inclusion of 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γ.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System size (S) increases complexity. Dotted line shows May’s</a:t>
            </a:r>
            <a:r>
              <a:rPr b="0" lang="en-GB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criteria for stability.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27792000" y="26393400"/>
            <a:ext cx="40701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Above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Eigenvalues before (a) &amp; after (b) 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γ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22680000" y="25812000"/>
            <a:ext cx="4790160" cy="30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Additional notes.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 also found the following results: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System feasibility (e.g., in an ecological community) was not affected by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given a generalised Lotka-Volterra model and random species intrinsic growth rates (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r</a:t>
            </a:r>
            <a:r>
              <a:rPr b="0" i="1" lang="en-GB" sz="1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 targeted manipulation of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using an evolutionary algorithm increased system stability.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For ecological communities,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increased stability in competitive and predator-prey networks, but not mutualist networks.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Results were general across different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and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σ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and for different distributions of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γ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values.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22680000" y="29880000"/>
            <a:ext cx="511128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References.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1.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May, R. M. Will a large complex system be stable?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Nature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238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413-414 (1972).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2.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May, R. M. Qualitative stability in model ecosystems.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Ecology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54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638–641 (1973).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3.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Ahmadian, Y., Fumarola, F. &amp; Miller, K. D. Properties of networks with partially structured and partially random connectivity.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Physical Review E - Statistical, Nonlinear, and Soft Matter Physics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91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012820 (2015).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22680000" y="29016000"/>
            <a:ext cx="3815640" cy="7196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available on GitHub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https://github.com/bradduthie/RandomMatrixStability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1"/>
          <a:stretch/>
        </p:blipFill>
        <p:spPr>
          <a:xfrm>
            <a:off x="28628640" y="27072000"/>
            <a:ext cx="3123000" cy="15127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12"/>
          <a:stretch/>
        </p:blipFill>
        <p:spPr>
          <a:xfrm>
            <a:off x="28393560" y="28656360"/>
            <a:ext cx="3358080" cy="151128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13"/>
          <a:stretch/>
        </p:blipFill>
        <p:spPr>
          <a:xfrm>
            <a:off x="28584000" y="30240000"/>
            <a:ext cx="3167640" cy="1937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14"/>
          <a:stretch/>
        </p:blipFill>
        <p:spPr>
          <a:xfrm>
            <a:off x="504000" y="32950080"/>
            <a:ext cx="5759280" cy="5785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15"/>
          <a:stretch/>
        </p:blipFill>
        <p:spPr>
          <a:xfrm>
            <a:off x="22656240" y="20928600"/>
            <a:ext cx="4775400" cy="4703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16"/>
          <a:stretch/>
        </p:blipFill>
        <p:spPr>
          <a:xfrm>
            <a:off x="26568000" y="28728000"/>
            <a:ext cx="1287000" cy="12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Brad Duthie</cp:lastModifiedBy>
  <dcterms:modified xsi:type="dcterms:W3CDTF">2019-09-23T17:00:50Z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