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2" r:id="rId4"/>
    <p:sldId id="273" r:id="rId5"/>
    <p:sldId id="274" r:id="rId6"/>
    <p:sldId id="275"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E273A-0C66-45C4-8D51-6084A2F4EE99}" v="144" dt="2021-03-06T20:32:25.654"/>
    <p1510:client id="{91C7B19F-D048-2000-BFE4-C238E74A492D}" v="314" dt="2021-03-07T01:44:32.201"/>
    <p1510:client id="{92901A30-CC73-CCC8-7D13-B149F873979C}" v="13" dt="2021-03-07T15:02:56.943"/>
    <p1510:client id="{B93E2EF1-C6E5-09FE-2D74-9E21D38440D1}" v="12" dt="2021-03-06T21:57:40.103"/>
    <p1510:client id="{D9B6B19F-E096-2000-C938-7FE1658F847B}" v="193" dt="2021-03-06T20:47:37.541"/>
    <p1510:client id="{DBDDD43F-FA37-24E9-1899-2D4343AB0BBA}" v="999" dt="2021-03-06T22:29:02.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bradduthie.shinyapps.io/regr_click/"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949865"/>
          </a:xfrm>
        </p:spPr>
        <p:txBody>
          <a:bodyPr>
            <a:normAutofit/>
          </a:bodyPr>
          <a:lstStyle/>
          <a:p>
            <a:r>
              <a:rPr lang="en-US" sz="4800" dirty="0">
                <a:ea typeface="+mj-lt"/>
                <a:cs typeface="+mj-lt"/>
              </a:rPr>
              <a:t>Introduction to regression</a:t>
            </a:r>
            <a:endParaRPr lang="en-US" dirty="0"/>
          </a:p>
        </p:txBody>
      </p:sp>
      <p:sp>
        <p:nvSpPr>
          <p:cNvPr id="3" name="Subtitle 2"/>
          <p:cNvSpPr>
            <a:spLocks noGrp="1"/>
          </p:cNvSpPr>
          <p:nvPr>
            <p:ph type="subTitle" idx="1"/>
          </p:nvPr>
        </p:nvSpPr>
        <p:spPr>
          <a:xfrm>
            <a:off x="388189" y="1445434"/>
            <a:ext cx="11415623" cy="5106328"/>
          </a:xfrm>
        </p:spPr>
        <p:txBody>
          <a:bodyPr vert="horz" lIns="91440" tIns="45720" rIns="91440" bIns="45720" rtlCol="0" anchor="t">
            <a:noAutofit/>
          </a:bodyPr>
          <a:lstStyle/>
          <a:p>
            <a:pPr algn="l"/>
            <a:r>
              <a:rPr lang="en-US" sz="3200" dirty="0">
                <a:ea typeface="+mn-lt"/>
                <a:cs typeface="+mn-lt"/>
              </a:rPr>
              <a:t>In regression, our objective is to understand some dependent variable Y based on an independent variable X. Regression is a tool for predicting the value of Y as a function of X. We can use this tool to do the following,</a:t>
            </a:r>
            <a:endParaRPr lang="en-US" dirty="0"/>
          </a:p>
          <a:p>
            <a:pPr marL="457200" indent="-457200" algn="l">
              <a:buChar char="•"/>
            </a:pPr>
            <a:r>
              <a:rPr lang="en-US" sz="3200" dirty="0">
                <a:ea typeface="+mn-lt"/>
                <a:cs typeface="+mn-lt"/>
              </a:rPr>
              <a:t>Support hypotheses of causation of changes in y values due to changes in x values</a:t>
            </a:r>
            <a:endParaRPr lang="en-US" dirty="0">
              <a:cs typeface="Calibri" panose="020F0502020204030204"/>
            </a:endParaRPr>
          </a:p>
          <a:p>
            <a:pPr marL="457200" indent="-457200" algn="l">
              <a:buChar char="•"/>
            </a:pPr>
            <a:r>
              <a:rPr lang="en-US" sz="3200" dirty="0">
                <a:ea typeface="+mn-lt"/>
                <a:cs typeface="+mn-lt"/>
              </a:rPr>
              <a:t>Predict y values as a function of x values</a:t>
            </a:r>
            <a:endParaRPr lang="en-US" dirty="0">
              <a:cs typeface="Calibri" panose="020F0502020204030204"/>
            </a:endParaRPr>
          </a:p>
          <a:p>
            <a:pPr marL="457200" indent="-457200" algn="l">
              <a:buChar char="•"/>
            </a:pPr>
            <a:r>
              <a:rPr lang="en-US" sz="3200" dirty="0">
                <a:ea typeface="+mn-lt"/>
                <a:cs typeface="+mn-lt"/>
              </a:rPr>
              <a:t>To explain the variation of y values using x values</a:t>
            </a:r>
            <a:endParaRPr lang="en-US" dirty="0">
              <a:cs typeface="Calibri" panose="020F0502020204030204"/>
            </a:endParaRPr>
          </a:p>
          <a:p>
            <a:pPr algn="l"/>
            <a:r>
              <a:rPr lang="en-US" sz="3200" dirty="0">
                <a:ea typeface="+mn-lt"/>
                <a:cs typeface="+mn-lt"/>
              </a:rPr>
              <a:t>Regression analysis can be used to support causal hypotheses, but it</a:t>
            </a:r>
            <a:r>
              <a:rPr lang="en-US" sz="3200" b="1" dirty="0">
                <a:ea typeface="+mn-lt"/>
                <a:cs typeface="+mn-lt"/>
              </a:rPr>
              <a:t> cannot, by itself be used to determine causality</a:t>
            </a:r>
            <a:r>
              <a:rPr lang="en-US" sz="3200" dirty="0">
                <a:ea typeface="+mn-lt"/>
                <a:cs typeface="+mn-lt"/>
              </a:rPr>
              <a: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949865"/>
          </a:xfrm>
        </p:spPr>
        <p:txBody>
          <a:bodyPr>
            <a:normAutofit fontScale="90000"/>
          </a:bodyPr>
          <a:lstStyle/>
          <a:p>
            <a:r>
              <a:rPr lang="en-US" sz="4800" dirty="0" err="1">
                <a:ea typeface="+mj-lt"/>
                <a:cs typeface="+mj-lt"/>
              </a:rPr>
              <a:t>Visualising</a:t>
            </a:r>
            <a:r>
              <a:rPr lang="en-US" sz="4800" dirty="0">
                <a:ea typeface="+mj-lt"/>
                <a:cs typeface="+mj-lt"/>
              </a:rPr>
              <a:t> a regression of y values against x values</a:t>
            </a:r>
            <a:endParaRPr lang="en-US" dirty="0"/>
          </a:p>
        </p:txBody>
      </p:sp>
      <p:sp>
        <p:nvSpPr>
          <p:cNvPr id="3" name="Subtitle 2"/>
          <p:cNvSpPr>
            <a:spLocks noGrp="1"/>
          </p:cNvSpPr>
          <p:nvPr>
            <p:ph type="subTitle" idx="1"/>
          </p:nvPr>
        </p:nvSpPr>
        <p:spPr>
          <a:xfrm>
            <a:off x="57510" y="3630792"/>
            <a:ext cx="5276491" cy="1655762"/>
          </a:xfrm>
        </p:spPr>
        <p:txBody>
          <a:bodyPr vert="horz" lIns="91440" tIns="45720" rIns="91440" bIns="45720" rtlCol="0" anchor="t">
            <a:noAutofit/>
          </a:bodyPr>
          <a:lstStyle/>
          <a:p>
            <a:pPr algn="l"/>
            <a:r>
              <a:rPr lang="en-US" sz="3200" dirty="0">
                <a:ea typeface="+mn-lt"/>
                <a:cs typeface="+mn-lt"/>
              </a:rPr>
              <a:t>Figure 1: A regression of one dependent variable y against the independent variable x.</a:t>
            </a:r>
            <a:endParaRPr lang="en-US" sz="3200">
              <a:cs typeface="Calibri"/>
            </a:endParaRPr>
          </a:p>
        </p:txBody>
      </p:sp>
      <p:pic>
        <p:nvPicPr>
          <p:cNvPr id="5" name="Picture 5" descr="A scatterplot showing &amp;#39;X value&amp;#39; on the x axis and &amp;#39;Y value&amp;#39; on the y axis. A line of best fit runs through all of the points.">
            <a:extLst>
              <a:ext uri="{FF2B5EF4-FFF2-40B4-BE49-F238E27FC236}">
                <a16:creationId xmlns:a16="http://schemas.microsoft.com/office/drawing/2014/main" id="{82B560A3-3E8F-41E8-BCE8-3E81F87A1AD0}"/>
              </a:ext>
            </a:extLst>
          </p:cNvPr>
          <p:cNvPicPr>
            <a:picLocks noChangeAspect="1"/>
          </p:cNvPicPr>
          <p:nvPr/>
        </p:nvPicPr>
        <p:blipFill>
          <a:blip r:embed="rId2"/>
          <a:stretch>
            <a:fillRect/>
          </a:stretch>
        </p:blipFill>
        <p:spPr>
          <a:xfrm>
            <a:off x="5946476" y="1166004"/>
            <a:ext cx="5575539" cy="5589916"/>
          </a:xfrm>
          <a:prstGeom prst="rect">
            <a:avLst/>
          </a:prstGeom>
        </p:spPr>
      </p:pic>
    </p:spTree>
    <p:extLst>
      <p:ext uri="{BB962C8B-B14F-4D97-AF65-F5344CB8AC3E}">
        <p14:creationId xmlns:p14="http://schemas.microsoft.com/office/powerpoint/2010/main" val="386282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748582"/>
          </a:xfrm>
        </p:spPr>
        <p:txBody>
          <a:bodyPr>
            <a:normAutofit/>
          </a:bodyPr>
          <a:lstStyle/>
          <a:p>
            <a:r>
              <a:rPr lang="en-US" sz="4000" dirty="0">
                <a:ea typeface="+mj-lt"/>
                <a:cs typeface="+mj-lt"/>
              </a:rPr>
              <a:t>Regression includes independent and dependent variables</a:t>
            </a:r>
            <a:endParaRPr lang="en-US" sz="4000" dirty="0"/>
          </a:p>
        </p:txBody>
      </p:sp>
      <p:sp>
        <p:nvSpPr>
          <p:cNvPr id="3" name="Subtitle 2"/>
          <p:cNvSpPr>
            <a:spLocks noGrp="1"/>
          </p:cNvSpPr>
          <p:nvPr>
            <p:ph type="subTitle" idx="1"/>
          </p:nvPr>
        </p:nvSpPr>
        <p:spPr>
          <a:xfrm>
            <a:off x="301926" y="1201019"/>
            <a:ext cx="11674415" cy="5422629"/>
          </a:xfrm>
        </p:spPr>
        <p:txBody>
          <a:bodyPr vert="horz" lIns="91440" tIns="45720" rIns="91440" bIns="45720" rtlCol="0" anchor="t">
            <a:noAutofit/>
          </a:bodyPr>
          <a:lstStyle/>
          <a:p>
            <a:pPr algn="l"/>
            <a:r>
              <a:rPr lang="en-US" sz="3200" b="1" dirty="0">
                <a:ea typeface="+mn-lt"/>
                <a:cs typeface="+mn-lt"/>
              </a:rPr>
              <a:t>It is critical to correctly distinguish between the independent and dependent variables.</a:t>
            </a:r>
            <a:endParaRPr lang="en-US" b="1" dirty="0"/>
          </a:p>
          <a:p>
            <a:pPr marL="457200" indent="-457200" algn="l">
              <a:buChar char="•"/>
            </a:pPr>
            <a:r>
              <a:rPr lang="en-US" sz="3200" dirty="0">
                <a:ea typeface="+mn-lt"/>
                <a:cs typeface="+mn-lt"/>
              </a:rPr>
              <a:t>Independent variable (X) is free to vary</a:t>
            </a:r>
            <a:endParaRPr lang="en-US" dirty="0">
              <a:cs typeface="Calibri" panose="020F0502020204030204"/>
            </a:endParaRPr>
          </a:p>
          <a:p>
            <a:pPr marL="457200" indent="-457200" algn="l">
              <a:buChar char="•"/>
            </a:pPr>
            <a:r>
              <a:rPr lang="en-US" sz="3200" dirty="0">
                <a:ea typeface="+mn-lt"/>
                <a:cs typeface="+mn-lt"/>
              </a:rPr>
              <a:t>Dependent variable (Y) is predicted to change given a change in the independent variable</a:t>
            </a:r>
            <a:endParaRPr lang="en-US" dirty="0">
              <a:cs typeface="Calibri" panose="020F0502020204030204"/>
            </a:endParaRPr>
          </a:p>
          <a:p>
            <a:pPr marL="457200" indent="-457200" algn="l">
              <a:buChar char="•"/>
            </a:pPr>
            <a:r>
              <a:rPr lang="en-US" sz="3200" dirty="0">
                <a:ea typeface="+mn-lt"/>
                <a:cs typeface="+mn-lt"/>
              </a:rPr>
              <a:t>Different results will be obtained if the two variables are confused</a:t>
            </a:r>
            <a:endParaRPr lang="en-US" dirty="0">
              <a:cs typeface="Calibri" panose="020F0502020204030204"/>
            </a:endParaRPr>
          </a:p>
          <a:p>
            <a:pPr algn="l"/>
            <a:r>
              <a:rPr lang="en-US" sz="3200" dirty="0">
                <a:ea typeface="+mn-lt"/>
                <a:cs typeface="+mn-lt"/>
              </a:rPr>
              <a:t>In an experiment, the independent variable is something that we as researchers have control over (e.g., amount of </a:t>
            </a:r>
            <a:r>
              <a:rPr lang="en-US" sz="3200" dirty="0" err="1">
                <a:ea typeface="+mn-lt"/>
                <a:cs typeface="+mn-lt"/>
              </a:rPr>
              <a:t>fertiliser</a:t>
            </a:r>
            <a:r>
              <a:rPr lang="en-US" sz="3200" dirty="0">
                <a:ea typeface="+mn-lt"/>
                <a:cs typeface="+mn-lt"/>
              </a:rPr>
              <a:t> to put down on a field), whereas the dependent variable is something that we would measure when collecting our data (e.g., total crop yield of the field). </a:t>
            </a:r>
            <a:endParaRPr lang="en-US"/>
          </a:p>
        </p:txBody>
      </p:sp>
    </p:spTree>
    <p:extLst>
      <p:ext uri="{BB962C8B-B14F-4D97-AF65-F5344CB8AC3E}">
        <p14:creationId xmlns:p14="http://schemas.microsoft.com/office/powerpoint/2010/main" val="276231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748582"/>
          </a:xfrm>
        </p:spPr>
        <p:txBody>
          <a:bodyPr>
            <a:normAutofit/>
          </a:bodyPr>
          <a:lstStyle/>
          <a:p>
            <a:r>
              <a:rPr lang="en-US" sz="4000" dirty="0">
                <a:ea typeface="+mj-lt"/>
                <a:cs typeface="+mj-lt"/>
              </a:rPr>
              <a:t>Regression line</a:t>
            </a:r>
            <a:endParaRPr lang="en-US" dirty="0"/>
          </a:p>
        </p:txBody>
      </p:sp>
      <p:sp>
        <p:nvSpPr>
          <p:cNvPr id="3" name="Subtitle 2"/>
          <p:cNvSpPr>
            <a:spLocks noGrp="1"/>
          </p:cNvSpPr>
          <p:nvPr>
            <p:ph type="subTitle" idx="1"/>
          </p:nvPr>
        </p:nvSpPr>
        <p:spPr>
          <a:xfrm>
            <a:off x="301926" y="1201019"/>
            <a:ext cx="11674415" cy="5422629"/>
          </a:xfrm>
        </p:spPr>
        <p:txBody>
          <a:bodyPr vert="horz" lIns="91440" tIns="45720" rIns="91440" bIns="45720" rtlCol="0" anchor="t">
            <a:noAutofit/>
          </a:bodyPr>
          <a:lstStyle/>
          <a:p>
            <a:pPr algn="l"/>
            <a:r>
              <a:rPr lang="en-US" sz="3200" dirty="0">
                <a:ea typeface="+mn-lt"/>
                <a:cs typeface="+mn-lt"/>
              </a:rPr>
              <a:t>The line of best fit in a regression can be described mathematically with a simple equation,</a:t>
            </a:r>
            <a:endParaRPr lang="en-US" dirty="0">
              <a:cs typeface="Calibri" panose="020F0502020204030204"/>
            </a:endParaRPr>
          </a:p>
          <a:p>
            <a:r>
              <a:rPr lang="en-US" sz="3200" dirty="0">
                <a:ea typeface="+mn-lt"/>
                <a:cs typeface="+mn-lt"/>
              </a:rPr>
              <a:t>y = a + bx</a:t>
            </a:r>
            <a:endParaRPr lang="en-US" dirty="0">
              <a:cs typeface="Calibri" panose="020F0502020204030204"/>
            </a:endParaRPr>
          </a:p>
          <a:p>
            <a:pPr algn="l"/>
            <a:r>
              <a:rPr lang="en-US" sz="3200" dirty="0">
                <a:ea typeface="+mn-lt"/>
                <a:cs typeface="+mn-lt"/>
              </a:rPr>
              <a:t>This equation includes the variables x and y, and two coefficients</a:t>
            </a:r>
            <a:endParaRPr lang="en-US" dirty="0"/>
          </a:p>
          <a:p>
            <a:pPr marL="457200" indent="-457200" algn="l">
              <a:buChar char="•"/>
            </a:pPr>
            <a:r>
              <a:rPr lang="en-US" sz="3200" dirty="0">
                <a:ea typeface="+mn-lt"/>
                <a:cs typeface="+mn-lt"/>
              </a:rPr>
              <a:t>a is the </a:t>
            </a:r>
            <a:r>
              <a:rPr lang="en-US" sz="3200" b="1" dirty="0">
                <a:ea typeface="+mn-lt"/>
                <a:cs typeface="+mn-lt"/>
              </a:rPr>
              <a:t>intercept</a:t>
            </a:r>
            <a:r>
              <a:rPr lang="en-US" sz="3200" dirty="0">
                <a:ea typeface="+mn-lt"/>
                <a:cs typeface="+mn-lt"/>
              </a:rPr>
              <a:t>; the value of y that is predicted when x = 0</a:t>
            </a:r>
            <a:endParaRPr lang="en-US" dirty="0">
              <a:cs typeface="Calibri" panose="020F0502020204030204"/>
            </a:endParaRPr>
          </a:p>
          <a:p>
            <a:pPr marL="457200" indent="-457200" algn="l">
              <a:buChar char="•"/>
            </a:pPr>
            <a:r>
              <a:rPr lang="en-US" sz="3200" dirty="0">
                <a:ea typeface="+mn-lt"/>
                <a:cs typeface="+mn-lt"/>
              </a:rPr>
              <a:t>b is the </a:t>
            </a:r>
            <a:r>
              <a:rPr lang="en-US" sz="3200" b="1" dirty="0">
                <a:ea typeface="+mn-lt"/>
                <a:cs typeface="+mn-lt"/>
              </a:rPr>
              <a:t>slope</a:t>
            </a:r>
            <a:r>
              <a:rPr lang="en-US" sz="3200" dirty="0">
                <a:ea typeface="+mn-lt"/>
                <a:cs typeface="+mn-lt"/>
              </a:rPr>
              <a:t>; how much y changes for a change one unit of x</a:t>
            </a:r>
            <a:endParaRPr lang="en-US" dirty="0">
              <a:cs typeface="Calibri" panose="020F0502020204030204"/>
            </a:endParaRPr>
          </a:p>
          <a:p>
            <a:pPr algn="l"/>
            <a:r>
              <a:rPr lang="en-US" sz="3200" dirty="0">
                <a:ea typeface="+mn-lt"/>
                <a:cs typeface="+mn-lt"/>
              </a:rPr>
              <a:t>Note that data points rarely will sit right on the regression line. The </a:t>
            </a:r>
            <a:r>
              <a:rPr lang="en-US" sz="3200" b="1" dirty="0">
                <a:ea typeface="+mn-lt"/>
                <a:cs typeface="+mn-lt"/>
              </a:rPr>
              <a:t>residual</a:t>
            </a:r>
            <a:r>
              <a:rPr lang="en-US" sz="3200" dirty="0">
                <a:ea typeface="+mn-lt"/>
                <a:cs typeface="+mn-lt"/>
              </a:rPr>
              <a:t> is defined by the difference between the measured value of y (i.e., the data point) and the y value predicted by the regression line (i.e., the vertical distance between the data point and the line).</a:t>
            </a:r>
            <a:endParaRPr lang="en-US">
              <a:cs typeface="Calibri" panose="020F0502020204030204"/>
            </a:endParaRPr>
          </a:p>
        </p:txBody>
      </p:sp>
    </p:spTree>
    <p:extLst>
      <p:ext uri="{BB962C8B-B14F-4D97-AF65-F5344CB8AC3E}">
        <p14:creationId xmlns:p14="http://schemas.microsoft.com/office/powerpoint/2010/main" val="266494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949865"/>
          </a:xfrm>
        </p:spPr>
        <p:txBody>
          <a:bodyPr>
            <a:normAutofit fontScale="90000"/>
          </a:bodyPr>
          <a:lstStyle/>
          <a:p>
            <a:r>
              <a:rPr lang="en-US" sz="4800" dirty="0" err="1">
                <a:ea typeface="+mj-lt"/>
                <a:cs typeface="+mj-lt"/>
              </a:rPr>
              <a:t>Visualising</a:t>
            </a:r>
            <a:r>
              <a:rPr lang="en-US" sz="4800" dirty="0">
                <a:ea typeface="+mj-lt"/>
                <a:cs typeface="+mj-lt"/>
              </a:rPr>
              <a:t> a regression of y values against x values</a:t>
            </a:r>
            <a:endParaRPr lang="en-US" dirty="0"/>
          </a:p>
        </p:txBody>
      </p:sp>
      <p:sp>
        <p:nvSpPr>
          <p:cNvPr id="3" name="Subtitle 2"/>
          <p:cNvSpPr>
            <a:spLocks noGrp="1"/>
          </p:cNvSpPr>
          <p:nvPr>
            <p:ph type="subTitle" idx="1"/>
          </p:nvPr>
        </p:nvSpPr>
        <p:spPr>
          <a:xfrm>
            <a:off x="57510" y="3630792"/>
            <a:ext cx="5276491" cy="1655762"/>
          </a:xfrm>
        </p:spPr>
        <p:txBody>
          <a:bodyPr vert="horz" lIns="91440" tIns="45720" rIns="91440" bIns="45720" rtlCol="0" anchor="t">
            <a:noAutofit/>
          </a:bodyPr>
          <a:lstStyle/>
          <a:p>
            <a:pPr algn="l"/>
            <a:r>
              <a:rPr lang="en-US" sz="3200" dirty="0">
                <a:ea typeface="+mn-lt"/>
                <a:cs typeface="+mn-lt"/>
              </a:rPr>
              <a:t>Figure 2: A regression of one dependent variable y against the independent variable x.</a:t>
            </a:r>
            <a:endParaRPr lang="en-US" sz="3200">
              <a:cs typeface="Calibri"/>
            </a:endParaRPr>
          </a:p>
        </p:txBody>
      </p:sp>
      <p:pic>
        <p:nvPicPr>
          <p:cNvPr id="4" name="Picture 5" descr="Chart, scatter chart&#10;&#10;Description automatically generated">
            <a:extLst>
              <a:ext uri="{FF2B5EF4-FFF2-40B4-BE49-F238E27FC236}">
                <a16:creationId xmlns:a16="http://schemas.microsoft.com/office/drawing/2014/main" id="{BA75D8D4-DE2C-4C74-8428-9001424F8976}"/>
              </a:ext>
            </a:extLst>
          </p:cNvPr>
          <p:cNvPicPr>
            <a:picLocks noChangeAspect="1"/>
          </p:cNvPicPr>
          <p:nvPr/>
        </p:nvPicPr>
        <p:blipFill>
          <a:blip r:embed="rId2"/>
          <a:stretch>
            <a:fillRect/>
          </a:stretch>
        </p:blipFill>
        <p:spPr>
          <a:xfrm>
            <a:off x="6507192" y="1166004"/>
            <a:ext cx="5518030" cy="5532408"/>
          </a:xfrm>
          <a:prstGeom prst="rect">
            <a:avLst/>
          </a:prstGeom>
        </p:spPr>
      </p:pic>
    </p:spTree>
    <p:extLst>
      <p:ext uri="{BB962C8B-B14F-4D97-AF65-F5344CB8AC3E}">
        <p14:creationId xmlns:p14="http://schemas.microsoft.com/office/powerpoint/2010/main" val="79043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748582"/>
          </a:xfrm>
        </p:spPr>
        <p:txBody>
          <a:bodyPr>
            <a:normAutofit/>
          </a:bodyPr>
          <a:lstStyle/>
          <a:p>
            <a:r>
              <a:rPr lang="en-US" sz="4000" dirty="0">
                <a:ea typeface="+mj-lt"/>
                <a:cs typeface="+mj-lt"/>
              </a:rPr>
              <a:t>How do we decide what is the best fit line?</a:t>
            </a:r>
            <a:endParaRPr lang="en-US" dirty="0">
              <a:ea typeface="+mj-lt"/>
              <a:cs typeface="+mj-lt"/>
            </a:endParaRPr>
          </a:p>
        </p:txBody>
      </p:sp>
      <p:sp>
        <p:nvSpPr>
          <p:cNvPr id="3" name="Subtitle 2"/>
          <p:cNvSpPr>
            <a:spLocks noGrp="1"/>
          </p:cNvSpPr>
          <p:nvPr>
            <p:ph type="subTitle" idx="1"/>
          </p:nvPr>
        </p:nvSpPr>
        <p:spPr>
          <a:xfrm>
            <a:off x="301926" y="1201019"/>
            <a:ext cx="11674415" cy="5422629"/>
          </a:xfrm>
        </p:spPr>
        <p:txBody>
          <a:bodyPr vert="horz" lIns="91440" tIns="45720" rIns="91440" bIns="45720" rtlCol="0" anchor="t">
            <a:noAutofit/>
          </a:bodyPr>
          <a:lstStyle/>
          <a:p>
            <a:pPr algn="l"/>
            <a:r>
              <a:rPr lang="en-US" sz="3600" dirty="0">
                <a:ea typeface="+mn-lt"/>
                <a:cs typeface="+mn-lt"/>
              </a:rPr>
              <a:t>Now we can turn to how we calculate where the regression line should be through our data.</a:t>
            </a:r>
            <a:endParaRPr lang="en-US" sz="3600" dirty="0">
              <a:cs typeface="Calibri"/>
            </a:endParaRPr>
          </a:p>
          <a:p>
            <a:pPr marL="342900" indent="-342900" algn="l">
              <a:buChar char="•"/>
            </a:pPr>
            <a:r>
              <a:rPr lang="en-US" sz="3600" dirty="0">
                <a:ea typeface="+mn-lt"/>
                <a:cs typeface="+mn-lt"/>
              </a:rPr>
              <a:t>How do we know what our intercept (a) and slope (b) should be?</a:t>
            </a:r>
            <a:endParaRPr lang="en-US" sz="3600" dirty="0">
              <a:cs typeface="Calibri" panose="020F0502020204030204"/>
            </a:endParaRPr>
          </a:p>
          <a:p>
            <a:pPr marL="342900" indent="-342900" algn="l">
              <a:buChar char="•"/>
            </a:pPr>
            <a:r>
              <a:rPr lang="en-US" sz="3600" dirty="0">
                <a:ea typeface="+mn-lt"/>
                <a:cs typeface="+mn-lt"/>
              </a:rPr>
              <a:t>Use the method of </a:t>
            </a:r>
            <a:r>
              <a:rPr lang="en-US" sz="3600" b="1" dirty="0">
                <a:ea typeface="+mn-lt"/>
                <a:cs typeface="+mn-lt"/>
              </a:rPr>
              <a:t>least squares regression</a:t>
            </a:r>
            <a:endParaRPr lang="en-US" sz="3600" dirty="0">
              <a:cs typeface="Calibri" panose="020F0502020204030204"/>
            </a:endParaRPr>
          </a:p>
          <a:p>
            <a:pPr marL="342900" indent="-342900" algn="l">
              <a:buChar char="•"/>
            </a:pPr>
            <a:r>
              <a:rPr lang="en-US" sz="3600" dirty="0" err="1">
                <a:ea typeface="+mn-lt"/>
                <a:cs typeface="+mn-lt"/>
              </a:rPr>
              <a:t>Minimise</a:t>
            </a:r>
            <a:r>
              <a:rPr lang="en-US" sz="3600" dirty="0">
                <a:ea typeface="+mn-lt"/>
                <a:cs typeface="+mn-lt"/>
              </a:rPr>
              <a:t> the sum of squares of all the residual values</a:t>
            </a:r>
            <a:endParaRPr lang="en-US" sz="3600" dirty="0">
              <a:cs typeface="Calibri" panose="020F0502020204030204"/>
            </a:endParaRPr>
          </a:p>
          <a:p>
            <a:pPr algn="l"/>
            <a:r>
              <a:rPr lang="en-US" sz="3600" dirty="0">
                <a:ea typeface="+mn-lt"/>
                <a:cs typeface="+mn-lt"/>
              </a:rPr>
              <a:t>To get an intuitive sense for how the regression line </a:t>
            </a:r>
            <a:r>
              <a:rPr lang="en-US" sz="3600" dirty="0" err="1">
                <a:ea typeface="+mn-lt"/>
                <a:cs typeface="+mn-lt"/>
              </a:rPr>
              <a:t>minimises</a:t>
            </a:r>
            <a:r>
              <a:rPr lang="en-US" sz="3600" dirty="0">
                <a:ea typeface="+mn-lt"/>
                <a:cs typeface="+mn-lt"/>
              </a:rPr>
              <a:t> the sum of squares, use </a:t>
            </a:r>
            <a:r>
              <a:rPr lang="en-US" sz="3600" dirty="0">
                <a:ea typeface="+mn-lt"/>
                <a:cs typeface="+mn-lt"/>
                <a:hlinkClick r:id="rId2"/>
              </a:rPr>
              <a:t>this interactive application</a:t>
            </a:r>
            <a:r>
              <a:rPr lang="en-US" sz="3600" dirty="0">
                <a:ea typeface="+mn-lt"/>
                <a:cs typeface="+mn-lt"/>
              </a:rPr>
              <a:t> to adjust the slope and intercept to try to find the line of best fit (it will turn blue when you succeed).</a:t>
            </a:r>
            <a:endParaRPr lang="en-US" sz="3600" dirty="0"/>
          </a:p>
        </p:txBody>
      </p:sp>
    </p:spTree>
    <p:extLst>
      <p:ext uri="{BB962C8B-B14F-4D97-AF65-F5344CB8AC3E}">
        <p14:creationId xmlns:p14="http://schemas.microsoft.com/office/powerpoint/2010/main" val="331053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748582"/>
          </a:xfrm>
        </p:spPr>
        <p:txBody>
          <a:bodyPr>
            <a:normAutofit/>
          </a:bodyPr>
          <a:lstStyle/>
          <a:p>
            <a:r>
              <a:rPr lang="en-US" sz="4000" dirty="0">
                <a:ea typeface="+mj-lt"/>
                <a:cs typeface="+mj-lt"/>
              </a:rPr>
              <a:t>Assumptions of regression</a:t>
            </a:r>
            <a:endParaRPr lang="en-US" dirty="0"/>
          </a:p>
        </p:txBody>
      </p:sp>
      <p:sp>
        <p:nvSpPr>
          <p:cNvPr id="3" name="Subtitle 2"/>
          <p:cNvSpPr>
            <a:spLocks noGrp="1"/>
          </p:cNvSpPr>
          <p:nvPr>
            <p:ph type="subTitle" idx="1"/>
          </p:nvPr>
        </p:nvSpPr>
        <p:spPr>
          <a:xfrm>
            <a:off x="258794" y="1071623"/>
            <a:ext cx="11674415" cy="5422629"/>
          </a:xfrm>
        </p:spPr>
        <p:txBody>
          <a:bodyPr vert="horz" lIns="91440" tIns="45720" rIns="91440" bIns="45720" rtlCol="0" anchor="t">
            <a:noAutofit/>
          </a:bodyPr>
          <a:lstStyle/>
          <a:p>
            <a:pPr algn="l"/>
            <a:r>
              <a:rPr lang="en-US" sz="3200" dirty="0">
                <a:ea typeface="+mn-lt"/>
                <a:cs typeface="+mn-lt"/>
              </a:rPr>
              <a:t>Regression is a widely used, but also often misused, statistical technique. It is important to be aware of the assumptions underlying linear regression.</a:t>
            </a:r>
            <a:endParaRPr lang="en-US" sz="3200">
              <a:cs typeface="Calibri"/>
            </a:endParaRPr>
          </a:p>
          <a:p>
            <a:pPr marL="742950" indent="-742950" algn="l">
              <a:buAutoNum type="arabicPeriod"/>
            </a:pPr>
            <a:r>
              <a:rPr lang="en-US" sz="3200" b="1" dirty="0">
                <a:ea typeface="+mn-lt"/>
                <a:cs typeface="+mn-lt"/>
              </a:rPr>
              <a:t>The independent variable x is measured without error</a:t>
            </a:r>
            <a:endParaRPr lang="en-US" sz="3200">
              <a:cs typeface="Calibri"/>
            </a:endParaRPr>
          </a:p>
          <a:p>
            <a:pPr marL="742950" indent="-742950" algn="l">
              <a:buAutoNum type="arabicPeriod"/>
            </a:pPr>
            <a:r>
              <a:rPr lang="en-US" sz="3200" b="1" dirty="0">
                <a:ea typeface="+mn-lt"/>
                <a:cs typeface="+mn-lt"/>
              </a:rPr>
              <a:t>The relationship between X and Y is linear</a:t>
            </a:r>
            <a:endParaRPr lang="en-US" sz="3200" b="1">
              <a:cs typeface="Calibri" panose="020F0502020204030204"/>
            </a:endParaRPr>
          </a:p>
          <a:p>
            <a:pPr marL="742950" indent="-742950" algn="l">
              <a:buAutoNum type="arabicPeriod"/>
            </a:pPr>
            <a:r>
              <a:rPr lang="en-US" sz="3200" b="1" dirty="0">
                <a:ea typeface="+mn-lt"/>
                <a:cs typeface="+mn-lt"/>
              </a:rPr>
              <a:t>For any value of X, Y is normally distributed</a:t>
            </a:r>
            <a:endParaRPr lang="en-US" sz="3200">
              <a:cs typeface="Calibri"/>
            </a:endParaRPr>
          </a:p>
          <a:p>
            <a:pPr marL="742950" indent="-742950" algn="l">
              <a:buAutoNum type="arabicPeriod"/>
            </a:pPr>
            <a:r>
              <a:rPr lang="en-US" sz="3200" b="1" dirty="0">
                <a:ea typeface="+mn-lt"/>
                <a:cs typeface="+mn-lt"/>
              </a:rPr>
              <a:t>For all values of X, the variance of the residuals is identical</a:t>
            </a:r>
            <a:endParaRPr lang="en-US" sz="3200">
              <a:cs typeface="Calibri"/>
            </a:endParaRPr>
          </a:p>
          <a:p>
            <a:pPr algn="l"/>
            <a:r>
              <a:rPr lang="en-US" sz="3200" dirty="0">
                <a:ea typeface="+mn-lt"/>
                <a:cs typeface="+mn-lt"/>
              </a:rPr>
              <a:t>Note that even if our assumptions are not perfectly met (indeed, they rarely if ever will be), this does not completely invalidate the method of linear regression. But large violations of one or more of these assumptions might indeed be problematic.</a:t>
            </a:r>
            <a:endParaRPr lang="en-US" sz="3200" dirty="0"/>
          </a:p>
        </p:txBody>
      </p:sp>
    </p:spTree>
    <p:extLst>
      <p:ext uri="{BB962C8B-B14F-4D97-AF65-F5344CB8AC3E}">
        <p14:creationId xmlns:p14="http://schemas.microsoft.com/office/powerpoint/2010/main" val="356306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949865"/>
          </a:xfrm>
        </p:spPr>
        <p:txBody>
          <a:bodyPr>
            <a:normAutofit/>
          </a:bodyPr>
          <a:lstStyle/>
          <a:p>
            <a:r>
              <a:rPr lang="en-US" sz="4800" dirty="0">
                <a:ea typeface="+mj-lt"/>
                <a:cs typeface="+mj-lt"/>
              </a:rPr>
              <a:t>Assumptions of regression</a:t>
            </a:r>
            <a:endParaRPr lang="en-US" dirty="0"/>
          </a:p>
        </p:txBody>
      </p:sp>
      <p:sp>
        <p:nvSpPr>
          <p:cNvPr id="3" name="Subtitle 2"/>
          <p:cNvSpPr>
            <a:spLocks noGrp="1"/>
          </p:cNvSpPr>
          <p:nvPr>
            <p:ph type="subTitle" idx="1"/>
          </p:nvPr>
        </p:nvSpPr>
        <p:spPr>
          <a:xfrm>
            <a:off x="100642" y="2164301"/>
            <a:ext cx="5276491" cy="2906592"/>
          </a:xfrm>
        </p:spPr>
        <p:txBody>
          <a:bodyPr vert="horz" lIns="91440" tIns="45720" rIns="91440" bIns="45720" rtlCol="0" anchor="t">
            <a:noAutofit/>
          </a:bodyPr>
          <a:lstStyle/>
          <a:p>
            <a:pPr algn="l"/>
            <a:r>
              <a:rPr lang="en-US" sz="3200" dirty="0">
                <a:ea typeface="+mn-lt"/>
                <a:cs typeface="+mn-lt"/>
              </a:rPr>
              <a:t>Figure 1: A regression of one dependent variable y against the independent variable x in which there is clear heteroscedasticity.</a:t>
            </a:r>
          </a:p>
        </p:txBody>
      </p:sp>
      <p:pic>
        <p:nvPicPr>
          <p:cNvPr id="5" name="Picture 5" descr="A scatterplot showing &amp;#39;X value&amp;#39; on the x axis and &amp;#39;Y value&amp;#39; on the y axis. A line of best fit runs through all of the points. The variance of points around the regression line increases with an increase in x, showing clear heteroscedasticity.">
            <a:extLst>
              <a:ext uri="{FF2B5EF4-FFF2-40B4-BE49-F238E27FC236}">
                <a16:creationId xmlns:a16="http://schemas.microsoft.com/office/drawing/2014/main" id="{D70F43FD-5C2E-4F3D-BE30-4E954375F5EB}"/>
              </a:ext>
            </a:extLst>
          </p:cNvPr>
          <p:cNvPicPr>
            <a:picLocks noChangeAspect="1"/>
          </p:cNvPicPr>
          <p:nvPr/>
        </p:nvPicPr>
        <p:blipFill>
          <a:blip r:embed="rId2"/>
          <a:stretch>
            <a:fillRect/>
          </a:stretch>
        </p:blipFill>
        <p:spPr>
          <a:xfrm>
            <a:off x="6234022" y="1036608"/>
            <a:ext cx="5604294" cy="5647426"/>
          </a:xfrm>
          <a:prstGeom prst="rect">
            <a:avLst/>
          </a:prstGeom>
        </p:spPr>
      </p:pic>
    </p:spTree>
    <p:extLst>
      <p:ext uri="{BB962C8B-B14F-4D97-AF65-F5344CB8AC3E}">
        <p14:creationId xmlns:p14="http://schemas.microsoft.com/office/powerpoint/2010/main" val="18839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929"/>
            <a:ext cx="12191998" cy="949865"/>
          </a:xfrm>
        </p:spPr>
        <p:txBody>
          <a:bodyPr>
            <a:normAutofit/>
          </a:bodyPr>
          <a:lstStyle/>
          <a:p>
            <a:r>
              <a:rPr lang="en-US" sz="4800" dirty="0">
                <a:ea typeface="+mj-lt"/>
                <a:cs typeface="+mj-lt"/>
              </a:rPr>
              <a:t>Assumptions of regression</a:t>
            </a:r>
            <a:endParaRPr lang="en-US" dirty="0"/>
          </a:p>
        </p:txBody>
      </p:sp>
      <p:sp>
        <p:nvSpPr>
          <p:cNvPr id="3" name="Subtitle 2"/>
          <p:cNvSpPr>
            <a:spLocks noGrp="1"/>
          </p:cNvSpPr>
          <p:nvPr>
            <p:ph type="subTitle" idx="1"/>
          </p:nvPr>
        </p:nvSpPr>
        <p:spPr>
          <a:xfrm>
            <a:off x="172529" y="2638754"/>
            <a:ext cx="3306794" cy="2633423"/>
          </a:xfrm>
        </p:spPr>
        <p:txBody>
          <a:bodyPr vert="horz" lIns="91440" tIns="45720" rIns="91440" bIns="45720" rtlCol="0" anchor="t">
            <a:noAutofit/>
          </a:bodyPr>
          <a:lstStyle/>
          <a:p>
            <a:pPr algn="l"/>
            <a:r>
              <a:rPr lang="en-US" sz="3200">
                <a:ea typeface="+mn-lt"/>
                <a:cs typeface="+mn-lt"/>
              </a:rPr>
              <a:t>Figure 4: Example of a histogram of the residual values of a model produced in SPSS</a:t>
            </a:r>
            <a:endParaRPr lang="en-US"/>
          </a:p>
          <a:p>
            <a:pPr algn="l"/>
            <a:endParaRPr lang="en-US" sz="3200" dirty="0">
              <a:ea typeface="+mn-lt"/>
              <a:cs typeface="+mn-lt"/>
            </a:endParaRPr>
          </a:p>
        </p:txBody>
      </p:sp>
      <p:pic>
        <p:nvPicPr>
          <p:cNvPr id="4" name="Picture 5" descr="Chart, histogram&#10;&#10;Description automatically generated">
            <a:extLst>
              <a:ext uri="{FF2B5EF4-FFF2-40B4-BE49-F238E27FC236}">
                <a16:creationId xmlns:a16="http://schemas.microsoft.com/office/drawing/2014/main" id="{0F8752CF-F2EA-4F44-8F81-7A63D3B68799}"/>
              </a:ext>
            </a:extLst>
          </p:cNvPr>
          <p:cNvPicPr>
            <a:picLocks noChangeAspect="1"/>
          </p:cNvPicPr>
          <p:nvPr/>
        </p:nvPicPr>
        <p:blipFill>
          <a:blip r:embed="rId2"/>
          <a:stretch>
            <a:fillRect/>
          </a:stretch>
        </p:blipFill>
        <p:spPr>
          <a:xfrm>
            <a:off x="3732363" y="1190677"/>
            <a:ext cx="8278483" cy="5540571"/>
          </a:xfrm>
          <a:prstGeom prst="rect">
            <a:avLst/>
          </a:prstGeom>
        </p:spPr>
      </p:pic>
    </p:spTree>
    <p:extLst>
      <p:ext uri="{BB962C8B-B14F-4D97-AF65-F5344CB8AC3E}">
        <p14:creationId xmlns:p14="http://schemas.microsoft.com/office/powerpoint/2010/main" val="2892937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regression</vt:lpstr>
      <vt:lpstr>Visualising a regression of y values against x values</vt:lpstr>
      <vt:lpstr>Regression includes independent and dependent variables</vt:lpstr>
      <vt:lpstr>Regression line</vt:lpstr>
      <vt:lpstr>Visualising a regression of y values against x values</vt:lpstr>
      <vt:lpstr>How do we decide what is the best fit line?</vt:lpstr>
      <vt:lpstr>Assumptions of regression</vt:lpstr>
      <vt:lpstr>Assumptions of regression</vt:lpstr>
      <vt:lpstr>Assumptions of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373</cp:revision>
  <dcterms:created xsi:type="dcterms:W3CDTF">2021-03-06T19:26:31Z</dcterms:created>
  <dcterms:modified xsi:type="dcterms:W3CDTF">2021-03-07T15:03:04Z</dcterms:modified>
</cp:coreProperties>
</file>