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2F853-3656-E677-2651-4E736D3A4120}" v="398" dt="2021-03-07T16:00:41.868"/>
    <p1510:client id="{508E273A-0C66-45C4-8D51-6084A2F4EE99}" v="144" dt="2021-03-06T20:32:25.654"/>
    <p1510:client id="{91C7B19F-D048-2000-BFE4-C238E74A492D}" v="314" dt="2021-03-07T01:44:32.201"/>
    <p1510:client id="{92901A30-CC73-CCC8-7D13-B149F873979C}" v="13" dt="2021-03-07T15:02:56.943"/>
    <p1510:client id="{B93E2EF1-C6E5-09FE-2D74-9E21D38440D1}" v="12" dt="2021-03-06T21:57:40.103"/>
    <p1510:client id="{CCA0F2FA-43C0-8D05-3B13-CC504F7ABD8A}" v="303" dt="2021-03-07T19:30:32.178"/>
    <p1510:client id="{D9B6B19F-E096-2000-C938-7FE1658F847B}" v="193" dt="2021-03-06T20:47:37.541"/>
    <p1510:client id="{DBDDD43F-FA37-24E9-1899-2D4343AB0BBA}" v="999" dt="2021-03-06T22:29:02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949865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Example regression analysis in SPSS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272906"/>
            <a:ext cx="11415623" cy="52644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/>
          </a:p>
          <a:p>
            <a:pPr algn="l"/>
            <a:r>
              <a:rPr lang="en-US" sz="3200" dirty="0">
                <a:ea typeface="+mn-lt"/>
                <a:cs typeface="+mn-lt"/>
              </a:rPr>
              <a:t>Example from the 1974 cars data set to predict fuel efficiency in miles per gallon (mpg) of cars given their mass (</a:t>
            </a:r>
            <a:r>
              <a:rPr lang="en-US" sz="3200" dirty="0" err="1">
                <a:ea typeface="+mn-lt"/>
                <a:cs typeface="+mn-lt"/>
              </a:rPr>
              <a:t>wt</a:t>
            </a:r>
            <a:r>
              <a:rPr lang="en-US" sz="3200" dirty="0">
                <a:ea typeface="+mn-lt"/>
                <a:cs typeface="+mn-lt"/>
              </a:rPr>
              <a:t>) in kilograms.</a:t>
            </a:r>
            <a:endParaRPr lang="en-US" dirty="0"/>
          </a:p>
          <a:p>
            <a:pPr algn="l"/>
            <a:endParaRPr lang="en-US"/>
          </a:p>
          <a:p>
            <a:pPr marL="457200" indent="-457200" algn="l">
              <a:buChar char="•"/>
            </a:pPr>
            <a:r>
              <a:rPr lang="en-US" sz="3200" dirty="0">
                <a:ea typeface="+mn-lt"/>
                <a:cs typeface="+mn-lt"/>
              </a:rPr>
              <a:t> Our </a:t>
            </a:r>
            <a:r>
              <a:rPr lang="en-US" sz="3200" b="1" dirty="0">
                <a:ea typeface="+mn-lt"/>
                <a:cs typeface="+mn-lt"/>
              </a:rPr>
              <a:t>response</a:t>
            </a:r>
            <a:r>
              <a:rPr lang="en-US" sz="3200" dirty="0">
                <a:ea typeface="+mn-lt"/>
                <a:cs typeface="+mn-lt"/>
              </a:rPr>
              <a:t> or </a:t>
            </a:r>
            <a:r>
              <a:rPr lang="en-US" sz="3200" b="1" dirty="0">
                <a:ea typeface="+mn-lt"/>
                <a:cs typeface="+mn-lt"/>
              </a:rPr>
              <a:t>dependent</a:t>
            </a:r>
            <a:r>
              <a:rPr lang="en-US" sz="3200" dirty="0">
                <a:ea typeface="+mn-lt"/>
                <a:cs typeface="+mn-lt"/>
              </a:rPr>
              <a:t> variable is miles per gallon</a:t>
            </a:r>
            <a:endParaRPr lang="en-US" dirty="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3200" dirty="0">
                <a:ea typeface="+mn-lt"/>
                <a:cs typeface="+mn-lt"/>
              </a:rPr>
              <a:t> Our </a:t>
            </a:r>
            <a:r>
              <a:rPr lang="en-US" sz="3200" b="1" dirty="0">
                <a:ea typeface="+mn-lt"/>
                <a:cs typeface="+mn-lt"/>
              </a:rPr>
              <a:t>predictor</a:t>
            </a:r>
            <a:r>
              <a:rPr lang="en-US" sz="3200" dirty="0">
                <a:ea typeface="+mn-lt"/>
                <a:cs typeface="+mn-lt"/>
              </a:rPr>
              <a:t> or </a:t>
            </a:r>
            <a:r>
              <a:rPr lang="en-US" sz="3200" b="1" dirty="0">
                <a:ea typeface="+mn-lt"/>
                <a:cs typeface="+mn-lt"/>
              </a:rPr>
              <a:t>independent</a:t>
            </a:r>
            <a:r>
              <a:rPr lang="en-US" sz="3200" dirty="0">
                <a:ea typeface="+mn-lt"/>
                <a:cs typeface="+mn-lt"/>
              </a:rPr>
              <a:t> variable is car mass</a:t>
            </a:r>
            <a:endParaRPr lang="en-US" dirty="0">
              <a:cs typeface="Calibri" panose="020F0502020204030204"/>
            </a:endParaRPr>
          </a:p>
          <a:p>
            <a:pPr algn="l"/>
            <a:endParaRPr lang="en-US"/>
          </a:p>
          <a:p>
            <a:pPr algn="l"/>
            <a:r>
              <a:rPr lang="en-US" sz="3200" dirty="0">
                <a:ea typeface="+mn-lt"/>
                <a:cs typeface="+mn-lt"/>
              </a:rPr>
              <a:t>Before fitting our regression model, we should check our assumptions of linear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949865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Example regression analysis in SPSS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272906"/>
            <a:ext cx="11415623" cy="52644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AutoNum type="arabicPeriod"/>
            </a:pPr>
            <a:r>
              <a:rPr lang="en-US" sz="2800" b="1" dirty="0">
                <a:ea typeface="+mn-lt"/>
                <a:cs typeface="+mn-lt"/>
              </a:rPr>
              <a:t>The independent variable X is measured without error.</a:t>
            </a:r>
            <a:r>
              <a:rPr lang="en-US" sz="2800" dirty="0">
                <a:ea typeface="+mn-lt"/>
                <a:cs typeface="+mn-lt"/>
              </a:rPr>
              <a:t> Independent variable (car mass) should be fixed (i.e., measured without error). </a:t>
            </a:r>
            <a:endParaRPr lang="en-US" sz="2800">
              <a:cs typeface="Calibri" panose="020F0502020204030204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ea typeface="+mn-lt"/>
                <a:cs typeface="+mn-lt"/>
              </a:rPr>
              <a:t>The relationship between X and Y is linear.</a:t>
            </a:r>
            <a:r>
              <a:rPr lang="en-US" sz="2800" dirty="0">
                <a:ea typeface="+mn-lt"/>
                <a:cs typeface="+mn-lt"/>
              </a:rPr>
              <a:t> We can check in SPSS; select 'Graph &gt; Legacy Dialogs &gt; Scatter/Dot', then select 'Simple Scatter' from the available options.</a:t>
            </a:r>
            <a:endParaRPr lang="en-US" sz="2800">
              <a:cs typeface="Calibri" panose="020F0502020204030204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ea typeface="+mn-lt"/>
                <a:cs typeface="+mn-lt"/>
              </a:rPr>
              <a:t>For any value of X, Y is normally distributed.</a:t>
            </a:r>
            <a:r>
              <a:rPr lang="en-US" sz="2800" dirty="0">
                <a:ea typeface="+mn-lt"/>
                <a:cs typeface="+mn-lt"/>
              </a:rPr>
              <a:t> Values of the dependent variable, miles per gallon, should be normally distributed. We can check this in SPSS using 'Analyse &gt; Descriptive Statistics &gt; Explore', then putting 'mpg' in the Dependent List. </a:t>
            </a:r>
            <a:endParaRPr lang="en-US" sz="2800">
              <a:cs typeface="Calibri" panose="020F0502020204030204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ea typeface="+mn-lt"/>
                <a:cs typeface="+mn-lt"/>
              </a:rPr>
              <a:t>For all values of X, the variance of the residuals is identical</a:t>
            </a:r>
            <a:r>
              <a:rPr lang="en-US" sz="2800" dirty="0">
                <a:ea typeface="+mn-lt"/>
                <a:cs typeface="+mn-lt"/>
              </a:rPr>
              <a:t>. We can check by plotting the data in SPSS in the same scatter plot that we used to check that the relationship was linear.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01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Checking assumptions of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434376"/>
            <a:ext cx="12048226" cy="4193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Figure 1: Scatterplot showing SPSS output for car mass (</a:t>
            </a:r>
            <a:r>
              <a:rPr lang="en-US" dirty="0" err="1">
                <a:ea typeface="+mn-lt"/>
                <a:cs typeface="+mn-lt"/>
              </a:rPr>
              <a:t>wt</a:t>
            </a:r>
            <a:r>
              <a:rPr lang="en-US" dirty="0">
                <a:ea typeface="+mn-lt"/>
                <a:cs typeface="+mn-lt"/>
              </a:rPr>
              <a:t>) and car miles per gallon (mpg)</a:t>
            </a:r>
            <a:endParaRPr lang="en-US" dirty="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sz="3200" dirty="0">
              <a:cs typeface="Calibri"/>
            </a:endParaRPr>
          </a:p>
        </p:txBody>
      </p:sp>
      <p:pic>
        <p:nvPicPr>
          <p:cNvPr id="5" name="Picture 5" descr="SPSS output showing a scatterplot with &amp;#39;wt&amp;#39; on the x-axis and &amp;#39;mpg&amp;#39; on the y-axis. There is a clear negative trend in the data.">
            <a:extLst>
              <a:ext uri="{FF2B5EF4-FFF2-40B4-BE49-F238E27FC236}">
                <a16:creationId xmlns:a16="http://schemas.microsoft.com/office/drawing/2014/main" id="{795A889D-A50D-49D9-801E-C220C339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69" y="765999"/>
            <a:ext cx="9399917" cy="55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2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Fitting the linear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3131" y="5715508"/>
            <a:ext cx="12048226" cy="4193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Figure 2: Options in SPSS for creating linear regression plots</a:t>
            </a:r>
            <a:br>
              <a:rPr lang="en-US" dirty="0"/>
            </a:br>
            <a:endParaRPr lang="en-US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E4C6A-6550-4CDF-BD05-35AAC1F5037B}"/>
              </a:ext>
            </a:extLst>
          </p:cNvPr>
          <p:cNvSpPr txBox="1"/>
          <p:nvPr/>
        </p:nvSpPr>
        <p:spPr>
          <a:xfrm>
            <a:off x="80513" y="626853"/>
            <a:ext cx="60212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'Analyse &gt; Regression &gt; Linear'</a:t>
            </a:r>
          </a:p>
        </p:txBody>
      </p:sp>
      <p:pic>
        <p:nvPicPr>
          <p:cNvPr id="6" name="Picture 6" descr="SPSS boxes showing &amp;#39;mpg&amp;#39; as depednent and &amp;#39;wt&amp;#39; as indpendent variables in a linear regression. A second window is open with &amp;#39;Histogram&amp;#39; and &amp;#39;Normal probability plot&amp;#39; selected.">
            <a:extLst>
              <a:ext uri="{FF2B5EF4-FFF2-40B4-BE49-F238E27FC236}">
                <a16:creationId xmlns:a16="http://schemas.microsoft.com/office/drawing/2014/main" id="{6900881B-073E-4D99-91F3-1D1263EE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8" y="1143362"/>
            <a:ext cx="9313652" cy="447063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3388EF9-1C0D-47F1-B7EC-1D46CD129326}"/>
              </a:ext>
            </a:extLst>
          </p:cNvPr>
          <p:cNvSpPr txBox="1">
            <a:spLocks/>
          </p:cNvSpPr>
          <p:nvPr/>
        </p:nvSpPr>
        <p:spPr>
          <a:xfrm>
            <a:off x="-48882" y="6356738"/>
            <a:ext cx="12048226" cy="419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ea typeface="+mn-lt"/>
                <a:cs typeface="+mn-lt"/>
              </a:rPr>
              <a:t>Every regression model in SPSS will produce four tables (we can ignore the first for now).</a:t>
            </a:r>
            <a:endParaRPr lang="en-US"/>
          </a:p>
          <a:p>
            <a:pPr algn="l"/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79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Fitting the linear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3131" y="5715508"/>
            <a:ext cx="12048226" cy="4193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Figure 3:Model summary output table in SPSS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pic>
        <p:nvPicPr>
          <p:cNvPr id="7" name="Picture 7" descr="Table showing SPSS regression output for a model summary that includes an R square value of 0.753.">
            <a:extLst>
              <a:ext uri="{FF2B5EF4-FFF2-40B4-BE49-F238E27FC236}">
                <a16:creationId xmlns:a16="http://schemas.microsoft.com/office/drawing/2014/main" id="{467232D0-FEB3-4F45-B22C-DE613552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1720048"/>
            <a:ext cx="8292860" cy="31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2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Fitting the linear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3131" y="5715508"/>
            <a:ext cx="12048226" cy="4193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Figure 4: ANOVA summary output table in SPSS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pic>
        <p:nvPicPr>
          <p:cNvPr id="4" name="Picture 4" descr="Table showing SPSS regression output for ANOVA, which shows an F value of 91.388 and a significance of .000.">
            <a:extLst>
              <a:ext uri="{FF2B5EF4-FFF2-40B4-BE49-F238E27FC236}">
                <a16:creationId xmlns:a16="http://schemas.microsoft.com/office/drawing/2014/main" id="{9B60A60C-7620-48E4-A862-613ADCBF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1354239"/>
            <a:ext cx="10320067" cy="35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Fitting the linear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3131" y="5715508"/>
            <a:ext cx="12048226" cy="4193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Figure 5: Coefficients summary output table in SPSS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pic>
        <p:nvPicPr>
          <p:cNvPr id="4" name="Picture 4" descr="Table showing SPSS regression output for model coefficients, which show two variables (Const) and wt with estimates at 37.28 and -11.785, respectively. Both variables are significant (Sig. = .000).">
            <a:extLst>
              <a:ext uri="{FF2B5EF4-FFF2-40B4-BE49-F238E27FC236}">
                <a16:creationId xmlns:a16="http://schemas.microsoft.com/office/drawing/2014/main" id="{9D1B5624-77EA-49F3-A87D-EAD87562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8" y="1721398"/>
            <a:ext cx="10348821" cy="32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>
                <a:ea typeface="+mj-lt"/>
                <a:cs typeface="+mj-lt"/>
              </a:rPr>
              <a:t>Assumption of normally distributed residuals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3131" y="6434376"/>
            <a:ext cx="12048226" cy="4193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Figure 6: SPSS output showing regression residuals. 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35DAE5E-12DF-48AD-916C-C4279597D3FE}"/>
              </a:ext>
            </a:extLst>
          </p:cNvPr>
          <p:cNvSpPr txBox="1">
            <a:spLocks/>
          </p:cNvSpPr>
          <p:nvPr/>
        </p:nvSpPr>
        <p:spPr>
          <a:xfrm>
            <a:off x="339307" y="1755984"/>
            <a:ext cx="12048226" cy="2949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>
                <a:ea typeface="+mn-lt"/>
                <a:cs typeface="+mn-lt"/>
              </a:rPr>
              <a:t>Next, we can look at the output of the residual diagnostics to check our assumption that the residuals are normally distributed. </a:t>
            </a:r>
            <a:endParaRPr lang="en-US" sz="3200">
              <a:cs typeface="Calibri"/>
            </a:endParaRPr>
          </a:p>
          <a:p>
            <a:pPr algn="l"/>
            <a:endParaRPr lang="en-US" sz="3200" dirty="0">
              <a:ea typeface="+mn-lt"/>
              <a:cs typeface="+mn-lt"/>
            </a:endParaRPr>
          </a:p>
          <a:p>
            <a:pPr algn="l"/>
            <a:r>
              <a:rPr lang="en-US" sz="3200">
                <a:ea typeface="+mn-lt"/>
                <a:cs typeface="+mn-lt"/>
              </a:rPr>
              <a:t>We can see the Histogram showing the Regression Standardised Residual output.</a:t>
            </a:r>
            <a:endParaRPr lang="en-US" sz="320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84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>
                <a:ea typeface="+mj-lt"/>
                <a:cs typeface="+mj-lt"/>
              </a:rPr>
              <a:t>Assumption of normally distributed residuals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3131" y="6434376"/>
            <a:ext cx="12048226" cy="4193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Figure 6: SPSS output showing regression residuals. 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pic>
        <p:nvPicPr>
          <p:cNvPr id="7" name="Picture 7" descr="A histogram showing &amp;#39;Regression Standardised Residual&amp;#39; on the x-axis and &amp;#39;Frequency&amp;#39; on the y-axis. Histogram bars are roughly normally distributed. A smooth normal distribution curve is overlaying them.">
            <a:extLst>
              <a:ext uri="{FF2B5EF4-FFF2-40B4-BE49-F238E27FC236}">
                <a16:creationId xmlns:a16="http://schemas.microsoft.com/office/drawing/2014/main" id="{D87232DD-631C-4CF1-AD6C-791226B8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5" y="738350"/>
            <a:ext cx="7689011" cy="52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Example regression analysis in SPSS</vt:lpstr>
      <vt:lpstr>Example regression analysis in SPSS</vt:lpstr>
      <vt:lpstr>Checking assumptions of linear regression</vt:lpstr>
      <vt:lpstr>Fitting the linear regression model</vt:lpstr>
      <vt:lpstr>Fitting the linear regression model</vt:lpstr>
      <vt:lpstr>Fitting the linear regression model</vt:lpstr>
      <vt:lpstr>Fitting the linear regression model</vt:lpstr>
      <vt:lpstr>Assumption of normally distributed residuals</vt:lpstr>
      <vt:lpstr>Assumption of normally distributed residuals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557</cp:revision>
  <dcterms:created xsi:type="dcterms:W3CDTF">2021-03-06T19:26:31Z</dcterms:created>
  <dcterms:modified xsi:type="dcterms:W3CDTF">2021-03-07T19:38:32Z</dcterms:modified>
</cp:coreProperties>
</file>