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2F853-3656-E677-2651-4E736D3A4120}" v="398" dt="2021-03-07T16:00:41.868"/>
    <p1510:client id="{508E273A-0C66-45C4-8D51-6084A2F4EE99}" v="144" dt="2021-03-06T20:32:25.654"/>
    <p1510:client id="{91C7B19F-D048-2000-BFE4-C238E74A492D}" v="314" dt="2021-03-07T01:44:32.201"/>
    <p1510:client id="{92901A30-CC73-CCC8-7D13-B149F873979C}" v="13" dt="2021-03-07T15:02:56.943"/>
    <p1510:client id="{B93E2EF1-C6E5-09FE-2D74-9E21D38440D1}" v="12" dt="2021-03-06T21:57:40.103"/>
    <p1510:client id="{D9B6B19F-E096-2000-C938-7FE1658F847B}" v="193" dt="2021-03-06T20:47:37.541"/>
    <p1510:client id="{DBDDD43F-FA37-24E9-1899-2D4343AB0BBA}" v="999" dt="2021-03-06T22:29:02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29"/>
            <a:ext cx="12191998" cy="949865"/>
          </a:xfrm>
        </p:spPr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How good is the fit of our model?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057" y="1272906"/>
            <a:ext cx="11415623" cy="526447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 dirty="0">
                <a:ea typeface="+mn-lt"/>
                <a:cs typeface="+mn-lt"/>
              </a:rPr>
              <a:t>We often want to know how well a regression line fits to the data. </a:t>
            </a:r>
            <a:endParaRPr lang="en-US"/>
          </a:p>
          <a:p>
            <a:pPr marL="457200" indent="-457200" algn="l">
              <a:buChar char="•"/>
            </a:pPr>
            <a:r>
              <a:rPr lang="en-US" sz="3200" b="1" dirty="0">
                <a:ea typeface="+mn-lt"/>
                <a:cs typeface="+mn-lt"/>
              </a:rPr>
              <a:t>Coefficient of determination</a:t>
            </a:r>
            <a:r>
              <a:rPr lang="en-US" sz="3200" dirty="0">
                <a:ea typeface="+mn-lt"/>
                <a:cs typeface="+mn-lt"/>
              </a:rPr>
              <a:t> (R</a:t>
            </a:r>
            <a:r>
              <a:rPr lang="en-US" sz="3200" baseline="30000" dirty="0">
                <a:ea typeface="+mn-lt"/>
                <a:cs typeface="+mn-lt"/>
              </a:rPr>
              <a:t>2</a:t>
            </a:r>
            <a:r>
              <a:rPr lang="en-US" sz="3200" dirty="0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pPr marL="457200" indent="-457200" algn="l">
              <a:buChar char="•"/>
            </a:pPr>
            <a:r>
              <a:rPr lang="en-US" sz="3200" dirty="0">
                <a:ea typeface="+mn-lt"/>
                <a:cs typeface="+mn-lt"/>
              </a:rPr>
              <a:t>R</a:t>
            </a:r>
            <a:r>
              <a:rPr lang="en-US" sz="3200" baseline="30000" dirty="0">
                <a:ea typeface="+mn-lt"/>
                <a:cs typeface="+mn-lt"/>
              </a:rPr>
              <a:t>2</a:t>
            </a:r>
            <a:r>
              <a:rPr lang="en-US" sz="3200" dirty="0">
                <a:ea typeface="+mn-lt"/>
                <a:cs typeface="+mn-lt"/>
              </a:rPr>
              <a:t> tells us </a:t>
            </a:r>
            <a:r>
              <a:rPr lang="en-US" sz="3200" b="1" dirty="0">
                <a:ea typeface="+mn-lt"/>
                <a:cs typeface="+mn-lt"/>
              </a:rPr>
              <a:t>how much of the variation in y is explained by the regression equation</a:t>
            </a:r>
            <a:r>
              <a:rPr lang="en-US" sz="3200" dirty="0">
                <a:ea typeface="+mn-lt"/>
                <a:cs typeface="+mn-lt"/>
              </a:rPr>
              <a:t>**</a:t>
            </a:r>
            <a:endParaRPr lang="en-US">
              <a:cs typeface="Calibri"/>
            </a:endParaRPr>
          </a:p>
          <a:p>
            <a:pPr marL="457200" indent="-457200" algn="l">
              <a:buChar char="•"/>
            </a:pPr>
            <a:r>
              <a:rPr lang="en-US" sz="3200" dirty="0">
                <a:ea typeface="+mn-lt"/>
                <a:cs typeface="+mn-lt"/>
              </a:rPr>
              <a:t>E.g., if R</a:t>
            </a:r>
            <a:r>
              <a:rPr lang="en-US" sz="3200" baseline="30000" dirty="0">
                <a:ea typeface="+mn-lt"/>
                <a:cs typeface="+mn-lt"/>
              </a:rPr>
              <a:t>2</a:t>
            </a:r>
            <a:r>
              <a:rPr lang="en-US" sz="3200" dirty="0">
                <a:ea typeface="+mn-lt"/>
                <a:cs typeface="+mn-lt"/>
              </a:rPr>
              <a:t> = 0.83, then 83% of the variation in y is accounted for by the fitted regression line</a:t>
            </a:r>
            <a:endParaRPr lang="en-US" dirty="0">
              <a:cs typeface="Calibri" panose="020F0502020204030204"/>
            </a:endParaRPr>
          </a:p>
          <a:p>
            <a:pPr marL="457200" indent="-457200" algn="l">
              <a:buChar char="•"/>
            </a:pPr>
            <a:r>
              <a:rPr lang="en-US" sz="3200" dirty="0">
                <a:ea typeface="+mn-lt"/>
                <a:cs typeface="+mn-lt"/>
              </a:rPr>
              <a:t>Visually, how tightly the data points in a scatterplot fit to the regression line</a:t>
            </a:r>
            <a:endParaRPr lang="en-US" dirty="0">
              <a:cs typeface="Calibri" panose="020F0502020204030204"/>
            </a:endParaRPr>
          </a:p>
          <a:p>
            <a:pPr algn="l"/>
            <a:r>
              <a:rPr lang="en-US" sz="3200" dirty="0">
                <a:ea typeface="+mn-lt"/>
                <a:cs typeface="+mn-lt"/>
              </a:rPr>
              <a:t>See the examples below of four different R</a:t>
            </a:r>
            <a:r>
              <a:rPr lang="en-US" sz="3200" baseline="30000" dirty="0">
                <a:ea typeface="+mn-lt"/>
                <a:cs typeface="+mn-lt"/>
              </a:rPr>
              <a:t>2</a:t>
            </a:r>
            <a:r>
              <a:rPr lang="en-US" sz="3200" dirty="0">
                <a:ea typeface="+mn-lt"/>
                <a:cs typeface="+mn-lt"/>
              </a:rPr>
              <a:t> values to see what this looks like.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29"/>
            <a:ext cx="12191998" cy="67669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ea typeface="+mj-lt"/>
                <a:cs typeface="+mj-lt"/>
              </a:rPr>
              <a:t>Scatterplots of different coefficients of determination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51" y="2739395"/>
            <a:ext cx="4730152" cy="191455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 dirty="0">
                <a:ea typeface="+mn-lt"/>
                <a:cs typeface="+mn-lt"/>
              </a:rPr>
              <a:t>Figure 1: Four sample regressions showing different coefficients of determination</a:t>
            </a:r>
            <a:endParaRPr lang="en-US" dirty="0">
              <a:cs typeface="Calibri"/>
            </a:endParaRPr>
          </a:p>
          <a:p>
            <a:pPr algn="l"/>
            <a:br>
              <a:rPr lang="en-US" dirty="0"/>
            </a:br>
            <a:endParaRPr lang="en-US" dirty="0"/>
          </a:p>
          <a:p>
            <a:pPr algn="l"/>
            <a:endParaRPr lang="en-US" sz="3200" dirty="0">
              <a:cs typeface="Calibri"/>
            </a:endParaRPr>
          </a:p>
        </p:txBody>
      </p:sp>
      <p:pic>
        <p:nvPicPr>
          <p:cNvPr id="4" name="Picture 5" descr="Four panels showing scatterplots with coefficient of determination values equaling 0.04 (upper left), 0.16 (upper right), 0.49 (lower left), and 1 (lower right).">
            <a:extLst>
              <a:ext uri="{FF2B5EF4-FFF2-40B4-BE49-F238E27FC236}">
                <a16:creationId xmlns:a16="http://schemas.microsoft.com/office/drawing/2014/main" id="{4CA89DAD-AF3C-4CA2-9CAA-F802F7478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35" y="576532"/>
            <a:ext cx="6251275" cy="62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2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29"/>
            <a:ext cx="12191998" cy="691073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ea typeface="+mj-lt"/>
                <a:cs typeface="+mj-lt"/>
              </a:rPr>
              <a:t>More understand of the coefficient of determination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057" y="985359"/>
            <a:ext cx="11415623" cy="581081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 dirty="0">
                <a:ea typeface="+mn-lt"/>
                <a:cs typeface="+mn-lt"/>
              </a:rPr>
              <a:t>Understanding  that </a:t>
            </a:r>
            <a:r>
              <a:rPr lang="en-US" sz="3200" b="1" dirty="0">
                <a:ea typeface="+mn-lt"/>
                <a:cs typeface="+mn-lt"/>
              </a:rPr>
              <a:t>the coefficient of determination tells us how much variation in y is explained by the regression equation</a:t>
            </a:r>
            <a:r>
              <a:rPr lang="en-US" sz="3200" dirty="0">
                <a:ea typeface="+mn-lt"/>
                <a:cs typeface="+mn-lt"/>
              </a:rPr>
              <a:t> is the important point. </a:t>
            </a:r>
          </a:p>
          <a:p>
            <a:pPr algn="l"/>
            <a:endParaRPr lang="en-US" sz="3200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  <a:p>
            <a:pPr marL="457200" indent="-457200" algn="l">
              <a:buChar char="•"/>
            </a:pPr>
            <a:r>
              <a:rPr lang="en-US" sz="3200" dirty="0">
                <a:ea typeface="+mn-lt"/>
                <a:cs typeface="+mn-lt"/>
              </a:rPr>
              <a:t>Coefficient of determination compares the sum of squared residuals from the linear model (</a:t>
            </a:r>
            <a:r>
              <a:rPr lang="en-US" sz="3200" dirty="0" err="1">
                <a:ea typeface="+mn-lt"/>
                <a:cs typeface="+mn-lt"/>
              </a:rPr>
              <a:t>SS</a:t>
            </a:r>
            <a:r>
              <a:rPr lang="en-US" sz="3200" baseline="-25000" dirty="0" err="1">
                <a:ea typeface="+mn-lt"/>
                <a:cs typeface="+mn-lt"/>
              </a:rPr>
              <a:t>res</a:t>
            </a:r>
            <a:r>
              <a:rPr lang="en-US" sz="3200" dirty="0">
                <a:ea typeface="+mn-lt"/>
                <a:cs typeface="+mn-lt"/>
              </a:rPr>
              <a:t>) to what the sum of squared residuals would be if we had just use the mean value of y (</a:t>
            </a:r>
            <a:r>
              <a:rPr lang="en-US" sz="3200" dirty="0" err="1">
                <a:ea typeface="+mn-lt"/>
                <a:cs typeface="+mn-lt"/>
              </a:rPr>
              <a:t>SS</a:t>
            </a:r>
            <a:r>
              <a:rPr lang="en-US" sz="3200" baseline="-25000" dirty="0" err="1">
                <a:ea typeface="+mn-lt"/>
                <a:cs typeface="+mn-lt"/>
              </a:rPr>
              <a:t>tot</a:t>
            </a:r>
            <a:r>
              <a:rPr lang="en-US" sz="3200" dirty="0">
                <a:ea typeface="+mn-lt"/>
                <a:cs typeface="+mn-lt"/>
              </a:rPr>
              <a:t>).</a:t>
            </a:r>
            <a:endParaRPr lang="en-US" dirty="0">
              <a:ea typeface="+mn-lt"/>
              <a:cs typeface="+mn-lt"/>
            </a:endParaRPr>
          </a:p>
          <a:p>
            <a:pPr marL="457200" indent="-457200" algn="l">
              <a:buChar char="•"/>
            </a:pPr>
            <a:r>
              <a:rPr lang="en-US" sz="3200" dirty="0">
                <a:ea typeface="+mn-lt"/>
                <a:cs typeface="+mn-lt"/>
              </a:rPr>
              <a:t>Conveniently, R</a:t>
            </a:r>
            <a:r>
              <a:rPr lang="en-US" sz="3200" baseline="30000" dirty="0">
                <a:ea typeface="+mn-lt"/>
                <a:cs typeface="+mn-lt"/>
              </a:rPr>
              <a:t>2</a:t>
            </a:r>
            <a:r>
              <a:rPr lang="en-US" sz="3200" dirty="0">
                <a:ea typeface="+mn-lt"/>
                <a:cs typeface="+mn-lt"/>
              </a:rPr>
              <a:t> is also just the Pearson product moment correlation (</a:t>
            </a:r>
            <a:r>
              <a:rPr lang="en-US" sz="3200" i="1" dirty="0">
                <a:ea typeface="+mn-lt"/>
                <a:cs typeface="+mn-lt"/>
              </a:rPr>
              <a:t>r</a:t>
            </a:r>
            <a:r>
              <a:rPr lang="en-US" sz="3200" dirty="0">
                <a:ea typeface="+mn-lt"/>
                <a:cs typeface="+mn-lt"/>
              </a:rPr>
              <a:t>) squared.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Equation for the coefficient of determination is shown.">
            <a:extLst>
              <a:ext uri="{FF2B5EF4-FFF2-40B4-BE49-F238E27FC236}">
                <a16:creationId xmlns:a16="http://schemas.microsoft.com/office/drawing/2014/main" id="{B043DD70-7186-4589-9930-ECFC4C54E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2217798"/>
            <a:ext cx="2366513" cy="107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6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29"/>
            <a:ext cx="12191998" cy="676696"/>
          </a:xfrm>
        </p:spPr>
        <p:txBody>
          <a:bodyPr>
            <a:normAutofit fontScale="90000"/>
          </a:bodyPr>
          <a:lstStyle/>
          <a:p>
            <a:r>
              <a:rPr lang="en-US" sz="4800" dirty="0" err="1">
                <a:ea typeface="+mj-lt"/>
                <a:cs typeface="+mj-lt"/>
              </a:rPr>
              <a:t>Visualising</a:t>
            </a:r>
            <a:r>
              <a:rPr lang="en-US" sz="4800" dirty="0">
                <a:ea typeface="+mj-lt"/>
                <a:cs typeface="+mj-lt"/>
              </a:rPr>
              <a:t> the coefficient of determination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42" y="1934263"/>
            <a:ext cx="4730152" cy="418617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 dirty="0">
                <a:ea typeface="+mn-lt"/>
                <a:cs typeface="+mn-lt"/>
              </a:rPr>
              <a:t>Figure 2: A regression of one dependent variable y against the independent variable x. Blue vertical lines show residuals of the linear model, while red dotted vertical lines show residual deviations of from the mean of y.</a:t>
            </a:r>
            <a:endParaRPr lang="en-US" dirty="0">
              <a:cs typeface="Calibri"/>
            </a:endParaRPr>
          </a:p>
          <a:p>
            <a:pPr algn="l"/>
            <a:br>
              <a:rPr lang="en-US" dirty="0"/>
            </a:br>
            <a:endParaRPr lang="en-US" dirty="0"/>
          </a:p>
          <a:p>
            <a:pPr algn="l"/>
            <a:endParaRPr lang="en-US" sz="3200" dirty="0">
              <a:cs typeface="Calibri"/>
            </a:endParaRPr>
          </a:p>
        </p:txBody>
      </p:sp>
      <p:pic>
        <p:nvPicPr>
          <p:cNvPr id="5" name="Picture 5" descr="A scatterplot showing &amp;#39;X value&amp;#39; on the x axis and &amp;#39;Y value&amp;#39; on the y axis. A blue line of best fit runs through all of the points. A red horizontal dashed line shows where the mean of y is located. Vertical blue lines connect data points with the blue line of best fit, and vertical red dotted lines connect data poitns with the red horizontal dashed line.">
            <a:extLst>
              <a:ext uri="{FF2B5EF4-FFF2-40B4-BE49-F238E27FC236}">
                <a16:creationId xmlns:a16="http://schemas.microsoft.com/office/drawing/2014/main" id="{CA88CA70-1BEC-4147-AE6E-BB278B363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325" y="677174"/>
            <a:ext cx="6064369" cy="6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9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29"/>
            <a:ext cx="12191998" cy="806092"/>
          </a:xfrm>
        </p:spPr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The F-test of overall significance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057" y="1272906"/>
            <a:ext cx="11415623" cy="55088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l">
              <a:buChar char="•"/>
            </a:pPr>
            <a:r>
              <a:rPr lang="en-US" sz="2800" dirty="0">
                <a:ea typeface="+mn-lt"/>
                <a:cs typeface="+mn-lt"/>
              </a:rPr>
              <a:t>Test the significance of our overall regression model using an F-test of overall significance</a:t>
            </a:r>
            <a:endParaRPr lang="en-US" sz="2800">
              <a:cs typeface="Calibri" panose="020F0502020204030204"/>
            </a:endParaRPr>
          </a:p>
          <a:p>
            <a:pPr marL="457200" indent="-457200" algn="l">
              <a:buChar char="•"/>
            </a:pPr>
            <a:r>
              <a:rPr lang="en-US" sz="2800" dirty="0">
                <a:ea typeface="+mn-lt"/>
                <a:cs typeface="+mn-lt"/>
              </a:rPr>
              <a:t>Determines whether or not our linear regression provides a better fit to the data than a model that does not contain any independent variables </a:t>
            </a:r>
            <a:endParaRPr lang="en-US" sz="2800">
              <a:cs typeface="Calibri" panose="020F0502020204030204"/>
            </a:endParaRPr>
          </a:p>
          <a:p>
            <a:pPr algn="l"/>
            <a:endParaRPr lang="en-US" sz="2800" b="1" dirty="0">
              <a:ea typeface="+mn-lt"/>
              <a:cs typeface="+mn-lt"/>
            </a:endParaRPr>
          </a:p>
          <a:p>
            <a:pPr algn="l"/>
            <a:r>
              <a:rPr lang="en-US" sz="2800" b="1" dirty="0">
                <a:ea typeface="+mn-lt"/>
                <a:cs typeface="+mn-lt"/>
              </a:rPr>
              <a:t>Hypothesis for F-test of overall significance of a linear model</a:t>
            </a:r>
            <a:endParaRPr lang="en-US" sz="2800" b="1" dirty="0">
              <a:cs typeface="Calibri"/>
            </a:endParaRPr>
          </a:p>
          <a:p>
            <a:pPr marL="457200" indent="-457200" algn="l">
              <a:buChar char="•"/>
            </a:pPr>
            <a:r>
              <a:rPr lang="en-US" sz="2800" b="1" dirty="0">
                <a:ea typeface="+mn-lt"/>
                <a:cs typeface="+mn-lt"/>
              </a:rPr>
              <a:t>Null:</a:t>
            </a:r>
            <a:r>
              <a:rPr lang="en-US" sz="2800" dirty="0">
                <a:ea typeface="+mn-lt"/>
                <a:cs typeface="+mn-lt"/>
              </a:rPr>
              <a:t> The model with no independent variables fits the data as well as the linear model</a:t>
            </a:r>
            <a:endParaRPr lang="en-US" sz="2800">
              <a:cs typeface="Calibri" panose="020F0502020204030204"/>
            </a:endParaRPr>
          </a:p>
          <a:p>
            <a:pPr marL="457200" indent="-457200" algn="l">
              <a:buChar char="•"/>
            </a:pPr>
            <a:r>
              <a:rPr lang="en-US" sz="2800" b="1" dirty="0">
                <a:ea typeface="+mn-lt"/>
                <a:cs typeface="+mn-lt"/>
              </a:rPr>
              <a:t>Alternative:</a:t>
            </a:r>
            <a:r>
              <a:rPr lang="en-US" sz="2800" dirty="0">
                <a:ea typeface="+mn-lt"/>
                <a:cs typeface="+mn-lt"/>
              </a:rPr>
              <a:t> The linear model fits the data better than the model with no independent variables</a:t>
            </a:r>
            <a:endParaRPr lang="en-US" sz="2800">
              <a:cs typeface="Calibri" panose="020F0502020204030204"/>
            </a:endParaRPr>
          </a:p>
          <a:p>
            <a:pPr algn="l"/>
            <a:endParaRPr lang="en-US" sz="2800" dirty="0">
              <a:ea typeface="+mn-lt"/>
              <a:cs typeface="+mn-lt"/>
            </a:endParaRPr>
          </a:p>
          <a:p>
            <a:pPr algn="l"/>
            <a:r>
              <a:rPr lang="en-US" sz="2800" dirty="0">
                <a:ea typeface="+mn-lt"/>
                <a:cs typeface="+mn-lt"/>
              </a:rPr>
              <a:t>Understand is how to interpret the F-test of overall significance</a:t>
            </a:r>
            <a:endParaRPr lang="en-US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5574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29"/>
            <a:ext cx="12191998" cy="806092"/>
          </a:xfrm>
        </p:spPr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The F-test of overall significance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057" y="1272906"/>
            <a:ext cx="11415623" cy="55088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l">
              <a:buChar char="•"/>
            </a:pPr>
            <a:r>
              <a:rPr lang="en-US" sz="2800" dirty="0">
                <a:ea typeface="+mn-lt"/>
                <a:cs typeface="+mn-lt"/>
              </a:rPr>
              <a:t>Test the significance of individual parameters in the linear model (a and b; recall that y = a + bx).</a:t>
            </a:r>
            <a:endParaRPr lang="en-US" dirty="0">
              <a:ea typeface="+mn-lt"/>
              <a:cs typeface="+mn-lt"/>
            </a:endParaRPr>
          </a:p>
          <a:p>
            <a:pPr marL="457200" indent="-457200" algn="l">
              <a:buChar char="•"/>
            </a:pPr>
            <a:r>
              <a:rPr lang="en-US" sz="2800" dirty="0">
                <a:ea typeface="+mn-lt"/>
                <a:cs typeface="+mn-lt"/>
              </a:rPr>
              <a:t>For both coefficients a and b, we can state the null and alternative hypotheses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/>
          </a:p>
          <a:p>
            <a:pPr algn="l"/>
            <a:r>
              <a:rPr lang="en-US" sz="2800" b="1" dirty="0">
                <a:ea typeface="+mn-lt"/>
                <a:cs typeface="+mn-lt"/>
              </a:rPr>
              <a:t>Hypothesis for coefficient of a linear model</a:t>
            </a:r>
            <a:endParaRPr lang="en-US" b="1" dirty="0">
              <a:ea typeface="+mn-lt"/>
              <a:cs typeface="+mn-lt"/>
            </a:endParaRPr>
          </a:p>
          <a:p>
            <a:pPr marL="457200" indent="-457200" algn="l">
              <a:buChar char="•"/>
            </a:pPr>
            <a:r>
              <a:rPr lang="en-US" sz="2800" b="1" dirty="0">
                <a:ea typeface="+mn-lt"/>
                <a:cs typeface="+mn-lt"/>
              </a:rPr>
              <a:t>Null:</a:t>
            </a:r>
            <a:r>
              <a:rPr lang="en-US" sz="2800" dirty="0">
                <a:ea typeface="+mn-lt"/>
                <a:cs typeface="+mn-lt"/>
              </a:rPr>
              <a:t> The value of the coefficient equals 0.</a:t>
            </a:r>
            <a:endParaRPr lang="en-US" dirty="0">
              <a:ea typeface="+mn-lt"/>
              <a:cs typeface="+mn-lt"/>
            </a:endParaRPr>
          </a:p>
          <a:p>
            <a:pPr marL="457200" indent="-457200" algn="l">
              <a:buChar char="•"/>
            </a:pPr>
            <a:r>
              <a:rPr lang="en-US" sz="2800" b="1" dirty="0">
                <a:ea typeface="+mn-lt"/>
                <a:cs typeface="+mn-lt"/>
              </a:rPr>
              <a:t>Alternative:</a:t>
            </a:r>
            <a:r>
              <a:rPr lang="en-US" sz="2800" dirty="0">
                <a:ea typeface="+mn-lt"/>
                <a:cs typeface="+mn-lt"/>
              </a:rPr>
              <a:t> The value of the coefficient does not equal 0.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/>
          </a:p>
          <a:p>
            <a:pPr algn="l"/>
            <a:r>
              <a:rPr lang="en-US" sz="2800" dirty="0">
                <a:ea typeface="+mn-lt"/>
                <a:cs typeface="+mn-lt"/>
              </a:rPr>
              <a:t>Statistical software such as SPSS will calculate p-values to test our null hypothesis for both a and b coefficients. Lecture notes include the details of how this is done (you do not need to know these details).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321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29"/>
            <a:ext cx="12191998" cy="806092"/>
          </a:xfrm>
        </p:spPr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Assessing the practical validity of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057" y="1272906"/>
            <a:ext cx="11415623" cy="550889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800" dirty="0">
                <a:ea typeface="+mn-lt"/>
                <a:cs typeface="+mn-lt"/>
              </a:rPr>
              <a:t>The practical validity of the regression model is assessed by comparing the predicted values with the observed data. We can do this in several ways: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/>
          </a:p>
          <a:p>
            <a:pPr marL="514350" indent="-514350" algn="l">
              <a:buAutoNum type="arabicPeriod"/>
            </a:pPr>
            <a:r>
              <a:rPr lang="en-US" sz="2800" dirty="0">
                <a:ea typeface="+mn-lt"/>
                <a:cs typeface="+mn-lt"/>
              </a:rPr>
              <a:t>Plotting the fitted regression line and checking that the observed data lie close to the line (i.e., high coefficient of determination).</a:t>
            </a:r>
            <a:endParaRPr lang="en-US" dirty="0">
              <a:ea typeface="+mn-lt"/>
              <a:cs typeface="+mn-lt"/>
            </a:endParaRPr>
          </a:p>
          <a:p>
            <a:pPr marL="514350" indent="-514350" algn="l">
              <a:buAutoNum type="arabicPeriod"/>
            </a:pPr>
            <a:r>
              <a:rPr lang="en-US" sz="2800" dirty="0">
                <a:ea typeface="+mn-lt"/>
                <a:cs typeface="+mn-lt"/>
              </a:rPr>
              <a:t>Plotting observed versus predicted values and observing a linear relationship between the independent and dependent variable.</a:t>
            </a:r>
            <a:endParaRPr lang="en-US" dirty="0">
              <a:ea typeface="+mn-lt"/>
              <a:cs typeface="+mn-lt"/>
            </a:endParaRPr>
          </a:p>
          <a:p>
            <a:pPr marL="514350" indent="-514350" algn="l">
              <a:buAutoNum type="arabicPeriod"/>
            </a:pPr>
            <a:r>
              <a:rPr lang="en-US" sz="2800" dirty="0">
                <a:ea typeface="+mn-lt"/>
                <a:cs typeface="+mn-lt"/>
              </a:rPr>
              <a:t>Examining the data for large residuals (i.e., outliers), which might be distorting the regression line.</a:t>
            </a:r>
            <a:endParaRPr lang="en-US" dirty="0">
              <a:ea typeface="+mn-lt"/>
              <a:cs typeface="+mn-lt"/>
            </a:endParaRPr>
          </a:p>
          <a:p>
            <a:pPr marL="514350" indent="-514350" algn="l">
              <a:buAutoNum type="arabicPeriod"/>
            </a:pPr>
            <a:r>
              <a:rPr lang="en-US" sz="2800" dirty="0">
                <a:ea typeface="+mn-lt"/>
                <a:cs typeface="+mn-lt"/>
              </a:rPr>
              <a:t>Ideally, test the regression model on new observational data to examine how close the predicted values are to the observations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963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29"/>
            <a:ext cx="12191998" cy="806092"/>
          </a:xfrm>
        </p:spPr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Prediction with 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057" y="1272906"/>
            <a:ext cx="11415623" cy="550889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600" dirty="0">
                <a:ea typeface="+mn-lt"/>
                <a:cs typeface="+mn-lt"/>
              </a:rPr>
              <a:t>Regression equations can be used to calculate additional y values when values of x are substituted in a regression equation.</a:t>
            </a:r>
            <a:endParaRPr lang="en-US" sz="3600">
              <a:cs typeface="Calibri"/>
            </a:endParaRPr>
          </a:p>
          <a:p>
            <a:pPr marL="457200" indent="-457200" algn="l">
              <a:buChar char="•"/>
            </a:pPr>
            <a:r>
              <a:rPr lang="en-US" sz="3600" b="1" dirty="0">
                <a:ea typeface="+mn-lt"/>
                <a:cs typeface="+mn-lt"/>
              </a:rPr>
              <a:t>Interpolation:</a:t>
            </a:r>
            <a:r>
              <a:rPr lang="en-US" sz="3600" dirty="0">
                <a:ea typeface="+mn-lt"/>
                <a:cs typeface="+mn-lt"/>
              </a:rPr>
              <a:t> Predictions made within the measurement range of the data</a:t>
            </a:r>
            <a:endParaRPr lang="en-US" sz="3600">
              <a:cs typeface="Calibri" panose="020F0502020204030204"/>
            </a:endParaRPr>
          </a:p>
          <a:p>
            <a:pPr marL="457200" indent="-457200" algn="l">
              <a:buChar char="•"/>
            </a:pPr>
            <a:r>
              <a:rPr lang="en-US" sz="3600" b="1" dirty="0">
                <a:ea typeface="+mn-lt"/>
                <a:cs typeface="+mn-lt"/>
              </a:rPr>
              <a:t>Extrapolation:</a:t>
            </a:r>
            <a:r>
              <a:rPr lang="en-US" sz="3600" dirty="0">
                <a:ea typeface="+mn-lt"/>
                <a:cs typeface="+mn-lt"/>
              </a:rPr>
              <a:t> Predictions made outside the measurement range of the data</a:t>
            </a:r>
            <a:endParaRPr lang="en-US" sz="3600" dirty="0">
              <a:cs typeface="Calibri" panose="020F0502020204030204"/>
            </a:endParaRPr>
          </a:p>
          <a:p>
            <a:pPr algn="l"/>
            <a:r>
              <a:rPr lang="en-US" sz="3600" b="1" dirty="0">
                <a:ea typeface="+mn-lt"/>
                <a:cs typeface="+mn-lt"/>
              </a:rPr>
              <a:t>Care should be taken when extrapolating beyond the measured data because the relationship between the two variables might change.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8270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29"/>
            <a:ext cx="12191998" cy="67669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ea typeface="+mj-lt"/>
                <a:cs typeface="+mj-lt"/>
              </a:rPr>
              <a:t>Scatterplots of different coefficients of determination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51" y="2739395"/>
            <a:ext cx="4730152" cy="191455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 dirty="0">
                <a:ea typeface="+mn-lt"/>
                <a:cs typeface="+mn-lt"/>
              </a:rPr>
              <a:t>Figure 3: A regression of one dependent variable y against the independent variable x.</a:t>
            </a:r>
            <a:endParaRPr lang="en-US" dirty="0">
              <a:cs typeface="Calibri"/>
            </a:endParaRPr>
          </a:p>
          <a:p>
            <a:pPr algn="l"/>
            <a:br>
              <a:rPr lang="en-US" dirty="0"/>
            </a:br>
            <a:endParaRPr lang="en-US" dirty="0"/>
          </a:p>
          <a:p>
            <a:pPr algn="l"/>
            <a:endParaRPr lang="en-US" sz="3200" dirty="0">
              <a:cs typeface="Calibri"/>
            </a:endParaRPr>
          </a:p>
        </p:txBody>
      </p:sp>
      <p:pic>
        <p:nvPicPr>
          <p:cNvPr id="5" name="Picture 5" descr="A scatterplot showing &amp;#39;X value&amp;#39; on the x axis and &amp;#39;Y value&amp;#39; on the y axis. A line of best fit runs through all of the points.">
            <a:extLst>
              <a:ext uri="{FF2B5EF4-FFF2-40B4-BE49-F238E27FC236}">
                <a16:creationId xmlns:a16="http://schemas.microsoft.com/office/drawing/2014/main" id="{BBB618DD-2EE4-4FE6-AAB2-19500DC9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16" y="677174"/>
            <a:ext cx="6150633" cy="617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9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How good is the fit of our model?</vt:lpstr>
      <vt:lpstr>Scatterplots of different coefficients of determination</vt:lpstr>
      <vt:lpstr>More understand of the coefficient of determination</vt:lpstr>
      <vt:lpstr>Visualising the coefficient of determination</vt:lpstr>
      <vt:lpstr>The F-test of overall significance</vt:lpstr>
      <vt:lpstr>The F-test of overall significance</vt:lpstr>
      <vt:lpstr>Assessing the practical validity of regression</vt:lpstr>
      <vt:lpstr>Prediction with linear regression</vt:lpstr>
      <vt:lpstr>Scatterplots of different coefficients of determination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470</cp:revision>
  <dcterms:created xsi:type="dcterms:W3CDTF">2021-03-06T19:26:31Z</dcterms:created>
  <dcterms:modified xsi:type="dcterms:W3CDTF">2021-03-07T16:01:54Z</dcterms:modified>
</cp:coreProperties>
</file>