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Premier League Table 2019/20 Season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Points</c:v>
                </c:pt>
              </c:strCache>
            </c:strRef>
          </c:tx>
          <c:spPr>
            <a:solidFill>
              <a:schemeClr val="accent1"/>
            </a:solidFill>
            <a:ln>
              <a:noFill/>
            </a:ln>
            <a:effectLst/>
          </c:spPr>
          <c:invertIfNegative val="0"/>
          <c:cat>
            <c:strRef>
              <c:f>Sheet1!$A$2:$A$21</c:f>
              <c:strCache>
                <c:ptCount val="20"/>
                <c:pt idx="0">
                  <c:v>Liverpool</c:v>
                </c:pt>
                <c:pt idx="1">
                  <c:v>Man City</c:v>
                </c:pt>
                <c:pt idx="2">
                  <c:v>Man United</c:v>
                </c:pt>
                <c:pt idx="3">
                  <c:v>Chelsea</c:v>
                </c:pt>
                <c:pt idx="4">
                  <c:v>Leicester</c:v>
                </c:pt>
                <c:pt idx="5">
                  <c:v>Tottenham</c:v>
                </c:pt>
                <c:pt idx="6">
                  <c:v>Wolves</c:v>
                </c:pt>
                <c:pt idx="7">
                  <c:v>Arsenal</c:v>
                </c:pt>
                <c:pt idx="8">
                  <c:v>Sheffield</c:v>
                </c:pt>
                <c:pt idx="9">
                  <c:v>Burnley</c:v>
                </c:pt>
                <c:pt idx="10">
                  <c:v>Southampton</c:v>
                </c:pt>
                <c:pt idx="11">
                  <c:v>Everton</c:v>
                </c:pt>
                <c:pt idx="12">
                  <c:v>Newcastle</c:v>
                </c:pt>
                <c:pt idx="13">
                  <c:v>Crystal Palace</c:v>
                </c:pt>
                <c:pt idx="14">
                  <c:v>Brighton</c:v>
                </c:pt>
                <c:pt idx="15">
                  <c:v>West Ham</c:v>
                </c:pt>
                <c:pt idx="16">
                  <c:v>Aston Villa</c:v>
                </c:pt>
                <c:pt idx="17">
                  <c:v>Bournemouth</c:v>
                </c:pt>
                <c:pt idx="18">
                  <c:v>Watford</c:v>
                </c:pt>
                <c:pt idx="19">
                  <c:v>Norwich City</c:v>
                </c:pt>
              </c:strCache>
            </c:strRef>
          </c:cat>
          <c:val>
            <c:numRef>
              <c:f>Sheet1!$B$2:$B$21</c:f>
              <c:numCache>
                <c:formatCode>General</c:formatCode>
                <c:ptCount val="20"/>
                <c:pt idx="0">
                  <c:v>99</c:v>
                </c:pt>
                <c:pt idx="1">
                  <c:v>81</c:v>
                </c:pt>
                <c:pt idx="2">
                  <c:v>66</c:v>
                </c:pt>
                <c:pt idx="3">
                  <c:v>66</c:v>
                </c:pt>
                <c:pt idx="4">
                  <c:v>62</c:v>
                </c:pt>
                <c:pt idx="5">
                  <c:v>59</c:v>
                </c:pt>
                <c:pt idx="6">
                  <c:v>59</c:v>
                </c:pt>
                <c:pt idx="7">
                  <c:v>56</c:v>
                </c:pt>
                <c:pt idx="8">
                  <c:v>54</c:v>
                </c:pt>
                <c:pt idx="9">
                  <c:v>54</c:v>
                </c:pt>
                <c:pt idx="10">
                  <c:v>52</c:v>
                </c:pt>
                <c:pt idx="11">
                  <c:v>49</c:v>
                </c:pt>
                <c:pt idx="12">
                  <c:v>44</c:v>
                </c:pt>
                <c:pt idx="13">
                  <c:v>43</c:v>
                </c:pt>
                <c:pt idx="14">
                  <c:v>41</c:v>
                </c:pt>
                <c:pt idx="15">
                  <c:v>39</c:v>
                </c:pt>
                <c:pt idx="16">
                  <c:v>35</c:v>
                </c:pt>
                <c:pt idx="17">
                  <c:v>34</c:v>
                </c:pt>
                <c:pt idx="18">
                  <c:v>34</c:v>
                </c:pt>
                <c:pt idx="19">
                  <c:v>21</c:v>
                </c:pt>
              </c:numCache>
            </c:numRef>
          </c:val>
          <c:extLst>
            <c:ext xmlns:c16="http://schemas.microsoft.com/office/drawing/2014/chart" uri="{C3380CC4-5D6E-409C-BE32-E72D297353CC}">
              <c16:uniqueId val="{00000000-D389-4F3C-AEB9-2F1D5F909A1B}"/>
            </c:ext>
          </c:extLst>
        </c:ser>
        <c:dLbls>
          <c:showLegendKey val="0"/>
          <c:showVal val="0"/>
          <c:showCatName val="0"/>
          <c:showSerName val="0"/>
          <c:showPercent val="0"/>
          <c:showBubbleSize val="0"/>
        </c:dLbls>
        <c:gapWidth val="219"/>
        <c:overlap val="-27"/>
        <c:axId val="1932299552"/>
        <c:axId val="1932298720"/>
      </c:barChart>
      <c:catAx>
        <c:axId val="193229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2298720"/>
        <c:crosses val="autoZero"/>
        <c:auto val="1"/>
        <c:lblAlgn val="ctr"/>
        <c:lblOffset val="100"/>
        <c:noMultiLvlLbl val="0"/>
      </c:catAx>
      <c:valAx>
        <c:axId val="193229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2299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94BA-69D3-4BC1-8F0D-61BE12C5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B40B25-3B73-45DF-8C0A-0BE997468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BF44F4-D5AB-401E-A098-CE10CE163F31}"/>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5" name="Footer Placeholder 4">
            <a:extLst>
              <a:ext uri="{FF2B5EF4-FFF2-40B4-BE49-F238E27FC236}">
                <a16:creationId xmlns:a16="http://schemas.microsoft.com/office/drawing/2014/main" id="{81580BBC-70B2-4A76-84E0-5C4BAEF9D0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71BFC-A65E-4603-8286-14A4093D1E90}"/>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203871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9AE0-FA5D-4C83-AFF7-9FBD3CD86BB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67B835-F353-49B3-97DF-4C46D886F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819752-15A7-442C-9FB9-93E55C26361D}"/>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5" name="Footer Placeholder 4">
            <a:extLst>
              <a:ext uri="{FF2B5EF4-FFF2-40B4-BE49-F238E27FC236}">
                <a16:creationId xmlns:a16="http://schemas.microsoft.com/office/drawing/2014/main" id="{573EFE2A-50E3-4706-93A7-CF240E949B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A9D347-1BF2-4D06-A2CF-C0779FA23F6A}"/>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318491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162CE7-1444-4E8A-8E4B-E8901E55C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79CB10-0CE9-42DB-80D1-E494247901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648D2C-9155-4488-A4DB-31B910E084D9}"/>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5" name="Footer Placeholder 4">
            <a:extLst>
              <a:ext uri="{FF2B5EF4-FFF2-40B4-BE49-F238E27FC236}">
                <a16:creationId xmlns:a16="http://schemas.microsoft.com/office/drawing/2014/main" id="{C8086DE1-0E38-40F7-8C60-73CDB8E36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2EF02-8CE7-4678-985A-8A15A0718E62}"/>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148570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4902-6A13-4524-AEB9-1714D39CC2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E07E48-20CA-4D91-AAA1-60BAF23EC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85ED89-A6F2-419F-B185-4286B79A2494}"/>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5" name="Footer Placeholder 4">
            <a:extLst>
              <a:ext uri="{FF2B5EF4-FFF2-40B4-BE49-F238E27FC236}">
                <a16:creationId xmlns:a16="http://schemas.microsoft.com/office/drawing/2014/main" id="{B6C66F31-05F3-451A-A11B-2808FB44C7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D6F545-7755-4C25-A77D-6D90234F63E1}"/>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412866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F9F4-EA60-4511-AE35-D1C7A3D53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D0C0D0-D524-4972-BB44-21FF1CFAA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A9513-B0AD-4F10-9EB3-6A707D74283E}"/>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5" name="Footer Placeholder 4">
            <a:extLst>
              <a:ext uri="{FF2B5EF4-FFF2-40B4-BE49-F238E27FC236}">
                <a16:creationId xmlns:a16="http://schemas.microsoft.com/office/drawing/2014/main" id="{38AA16E7-7960-4ABB-BBFB-3695744DEC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FDEAF2-C716-4FD5-A3F3-A415B69CB317}"/>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145571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5D12-414A-452A-AFE2-5C3562DFD4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77B064-466C-48A2-868B-3D8E4E17C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D980C77-D5B4-445A-B88E-535FE7ED4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319131-738A-4932-84B8-6254CE3A3155}"/>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6" name="Footer Placeholder 5">
            <a:extLst>
              <a:ext uri="{FF2B5EF4-FFF2-40B4-BE49-F238E27FC236}">
                <a16:creationId xmlns:a16="http://schemas.microsoft.com/office/drawing/2014/main" id="{9E814E6D-FF8F-46D4-B239-4E68C0FFCF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56FFDF-7EA4-46F5-84BD-5C0C209592CA}"/>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287954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80E0-C5E6-4B95-9427-D26CCA8F9CF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2222C-B6A0-4CEE-9C2D-A3D50818E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B491F-7242-4AEE-AEE9-D05149188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79E267-14EA-42EC-BB26-295F52D3F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9EE1BB-F04F-4EE9-A527-5BF77F963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86B9C6-2870-4185-BF5D-E3E0905DECC2}"/>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8" name="Footer Placeholder 7">
            <a:extLst>
              <a:ext uri="{FF2B5EF4-FFF2-40B4-BE49-F238E27FC236}">
                <a16:creationId xmlns:a16="http://schemas.microsoft.com/office/drawing/2014/main" id="{ED04077F-F23C-4DFE-9B12-8216703705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A53A348-5478-4BEB-896C-6B9079513287}"/>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68861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603D-B2FC-42E7-BA7B-B2AB889CA3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386621B-1C15-4684-8BCD-6B134860002A}"/>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4" name="Footer Placeholder 3">
            <a:extLst>
              <a:ext uri="{FF2B5EF4-FFF2-40B4-BE49-F238E27FC236}">
                <a16:creationId xmlns:a16="http://schemas.microsoft.com/office/drawing/2014/main" id="{4EBB94B7-6BCC-4252-B3E9-A808EB8662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5ED70C-6DF4-493C-AFC5-79091D1D9917}"/>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305608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E4AED-1D0E-4385-ACA7-7D11E627DFA5}"/>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3" name="Footer Placeholder 2">
            <a:extLst>
              <a:ext uri="{FF2B5EF4-FFF2-40B4-BE49-F238E27FC236}">
                <a16:creationId xmlns:a16="http://schemas.microsoft.com/office/drawing/2014/main" id="{34852EA8-B79A-49B4-86A7-FA795B13DB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FD7BA84-EE03-4DAB-B203-1454E1072818}"/>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180065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0F68-D606-4BD1-AC42-BC051D3DC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31A-4C5F-4D7A-AAFE-B1A263218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B463E4-25EA-4FA9-A7A5-8ED047CF3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B7992-3B7D-4413-B4BE-210D8A000D5F}"/>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6" name="Footer Placeholder 5">
            <a:extLst>
              <a:ext uri="{FF2B5EF4-FFF2-40B4-BE49-F238E27FC236}">
                <a16:creationId xmlns:a16="http://schemas.microsoft.com/office/drawing/2014/main" id="{DFEA6055-C6AA-4EA5-9154-431099A57C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D814A6-C4C5-4442-96E5-C20D2A2EFF52}"/>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392240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2A77-A700-47F0-A803-5AD6E446B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B2BE4CC-0156-4063-8978-1FC58E7FC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3886D63-3EAD-4516-8CE0-D6335650E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2C9EC-716D-4390-B3FB-AA388820F999}"/>
              </a:ext>
            </a:extLst>
          </p:cNvPr>
          <p:cNvSpPr>
            <a:spLocks noGrp="1"/>
          </p:cNvSpPr>
          <p:nvPr>
            <p:ph type="dt" sz="half" idx="10"/>
          </p:nvPr>
        </p:nvSpPr>
        <p:spPr/>
        <p:txBody>
          <a:bodyPr/>
          <a:lstStyle/>
          <a:p>
            <a:fld id="{32BDFFD7-3E02-410B-BA23-4C921DB632F3}" type="datetimeFigureOut">
              <a:rPr lang="en-GB" smtClean="0"/>
              <a:t>05/04/2022</a:t>
            </a:fld>
            <a:endParaRPr lang="en-GB"/>
          </a:p>
        </p:txBody>
      </p:sp>
      <p:sp>
        <p:nvSpPr>
          <p:cNvPr id="6" name="Footer Placeholder 5">
            <a:extLst>
              <a:ext uri="{FF2B5EF4-FFF2-40B4-BE49-F238E27FC236}">
                <a16:creationId xmlns:a16="http://schemas.microsoft.com/office/drawing/2014/main" id="{46157403-8CC8-4BA6-9D63-624F30F6A5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885484-0D56-41A9-8755-245CC6BB0126}"/>
              </a:ext>
            </a:extLst>
          </p:cNvPr>
          <p:cNvSpPr>
            <a:spLocks noGrp="1"/>
          </p:cNvSpPr>
          <p:nvPr>
            <p:ph type="sldNum" sz="quarter" idx="12"/>
          </p:nvPr>
        </p:nvSpPr>
        <p:spPr/>
        <p:txBody>
          <a:bodyPr/>
          <a:lstStyle/>
          <a:p>
            <a:fld id="{8A637A41-BA5D-4AE1-B8C0-607BABB0DDC9}" type="slidenum">
              <a:rPr lang="en-GB" smtClean="0"/>
              <a:t>‹#›</a:t>
            </a:fld>
            <a:endParaRPr lang="en-GB"/>
          </a:p>
        </p:txBody>
      </p:sp>
    </p:spTree>
    <p:extLst>
      <p:ext uri="{BB962C8B-B14F-4D97-AF65-F5344CB8AC3E}">
        <p14:creationId xmlns:p14="http://schemas.microsoft.com/office/powerpoint/2010/main" val="27883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9BDDC-11EA-4F45-B9D3-F8D8236C9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DF7C01-49E0-4770-952F-B81970490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4D0EE1-56DC-4F28-BA64-C885DC8D5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DFFD7-3E02-410B-BA23-4C921DB632F3}" type="datetimeFigureOut">
              <a:rPr lang="en-GB" smtClean="0"/>
              <a:t>05/04/2022</a:t>
            </a:fld>
            <a:endParaRPr lang="en-GB"/>
          </a:p>
        </p:txBody>
      </p:sp>
      <p:sp>
        <p:nvSpPr>
          <p:cNvPr id="5" name="Footer Placeholder 4">
            <a:extLst>
              <a:ext uri="{FF2B5EF4-FFF2-40B4-BE49-F238E27FC236}">
                <a16:creationId xmlns:a16="http://schemas.microsoft.com/office/drawing/2014/main" id="{2E6319D7-D26B-4ACC-82EE-EA497950F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398E39-2F33-45C9-AE59-ABC7AE9C8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37A41-BA5D-4AE1-B8C0-607BABB0DDC9}" type="slidenum">
              <a:rPr lang="en-GB" smtClean="0"/>
              <a:t>‹#›</a:t>
            </a:fld>
            <a:endParaRPr lang="en-GB"/>
          </a:p>
        </p:txBody>
      </p:sp>
    </p:spTree>
    <p:extLst>
      <p:ext uri="{BB962C8B-B14F-4D97-AF65-F5344CB8AC3E}">
        <p14:creationId xmlns:p14="http://schemas.microsoft.com/office/powerpoint/2010/main" val="14401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27D-A1CC-4424-B8E8-5F4928DC0117}"/>
              </a:ext>
            </a:extLst>
          </p:cNvPr>
          <p:cNvSpPr>
            <a:spLocks noGrp="1"/>
          </p:cNvSpPr>
          <p:nvPr>
            <p:ph type="ctrTitle"/>
          </p:nvPr>
        </p:nvSpPr>
        <p:spPr>
          <a:xfrm>
            <a:off x="-535537" y="222191"/>
            <a:ext cx="10668000" cy="649480"/>
          </a:xfrm>
        </p:spPr>
        <p:txBody>
          <a:bodyPr>
            <a:noAutofit/>
          </a:bodyPr>
          <a:lstStyle/>
          <a:p>
            <a:r>
              <a:rPr lang="en-GB" sz="3600" u="sng" dirty="0"/>
              <a:t>Visualisations of the Premier League points table</a:t>
            </a:r>
          </a:p>
        </p:txBody>
      </p:sp>
      <p:sp>
        <p:nvSpPr>
          <p:cNvPr id="3" name="Subtitle 2">
            <a:extLst>
              <a:ext uri="{FF2B5EF4-FFF2-40B4-BE49-F238E27FC236}">
                <a16:creationId xmlns:a16="http://schemas.microsoft.com/office/drawing/2014/main" id="{53909F85-C3EE-4830-A764-70CDCA8DE2D5}"/>
              </a:ext>
            </a:extLst>
          </p:cNvPr>
          <p:cNvSpPr>
            <a:spLocks noGrp="1"/>
          </p:cNvSpPr>
          <p:nvPr>
            <p:ph type="subTitle" idx="1"/>
          </p:nvPr>
        </p:nvSpPr>
        <p:spPr>
          <a:xfrm>
            <a:off x="10300531" y="6499063"/>
            <a:ext cx="2133600" cy="491398"/>
          </a:xfrm>
        </p:spPr>
        <p:txBody>
          <a:bodyPr>
            <a:normAutofit/>
          </a:bodyPr>
          <a:lstStyle/>
          <a:p>
            <a:r>
              <a:rPr lang="en-GB" sz="1800" dirty="0"/>
              <a:t>Euan Ibbotson</a:t>
            </a:r>
          </a:p>
        </p:txBody>
      </p:sp>
      <p:graphicFrame>
        <p:nvGraphicFramePr>
          <p:cNvPr id="5" name="Chart 4">
            <a:extLst>
              <a:ext uri="{FF2B5EF4-FFF2-40B4-BE49-F238E27FC236}">
                <a16:creationId xmlns:a16="http://schemas.microsoft.com/office/drawing/2014/main" id="{E191835F-02AF-4AAD-A6FC-16FF1D28BA85}"/>
              </a:ext>
            </a:extLst>
          </p:cNvPr>
          <p:cNvGraphicFramePr/>
          <p:nvPr>
            <p:extLst>
              <p:ext uri="{D42A27DB-BD31-4B8C-83A1-F6EECF244321}">
                <p14:modId xmlns:p14="http://schemas.microsoft.com/office/powerpoint/2010/main" val="2050530433"/>
              </p:ext>
            </p:extLst>
          </p:nvPr>
        </p:nvGraphicFramePr>
        <p:xfrm>
          <a:off x="0" y="4152862"/>
          <a:ext cx="4785645" cy="249964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395C3A7-73FB-4910-AA0F-3DC8C39ADCFD}"/>
              </a:ext>
            </a:extLst>
          </p:cNvPr>
          <p:cNvSpPr txBox="1"/>
          <p:nvPr/>
        </p:nvSpPr>
        <p:spPr>
          <a:xfrm>
            <a:off x="341832" y="1068223"/>
            <a:ext cx="8887626" cy="3170099"/>
          </a:xfrm>
          <a:prstGeom prst="rect">
            <a:avLst/>
          </a:prstGeom>
          <a:noFill/>
        </p:spPr>
        <p:txBody>
          <a:bodyPr wrap="square" rtlCol="0">
            <a:spAutoFit/>
          </a:bodyPr>
          <a:lstStyle/>
          <a:p>
            <a:r>
              <a:rPr lang="en-GB" sz="2000" dirty="0"/>
              <a:t>This section shows multiple methods of visualisation which I have used to represent the Premier League points table. For this, I took data from 3 different seasons which can be used to show how each team played overall, such as how they may have improved over the years, or how they have fallen short. This data also shows what teams have been relegated from </a:t>
            </a:r>
            <a:r>
              <a:rPr lang="en-GB" sz="2000"/>
              <a:t>the Premier </a:t>
            </a:r>
            <a:r>
              <a:rPr lang="en-GB" sz="2000" dirty="0"/>
              <a:t>L</a:t>
            </a:r>
            <a:r>
              <a:rPr lang="en-GB" sz="2000"/>
              <a:t>eague</a:t>
            </a:r>
            <a:r>
              <a:rPr lang="en-GB" sz="2000" dirty="0"/>
              <a:t>, and what teams have been promoted to </a:t>
            </a:r>
            <a:r>
              <a:rPr lang="en-GB" sz="2000"/>
              <a:t>the Premier </a:t>
            </a:r>
            <a:r>
              <a:rPr lang="en-GB" sz="2000" dirty="0"/>
              <a:t>L</a:t>
            </a:r>
            <a:r>
              <a:rPr lang="en-GB" sz="2000"/>
              <a:t>eague </a:t>
            </a:r>
            <a:r>
              <a:rPr lang="en-GB" sz="2000" dirty="0"/>
              <a:t>over these seasons and moreover, how well they perform in </a:t>
            </a:r>
            <a:r>
              <a:rPr lang="en-GB" sz="2000"/>
              <a:t>the Premier </a:t>
            </a:r>
            <a:r>
              <a:rPr lang="en-GB" sz="2000" dirty="0"/>
              <a:t>L</a:t>
            </a:r>
            <a:r>
              <a:rPr lang="en-GB" sz="2000"/>
              <a:t>eague</a:t>
            </a:r>
            <a:r>
              <a:rPr lang="en-GB" sz="2000" dirty="0"/>
              <a:t>.</a:t>
            </a:r>
          </a:p>
          <a:p>
            <a:endParaRPr lang="en-GB" sz="2000" dirty="0"/>
          </a:p>
          <a:p>
            <a:r>
              <a:rPr lang="en-GB" sz="2000" dirty="0"/>
              <a:t>I have derived this data from the 2018/19 season, the 2019/20 season and the 2020/21 season.</a:t>
            </a:r>
          </a:p>
        </p:txBody>
      </p:sp>
      <p:sp>
        <p:nvSpPr>
          <p:cNvPr id="7" name="TextBox 6">
            <a:extLst>
              <a:ext uri="{FF2B5EF4-FFF2-40B4-BE49-F238E27FC236}">
                <a16:creationId xmlns:a16="http://schemas.microsoft.com/office/drawing/2014/main" id="{12309480-0626-4775-95EB-67BEC2D18CEF}"/>
              </a:ext>
            </a:extLst>
          </p:cNvPr>
          <p:cNvSpPr txBox="1"/>
          <p:nvPr/>
        </p:nvSpPr>
        <p:spPr>
          <a:xfrm>
            <a:off x="341832" y="6505004"/>
            <a:ext cx="1632247" cy="261610"/>
          </a:xfrm>
          <a:prstGeom prst="rect">
            <a:avLst/>
          </a:prstGeom>
          <a:noFill/>
        </p:spPr>
        <p:txBody>
          <a:bodyPr wrap="square" rtlCol="0">
            <a:spAutoFit/>
          </a:bodyPr>
          <a:lstStyle/>
          <a:p>
            <a:r>
              <a:rPr lang="en-GB" sz="1100" dirty="0"/>
              <a:t>Worded representation</a:t>
            </a:r>
          </a:p>
        </p:txBody>
      </p:sp>
      <p:pic>
        <p:nvPicPr>
          <p:cNvPr id="13" name="Picture 12">
            <a:extLst>
              <a:ext uri="{FF2B5EF4-FFF2-40B4-BE49-F238E27FC236}">
                <a16:creationId xmlns:a16="http://schemas.microsoft.com/office/drawing/2014/main" id="{E1191F38-1B5D-4CDD-A481-7FF35A4E7AA4}"/>
              </a:ext>
            </a:extLst>
          </p:cNvPr>
          <p:cNvPicPr>
            <a:picLocks noChangeAspect="1"/>
          </p:cNvPicPr>
          <p:nvPr/>
        </p:nvPicPr>
        <p:blipFill>
          <a:blip r:embed="rId3"/>
          <a:stretch>
            <a:fillRect/>
          </a:stretch>
        </p:blipFill>
        <p:spPr>
          <a:xfrm>
            <a:off x="4978409" y="3928306"/>
            <a:ext cx="7213591" cy="2378489"/>
          </a:xfrm>
          <a:prstGeom prst="rect">
            <a:avLst/>
          </a:prstGeom>
        </p:spPr>
      </p:pic>
      <p:sp>
        <p:nvSpPr>
          <p:cNvPr id="14" name="TextBox 13">
            <a:extLst>
              <a:ext uri="{FF2B5EF4-FFF2-40B4-BE49-F238E27FC236}">
                <a16:creationId xmlns:a16="http://schemas.microsoft.com/office/drawing/2014/main" id="{C4CE5DEF-005D-45BE-9DE3-1D9F0EEF2986}"/>
              </a:ext>
            </a:extLst>
          </p:cNvPr>
          <p:cNvSpPr txBox="1"/>
          <p:nvPr/>
        </p:nvSpPr>
        <p:spPr>
          <a:xfrm>
            <a:off x="6392253" y="6306795"/>
            <a:ext cx="3401226" cy="261610"/>
          </a:xfrm>
          <a:prstGeom prst="rect">
            <a:avLst/>
          </a:prstGeom>
          <a:noFill/>
        </p:spPr>
        <p:txBody>
          <a:bodyPr wrap="square" rtlCol="0">
            <a:spAutoFit/>
          </a:bodyPr>
          <a:lstStyle/>
          <a:p>
            <a:r>
              <a:rPr lang="en-GB" sz="1100" dirty="0"/>
              <a:t>Coded Visualisation</a:t>
            </a:r>
          </a:p>
        </p:txBody>
      </p:sp>
      <p:pic>
        <p:nvPicPr>
          <p:cNvPr id="8" name="Picture 7">
            <a:extLst>
              <a:ext uri="{FF2B5EF4-FFF2-40B4-BE49-F238E27FC236}">
                <a16:creationId xmlns:a16="http://schemas.microsoft.com/office/drawing/2014/main" id="{E07EE138-0F7D-43AB-8394-3C741B662FE9}"/>
              </a:ext>
            </a:extLst>
          </p:cNvPr>
          <p:cNvPicPr>
            <a:picLocks noChangeAspect="1"/>
          </p:cNvPicPr>
          <p:nvPr/>
        </p:nvPicPr>
        <p:blipFill>
          <a:blip r:embed="rId4"/>
          <a:stretch>
            <a:fillRect/>
          </a:stretch>
        </p:blipFill>
        <p:spPr>
          <a:xfrm>
            <a:off x="9110306" y="1704825"/>
            <a:ext cx="3081694" cy="2378489"/>
          </a:xfrm>
          <a:prstGeom prst="rect">
            <a:avLst/>
          </a:prstGeom>
        </p:spPr>
      </p:pic>
    </p:spTree>
    <p:extLst>
      <p:ext uri="{BB962C8B-B14F-4D97-AF65-F5344CB8AC3E}">
        <p14:creationId xmlns:p14="http://schemas.microsoft.com/office/powerpoint/2010/main" val="2849952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Visualisations of the Premier League points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Visualisations of the Premier League points table</dc:title>
  <dc:creator>Ibbotson, Euan</dc:creator>
  <cp:lastModifiedBy>Ibbotson, Euan</cp:lastModifiedBy>
  <cp:revision>3</cp:revision>
  <dcterms:created xsi:type="dcterms:W3CDTF">2022-04-04T22:11:20Z</dcterms:created>
  <dcterms:modified xsi:type="dcterms:W3CDTF">2022-04-05T04:14:03Z</dcterms:modified>
</cp:coreProperties>
</file>