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7" r:id="rId6"/>
    <p:sldId id="258" r:id="rId7"/>
    <p:sldId id="261" r:id="rId8"/>
    <p:sldId id="259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5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1081-F9F5-4504-A482-107944AD8F88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DE10-AB00-48C4-A7DC-C5FF7421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The Traveling Salesman:</a:t>
            </a:r>
            <a:br>
              <a:rPr lang="en-US" sz="6600" dirty="0" smtClean="0">
                <a:solidFill>
                  <a:srgbClr val="7030A0"/>
                </a:solidFill>
              </a:rPr>
            </a:br>
            <a:r>
              <a:rPr lang="en-US" sz="6600" dirty="0" smtClean="0">
                <a:solidFill>
                  <a:srgbClr val="7030A0"/>
                </a:solidFill>
              </a:rPr>
              <a:t>Intelligent Brute Force Branch &amp;Bound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Brad Catlett-</a:t>
            </a:r>
            <a:r>
              <a:rPr lang="en-US" dirty="0" err="1">
                <a:solidFill>
                  <a:srgbClr val="7030A0"/>
                </a:solidFill>
              </a:rPr>
              <a:t>Rossen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Michael </a:t>
            </a:r>
            <a:r>
              <a:rPr lang="en-US" dirty="0" err="1" smtClean="0">
                <a:solidFill>
                  <a:srgbClr val="7030A0"/>
                </a:solidFill>
              </a:rPr>
              <a:t>Weidemann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New Recreation Center</a:t>
            </a:r>
            <a:endParaRPr lang="en-US" dirty="0"/>
          </a:p>
        </p:txBody>
      </p:sp>
      <p:pic>
        <p:nvPicPr>
          <p:cNvPr id="6" name="Content Placeholder 5" descr="PathwithRec 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09512"/>
            <a:ext cx="7620000" cy="54844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New Recreation Center</a:t>
            </a:r>
            <a:endParaRPr lang="en-US" dirty="0"/>
          </a:p>
        </p:txBody>
      </p:sp>
      <p:pic>
        <p:nvPicPr>
          <p:cNvPr id="6" name="Content Placeholder 5" descr="PathwithoutRec 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83764"/>
            <a:ext cx="7086600" cy="55090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Travelling salesman problem</a:t>
            </a:r>
          </a:p>
          <a:p>
            <a:pPr lvl="1"/>
            <a:r>
              <a:rPr lang="en-US" dirty="0" smtClean="0"/>
              <a:t>There are n cities connected by roads</a:t>
            </a:r>
          </a:p>
          <a:p>
            <a:pPr lvl="1"/>
            <a:r>
              <a:rPr lang="en-US" dirty="0" smtClean="0"/>
              <a:t>Find the shortest path to visit all of the cities once</a:t>
            </a:r>
          </a:p>
          <a:p>
            <a:r>
              <a:rPr lang="en-US" dirty="0" smtClean="0"/>
              <a:t>All Pairs Shortest Path</a:t>
            </a:r>
          </a:p>
          <a:p>
            <a:pPr lvl="1"/>
            <a:r>
              <a:rPr lang="en-US" dirty="0" smtClean="0"/>
              <a:t>Given a table of intersection points and distances to their directly accessible neighbors</a:t>
            </a:r>
          </a:p>
          <a:p>
            <a:pPr lvl="1"/>
            <a:r>
              <a:rPr lang="en-US" dirty="0" smtClean="0"/>
              <a:t>Find the shortest paths between all nodes</a:t>
            </a:r>
          </a:p>
          <a:p>
            <a:pPr lvl="1"/>
            <a:r>
              <a:rPr lang="en-US" dirty="0" smtClean="0"/>
              <a:t>Extract all the nodes needed from resulting table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TSP Algorithm </a:t>
            </a:r>
            <a:r>
              <a:rPr lang="en-US" dirty="0"/>
              <a:t>A</a:t>
            </a:r>
            <a:r>
              <a:rPr lang="en-US" dirty="0" smtClean="0"/>
              <a:t>pproaches</a:t>
            </a:r>
            <a:r>
              <a:rPr lang="en-US" dirty="0" smtClean="0"/>
              <a:t>: 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Start with first possible path and continue from there while all permutations are exhausted</a:t>
            </a:r>
          </a:p>
          <a:p>
            <a:pPr lvl="1"/>
            <a:r>
              <a:rPr lang="en-US" dirty="0" smtClean="0"/>
              <a:t>Check all permutations and keep track of the best path found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Uses very small amount of memory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Requires the checking of all possible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99302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TSP Algorithm </a:t>
            </a:r>
            <a:r>
              <a:rPr lang="en-US" dirty="0"/>
              <a:t>A</a:t>
            </a:r>
            <a:r>
              <a:rPr lang="en-US" dirty="0" smtClean="0"/>
              <a:t>pproaches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Branch and bound</a:t>
            </a:r>
          </a:p>
          <a:p>
            <a:pPr lvl="1"/>
            <a:r>
              <a:rPr lang="en-US" dirty="0"/>
              <a:t>Steps:</a:t>
            </a:r>
          </a:p>
          <a:p>
            <a:pPr lvl="2"/>
            <a:r>
              <a:rPr lang="en-US" dirty="0"/>
              <a:t>At each iteration, remove the best candidate of all nodes explored so far and expand it</a:t>
            </a:r>
          </a:p>
          <a:p>
            <a:pPr lvl="2"/>
            <a:r>
              <a:rPr lang="en-US" dirty="0"/>
              <a:t>Calculate the lower bound of expanded node’s children</a:t>
            </a:r>
          </a:p>
          <a:p>
            <a:pPr lvl="2"/>
            <a:r>
              <a:rPr lang="en-US" dirty="0" smtClean="0"/>
              <a:t>Recursively call </a:t>
            </a:r>
            <a:r>
              <a:rPr lang="en-US" dirty="0" err="1" smtClean="0"/>
              <a:t>BranchAndBound</a:t>
            </a:r>
            <a:r>
              <a:rPr lang="en-US" dirty="0" smtClean="0"/>
              <a:t> function on them if </a:t>
            </a:r>
            <a:r>
              <a:rPr lang="en-US" dirty="0"/>
              <a:t>they have a better lower bound than the lowest so </a:t>
            </a:r>
            <a:r>
              <a:rPr lang="en-US" dirty="0" smtClean="0"/>
              <a:t>far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Doesn’t </a:t>
            </a:r>
            <a:r>
              <a:rPr lang="en-US" dirty="0"/>
              <a:t>waste cycles exploring nodes that aren’t the best current lead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Huge memory usage </a:t>
            </a:r>
            <a:r>
              <a:rPr lang="en-US" dirty="0" smtClean="0"/>
              <a:t>If nodes are not properly pruned from the node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 Illustration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389" b="20664"/>
          <a:stretch>
            <a:fillRect/>
          </a:stretch>
        </p:blipFill>
        <p:spPr bwMode="auto">
          <a:xfrm>
            <a:off x="1066800" y="1143000"/>
            <a:ext cx="7239000" cy="530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𝑇𝑆𝑃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𝑇𝑆𝑃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20!=</m:t>
                    </m:r>
                  </m:oMath>
                </a14:m>
                <a:r>
                  <a:rPr lang="en-US" dirty="0" smtClean="0"/>
                  <a:t> 2.4 quintillion paths</a:t>
                </a:r>
              </a:p>
              <a:p>
                <a:r>
                  <a:rPr lang="en-US" dirty="0" smtClean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Assume LowerBound value is perfect representation of actual cost of path</a:t>
                </a:r>
              </a:p>
              <a:p>
                <a:pPr lvl="1"/>
                <a:r>
                  <a:rPr lang="en-US" dirty="0" smtClean="0"/>
                  <a:t>Assume first full path we find is the best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𝑇𝑆𝑃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𝑇𝑆𝑃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right/wrong?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using Google Maps</a:t>
            </a:r>
          </a:p>
          <a:p>
            <a:pPr lvl="1"/>
            <a:r>
              <a:rPr lang="en-US" dirty="0" smtClean="0"/>
              <a:t>Few human errors on All Pairs </a:t>
            </a:r>
          </a:p>
          <a:p>
            <a:r>
              <a:rPr lang="en-US" dirty="0" smtClean="0"/>
              <a:t>Memory issues with Branch and Bound</a:t>
            </a:r>
          </a:p>
          <a:p>
            <a:r>
              <a:rPr lang="en-US" dirty="0" smtClean="0"/>
              <a:t>Due to the shear number of possible paths, the algorithm takes a while to complete</a:t>
            </a:r>
          </a:p>
          <a:p>
            <a:r>
              <a:rPr lang="en-US" dirty="0" smtClean="0"/>
              <a:t>The algorithm still found better solutions to the original route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20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27144" r="47477" b="38273"/>
          <a:stretch/>
        </p:blipFill>
        <p:spPr>
          <a:xfrm>
            <a:off x="152401" y="1752600"/>
            <a:ext cx="4170391" cy="2017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018" y="99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With New Recreation Building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667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Without New Recreation Building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8160" r="36153" b="11408"/>
          <a:stretch/>
        </p:blipFill>
        <p:spPr>
          <a:xfrm>
            <a:off x="4724400" y="3505200"/>
            <a:ext cx="423118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Mail Route</a:t>
            </a:r>
            <a:endParaRPr lang="en-US" dirty="0"/>
          </a:p>
        </p:txBody>
      </p:sp>
      <p:pic>
        <p:nvPicPr>
          <p:cNvPr id="4" name="Content Placeholder 3" descr="OriginalRoute 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131485" y="230715"/>
            <a:ext cx="5267790" cy="7244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339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Traveling Salesman: Intelligent Brute Force Branch &amp;Bound</vt:lpstr>
      <vt:lpstr>Summary</vt:lpstr>
      <vt:lpstr>TSP Algorithm Approaches: Brute Force</vt:lpstr>
      <vt:lpstr>TSP Algorithm Approaches: Branch and Bound</vt:lpstr>
      <vt:lpstr>Branch And Bound Illustration</vt:lpstr>
      <vt:lpstr>Analysis</vt:lpstr>
      <vt:lpstr>What went right/wrong?</vt:lpstr>
      <vt:lpstr>Path Results</vt:lpstr>
      <vt:lpstr>Current Mail Route</vt:lpstr>
      <vt:lpstr>With New Recreation Center</vt:lpstr>
      <vt:lpstr>Without New Recreation Center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NT2</dc:creator>
  <cp:lastModifiedBy>StarShade</cp:lastModifiedBy>
  <cp:revision>27</cp:revision>
  <dcterms:created xsi:type="dcterms:W3CDTF">2012-12-10T17:18:27Z</dcterms:created>
  <dcterms:modified xsi:type="dcterms:W3CDTF">2012-12-11T17:05:55Z</dcterms:modified>
</cp:coreProperties>
</file>