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60" r:id="rId3"/>
    <p:sldId id="265" r:id="rId4"/>
    <p:sldId id="287" r:id="rId5"/>
    <p:sldId id="289" r:id="rId6"/>
    <p:sldId id="291" r:id="rId7"/>
    <p:sldId id="292" r:id="rId8"/>
    <p:sldId id="361" r:id="rId9"/>
    <p:sldId id="293" r:id="rId10"/>
    <p:sldId id="295" r:id="rId11"/>
    <p:sldId id="301" r:id="rId12"/>
    <p:sldId id="302" r:id="rId13"/>
    <p:sldId id="303" r:id="rId14"/>
    <p:sldId id="304" r:id="rId15"/>
    <p:sldId id="305" r:id="rId16"/>
    <p:sldId id="306" r:id="rId17"/>
    <p:sldId id="413" r:id="rId18"/>
    <p:sldId id="307" r:id="rId19"/>
    <p:sldId id="414" r:id="rId20"/>
    <p:sldId id="308" r:id="rId21"/>
    <p:sldId id="309" r:id="rId22"/>
    <p:sldId id="311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412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37" r:id="rId47"/>
    <p:sldId id="338" r:id="rId48"/>
    <p:sldId id="339" r:id="rId49"/>
    <p:sldId id="340" r:id="rId50"/>
    <p:sldId id="341" r:id="rId51"/>
    <p:sldId id="342" r:id="rId52"/>
    <p:sldId id="343" r:id="rId53"/>
    <p:sldId id="344" r:id="rId54"/>
    <p:sldId id="345" r:id="rId55"/>
    <p:sldId id="346" r:id="rId56"/>
    <p:sldId id="347" r:id="rId57"/>
    <p:sldId id="348" r:id="rId58"/>
    <p:sldId id="358" r:id="rId59"/>
    <p:sldId id="359" r:id="rId60"/>
    <p:sldId id="360" r:id="rId61"/>
    <p:sldId id="353" r:id="rId62"/>
    <p:sldId id="354" r:id="rId63"/>
    <p:sldId id="355" r:id="rId64"/>
    <p:sldId id="356" r:id="rId65"/>
    <p:sldId id="363" r:id="rId66"/>
    <p:sldId id="364" r:id="rId67"/>
    <p:sldId id="365" r:id="rId68"/>
    <p:sldId id="366" r:id="rId69"/>
    <p:sldId id="367" r:id="rId70"/>
    <p:sldId id="368" r:id="rId71"/>
    <p:sldId id="369" r:id="rId72"/>
    <p:sldId id="370" r:id="rId73"/>
    <p:sldId id="371" r:id="rId74"/>
    <p:sldId id="372" r:id="rId75"/>
    <p:sldId id="373" r:id="rId76"/>
    <p:sldId id="374" r:id="rId77"/>
    <p:sldId id="375" r:id="rId78"/>
    <p:sldId id="376" r:id="rId79"/>
    <p:sldId id="377" r:id="rId80"/>
    <p:sldId id="378" r:id="rId81"/>
    <p:sldId id="379" r:id="rId82"/>
    <p:sldId id="380" r:id="rId83"/>
    <p:sldId id="381" r:id="rId84"/>
    <p:sldId id="382" r:id="rId85"/>
    <p:sldId id="383" r:id="rId86"/>
    <p:sldId id="384" r:id="rId87"/>
    <p:sldId id="385" r:id="rId88"/>
    <p:sldId id="387" r:id="rId89"/>
    <p:sldId id="389" r:id="rId90"/>
    <p:sldId id="390" r:id="rId91"/>
    <p:sldId id="391" r:id="rId92"/>
    <p:sldId id="392" r:id="rId93"/>
    <p:sldId id="400" r:id="rId94"/>
    <p:sldId id="401" r:id="rId95"/>
    <p:sldId id="402" r:id="rId96"/>
    <p:sldId id="404" r:id="rId97"/>
    <p:sldId id="406" r:id="rId98"/>
    <p:sldId id="408" r:id="rId99"/>
    <p:sldId id="410" r:id="rId100"/>
    <p:sldId id="411" r:id="rId10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93" autoAdjust="0"/>
  </p:normalViewPr>
  <p:slideViewPr>
    <p:cSldViewPr>
      <p:cViewPr varScale="1">
        <p:scale>
          <a:sx n="104" d="100"/>
          <a:sy n="104" d="100"/>
        </p:scale>
        <p:origin x="604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3F459C0-8FB1-CBF1-3ADC-6C5BE597F053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FF5A9984-A959-59F1-FB25-C76193F081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D56108D3-D322-CBFB-7134-0B75AE784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583873EE-20B3-4BFD-B85B-6AD6B78B1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59FA622E-C01A-D551-D10B-7093B31147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71BF12E-39E3-8CA7-2CA9-D3B0775A1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2D2CA5D-7007-90EE-90E4-BA2B1E58C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812ECF1C-7863-A873-421B-C568A9103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B20822D2-218C-6AFB-52C0-CD9D561C0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2968C889-AFD5-DD21-7075-076ACC1B16E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59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597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A9C86363-5E86-E915-4BDA-7DD0BD4095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D633C9B4-4889-A337-429D-4C40975C38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62631D11-5D23-D0E5-49C1-7C061B81FF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CD22968-2D41-4DA3-A78B-3DFFB67DAF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195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766AC9E-4D14-C975-864F-5CB415EA1D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AAB0D3F-763D-EA8F-9187-F747B88683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5E9FB18-6F04-19C8-A8C1-FCBCDE3E8A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3665FA-C284-47B4-93CC-812A3B4309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22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B562FE0-7B32-8099-C693-71C39BB0D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618EB29-B173-DF09-0EB7-E75E005D08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6D65032-BC2E-D3FF-0243-3C1BD7D52D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4E4EED-C1F1-422D-B43C-9A9D444B4C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344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7959333-2811-9CF0-F1C4-0FB2C2E9D5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1A448E8-C82D-5F5C-2E98-8D851682E8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3FACA27-7423-1C1A-9918-311E29FEDC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AADDD8-1BDC-4ED2-A082-16DEA1ABA5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646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A38E614-DD15-4DA4-FC73-68913A7FDC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41C0186-3240-8CCE-D59E-04946F1C63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B1F0FE3-975C-A748-332B-7250ECF33F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A95683-6832-4001-9D1A-57484169CE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46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09BE8F8-2E3F-1C3C-5709-AAF3AA8A6C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C6CA158-40C0-2143-B1C9-3C7DE97E4B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D878BE0-A01D-395A-8557-F087165C71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E4AD39-C28A-40B0-9222-028E58E4E1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24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8E787B9-10EA-EBC5-FE70-B364D8220D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F515144B-971A-411E-811D-D2B9BD0A9A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64934A1B-0BB6-A5B3-041F-C3BCFF8EEA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3349F9-C1B1-43CD-8054-DE022140C6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80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3BA8D46-0EA1-5302-6854-ACD46933B7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6ED7301-B9FC-108C-3120-39D80ECDCE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870B4F9-569D-5563-82E3-D61B39997D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958826-2E0F-4E0B-BAA3-A6A84448C1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1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CD0235A-4DA6-3828-AD3B-B9724430CA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F4BF291-E28C-0EAD-7158-40B0FCF163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563EE832-4A5F-9978-EED1-64754CB403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00EF5E-D632-416E-B558-574937FFC2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22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2D4F7C1-8F1D-D44E-820E-6DD9363667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029E641-57F2-5EF2-44AE-7F085638F7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CBA00FA-DEB2-ACB6-0CF5-535A2C94DA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548160-7654-4E15-A852-72E77E7F23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87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736E62C-AFA9-9A85-B39A-47E76B064A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230DE4E-CE76-DE61-55C6-E5A96405E5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12AA594-CFC6-8B31-5424-F935687D48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FD724D-3929-41CD-85C1-E555537A17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844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5F4CD6B-1F2D-E59A-B667-3CAE81586FB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A5D0B6C-53B6-AD8E-E967-9C4F38D3C44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C7EF031-5B1D-7455-64A6-3B97B7E3493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688F23B-37C9-1904-B8E0-8BFF9270F6F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CB224F8-2342-8630-9E2D-830A2760760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DA0B0A9A-D95B-ADBC-A090-C5AD2099A2D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CF8884F2-9D94-53F8-AC7F-904D727ED0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A410E587-82E5-7B5A-928C-A1B3671BE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8221D4E2-1CCA-C467-F121-D6FAD18FDF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8731" name="Rectangle 11">
            <a:extLst>
              <a:ext uri="{FF2B5EF4-FFF2-40B4-BE49-F238E27FC236}">
                <a16:creationId xmlns:a16="http://schemas.microsoft.com/office/drawing/2014/main" id="{42DCFEE3-5EFC-A8C8-8D2B-8059CA893C2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8732" name="Rectangle 12">
            <a:extLst>
              <a:ext uri="{FF2B5EF4-FFF2-40B4-BE49-F238E27FC236}">
                <a16:creationId xmlns:a16="http://schemas.microsoft.com/office/drawing/2014/main" id="{9E2C843B-E203-8768-A601-8904EEE24E0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8733" name="Rectangle 13">
            <a:extLst>
              <a:ext uri="{FF2B5EF4-FFF2-40B4-BE49-F238E27FC236}">
                <a16:creationId xmlns:a16="http://schemas.microsoft.com/office/drawing/2014/main" id="{8B7DD49A-5F20-1DAF-B4C2-07885CE1C6C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B7943E84-2ED6-44C7-BDBE-D959297071A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C83707D-7554-3954-9726-D5A8778DD3A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Software Testing and Quality Engineering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4848A9C-2FAE-3F37-2D88-986F8F2021C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 4230</a:t>
            </a:r>
          </a:p>
          <a:p>
            <a:pPr eaLnBrk="1" hangingPunct="1"/>
            <a:r>
              <a:rPr lang="en-US" altLang="en-US"/>
              <a:t>Chapter 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16C11B7-0075-D63B-C63A-3B1615388E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Disadvantages</a:t>
            </a:r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69D356AB-994E-4A74-22CB-40A4DDEE8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Who does white box testing?</a:t>
            </a:r>
          </a:p>
          <a:p>
            <a:pPr lvl="1" eaLnBrk="1" hangingPunct="1"/>
            <a:r>
              <a:rPr lang="en-US" altLang="en-US"/>
              <a:t>Usually the developer</a:t>
            </a:r>
          </a:p>
          <a:p>
            <a:pPr eaLnBrk="1" hangingPunct="1"/>
            <a:r>
              <a:rPr lang="en-US" altLang="en-US"/>
              <a:t>Is this a problem?</a:t>
            </a:r>
          </a:p>
          <a:p>
            <a:pPr lvl="1" eaLnBrk="1" hangingPunct="1"/>
            <a:r>
              <a:rPr lang="en-US" altLang="en-US"/>
              <a:t>Developers are poor testers of their own code</a:t>
            </a:r>
          </a:p>
          <a:p>
            <a:pPr lvl="1" eaLnBrk="1" hangingPunct="1"/>
            <a:r>
              <a:rPr lang="en-US" altLang="en-US"/>
              <a:t>Expect it to work</a:t>
            </a:r>
          </a:p>
          <a:p>
            <a:pPr lvl="1" eaLnBrk="1" hangingPunct="1"/>
            <a:r>
              <a:rPr lang="en-US" altLang="en-US"/>
              <a:t>Have the same blind spots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0ACF9A39-4B9A-4DAD-C853-7392E35F0B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Hope for Developers?</a:t>
            </a:r>
          </a:p>
        </p:txBody>
      </p:sp>
      <p:sp>
        <p:nvSpPr>
          <p:cNvPr id="376835" name="Rectangle 3">
            <a:extLst>
              <a:ext uri="{FF2B5EF4-FFF2-40B4-BE49-F238E27FC236}">
                <a16:creationId xmlns:a16="http://schemas.microsoft.com/office/drawing/2014/main" id="{38141E41-C246-C1FA-DF85-937FCF07F5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Code Inspections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Good, but it takes extra time and effort.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Written and reviewed test plans.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Good, but it takes extra time and effort.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Checklists of test cases to consider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Good, but developers tend to ignore them.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Get developers to think differently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Teach them white box and black box techniques.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Patterns of developer testing.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76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770DF97-425E-EAC6-AF2E-AE70148BCC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Static Testing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BAD2AB6-758E-2DBA-8BE8-8B19D40AFB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Analysis of the code to detect faults</a:t>
            </a:r>
          </a:p>
          <a:p>
            <a:pPr eaLnBrk="1" hangingPunct="1"/>
            <a:r>
              <a:rPr lang="en-US" altLang="en-US"/>
              <a:t>By Humans</a:t>
            </a:r>
          </a:p>
          <a:p>
            <a:pPr lvl="1" eaLnBrk="1" hangingPunct="1"/>
            <a:r>
              <a:rPr lang="en-US" altLang="en-US"/>
              <a:t>Desk checking</a:t>
            </a:r>
          </a:p>
          <a:p>
            <a:pPr lvl="1" eaLnBrk="1" hangingPunct="1"/>
            <a:r>
              <a:rPr lang="en-US" altLang="en-US"/>
              <a:t>Code walkthroughs</a:t>
            </a:r>
          </a:p>
          <a:p>
            <a:pPr lvl="1" eaLnBrk="1" hangingPunct="1"/>
            <a:r>
              <a:rPr lang="en-US" altLang="en-US"/>
              <a:t>Code (formal) inspections</a:t>
            </a:r>
          </a:p>
          <a:p>
            <a:pPr eaLnBrk="1" hangingPunct="1"/>
            <a:r>
              <a:rPr lang="en-US" altLang="en-US"/>
              <a:t>By Tools</a:t>
            </a:r>
          </a:p>
          <a:p>
            <a:pPr lvl="1" eaLnBrk="1" hangingPunct="1"/>
            <a:r>
              <a:rPr lang="en-US" altLang="en-US"/>
              <a:t>Static analysis tools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054BCF7-E03E-6B59-6890-BCC8F12F98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Human Static Testing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68C645B-31A3-3B9C-CB7F-8B06F3E07E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Someone other than the developer examines the code</a:t>
            </a:r>
          </a:p>
          <a:p>
            <a:pPr eaLnBrk="1" hangingPunct="1"/>
            <a:r>
              <a:rPr lang="en-US" altLang="en-US"/>
              <a:t>Often multiple people</a:t>
            </a:r>
          </a:p>
          <a:p>
            <a:pPr eaLnBrk="1" hangingPunct="1"/>
            <a:r>
              <a:rPr lang="en-US" altLang="en-US"/>
              <a:t>Formality varies</a:t>
            </a:r>
          </a:p>
          <a:p>
            <a:pPr eaLnBrk="1" hangingPunct="1"/>
            <a:r>
              <a:rPr lang="en-US" altLang="en-US"/>
              <a:t>Has been shown to be effective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DEAC603-15DC-0586-EB9B-3EA610DBAC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Static Analysis Tools</a:t>
            </a:r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5F9E07A9-97AE-3F41-2D82-F04680FC1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Machines can detect many errors in the code</a:t>
            </a:r>
          </a:p>
          <a:p>
            <a:pPr eaLnBrk="1" hangingPunct="1"/>
            <a:r>
              <a:rPr lang="en-US" altLang="en-US"/>
              <a:t>Many things are simply warnings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You have all used a static analysis tool:</a:t>
            </a:r>
          </a:p>
          <a:p>
            <a:pPr lvl="1" eaLnBrk="1" hangingPunct="1"/>
            <a:r>
              <a:rPr lang="en-US" altLang="en-US"/>
              <a:t>A compiler (lexical analyzer) detects syntax errors…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34814AF-5F62-1E74-1F4A-873C3A0F3A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Typical Errors or Warnings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777D28E-30D3-955E-40BE-D43DF76D55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Unreachable code</a:t>
            </a:r>
          </a:p>
          <a:p>
            <a:pPr eaLnBrk="1" hangingPunct="1"/>
            <a:r>
              <a:rPr lang="en-US" altLang="en-US" sz="2800"/>
              <a:t>Variables declared but not used</a:t>
            </a:r>
          </a:p>
          <a:p>
            <a:pPr eaLnBrk="1" hangingPunct="1"/>
            <a:r>
              <a:rPr lang="en-US" altLang="en-US" sz="2800"/>
              <a:t>Type mismatches</a:t>
            </a:r>
          </a:p>
          <a:p>
            <a:pPr eaLnBrk="1" hangingPunct="1"/>
            <a:r>
              <a:rPr lang="en-US" altLang="en-US" sz="2800"/>
              <a:t>Illegal or error-prone type casting</a:t>
            </a:r>
          </a:p>
          <a:p>
            <a:pPr eaLnBrk="1" hangingPunct="1"/>
            <a:r>
              <a:rPr lang="en-US" altLang="en-US" sz="2800"/>
              <a:t>Non-portable programming constructs</a:t>
            </a:r>
          </a:p>
          <a:p>
            <a:pPr eaLnBrk="1" hangingPunct="1"/>
            <a:r>
              <a:rPr lang="en-US" altLang="en-US" sz="2800"/>
              <a:t>Memory allocated but no corresponding free statements</a:t>
            </a:r>
          </a:p>
          <a:p>
            <a:pPr eaLnBrk="1" hangingPunct="1"/>
            <a:r>
              <a:rPr lang="en-US" altLang="en-US" sz="2800"/>
              <a:t>Excess code complexity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F00246C-F7F0-D786-0177-4F640184C9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Tool example: Klocwork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2821672-4623-38EC-C3C0-98E8569923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Static analysis of source code</a:t>
            </a:r>
          </a:p>
          <a:p>
            <a:pPr eaLnBrk="1" hangingPunct="1"/>
            <a:r>
              <a:rPr lang="en-US" altLang="en-US"/>
              <a:t>Identifies potential quality defects</a:t>
            </a:r>
          </a:p>
          <a:p>
            <a:pPr eaLnBrk="1" hangingPunct="1"/>
            <a:r>
              <a:rPr lang="en-US" altLang="en-US"/>
              <a:t>Identifies potential security defects</a:t>
            </a:r>
          </a:p>
          <a:p>
            <a:pPr eaLnBrk="1" hangingPunct="1"/>
            <a:r>
              <a:rPr lang="en-US" altLang="en-US"/>
              <a:t>Does some architectural analysis (mainly to aid understanding)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A12271E-E9EC-F194-4190-D1EC7E23FC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Klocwork: quality defect categories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3A104B1-C99C-86AA-DC5A-E964661C3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Null pointer dereferences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E.g. dereferencing pointers that MAY not be initialized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Memory management problems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E.g. memory leaks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Concurrency problems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E.g. missing unlock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Uninitialized 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Coding style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Unreachable code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9A277AE-9CE3-1D3B-44E3-DAA68C388F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Klocwork: quality defect categories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9EFBD5F-B0D0-E4A3-078B-207F7C2FC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int a, b, c; // some integers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int *pi;     // a pointer to an integer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a = 5;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pi = &amp;a; // pi points to 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b = *pi; // b is now 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pi = NULL;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c = *pi; // this is a NULL pointer dereference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C077798-384D-0043-911F-2069312A3C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Klocwork: Security Vulnerability Categories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CF3C83C-015D-873C-F336-30B83476C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Data handling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buffer overflow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API Abuse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SQL injection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Security features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unvalidated input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Time and State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Mobile Code Security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Error Handling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Broken Session Management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Encapsulation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Cross-site scripting (XSS enables attackers to inject client-side scripts into web pages viewed by other users)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Improper error handling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Broken access control (authorization, users may fall into a number of groups or roles with different abilities or privileges.)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F1CF0F3-96BF-4536-611B-90CFE1C6DD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SQL Injection	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0468DB9-AC19-79F2-F551-3659280F18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 dirty="0"/>
              <a:t>An API is a contract between a caller and a </a:t>
            </a:r>
            <a:r>
              <a:rPr lang="en-US" sz="2000" dirty="0" err="1"/>
              <a:t>callee</a:t>
            </a:r>
            <a:r>
              <a:rPr lang="en-US" sz="2000" dirty="0"/>
              <a:t>. Fail to honor its end of this contract</a:t>
            </a:r>
          </a:p>
          <a:p>
            <a:pPr marL="40005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sz="1600" dirty="0"/>
              <a:t># Define POST variables </a:t>
            </a:r>
          </a:p>
          <a:p>
            <a:pPr marL="40005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sz="1600" b="1" dirty="0" err="1"/>
              <a:t>uname</a:t>
            </a:r>
            <a:r>
              <a:rPr lang="en-US" sz="1600" b="1" dirty="0"/>
              <a:t> = </a:t>
            </a:r>
            <a:r>
              <a:rPr lang="en-US" sz="1600" b="1" dirty="0" err="1"/>
              <a:t>request.POST</a:t>
            </a:r>
            <a:r>
              <a:rPr lang="en-US" sz="1600" b="1" dirty="0"/>
              <a:t>['username']</a:t>
            </a:r>
            <a:r>
              <a:rPr lang="en-US" sz="1600" dirty="0"/>
              <a:t> </a:t>
            </a:r>
          </a:p>
          <a:p>
            <a:pPr marL="40005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sz="1600" b="1" dirty="0" err="1"/>
              <a:t>passwd</a:t>
            </a:r>
            <a:r>
              <a:rPr lang="en-US" sz="1600" b="1" dirty="0"/>
              <a:t> = </a:t>
            </a:r>
            <a:r>
              <a:rPr lang="en-US" sz="1600" b="1" dirty="0" err="1"/>
              <a:t>request.POST</a:t>
            </a:r>
            <a:r>
              <a:rPr lang="en-US" sz="1600" b="1" dirty="0"/>
              <a:t>['password']</a:t>
            </a:r>
            <a:r>
              <a:rPr lang="en-US" sz="1600" dirty="0"/>
              <a:t> </a:t>
            </a:r>
          </a:p>
          <a:p>
            <a:pPr marL="40005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sz="1600" dirty="0"/>
              <a:t># SQL query vulnerable to </a:t>
            </a:r>
            <a:r>
              <a:rPr lang="en-US" sz="1600" dirty="0" err="1"/>
              <a:t>SQLi</a:t>
            </a:r>
            <a:r>
              <a:rPr lang="en-US" sz="1600" dirty="0"/>
              <a:t> </a:t>
            </a:r>
          </a:p>
          <a:p>
            <a:pPr marL="40005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sz="1600" dirty="0" err="1"/>
              <a:t>sql</a:t>
            </a:r>
            <a:r>
              <a:rPr lang="en-US" sz="1600" dirty="0"/>
              <a:t> = “SELECT id FROM users WHERE username=’” + </a:t>
            </a:r>
            <a:r>
              <a:rPr lang="en-US" sz="1600" b="1" dirty="0" err="1"/>
              <a:t>uname</a:t>
            </a:r>
            <a:r>
              <a:rPr lang="en-US" sz="1600" dirty="0"/>
              <a:t> + “’ AND password=’” + </a:t>
            </a:r>
            <a:r>
              <a:rPr lang="en-US" sz="1600" b="1" dirty="0" err="1"/>
              <a:t>passwd</a:t>
            </a:r>
            <a:r>
              <a:rPr lang="en-US" sz="1600" dirty="0"/>
              <a:t> + “’” </a:t>
            </a:r>
          </a:p>
          <a:p>
            <a:pPr marL="40005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sz="1600" dirty="0"/>
              <a:t># Execute the SQL statement </a:t>
            </a:r>
          </a:p>
          <a:p>
            <a:pPr marL="40005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sz="1600" dirty="0" err="1"/>
              <a:t>database.execute</a:t>
            </a:r>
            <a:r>
              <a:rPr lang="en-US" sz="1600" dirty="0"/>
              <a:t>(</a:t>
            </a:r>
            <a:r>
              <a:rPr lang="en-US" sz="1600" dirty="0" err="1"/>
              <a:t>sql</a:t>
            </a:r>
            <a:r>
              <a:rPr lang="en-US" sz="1600" dirty="0"/>
              <a:t>)</a:t>
            </a:r>
          </a:p>
          <a:p>
            <a:pPr marL="285750" eaLnBrk="1" hangingPunct="1">
              <a:defRPr/>
            </a:pPr>
            <a:r>
              <a:rPr lang="en-US" sz="2000" dirty="0"/>
              <a:t>SELECT id FROM users WHERE username=’username’ AND password=’password’ OR 1=1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B79300A-7036-D124-050E-76006A60A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We will Cover Today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D7D2CBC-131F-2ACD-527B-5CE183171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(dynamic) White Box Testing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479D7D8-FCE6-0B9E-129F-91150CA8C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Static Analysis Tools	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2BDA7C9-BAA2-6554-6BED-95FB67DAA0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Lint (see PC-Lint)</a:t>
            </a:r>
          </a:p>
          <a:p>
            <a:pPr eaLnBrk="1" hangingPunct="1"/>
            <a:r>
              <a:rPr lang="en-US" altLang="en-US"/>
              <a:t>McCabe Tools</a:t>
            </a:r>
          </a:p>
          <a:p>
            <a:pPr lvl="1" eaLnBrk="1" hangingPunct="1"/>
            <a:r>
              <a:rPr lang="en-US" altLang="en-US"/>
              <a:t>Focus on code complexity</a:t>
            </a:r>
          </a:p>
          <a:p>
            <a:pPr lvl="1" eaLnBrk="1" hangingPunct="1"/>
            <a:r>
              <a:rPr lang="en-US" altLang="en-US"/>
              <a:t>Mainly the McCabe complexity metric</a:t>
            </a:r>
          </a:p>
          <a:p>
            <a:pPr lvl="2" eaLnBrk="1" hangingPunct="1"/>
            <a:r>
              <a:rPr lang="en-US" altLang="en-US"/>
              <a:t>We will discuss that coming up…</a:t>
            </a:r>
          </a:p>
          <a:p>
            <a:pPr eaLnBrk="1" hangingPunct="1"/>
            <a:r>
              <a:rPr lang="en-US" altLang="en-US"/>
              <a:t>Many others!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http://en.wikipedia.org/wiki/List_of_tools_for_static_code_analysis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8AA6AC1-7450-5B8F-9DC7-9B6C50D824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Industry War Story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C46D7D8-EA25-1833-FFA4-60912FDD44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of static analysis tools on a large legacy code base</a:t>
            </a:r>
          </a:p>
          <a:p>
            <a:pPr lvl="1" eaLnBrk="1" hangingPunct="1"/>
            <a:r>
              <a:rPr lang="en-US" altLang="en-US"/>
              <a:t>Lint</a:t>
            </a:r>
          </a:p>
          <a:p>
            <a:pPr lvl="1" eaLnBrk="1" hangingPunct="1"/>
            <a:r>
              <a:rPr lang="en-US" altLang="en-US"/>
              <a:t>Years later, Klocwork</a:t>
            </a:r>
          </a:p>
          <a:p>
            <a:pPr eaLnBrk="1" hangingPunct="1"/>
            <a:r>
              <a:rPr lang="en-US" altLang="en-US"/>
              <a:t>Too many problems to fix</a:t>
            </a:r>
          </a:p>
          <a:p>
            <a:pPr lvl="1" eaLnBrk="1" hangingPunct="1"/>
            <a:r>
              <a:rPr lang="en-US" altLang="en-US"/>
              <a:t>But the code worked!</a:t>
            </a:r>
          </a:p>
          <a:p>
            <a:pPr lvl="1" eaLnBrk="1" hangingPunct="1"/>
            <a:r>
              <a:rPr lang="en-US" altLang="en-US"/>
              <a:t>What do you do?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0FB5824-18F8-6326-65CA-1F68D8BE46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White box Unit testing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FFEACD6-8E35-0C16-3332-F2DDF1D677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Unit testing can be both white box and black box</a:t>
            </a:r>
          </a:p>
          <a:p>
            <a:pPr eaLnBrk="1" hangingPunct="1"/>
            <a:r>
              <a:rPr lang="en-US" altLang="en-US" sz="2800"/>
              <a:t>It’s really orthogonal to white box vs. black box</a:t>
            </a:r>
          </a:p>
          <a:p>
            <a:pPr eaLnBrk="1" hangingPunct="1"/>
            <a:r>
              <a:rPr lang="en-US" altLang="en-US" sz="2800"/>
              <a:t>But note the following:</a:t>
            </a:r>
          </a:p>
          <a:p>
            <a:pPr lvl="1" eaLnBrk="1" hangingPunct="1"/>
            <a:r>
              <a:rPr lang="en-US" altLang="en-US" sz="2400"/>
              <a:t>Unit testing is usually done by developers, and they know the code, so it is usually white box</a:t>
            </a:r>
          </a:p>
          <a:p>
            <a:pPr lvl="1" eaLnBrk="1" hangingPunct="1"/>
            <a:r>
              <a:rPr lang="en-US" altLang="en-US" sz="2400"/>
              <a:t>Unless it is done systematically, it is therefore </a:t>
            </a:r>
            <a:r>
              <a:rPr lang="en-US" altLang="en-US" sz="2400" b="1">
                <a:solidFill>
                  <a:srgbClr val="C00000"/>
                </a:solidFill>
              </a:rPr>
              <a:t>very poor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6F0A376-A8C3-3ADC-45F6-D448108729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Statement Coverage Testing</a:t>
            </a:r>
          </a:p>
        </p:txBody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2F005738-9035-A811-CBB7-A4EC1B2635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Exercise every line of code, at least once.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 good start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Generally not sufficient for non-trivial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Difficult or impossible to achieve in practice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Except when doing small unit testing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Error cases are often hard to test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Tools are available to help: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Detect code coverage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Simulate or induce system errors (file system errors, network errors, etc.)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8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8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8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8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A61F9AB-33B5-C544-5239-4E259B947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Statement Coverage Testing</a:t>
            </a:r>
          </a:p>
        </p:txBody>
      </p:sp>
      <p:sp>
        <p:nvSpPr>
          <p:cNvPr id="285699" name="Rectangle 3">
            <a:extLst>
              <a:ext uri="{FF2B5EF4-FFF2-40B4-BE49-F238E27FC236}">
                <a16:creationId xmlns:a16="http://schemas.microsoft.com/office/drawing/2014/main" id="{6C151E64-3C59-432E-F329-5C7D1D06D1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	if (a == 0)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		a = 3; b = 14;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	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	if (b &lt; 15)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		c = a + b;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	}</a:t>
            </a:r>
          </a:p>
          <a:p>
            <a:pPr eaLnBrk="1" hangingPunct="1"/>
            <a:r>
              <a:rPr lang="en-US" altLang="en-US" sz="2800"/>
              <a:t>One test case sufficies: a == 0.</a:t>
            </a:r>
          </a:p>
          <a:p>
            <a:pPr lvl="1" eaLnBrk="1" hangingPunct="1"/>
            <a:r>
              <a:rPr lang="en-US" altLang="en-US" sz="2400"/>
              <a:t>Is that adequate testing?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B5DCFBA-F4ED-E4D1-E780-7D134F4D8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Coverage Testing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B851368-5601-31BB-716B-AF8BF8CD5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Exercise each branch of each decison at least once.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if (a == 0)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	a = 3; b = 14;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if (b &lt; 15)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	c = a + b;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5DDF646-874E-070C-5007-D27B1D0930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Coverage Testing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4E91B7E-D17D-790F-F580-5D55132C35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if (a == 0)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	a = 3; b = 14;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if (b &lt; 15)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	c = a + b;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Two test cases required: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a == 0, b == anything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a == 4, b == 18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Does that seem sufficient to you?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5A655FA-408F-455B-2679-589AABFA9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Coverage Testing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B97E6C5-889B-C1B5-D699-97EEF044E6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	if (a == 0  </a:t>
            </a:r>
            <a:r>
              <a:rPr lang="en-US" altLang="en-US" sz="2800">
                <a:solidFill>
                  <a:schemeClr val="folHlink"/>
                </a:solidFill>
              </a:rPr>
              <a:t>&amp;&amp; (b &lt; 4 || c == 9)</a:t>
            </a:r>
            <a:r>
              <a:rPr lang="en-US" altLang="en-US" sz="2800"/>
              <a:t>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		a = 3; b = 14;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	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	if (</a:t>
            </a:r>
            <a:r>
              <a:rPr lang="en-US" altLang="en-US" sz="2800">
                <a:solidFill>
                  <a:schemeClr val="folHlink"/>
                </a:solidFill>
              </a:rPr>
              <a:t>d</a:t>
            </a:r>
            <a:r>
              <a:rPr lang="en-US" altLang="en-US" sz="2800"/>
              <a:t> &lt; 15)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		c = a + b;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}</a:t>
            </a:r>
          </a:p>
          <a:p>
            <a:pPr eaLnBrk="1" hangingPunct="1"/>
            <a:r>
              <a:rPr lang="en-US" altLang="en-US" sz="2800"/>
              <a:t>Two test cases can cover all decisions without full coverage. Can you give an example?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CF04C27-7C20-0203-DCFF-4076DAB06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Condition Coverage Testing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B977B55-1648-890C-BAFF-940C73CD40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if (a == 0  </a:t>
            </a:r>
            <a:r>
              <a:rPr lang="en-US" altLang="en-US">
                <a:solidFill>
                  <a:schemeClr val="folHlink"/>
                </a:solidFill>
              </a:rPr>
              <a:t>&amp;&amp; (b &lt; 4 || c == 9)</a:t>
            </a:r>
            <a:r>
              <a:rPr lang="en-US" altLang="en-US"/>
              <a:t>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	a = 3; b = 14;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if (</a:t>
            </a:r>
            <a:r>
              <a:rPr lang="en-US" altLang="en-US">
                <a:solidFill>
                  <a:schemeClr val="folHlink"/>
                </a:solidFill>
              </a:rPr>
              <a:t>d</a:t>
            </a:r>
            <a:r>
              <a:rPr lang="en-US" altLang="en-US"/>
              <a:t> &lt; 15)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	c = a + b;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}</a:t>
            </a:r>
          </a:p>
          <a:p>
            <a:pPr eaLnBrk="1" hangingPunct="1"/>
            <a:r>
              <a:rPr lang="en-US" altLang="en-US"/>
              <a:t>Test every </a:t>
            </a:r>
            <a:r>
              <a:rPr lang="en-US" altLang="en-US">
                <a:solidFill>
                  <a:srgbClr val="FF3399"/>
                </a:solidFill>
              </a:rPr>
              <a:t>condition</a:t>
            </a:r>
            <a:r>
              <a:rPr lang="en-US" altLang="en-US"/>
              <a:t> within every decision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9FB0367-936B-FF41-E013-11085E285D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Condition Coverage Testing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E503559-F9F9-48DE-9E22-0E3C90BEA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if (a == 0  </a:t>
            </a:r>
            <a:r>
              <a:rPr lang="en-US" altLang="en-US">
                <a:solidFill>
                  <a:schemeClr val="folHlink"/>
                </a:solidFill>
              </a:rPr>
              <a:t>&amp;&amp; (b &lt; 4 || c == 9)</a:t>
            </a:r>
            <a:r>
              <a:rPr lang="en-US" altLang="en-US"/>
              <a:t>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	a = 3; b = 14;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if (</a:t>
            </a:r>
            <a:r>
              <a:rPr lang="en-US" altLang="en-US">
                <a:solidFill>
                  <a:schemeClr val="folHlink"/>
                </a:solidFill>
              </a:rPr>
              <a:t>d </a:t>
            </a:r>
            <a:r>
              <a:rPr lang="en-US" altLang="en-US"/>
              <a:t>&lt; 15)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	c = a + b;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}</a:t>
            </a:r>
          </a:p>
          <a:p>
            <a:pPr eaLnBrk="1" hangingPunct="1"/>
            <a:r>
              <a:rPr lang="en-US" altLang="en-US"/>
              <a:t>Write test cases to cover each condition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D8AF8F7-B066-E099-6B12-A16A25BDC5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White Box Testing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CDCDC4C-F986-1F17-E7E7-4323865A81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Testing with knowledge of the innards of the software</a:t>
            </a:r>
          </a:p>
          <a:p>
            <a:pPr lvl="1" eaLnBrk="1" hangingPunct="1"/>
            <a:r>
              <a:rPr lang="en-US" altLang="en-US"/>
              <a:t>Look at the code to determine which test cases to execute</a:t>
            </a:r>
          </a:p>
          <a:p>
            <a:pPr lvl="1" eaLnBrk="1" hangingPunct="1"/>
            <a:r>
              <a:rPr lang="en-US" altLang="en-US"/>
              <a:t>Look at the code to find bugs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21D8C269-03C0-4983-40D2-88238DE3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752030A8-37A5-A817-124E-C28C2FEC1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Condition coverage is stronger than decision coverage</a:t>
            </a:r>
          </a:p>
          <a:p>
            <a:r>
              <a:rPr lang="en-US" altLang="en-US" sz="2800"/>
              <a:t>Decision coverage is stronger than statement coverage</a:t>
            </a:r>
          </a:p>
          <a:p>
            <a:r>
              <a:rPr lang="en-US" altLang="en-US" sz="2800"/>
              <a:t>But even condition coverage is a compromise!</a:t>
            </a:r>
          </a:p>
          <a:p>
            <a:endParaRPr lang="en-US" altLang="en-US" sz="2800"/>
          </a:p>
          <a:p>
            <a:r>
              <a:rPr lang="en-US" altLang="en-US" sz="2800">
                <a:solidFill>
                  <a:srgbClr val="00B050"/>
                </a:solidFill>
              </a:rPr>
              <a:t>“Green bar” </a:t>
            </a:r>
            <a:r>
              <a:rPr lang="en-US" altLang="en-US" sz="2800"/>
              <a:t>test coverage tools (e.g. Junit) look only at statement coverage!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F874C19-5189-76B8-5D7E-4B08CC23B1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Flow Graph Terminology</a:t>
            </a:r>
          </a:p>
        </p:txBody>
      </p:sp>
      <p:sp>
        <p:nvSpPr>
          <p:cNvPr id="292867" name="Rectangle 3">
            <a:extLst>
              <a:ext uri="{FF2B5EF4-FFF2-40B4-BE49-F238E27FC236}">
                <a16:creationId xmlns:a16="http://schemas.microsoft.com/office/drawing/2014/main" id="{CD95CD4E-D171-478E-504E-A52BC0EC79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Process block: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Decision point:</a:t>
            </a:r>
          </a:p>
        </p:txBody>
      </p:sp>
      <p:grpSp>
        <p:nvGrpSpPr>
          <p:cNvPr id="33796" name="Group 4">
            <a:extLst>
              <a:ext uri="{FF2B5EF4-FFF2-40B4-BE49-F238E27FC236}">
                <a16:creationId xmlns:a16="http://schemas.microsoft.com/office/drawing/2014/main" id="{A772507A-0557-68ED-78AB-A3363374D6D8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057400"/>
            <a:ext cx="457200" cy="1295400"/>
            <a:chOff x="1824" y="1776"/>
            <a:chExt cx="288" cy="816"/>
          </a:xfrm>
        </p:grpSpPr>
        <p:sp>
          <p:nvSpPr>
            <p:cNvPr id="33812" name="Oval 5">
              <a:extLst>
                <a:ext uri="{FF2B5EF4-FFF2-40B4-BE49-F238E27FC236}">
                  <a16:creationId xmlns:a16="http://schemas.microsoft.com/office/drawing/2014/main" id="{9AA7BA90-DFDF-89E8-9700-C7D91A535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016"/>
              <a:ext cx="288" cy="2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2"/>
                </a:solidFill>
              </a:endParaRPr>
            </a:p>
          </p:txBody>
        </p:sp>
        <p:sp>
          <p:nvSpPr>
            <p:cNvPr id="33813" name="Line 6">
              <a:extLst>
                <a:ext uri="{FF2B5EF4-FFF2-40B4-BE49-F238E27FC236}">
                  <a16:creationId xmlns:a16="http://schemas.microsoft.com/office/drawing/2014/main" id="{CCB2B3B0-68F8-D307-F663-9206FFCCE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3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3814" name="Line 7">
              <a:extLst>
                <a:ext uri="{FF2B5EF4-FFF2-40B4-BE49-F238E27FC236}">
                  <a16:creationId xmlns:a16="http://schemas.microsoft.com/office/drawing/2014/main" id="{22205576-AB24-EBCF-21C6-D3CA563E57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7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3797" name="Group 8">
            <a:extLst>
              <a:ext uri="{FF2B5EF4-FFF2-40B4-BE49-F238E27FC236}">
                <a16:creationId xmlns:a16="http://schemas.microsoft.com/office/drawing/2014/main" id="{79781EB4-65EF-6C44-4764-138BFE208C93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4495800"/>
            <a:ext cx="457200" cy="1219200"/>
            <a:chOff x="2112" y="2304"/>
            <a:chExt cx="288" cy="768"/>
          </a:xfrm>
        </p:grpSpPr>
        <p:grpSp>
          <p:nvGrpSpPr>
            <p:cNvPr id="33806" name="Group 9">
              <a:extLst>
                <a:ext uri="{FF2B5EF4-FFF2-40B4-BE49-F238E27FC236}">
                  <a16:creationId xmlns:a16="http://schemas.microsoft.com/office/drawing/2014/main" id="{61FBC840-CD7F-2859-5988-7A0B5B8E1F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304"/>
              <a:ext cx="288" cy="768"/>
              <a:chOff x="2112" y="2304"/>
              <a:chExt cx="288" cy="768"/>
            </a:xfrm>
          </p:grpSpPr>
          <p:sp>
            <p:nvSpPr>
              <p:cNvPr id="33808" name="Oval 10">
                <a:extLst>
                  <a:ext uri="{FF2B5EF4-FFF2-40B4-BE49-F238E27FC236}">
                    <a16:creationId xmlns:a16="http://schemas.microsoft.com/office/drawing/2014/main" id="{CC91A9EF-6390-8D78-FD41-81DE92C78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288" cy="28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solidFill>
                      <a:srgbClr val="FFFF66"/>
                    </a:solidFill>
                  </a:rPr>
                  <a:t>if</a:t>
                </a:r>
              </a:p>
            </p:txBody>
          </p:sp>
          <p:sp>
            <p:nvSpPr>
              <p:cNvPr id="33809" name="Line 11">
                <a:extLst>
                  <a:ext uri="{FF2B5EF4-FFF2-40B4-BE49-F238E27FC236}">
                    <a16:creationId xmlns:a16="http://schemas.microsoft.com/office/drawing/2014/main" id="{2E0ABF13-57CE-A700-BF83-1822BB20CD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2" y="2832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3810" name="Line 12">
                <a:extLst>
                  <a:ext uri="{FF2B5EF4-FFF2-40B4-BE49-F238E27FC236}">
                    <a16:creationId xmlns:a16="http://schemas.microsoft.com/office/drawing/2014/main" id="{22A6E663-2699-5F51-8DB9-04C214B42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3811" name="Line 13">
                <a:extLst>
                  <a:ext uri="{FF2B5EF4-FFF2-40B4-BE49-F238E27FC236}">
                    <a16:creationId xmlns:a16="http://schemas.microsoft.com/office/drawing/2014/main" id="{EA463DE3-00BF-E939-5163-A062FD1CDF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832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33807" name="Line 14">
              <a:extLst>
                <a:ext uri="{FF2B5EF4-FFF2-40B4-BE49-F238E27FC236}">
                  <a16:creationId xmlns:a16="http://schemas.microsoft.com/office/drawing/2014/main" id="{18009220-D49A-74B9-FBEE-9C888C96C1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3798" name="Group 15">
            <a:extLst>
              <a:ext uri="{FF2B5EF4-FFF2-40B4-BE49-F238E27FC236}">
                <a16:creationId xmlns:a16="http://schemas.microsoft.com/office/drawing/2014/main" id="{62F02630-89BD-0552-BB32-2B103BDEB707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4419600"/>
            <a:ext cx="457200" cy="1219200"/>
            <a:chOff x="3792" y="2256"/>
            <a:chExt cx="288" cy="768"/>
          </a:xfrm>
        </p:grpSpPr>
        <p:grpSp>
          <p:nvGrpSpPr>
            <p:cNvPr id="33799" name="Group 16">
              <a:extLst>
                <a:ext uri="{FF2B5EF4-FFF2-40B4-BE49-F238E27FC236}">
                  <a16:creationId xmlns:a16="http://schemas.microsoft.com/office/drawing/2014/main" id="{B1801E6F-AFFB-A91C-E474-D0024919B7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2256"/>
              <a:ext cx="288" cy="768"/>
              <a:chOff x="2112" y="2304"/>
              <a:chExt cx="288" cy="768"/>
            </a:xfrm>
          </p:grpSpPr>
          <p:sp>
            <p:nvSpPr>
              <p:cNvPr id="33802" name="Oval 17">
                <a:extLst>
                  <a:ext uri="{FF2B5EF4-FFF2-40B4-BE49-F238E27FC236}">
                    <a16:creationId xmlns:a16="http://schemas.microsoft.com/office/drawing/2014/main" id="{5E7A7EC7-20C2-9DE3-5A8E-2BCAEEBEE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288" cy="28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solidFill>
                      <a:srgbClr val="FFFF66"/>
                    </a:solidFill>
                  </a:rPr>
                  <a:t>case</a:t>
                </a:r>
              </a:p>
            </p:txBody>
          </p:sp>
          <p:sp>
            <p:nvSpPr>
              <p:cNvPr id="33803" name="Line 18">
                <a:extLst>
                  <a:ext uri="{FF2B5EF4-FFF2-40B4-BE49-F238E27FC236}">
                    <a16:creationId xmlns:a16="http://schemas.microsoft.com/office/drawing/2014/main" id="{D3276E17-2C26-606A-C4DB-10BFBB632A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2" y="2832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3804" name="Line 19">
                <a:extLst>
                  <a:ext uri="{FF2B5EF4-FFF2-40B4-BE49-F238E27FC236}">
                    <a16:creationId xmlns:a16="http://schemas.microsoft.com/office/drawing/2014/main" id="{1351351E-A135-28F6-C178-14E8B20DB3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3805" name="Line 20">
                <a:extLst>
                  <a:ext uri="{FF2B5EF4-FFF2-40B4-BE49-F238E27FC236}">
                    <a16:creationId xmlns:a16="http://schemas.microsoft.com/office/drawing/2014/main" id="{6FFFDA37-D3D0-C30B-C74D-930FC17035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832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33800" name="Line 21">
              <a:extLst>
                <a:ext uri="{FF2B5EF4-FFF2-40B4-BE49-F238E27FC236}">
                  <a16:creationId xmlns:a16="http://schemas.microsoft.com/office/drawing/2014/main" id="{5BF45A50-12B0-FA61-6509-66438774B9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278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3801" name="Line 22">
              <a:extLst>
                <a:ext uri="{FF2B5EF4-FFF2-40B4-BE49-F238E27FC236}">
                  <a16:creationId xmlns:a16="http://schemas.microsoft.com/office/drawing/2014/main" id="{211D854A-2DBA-E87D-3A98-D6C4FB84EF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7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00A24B0-EA5C-9176-B061-3176D7544C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Flow Graph Terminology</a:t>
            </a:r>
          </a:p>
        </p:txBody>
      </p:sp>
      <p:sp>
        <p:nvSpPr>
          <p:cNvPr id="293891" name="Rectangle 3">
            <a:extLst>
              <a:ext uri="{FF2B5EF4-FFF2-40B4-BE49-F238E27FC236}">
                <a16:creationId xmlns:a16="http://schemas.microsoft.com/office/drawing/2014/main" id="{C8E338C6-88BA-E87E-C40C-697D158EDB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Junction point: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Loop:</a:t>
            </a:r>
          </a:p>
        </p:txBody>
      </p:sp>
      <p:grpSp>
        <p:nvGrpSpPr>
          <p:cNvPr id="34820" name="Group 4">
            <a:extLst>
              <a:ext uri="{FF2B5EF4-FFF2-40B4-BE49-F238E27FC236}">
                <a16:creationId xmlns:a16="http://schemas.microsoft.com/office/drawing/2014/main" id="{19490597-E5A5-34B6-5F41-CE467A425208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981200"/>
            <a:ext cx="457200" cy="838200"/>
            <a:chOff x="3264" y="1248"/>
            <a:chExt cx="288" cy="528"/>
          </a:xfrm>
        </p:grpSpPr>
        <p:sp>
          <p:nvSpPr>
            <p:cNvPr id="34826" name="Oval 5">
              <a:extLst>
                <a:ext uri="{FF2B5EF4-FFF2-40B4-BE49-F238E27FC236}">
                  <a16:creationId xmlns:a16="http://schemas.microsoft.com/office/drawing/2014/main" id="{6669B2AE-54C7-A76A-1FE3-EAA716BAA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488"/>
              <a:ext cx="288" cy="2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2"/>
                </a:solidFill>
              </a:endParaRPr>
            </a:p>
          </p:txBody>
        </p:sp>
        <p:sp>
          <p:nvSpPr>
            <p:cNvPr id="34827" name="Line 6">
              <a:extLst>
                <a:ext uri="{FF2B5EF4-FFF2-40B4-BE49-F238E27FC236}">
                  <a16:creationId xmlns:a16="http://schemas.microsoft.com/office/drawing/2014/main" id="{AB51B077-95EE-2982-4F88-897BB6DED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828" name="Line 7">
              <a:extLst>
                <a:ext uri="{FF2B5EF4-FFF2-40B4-BE49-F238E27FC236}">
                  <a16:creationId xmlns:a16="http://schemas.microsoft.com/office/drawing/2014/main" id="{2FB9919D-2498-AF63-A59D-0F6AEED27D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4821" name="Group 8">
            <a:extLst>
              <a:ext uri="{FF2B5EF4-FFF2-40B4-BE49-F238E27FC236}">
                <a16:creationId xmlns:a16="http://schemas.microsoft.com/office/drawing/2014/main" id="{0EB7CA2A-1596-A0BD-74A7-2F35C9A6395A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4114800"/>
            <a:ext cx="762000" cy="1752600"/>
            <a:chOff x="2256" y="2640"/>
            <a:chExt cx="480" cy="1104"/>
          </a:xfrm>
        </p:grpSpPr>
        <p:sp>
          <p:nvSpPr>
            <p:cNvPr id="34822" name="Oval 9">
              <a:extLst>
                <a:ext uri="{FF2B5EF4-FFF2-40B4-BE49-F238E27FC236}">
                  <a16:creationId xmlns:a16="http://schemas.microsoft.com/office/drawing/2014/main" id="{DF37A2A2-D1E7-E7A6-248E-BF4A314A2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456"/>
              <a:ext cx="288" cy="2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2"/>
                </a:solidFill>
              </a:endParaRPr>
            </a:p>
          </p:txBody>
        </p:sp>
        <p:sp>
          <p:nvSpPr>
            <p:cNvPr id="34823" name="Oval 10">
              <a:extLst>
                <a:ext uri="{FF2B5EF4-FFF2-40B4-BE49-F238E27FC236}">
                  <a16:creationId xmlns:a16="http://schemas.microsoft.com/office/drawing/2014/main" id="{1DB2F952-1391-79C0-4166-42E2919A0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40"/>
              <a:ext cx="288" cy="2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2"/>
                </a:solidFill>
              </a:endParaRPr>
            </a:p>
          </p:txBody>
        </p:sp>
        <p:sp>
          <p:nvSpPr>
            <p:cNvPr id="34824" name="Line 11">
              <a:extLst>
                <a:ext uri="{FF2B5EF4-FFF2-40B4-BE49-F238E27FC236}">
                  <a16:creationId xmlns:a16="http://schemas.microsoft.com/office/drawing/2014/main" id="{D2DA37B5-D036-49C5-C29F-896FDEF60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92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825" name="Freeform 12">
              <a:extLst>
                <a:ext uri="{FF2B5EF4-FFF2-40B4-BE49-F238E27FC236}">
                  <a16:creationId xmlns:a16="http://schemas.microsoft.com/office/drawing/2014/main" id="{8417EC3E-4FF3-6321-1D9B-605697FB2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2832"/>
              <a:ext cx="192" cy="720"/>
            </a:xfrm>
            <a:custGeom>
              <a:avLst/>
              <a:gdLst>
                <a:gd name="T0" fmla="*/ 192 w 192"/>
                <a:gd name="T1" fmla="*/ 720 h 720"/>
                <a:gd name="T2" fmla="*/ 0 w 192"/>
                <a:gd name="T3" fmla="*/ 384 h 720"/>
                <a:gd name="T4" fmla="*/ 192 w 192"/>
                <a:gd name="T5" fmla="*/ 0 h 7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720">
                  <a:moveTo>
                    <a:pt x="192" y="720"/>
                  </a:moveTo>
                  <a:cubicBezTo>
                    <a:pt x="96" y="612"/>
                    <a:pt x="0" y="504"/>
                    <a:pt x="0" y="384"/>
                  </a:cubicBezTo>
                  <a:cubicBezTo>
                    <a:pt x="0" y="264"/>
                    <a:pt x="96" y="132"/>
                    <a:pt x="19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ECCC43D1-9418-DE8A-E965-161E548FAA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Flow Graph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8911672-B07E-ADE3-3923-4E4D2E758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void function (int a, int b, int&amp; c, int d)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if (a == 0)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	a = 3; b = 14;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}</a:t>
            </a:r>
          </a:p>
          <a:p>
            <a:pPr eaLnBrk="1" hangingPunct="1"/>
            <a:r>
              <a:rPr lang="en-US" altLang="en-US"/>
              <a:t>Draw the flow graph for this function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1058ADD3-162B-BC47-695C-494DDC8DBB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Flow Graph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D271823-BEC7-79A1-181F-3C0D84C84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36868" name="Oval 4">
            <a:extLst>
              <a:ext uri="{FF2B5EF4-FFF2-40B4-BE49-F238E27FC236}">
                <a16:creationId xmlns:a16="http://schemas.microsoft.com/office/drawing/2014/main" id="{B22AA984-714B-4905-85E5-7E49CED0A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438400"/>
            <a:ext cx="609600" cy="609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99"/>
                </a:solidFill>
              </a:rPr>
              <a:t>a==0</a:t>
            </a:r>
          </a:p>
        </p:txBody>
      </p:sp>
      <p:sp>
        <p:nvSpPr>
          <p:cNvPr id="36869" name="Line 5">
            <a:extLst>
              <a:ext uri="{FF2B5EF4-FFF2-40B4-BE49-F238E27FC236}">
                <a16:creationId xmlns:a16="http://schemas.microsoft.com/office/drawing/2014/main" id="{814C0B3E-5643-AD7F-E0E1-7AECC126C3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3048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6870" name="Line 6">
            <a:extLst>
              <a:ext uri="{FF2B5EF4-FFF2-40B4-BE49-F238E27FC236}">
                <a16:creationId xmlns:a16="http://schemas.microsoft.com/office/drawing/2014/main" id="{58E10B67-204C-AAA6-BC79-390AC2CF8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133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6871" name="Line 7">
            <a:extLst>
              <a:ext uri="{FF2B5EF4-FFF2-40B4-BE49-F238E27FC236}">
                <a16:creationId xmlns:a16="http://schemas.microsoft.com/office/drawing/2014/main" id="{9B42F7F9-B2F9-B5B8-1BF4-2907CEFFFE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0480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6872" name="Oval 8">
            <a:extLst>
              <a:ext uri="{FF2B5EF4-FFF2-40B4-BE49-F238E27FC236}">
                <a16:creationId xmlns:a16="http://schemas.microsoft.com/office/drawing/2014/main" id="{968B7036-71C0-CE0E-85B3-DDCC9C14F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810000"/>
            <a:ext cx="1600200" cy="533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a = 3, b = 14</a:t>
            </a:r>
          </a:p>
        </p:txBody>
      </p:sp>
      <p:sp>
        <p:nvSpPr>
          <p:cNvPr id="36873" name="Oval 9">
            <a:extLst>
              <a:ext uri="{FF2B5EF4-FFF2-40B4-BE49-F238E27FC236}">
                <a16:creationId xmlns:a16="http://schemas.microsoft.com/office/drawing/2014/main" id="{75D7848C-588A-5251-0A34-9409F6B0F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733800"/>
            <a:ext cx="609600" cy="609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36874" name="Group 10">
            <a:extLst>
              <a:ext uri="{FF2B5EF4-FFF2-40B4-BE49-F238E27FC236}">
                <a16:creationId xmlns:a16="http://schemas.microsoft.com/office/drawing/2014/main" id="{AC0418D6-1D4F-116B-0949-C3918EFABCB7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267200"/>
            <a:ext cx="762000" cy="1219200"/>
            <a:chOff x="3264" y="1248"/>
            <a:chExt cx="288" cy="528"/>
          </a:xfrm>
        </p:grpSpPr>
        <p:sp>
          <p:nvSpPr>
            <p:cNvPr id="36875" name="Oval 11">
              <a:extLst>
                <a:ext uri="{FF2B5EF4-FFF2-40B4-BE49-F238E27FC236}">
                  <a16:creationId xmlns:a16="http://schemas.microsoft.com/office/drawing/2014/main" id="{879EF92C-2C6A-D3F4-A73F-44D2EE07C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488"/>
              <a:ext cx="288" cy="2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36876" name="Line 12">
              <a:extLst>
                <a:ext uri="{FF2B5EF4-FFF2-40B4-BE49-F238E27FC236}">
                  <a16:creationId xmlns:a16="http://schemas.microsoft.com/office/drawing/2014/main" id="{0A6785D4-A395-E666-E668-B917EC61B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6877" name="Line 13">
              <a:extLst>
                <a:ext uri="{FF2B5EF4-FFF2-40B4-BE49-F238E27FC236}">
                  <a16:creationId xmlns:a16="http://schemas.microsoft.com/office/drawing/2014/main" id="{CD96ADFE-229C-6D4F-4CA2-3BCBD3E36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2E37783-7782-08E8-03C7-E6FDC8C08D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Flow Graph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2F653D7-244B-D535-F04E-E01734E0B2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void function (int a, int b, int&amp; c, int d)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if (a == 0)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	a = 3; b = 14;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</a:t>
            </a:r>
            <a:r>
              <a:rPr lang="en-US" altLang="en-US" sz="2800">
                <a:solidFill>
                  <a:schemeClr val="folHlink"/>
                </a:solidFill>
              </a:rPr>
              <a:t>if (d &lt; 15)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folHlink"/>
                </a:solidFill>
              </a:rPr>
              <a:t>		c = a + b;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folHlink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Draw the flow graph for this function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C1BC765-061E-917E-3D39-A48427F1AF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Flow Graph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BD47945-D589-347D-C11D-78364F177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void function (int a, int b, int&amp; c, int d)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if (a == 0  </a:t>
            </a:r>
            <a:r>
              <a:rPr lang="en-US" altLang="en-US" sz="2800">
                <a:solidFill>
                  <a:schemeClr val="folHlink"/>
                </a:solidFill>
              </a:rPr>
              <a:t>&amp;&amp; (b &lt; 4 || c ==</a:t>
            </a:r>
            <a:r>
              <a:rPr lang="en-US" altLang="en-US" sz="2800"/>
              <a:t> </a:t>
            </a:r>
            <a:r>
              <a:rPr lang="en-US" altLang="en-US" sz="2800">
                <a:solidFill>
                  <a:schemeClr val="folHlink"/>
                </a:solidFill>
              </a:rPr>
              <a:t>9)</a:t>
            </a:r>
            <a:r>
              <a:rPr lang="en-US" altLang="en-US" sz="2800"/>
              <a:t>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	a = 3; b = 14;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if (d &lt; 15)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	c = a + b;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Draw the flow graph for this function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2C4FFF6-C3E0-F7C6-F9E8-7A8BAA736A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Cyclomatic Complexity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8951032-1F70-5403-2B1D-951C68E7C9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measure of the complexity of a given code module.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F137038-C035-82AA-831E-D11FF6D82F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Cyclomatic Complexity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62AA147-7C07-D3D6-C71E-B5A291865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Count the edges</a:t>
            </a:r>
          </a:p>
        </p:txBody>
      </p:sp>
      <p:sp>
        <p:nvSpPr>
          <p:cNvPr id="40964" name="Oval 4">
            <a:extLst>
              <a:ext uri="{FF2B5EF4-FFF2-40B4-BE49-F238E27FC236}">
                <a16:creationId xmlns:a16="http://schemas.microsoft.com/office/drawing/2014/main" id="{8C280F9C-A936-4E8E-53B1-3A6E65A0C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438400"/>
            <a:ext cx="609600" cy="609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0965" name="Line 5">
            <a:extLst>
              <a:ext uri="{FF2B5EF4-FFF2-40B4-BE49-F238E27FC236}">
                <a16:creationId xmlns:a16="http://schemas.microsoft.com/office/drawing/2014/main" id="{C8690A0A-1C68-ADEF-7771-66E3047DD3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3048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0966" name="Line 6">
            <a:extLst>
              <a:ext uri="{FF2B5EF4-FFF2-40B4-BE49-F238E27FC236}">
                <a16:creationId xmlns:a16="http://schemas.microsoft.com/office/drawing/2014/main" id="{D06880D9-3A63-BFD0-FF1B-92CCDDAB64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0480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0967" name="Oval 7">
            <a:extLst>
              <a:ext uri="{FF2B5EF4-FFF2-40B4-BE49-F238E27FC236}">
                <a16:creationId xmlns:a16="http://schemas.microsoft.com/office/drawing/2014/main" id="{37A5E93E-572C-9837-C671-262E426A6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810000"/>
            <a:ext cx="533400" cy="533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990099"/>
              </a:solidFill>
            </a:endParaRPr>
          </a:p>
        </p:txBody>
      </p:sp>
      <p:sp>
        <p:nvSpPr>
          <p:cNvPr id="40968" name="Oval 8">
            <a:extLst>
              <a:ext uri="{FF2B5EF4-FFF2-40B4-BE49-F238E27FC236}">
                <a16:creationId xmlns:a16="http://schemas.microsoft.com/office/drawing/2014/main" id="{C48297A3-B2EC-F8B7-5952-A1AB96EA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733800"/>
            <a:ext cx="609600" cy="609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40969" name="Group 9">
            <a:extLst>
              <a:ext uri="{FF2B5EF4-FFF2-40B4-BE49-F238E27FC236}">
                <a16:creationId xmlns:a16="http://schemas.microsoft.com/office/drawing/2014/main" id="{E03C4FD2-ABB4-FFB9-81CD-6459C2450521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267200"/>
            <a:ext cx="762000" cy="1219200"/>
            <a:chOff x="3264" y="1248"/>
            <a:chExt cx="288" cy="528"/>
          </a:xfrm>
        </p:grpSpPr>
        <p:sp>
          <p:nvSpPr>
            <p:cNvPr id="40974" name="Oval 10">
              <a:extLst>
                <a:ext uri="{FF2B5EF4-FFF2-40B4-BE49-F238E27FC236}">
                  <a16:creationId xmlns:a16="http://schemas.microsoft.com/office/drawing/2014/main" id="{7623D235-4115-D954-B1EA-A18BB29E9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488"/>
              <a:ext cx="288" cy="2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40975" name="Line 11">
              <a:extLst>
                <a:ext uri="{FF2B5EF4-FFF2-40B4-BE49-F238E27FC236}">
                  <a16:creationId xmlns:a16="http://schemas.microsoft.com/office/drawing/2014/main" id="{1327C4B9-3D53-2F3B-B351-B992BE1B6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0976" name="Line 12">
              <a:extLst>
                <a:ext uri="{FF2B5EF4-FFF2-40B4-BE49-F238E27FC236}">
                  <a16:creationId xmlns:a16="http://schemas.microsoft.com/office/drawing/2014/main" id="{A6846FD4-C54E-9BF7-F9D4-425F155F3A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0970" name="Text Box 13">
            <a:extLst>
              <a:ext uri="{FF2B5EF4-FFF2-40B4-BE49-F238E27FC236}">
                <a16:creationId xmlns:a16="http://schemas.microsoft.com/office/drawing/2014/main" id="{22CDB4E2-5AE3-33D4-9D29-6D8754FC9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1242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40971" name="Text Box 14">
            <a:extLst>
              <a:ext uri="{FF2B5EF4-FFF2-40B4-BE49-F238E27FC236}">
                <a16:creationId xmlns:a16="http://schemas.microsoft.com/office/drawing/2014/main" id="{D0795E6C-8362-FDE8-D63C-0F1C2212A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1242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40972" name="Text Box 15">
            <a:extLst>
              <a:ext uri="{FF2B5EF4-FFF2-40B4-BE49-F238E27FC236}">
                <a16:creationId xmlns:a16="http://schemas.microsoft.com/office/drawing/2014/main" id="{E6C3A5BD-9D3A-FA4B-1354-5FBCB992B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4196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40973" name="Text Box 16">
            <a:extLst>
              <a:ext uri="{FF2B5EF4-FFF2-40B4-BE49-F238E27FC236}">
                <a16:creationId xmlns:a16="http://schemas.microsoft.com/office/drawing/2014/main" id="{AA4CC96C-73D3-F34C-4E64-469AED567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4196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B31FA883-59EE-A397-D6BD-451C8A47D7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Cyclomatic Complexity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03157BE-08AB-2424-8DC5-9A5CB22061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Count the nodes</a:t>
            </a:r>
          </a:p>
        </p:txBody>
      </p:sp>
      <p:sp>
        <p:nvSpPr>
          <p:cNvPr id="41988" name="Oval 4">
            <a:extLst>
              <a:ext uri="{FF2B5EF4-FFF2-40B4-BE49-F238E27FC236}">
                <a16:creationId xmlns:a16="http://schemas.microsoft.com/office/drawing/2014/main" id="{2137EBA8-6CAA-0103-5CB4-098850666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438400"/>
            <a:ext cx="609600" cy="609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1</a:t>
            </a:r>
          </a:p>
        </p:txBody>
      </p:sp>
      <p:sp>
        <p:nvSpPr>
          <p:cNvPr id="41989" name="Line 5">
            <a:extLst>
              <a:ext uri="{FF2B5EF4-FFF2-40B4-BE49-F238E27FC236}">
                <a16:creationId xmlns:a16="http://schemas.microsoft.com/office/drawing/2014/main" id="{4B1F1320-8408-BBB0-4DFF-9460AF479A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3048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1990" name="Line 6">
            <a:extLst>
              <a:ext uri="{FF2B5EF4-FFF2-40B4-BE49-F238E27FC236}">
                <a16:creationId xmlns:a16="http://schemas.microsoft.com/office/drawing/2014/main" id="{AF2AB6D5-E2D1-EDF4-B68B-D7ADE8010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0480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1991" name="Oval 7">
            <a:extLst>
              <a:ext uri="{FF2B5EF4-FFF2-40B4-BE49-F238E27FC236}">
                <a16:creationId xmlns:a16="http://schemas.microsoft.com/office/drawing/2014/main" id="{C023A8C8-E55C-4546-97F9-DFF280E12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810000"/>
            <a:ext cx="533400" cy="533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3</a:t>
            </a:r>
          </a:p>
        </p:txBody>
      </p:sp>
      <p:sp>
        <p:nvSpPr>
          <p:cNvPr id="41992" name="Oval 8">
            <a:extLst>
              <a:ext uri="{FF2B5EF4-FFF2-40B4-BE49-F238E27FC236}">
                <a16:creationId xmlns:a16="http://schemas.microsoft.com/office/drawing/2014/main" id="{94484D27-E450-8FE4-BE7E-180FF5E7E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733800"/>
            <a:ext cx="609600" cy="609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2</a:t>
            </a:r>
          </a:p>
        </p:txBody>
      </p:sp>
      <p:grpSp>
        <p:nvGrpSpPr>
          <p:cNvPr id="41993" name="Group 9">
            <a:extLst>
              <a:ext uri="{FF2B5EF4-FFF2-40B4-BE49-F238E27FC236}">
                <a16:creationId xmlns:a16="http://schemas.microsoft.com/office/drawing/2014/main" id="{A8C4F81D-3434-90E6-2F0C-D6EDCE61D9E7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267200"/>
            <a:ext cx="762000" cy="1219200"/>
            <a:chOff x="3264" y="1248"/>
            <a:chExt cx="288" cy="528"/>
          </a:xfrm>
        </p:grpSpPr>
        <p:sp>
          <p:nvSpPr>
            <p:cNvPr id="41994" name="Oval 10">
              <a:extLst>
                <a:ext uri="{FF2B5EF4-FFF2-40B4-BE49-F238E27FC236}">
                  <a16:creationId xmlns:a16="http://schemas.microsoft.com/office/drawing/2014/main" id="{B40FD689-D131-4EEF-B234-C6E201DC4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488"/>
              <a:ext cx="288" cy="2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FFFF66"/>
                  </a:solidFill>
                </a:rPr>
                <a:t>4</a:t>
              </a:r>
            </a:p>
          </p:txBody>
        </p:sp>
        <p:sp>
          <p:nvSpPr>
            <p:cNvPr id="41995" name="Line 11">
              <a:extLst>
                <a:ext uri="{FF2B5EF4-FFF2-40B4-BE49-F238E27FC236}">
                  <a16:creationId xmlns:a16="http://schemas.microsoft.com/office/drawing/2014/main" id="{B62A3EE3-3563-F78B-57DC-5258AF5BB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996" name="Line 12">
              <a:extLst>
                <a:ext uri="{FF2B5EF4-FFF2-40B4-BE49-F238E27FC236}">
                  <a16:creationId xmlns:a16="http://schemas.microsoft.com/office/drawing/2014/main" id="{255BF10B-EA8F-3137-B763-D46874196F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B0D5692-48C5-EE5C-AD6E-ADB739D5CC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White Box Testing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4A5AF98-8901-06C9-A892-D071AFD0EF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White box testing is testing based on the internal paths, structure, and implementation of the software under test.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Goal: ensure that the internal components of the code all work properly.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Requires internal knowledge of the software.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436BA17-50EE-B228-97F5-A5E9EE3293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Cyclomatic Complexity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D3E9C67-0BEC-9C2C-56BE-EE59CEB79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C = edges – nodes + 2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In our example above: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C = 4 – 4 + 2 = 2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B0F2B48F-098B-096E-3883-88879E7221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Cyclomatic Complexity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CE4CE915-8BBB-1E1B-5C13-781085F3D9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What is the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difference?</a:t>
            </a:r>
          </a:p>
        </p:txBody>
      </p:sp>
      <p:sp>
        <p:nvSpPr>
          <p:cNvPr id="44036" name="Oval 4">
            <a:extLst>
              <a:ext uri="{FF2B5EF4-FFF2-40B4-BE49-F238E27FC236}">
                <a16:creationId xmlns:a16="http://schemas.microsoft.com/office/drawing/2014/main" id="{18D05FDB-AC79-F6BF-F429-EE2543B3F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514600"/>
            <a:ext cx="609600" cy="609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1</a:t>
            </a:r>
          </a:p>
        </p:txBody>
      </p:sp>
      <p:sp>
        <p:nvSpPr>
          <p:cNvPr id="44037" name="Line 5">
            <a:extLst>
              <a:ext uri="{FF2B5EF4-FFF2-40B4-BE49-F238E27FC236}">
                <a16:creationId xmlns:a16="http://schemas.microsoft.com/office/drawing/2014/main" id="{401B794D-6641-B23A-A5CE-01F7D36434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124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4038" name="Line 6">
            <a:extLst>
              <a:ext uri="{FF2B5EF4-FFF2-40B4-BE49-F238E27FC236}">
                <a16:creationId xmlns:a16="http://schemas.microsoft.com/office/drawing/2014/main" id="{AF98B59C-76EA-594F-7748-759DCF7A9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0480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4039" name="Oval 7">
            <a:extLst>
              <a:ext uri="{FF2B5EF4-FFF2-40B4-BE49-F238E27FC236}">
                <a16:creationId xmlns:a16="http://schemas.microsoft.com/office/drawing/2014/main" id="{FE7AB644-2B9C-419E-C025-265E49E48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886200"/>
            <a:ext cx="533400" cy="533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4</a:t>
            </a:r>
          </a:p>
        </p:txBody>
      </p:sp>
      <p:sp>
        <p:nvSpPr>
          <p:cNvPr id="44040" name="Oval 8">
            <a:extLst>
              <a:ext uri="{FF2B5EF4-FFF2-40B4-BE49-F238E27FC236}">
                <a16:creationId xmlns:a16="http://schemas.microsoft.com/office/drawing/2014/main" id="{2C9D0A82-6E24-E98B-6609-1B20992F0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810000"/>
            <a:ext cx="609600" cy="609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2</a:t>
            </a:r>
          </a:p>
        </p:txBody>
      </p:sp>
      <p:grpSp>
        <p:nvGrpSpPr>
          <p:cNvPr id="44041" name="Group 9">
            <a:extLst>
              <a:ext uri="{FF2B5EF4-FFF2-40B4-BE49-F238E27FC236}">
                <a16:creationId xmlns:a16="http://schemas.microsoft.com/office/drawing/2014/main" id="{6A1CB806-281B-1C33-E541-501137806405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4343400"/>
            <a:ext cx="762000" cy="1219200"/>
            <a:chOff x="3264" y="1248"/>
            <a:chExt cx="288" cy="528"/>
          </a:xfrm>
        </p:grpSpPr>
        <p:sp>
          <p:nvSpPr>
            <p:cNvPr id="44053" name="Oval 10">
              <a:extLst>
                <a:ext uri="{FF2B5EF4-FFF2-40B4-BE49-F238E27FC236}">
                  <a16:creationId xmlns:a16="http://schemas.microsoft.com/office/drawing/2014/main" id="{2B5544DB-889F-1293-1366-453857DA5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488"/>
              <a:ext cx="288" cy="2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FFFF66"/>
                  </a:solidFill>
                </a:rPr>
                <a:t>5</a:t>
              </a:r>
            </a:p>
          </p:txBody>
        </p:sp>
        <p:sp>
          <p:nvSpPr>
            <p:cNvPr id="44054" name="Line 11">
              <a:extLst>
                <a:ext uri="{FF2B5EF4-FFF2-40B4-BE49-F238E27FC236}">
                  <a16:creationId xmlns:a16="http://schemas.microsoft.com/office/drawing/2014/main" id="{051424AB-AE11-3648-9C7B-443F55AB69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4055" name="Line 12">
              <a:extLst>
                <a:ext uri="{FF2B5EF4-FFF2-40B4-BE49-F238E27FC236}">
                  <a16:creationId xmlns:a16="http://schemas.microsoft.com/office/drawing/2014/main" id="{D9AC0F78-2B03-8A4A-76DA-28D56F86FA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4042" name="Oval 13">
            <a:extLst>
              <a:ext uri="{FF2B5EF4-FFF2-40B4-BE49-F238E27FC236}">
                <a16:creationId xmlns:a16="http://schemas.microsoft.com/office/drawing/2014/main" id="{01D99576-CE40-589D-A73B-7BCA59271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971800"/>
            <a:ext cx="609600" cy="609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3</a:t>
            </a:r>
          </a:p>
        </p:txBody>
      </p:sp>
      <p:sp>
        <p:nvSpPr>
          <p:cNvPr id="44043" name="Line 14">
            <a:extLst>
              <a:ext uri="{FF2B5EF4-FFF2-40B4-BE49-F238E27FC236}">
                <a16:creationId xmlns:a16="http://schemas.microsoft.com/office/drawing/2014/main" id="{11EDDA25-AA24-58AD-09BC-2E97E0CFF2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3505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4044" name="Oval 15">
            <a:extLst>
              <a:ext uri="{FF2B5EF4-FFF2-40B4-BE49-F238E27FC236}">
                <a16:creationId xmlns:a16="http://schemas.microsoft.com/office/drawing/2014/main" id="{6F965B77-8482-56AC-4AE6-F3A74764B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438400"/>
            <a:ext cx="609600" cy="609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1</a:t>
            </a:r>
          </a:p>
        </p:txBody>
      </p:sp>
      <p:sp>
        <p:nvSpPr>
          <p:cNvPr id="44045" name="Line 16">
            <a:extLst>
              <a:ext uri="{FF2B5EF4-FFF2-40B4-BE49-F238E27FC236}">
                <a16:creationId xmlns:a16="http://schemas.microsoft.com/office/drawing/2014/main" id="{5AF17B62-F6A7-B56A-8240-D0E898C7E2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048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4046" name="Line 17">
            <a:extLst>
              <a:ext uri="{FF2B5EF4-FFF2-40B4-BE49-F238E27FC236}">
                <a16:creationId xmlns:a16="http://schemas.microsoft.com/office/drawing/2014/main" id="{14DA0F26-0515-5BA3-AE8D-56B90B73F0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0480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4047" name="Oval 18">
            <a:extLst>
              <a:ext uri="{FF2B5EF4-FFF2-40B4-BE49-F238E27FC236}">
                <a16:creationId xmlns:a16="http://schemas.microsoft.com/office/drawing/2014/main" id="{BB246ED0-83C3-CE61-93F4-7A37DCC3E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810000"/>
            <a:ext cx="533400" cy="533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3</a:t>
            </a:r>
          </a:p>
        </p:txBody>
      </p:sp>
      <p:sp>
        <p:nvSpPr>
          <p:cNvPr id="44048" name="Oval 19">
            <a:extLst>
              <a:ext uri="{FF2B5EF4-FFF2-40B4-BE49-F238E27FC236}">
                <a16:creationId xmlns:a16="http://schemas.microsoft.com/office/drawing/2014/main" id="{89AB9357-9FEF-8EDC-3B5D-D5A3E48B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2</a:t>
            </a:r>
          </a:p>
        </p:txBody>
      </p:sp>
      <p:grpSp>
        <p:nvGrpSpPr>
          <p:cNvPr id="44049" name="Group 20">
            <a:extLst>
              <a:ext uri="{FF2B5EF4-FFF2-40B4-BE49-F238E27FC236}">
                <a16:creationId xmlns:a16="http://schemas.microsoft.com/office/drawing/2014/main" id="{0C0495DB-1906-A94C-21A2-03855CF2485B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4267200"/>
            <a:ext cx="762000" cy="1219200"/>
            <a:chOff x="3264" y="1248"/>
            <a:chExt cx="288" cy="528"/>
          </a:xfrm>
        </p:grpSpPr>
        <p:sp>
          <p:nvSpPr>
            <p:cNvPr id="44050" name="Oval 21">
              <a:extLst>
                <a:ext uri="{FF2B5EF4-FFF2-40B4-BE49-F238E27FC236}">
                  <a16:creationId xmlns:a16="http://schemas.microsoft.com/office/drawing/2014/main" id="{19A1449B-4110-CEEA-0EE8-D0C2236E9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488"/>
              <a:ext cx="288" cy="2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FFFF66"/>
                  </a:solidFill>
                </a:rPr>
                <a:t>4</a:t>
              </a:r>
            </a:p>
          </p:txBody>
        </p:sp>
        <p:sp>
          <p:nvSpPr>
            <p:cNvPr id="44051" name="Line 22">
              <a:extLst>
                <a:ext uri="{FF2B5EF4-FFF2-40B4-BE49-F238E27FC236}">
                  <a16:creationId xmlns:a16="http://schemas.microsoft.com/office/drawing/2014/main" id="{F8A062C2-97CE-DDFC-B30B-8B2118534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4052" name="Line 23">
              <a:extLst>
                <a:ext uri="{FF2B5EF4-FFF2-40B4-BE49-F238E27FC236}">
                  <a16:creationId xmlns:a16="http://schemas.microsoft.com/office/drawing/2014/main" id="{DCBAB075-73C6-C574-B2C4-ECE31F7FC2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12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AC1E734-0FDD-F9AD-8AEF-E8818C1827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Cyclomatic Complexity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84F2199-29F5-6F8B-E268-E94D721FA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C = edges – nodes + 2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In the examples above: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C1 = 4 – 4 + 2 = 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C2 = 5 – 5 + 2 = 2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Additional non-decision nodes don’t matter!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EBFF68D-93C4-8FA1-2CC7-EE33B57986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Cyclomatic Complexity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B69E1A0-2444-E811-2156-4F34F9E346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void function (int a, int b, int&amp; c, int d)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if (a == 0  </a:t>
            </a:r>
            <a:r>
              <a:rPr lang="en-US" altLang="en-US" sz="2800">
                <a:solidFill>
                  <a:schemeClr val="folHlink"/>
                </a:solidFill>
              </a:rPr>
              <a:t>&amp;&amp; (b &lt; 4 || c ==</a:t>
            </a:r>
            <a:r>
              <a:rPr lang="en-US" altLang="en-US" sz="2800"/>
              <a:t> </a:t>
            </a:r>
            <a:r>
              <a:rPr lang="en-US" altLang="en-US" sz="2800">
                <a:solidFill>
                  <a:schemeClr val="folHlink"/>
                </a:solidFill>
              </a:rPr>
              <a:t>9)</a:t>
            </a:r>
            <a:r>
              <a:rPr lang="en-US" altLang="en-US" sz="2800"/>
              <a:t>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	a = 3; b = 14;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if (d &lt; 15)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	c = a + b;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Calculate this function’s cyclomatic complexity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A1A61A4A-4FA6-6745-E47D-EF83AEB65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Cyclomatic Complexity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B059C62-E2E8-21BB-5C71-5EE89E2A8C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Simplification:</a:t>
            </a:r>
          </a:p>
          <a:p>
            <a:pPr lvl="1" eaLnBrk="1" hangingPunct="1"/>
            <a:r>
              <a:rPr lang="en-US" altLang="en-US"/>
              <a:t>If all decision nodes are binary (i.e., have exactly two output edges), then we can use this formula:</a:t>
            </a:r>
          </a:p>
          <a:p>
            <a:pPr eaLnBrk="1" hangingPunct="1"/>
            <a:r>
              <a:rPr lang="en-US" altLang="en-US"/>
              <a:t>C = decisions + 1</a:t>
            </a:r>
          </a:p>
          <a:p>
            <a:pPr eaLnBrk="1" hangingPunct="1"/>
            <a:r>
              <a:rPr lang="en-US" altLang="en-US"/>
              <a:t>C = Closed Region + 1</a:t>
            </a:r>
          </a:p>
          <a:p>
            <a:pPr eaLnBrk="1" hangingPunct="1"/>
            <a:r>
              <a:rPr lang="en-US" altLang="en-US"/>
              <a:t>This lends itself well to automated analysis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419E3888-A6E5-6B8A-E17A-BD0DFF1DE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Cyclomatic Complexity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3B8D620-6C73-557E-761D-073DC1F41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Another Simplification:</a:t>
            </a:r>
          </a:p>
          <a:p>
            <a:pPr lvl="1" eaLnBrk="1" hangingPunct="1"/>
            <a:r>
              <a:rPr lang="en-US" altLang="en-US"/>
              <a:t>For now, we assume that any subroutines called from the module in question execute perfectly. Thus, we can ignore function calls for the time being.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024504D-CE65-E4DE-C8DA-B99B14352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Cyclomatic Complexity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A0E7317-0E3D-657A-6581-6DC11CAE1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Loops are binary decisions</a:t>
            </a:r>
          </a:p>
        </p:txBody>
      </p:sp>
      <p:sp>
        <p:nvSpPr>
          <p:cNvPr id="49156" name="Oval 4">
            <a:extLst>
              <a:ext uri="{FF2B5EF4-FFF2-40B4-BE49-F238E27FC236}">
                <a16:creationId xmlns:a16="http://schemas.microsoft.com/office/drawing/2014/main" id="{6D370CA6-BD30-F960-A1EE-26A70AB2B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1148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2"/>
              </a:solidFill>
            </a:endParaRPr>
          </a:p>
        </p:txBody>
      </p:sp>
      <p:sp>
        <p:nvSpPr>
          <p:cNvPr id="49157" name="Oval 5">
            <a:extLst>
              <a:ext uri="{FF2B5EF4-FFF2-40B4-BE49-F238E27FC236}">
                <a16:creationId xmlns:a16="http://schemas.microsoft.com/office/drawing/2014/main" id="{E21058A4-4B99-0798-25EE-FDDACB04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8194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2"/>
              </a:solidFill>
            </a:endParaRPr>
          </a:p>
        </p:txBody>
      </p:sp>
      <p:sp>
        <p:nvSpPr>
          <p:cNvPr id="49158" name="Line 6">
            <a:extLst>
              <a:ext uri="{FF2B5EF4-FFF2-40B4-BE49-F238E27FC236}">
                <a16:creationId xmlns:a16="http://schemas.microsoft.com/office/drawing/2014/main" id="{8C2FD998-7316-C566-94F1-09A3D76F6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276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9159" name="Freeform 7">
            <a:extLst>
              <a:ext uri="{FF2B5EF4-FFF2-40B4-BE49-F238E27FC236}">
                <a16:creationId xmlns:a16="http://schemas.microsoft.com/office/drawing/2014/main" id="{5CD71CF1-42A3-53AC-94FF-1EE7D09C304F}"/>
              </a:ext>
            </a:extLst>
          </p:cNvPr>
          <p:cNvSpPr>
            <a:spLocks/>
          </p:cNvSpPr>
          <p:nvPr/>
        </p:nvSpPr>
        <p:spPr bwMode="auto">
          <a:xfrm>
            <a:off x="5410200" y="3124200"/>
            <a:ext cx="304800" cy="1143000"/>
          </a:xfrm>
          <a:custGeom>
            <a:avLst/>
            <a:gdLst>
              <a:gd name="T0" fmla="*/ 2147483646 w 192"/>
              <a:gd name="T1" fmla="*/ 2147483646 h 720"/>
              <a:gd name="T2" fmla="*/ 0 w 192"/>
              <a:gd name="T3" fmla="*/ 2147483646 h 720"/>
              <a:gd name="T4" fmla="*/ 2147483646 w 192"/>
              <a:gd name="T5" fmla="*/ 0 h 7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720">
                <a:moveTo>
                  <a:pt x="192" y="720"/>
                </a:moveTo>
                <a:cubicBezTo>
                  <a:pt x="96" y="612"/>
                  <a:pt x="0" y="504"/>
                  <a:pt x="0" y="384"/>
                </a:cubicBezTo>
                <a:cubicBezTo>
                  <a:pt x="0" y="264"/>
                  <a:pt x="96" y="132"/>
                  <a:pt x="19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9160" name="Line 8">
            <a:extLst>
              <a:ext uri="{FF2B5EF4-FFF2-40B4-BE49-F238E27FC236}">
                <a16:creationId xmlns:a16="http://schemas.microsoft.com/office/drawing/2014/main" id="{1C061DB9-DFB7-CB39-0C51-AB55A8712C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EF6B6B6D-98E2-3C2E-921F-C7D8CFC0B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1787E63E-F819-52BC-EE67-FCB918B713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50180" name="Oval 4">
            <a:extLst>
              <a:ext uri="{FF2B5EF4-FFF2-40B4-BE49-F238E27FC236}">
                <a16:creationId xmlns:a16="http://schemas.microsoft.com/office/drawing/2014/main" id="{95C3AA64-237C-64CA-FC8F-CB0AB590C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0386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B</a:t>
            </a:r>
          </a:p>
        </p:txBody>
      </p:sp>
      <p:sp>
        <p:nvSpPr>
          <p:cNvPr id="50181" name="Oval 5">
            <a:extLst>
              <a:ext uri="{FF2B5EF4-FFF2-40B4-BE49-F238E27FC236}">
                <a16:creationId xmlns:a16="http://schemas.microsoft.com/office/drawing/2014/main" id="{7B1464A7-23CA-CD3A-4DB7-456AEACFE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7432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A</a:t>
            </a:r>
          </a:p>
        </p:txBody>
      </p:sp>
      <p:sp>
        <p:nvSpPr>
          <p:cNvPr id="50182" name="Line 6">
            <a:extLst>
              <a:ext uri="{FF2B5EF4-FFF2-40B4-BE49-F238E27FC236}">
                <a16:creationId xmlns:a16="http://schemas.microsoft.com/office/drawing/2014/main" id="{E44CA28F-0794-089B-5DAB-296CB0902A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200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FE463A7-5653-5A86-4B40-30E0CD565D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44D883C6-4006-C22A-5020-99718EC32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51204" name="Oval 4">
            <a:extLst>
              <a:ext uri="{FF2B5EF4-FFF2-40B4-BE49-F238E27FC236}">
                <a16:creationId xmlns:a16="http://schemas.microsoft.com/office/drawing/2014/main" id="{90C6839C-73F3-CDA6-F57F-587F44E0A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0386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B</a:t>
            </a:r>
          </a:p>
        </p:txBody>
      </p:sp>
      <p:sp>
        <p:nvSpPr>
          <p:cNvPr id="51205" name="Oval 5">
            <a:extLst>
              <a:ext uri="{FF2B5EF4-FFF2-40B4-BE49-F238E27FC236}">
                <a16:creationId xmlns:a16="http://schemas.microsoft.com/office/drawing/2014/main" id="{A79C7791-73F1-86F2-BF4D-06A8F41FF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7432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A</a:t>
            </a:r>
          </a:p>
        </p:txBody>
      </p:sp>
      <p:sp>
        <p:nvSpPr>
          <p:cNvPr id="51206" name="Line 6">
            <a:extLst>
              <a:ext uri="{FF2B5EF4-FFF2-40B4-BE49-F238E27FC236}">
                <a16:creationId xmlns:a16="http://schemas.microsoft.com/office/drawing/2014/main" id="{377EFB4C-A293-5258-D2F7-2DC39387E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200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207" name="Line 7">
            <a:extLst>
              <a:ext uri="{FF2B5EF4-FFF2-40B4-BE49-F238E27FC236}">
                <a16:creationId xmlns:a16="http://schemas.microsoft.com/office/drawing/2014/main" id="{C9BCC5E1-2E62-5F8D-F675-7B245E3ED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495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208" name="Oval 8">
            <a:extLst>
              <a:ext uri="{FF2B5EF4-FFF2-40B4-BE49-F238E27FC236}">
                <a16:creationId xmlns:a16="http://schemas.microsoft.com/office/drawing/2014/main" id="{FBF3C91B-6DC9-11F3-0AB5-B66847915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3340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C</a:t>
            </a:r>
          </a:p>
        </p:txBody>
      </p:sp>
      <p:sp>
        <p:nvSpPr>
          <p:cNvPr id="51209" name="Freeform 9">
            <a:extLst>
              <a:ext uri="{FF2B5EF4-FFF2-40B4-BE49-F238E27FC236}">
                <a16:creationId xmlns:a16="http://schemas.microsoft.com/office/drawing/2014/main" id="{756B78AA-0EA3-B3CC-7AB7-2188E37ABC37}"/>
              </a:ext>
            </a:extLst>
          </p:cNvPr>
          <p:cNvSpPr>
            <a:spLocks/>
          </p:cNvSpPr>
          <p:nvPr/>
        </p:nvSpPr>
        <p:spPr bwMode="auto">
          <a:xfrm>
            <a:off x="4724400" y="4102100"/>
            <a:ext cx="406400" cy="469900"/>
          </a:xfrm>
          <a:custGeom>
            <a:avLst/>
            <a:gdLst>
              <a:gd name="T0" fmla="*/ 0 w 256"/>
              <a:gd name="T1" fmla="*/ 2147483646 h 248"/>
              <a:gd name="T2" fmla="*/ 2147483646 w 256"/>
              <a:gd name="T3" fmla="*/ 2147483646 h 248"/>
              <a:gd name="T4" fmla="*/ 2147483646 w 256"/>
              <a:gd name="T5" fmla="*/ 2147483646 h 248"/>
              <a:gd name="T6" fmla="*/ 2147483646 w 256"/>
              <a:gd name="T7" fmla="*/ 2147483646 h 248"/>
              <a:gd name="T8" fmla="*/ 2147483646 w 256"/>
              <a:gd name="T9" fmla="*/ 2147483646 h 248"/>
              <a:gd name="T10" fmla="*/ 2147483646 w 256"/>
              <a:gd name="T11" fmla="*/ 2147483646 h 248"/>
              <a:gd name="T12" fmla="*/ 0 w 256"/>
              <a:gd name="T13" fmla="*/ 2147483646 h 2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6" h="248">
                <a:moveTo>
                  <a:pt x="0" y="152"/>
                </a:moveTo>
                <a:cubicBezTo>
                  <a:pt x="28" y="200"/>
                  <a:pt x="56" y="248"/>
                  <a:pt x="96" y="248"/>
                </a:cubicBezTo>
                <a:cubicBezTo>
                  <a:pt x="136" y="248"/>
                  <a:pt x="224" y="184"/>
                  <a:pt x="240" y="152"/>
                </a:cubicBezTo>
                <a:cubicBezTo>
                  <a:pt x="256" y="120"/>
                  <a:pt x="216" y="80"/>
                  <a:pt x="192" y="56"/>
                </a:cubicBezTo>
                <a:cubicBezTo>
                  <a:pt x="168" y="32"/>
                  <a:pt x="120" y="16"/>
                  <a:pt x="96" y="8"/>
                </a:cubicBezTo>
                <a:cubicBezTo>
                  <a:pt x="72" y="0"/>
                  <a:pt x="64" y="0"/>
                  <a:pt x="48" y="8"/>
                </a:cubicBezTo>
                <a:cubicBezTo>
                  <a:pt x="32" y="16"/>
                  <a:pt x="8" y="48"/>
                  <a:pt x="0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934328EA-1DA6-ABA0-4714-9D9BB4256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BAA72751-8F55-EE1F-7D30-2C0E0CA18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52228" name="Oval 4">
            <a:extLst>
              <a:ext uri="{FF2B5EF4-FFF2-40B4-BE49-F238E27FC236}">
                <a16:creationId xmlns:a16="http://schemas.microsoft.com/office/drawing/2014/main" id="{775F96D0-F35C-D6DD-58D2-91FE0805F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7432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B</a:t>
            </a:r>
          </a:p>
        </p:txBody>
      </p:sp>
      <p:sp>
        <p:nvSpPr>
          <p:cNvPr id="52229" name="Oval 5">
            <a:extLst>
              <a:ext uri="{FF2B5EF4-FFF2-40B4-BE49-F238E27FC236}">
                <a16:creationId xmlns:a16="http://schemas.microsoft.com/office/drawing/2014/main" id="{CAD74D2F-D68C-1F0C-B044-3316E1418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1336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FF66"/>
                </a:solidFill>
              </a:rPr>
              <a:t>A</a:t>
            </a:r>
          </a:p>
        </p:txBody>
      </p:sp>
      <p:sp>
        <p:nvSpPr>
          <p:cNvPr id="52230" name="Oval 6">
            <a:extLst>
              <a:ext uri="{FF2B5EF4-FFF2-40B4-BE49-F238E27FC236}">
                <a16:creationId xmlns:a16="http://schemas.microsoft.com/office/drawing/2014/main" id="{3808F7E0-5F9E-6EBC-6DF4-DC0343F40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7432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C</a:t>
            </a:r>
          </a:p>
        </p:txBody>
      </p:sp>
      <p:sp>
        <p:nvSpPr>
          <p:cNvPr id="52231" name="Oval 7">
            <a:extLst>
              <a:ext uri="{FF2B5EF4-FFF2-40B4-BE49-F238E27FC236}">
                <a16:creationId xmlns:a16="http://schemas.microsoft.com/office/drawing/2014/main" id="{DABCADFF-1E7C-B0D6-0E6F-79412B6E5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8862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F</a:t>
            </a:r>
          </a:p>
        </p:txBody>
      </p:sp>
      <p:sp>
        <p:nvSpPr>
          <p:cNvPr id="52232" name="Oval 8">
            <a:extLst>
              <a:ext uri="{FF2B5EF4-FFF2-40B4-BE49-F238E27FC236}">
                <a16:creationId xmlns:a16="http://schemas.microsoft.com/office/drawing/2014/main" id="{3CC5524A-3C85-36CA-1E03-B457BEFC3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0386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E</a:t>
            </a:r>
          </a:p>
        </p:txBody>
      </p:sp>
      <p:sp>
        <p:nvSpPr>
          <p:cNvPr id="52233" name="Oval 9">
            <a:extLst>
              <a:ext uri="{FF2B5EF4-FFF2-40B4-BE49-F238E27FC236}">
                <a16:creationId xmlns:a16="http://schemas.microsoft.com/office/drawing/2014/main" id="{937482A8-EB82-0934-4442-C0E78B7FD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9530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G</a:t>
            </a:r>
          </a:p>
        </p:txBody>
      </p:sp>
      <p:sp>
        <p:nvSpPr>
          <p:cNvPr id="52234" name="Oval 10">
            <a:extLst>
              <a:ext uri="{FF2B5EF4-FFF2-40B4-BE49-F238E27FC236}">
                <a16:creationId xmlns:a16="http://schemas.microsoft.com/office/drawing/2014/main" id="{B669E707-C332-D120-10BD-CDA432903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4864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H</a:t>
            </a:r>
          </a:p>
        </p:txBody>
      </p:sp>
      <p:sp>
        <p:nvSpPr>
          <p:cNvPr id="52235" name="Oval 11">
            <a:extLst>
              <a:ext uri="{FF2B5EF4-FFF2-40B4-BE49-F238E27FC236}">
                <a16:creationId xmlns:a16="http://schemas.microsoft.com/office/drawing/2014/main" id="{96E73AA5-3596-0CC6-832A-98AAD1D19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4290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D</a:t>
            </a:r>
          </a:p>
        </p:txBody>
      </p:sp>
      <p:sp>
        <p:nvSpPr>
          <p:cNvPr id="52236" name="Line 12">
            <a:extLst>
              <a:ext uri="{FF2B5EF4-FFF2-40B4-BE49-F238E27FC236}">
                <a16:creationId xmlns:a16="http://schemas.microsoft.com/office/drawing/2014/main" id="{280F3E23-5712-5775-F3B5-48BB517C1D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438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237" name="Line 13">
            <a:extLst>
              <a:ext uri="{FF2B5EF4-FFF2-40B4-BE49-F238E27FC236}">
                <a16:creationId xmlns:a16="http://schemas.microsoft.com/office/drawing/2014/main" id="{45FC6BBC-4F42-5175-DA35-54205232F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438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238" name="Line 14">
            <a:extLst>
              <a:ext uri="{FF2B5EF4-FFF2-40B4-BE49-F238E27FC236}">
                <a16:creationId xmlns:a16="http://schemas.microsoft.com/office/drawing/2014/main" id="{0440B7E3-3E5C-6F41-EBB5-1DF98D02B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200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239" name="Line 15">
            <a:extLst>
              <a:ext uri="{FF2B5EF4-FFF2-40B4-BE49-F238E27FC236}">
                <a16:creationId xmlns:a16="http://schemas.microsoft.com/office/drawing/2014/main" id="{75C6D391-4F8F-9813-14C8-CCB3F858EC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31242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240" name="Line 16">
            <a:extLst>
              <a:ext uri="{FF2B5EF4-FFF2-40B4-BE49-F238E27FC236}">
                <a16:creationId xmlns:a16="http://schemas.microsoft.com/office/drawing/2014/main" id="{60CAB5F9-EECB-FE32-10F2-3D1BF43F8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200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241" name="Line 17">
            <a:extLst>
              <a:ext uri="{FF2B5EF4-FFF2-40B4-BE49-F238E27FC236}">
                <a16:creationId xmlns:a16="http://schemas.microsoft.com/office/drawing/2014/main" id="{D937405E-D07D-CAF1-F911-8E6A6A48EC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3886200"/>
            <a:ext cx="381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242" name="Line 18">
            <a:extLst>
              <a:ext uri="{FF2B5EF4-FFF2-40B4-BE49-F238E27FC236}">
                <a16:creationId xmlns:a16="http://schemas.microsoft.com/office/drawing/2014/main" id="{61A9BD31-D5A9-F251-EC8D-1215A14A58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4958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243" name="Line 19">
            <a:extLst>
              <a:ext uri="{FF2B5EF4-FFF2-40B4-BE49-F238E27FC236}">
                <a16:creationId xmlns:a16="http://schemas.microsoft.com/office/drawing/2014/main" id="{70EE0BA3-DD32-FAD4-2E84-6C70B10FB1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334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244" name="Line 20">
            <a:extLst>
              <a:ext uri="{FF2B5EF4-FFF2-40B4-BE49-F238E27FC236}">
                <a16:creationId xmlns:a16="http://schemas.microsoft.com/office/drawing/2014/main" id="{CE6429AC-66D5-1AA8-DBC7-CF5F3FEE3D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4343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8FAD0A6-3A8D-5246-1C04-150A8392B7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Advantages</a:t>
            </a:r>
          </a:p>
        </p:txBody>
      </p:sp>
      <p:sp>
        <p:nvSpPr>
          <p:cNvPr id="258051" name="Rectangle 3">
            <a:extLst>
              <a:ext uri="{FF2B5EF4-FFF2-40B4-BE49-F238E27FC236}">
                <a16:creationId xmlns:a16="http://schemas.microsoft.com/office/drawing/2014/main" id="{6C51ABF8-C5C7-695E-56CF-547D2AF18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Focus on the code that is actually there.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Coverage of all branches of the code, including error legs.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Easy to objectively measure progress against a goal.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Easier to avoid duplication of test cases.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examination of the code to design test cases can uncover bugs.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0318FEDA-94EC-C40B-1F6E-28766A1D1E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D15FC0A2-0CB2-E5C7-8AE7-E13918102D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53252" name="Oval 4">
            <a:extLst>
              <a:ext uri="{FF2B5EF4-FFF2-40B4-BE49-F238E27FC236}">
                <a16:creationId xmlns:a16="http://schemas.microsoft.com/office/drawing/2014/main" id="{2F740032-C22B-10D2-B443-92757A206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7432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B</a:t>
            </a:r>
          </a:p>
        </p:txBody>
      </p:sp>
      <p:sp>
        <p:nvSpPr>
          <p:cNvPr id="53253" name="Oval 5">
            <a:extLst>
              <a:ext uri="{FF2B5EF4-FFF2-40B4-BE49-F238E27FC236}">
                <a16:creationId xmlns:a16="http://schemas.microsoft.com/office/drawing/2014/main" id="{4699987B-C1F0-B040-EE26-5982810C8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1336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A</a:t>
            </a:r>
          </a:p>
        </p:txBody>
      </p:sp>
      <p:sp>
        <p:nvSpPr>
          <p:cNvPr id="53254" name="Oval 6">
            <a:extLst>
              <a:ext uri="{FF2B5EF4-FFF2-40B4-BE49-F238E27FC236}">
                <a16:creationId xmlns:a16="http://schemas.microsoft.com/office/drawing/2014/main" id="{9E674E97-F5F2-423A-99B0-130CA62D5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7432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C</a:t>
            </a:r>
          </a:p>
        </p:txBody>
      </p:sp>
      <p:sp>
        <p:nvSpPr>
          <p:cNvPr id="53255" name="Oval 7">
            <a:extLst>
              <a:ext uri="{FF2B5EF4-FFF2-40B4-BE49-F238E27FC236}">
                <a16:creationId xmlns:a16="http://schemas.microsoft.com/office/drawing/2014/main" id="{CC24AEC3-7A5C-2CA3-7C44-5CD2A5AB3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9530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E</a:t>
            </a:r>
          </a:p>
        </p:txBody>
      </p:sp>
      <p:sp>
        <p:nvSpPr>
          <p:cNvPr id="53256" name="Oval 8">
            <a:extLst>
              <a:ext uri="{FF2B5EF4-FFF2-40B4-BE49-F238E27FC236}">
                <a16:creationId xmlns:a16="http://schemas.microsoft.com/office/drawing/2014/main" id="{2E5DABA8-0797-C85A-598B-1356F0E96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4864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F</a:t>
            </a:r>
          </a:p>
        </p:txBody>
      </p:sp>
      <p:sp>
        <p:nvSpPr>
          <p:cNvPr id="53257" name="Oval 9">
            <a:extLst>
              <a:ext uri="{FF2B5EF4-FFF2-40B4-BE49-F238E27FC236}">
                <a16:creationId xmlns:a16="http://schemas.microsoft.com/office/drawing/2014/main" id="{FC829126-24D0-71A0-7964-911603EDF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8862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D</a:t>
            </a:r>
          </a:p>
        </p:txBody>
      </p:sp>
      <p:sp>
        <p:nvSpPr>
          <p:cNvPr id="53258" name="Line 10">
            <a:extLst>
              <a:ext uri="{FF2B5EF4-FFF2-40B4-BE49-F238E27FC236}">
                <a16:creationId xmlns:a16="http://schemas.microsoft.com/office/drawing/2014/main" id="{C40FFCD9-223F-F307-3597-B0CA4D8713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438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3259" name="Line 11">
            <a:extLst>
              <a:ext uri="{FF2B5EF4-FFF2-40B4-BE49-F238E27FC236}">
                <a16:creationId xmlns:a16="http://schemas.microsoft.com/office/drawing/2014/main" id="{87AA2B21-DA21-AEE4-F075-7FC4AFCFBC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438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3260" name="Line 12">
            <a:extLst>
              <a:ext uri="{FF2B5EF4-FFF2-40B4-BE49-F238E27FC236}">
                <a16:creationId xmlns:a16="http://schemas.microsoft.com/office/drawing/2014/main" id="{E557B339-CD45-DF01-A935-A4E2174F6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200400"/>
            <a:ext cx="7620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3261" name="Line 13">
            <a:extLst>
              <a:ext uri="{FF2B5EF4-FFF2-40B4-BE49-F238E27FC236}">
                <a16:creationId xmlns:a16="http://schemas.microsoft.com/office/drawing/2014/main" id="{A57CEDCE-2E92-0957-AE0B-81B0703A50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43434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3262" name="Line 14">
            <a:extLst>
              <a:ext uri="{FF2B5EF4-FFF2-40B4-BE49-F238E27FC236}">
                <a16:creationId xmlns:a16="http://schemas.microsoft.com/office/drawing/2014/main" id="{B9325D1A-CC26-F892-165A-7C236D942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200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3263" name="Line 15">
            <a:extLst>
              <a:ext uri="{FF2B5EF4-FFF2-40B4-BE49-F238E27FC236}">
                <a16:creationId xmlns:a16="http://schemas.microsoft.com/office/drawing/2014/main" id="{5E932317-27A0-6B96-A778-55F2D7767C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5334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3264" name="Freeform 16">
            <a:extLst>
              <a:ext uri="{FF2B5EF4-FFF2-40B4-BE49-F238E27FC236}">
                <a16:creationId xmlns:a16="http://schemas.microsoft.com/office/drawing/2014/main" id="{B8B83238-804C-9D06-2931-18D31A7942FD}"/>
              </a:ext>
            </a:extLst>
          </p:cNvPr>
          <p:cNvSpPr>
            <a:spLocks/>
          </p:cNvSpPr>
          <p:nvPr/>
        </p:nvSpPr>
        <p:spPr bwMode="auto">
          <a:xfrm>
            <a:off x="5715000" y="3962400"/>
            <a:ext cx="406400" cy="469900"/>
          </a:xfrm>
          <a:custGeom>
            <a:avLst/>
            <a:gdLst>
              <a:gd name="T0" fmla="*/ 0 w 256"/>
              <a:gd name="T1" fmla="*/ 2147483646 h 248"/>
              <a:gd name="T2" fmla="*/ 2147483646 w 256"/>
              <a:gd name="T3" fmla="*/ 2147483646 h 248"/>
              <a:gd name="T4" fmla="*/ 2147483646 w 256"/>
              <a:gd name="T5" fmla="*/ 2147483646 h 248"/>
              <a:gd name="T6" fmla="*/ 2147483646 w 256"/>
              <a:gd name="T7" fmla="*/ 2147483646 h 248"/>
              <a:gd name="T8" fmla="*/ 2147483646 w 256"/>
              <a:gd name="T9" fmla="*/ 2147483646 h 248"/>
              <a:gd name="T10" fmla="*/ 2147483646 w 256"/>
              <a:gd name="T11" fmla="*/ 2147483646 h 248"/>
              <a:gd name="T12" fmla="*/ 0 w 256"/>
              <a:gd name="T13" fmla="*/ 2147483646 h 2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6" h="248">
                <a:moveTo>
                  <a:pt x="0" y="152"/>
                </a:moveTo>
                <a:cubicBezTo>
                  <a:pt x="28" y="200"/>
                  <a:pt x="56" y="248"/>
                  <a:pt x="96" y="248"/>
                </a:cubicBezTo>
                <a:cubicBezTo>
                  <a:pt x="136" y="248"/>
                  <a:pt x="224" y="184"/>
                  <a:pt x="240" y="152"/>
                </a:cubicBezTo>
                <a:cubicBezTo>
                  <a:pt x="256" y="120"/>
                  <a:pt x="216" y="80"/>
                  <a:pt x="192" y="56"/>
                </a:cubicBezTo>
                <a:cubicBezTo>
                  <a:pt x="168" y="32"/>
                  <a:pt x="120" y="16"/>
                  <a:pt x="96" y="8"/>
                </a:cubicBezTo>
                <a:cubicBezTo>
                  <a:pt x="72" y="0"/>
                  <a:pt x="64" y="0"/>
                  <a:pt x="48" y="8"/>
                </a:cubicBezTo>
                <a:cubicBezTo>
                  <a:pt x="32" y="16"/>
                  <a:pt x="8" y="48"/>
                  <a:pt x="0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E3182820-3041-4A90-C8AC-3D09F95A16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0C8CCB9D-C7C6-4E18-6700-AEB8F59C0C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54276" name="Oval 4">
            <a:extLst>
              <a:ext uri="{FF2B5EF4-FFF2-40B4-BE49-F238E27FC236}">
                <a16:creationId xmlns:a16="http://schemas.microsoft.com/office/drawing/2014/main" id="{F138C6E9-277F-EC54-3840-11B8F4EE6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7432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B</a:t>
            </a:r>
          </a:p>
        </p:txBody>
      </p:sp>
      <p:sp>
        <p:nvSpPr>
          <p:cNvPr id="54277" name="Oval 5">
            <a:extLst>
              <a:ext uri="{FF2B5EF4-FFF2-40B4-BE49-F238E27FC236}">
                <a16:creationId xmlns:a16="http://schemas.microsoft.com/office/drawing/2014/main" id="{BCA1569D-B908-E91F-A668-B02118CAE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1336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A</a:t>
            </a:r>
          </a:p>
        </p:txBody>
      </p:sp>
      <p:sp>
        <p:nvSpPr>
          <p:cNvPr id="54278" name="Oval 6">
            <a:extLst>
              <a:ext uri="{FF2B5EF4-FFF2-40B4-BE49-F238E27FC236}">
                <a16:creationId xmlns:a16="http://schemas.microsoft.com/office/drawing/2014/main" id="{E7671079-0FE8-69E0-A3E4-746D64925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7432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C</a:t>
            </a:r>
          </a:p>
        </p:txBody>
      </p:sp>
      <p:sp>
        <p:nvSpPr>
          <p:cNvPr id="54279" name="Oval 7">
            <a:extLst>
              <a:ext uri="{FF2B5EF4-FFF2-40B4-BE49-F238E27FC236}">
                <a16:creationId xmlns:a16="http://schemas.microsoft.com/office/drawing/2014/main" id="{C90E2A29-1E4E-E08B-358A-7DF37E4F8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2004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E</a:t>
            </a:r>
          </a:p>
        </p:txBody>
      </p:sp>
      <p:sp>
        <p:nvSpPr>
          <p:cNvPr id="54280" name="Oval 8">
            <a:extLst>
              <a:ext uri="{FF2B5EF4-FFF2-40B4-BE49-F238E27FC236}">
                <a16:creationId xmlns:a16="http://schemas.microsoft.com/office/drawing/2014/main" id="{E86ADFFE-1228-652A-1E79-2136E3377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5052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F</a:t>
            </a:r>
          </a:p>
        </p:txBody>
      </p:sp>
      <p:sp>
        <p:nvSpPr>
          <p:cNvPr id="54281" name="Oval 9">
            <a:extLst>
              <a:ext uri="{FF2B5EF4-FFF2-40B4-BE49-F238E27FC236}">
                <a16:creationId xmlns:a16="http://schemas.microsoft.com/office/drawing/2014/main" id="{F9B30659-D478-20DF-BA7E-522953DA7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6576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D</a:t>
            </a:r>
          </a:p>
        </p:txBody>
      </p:sp>
      <p:sp>
        <p:nvSpPr>
          <p:cNvPr id="54282" name="Line 10">
            <a:extLst>
              <a:ext uri="{FF2B5EF4-FFF2-40B4-BE49-F238E27FC236}">
                <a16:creationId xmlns:a16="http://schemas.microsoft.com/office/drawing/2014/main" id="{BC9032A3-1E98-7DCF-A7D2-BD6CA751D4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438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4283" name="Line 11">
            <a:extLst>
              <a:ext uri="{FF2B5EF4-FFF2-40B4-BE49-F238E27FC236}">
                <a16:creationId xmlns:a16="http://schemas.microsoft.com/office/drawing/2014/main" id="{C99636E6-6E8B-EC47-BA66-B212EE4C4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438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4284" name="Oval 12">
            <a:extLst>
              <a:ext uri="{FF2B5EF4-FFF2-40B4-BE49-F238E27FC236}">
                <a16:creationId xmlns:a16="http://schemas.microsoft.com/office/drawing/2014/main" id="{15EFFC5C-A0A9-2877-9D68-ED9C8B5A2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4864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L</a:t>
            </a:r>
          </a:p>
        </p:txBody>
      </p:sp>
      <p:sp>
        <p:nvSpPr>
          <p:cNvPr id="54285" name="Oval 13">
            <a:extLst>
              <a:ext uri="{FF2B5EF4-FFF2-40B4-BE49-F238E27FC236}">
                <a16:creationId xmlns:a16="http://schemas.microsoft.com/office/drawing/2014/main" id="{2780B28B-DFCF-14C7-B4B1-AC09AC200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862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G</a:t>
            </a:r>
          </a:p>
        </p:txBody>
      </p:sp>
      <p:sp>
        <p:nvSpPr>
          <p:cNvPr id="54286" name="Oval 14">
            <a:extLst>
              <a:ext uri="{FF2B5EF4-FFF2-40B4-BE49-F238E27FC236}">
                <a16:creationId xmlns:a16="http://schemas.microsoft.com/office/drawing/2014/main" id="{59A833E7-F4C9-60D9-91D1-519E10D53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5720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I</a:t>
            </a:r>
          </a:p>
        </p:txBody>
      </p:sp>
      <p:sp>
        <p:nvSpPr>
          <p:cNvPr id="54287" name="Oval 15">
            <a:extLst>
              <a:ext uri="{FF2B5EF4-FFF2-40B4-BE49-F238E27FC236}">
                <a16:creationId xmlns:a16="http://schemas.microsoft.com/office/drawing/2014/main" id="{0277F43A-87C0-1EA1-6D7C-82C0F772C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5720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J</a:t>
            </a:r>
          </a:p>
        </p:txBody>
      </p:sp>
      <p:sp>
        <p:nvSpPr>
          <p:cNvPr id="54288" name="Oval 16">
            <a:extLst>
              <a:ext uri="{FF2B5EF4-FFF2-40B4-BE49-F238E27FC236}">
                <a16:creationId xmlns:a16="http://schemas.microsoft.com/office/drawing/2014/main" id="{AE43D822-1B7F-5B2C-6163-89C544BF4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3434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K</a:t>
            </a:r>
          </a:p>
        </p:txBody>
      </p:sp>
      <p:sp>
        <p:nvSpPr>
          <p:cNvPr id="54289" name="Oval 17">
            <a:extLst>
              <a:ext uri="{FF2B5EF4-FFF2-40B4-BE49-F238E27FC236}">
                <a16:creationId xmlns:a16="http://schemas.microsoft.com/office/drawing/2014/main" id="{C7BDAD27-FFE5-B9A2-C8B7-5CBB1C0DD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6482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H</a:t>
            </a:r>
          </a:p>
        </p:txBody>
      </p:sp>
      <p:sp>
        <p:nvSpPr>
          <p:cNvPr id="54290" name="Line 18">
            <a:extLst>
              <a:ext uri="{FF2B5EF4-FFF2-40B4-BE49-F238E27FC236}">
                <a16:creationId xmlns:a16="http://schemas.microsoft.com/office/drawing/2014/main" id="{B1888645-4A51-93F5-0BF3-3AE88EB304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200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4291" name="Line 19">
            <a:extLst>
              <a:ext uri="{FF2B5EF4-FFF2-40B4-BE49-F238E27FC236}">
                <a16:creationId xmlns:a16="http://schemas.microsoft.com/office/drawing/2014/main" id="{B1C09A12-BCA2-59E7-4287-577CAF755C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124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4292" name="Line 20">
            <a:extLst>
              <a:ext uri="{FF2B5EF4-FFF2-40B4-BE49-F238E27FC236}">
                <a16:creationId xmlns:a16="http://schemas.microsoft.com/office/drawing/2014/main" id="{BE1D9207-6CA4-47F7-B7AD-FD5BA225C9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3124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4293" name="Line 21">
            <a:extLst>
              <a:ext uri="{FF2B5EF4-FFF2-40B4-BE49-F238E27FC236}">
                <a16:creationId xmlns:a16="http://schemas.microsoft.com/office/drawing/2014/main" id="{BAD72248-70ED-BA8F-2970-DD6EB3794A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2004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4294" name="Line 22">
            <a:extLst>
              <a:ext uri="{FF2B5EF4-FFF2-40B4-BE49-F238E27FC236}">
                <a16:creationId xmlns:a16="http://schemas.microsoft.com/office/drawing/2014/main" id="{0FC5C61E-D49D-95DF-5230-1C28B0AFF0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962400"/>
            <a:ext cx="990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4295" name="Line 23">
            <a:extLst>
              <a:ext uri="{FF2B5EF4-FFF2-40B4-BE49-F238E27FC236}">
                <a16:creationId xmlns:a16="http://schemas.microsoft.com/office/drawing/2014/main" id="{E1B9C2C0-8F14-A7FF-A13B-9956A2C41D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114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4296" name="Line 24">
            <a:extLst>
              <a:ext uri="{FF2B5EF4-FFF2-40B4-BE49-F238E27FC236}">
                <a16:creationId xmlns:a16="http://schemas.microsoft.com/office/drawing/2014/main" id="{90FE3941-CC43-748A-46F3-75DC0F394C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87680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4297" name="Line 25">
            <a:extLst>
              <a:ext uri="{FF2B5EF4-FFF2-40B4-BE49-F238E27FC236}">
                <a16:creationId xmlns:a16="http://schemas.microsoft.com/office/drawing/2014/main" id="{C4A9B4E3-5BA3-DC6E-BCE6-30FB2D9B0E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267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4298" name="Line 26">
            <a:extLst>
              <a:ext uri="{FF2B5EF4-FFF2-40B4-BE49-F238E27FC236}">
                <a16:creationId xmlns:a16="http://schemas.microsoft.com/office/drawing/2014/main" id="{1AA4091E-08EE-CF45-1976-F530B05443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365760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4299" name="Line 27">
            <a:extLst>
              <a:ext uri="{FF2B5EF4-FFF2-40B4-BE49-F238E27FC236}">
                <a16:creationId xmlns:a16="http://schemas.microsoft.com/office/drawing/2014/main" id="{A9234CF0-0229-9D23-FDF0-8EE0ED1D6D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029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4300" name="Line 28">
            <a:extLst>
              <a:ext uri="{FF2B5EF4-FFF2-40B4-BE49-F238E27FC236}">
                <a16:creationId xmlns:a16="http://schemas.microsoft.com/office/drawing/2014/main" id="{184763D2-B4AD-D026-4E43-009C134F5B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4953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4301" name="Line 29">
            <a:extLst>
              <a:ext uri="{FF2B5EF4-FFF2-40B4-BE49-F238E27FC236}">
                <a16:creationId xmlns:a16="http://schemas.microsoft.com/office/drawing/2014/main" id="{B30DD348-05F6-94FA-2E9D-9A3B633E6B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6482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4302" name="Line 30">
            <a:extLst>
              <a:ext uri="{FF2B5EF4-FFF2-40B4-BE49-F238E27FC236}">
                <a16:creationId xmlns:a16="http://schemas.microsoft.com/office/drawing/2014/main" id="{C8DB07CE-7E63-6BDF-8DDB-C4604D8DCE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200400"/>
            <a:ext cx="152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4303" name="Line 31">
            <a:extLst>
              <a:ext uri="{FF2B5EF4-FFF2-40B4-BE49-F238E27FC236}">
                <a16:creationId xmlns:a16="http://schemas.microsoft.com/office/drawing/2014/main" id="{CE949699-2CC2-F6C6-B796-7E2A6EECDC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886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4304" name="Freeform 32">
            <a:extLst>
              <a:ext uri="{FF2B5EF4-FFF2-40B4-BE49-F238E27FC236}">
                <a16:creationId xmlns:a16="http://schemas.microsoft.com/office/drawing/2014/main" id="{5100F379-6C32-0EE8-54C3-E5CA99FDE45E}"/>
              </a:ext>
            </a:extLst>
          </p:cNvPr>
          <p:cNvSpPr>
            <a:spLocks/>
          </p:cNvSpPr>
          <p:nvPr/>
        </p:nvSpPr>
        <p:spPr bwMode="auto">
          <a:xfrm>
            <a:off x="5638800" y="2971800"/>
            <a:ext cx="1346200" cy="1524000"/>
          </a:xfrm>
          <a:custGeom>
            <a:avLst/>
            <a:gdLst>
              <a:gd name="T0" fmla="*/ 2147483646 w 848"/>
              <a:gd name="T1" fmla="*/ 2147483646 h 960"/>
              <a:gd name="T2" fmla="*/ 2147483646 w 848"/>
              <a:gd name="T3" fmla="*/ 2147483646 h 960"/>
              <a:gd name="T4" fmla="*/ 2147483646 w 848"/>
              <a:gd name="T5" fmla="*/ 2147483646 h 960"/>
              <a:gd name="T6" fmla="*/ 0 w 848"/>
              <a:gd name="T7" fmla="*/ 0 h 9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8" h="960">
                <a:moveTo>
                  <a:pt x="672" y="960"/>
                </a:moveTo>
                <a:cubicBezTo>
                  <a:pt x="760" y="744"/>
                  <a:pt x="848" y="528"/>
                  <a:pt x="816" y="384"/>
                </a:cubicBezTo>
                <a:cubicBezTo>
                  <a:pt x="784" y="240"/>
                  <a:pt x="616" y="160"/>
                  <a:pt x="480" y="96"/>
                </a:cubicBezTo>
                <a:cubicBezTo>
                  <a:pt x="344" y="32"/>
                  <a:pt x="80" y="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1D37C109-A33B-9992-531D-C98AEF4E2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Structured Testing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32D295E-05C5-E688-2E0B-CDD79600FE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Testing using the control flow graph and the cyclomatic complexity to generate test cases.</a:t>
            </a:r>
          </a:p>
          <a:p>
            <a:pPr lvl="1" eaLnBrk="1" hangingPunct="1"/>
            <a:r>
              <a:rPr lang="en-US" altLang="en-US"/>
              <a:t>Coined by Tom McCabe.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911443EC-C5FA-CEB2-74FF-90023BC31D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Structured Testing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B358EBB1-F66E-1082-F14C-A2733EC845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49657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The cyclomatic complexity is exactly the minimum number of independent, nonlooping paths that can, in linear combination, generate all possible paths through a module.</a:t>
            </a:r>
          </a:p>
        </p:txBody>
      </p:sp>
      <p:sp>
        <p:nvSpPr>
          <p:cNvPr id="56324" name="Oval 4">
            <a:extLst>
              <a:ext uri="{FF2B5EF4-FFF2-40B4-BE49-F238E27FC236}">
                <a16:creationId xmlns:a16="http://schemas.microsoft.com/office/drawing/2014/main" id="{A0858403-1107-E60D-B746-D0565178A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3528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B</a:t>
            </a:r>
          </a:p>
        </p:txBody>
      </p:sp>
      <p:sp>
        <p:nvSpPr>
          <p:cNvPr id="56325" name="Oval 5">
            <a:extLst>
              <a:ext uri="{FF2B5EF4-FFF2-40B4-BE49-F238E27FC236}">
                <a16:creationId xmlns:a16="http://schemas.microsoft.com/office/drawing/2014/main" id="{01186E8D-3C45-0F0A-CAEA-6FC28BB7E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4384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A</a:t>
            </a:r>
          </a:p>
        </p:txBody>
      </p:sp>
      <p:sp>
        <p:nvSpPr>
          <p:cNvPr id="56326" name="Oval 6">
            <a:extLst>
              <a:ext uri="{FF2B5EF4-FFF2-40B4-BE49-F238E27FC236}">
                <a16:creationId xmlns:a16="http://schemas.microsoft.com/office/drawing/2014/main" id="{14FD3890-1F2F-A926-EBFE-DAF9146C7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3528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C</a:t>
            </a:r>
          </a:p>
        </p:txBody>
      </p:sp>
      <p:sp>
        <p:nvSpPr>
          <p:cNvPr id="56327" name="Line 7">
            <a:extLst>
              <a:ext uri="{FF2B5EF4-FFF2-40B4-BE49-F238E27FC236}">
                <a16:creationId xmlns:a16="http://schemas.microsoft.com/office/drawing/2014/main" id="{8D460B56-F114-AEC5-40A0-6FB8EA78BF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2819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6328" name="Line 8">
            <a:extLst>
              <a:ext uri="{FF2B5EF4-FFF2-40B4-BE49-F238E27FC236}">
                <a16:creationId xmlns:a16="http://schemas.microsoft.com/office/drawing/2014/main" id="{D6863444-2782-5FB0-4132-ACA813A23C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19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6329" name="Oval 9">
            <a:extLst>
              <a:ext uri="{FF2B5EF4-FFF2-40B4-BE49-F238E27FC236}">
                <a16:creationId xmlns:a16="http://schemas.microsoft.com/office/drawing/2014/main" id="{225F6D4E-CF8D-3594-86A9-B724A5701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1910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D</a:t>
            </a:r>
          </a:p>
        </p:txBody>
      </p:sp>
      <p:sp>
        <p:nvSpPr>
          <p:cNvPr id="56330" name="Line 10">
            <a:extLst>
              <a:ext uri="{FF2B5EF4-FFF2-40B4-BE49-F238E27FC236}">
                <a16:creationId xmlns:a16="http://schemas.microsoft.com/office/drawing/2014/main" id="{758FA117-0286-6E90-E583-03AE0CB8BB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8100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6331" name="Line 11">
            <a:extLst>
              <a:ext uri="{FF2B5EF4-FFF2-40B4-BE49-F238E27FC236}">
                <a16:creationId xmlns:a16="http://schemas.microsoft.com/office/drawing/2014/main" id="{4D3C6589-C750-5ED0-7426-F4299CC1D9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37338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70913DA8-3D96-97A3-358F-410B6604C3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Basis Paths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5FC9F63A-BD8B-4B92-324F-DDC82B53B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Such paths are called basis paths</a:t>
            </a:r>
          </a:p>
          <a:p>
            <a:pPr lvl="1" eaLnBrk="1" hangingPunct="1"/>
            <a:r>
              <a:rPr lang="en-US" altLang="en-US" sz="2400"/>
              <a:t>Each basis path covers at least one edge that no other basis path covers</a:t>
            </a:r>
          </a:p>
          <a:p>
            <a:pPr lvl="1" eaLnBrk="1" hangingPunct="1"/>
            <a:r>
              <a:rPr lang="en-US" altLang="en-US" sz="2400"/>
              <a:t>Create one test case for each basis path</a:t>
            </a:r>
          </a:p>
          <a:p>
            <a:pPr lvl="1" eaLnBrk="1" hangingPunct="1"/>
            <a:r>
              <a:rPr lang="en-US" altLang="en-US" sz="2400"/>
              <a:t>Because a basis path set covers all nodes and edges, it guarantees both branch and statement coverage.</a:t>
            </a:r>
          </a:p>
          <a:p>
            <a:pPr lvl="1" eaLnBrk="1" hangingPunct="1"/>
            <a:r>
              <a:rPr lang="en-US" altLang="en-US" sz="2400"/>
              <a:t>Basis paths belong in sets.</a:t>
            </a:r>
          </a:p>
          <a:p>
            <a:pPr lvl="1" eaLnBrk="1" hangingPunct="1"/>
            <a:r>
              <a:rPr lang="en-US" altLang="en-US" sz="2400"/>
              <a:t>There can be more than one basis path set for a module.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48901B0D-3F1E-EA41-2755-A1B990F570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Generating a Basis Path Set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AC6BE50A-2EBE-A94F-F3D7-0BFB4DD1B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en-US"/>
              <a:t>Pick a “baseline” path. It should be a typical path, rather than an exception path, usually the most important path.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en-US"/>
              <a:t>For the second path, change the outcome of the first decision. Keep as many of the other decisions the same as possible.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E2FACCF-7D80-ABC6-53E4-5E61FD9BBD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Generating a Basis Path Set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63034110-3393-A4EB-591A-8535F31387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 startAt="3"/>
            </a:pPr>
            <a:r>
              <a:rPr lang="en-US" altLang="en-US"/>
              <a:t>To generate the third path, vary the second decision instead of the first.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 startAt="3"/>
            </a:pPr>
            <a:r>
              <a:rPr lang="en-US" altLang="en-US"/>
              <a:t>Continue varying each decision, until you reach the bottom of the graph.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 startAt="3"/>
            </a:pPr>
            <a:r>
              <a:rPr lang="en-US" altLang="en-US"/>
              <a:t>Now pick the second path, and vary each of its decisions.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 startAt="3"/>
            </a:pPr>
            <a:r>
              <a:rPr lang="en-US" altLang="en-US"/>
              <a:t>Tertiary or greater decisions require extra paths.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AEE9169-A926-65DB-2C2C-128B7D2A0E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Create a Basis Path Set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10995116-5130-AD7E-AEFF-122CC2549D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60420" name="Oval 4">
            <a:extLst>
              <a:ext uri="{FF2B5EF4-FFF2-40B4-BE49-F238E27FC236}">
                <a16:creationId xmlns:a16="http://schemas.microsoft.com/office/drawing/2014/main" id="{069A0D51-D305-D9F4-AA4E-45144A503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0386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B</a:t>
            </a:r>
          </a:p>
        </p:txBody>
      </p:sp>
      <p:sp>
        <p:nvSpPr>
          <p:cNvPr id="60421" name="Oval 5">
            <a:extLst>
              <a:ext uri="{FF2B5EF4-FFF2-40B4-BE49-F238E27FC236}">
                <a16:creationId xmlns:a16="http://schemas.microsoft.com/office/drawing/2014/main" id="{C8FDD106-554A-EA07-9934-0C85AA2C3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7432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A</a:t>
            </a:r>
          </a:p>
        </p:txBody>
      </p:sp>
      <p:sp>
        <p:nvSpPr>
          <p:cNvPr id="60422" name="Line 6">
            <a:extLst>
              <a:ext uri="{FF2B5EF4-FFF2-40B4-BE49-F238E27FC236}">
                <a16:creationId xmlns:a16="http://schemas.microsoft.com/office/drawing/2014/main" id="{B6EE3240-8330-9A9E-E287-8C61504B8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200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372CFA4-4A5A-B2CE-0D6B-883636F6B1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Create a Basis Path Set</a:t>
            </a:r>
          </a:p>
        </p:txBody>
      </p:sp>
      <p:sp>
        <p:nvSpPr>
          <p:cNvPr id="61443" name="Oval 4">
            <a:extLst>
              <a:ext uri="{FF2B5EF4-FFF2-40B4-BE49-F238E27FC236}">
                <a16:creationId xmlns:a16="http://schemas.microsoft.com/office/drawing/2014/main" id="{D4477287-C915-FC6C-C0F4-CCABD0ED8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7432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B</a:t>
            </a:r>
          </a:p>
        </p:txBody>
      </p:sp>
      <p:sp>
        <p:nvSpPr>
          <p:cNvPr id="61444" name="Oval 5">
            <a:extLst>
              <a:ext uri="{FF2B5EF4-FFF2-40B4-BE49-F238E27FC236}">
                <a16:creationId xmlns:a16="http://schemas.microsoft.com/office/drawing/2014/main" id="{4117296A-A6FC-F40D-D79D-82B20BE58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1336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FF66"/>
                </a:solidFill>
              </a:rPr>
              <a:t>A</a:t>
            </a:r>
          </a:p>
        </p:txBody>
      </p:sp>
      <p:sp>
        <p:nvSpPr>
          <p:cNvPr id="61445" name="Oval 6">
            <a:extLst>
              <a:ext uri="{FF2B5EF4-FFF2-40B4-BE49-F238E27FC236}">
                <a16:creationId xmlns:a16="http://schemas.microsoft.com/office/drawing/2014/main" id="{3D769E3B-A947-2D95-0BC2-501374643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7432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C</a:t>
            </a:r>
          </a:p>
        </p:txBody>
      </p:sp>
      <p:sp>
        <p:nvSpPr>
          <p:cNvPr id="61446" name="Oval 7">
            <a:extLst>
              <a:ext uri="{FF2B5EF4-FFF2-40B4-BE49-F238E27FC236}">
                <a16:creationId xmlns:a16="http://schemas.microsoft.com/office/drawing/2014/main" id="{05005E53-0CB8-52FF-AB71-7B11CA0F1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8862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F</a:t>
            </a:r>
          </a:p>
        </p:txBody>
      </p:sp>
      <p:sp>
        <p:nvSpPr>
          <p:cNvPr id="61447" name="Oval 8">
            <a:extLst>
              <a:ext uri="{FF2B5EF4-FFF2-40B4-BE49-F238E27FC236}">
                <a16:creationId xmlns:a16="http://schemas.microsoft.com/office/drawing/2014/main" id="{CFD85872-643D-2D2A-6197-3E27FE9AF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0386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E</a:t>
            </a:r>
          </a:p>
        </p:txBody>
      </p:sp>
      <p:sp>
        <p:nvSpPr>
          <p:cNvPr id="61448" name="Oval 9">
            <a:extLst>
              <a:ext uri="{FF2B5EF4-FFF2-40B4-BE49-F238E27FC236}">
                <a16:creationId xmlns:a16="http://schemas.microsoft.com/office/drawing/2014/main" id="{F5B90F1B-FFE8-D905-2044-D38F36D4E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9530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G</a:t>
            </a:r>
          </a:p>
        </p:txBody>
      </p:sp>
      <p:sp>
        <p:nvSpPr>
          <p:cNvPr id="61449" name="Oval 10">
            <a:extLst>
              <a:ext uri="{FF2B5EF4-FFF2-40B4-BE49-F238E27FC236}">
                <a16:creationId xmlns:a16="http://schemas.microsoft.com/office/drawing/2014/main" id="{D1E9A5FE-290E-942A-002B-271E9A5B9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4864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H</a:t>
            </a:r>
          </a:p>
        </p:txBody>
      </p:sp>
      <p:sp>
        <p:nvSpPr>
          <p:cNvPr id="61450" name="Oval 11">
            <a:extLst>
              <a:ext uri="{FF2B5EF4-FFF2-40B4-BE49-F238E27FC236}">
                <a16:creationId xmlns:a16="http://schemas.microsoft.com/office/drawing/2014/main" id="{18EC5BCF-B7BE-E03C-19B1-636EAA975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4290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D</a:t>
            </a:r>
          </a:p>
        </p:txBody>
      </p:sp>
      <p:sp>
        <p:nvSpPr>
          <p:cNvPr id="61451" name="Line 12">
            <a:extLst>
              <a:ext uri="{FF2B5EF4-FFF2-40B4-BE49-F238E27FC236}">
                <a16:creationId xmlns:a16="http://schemas.microsoft.com/office/drawing/2014/main" id="{F8BF13CF-C8FB-2203-10D0-3EBE203DB5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438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1452" name="Line 13">
            <a:extLst>
              <a:ext uri="{FF2B5EF4-FFF2-40B4-BE49-F238E27FC236}">
                <a16:creationId xmlns:a16="http://schemas.microsoft.com/office/drawing/2014/main" id="{45F6EADF-8054-54F1-8BB7-4A558EB303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438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1453" name="Line 14">
            <a:extLst>
              <a:ext uri="{FF2B5EF4-FFF2-40B4-BE49-F238E27FC236}">
                <a16:creationId xmlns:a16="http://schemas.microsoft.com/office/drawing/2014/main" id="{3D6FD66D-5241-3AEE-DEA5-7A8EE862B0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2004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1454" name="Line 15">
            <a:extLst>
              <a:ext uri="{FF2B5EF4-FFF2-40B4-BE49-F238E27FC236}">
                <a16:creationId xmlns:a16="http://schemas.microsoft.com/office/drawing/2014/main" id="{7DB12E5C-67DC-5DE7-47FA-6CEBFCED44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31242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1455" name="Line 16">
            <a:extLst>
              <a:ext uri="{FF2B5EF4-FFF2-40B4-BE49-F238E27FC236}">
                <a16:creationId xmlns:a16="http://schemas.microsoft.com/office/drawing/2014/main" id="{B3DE45CC-19BD-450E-744D-8E19B5E01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200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1456" name="Line 17">
            <a:extLst>
              <a:ext uri="{FF2B5EF4-FFF2-40B4-BE49-F238E27FC236}">
                <a16:creationId xmlns:a16="http://schemas.microsoft.com/office/drawing/2014/main" id="{9E051C8A-BD8E-182B-895D-B97FCFE003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3886200"/>
            <a:ext cx="381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1457" name="Line 18">
            <a:extLst>
              <a:ext uri="{FF2B5EF4-FFF2-40B4-BE49-F238E27FC236}">
                <a16:creationId xmlns:a16="http://schemas.microsoft.com/office/drawing/2014/main" id="{B701BFFF-01F8-DBAC-B002-2CBB68CCBB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4958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1458" name="Line 19">
            <a:extLst>
              <a:ext uri="{FF2B5EF4-FFF2-40B4-BE49-F238E27FC236}">
                <a16:creationId xmlns:a16="http://schemas.microsoft.com/office/drawing/2014/main" id="{78BEF01B-14F5-6715-E04F-2E2A1890C4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334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1459" name="Line 20">
            <a:extLst>
              <a:ext uri="{FF2B5EF4-FFF2-40B4-BE49-F238E27FC236}">
                <a16:creationId xmlns:a16="http://schemas.microsoft.com/office/drawing/2014/main" id="{4BD4EBD7-71FB-898E-0C01-88B6820C97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4343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0A6755C4-2E47-9E70-7662-8642B1A9E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Create a Basis Path Set</a:t>
            </a:r>
          </a:p>
        </p:txBody>
      </p:sp>
      <p:sp>
        <p:nvSpPr>
          <p:cNvPr id="62467" name="Oval 4">
            <a:extLst>
              <a:ext uri="{FF2B5EF4-FFF2-40B4-BE49-F238E27FC236}">
                <a16:creationId xmlns:a16="http://schemas.microsoft.com/office/drawing/2014/main" id="{25391118-A63A-ED8E-3D10-0653E3131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7432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B</a:t>
            </a:r>
          </a:p>
        </p:txBody>
      </p:sp>
      <p:sp>
        <p:nvSpPr>
          <p:cNvPr id="62468" name="Oval 5">
            <a:extLst>
              <a:ext uri="{FF2B5EF4-FFF2-40B4-BE49-F238E27FC236}">
                <a16:creationId xmlns:a16="http://schemas.microsoft.com/office/drawing/2014/main" id="{D3BF0A8A-D686-45B3-84D6-6A98EF6FA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1336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A</a:t>
            </a:r>
          </a:p>
        </p:txBody>
      </p:sp>
      <p:sp>
        <p:nvSpPr>
          <p:cNvPr id="62469" name="Oval 6">
            <a:extLst>
              <a:ext uri="{FF2B5EF4-FFF2-40B4-BE49-F238E27FC236}">
                <a16:creationId xmlns:a16="http://schemas.microsoft.com/office/drawing/2014/main" id="{6D7F2B57-1598-D66F-563A-55834018D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7432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C</a:t>
            </a:r>
          </a:p>
        </p:txBody>
      </p:sp>
      <p:sp>
        <p:nvSpPr>
          <p:cNvPr id="62470" name="Oval 7">
            <a:extLst>
              <a:ext uri="{FF2B5EF4-FFF2-40B4-BE49-F238E27FC236}">
                <a16:creationId xmlns:a16="http://schemas.microsoft.com/office/drawing/2014/main" id="{1B5B9E8C-8894-5A37-9912-C81AA0DA3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9530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E</a:t>
            </a:r>
          </a:p>
        </p:txBody>
      </p:sp>
      <p:sp>
        <p:nvSpPr>
          <p:cNvPr id="62471" name="Oval 8">
            <a:extLst>
              <a:ext uri="{FF2B5EF4-FFF2-40B4-BE49-F238E27FC236}">
                <a16:creationId xmlns:a16="http://schemas.microsoft.com/office/drawing/2014/main" id="{376243B4-3CBD-DD0F-D3D6-8D182274A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4864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F</a:t>
            </a:r>
          </a:p>
        </p:txBody>
      </p:sp>
      <p:sp>
        <p:nvSpPr>
          <p:cNvPr id="62472" name="Oval 9">
            <a:extLst>
              <a:ext uri="{FF2B5EF4-FFF2-40B4-BE49-F238E27FC236}">
                <a16:creationId xmlns:a16="http://schemas.microsoft.com/office/drawing/2014/main" id="{8D80AA45-52D6-2284-C1FC-E507D0724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8862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D</a:t>
            </a:r>
          </a:p>
        </p:txBody>
      </p:sp>
      <p:sp>
        <p:nvSpPr>
          <p:cNvPr id="62473" name="Line 10">
            <a:extLst>
              <a:ext uri="{FF2B5EF4-FFF2-40B4-BE49-F238E27FC236}">
                <a16:creationId xmlns:a16="http://schemas.microsoft.com/office/drawing/2014/main" id="{78FE78E0-D625-B45F-8A55-BEDBEAFB2D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438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2474" name="Line 11">
            <a:extLst>
              <a:ext uri="{FF2B5EF4-FFF2-40B4-BE49-F238E27FC236}">
                <a16:creationId xmlns:a16="http://schemas.microsoft.com/office/drawing/2014/main" id="{0E071A8D-DBC6-18EB-E156-C59E6993F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438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2475" name="Line 12">
            <a:extLst>
              <a:ext uri="{FF2B5EF4-FFF2-40B4-BE49-F238E27FC236}">
                <a16:creationId xmlns:a16="http://schemas.microsoft.com/office/drawing/2014/main" id="{975585AA-1AF4-B503-77DC-DE5563EF2D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200400"/>
            <a:ext cx="7620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2476" name="Line 13">
            <a:extLst>
              <a:ext uri="{FF2B5EF4-FFF2-40B4-BE49-F238E27FC236}">
                <a16:creationId xmlns:a16="http://schemas.microsoft.com/office/drawing/2014/main" id="{29C1C3A3-2001-332C-4F75-32F0D379CC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43434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2477" name="Line 14">
            <a:extLst>
              <a:ext uri="{FF2B5EF4-FFF2-40B4-BE49-F238E27FC236}">
                <a16:creationId xmlns:a16="http://schemas.microsoft.com/office/drawing/2014/main" id="{04AAC6F5-371F-48EF-6580-08A80DD24E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200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2478" name="Line 15">
            <a:extLst>
              <a:ext uri="{FF2B5EF4-FFF2-40B4-BE49-F238E27FC236}">
                <a16:creationId xmlns:a16="http://schemas.microsoft.com/office/drawing/2014/main" id="{77B919C1-0457-32AD-C141-1F9C753430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5334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2479" name="Freeform 16">
            <a:extLst>
              <a:ext uri="{FF2B5EF4-FFF2-40B4-BE49-F238E27FC236}">
                <a16:creationId xmlns:a16="http://schemas.microsoft.com/office/drawing/2014/main" id="{22C074C2-2C16-6321-E242-99FF71626933}"/>
              </a:ext>
            </a:extLst>
          </p:cNvPr>
          <p:cNvSpPr>
            <a:spLocks/>
          </p:cNvSpPr>
          <p:nvPr/>
        </p:nvSpPr>
        <p:spPr bwMode="auto">
          <a:xfrm>
            <a:off x="5715000" y="3962400"/>
            <a:ext cx="406400" cy="469900"/>
          </a:xfrm>
          <a:custGeom>
            <a:avLst/>
            <a:gdLst>
              <a:gd name="T0" fmla="*/ 0 w 256"/>
              <a:gd name="T1" fmla="*/ 2147483646 h 248"/>
              <a:gd name="T2" fmla="*/ 2147483646 w 256"/>
              <a:gd name="T3" fmla="*/ 2147483646 h 248"/>
              <a:gd name="T4" fmla="*/ 2147483646 w 256"/>
              <a:gd name="T5" fmla="*/ 2147483646 h 248"/>
              <a:gd name="T6" fmla="*/ 2147483646 w 256"/>
              <a:gd name="T7" fmla="*/ 2147483646 h 248"/>
              <a:gd name="T8" fmla="*/ 2147483646 w 256"/>
              <a:gd name="T9" fmla="*/ 2147483646 h 248"/>
              <a:gd name="T10" fmla="*/ 2147483646 w 256"/>
              <a:gd name="T11" fmla="*/ 2147483646 h 248"/>
              <a:gd name="T12" fmla="*/ 0 w 256"/>
              <a:gd name="T13" fmla="*/ 2147483646 h 2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6" h="248">
                <a:moveTo>
                  <a:pt x="0" y="152"/>
                </a:moveTo>
                <a:cubicBezTo>
                  <a:pt x="28" y="200"/>
                  <a:pt x="56" y="248"/>
                  <a:pt x="96" y="248"/>
                </a:cubicBezTo>
                <a:cubicBezTo>
                  <a:pt x="136" y="248"/>
                  <a:pt x="224" y="184"/>
                  <a:pt x="240" y="152"/>
                </a:cubicBezTo>
                <a:cubicBezTo>
                  <a:pt x="256" y="120"/>
                  <a:pt x="216" y="80"/>
                  <a:pt x="192" y="56"/>
                </a:cubicBezTo>
                <a:cubicBezTo>
                  <a:pt x="168" y="32"/>
                  <a:pt x="120" y="16"/>
                  <a:pt x="96" y="8"/>
                </a:cubicBezTo>
                <a:cubicBezTo>
                  <a:pt x="72" y="0"/>
                  <a:pt x="64" y="0"/>
                  <a:pt x="48" y="8"/>
                </a:cubicBezTo>
                <a:cubicBezTo>
                  <a:pt x="32" y="16"/>
                  <a:pt x="8" y="48"/>
                  <a:pt x="0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8AE6F0B-7CBB-5918-2820-DCCF57F552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Disadvantages</a:t>
            </a:r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B0610F80-9DEF-5A35-97F6-7E92F5F42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White box testing is not particularly well suited for testing non-functional requirements:</a:t>
            </a:r>
          </a:p>
          <a:p>
            <a:pPr lvl="1" eaLnBrk="1" hangingPunct="1"/>
            <a:r>
              <a:rPr lang="en-US" altLang="en-US"/>
              <a:t>Performance</a:t>
            </a:r>
          </a:p>
          <a:p>
            <a:pPr lvl="1" eaLnBrk="1" hangingPunct="1"/>
            <a:r>
              <a:rPr lang="en-US" altLang="en-US"/>
              <a:t>Reliability</a:t>
            </a:r>
          </a:p>
          <a:p>
            <a:pPr lvl="1" eaLnBrk="1" hangingPunct="1"/>
            <a:r>
              <a:rPr lang="en-US" altLang="en-US"/>
              <a:t>Usability</a:t>
            </a:r>
          </a:p>
          <a:p>
            <a:pPr lvl="1" eaLnBrk="1" hangingPunct="1"/>
            <a:r>
              <a:rPr lang="en-US" altLang="en-US"/>
              <a:t>Etc…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59BC41AD-43A7-81CC-D799-0AE4D71EE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Create a Basis Path Set</a:t>
            </a:r>
          </a:p>
        </p:txBody>
      </p:sp>
      <p:sp>
        <p:nvSpPr>
          <p:cNvPr id="63491" name="Oval 4">
            <a:extLst>
              <a:ext uri="{FF2B5EF4-FFF2-40B4-BE49-F238E27FC236}">
                <a16:creationId xmlns:a16="http://schemas.microsoft.com/office/drawing/2014/main" id="{9D3A60CC-CF60-33E9-FDFD-DA2FD9257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7432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B</a:t>
            </a:r>
          </a:p>
        </p:txBody>
      </p:sp>
      <p:sp>
        <p:nvSpPr>
          <p:cNvPr id="63492" name="Oval 5">
            <a:extLst>
              <a:ext uri="{FF2B5EF4-FFF2-40B4-BE49-F238E27FC236}">
                <a16:creationId xmlns:a16="http://schemas.microsoft.com/office/drawing/2014/main" id="{8DD7D431-9CC2-C5D8-D4C5-CE0FC6AEC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1336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A</a:t>
            </a:r>
          </a:p>
        </p:txBody>
      </p:sp>
      <p:sp>
        <p:nvSpPr>
          <p:cNvPr id="63493" name="Oval 6">
            <a:extLst>
              <a:ext uri="{FF2B5EF4-FFF2-40B4-BE49-F238E27FC236}">
                <a16:creationId xmlns:a16="http://schemas.microsoft.com/office/drawing/2014/main" id="{78D9A45F-FAA1-9928-A3E1-D12096F9B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7432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C</a:t>
            </a:r>
          </a:p>
        </p:txBody>
      </p:sp>
      <p:sp>
        <p:nvSpPr>
          <p:cNvPr id="63494" name="Oval 7">
            <a:extLst>
              <a:ext uri="{FF2B5EF4-FFF2-40B4-BE49-F238E27FC236}">
                <a16:creationId xmlns:a16="http://schemas.microsoft.com/office/drawing/2014/main" id="{8DAF656D-41EB-A82E-6E6E-6BD2799FD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2004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E</a:t>
            </a:r>
          </a:p>
        </p:txBody>
      </p:sp>
      <p:sp>
        <p:nvSpPr>
          <p:cNvPr id="63495" name="Oval 8">
            <a:extLst>
              <a:ext uri="{FF2B5EF4-FFF2-40B4-BE49-F238E27FC236}">
                <a16:creationId xmlns:a16="http://schemas.microsoft.com/office/drawing/2014/main" id="{FB64B611-59F3-9F6A-0AEA-20F5EE6BA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5052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F</a:t>
            </a:r>
          </a:p>
        </p:txBody>
      </p:sp>
      <p:sp>
        <p:nvSpPr>
          <p:cNvPr id="63496" name="Oval 9">
            <a:extLst>
              <a:ext uri="{FF2B5EF4-FFF2-40B4-BE49-F238E27FC236}">
                <a16:creationId xmlns:a16="http://schemas.microsoft.com/office/drawing/2014/main" id="{8183DAA8-C00F-CC1C-C6A8-85E944E16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6576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D</a:t>
            </a:r>
          </a:p>
        </p:txBody>
      </p:sp>
      <p:sp>
        <p:nvSpPr>
          <p:cNvPr id="63497" name="Line 10">
            <a:extLst>
              <a:ext uri="{FF2B5EF4-FFF2-40B4-BE49-F238E27FC236}">
                <a16:creationId xmlns:a16="http://schemas.microsoft.com/office/drawing/2014/main" id="{F7AE7CD1-22CD-A297-522F-45D9F7D3FB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438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498" name="Line 11">
            <a:extLst>
              <a:ext uri="{FF2B5EF4-FFF2-40B4-BE49-F238E27FC236}">
                <a16:creationId xmlns:a16="http://schemas.microsoft.com/office/drawing/2014/main" id="{A3D43198-D238-402F-A841-7CFBB9039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438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499" name="Oval 12">
            <a:extLst>
              <a:ext uri="{FF2B5EF4-FFF2-40B4-BE49-F238E27FC236}">
                <a16:creationId xmlns:a16="http://schemas.microsoft.com/office/drawing/2014/main" id="{DBE8FDAB-6D4E-DEEB-5274-F4D6C1F30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4864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L</a:t>
            </a:r>
          </a:p>
        </p:txBody>
      </p:sp>
      <p:sp>
        <p:nvSpPr>
          <p:cNvPr id="63500" name="Oval 13">
            <a:extLst>
              <a:ext uri="{FF2B5EF4-FFF2-40B4-BE49-F238E27FC236}">
                <a16:creationId xmlns:a16="http://schemas.microsoft.com/office/drawing/2014/main" id="{7D783B4F-8BC0-56AB-43EF-ABAB06941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862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G</a:t>
            </a:r>
          </a:p>
        </p:txBody>
      </p:sp>
      <p:sp>
        <p:nvSpPr>
          <p:cNvPr id="63501" name="Oval 14">
            <a:extLst>
              <a:ext uri="{FF2B5EF4-FFF2-40B4-BE49-F238E27FC236}">
                <a16:creationId xmlns:a16="http://schemas.microsoft.com/office/drawing/2014/main" id="{15DF8B0A-E05F-472C-C984-04CA5093D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5720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I</a:t>
            </a:r>
          </a:p>
        </p:txBody>
      </p:sp>
      <p:sp>
        <p:nvSpPr>
          <p:cNvPr id="63502" name="Oval 15">
            <a:extLst>
              <a:ext uri="{FF2B5EF4-FFF2-40B4-BE49-F238E27FC236}">
                <a16:creationId xmlns:a16="http://schemas.microsoft.com/office/drawing/2014/main" id="{7E9B5DCB-6502-60BA-37C4-0A7D9CAAD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5720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J</a:t>
            </a:r>
          </a:p>
        </p:txBody>
      </p:sp>
      <p:sp>
        <p:nvSpPr>
          <p:cNvPr id="63503" name="Oval 16">
            <a:extLst>
              <a:ext uri="{FF2B5EF4-FFF2-40B4-BE49-F238E27FC236}">
                <a16:creationId xmlns:a16="http://schemas.microsoft.com/office/drawing/2014/main" id="{CEF36F5E-161E-CF65-AAFA-A35B04E67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3434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K</a:t>
            </a:r>
          </a:p>
        </p:txBody>
      </p:sp>
      <p:sp>
        <p:nvSpPr>
          <p:cNvPr id="63504" name="Oval 17">
            <a:extLst>
              <a:ext uri="{FF2B5EF4-FFF2-40B4-BE49-F238E27FC236}">
                <a16:creationId xmlns:a16="http://schemas.microsoft.com/office/drawing/2014/main" id="{386BFC96-A04B-156B-1148-54438A35D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6482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H</a:t>
            </a:r>
          </a:p>
        </p:txBody>
      </p:sp>
      <p:sp>
        <p:nvSpPr>
          <p:cNvPr id="63505" name="Line 18">
            <a:extLst>
              <a:ext uri="{FF2B5EF4-FFF2-40B4-BE49-F238E27FC236}">
                <a16:creationId xmlns:a16="http://schemas.microsoft.com/office/drawing/2014/main" id="{6212B096-E529-B286-B7B6-3B4A16477B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200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506" name="Line 19">
            <a:extLst>
              <a:ext uri="{FF2B5EF4-FFF2-40B4-BE49-F238E27FC236}">
                <a16:creationId xmlns:a16="http://schemas.microsoft.com/office/drawing/2014/main" id="{C069F288-901B-E264-8B64-3AB6E39DB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124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507" name="Line 20">
            <a:extLst>
              <a:ext uri="{FF2B5EF4-FFF2-40B4-BE49-F238E27FC236}">
                <a16:creationId xmlns:a16="http://schemas.microsoft.com/office/drawing/2014/main" id="{EA44F81D-67D5-7297-587C-4950EF493E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3124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508" name="Line 21">
            <a:extLst>
              <a:ext uri="{FF2B5EF4-FFF2-40B4-BE49-F238E27FC236}">
                <a16:creationId xmlns:a16="http://schemas.microsoft.com/office/drawing/2014/main" id="{B340CDE2-4609-4E19-E187-04FD8B6E19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2004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509" name="Line 22">
            <a:extLst>
              <a:ext uri="{FF2B5EF4-FFF2-40B4-BE49-F238E27FC236}">
                <a16:creationId xmlns:a16="http://schemas.microsoft.com/office/drawing/2014/main" id="{E0A7D450-CB9C-8274-5926-F18982C64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962400"/>
            <a:ext cx="990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510" name="Line 23">
            <a:extLst>
              <a:ext uri="{FF2B5EF4-FFF2-40B4-BE49-F238E27FC236}">
                <a16:creationId xmlns:a16="http://schemas.microsoft.com/office/drawing/2014/main" id="{0D0BB17D-8388-6A83-72C6-098A2D59DF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114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511" name="Line 24">
            <a:extLst>
              <a:ext uri="{FF2B5EF4-FFF2-40B4-BE49-F238E27FC236}">
                <a16:creationId xmlns:a16="http://schemas.microsoft.com/office/drawing/2014/main" id="{D22FFB21-9C97-19D1-0E1C-F50D2AC916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87680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512" name="Line 25">
            <a:extLst>
              <a:ext uri="{FF2B5EF4-FFF2-40B4-BE49-F238E27FC236}">
                <a16:creationId xmlns:a16="http://schemas.microsoft.com/office/drawing/2014/main" id="{F368EE9E-D9BF-3866-0092-2889C48B92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267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513" name="Line 26">
            <a:extLst>
              <a:ext uri="{FF2B5EF4-FFF2-40B4-BE49-F238E27FC236}">
                <a16:creationId xmlns:a16="http://schemas.microsoft.com/office/drawing/2014/main" id="{497AFA3E-04DC-10F7-29AC-0C931642A0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365760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514" name="Line 27">
            <a:extLst>
              <a:ext uri="{FF2B5EF4-FFF2-40B4-BE49-F238E27FC236}">
                <a16:creationId xmlns:a16="http://schemas.microsoft.com/office/drawing/2014/main" id="{CBAD6A38-AA3A-30DE-E56B-CC688CE11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029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515" name="Line 28">
            <a:extLst>
              <a:ext uri="{FF2B5EF4-FFF2-40B4-BE49-F238E27FC236}">
                <a16:creationId xmlns:a16="http://schemas.microsoft.com/office/drawing/2014/main" id="{2F802D96-6AE9-F7B0-57D4-0C91C58720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4953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516" name="Line 29">
            <a:extLst>
              <a:ext uri="{FF2B5EF4-FFF2-40B4-BE49-F238E27FC236}">
                <a16:creationId xmlns:a16="http://schemas.microsoft.com/office/drawing/2014/main" id="{165BC3C8-A895-EF8C-6DAC-6244C53747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6482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517" name="Line 30">
            <a:extLst>
              <a:ext uri="{FF2B5EF4-FFF2-40B4-BE49-F238E27FC236}">
                <a16:creationId xmlns:a16="http://schemas.microsoft.com/office/drawing/2014/main" id="{BB41E9CC-8C15-422F-79A4-99A5ACFE1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200400"/>
            <a:ext cx="152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518" name="Line 31">
            <a:extLst>
              <a:ext uri="{FF2B5EF4-FFF2-40B4-BE49-F238E27FC236}">
                <a16:creationId xmlns:a16="http://schemas.microsoft.com/office/drawing/2014/main" id="{98CFA21D-DC1C-7993-217B-276F8AFC5E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886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519" name="Freeform 32">
            <a:extLst>
              <a:ext uri="{FF2B5EF4-FFF2-40B4-BE49-F238E27FC236}">
                <a16:creationId xmlns:a16="http://schemas.microsoft.com/office/drawing/2014/main" id="{592095C6-1519-2E11-BBC9-E77D57547CA8}"/>
              </a:ext>
            </a:extLst>
          </p:cNvPr>
          <p:cNvSpPr>
            <a:spLocks/>
          </p:cNvSpPr>
          <p:nvPr/>
        </p:nvSpPr>
        <p:spPr bwMode="auto">
          <a:xfrm>
            <a:off x="5638800" y="2971800"/>
            <a:ext cx="1346200" cy="1524000"/>
          </a:xfrm>
          <a:custGeom>
            <a:avLst/>
            <a:gdLst>
              <a:gd name="T0" fmla="*/ 2147483646 w 848"/>
              <a:gd name="T1" fmla="*/ 2147483646 h 960"/>
              <a:gd name="T2" fmla="*/ 2147483646 w 848"/>
              <a:gd name="T3" fmla="*/ 2147483646 h 960"/>
              <a:gd name="T4" fmla="*/ 2147483646 w 848"/>
              <a:gd name="T5" fmla="*/ 2147483646 h 960"/>
              <a:gd name="T6" fmla="*/ 0 w 848"/>
              <a:gd name="T7" fmla="*/ 0 h 9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48" h="960">
                <a:moveTo>
                  <a:pt x="672" y="960"/>
                </a:moveTo>
                <a:cubicBezTo>
                  <a:pt x="760" y="744"/>
                  <a:pt x="848" y="528"/>
                  <a:pt x="816" y="384"/>
                </a:cubicBezTo>
                <a:cubicBezTo>
                  <a:pt x="784" y="240"/>
                  <a:pt x="616" y="160"/>
                  <a:pt x="480" y="96"/>
                </a:cubicBezTo>
                <a:cubicBezTo>
                  <a:pt x="344" y="32"/>
                  <a:pt x="80" y="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3D70338-36A7-6A23-E49B-1F67BA712A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 Cases from Basis Paths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DF78992D-D165-80F3-605C-09147988EE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Examine the decisions. Come up with input that will fire the decisions as you want them to.</a:t>
            </a:r>
          </a:p>
          <a:p>
            <a:pPr lvl="1" eaLnBrk="1" hangingPunct="1"/>
            <a:r>
              <a:rPr lang="en-US" altLang="en-US"/>
              <a:t>McCabe and Copeland call this “sensitizing” the decisions.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E6FBA1E-3A24-7FCB-FD3B-A37CEECE06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 Cases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47F23354-0CCB-DA16-B70E-DED85BEC2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void function (int a, int b, int&amp; c, int d)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if (a == 0  </a:t>
            </a:r>
            <a:r>
              <a:rPr lang="en-US" altLang="en-US" sz="2400">
                <a:solidFill>
                  <a:schemeClr val="folHlink"/>
                </a:solidFill>
              </a:rPr>
              <a:t>&amp;&amp; (b &lt; 4 || c ==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chemeClr val="folHlink"/>
                </a:solidFill>
              </a:rPr>
              <a:t>9)</a:t>
            </a:r>
            <a:r>
              <a:rPr lang="en-US" altLang="en-US" sz="2400"/>
              <a:t>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	a = 3; b = 14;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if (d &lt; 15)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	c = a + b;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Create a basis path set and corresponding test cases: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9883D5C9-2D23-F408-FF66-93CC72DA7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on Cyclomatic Complexity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6A7E362E-F25A-EE4D-02C6-30CB3F2F85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Subroutines (function calls):</a:t>
            </a:r>
          </a:p>
          <a:p>
            <a:pPr lvl="1" eaLnBrk="1" hangingPunct="1"/>
            <a:r>
              <a:rPr lang="en-US" altLang="en-US"/>
              <a:t>C = edges – nodes + 2 + 2(p)</a:t>
            </a:r>
          </a:p>
          <a:p>
            <a:pPr lvl="1" eaLnBrk="1" hangingPunct="1"/>
            <a:r>
              <a:rPr lang="en-US" altLang="en-US"/>
              <a:t>Where p is the number of unconnected graphs.</a:t>
            </a:r>
          </a:p>
          <a:p>
            <a:pPr lvl="1" eaLnBrk="1" hangingPunct="1"/>
            <a:r>
              <a:rPr lang="en-US" altLang="en-US"/>
              <a:t>Count edges and nodes of all graphs.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19D4E0CC-9BB5-8C0F-254F-094409A527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Subroutines</a:t>
            </a:r>
          </a:p>
        </p:txBody>
      </p:sp>
      <p:sp>
        <p:nvSpPr>
          <p:cNvPr id="67587" name="Oval 51">
            <a:extLst>
              <a:ext uri="{FF2B5EF4-FFF2-40B4-BE49-F238E27FC236}">
                <a16:creationId xmlns:a16="http://schemas.microsoft.com/office/drawing/2014/main" id="{77DAEE7F-104F-26F9-EE23-A865570A7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8194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B</a:t>
            </a:r>
          </a:p>
        </p:txBody>
      </p:sp>
      <p:sp>
        <p:nvSpPr>
          <p:cNvPr id="67588" name="Oval 52">
            <a:extLst>
              <a:ext uri="{FF2B5EF4-FFF2-40B4-BE49-F238E27FC236}">
                <a16:creationId xmlns:a16="http://schemas.microsoft.com/office/drawing/2014/main" id="{735BA76C-D8D1-D1EC-3EA9-B334B4C3E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2098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FF66"/>
                </a:solidFill>
              </a:rPr>
              <a:t>A</a:t>
            </a:r>
          </a:p>
        </p:txBody>
      </p:sp>
      <p:sp>
        <p:nvSpPr>
          <p:cNvPr id="67589" name="Oval 53">
            <a:extLst>
              <a:ext uri="{FF2B5EF4-FFF2-40B4-BE49-F238E27FC236}">
                <a16:creationId xmlns:a16="http://schemas.microsoft.com/office/drawing/2014/main" id="{BBD931EE-8FED-AD55-47AE-C131B46F9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194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C</a:t>
            </a:r>
          </a:p>
        </p:txBody>
      </p:sp>
      <p:sp>
        <p:nvSpPr>
          <p:cNvPr id="67590" name="Oval 54">
            <a:extLst>
              <a:ext uri="{FF2B5EF4-FFF2-40B4-BE49-F238E27FC236}">
                <a16:creationId xmlns:a16="http://schemas.microsoft.com/office/drawing/2014/main" id="{E10F620C-42A4-DDB4-B1F2-CA967D29D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9624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F</a:t>
            </a:r>
          </a:p>
        </p:txBody>
      </p:sp>
      <p:sp>
        <p:nvSpPr>
          <p:cNvPr id="67591" name="Oval 55">
            <a:extLst>
              <a:ext uri="{FF2B5EF4-FFF2-40B4-BE49-F238E27FC236}">
                <a16:creationId xmlns:a16="http://schemas.microsoft.com/office/drawing/2014/main" id="{9929CE4C-BAF9-677D-0554-6EC935AA6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1148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E</a:t>
            </a:r>
          </a:p>
        </p:txBody>
      </p:sp>
      <p:sp>
        <p:nvSpPr>
          <p:cNvPr id="67592" name="Oval 56">
            <a:extLst>
              <a:ext uri="{FF2B5EF4-FFF2-40B4-BE49-F238E27FC236}">
                <a16:creationId xmlns:a16="http://schemas.microsoft.com/office/drawing/2014/main" id="{BB118344-6037-F49D-5FD3-FEA9CDD13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0292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G</a:t>
            </a:r>
          </a:p>
        </p:txBody>
      </p:sp>
      <p:sp>
        <p:nvSpPr>
          <p:cNvPr id="67593" name="Oval 57">
            <a:extLst>
              <a:ext uri="{FF2B5EF4-FFF2-40B4-BE49-F238E27FC236}">
                <a16:creationId xmlns:a16="http://schemas.microsoft.com/office/drawing/2014/main" id="{00C67DBA-A41A-AD77-6E3E-762566D40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5626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H</a:t>
            </a:r>
          </a:p>
        </p:txBody>
      </p:sp>
      <p:sp>
        <p:nvSpPr>
          <p:cNvPr id="67594" name="Oval 58">
            <a:extLst>
              <a:ext uri="{FF2B5EF4-FFF2-40B4-BE49-F238E27FC236}">
                <a16:creationId xmlns:a16="http://schemas.microsoft.com/office/drawing/2014/main" id="{48B17F6F-CF49-DEB4-B1C5-2DAAC9123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5052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D</a:t>
            </a:r>
          </a:p>
        </p:txBody>
      </p:sp>
      <p:sp>
        <p:nvSpPr>
          <p:cNvPr id="67595" name="Line 59">
            <a:extLst>
              <a:ext uri="{FF2B5EF4-FFF2-40B4-BE49-F238E27FC236}">
                <a16:creationId xmlns:a16="http://schemas.microsoft.com/office/drawing/2014/main" id="{59153CEB-C218-327D-3EF6-B7539CFEC6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2514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7596" name="Line 60">
            <a:extLst>
              <a:ext uri="{FF2B5EF4-FFF2-40B4-BE49-F238E27FC236}">
                <a16:creationId xmlns:a16="http://schemas.microsoft.com/office/drawing/2014/main" id="{1908A788-8A6E-A84F-8315-C8571D1236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514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7597" name="Line 61">
            <a:extLst>
              <a:ext uri="{FF2B5EF4-FFF2-40B4-BE49-F238E27FC236}">
                <a16:creationId xmlns:a16="http://schemas.microsoft.com/office/drawing/2014/main" id="{7CB9765B-046C-5636-04A9-82BFCB11CE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276600"/>
            <a:ext cx="76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7598" name="Line 62">
            <a:extLst>
              <a:ext uri="{FF2B5EF4-FFF2-40B4-BE49-F238E27FC236}">
                <a16:creationId xmlns:a16="http://schemas.microsoft.com/office/drawing/2014/main" id="{64A86971-C4D3-DBFE-BC74-6A4AAF335F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3200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7599" name="Line 63">
            <a:extLst>
              <a:ext uri="{FF2B5EF4-FFF2-40B4-BE49-F238E27FC236}">
                <a16:creationId xmlns:a16="http://schemas.microsoft.com/office/drawing/2014/main" id="{B8DADED5-1FFD-1AEC-3C43-9AE3DC9FF0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2766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7600" name="Line 64">
            <a:extLst>
              <a:ext uri="{FF2B5EF4-FFF2-40B4-BE49-F238E27FC236}">
                <a16:creationId xmlns:a16="http://schemas.microsoft.com/office/drawing/2014/main" id="{9A955DA5-7E67-903D-2FDB-7E77D68F88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3962400"/>
            <a:ext cx="381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7601" name="Line 65">
            <a:extLst>
              <a:ext uri="{FF2B5EF4-FFF2-40B4-BE49-F238E27FC236}">
                <a16:creationId xmlns:a16="http://schemas.microsoft.com/office/drawing/2014/main" id="{66714D34-99EA-9CB4-9902-C0CB120C0F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572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7602" name="Line 66">
            <a:extLst>
              <a:ext uri="{FF2B5EF4-FFF2-40B4-BE49-F238E27FC236}">
                <a16:creationId xmlns:a16="http://schemas.microsoft.com/office/drawing/2014/main" id="{58848E51-6F1C-9DB1-9D32-4B7A10DAAD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410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7603" name="Line 67">
            <a:extLst>
              <a:ext uri="{FF2B5EF4-FFF2-40B4-BE49-F238E27FC236}">
                <a16:creationId xmlns:a16="http://schemas.microsoft.com/office/drawing/2014/main" id="{00B4E5AB-3008-F81D-DB95-58339D2BFB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44196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7604" name="Oval 68">
            <a:extLst>
              <a:ext uri="{FF2B5EF4-FFF2-40B4-BE49-F238E27FC236}">
                <a16:creationId xmlns:a16="http://schemas.microsoft.com/office/drawing/2014/main" id="{963E60BF-0EF1-A88B-13A5-07B5BED0F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7432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B</a:t>
            </a:r>
          </a:p>
        </p:txBody>
      </p:sp>
      <p:sp>
        <p:nvSpPr>
          <p:cNvPr id="67605" name="Oval 69">
            <a:extLst>
              <a:ext uri="{FF2B5EF4-FFF2-40B4-BE49-F238E27FC236}">
                <a16:creationId xmlns:a16="http://schemas.microsoft.com/office/drawing/2014/main" id="{DE11D803-AB1B-BB2D-5B12-12AE0FE1E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1336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A</a:t>
            </a:r>
          </a:p>
        </p:txBody>
      </p:sp>
      <p:sp>
        <p:nvSpPr>
          <p:cNvPr id="67606" name="Oval 70">
            <a:extLst>
              <a:ext uri="{FF2B5EF4-FFF2-40B4-BE49-F238E27FC236}">
                <a16:creationId xmlns:a16="http://schemas.microsoft.com/office/drawing/2014/main" id="{1099756E-9751-3D21-58A8-E70DD013C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7432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C</a:t>
            </a:r>
          </a:p>
        </p:txBody>
      </p:sp>
      <p:sp>
        <p:nvSpPr>
          <p:cNvPr id="67607" name="Oval 71">
            <a:extLst>
              <a:ext uri="{FF2B5EF4-FFF2-40B4-BE49-F238E27FC236}">
                <a16:creationId xmlns:a16="http://schemas.microsoft.com/office/drawing/2014/main" id="{F2E1A278-59CA-5DF3-20DB-E88B2D694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9530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E</a:t>
            </a:r>
          </a:p>
        </p:txBody>
      </p:sp>
      <p:sp>
        <p:nvSpPr>
          <p:cNvPr id="67608" name="Oval 72">
            <a:extLst>
              <a:ext uri="{FF2B5EF4-FFF2-40B4-BE49-F238E27FC236}">
                <a16:creationId xmlns:a16="http://schemas.microsoft.com/office/drawing/2014/main" id="{9E64CC4E-435B-2443-EC33-FA2029FAA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4864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F</a:t>
            </a:r>
          </a:p>
        </p:txBody>
      </p:sp>
      <p:sp>
        <p:nvSpPr>
          <p:cNvPr id="67609" name="Oval 73">
            <a:extLst>
              <a:ext uri="{FF2B5EF4-FFF2-40B4-BE49-F238E27FC236}">
                <a16:creationId xmlns:a16="http://schemas.microsoft.com/office/drawing/2014/main" id="{556BDC5B-3BA0-70BB-4793-13492226C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8862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D</a:t>
            </a:r>
          </a:p>
        </p:txBody>
      </p:sp>
      <p:sp>
        <p:nvSpPr>
          <p:cNvPr id="67610" name="Line 74">
            <a:extLst>
              <a:ext uri="{FF2B5EF4-FFF2-40B4-BE49-F238E27FC236}">
                <a16:creationId xmlns:a16="http://schemas.microsoft.com/office/drawing/2014/main" id="{064AFBD0-796A-369A-AA81-38C6DB69CC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2438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7611" name="Line 75">
            <a:extLst>
              <a:ext uri="{FF2B5EF4-FFF2-40B4-BE49-F238E27FC236}">
                <a16:creationId xmlns:a16="http://schemas.microsoft.com/office/drawing/2014/main" id="{409BEA6F-7867-8F87-3100-693EB64CE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438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7612" name="Line 76">
            <a:extLst>
              <a:ext uri="{FF2B5EF4-FFF2-40B4-BE49-F238E27FC236}">
                <a16:creationId xmlns:a16="http://schemas.microsoft.com/office/drawing/2014/main" id="{82843116-C01B-EFEA-5569-9275FD58F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200400"/>
            <a:ext cx="7620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7613" name="Line 77">
            <a:extLst>
              <a:ext uri="{FF2B5EF4-FFF2-40B4-BE49-F238E27FC236}">
                <a16:creationId xmlns:a16="http://schemas.microsoft.com/office/drawing/2014/main" id="{63C07003-3721-96D9-0494-593A2BA58E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43434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7614" name="Line 78">
            <a:extLst>
              <a:ext uri="{FF2B5EF4-FFF2-40B4-BE49-F238E27FC236}">
                <a16:creationId xmlns:a16="http://schemas.microsoft.com/office/drawing/2014/main" id="{AA7F855C-5E4C-9B3D-5C92-F28A33083F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3200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7615" name="Line 79">
            <a:extLst>
              <a:ext uri="{FF2B5EF4-FFF2-40B4-BE49-F238E27FC236}">
                <a16:creationId xmlns:a16="http://schemas.microsoft.com/office/drawing/2014/main" id="{67D143CE-DD3C-10CB-0B84-34EADA2C2C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5334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7616" name="Freeform 80">
            <a:extLst>
              <a:ext uri="{FF2B5EF4-FFF2-40B4-BE49-F238E27FC236}">
                <a16:creationId xmlns:a16="http://schemas.microsoft.com/office/drawing/2014/main" id="{B72ABB2B-3700-F232-24B8-C23F299DD2E9}"/>
              </a:ext>
            </a:extLst>
          </p:cNvPr>
          <p:cNvSpPr>
            <a:spLocks/>
          </p:cNvSpPr>
          <p:nvPr/>
        </p:nvSpPr>
        <p:spPr bwMode="auto">
          <a:xfrm>
            <a:off x="7620000" y="3962400"/>
            <a:ext cx="406400" cy="469900"/>
          </a:xfrm>
          <a:custGeom>
            <a:avLst/>
            <a:gdLst>
              <a:gd name="T0" fmla="*/ 0 w 256"/>
              <a:gd name="T1" fmla="*/ 2147483646 h 248"/>
              <a:gd name="T2" fmla="*/ 2147483646 w 256"/>
              <a:gd name="T3" fmla="*/ 2147483646 h 248"/>
              <a:gd name="T4" fmla="*/ 2147483646 w 256"/>
              <a:gd name="T5" fmla="*/ 2147483646 h 248"/>
              <a:gd name="T6" fmla="*/ 2147483646 w 256"/>
              <a:gd name="T7" fmla="*/ 2147483646 h 248"/>
              <a:gd name="T8" fmla="*/ 2147483646 w 256"/>
              <a:gd name="T9" fmla="*/ 2147483646 h 248"/>
              <a:gd name="T10" fmla="*/ 2147483646 w 256"/>
              <a:gd name="T11" fmla="*/ 2147483646 h 248"/>
              <a:gd name="T12" fmla="*/ 0 w 256"/>
              <a:gd name="T13" fmla="*/ 2147483646 h 2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6" h="248">
                <a:moveTo>
                  <a:pt x="0" y="152"/>
                </a:moveTo>
                <a:cubicBezTo>
                  <a:pt x="28" y="200"/>
                  <a:pt x="56" y="248"/>
                  <a:pt x="96" y="248"/>
                </a:cubicBezTo>
                <a:cubicBezTo>
                  <a:pt x="136" y="248"/>
                  <a:pt x="224" y="184"/>
                  <a:pt x="240" y="152"/>
                </a:cubicBezTo>
                <a:cubicBezTo>
                  <a:pt x="256" y="120"/>
                  <a:pt x="216" y="80"/>
                  <a:pt x="192" y="56"/>
                </a:cubicBezTo>
                <a:cubicBezTo>
                  <a:pt x="168" y="32"/>
                  <a:pt x="120" y="16"/>
                  <a:pt x="96" y="8"/>
                </a:cubicBezTo>
                <a:cubicBezTo>
                  <a:pt x="72" y="0"/>
                  <a:pt x="64" y="0"/>
                  <a:pt x="48" y="8"/>
                </a:cubicBezTo>
                <a:cubicBezTo>
                  <a:pt x="32" y="16"/>
                  <a:pt x="8" y="48"/>
                  <a:pt x="0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E13B52FB-EB8A-B9A1-757E-68902E98AC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 2 …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0EE2D43D-BF8C-3EAE-3D5C-C01443E80C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DD76AEAA-074C-EF65-1B5E-2B74C4629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on Structured Testing</a:t>
            </a:r>
          </a:p>
        </p:txBody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id="{0C817C83-CC88-20D8-7DAE-6DFB60A184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Unreachable Paths: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What if you create a set of basis paths, but can’t get a set of data to satisfy it?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Can you think of such an example?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May indicate a logic error in the code – you may have found an error without even executing a test case.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Or may show interdependence in separate conditionals.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33768F2-9F3A-DBC8-691B-05A1B3E5A8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Unreachable Paths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AA2E5475-A712-B898-06A5-6D5AC30858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void function (int a, int b, int&amp; c, int d)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if (a == 0)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	a = 3; b = 16;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if (b &lt; 15)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	c = a + b;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Generate a basis path set …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0F5CA405-9CAD-BDC2-DD65-6A381D723E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Unreachable Paths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807DEF5-47F2-50EB-0886-371D069971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void function (int a, int b, int&amp; c, int d)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if (a == 0)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	a = 3; b = 16;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</a:t>
            </a:r>
            <a:r>
              <a:rPr lang="en-US" altLang="en-US" sz="2400">
                <a:solidFill>
                  <a:srgbClr val="FF3399"/>
                </a:solidFill>
              </a:rPr>
              <a:t>else</a:t>
            </a:r>
            <a:r>
              <a:rPr lang="en-US" altLang="en-US" sz="2400"/>
              <a:t> if (b &lt; 15)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	c = a + b;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Improved structure: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The code before wasn’t necessarily wrong, but it was not well structured.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6F6BE24E-3B6D-C83F-2567-92629DC0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Structured Testing in Maintenance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0A1FFC78-9CDB-6E77-934B-C7A8D44E8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When you modify code, what tests do you need to re-execute?</a:t>
            </a:r>
          </a:p>
          <a:p>
            <a:r>
              <a:rPr lang="en-US" altLang="en-US"/>
              <a:t>Look at your basis path set:</a:t>
            </a:r>
          </a:p>
          <a:p>
            <a:pPr lvl="1"/>
            <a:r>
              <a:rPr lang="en-US" altLang="en-US"/>
              <a:t>What node did you change?</a:t>
            </a:r>
          </a:p>
          <a:p>
            <a:pPr lvl="1"/>
            <a:r>
              <a:rPr lang="en-US" altLang="en-US"/>
              <a:t>Rerun all tests that include that node</a:t>
            </a:r>
          </a:p>
          <a:p>
            <a:pPr lvl="1"/>
            <a:r>
              <a:rPr lang="en-US" altLang="en-US"/>
              <a:t>(Requires that you generated the basis path set beforehand – use tools to do it)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D27F495-62F2-D337-54AE-0A910BEF8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Disadvantages</a:t>
            </a:r>
          </a:p>
        </p:txBody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B35C4FF7-183B-FA2D-5A46-077521E8E1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May not detect data-dependent errors.</a:t>
            </a:r>
          </a:p>
          <a:p>
            <a:pPr eaLnBrk="1" hangingPunct="1"/>
            <a:r>
              <a:rPr lang="en-US" altLang="en-US" sz="2800"/>
              <a:t>Example: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Bookman Old Style" panose="02050604050505020204" pitchFamily="18" charset="0"/>
              </a:rPr>
              <a:t>int s1, s2;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Bookman Old Style" panose="02050604050505020204" pitchFamily="18" charset="0"/>
              </a:rPr>
              <a:t>float ratio;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Bookman Old Style" panose="02050604050505020204" pitchFamily="18" charset="0"/>
              </a:rPr>
              <a:t>ratio = s1 / s2;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>
              <a:latin typeface="Bookman Old Style" panose="02050604050505020204" pitchFamily="18" charset="0"/>
            </a:endParaRPr>
          </a:p>
          <a:p>
            <a:pPr eaLnBrk="1" hangingPunct="1"/>
            <a:r>
              <a:rPr lang="en-US" altLang="en-US" sz="2800"/>
              <a:t>Suppose you pick s1 = 12, s2 = 3?</a:t>
            </a:r>
          </a:p>
          <a:p>
            <a:pPr eaLnBrk="1" hangingPunct="1"/>
            <a:r>
              <a:rPr lang="en-US" altLang="en-US" sz="2800"/>
              <a:t>What about s1 = 12, s2 = 0?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63970DF5-9D35-5F7E-224B-E70E52BE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Maintenance -- continued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0DEBE923-EBB3-9115-3DBC-9B3F305F7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Caveat:</a:t>
            </a:r>
          </a:p>
          <a:p>
            <a:pPr lvl="1"/>
            <a:r>
              <a:rPr lang="en-US" altLang="en-US" sz="2400"/>
              <a:t>I don’t know anyone who does this (McCabe and Associates probably knows people, though)</a:t>
            </a:r>
          </a:p>
          <a:p>
            <a:pPr lvl="1"/>
            <a:r>
              <a:rPr lang="en-US" altLang="en-US" sz="2400"/>
              <a:t>But it is a very sound approach</a:t>
            </a:r>
          </a:p>
          <a:p>
            <a:r>
              <a:rPr lang="en-US" altLang="en-US" sz="2800"/>
              <a:t>Avoids the unit test explosion that is common in TDD approaches</a:t>
            </a:r>
          </a:p>
          <a:p>
            <a:r>
              <a:rPr lang="en-US" altLang="en-US" sz="2800"/>
              <a:t>This may be the most compelling reason for using Structured Testing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F2F39EA1-09C3-5954-211F-30A422E396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on Cyclomatic Complexity</a:t>
            </a:r>
          </a:p>
        </p:txBody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8374FD11-572B-21FC-9FCA-323D701AA7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the maximum recommended cyclomatic complexity?</a:t>
            </a:r>
          </a:p>
          <a:p>
            <a:pPr lvl="1" eaLnBrk="1" hangingPunct="1"/>
            <a:r>
              <a:rPr lang="en-US" altLang="en-US"/>
              <a:t>10</a:t>
            </a:r>
          </a:p>
          <a:p>
            <a:pPr lvl="1" eaLnBrk="1" hangingPunct="1"/>
            <a:r>
              <a:rPr lang="en-US" altLang="en-US"/>
              <a:t>Why?</a:t>
            </a:r>
          </a:p>
          <a:p>
            <a:pPr lvl="1" eaLnBrk="1" hangingPunct="1"/>
            <a:r>
              <a:rPr lang="en-US" altLang="en-US"/>
              <a:t>How would you achieve this?</a:t>
            </a:r>
          </a:p>
          <a:p>
            <a:pPr lvl="2" eaLnBrk="1" hangingPunct="1"/>
            <a:r>
              <a:rPr lang="en-US" altLang="en-US"/>
              <a:t>Small modules</a:t>
            </a:r>
          </a:p>
          <a:p>
            <a:pPr lvl="2" eaLnBrk="1" hangingPunct="1"/>
            <a:r>
              <a:rPr lang="en-US" altLang="en-US"/>
              <a:t>Why is this good?</a:t>
            </a:r>
          </a:p>
          <a:p>
            <a:pPr lvl="2" eaLnBrk="1" hangingPunct="1"/>
            <a:r>
              <a:rPr lang="en-US" altLang="en-US"/>
              <a:t>What is the penalty?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6F193DAC-8957-9E4F-773A-519AE9F27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Limits of Structured Testing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83B706E1-D483-8CAE-EBDE-3C18E24FF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Consider this module: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int divide (int a, int b)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int c;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c = a / b;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return c;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}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E1CD577D-9787-5F33-2887-412C270E9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Limits of Structured Testing</a:t>
            </a:r>
          </a:p>
        </p:txBody>
      </p:sp>
      <p:sp>
        <p:nvSpPr>
          <p:cNvPr id="334851" name="Rectangle 3">
            <a:extLst>
              <a:ext uri="{FF2B5EF4-FFF2-40B4-BE49-F238E27FC236}">
                <a16:creationId xmlns:a16="http://schemas.microsoft.com/office/drawing/2014/main" id="{12684A55-77E4-3ED2-0E28-F694E080EC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Cyclomatic complexity: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Test cases needed: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Which one should we pick?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	a = 27, b = 9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	a = 8, b =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	a = 14, b = 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(What will the results be? What should they be?)</a:t>
            </a:r>
          </a:p>
        </p:txBody>
      </p:sp>
      <p:sp>
        <p:nvSpPr>
          <p:cNvPr id="76804" name="Oval 4">
            <a:extLst>
              <a:ext uri="{FF2B5EF4-FFF2-40B4-BE49-F238E27FC236}">
                <a16:creationId xmlns:a16="http://schemas.microsoft.com/office/drawing/2014/main" id="{F3732104-4E16-C4D0-C887-D9D519083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6576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B</a:t>
            </a:r>
          </a:p>
        </p:txBody>
      </p:sp>
      <p:sp>
        <p:nvSpPr>
          <p:cNvPr id="76805" name="Oval 5">
            <a:extLst>
              <a:ext uri="{FF2B5EF4-FFF2-40B4-BE49-F238E27FC236}">
                <a16:creationId xmlns:a16="http://schemas.microsoft.com/office/drawing/2014/main" id="{4C6CC8B1-2B7D-A022-B051-2240031C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362200"/>
            <a:ext cx="4572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FF66"/>
                </a:solidFill>
              </a:rPr>
              <a:t>A</a:t>
            </a:r>
          </a:p>
        </p:txBody>
      </p:sp>
      <p:sp>
        <p:nvSpPr>
          <p:cNvPr id="76806" name="Line 6">
            <a:extLst>
              <a:ext uri="{FF2B5EF4-FFF2-40B4-BE49-F238E27FC236}">
                <a16:creationId xmlns:a16="http://schemas.microsoft.com/office/drawing/2014/main" id="{6D0B2071-0225-F383-31CA-65A2B7002E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819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33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33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334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334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74DAC2F2-D1BD-501D-EE7C-F42F66B327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Limits of Structured Testing</a:t>
            </a:r>
          </a:p>
        </p:txBody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BD3E5558-11DC-4D1F-30B5-75F2A99FAE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limitation of white box testing does this example illustrate?</a:t>
            </a:r>
          </a:p>
          <a:p>
            <a:pPr lvl="1" eaLnBrk="1" hangingPunct="1"/>
            <a:r>
              <a:rPr lang="en-US" altLang="en-US"/>
              <a:t>White box testing does not test code that isn’t there.</a:t>
            </a:r>
          </a:p>
          <a:p>
            <a:pPr lvl="1" eaLnBrk="1" hangingPunct="1"/>
            <a:r>
              <a:rPr lang="en-US" altLang="en-US"/>
              <a:t>(But there are additional limitations of structured testing)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BA4C7E36-EE5C-F64A-91D6-0907F032C2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Limits of Structured Testing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5BC81B4-FFE3-6869-D2AC-2A367DDC89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9050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Consider this module: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extern 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array[A_SIZE];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 err="1"/>
              <a:t>int</a:t>
            </a:r>
            <a:r>
              <a:rPr lang="en-US" altLang="en-US" sz="2400" dirty="0"/>
              <a:t> max 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 err="1"/>
              <a:t>int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for 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= 0;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&lt; A_SIZE;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++)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	if (array[</a:t>
            </a:r>
            <a:r>
              <a:rPr lang="en-US" altLang="en-US" sz="2400" dirty="0" err="1"/>
              <a:t>i</a:t>
            </a:r>
            <a:r>
              <a:rPr lang="en-US" altLang="en-US" sz="2400" dirty="0"/>
              <a:t>] &gt; max)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		max = array[</a:t>
            </a:r>
            <a:r>
              <a:rPr lang="en-US" altLang="en-US" sz="2400" dirty="0" err="1"/>
              <a:t>i</a:t>
            </a:r>
            <a:r>
              <a:rPr lang="en-US" altLang="en-US" sz="2400" dirty="0"/>
              <a:t>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}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Use structured testing to generate test cases.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80A241A3-3F54-D80B-8D42-450925666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Limits of Structured Testing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0BAD9895-793D-CFAD-3F07-29DC448EF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 you believe this is adequate testing for this code?</a:t>
            </a:r>
          </a:p>
          <a:p>
            <a:pPr lvl="1" eaLnBrk="1" hangingPunct="1"/>
            <a:r>
              <a:rPr lang="en-US" altLang="en-US"/>
              <a:t>Why or why not?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5FEA08CD-A790-8009-10E5-01BAED8DDB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Limits of Structured Testing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E215E594-72C6-3900-AC65-D4BD09298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does program size affect your ability to use structured testing?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7E927F5D-7514-19AD-0974-51FB87AB1C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Structured Testing: Summary</a:t>
            </a:r>
          </a:p>
        </p:txBody>
      </p:sp>
      <p:sp>
        <p:nvSpPr>
          <p:cNvPr id="339971" name="Rectangle 3">
            <a:extLst>
              <a:ext uri="{FF2B5EF4-FFF2-40B4-BE49-F238E27FC236}">
                <a16:creationId xmlns:a16="http://schemas.microsoft.com/office/drawing/2014/main" id="{37E27180-52FB-9831-26ED-90867CC20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does Structured Testing guarantee?</a:t>
            </a:r>
          </a:p>
          <a:p>
            <a:pPr lvl="1" eaLnBrk="1" hangingPunct="1"/>
            <a:r>
              <a:rPr lang="en-US" altLang="en-US"/>
              <a:t>Complete code coverage</a:t>
            </a:r>
          </a:p>
          <a:p>
            <a:pPr lvl="1" eaLnBrk="1" hangingPunct="1"/>
            <a:r>
              <a:rPr lang="en-US" altLang="en-US"/>
              <a:t>Complete decision coverage</a:t>
            </a:r>
          </a:p>
          <a:p>
            <a:pPr lvl="1" eaLnBrk="1" hangingPunct="1"/>
            <a:r>
              <a:rPr lang="en-US" altLang="en-US"/>
              <a:t>Minimal set of tests that accomplish the above.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FDCB3178-A4DA-9C80-C097-10DB98434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Structured Testing: Summary</a:t>
            </a:r>
          </a:p>
        </p:txBody>
      </p:sp>
      <p:sp>
        <p:nvSpPr>
          <p:cNvPr id="340995" name="Rectangle 3">
            <a:extLst>
              <a:ext uri="{FF2B5EF4-FFF2-40B4-BE49-F238E27FC236}">
                <a16:creationId xmlns:a16="http://schemas.microsoft.com/office/drawing/2014/main" id="{662160DF-3C1D-925B-0CDC-BEE7DCB9C8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Disadvantages?</a:t>
            </a:r>
          </a:p>
          <a:p>
            <a:pPr lvl="1" eaLnBrk="1" hangingPunct="1"/>
            <a:r>
              <a:rPr lang="en-US" altLang="en-US" sz="2400"/>
              <a:t>Does not test all </a:t>
            </a:r>
            <a:r>
              <a:rPr lang="en-US" altLang="en-US" sz="2400">
                <a:solidFill>
                  <a:schemeClr val="folHlink"/>
                </a:solidFill>
              </a:rPr>
              <a:t>possible</a:t>
            </a:r>
            <a:r>
              <a:rPr lang="en-US" altLang="en-US" sz="2400"/>
              <a:t> paths through the code.</a:t>
            </a:r>
          </a:p>
          <a:p>
            <a:pPr lvl="1" eaLnBrk="1" hangingPunct="1"/>
            <a:r>
              <a:rPr lang="en-US" altLang="en-US" sz="2400"/>
              <a:t>Does not test loops adequately.</a:t>
            </a:r>
          </a:p>
          <a:p>
            <a:pPr lvl="1" eaLnBrk="1" hangingPunct="1"/>
            <a:r>
              <a:rPr lang="en-US" altLang="en-US" sz="2400"/>
              <a:t>Is not sensitive to data values.</a:t>
            </a:r>
          </a:p>
          <a:p>
            <a:pPr lvl="1" eaLnBrk="1" hangingPunct="1"/>
            <a:r>
              <a:rPr lang="en-US" altLang="en-US" sz="2400"/>
              <a:t>Weights all tests equally in importance.</a:t>
            </a:r>
          </a:p>
          <a:p>
            <a:pPr lvl="1" eaLnBrk="1" hangingPunct="1"/>
            <a:r>
              <a:rPr lang="en-US" altLang="en-US" sz="2400"/>
              <a:t>May be difficult to generate a basis path set and test cases from the code.</a:t>
            </a:r>
          </a:p>
          <a:p>
            <a:pPr lvl="1" eaLnBrk="1" hangingPunct="1"/>
            <a:r>
              <a:rPr lang="en-US" altLang="en-US" sz="2400" b="1"/>
              <a:t>Tautology: tests based on the code!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B8C5B44-9D94-460F-E828-DE837B8FCD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 the Other Hand …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F48A653-890C-C114-8E2F-27F29F640A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Examination of the code might actually reveal potential bugs.</a:t>
            </a:r>
          </a:p>
          <a:p>
            <a:pPr eaLnBrk="1" hangingPunct="1"/>
            <a:r>
              <a:rPr lang="en-US" altLang="en-US" sz="2400"/>
              <a:t>Example: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Bookman Old Style" panose="02050604050505020204" pitchFamily="18" charset="0"/>
              </a:rPr>
              <a:t>int s1, s2;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Bookman Old Style" panose="02050604050505020204" pitchFamily="18" charset="0"/>
              </a:rPr>
              <a:t>float ratio;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Bookman Old Style" panose="02050604050505020204" pitchFamily="18" charset="0"/>
              </a:rPr>
              <a:t>ratio = s1 / s2;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>
              <a:latin typeface="Bookman Old Style" panose="020506040505050202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Bookman Old Style" panose="02050604050505020204" pitchFamily="18" charset="0"/>
              </a:rPr>
              <a:t>We can see through inspection the problem with the variable s2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B03CDBBF-2B3B-9FCD-277C-6DDE7C9BF9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Structured Testing: Summary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6DFA77D2-54C4-17BA-C8BD-94B3632334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Would you recommend it for your white box testing?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0C975E8-FA34-9002-BDAB-25FA2BE0A9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 Testing</a:t>
            </a:r>
          </a:p>
        </p:txBody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E470A1B6-50AE-5864-FFA0-A6A3825EB9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White box testing of loops.</a:t>
            </a:r>
          </a:p>
          <a:p>
            <a:pPr eaLnBrk="1" hangingPunct="1"/>
            <a:r>
              <a:rPr lang="en-US" altLang="en-US"/>
              <a:t>Why focus on loops?</a:t>
            </a:r>
          </a:p>
          <a:p>
            <a:pPr lvl="1" eaLnBrk="1" hangingPunct="1"/>
            <a:r>
              <a:rPr lang="en-US" altLang="en-US"/>
              <a:t>Loops are common.</a:t>
            </a:r>
          </a:p>
          <a:p>
            <a:pPr lvl="1" eaLnBrk="1" hangingPunct="1"/>
            <a:r>
              <a:rPr lang="en-US" altLang="en-US"/>
              <a:t>It’s easy to get loops wrong. (How?)</a:t>
            </a:r>
          </a:p>
          <a:p>
            <a:pPr lvl="1" eaLnBrk="1" hangingPunct="1"/>
            <a:r>
              <a:rPr lang="en-US" altLang="en-US"/>
              <a:t>Path testing by itself does not adequately test loops – because you go through a loop multiple times, with different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84E7F9CB-B290-CFD6-549E-3A8185489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 Testing</a:t>
            </a:r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B52ADD24-AC72-C470-D8F8-79A8F3A756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Write tests for the following: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Zero iterations of the loop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One iteration of the loop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Two iterations of the loop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K iterations, where K &lt; 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N – 1 iterations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N iterations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N + 1 iterations (if possible)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(-1) iterations of the loop (if possible)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69E01E-38F2-25B1-3F08-AC711017A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0" y="3962400"/>
            <a:ext cx="1733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Some may be impossible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ABB923-E6CB-F5CB-9224-4A3B5B431087}"/>
              </a:ext>
            </a:extLst>
          </p:cNvPr>
          <p:cNvCxnSpPr>
            <a:cxnSpLocks noChangeShapeType="1"/>
            <a:stCxn id="3" idx="2"/>
          </p:cNvCxnSpPr>
          <p:nvPr/>
        </p:nvCxnSpPr>
        <p:spPr bwMode="auto">
          <a:xfrm flipH="1">
            <a:off x="6115050" y="4608513"/>
            <a:ext cx="1323975" cy="5921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A3D842-E603-C18F-95E9-A09AE45F4DC2}"/>
              </a:ext>
            </a:extLst>
          </p:cNvPr>
          <p:cNvCxnSpPr>
            <a:cxnSpLocks noChangeShapeType="1"/>
            <a:stCxn id="3" idx="2"/>
          </p:cNvCxnSpPr>
          <p:nvPr/>
        </p:nvCxnSpPr>
        <p:spPr bwMode="auto">
          <a:xfrm flipH="1">
            <a:off x="6896100" y="4608513"/>
            <a:ext cx="542925" cy="8016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04EC965-1FD3-41C0-6ABA-30645DF25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0" y="2286000"/>
            <a:ext cx="1733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Some may be redundant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990E66-BDA7-3F97-BF38-7F668E3A27C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676900" y="2609850"/>
            <a:ext cx="895350" cy="895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0F0BBA-8605-A22D-52C9-192F72A2BDC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91200" y="2932113"/>
            <a:ext cx="1647825" cy="9540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45A98D-13CD-16A1-4C29-4D245DB0265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191000" y="2932113"/>
            <a:ext cx="2705100" cy="14112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5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5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CA41D974-870E-66FC-05CC-7EFF88211D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 Testing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8DF55C43-95BC-2FD0-E7C2-3F2442DEF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Example: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extern int s[15];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float average (int howmany)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int sum = 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for (int i = 0; i &lt; howmany; i++)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	sum += s[i];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return sum / howmany;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}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7E0A3CBD-1A54-8754-5156-3511CD85F6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 Testing</a:t>
            </a:r>
          </a:p>
        </p:txBody>
      </p:sp>
      <p:sp>
        <p:nvSpPr>
          <p:cNvPr id="347139" name="Rectangle 3">
            <a:extLst>
              <a:ext uri="{FF2B5EF4-FFF2-40B4-BE49-F238E27FC236}">
                <a16:creationId xmlns:a16="http://schemas.microsoft.com/office/drawing/2014/main" id="{67D5DE28-5111-6857-0497-52FD5CE4E8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/>
          </a:p>
          <a:p>
            <a:pPr eaLnBrk="1" hangingPunct="1">
              <a:lnSpc>
                <a:spcPct val="80000"/>
              </a:lnSpc>
            </a:pPr>
            <a:r>
              <a:rPr lang="en-US" altLang="en-US" sz="1600"/>
              <a:t>Zero iterations of the loop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/>
              <a:t>howmany = 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/>
              <a:t>One iteration of the loop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/>
              <a:t>howmany = 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/>
              <a:t>Two iterations of the loop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/>
              <a:t>howmany = 2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/>
              <a:t>K iterations, where K &lt; 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/>
              <a:t>howmany = 9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/>
              <a:t>N – 1 iterations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/>
              <a:t>howmany = 14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/>
              <a:t>N iterations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/>
              <a:t>howmany = 15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/>
              <a:t>N + 1 iterations (if possible)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/>
              <a:t>howmany = 16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/>
              <a:t>(-1) iterations of the loop (if possible)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400"/>
              <a:t>howmany = -1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7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7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7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7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7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7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7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7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7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7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7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71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7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71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71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71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71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471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A21FE4CB-6612-006F-791A-F06F424BB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 Testing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9B3EA5BB-4FE7-7CDA-2612-62A767B48A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Assume scores[…] == [1,2,3,….15]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Test cases:</a:t>
            </a:r>
          </a:p>
          <a:p>
            <a:pPr marL="914400" lvl="1" indent="-457200" eaLnBrk="1" hangingPunct="1">
              <a:lnSpc>
                <a:spcPct val="80000"/>
              </a:lnSpc>
              <a:buFont typeface="Tahoma" panose="020B0604030504040204" pitchFamily="34" charset="0"/>
              <a:buAutoNum type="arabicPeriod"/>
            </a:pPr>
            <a:r>
              <a:rPr lang="en-US" altLang="en-US" sz="2400"/>
              <a:t>howmany = 0 , expected result:</a:t>
            </a:r>
          </a:p>
          <a:p>
            <a:pPr marL="914400" lvl="1" indent="-457200" eaLnBrk="1" hangingPunct="1">
              <a:lnSpc>
                <a:spcPct val="80000"/>
              </a:lnSpc>
              <a:buFont typeface="Tahoma" panose="020B0604030504040204" pitchFamily="34" charset="0"/>
              <a:buAutoNum type="arabicPeriod"/>
            </a:pPr>
            <a:r>
              <a:rPr lang="en-US" altLang="en-US" sz="2400"/>
              <a:t>howmany = 1 , expected result:</a:t>
            </a:r>
          </a:p>
          <a:p>
            <a:pPr marL="914400" lvl="1" indent="-457200" eaLnBrk="1" hangingPunct="1">
              <a:lnSpc>
                <a:spcPct val="80000"/>
              </a:lnSpc>
              <a:buFont typeface="Tahoma" panose="020B0604030504040204" pitchFamily="34" charset="0"/>
              <a:buAutoNum type="arabicPeriod"/>
            </a:pPr>
            <a:r>
              <a:rPr lang="en-US" altLang="en-US" sz="2400"/>
              <a:t>howmany = 2 , expected result:</a:t>
            </a:r>
          </a:p>
          <a:p>
            <a:pPr marL="914400" lvl="1" indent="-457200" eaLnBrk="1" hangingPunct="1">
              <a:lnSpc>
                <a:spcPct val="80000"/>
              </a:lnSpc>
              <a:buFont typeface="Tahoma" panose="020B0604030504040204" pitchFamily="34" charset="0"/>
              <a:buAutoNum type="arabicPeriod"/>
            </a:pPr>
            <a:r>
              <a:rPr lang="en-US" altLang="en-US" sz="2400"/>
              <a:t>howmany = 9 , expected result:</a:t>
            </a:r>
          </a:p>
          <a:p>
            <a:pPr marL="914400" lvl="1" indent="-457200" eaLnBrk="1" hangingPunct="1">
              <a:lnSpc>
                <a:spcPct val="80000"/>
              </a:lnSpc>
              <a:buFont typeface="Tahoma" panose="020B0604030504040204" pitchFamily="34" charset="0"/>
              <a:buAutoNum type="arabicPeriod"/>
            </a:pPr>
            <a:r>
              <a:rPr lang="en-US" altLang="en-US" sz="2400"/>
              <a:t>howmany = 14 , expected result:</a:t>
            </a:r>
          </a:p>
          <a:p>
            <a:pPr marL="914400" lvl="1" indent="-457200" eaLnBrk="1" hangingPunct="1">
              <a:lnSpc>
                <a:spcPct val="80000"/>
              </a:lnSpc>
              <a:buFont typeface="Tahoma" panose="020B0604030504040204" pitchFamily="34" charset="0"/>
              <a:buAutoNum type="arabicPeriod"/>
            </a:pPr>
            <a:r>
              <a:rPr lang="en-US" altLang="en-US" sz="2400"/>
              <a:t>howmany = 15 , expected result:</a:t>
            </a:r>
          </a:p>
          <a:p>
            <a:pPr marL="914400" lvl="1" indent="-457200" eaLnBrk="1" hangingPunct="1">
              <a:lnSpc>
                <a:spcPct val="80000"/>
              </a:lnSpc>
              <a:buFont typeface="Tahoma" panose="020B0604030504040204" pitchFamily="34" charset="0"/>
              <a:buAutoNum type="arabicPeriod"/>
            </a:pPr>
            <a:r>
              <a:rPr lang="en-US" altLang="en-US" sz="2400"/>
              <a:t>howmany = 16 , expected result:</a:t>
            </a:r>
          </a:p>
          <a:p>
            <a:pPr marL="914400" lvl="1" indent="-457200" eaLnBrk="1" hangingPunct="1">
              <a:lnSpc>
                <a:spcPct val="80000"/>
              </a:lnSpc>
              <a:buFont typeface="Tahoma" panose="020B0604030504040204" pitchFamily="34" charset="0"/>
              <a:buAutoNum type="arabicPeriod"/>
            </a:pPr>
            <a:r>
              <a:rPr lang="en-US" altLang="en-US" sz="2400"/>
              <a:t>howmany = -1 , expected result: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400F8891-B235-0CB2-1E24-6204776E4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 Testing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199634FA-64DF-6EB7-E40D-207509082D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Which of the test cases reveal bugs in the example?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CC09477D-314B-A91A-C820-5927269704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Nested Loops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E9F629C0-5C8F-8298-CF18-1DC77FE35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for (int i = 0; i &lt; IMAX; i++)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for (int j = 0; j &lt; JMAX; j++)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	process_array(array[i,j]);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}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49743BB7-7AE7-EF5B-33F8-53CA5E3B7E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Nested Loops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70B2BC73-23BD-D026-8509-D21D1179CE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 the inner loop test cases once.</a:t>
            </a:r>
          </a:p>
          <a:p>
            <a:pPr lvl="1" eaLnBrk="1" hangingPunct="1"/>
            <a:r>
              <a:rPr lang="en-US" altLang="en-US"/>
              <a:t>How many test cases would that be?</a:t>
            </a:r>
          </a:p>
          <a:p>
            <a:pPr lvl="1" eaLnBrk="1" hangingPunct="1"/>
            <a:r>
              <a:rPr lang="en-US" altLang="en-US"/>
              <a:t>What if the loops are nested three or four deep?</a:t>
            </a:r>
          </a:p>
          <a:p>
            <a:pPr lvl="2" eaLnBrk="1" hangingPunct="1"/>
            <a:endParaRPr lang="en-US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8E8D0C2F-BE8A-FD41-BE73-F6A9EE0556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 Testing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80C32E50-25FB-0203-29F5-1F66E7C2D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Disadvantage: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float average (int howmany)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extern int[15] scores;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int sum 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for (int i = 0; i &lt; howmany; i++)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	sum += int[i];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folHlink"/>
                </a:solidFill>
              </a:rPr>
              <a:t>	if (howmany == 7)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folHlink"/>
                </a:solidFill>
              </a:rPr>
              <a:t>		sum *= 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return sum / howmany;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B61915E-2FB9-5BAA-8BE7-C73A60AC7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Disadvantages</a:t>
            </a:r>
          </a:p>
        </p:txBody>
      </p:sp>
      <p:sp>
        <p:nvSpPr>
          <p:cNvPr id="262147" name="Rectangle 3">
            <a:extLst>
              <a:ext uri="{FF2B5EF4-FFF2-40B4-BE49-F238E27FC236}">
                <a16:creationId xmlns:a16="http://schemas.microsoft.com/office/drawing/2014/main" id="{D79FD4D5-488D-4BDB-8C18-3570232B97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Can test only the code that is written.</a:t>
            </a:r>
          </a:p>
          <a:p>
            <a:pPr lvl="1" eaLnBrk="1" hangingPunct="1"/>
            <a:r>
              <a:rPr lang="en-US" altLang="en-US"/>
              <a:t>Cannot test missing code.</a:t>
            </a:r>
          </a:p>
          <a:p>
            <a:pPr lvl="1" eaLnBrk="1" hangingPunct="1"/>
            <a:r>
              <a:rPr lang="en-US" altLang="en-US"/>
              <a:t>Cannot detect that extra code is erroneous.</a:t>
            </a:r>
          </a:p>
          <a:p>
            <a:pPr eaLnBrk="1" hangingPunct="1"/>
            <a:r>
              <a:rPr lang="en-US" altLang="en-US"/>
              <a:t>Biased by the code itself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4BBB57B2-C394-FC86-5697-07B07F3B7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 Testing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B4770746-5D42-DD26-587E-A4483459DC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Disadvantage:</a:t>
            </a:r>
          </a:p>
          <a:p>
            <a:pPr lvl="1" eaLnBrk="1" hangingPunct="1"/>
            <a:r>
              <a:rPr lang="en-US" altLang="en-US"/>
              <a:t>Loop testing is not well suited to catch special cases.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Apply Structrured Testing to the previous example …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A218819F-A0EE-15AC-A591-BE91AE3DB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 Testing Summary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AA85EA1E-4E15-CC7B-66A5-843997C92D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Advantages:</a:t>
            </a:r>
          </a:p>
          <a:p>
            <a:pPr lvl="1" eaLnBrk="1" hangingPunct="1"/>
            <a:r>
              <a:rPr lang="en-US" altLang="en-US"/>
              <a:t>Tests areas most likely to have errors.</a:t>
            </a:r>
          </a:p>
          <a:p>
            <a:pPr lvl="1" eaLnBrk="1" hangingPunct="1"/>
            <a:r>
              <a:rPr lang="en-US" altLang="en-US"/>
              <a:t>Can keep the number of loop tests low.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50CCD8C9-ECFF-45D5-5601-D5BAF9B2E7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 Testing Summary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6DF3E19D-BC65-0985-DB47-DA73B9576E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Disadvantages:</a:t>
            </a:r>
          </a:p>
          <a:p>
            <a:pPr lvl="1" eaLnBrk="1" hangingPunct="1"/>
            <a:r>
              <a:rPr lang="en-US" altLang="en-US"/>
              <a:t>Can miss special cases.</a:t>
            </a:r>
          </a:p>
          <a:p>
            <a:pPr lvl="1" eaLnBrk="1" hangingPunct="1"/>
            <a:r>
              <a:rPr lang="en-US" altLang="en-US"/>
              <a:t>Nested loops can be a problem.</a:t>
            </a:r>
          </a:p>
          <a:p>
            <a:pPr lvl="1" eaLnBrk="1" hangingPunct="1"/>
            <a:r>
              <a:rPr lang="en-US" altLang="en-US"/>
              <a:t>Input can be difficult to generate.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564E2400-5E77-84A7-7FDB-52B9CD2176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White Box Testing Summary</a:t>
            </a:r>
          </a:p>
        </p:txBody>
      </p:sp>
      <p:sp>
        <p:nvSpPr>
          <p:cNvPr id="365571" name="Rectangle 3">
            <a:extLst>
              <a:ext uri="{FF2B5EF4-FFF2-40B4-BE49-F238E27FC236}">
                <a16:creationId xmlns:a16="http://schemas.microsoft.com/office/drawing/2014/main" id="{9DFBCCE3-02C9-FA5A-A201-78113F1F3B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Where is it most useful?</a:t>
            </a:r>
          </a:p>
          <a:p>
            <a:pPr lvl="1" eaLnBrk="1" hangingPunct="1"/>
            <a:r>
              <a:rPr lang="en-US" altLang="en-US"/>
              <a:t>Generally in unit testing.</a:t>
            </a:r>
          </a:p>
          <a:p>
            <a:pPr lvl="1" eaLnBrk="1" hangingPunct="1"/>
            <a:r>
              <a:rPr lang="en-US" altLang="en-US"/>
              <a:t>Some use in integration testing.</a:t>
            </a:r>
          </a:p>
          <a:p>
            <a:pPr lvl="1" eaLnBrk="1" hangingPunct="1"/>
            <a:r>
              <a:rPr lang="en-US" altLang="en-US"/>
              <a:t>Limited use in system testing; in practice, rarely used.</a:t>
            </a:r>
          </a:p>
          <a:p>
            <a:pPr lvl="1" eaLnBrk="1" hangingPunct="1"/>
            <a:r>
              <a:rPr lang="en-US" altLang="en-US"/>
              <a:t>Virtually never used in acceptance testing.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C7406C0D-F35E-D689-818C-8AE442ECC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White Box Testing Summary</a:t>
            </a:r>
          </a:p>
        </p:txBody>
      </p:sp>
      <p:sp>
        <p:nvSpPr>
          <p:cNvPr id="366595" name="Rectangle 3">
            <a:extLst>
              <a:ext uri="{FF2B5EF4-FFF2-40B4-BE49-F238E27FC236}">
                <a16:creationId xmlns:a16="http://schemas.microsoft.com/office/drawing/2014/main" id="{CF273122-B92C-3CF7-01C2-B28D46796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What are its advantages?</a:t>
            </a:r>
          </a:p>
          <a:p>
            <a:pPr lvl="1" eaLnBrk="1" hangingPunct="1"/>
            <a:r>
              <a:rPr lang="en-US" altLang="en-US" sz="2400"/>
              <a:t>Emphasis on coverage of all the code, and all the decisions.</a:t>
            </a:r>
          </a:p>
          <a:p>
            <a:pPr lvl="1" eaLnBrk="1" hangingPunct="1"/>
            <a:r>
              <a:rPr lang="en-US" altLang="en-US" sz="2400"/>
              <a:t>Many white box testing methods have well-defined sets of tests, with well-defined completion criteria. We know when we are done.</a:t>
            </a:r>
          </a:p>
          <a:p>
            <a:pPr lvl="1" eaLnBrk="1" hangingPunct="1"/>
            <a:r>
              <a:rPr lang="en-US" altLang="en-US" sz="2400"/>
              <a:t>We can objectively measure our testing progress.</a:t>
            </a:r>
          </a:p>
          <a:p>
            <a:pPr lvl="2" eaLnBrk="1" hangingPunct="1"/>
            <a:r>
              <a:rPr lang="en-US" altLang="en-US" sz="2000"/>
              <a:t>This is far more important than it might appear…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F3B897A5-0062-1F72-FE3B-E4630FE996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White Box Testing Summary</a:t>
            </a:r>
          </a:p>
        </p:txBody>
      </p:sp>
      <p:sp>
        <p:nvSpPr>
          <p:cNvPr id="367619" name="Rectangle 3">
            <a:extLst>
              <a:ext uri="{FF2B5EF4-FFF2-40B4-BE49-F238E27FC236}">
                <a16:creationId xmlns:a16="http://schemas.microsoft.com/office/drawing/2014/main" id="{B0E973FB-A619-E1C6-5083-93AFA3FED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What are its disadvantages?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/>
              <a:t>Biased by the code itself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Not well suited for testing non-functional aspects of the system.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Some methods are analysis-intensive.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Tends to treat all test cases as equal.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Can’t test code that isn’t there, but should be.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Tests from the developer perspective.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Not necessarily any links to requirements.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Sometimes hard to generate test cases.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Developers tend to ignore systematic methods of white box testing.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7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7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7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67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67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9E3F8C2F-316B-1449-98E0-87D1034D06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Developer Testing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654BEB08-D541-42F1-1E49-ACA223C495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White box testing is usually done by the developers, testing their own code.</a:t>
            </a:r>
          </a:p>
          <a:p>
            <a:pPr eaLnBrk="1" hangingPunct="1"/>
            <a:r>
              <a:rPr lang="en-US" altLang="en-US"/>
              <a:t>Developers may also do black box testing as part of unit testing.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EB231E81-7220-2E2D-9CCC-57ADEC3C03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Developers Can’t test Their Own Code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D7CE504B-96D3-5E23-C581-F9295DA5EE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Can’t test for the things they should have put in the code but didn’t.</a:t>
            </a:r>
          </a:p>
          <a:p>
            <a:pPr eaLnBrk="1" hangingPunct="1"/>
            <a:r>
              <a:rPr lang="en-US" altLang="en-US" sz="2800"/>
              <a:t>The same thinking that produced logic errors will produce parallel logic errors in the tests.</a:t>
            </a:r>
          </a:p>
          <a:p>
            <a:pPr eaLnBrk="1" hangingPunct="1"/>
            <a:r>
              <a:rPr lang="en-US" altLang="en-US" sz="2800"/>
              <a:t>Developers are optimists.</a:t>
            </a:r>
          </a:p>
          <a:p>
            <a:pPr eaLnBrk="1" hangingPunct="1"/>
            <a:r>
              <a:rPr lang="en-US" altLang="en-US" sz="2800"/>
              <a:t>Developers are motivated to finish the code.</a:t>
            </a:r>
          </a:p>
          <a:p>
            <a:pPr eaLnBrk="1" hangingPunct="1"/>
            <a:r>
              <a:rPr lang="en-US" altLang="en-US" sz="2800"/>
              <a:t>Reward structure does not encourage testing.</a:t>
            </a:r>
          </a:p>
          <a:p>
            <a:pPr eaLnBrk="1" hangingPunct="1"/>
            <a:r>
              <a:rPr lang="en-US" altLang="en-US" sz="2800"/>
              <a:t>Pressure to deliver early.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5E7728B4-61FB-60F2-2F33-D8A317133C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Developers Must Test Their Own Code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DEF20FD6-7070-C270-09AD-CEEC6D0ABF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Testers are too busy.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Turnaround is too slow.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Developers have the ability to do white box testing.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Developers can appreciate implementation issues – the accidental complexity.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They can catch trivial errors.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Developers will do it anyway.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90032463-22AE-17E8-4181-DCEBCCC99F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Developer Testing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C769E550-1499-08B6-588E-77AB710284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 developers are poor testers of their own code.</a:t>
            </a:r>
          </a:p>
          <a:p>
            <a:pPr eaLnBrk="1" hangingPunct="1"/>
            <a:r>
              <a:rPr lang="en-US" altLang="en-US"/>
              <a:t>But they have to test their own code.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(This is an over-constrained problem.)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1251</TotalTime>
  <Words>2981</Words>
  <Application>Microsoft Office PowerPoint</Application>
  <PresentationFormat>On-screen Show (4:3)</PresentationFormat>
  <Paragraphs>708</Paragraphs>
  <Slides>100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1" baseType="lpstr">
      <vt:lpstr>Blends</vt:lpstr>
      <vt:lpstr>Software Testing and Quality Engineering</vt:lpstr>
      <vt:lpstr>What We will Cover Today</vt:lpstr>
      <vt:lpstr>White Box Testing</vt:lpstr>
      <vt:lpstr>White Box Testing</vt:lpstr>
      <vt:lpstr>Advantages</vt:lpstr>
      <vt:lpstr>Disadvantages</vt:lpstr>
      <vt:lpstr>Disadvantages</vt:lpstr>
      <vt:lpstr>On the Other Hand …</vt:lpstr>
      <vt:lpstr>Disadvantages</vt:lpstr>
      <vt:lpstr>Disadvantages</vt:lpstr>
      <vt:lpstr>Static Testing</vt:lpstr>
      <vt:lpstr>Human Static Testing</vt:lpstr>
      <vt:lpstr>Static Analysis Tools</vt:lpstr>
      <vt:lpstr>Typical Errors or Warnings</vt:lpstr>
      <vt:lpstr>Tool example: Klocwork</vt:lpstr>
      <vt:lpstr>Klocwork: quality defect categories</vt:lpstr>
      <vt:lpstr>Klocwork: quality defect categories</vt:lpstr>
      <vt:lpstr>Klocwork: Security Vulnerability Categories</vt:lpstr>
      <vt:lpstr>SQL Injection </vt:lpstr>
      <vt:lpstr>Other Static Analysis Tools </vt:lpstr>
      <vt:lpstr>Industry War Story</vt:lpstr>
      <vt:lpstr>White box Unit testing</vt:lpstr>
      <vt:lpstr>Statement Coverage Testing</vt:lpstr>
      <vt:lpstr>Statement Coverage Testing</vt:lpstr>
      <vt:lpstr>Decision Coverage Testing</vt:lpstr>
      <vt:lpstr>Decision Coverage Testing</vt:lpstr>
      <vt:lpstr>Decision Coverage Testing</vt:lpstr>
      <vt:lpstr>Condition Coverage Testing</vt:lpstr>
      <vt:lpstr>Condition Coverage Testing</vt:lpstr>
      <vt:lpstr>PowerPoint Presentation</vt:lpstr>
      <vt:lpstr>Flow Graph Terminology</vt:lpstr>
      <vt:lpstr>Flow Graph Terminology</vt:lpstr>
      <vt:lpstr>Flow Graph</vt:lpstr>
      <vt:lpstr>Flow Graph</vt:lpstr>
      <vt:lpstr>Flow Graph</vt:lpstr>
      <vt:lpstr>Flow Graph</vt:lpstr>
      <vt:lpstr>Cyclomatic Complexity</vt:lpstr>
      <vt:lpstr>Cyclomatic Complexity</vt:lpstr>
      <vt:lpstr>Cyclomatic Complexity</vt:lpstr>
      <vt:lpstr>Cyclomatic Complexity</vt:lpstr>
      <vt:lpstr>Cyclomatic Complexity</vt:lpstr>
      <vt:lpstr>Cyclomatic Complexity</vt:lpstr>
      <vt:lpstr>Cyclomatic Complexity</vt:lpstr>
      <vt:lpstr>Cyclomatic Complexity</vt:lpstr>
      <vt:lpstr>Cyclomatic Complexity</vt:lpstr>
      <vt:lpstr>Cyclomatic Complexity</vt:lpstr>
      <vt:lpstr>Examples</vt:lpstr>
      <vt:lpstr>Examples</vt:lpstr>
      <vt:lpstr>Examples</vt:lpstr>
      <vt:lpstr>Examples</vt:lpstr>
      <vt:lpstr>Examples</vt:lpstr>
      <vt:lpstr>Structured Testing</vt:lpstr>
      <vt:lpstr>Structured Testing</vt:lpstr>
      <vt:lpstr>Basis Paths</vt:lpstr>
      <vt:lpstr>Generating a Basis Path Set</vt:lpstr>
      <vt:lpstr>Generating a Basis Path Set</vt:lpstr>
      <vt:lpstr>Create a Basis Path Set</vt:lpstr>
      <vt:lpstr>Create a Basis Path Set</vt:lpstr>
      <vt:lpstr>Create a Basis Path Set</vt:lpstr>
      <vt:lpstr>Create a Basis Path Set</vt:lpstr>
      <vt:lpstr>Test Cases from Basis Paths</vt:lpstr>
      <vt:lpstr>Test Cases</vt:lpstr>
      <vt:lpstr>More on Cyclomatic Complexity</vt:lpstr>
      <vt:lpstr>Subroutines</vt:lpstr>
      <vt:lpstr>Part 2 …</vt:lpstr>
      <vt:lpstr>More on Structured Testing</vt:lpstr>
      <vt:lpstr>Unreachable Paths</vt:lpstr>
      <vt:lpstr>Unreachable Paths</vt:lpstr>
      <vt:lpstr>Structured Testing in Maintenance</vt:lpstr>
      <vt:lpstr>Maintenance -- continued</vt:lpstr>
      <vt:lpstr>More on Cyclomatic Complexity</vt:lpstr>
      <vt:lpstr>Limits of Structured Testing</vt:lpstr>
      <vt:lpstr>Limits of Structured Testing</vt:lpstr>
      <vt:lpstr>Limits of Structured Testing</vt:lpstr>
      <vt:lpstr>Limits of Structured Testing</vt:lpstr>
      <vt:lpstr>Limits of Structured Testing</vt:lpstr>
      <vt:lpstr>Limits of Structured Testing</vt:lpstr>
      <vt:lpstr>Structured Testing: Summary</vt:lpstr>
      <vt:lpstr>Structured Testing: Summary</vt:lpstr>
      <vt:lpstr>Structured Testing: Summary</vt:lpstr>
      <vt:lpstr>Loop Testing</vt:lpstr>
      <vt:lpstr>Loop Testing</vt:lpstr>
      <vt:lpstr>Loop Testing</vt:lpstr>
      <vt:lpstr>Loop Testing</vt:lpstr>
      <vt:lpstr>Loop Testing</vt:lpstr>
      <vt:lpstr>Loop Testing</vt:lpstr>
      <vt:lpstr>Nested Loops</vt:lpstr>
      <vt:lpstr>Nested Loops</vt:lpstr>
      <vt:lpstr>Loop Testing</vt:lpstr>
      <vt:lpstr>Loop Testing</vt:lpstr>
      <vt:lpstr>Loop Testing Summary</vt:lpstr>
      <vt:lpstr>Loop Testing Summary</vt:lpstr>
      <vt:lpstr>White Box Testing Summary</vt:lpstr>
      <vt:lpstr>White Box Testing Summary</vt:lpstr>
      <vt:lpstr>White Box Testing Summary</vt:lpstr>
      <vt:lpstr>Developer Testing</vt:lpstr>
      <vt:lpstr>Developers Can’t test Their Own Code</vt:lpstr>
      <vt:lpstr>Developers Must Test Their Own Code</vt:lpstr>
      <vt:lpstr>Developer Testing</vt:lpstr>
      <vt:lpstr>Hope for Developers?</vt:lpstr>
    </vt:vector>
  </TitlesOfParts>
  <Company>UVSC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and Quality Engineering</dc:title>
  <dc:creator>faculty</dc:creator>
  <cp:lastModifiedBy>Jingpeng (JP) Tang</cp:lastModifiedBy>
  <cp:revision>75</cp:revision>
  <dcterms:created xsi:type="dcterms:W3CDTF">2005-08-25T16:59:21Z</dcterms:created>
  <dcterms:modified xsi:type="dcterms:W3CDTF">2023-11-28T16:48:04Z</dcterms:modified>
</cp:coreProperties>
</file>