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440871" indent="-440871">
              <a:spcBef>
                <a:spcPts val="3200"/>
              </a:spcBef>
              <a:buClrTx/>
              <a:defRPr sz="3600"/>
            </a:lvl1pPr>
            <a:lvl2pPr marL="783771" indent="-440871">
              <a:spcBef>
                <a:spcPts val="3200"/>
              </a:spcBef>
              <a:buClrTx/>
              <a:defRPr sz="3600"/>
            </a:lvl2pPr>
            <a:lvl3pPr marL="1126671" indent="-440871">
              <a:spcBef>
                <a:spcPts val="3200"/>
              </a:spcBef>
              <a:buClrTx/>
              <a:defRPr sz="3600"/>
            </a:lvl3pPr>
            <a:lvl4pPr marL="1469571" indent="-440871">
              <a:spcBef>
                <a:spcPts val="3200"/>
              </a:spcBef>
              <a:buClrTx/>
              <a:defRPr sz="3600"/>
            </a:lvl4pPr>
            <a:lvl5pPr marL="1812471" indent="-440871">
              <a:spcBef>
                <a:spcPts val="3200"/>
              </a:spcBef>
              <a:buClrTx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5556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001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4446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8891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336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7781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226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6671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116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github.com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Analysis and Machine Learning Workshop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Text Analysis and Machine Learning Workshop</a:t>
            </a:r>
          </a:p>
        </p:txBody>
      </p:sp>
      <p:sp>
        <p:nvSpPr>
          <p:cNvPr id="120" name="Jason Kiley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37463">
              <a:defRPr sz="3404"/>
            </a:pPr>
            <a:r>
              <a:t>Jason Kiley</a:t>
            </a:r>
          </a:p>
          <a:p>
            <a:pPr defTabSz="537463">
              <a:defRPr sz="3404"/>
            </a:pPr>
            <a:r>
              <a:t>Oklahoma State University</a:t>
            </a:r>
          </a:p>
        </p:txBody>
      </p:sp>
      <p:sp>
        <p:nvSpPr>
          <p:cNvPr id="121" name="Part 2: Python Basics"/>
          <p:cNvSpPr txBox="1"/>
          <p:nvPr/>
        </p:nvSpPr>
        <p:spPr>
          <a:xfrm>
            <a:off x="3862324" y="8195381"/>
            <a:ext cx="52801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Part 2: Python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Assign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</a:t>
            </a:r>
          </a:p>
        </p:txBody>
      </p:sp>
      <p:sp>
        <p:nvSpPr>
          <p:cNvPr id="142" name="Variables in Python can be thought of as names we give to objec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Variables in Python can be thought of as names we give to objects.</a:t>
            </a:r>
          </a:p>
          <a:p>
            <a:pPr/>
            <a:r>
              <a:t>Everything in Python is an object.</a:t>
            </a:r>
          </a:p>
          <a:p>
            <a:pPr/>
            <a:r>
              <a:t>Objects have attributes and methods that allow us to work with them. More on that later.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hat you already kn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you already know</a:t>
            </a:r>
          </a:p>
        </p:txBody>
      </p:sp>
      <p:sp>
        <p:nvSpPr>
          <p:cNvPr id="145" name="You have likely worked with data type issues in your existing stats softwar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have likely worked with data type issues in your existing stats software.</a:t>
            </a:r>
          </a:p>
          <a:p>
            <a:pPr/>
            <a:r>
              <a:t>For example, Stata often requires some type of format change for dates in datasets to be recognizable to us as dates.</a:t>
            </a:r>
          </a:p>
          <a:p>
            <a:pPr/>
            <a:r>
              <a:t>You may have used destring to change a number represented as a character string into a number datatype that Stata can use.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creen Shot 2018-10-06 at 1.51.48 PM.png" descr="Screen Shot 2018-10-06 at 1.51.48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4398" r="0" b="439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48" name="Integ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Integers</a:t>
            </a:r>
          </a:p>
        </p:txBody>
      </p:sp>
      <p:sp>
        <p:nvSpPr>
          <p:cNvPr id="149" name="Same as math: counting numbers, zero, and negatives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Same as math: counting numbers, zero, and negatives.</a:t>
            </a:r>
          </a:p>
          <a:p>
            <a:pPr/>
            <a:r>
              <a:t>Literals are numbers without decimals.</a:t>
            </a:r>
          </a:p>
          <a:p>
            <a:pPr/>
            <a:r>
              <a:t>Convert with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int()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creen Shot 2018-10-06 at 1.52.33 PM.png" descr="Screen Shot 2018-10-06 at 1.52.33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41" t="0" r="341" b="0"/>
          <a:stretch>
            <a:fillRect/>
          </a:stretch>
        </p:blipFill>
        <p:spPr>
          <a:xfrm>
            <a:off x="6718299" y="2590800"/>
            <a:ext cx="5334001" cy="6286500"/>
          </a:xfrm>
          <a:prstGeom prst="rect">
            <a:avLst/>
          </a:prstGeom>
        </p:spPr>
      </p:pic>
      <p:sp>
        <p:nvSpPr>
          <p:cNvPr id="152" name="Floating point numb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Floating point numbers</a:t>
            </a:r>
          </a:p>
        </p:txBody>
      </p:sp>
      <p:sp>
        <p:nvSpPr>
          <p:cNvPr id="153" name="Any number with a decimal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Any number with a decimal.</a:t>
            </a:r>
          </a:p>
          <a:p>
            <a:pPr/>
            <a:r>
              <a:t>Stored as an approximation, but it’s rarely an issue.</a:t>
            </a:r>
          </a:p>
          <a:p>
            <a:pPr/>
            <a:r>
              <a:t>Scientific notation also works.</a:t>
            </a:r>
          </a:p>
          <a:p>
            <a:pPr/>
            <a:r>
              <a:t>Convert with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float()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nts and floa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ints and floats</a:t>
            </a:r>
          </a:p>
        </p:txBody>
      </p:sp>
      <p:sp>
        <p:nvSpPr>
          <p:cNvPr id="156" name="ints can be added, subtracted, multiplied, and exponentiat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0062" indent="-500062">
              <a:spcBef>
                <a:spcPts val="3200"/>
              </a:spcBef>
              <a:defRPr sz="3600"/>
            </a:pPr>
            <a:r>
              <a:t>ints can be added, subtracted, multiplied, and exponentiated.</a:t>
            </a:r>
          </a:p>
          <a:p>
            <a:pPr marL="500062" indent="-500062">
              <a:spcBef>
                <a:spcPts val="3200"/>
              </a:spcBef>
              <a:defRPr sz="3600"/>
            </a:pPr>
            <a:r>
              <a:t>Anything with a float or int division returns a float.</a:t>
            </a:r>
          </a:p>
          <a:p>
            <a:pPr marL="500062" indent="-500062">
              <a:spcBef>
                <a:spcPts val="3200"/>
              </a:spcBef>
              <a:defRPr sz="3600"/>
            </a:pPr>
            <a:r>
              <a:t>In pandas, ints with missing values are converted to float.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creen Shot 2018-10-06 at 1.53.26 PM.png" descr="Screen Shot 2018-10-06 at 1.53.26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14017" b="0"/>
          <a:stretch>
            <a:fillRect/>
          </a:stretch>
        </p:blipFill>
        <p:spPr>
          <a:xfrm>
            <a:off x="6720687" y="2590800"/>
            <a:ext cx="5331614" cy="6286500"/>
          </a:xfrm>
          <a:prstGeom prst="rect">
            <a:avLst/>
          </a:prstGeom>
        </p:spPr>
      </p:pic>
      <p:sp>
        <p:nvSpPr>
          <p:cNvPr id="159" name="Str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Strings</a:t>
            </a:r>
          </a:p>
        </p:txBody>
      </p:sp>
      <p:sp>
        <p:nvSpPr>
          <p:cNvPr id="160" name="One or more characters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or more characters.</a:t>
            </a:r>
          </a:p>
          <a:p>
            <a:pPr/>
            <a:r>
              <a:t>That includes special characters like newlines.</a:t>
            </a:r>
          </a:p>
          <a:p>
            <a:pPr/>
            <a:r>
              <a:t>Convert with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str()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Many object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Many object types</a:t>
            </a:r>
          </a:p>
        </p:txBody>
      </p:sp>
      <p:sp>
        <p:nvSpPr>
          <p:cNvPr id="163" name="datetime for representing dates and times and differences in dates and tim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datetime for representing dates and times and differences in dates and times.</a:t>
            </a:r>
          </a:p>
          <a:p>
            <a:pPr/>
            <a:r>
              <a:t>Boolean values for True or False.</a:t>
            </a:r>
          </a:p>
          <a:p>
            <a:pPr/>
            <a:r>
              <a:t>Packages add many many more.</a:t>
            </a:r>
          </a:p>
          <a:p>
            <a:pPr/>
            <a:r>
              <a:t>As you may have guessed, we can make our own object types, though that is mostly beyond our scope for today.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creen Shot 2018-10-06 at 1.54.26 PM.png" descr="Screen Shot 2018-10-06 at 1.54.26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1054" r="0" b="105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66" name="Li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Lists</a:t>
            </a:r>
          </a:p>
        </p:txBody>
      </p:sp>
      <p:sp>
        <p:nvSpPr>
          <p:cNvPr id="167" name="Lists are data structures that contain a sequence of objects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Lists are data structures that contain a sequence of objects.</a:t>
            </a:r>
          </a:p>
          <a:p>
            <a:pPr/>
            <a:r>
              <a:t>They can contain many types of objects (though usually one).</a:t>
            </a:r>
          </a:p>
          <a:p>
            <a:pPr/>
            <a:r>
              <a:t>Very versatile.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creen Shot 2018-10-06 at 1.55.11 PM.png" descr="Screen Shot 2018-10-06 at 1.55.11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18300" y="2967215"/>
            <a:ext cx="5334001" cy="5533670"/>
          </a:xfrm>
          <a:prstGeom prst="rect">
            <a:avLst/>
          </a:prstGeom>
        </p:spPr>
      </p:pic>
      <p:sp>
        <p:nvSpPr>
          <p:cNvPr id="170" name="Diction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Dictionaries</a:t>
            </a:r>
          </a:p>
        </p:txBody>
      </p:sp>
      <p:sp>
        <p:nvSpPr>
          <p:cNvPr id="171" name="Dictionaries are data structures with key-value pairs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27645" indent="-427645" defTabSz="566674">
              <a:spcBef>
                <a:spcPts val="3100"/>
              </a:spcBef>
              <a:defRPr sz="3492"/>
            </a:pPr>
            <a:r>
              <a:t>Dictionaries are data structures with key-value pairs.</a:t>
            </a:r>
          </a:p>
          <a:p>
            <a:pPr marL="427645" indent="-427645" defTabSz="566674">
              <a:spcBef>
                <a:spcPts val="3100"/>
              </a:spcBef>
              <a:defRPr sz="3492"/>
            </a:pPr>
            <a:r>
              <a:t>Keys must be unique and immutable.</a:t>
            </a:r>
          </a:p>
          <a:p>
            <a:pPr marL="427645" indent="-427645" defTabSz="566674">
              <a:spcBef>
                <a:spcPts val="3100"/>
              </a:spcBef>
              <a:defRPr sz="3492"/>
            </a:pPr>
            <a:r>
              <a:t>We often use them to store associations for lookups or as a primitive representation of a row of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Methods and muta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Methods and mutability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ithub.com/jtkiley/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github.com</a:t>
            </a:r>
            <a:r>
              <a:t>/jtkiley/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76" name="Much like math, functions are objects that take input and map that input to a particular output for a given inpu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Much like math, functions are objects that take input and map that input to a particular output for a given input.</a:t>
            </a:r>
          </a:p>
          <a:p>
            <a:pPr/>
            <a:r>
              <a:t>In programming, we tend to refer to input as arguments, and output as returns.</a:t>
            </a:r>
          </a:p>
          <a:p>
            <a:pPr/>
            <a:r>
              <a:t>There are many built in, and we can make our own.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creen Shot 2018-10-06 at 1.56.56 PM.png" descr="Screen Shot 2018-10-06 at 1.56.56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680405"/>
            <a:ext cx="13004800" cy="839279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Methods</a:t>
            </a:r>
          </a:p>
        </p:txBody>
      </p:sp>
      <p:sp>
        <p:nvSpPr>
          <p:cNvPr id="181" name="Remember that everything in Python is an objec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Remember that everything in Python is an object.</a:t>
            </a:r>
          </a:p>
          <a:p>
            <a:pPr/>
            <a:r>
              <a:t>Objects have methods, which are just functions attached to objects and defined with their type in mind.</a:t>
            </a:r>
          </a:p>
          <a:p>
            <a:pPr/>
            <a:r>
              <a:t>For example, strings have the .lower() method that returns the string transformed to lower case.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creen Shot 2018-10-06 at 1.59.59 PM.png" descr="Screen Shot 2018-10-06 at 1.59.59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199288"/>
            <a:ext cx="13004800" cy="935502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Muta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Mutability</a:t>
            </a:r>
          </a:p>
        </p:txBody>
      </p:sp>
      <p:sp>
        <p:nvSpPr>
          <p:cNvPr id="186" name="Mutability describes whether objects themselves can be chang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Mutability describes whether objects themselves can be changed.</a:t>
            </a:r>
          </a:p>
          <a:p>
            <a:pPr/>
            <a:r>
              <a:t>Note that this is different from changing the object that a name points to.</a:t>
            </a:r>
          </a:p>
          <a:p>
            <a:pPr/>
            <a:r>
              <a:t>Warning: this is sometimes a bit tricky.</a:t>
            </a:r>
          </a:p>
          <a:p>
            <a:pPr/>
            <a:r>
              <a:t>Examples in hands-on portion.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Hands-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</a:t>
            </a:r>
          </a:p>
        </p:txBody>
      </p:sp>
      <p:sp>
        <p:nvSpPr>
          <p:cNvPr id="189" name="Jupyter featur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Jupyter features.</a:t>
            </a:r>
          </a:p>
          <a:p>
            <a:pPr/>
            <a:r>
              <a:t>Python data types.</a:t>
            </a:r>
          </a:p>
          <a:p>
            <a:pPr/>
            <a:r>
              <a:t>Python data structures.</a:t>
            </a:r>
          </a:p>
          <a:p>
            <a:pPr/>
            <a:r>
              <a:t>Functions and methods.</a:t>
            </a:r>
          </a:p>
          <a:p>
            <a:pPr/>
            <a:r>
              <a:t>Mutability.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Hands-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94" name="Jupyter notebooks are tools that are well-designed for how we actually go about conducting empirical research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9683" indent="-429683" defTabSz="508254">
              <a:spcBef>
                <a:spcPts val="3600"/>
              </a:spcBef>
              <a:defRPr sz="3480"/>
            </a:pPr>
            <a:r>
              <a:t>Jupyter notebooks are tools that are well-designed for how we actually go about conducting empirical research.</a:t>
            </a:r>
          </a:p>
          <a:p>
            <a:pPr marL="429683" indent="-429683" defTabSz="508254">
              <a:spcBef>
                <a:spcPts val="3600"/>
              </a:spcBef>
              <a:defRPr sz="3480"/>
            </a:pPr>
            <a:r>
              <a:t>Python basic data types should be generally familiar.</a:t>
            </a:r>
          </a:p>
          <a:p>
            <a:pPr marL="429683" indent="-429683" defTabSz="508254">
              <a:spcBef>
                <a:spcPts val="3600"/>
              </a:spcBef>
              <a:defRPr sz="3480"/>
            </a:pPr>
            <a:r>
              <a:t>Data structures like lists and dictionaries are an upgrade in functionality from most stats software.</a:t>
            </a:r>
          </a:p>
          <a:p>
            <a:pPr marL="429683" indent="-429683" defTabSz="508254">
              <a:spcBef>
                <a:spcPts val="3600"/>
              </a:spcBef>
              <a:defRPr sz="3480"/>
            </a:pPr>
            <a:r>
              <a:t>Mutability is sometimes tricky, but, generally, basic types are immutable and data structures are mutable.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Lunch until 12:3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Lunch until 12:30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Jupyter and Pyth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Jupyter and Python</a:t>
            </a:r>
          </a:p>
        </p:txBody>
      </p:sp>
      <p:sp>
        <p:nvSpPr>
          <p:cNvPr id="126" name="Jupyter Notebook featur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Jupyter Notebook features.</a:t>
            </a:r>
          </a:p>
          <a:p>
            <a:pPr/>
            <a:r>
              <a:t>Python object types: string, int, float.</a:t>
            </a:r>
          </a:p>
          <a:p>
            <a:pPr/>
            <a:r>
              <a:t>Other types: bool and datetime.</a:t>
            </a:r>
          </a:p>
          <a:p>
            <a:pPr/>
            <a:r>
              <a:t>Data structures: lists and dictionaries.</a:t>
            </a:r>
          </a:p>
          <a:p>
            <a:pPr/>
            <a:r>
              <a:t>Methods and mutability.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Jupyter Noteboo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Jupyter Notebooks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Jupyter Noteboo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Jupyter Notebooks</a:t>
            </a:r>
          </a:p>
        </p:txBody>
      </p:sp>
      <p:sp>
        <p:nvSpPr>
          <p:cNvPr id="131" name="Format combines code, output, rich text, and images in a helpful way for doing research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Format combines code, output, rich text, and images in a helpful way for doing research.</a:t>
            </a:r>
          </a:p>
          <a:p>
            <a:pPr/>
            <a:r>
              <a:t>Cell-based design enables the non-linear and iterative work that we often do.</a:t>
            </a:r>
          </a:p>
          <a:p>
            <a:pPr/>
            <a:r>
              <a:t>Interface handles other common tasks, like code editing, and adds convenience features.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creen Shot 2018-10-06 at 1.48.27 PM.png" descr="Screen Shot 2018-10-06 at 1.48.27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914" t="0" r="1914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creen Shot 2018-10-06 at 1.48.56 PM.png" descr="Screen Shot 2018-10-06 at 1.48.56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914" t="0" r="1914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creen Shot 2018-10-06 at 1.49.33 PM.png" descr="Screen Shot 2018-10-06 at 1.49.33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914" t="0" r="1914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ython Ob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Objects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