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Permanent link to this comic: https://xkcd.com/1838/</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440871" indent="-440871">
              <a:spcBef>
                <a:spcPts val="3200"/>
              </a:spcBef>
              <a:buClrTx/>
              <a:defRPr sz="3600"/>
            </a:lvl1pPr>
            <a:lvl2pPr marL="783771" indent="-440871">
              <a:spcBef>
                <a:spcPts val="3200"/>
              </a:spcBef>
              <a:buClrTx/>
              <a:defRPr sz="3600"/>
            </a:lvl2pPr>
            <a:lvl3pPr marL="1126671" indent="-440871">
              <a:spcBef>
                <a:spcPts val="3200"/>
              </a:spcBef>
              <a:buClrTx/>
              <a:defRPr sz="3600"/>
            </a:lvl3pPr>
            <a:lvl4pPr marL="1469571" indent="-440871">
              <a:spcBef>
                <a:spcPts val="3200"/>
              </a:spcBef>
              <a:buClrTx/>
              <a:defRPr sz="3600"/>
            </a:lvl4pPr>
            <a:lvl5pPr marL="1812471" indent="-440871">
              <a:spcBef>
                <a:spcPts val="3200"/>
              </a:spcBef>
              <a:buClrTx/>
              <a:defRPr sz="36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555625" marR="0" indent="-555625" algn="l" defTabSz="584200" rtl="0" latinLnBrk="0">
        <a:lnSpc>
          <a:spcPct val="100000"/>
        </a:lnSpc>
        <a:spcBef>
          <a:spcPts val="4200"/>
        </a:spcBef>
        <a:spcAft>
          <a:spcPts val="0"/>
        </a:spcAft>
        <a:buClr>
          <a:srgbClr val="FFFFFF"/>
        </a:buClr>
        <a:buSzPct val="145000"/>
        <a:buFontTx/>
        <a:buChar char="•"/>
        <a:tabLst/>
        <a:defRPr b="0" baseline="0" cap="none" i="0" spc="0" strike="noStrike" sz="4000" u="none">
          <a:ln>
            <a:noFill/>
          </a:ln>
          <a:solidFill>
            <a:srgbClr val="FFFFFF"/>
          </a:solidFill>
          <a:uFillTx/>
          <a:latin typeface="Helvetica Neue"/>
          <a:ea typeface="Helvetica Neue"/>
          <a:cs typeface="Helvetica Neue"/>
          <a:sym typeface="Helvetica Neue"/>
        </a:defRPr>
      </a:lvl1pPr>
      <a:lvl2pPr marL="1000125" marR="0" indent="-555625" algn="l" defTabSz="584200" rtl="0" latinLnBrk="0">
        <a:lnSpc>
          <a:spcPct val="100000"/>
        </a:lnSpc>
        <a:spcBef>
          <a:spcPts val="4200"/>
        </a:spcBef>
        <a:spcAft>
          <a:spcPts val="0"/>
        </a:spcAft>
        <a:buClr>
          <a:srgbClr val="FFFFFF"/>
        </a:buClr>
        <a:buSzPct val="145000"/>
        <a:buFontTx/>
        <a:buChar char="•"/>
        <a:tabLst/>
        <a:defRPr b="0" baseline="0" cap="none" i="0" spc="0" strike="noStrike" sz="4000" u="none">
          <a:ln>
            <a:noFill/>
          </a:ln>
          <a:solidFill>
            <a:srgbClr val="FFFFFF"/>
          </a:solidFill>
          <a:uFillTx/>
          <a:latin typeface="Helvetica Neue"/>
          <a:ea typeface="Helvetica Neue"/>
          <a:cs typeface="Helvetica Neue"/>
          <a:sym typeface="Helvetica Neue"/>
        </a:defRPr>
      </a:lvl2pPr>
      <a:lvl3pPr marL="1444625" marR="0" indent="-555625" algn="l" defTabSz="584200" rtl="0" latinLnBrk="0">
        <a:lnSpc>
          <a:spcPct val="100000"/>
        </a:lnSpc>
        <a:spcBef>
          <a:spcPts val="4200"/>
        </a:spcBef>
        <a:spcAft>
          <a:spcPts val="0"/>
        </a:spcAft>
        <a:buClr>
          <a:srgbClr val="FFFFFF"/>
        </a:buClr>
        <a:buSzPct val="145000"/>
        <a:buFontTx/>
        <a:buChar char="•"/>
        <a:tabLst/>
        <a:defRPr b="0" baseline="0" cap="none" i="0" spc="0" strike="noStrike" sz="4000" u="none">
          <a:ln>
            <a:noFill/>
          </a:ln>
          <a:solidFill>
            <a:srgbClr val="FFFFFF"/>
          </a:solidFill>
          <a:uFillTx/>
          <a:latin typeface="Helvetica Neue"/>
          <a:ea typeface="Helvetica Neue"/>
          <a:cs typeface="Helvetica Neue"/>
          <a:sym typeface="Helvetica Neue"/>
        </a:defRPr>
      </a:lvl3pPr>
      <a:lvl4pPr marL="1889125" marR="0" indent="-555625" algn="l" defTabSz="584200" rtl="0" latinLnBrk="0">
        <a:lnSpc>
          <a:spcPct val="100000"/>
        </a:lnSpc>
        <a:spcBef>
          <a:spcPts val="4200"/>
        </a:spcBef>
        <a:spcAft>
          <a:spcPts val="0"/>
        </a:spcAft>
        <a:buClr>
          <a:srgbClr val="FFFFFF"/>
        </a:buClr>
        <a:buSzPct val="145000"/>
        <a:buFontTx/>
        <a:buChar char="•"/>
        <a:tabLst/>
        <a:defRPr b="0" baseline="0" cap="none" i="0" spc="0" strike="noStrike" sz="4000" u="none">
          <a:ln>
            <a:noFill/>
          </a:ln>
          <a:solidFill>
            <a:srgbClr val="FFFFFF"/>
          </a:solidFill>
          <a:uFillTx/>
          <a:latin typeface="Helvetica Neue"/>
          <a:ea typeface="Helvetica Neue"/>
          <a:cs typeface="Helvetica Neue"/>
          <a:sym typeface="Helvetica Neue"/>
        </a:defRPr>
      </a:lvl4pPr>
      <a:lvl5pPr marL="2333625" marR="0" indent="-555625" algn="l" defTabSz="584200" rtl="0" latinLnBrk="0">
        <a:lnSpc>
          <a:spcPct val="100000"/>
        </a:lnSpc>
        <a:spcBef>
          <a:spcPts val="4200"/>
        </a:spcBef>
        <a:spcAft>
          <a:spcPts val="0"/>
        </a:spcAft>
        <a:buClr>
          <a:srgbClr val="FFFFFF"/>
        </a:buClr>
        <a:buSzPct val="145000"/>
        <a:buFontTx/>
        <a:buChar char="•"/>
        <a:tabLst/>
        <a:defRPr b="0" baseline="0" cap="none" i="0" spc="0" strike="noStrike" sz="4000" u="none">
          <a:ln>
            <a:noFill/>
          </a:ln>
          <a:solidFill>
            <a:srgbClr val="FFFFFF"/>
          </a:solidFill>
          <a:uFillTx/>
          <a:latin typeface="Helvetica Neue"/>
          <a:ea typeface="Helvetica Neue"/>
          <a:cs typeface="Helvetica Neue"/>
          <a:sym typeface="Helvetica Neue"/>
        </a:defRPr>
      </a:lvl5pPr>
      <a:lvl6pPr marL="2778125" marR="0" indent="-555625" algn="l" defTabSz="584200" rtl="0" latinLnBrk="0">
        <a:lnSpc>
          <a:spcPct val="100000"/>
        </a:lnSpc>
        <a:spcBef>
          <a:spcPts val="4200"/>
        </a:spcBef>
        <a:spcAft>
          <a:spcPts val="0"/>
        </a:spcAft>
        <a:buClr>
          <a:srgbClr val="FFFFFF"/>
        </a:buClr>
        <a:buSzPct val="145000"/>
        <a:buFontTx/>
        <a:buChar char="•"/>
        <a:tabLst/>
        <a:defRPr b="0" baseline="0" cap="none" i="0" spc="0" strike="noStrike" sz="4000" u="none">
          <a:ln>
            <a:noFill/>
          </a:ln>
          <a:solidFill>
            <a:srgbClr val="FFFFFF"/>
          </a:solidFill>
          <a:uFillTx/>
          <a:latin typeface="Helvetica Neue"/>
          <a:ea typeface="Helvetica Neue"/>
          <a:cs typeface="Helvetica Neue"/>
          <a:sym typeface="Helvetica Neue"/>
        </a:defRPr>
      </a:lvl6pPr>
      <a:lvl7pPr marL="3222625" marR="0" indent="-555625" algn="l" defTabSz="584200" rtl="0" latinLnBrk="0">
        <a:lnSpc>
          <a:spcPct val="100000"/>
        </a:lnSpc>
        <a:spcBef>
          <a:spcPts val="4200"/>
        </a:spcBef>
        <a:spcAft>
          <a:spcPts val="0"/>
        </a:spcAft>
        <a:buClr>
          <a:srgbClr val="FFFFFF"/>
        </a:buClr>
        <a:buSzPct val="145000"/>
        <a:buFontTx/>
        <a:buChar char="•"/>
        <a:tabLst/>
        <a:defRPr b="0" baseline="0" cap="none" i="0" spc="0" strike="noStrike" sz="4000" u="none">
          <a:ln>
            <a:noFill/>
          </a:ln>
          <a:solidFill>
            <a:srgbClr val="FFFFFF"/>
          </a:solidFill>
          <a:uFillTx/>
          <a:latin typeface="Helvetica Neue"/>
          <a:ea typeface="Helvetica Neue"/>
          <a:cs typeface="Helvetica Neue"/>
          <a:sym typeface="Helvetica Neue"/>
        </a:defRPr>
      </a:lvl7pPr>
      <a:lvl8pPr marL="3667125" marR="0" indent="-555625" algn="l" defTabSz="584200" rtl="0" latinLnBrk="0">
        <a:lnSpc>
          <a:spcPct val="100000"/>
        </a:lnSpc>
        <a:spcBef>
          <a:spcPts val="4200"/>
        </a:spcBef>
        <a:spcAft>
          <a:spcPts val="0"/>
        </a:spcAft>
        <a:buClr>
          <a:srgbClr val="FFFFFF"/>
        </a:buClr>
        <a:buSzPct val="145000"/>
        <a:buFontTx/>
        <a:buChar char="•"/>
        <a:tabLst/>
        <a:defRPr b="0" baseline="0" cap="none" i="0" spc="0" strike="noStrike" sz="4000" u="none">
          <a:ln>
            <a:noFill/>
          </a:ln>
          <a:solidFill>
            <a:srgbClr val="FFFFFF"/>
          </a:solidFill>
          <a:uFillTx/>
          <a:latin typeface="Helvetica Neue"/>
          <a:ea typeface="Helvetica Neue"/>
          <a:cs typeface="Helvetica Neue"/>
          <a:sym typeface="Helvetica Neue"/>
        </a:defRPr>
      </a:lvl8pPr>
      <a:lvl9pPr marL="4111625" marR="0" indent="-555625" algn="l" defTabSz="584200" rtl="0" latinLnBrk="0">
        <a:lnSpc>
          <a:spcPct val="100000"/>
        </a:lnSpc>
        <a:spcBef>
          <a:spcPts val="4200"/>
        </a:spcBef>
        <a:spcAft>
          <a:spcPts val="0"/>
        </a:spcAft>
        <a:buClr>
          <a:srgbClr val="FFFFFF"/>
        </a:buClr>
        <a:buSzPct val="145000"/>
        <a:buFontTx/>
        <a:buChar char="•"/>
        <a:tabLst/>
        <a:defRPr b="0" baseline="0" cap="none" i="0" spc="0" strike="noStrike" sz="40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github.com" TargetMode="Externa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Text Analysis and Machine Learning Workshop"/>
          <p:cNvSpPr txBox="1"/>
          <p:nvPr>
            <p:ph type="ctrTitle"/>
          </p:nvPr>
        </p:nvSpPr>
        <p:spPr>
          <a:prstGeom prst="rect">
            <a:avLst/>
          </a:prstGeom>
        </p:spPr>
        <p:txBody>
          <a:bodyPr/>
          <a:lstStyle>
            <a:lvl1pPr defTabSz="502412">
              <a:defRPr sz="6880"/>
            </a:lvl1pPr>
          </a:lstStyle>
          <a:p>
            <a:pPr/>
            <a:r>
              <a:t>Text Analysis and Machine Learning Workshop</a:t>
            </a:r>
          </a:p>
        </p:txBody>
      </p:sp>
      <p:sp>
        <p:nvSpPr>
          <p:cNvPr id="120" name="Jason Kiley…"/>
          <p:cNvSpPr txBox="1"/>
          <p:nvPr>
            <p:ph type="subTitle" sz="quarter" idx="1"/>
          </p:nvPr>
        </p:nvSpPr>
        <p:spPr>
          <a:prstGeom prst="rect">
            <a:avLst/>
          </a:prstGeom>
        </p:spPr>
        <p:txBody>
          <a:bodyPr/>
          <a:lstStyle/>
          <a:p>
            <a:pPr defTabSz="537463">
              <a:defRPr sz="3404"/>
            </a:pPr>
            <a:r>
              <a:t>Jason Kiley</a:t>
            </a:r>
          </a:p>
          <a:p>
            <a:pPr defTabSz="537463">
              <a:defRPr sz="3404"/>
            </a:pPr>
            <a:r>
              <a:t>Oklahoma State University</a:t>
            </a:r>
          </a:p>
        </p:txBody>
      </p:sp>
      <p:sp>
        <p:nvSpPr>
          <p:cNvPr id="121" name="Part 4: Text Analysis"/>
          <p:cNvSpPr txBox="1"/>
          <p:nvPr/>
        </p:nvSpPr>
        <p:spPr>
          <a:xfrm>
            <a:off x="4013453" y="8195381"/>
            <a:ext cx="4977893" cy="70916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4000"/>
            </a:lvl1pPr>
          </a:lstStyle>
          <a:p>
            <a:pPr/>
            <a:r>
              <a:t>Part 4: Text Analysis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4" name="Screen Shot 2018-10-09 at 1.46.17 PM.png" descr="Screen Shot 2018-10-09 at 1.46.17 PM.png"/>
          <p:cNvPicPr>
            <a:picLocks noChangeAspect="1"/>
          </p:cNvPicPr>
          <p:nvPr>
            <p:ph type="pic" idx="13"/>
          </p:nvPr>
        </p:nvPicPr>
        <p:blipFill>
          <a:blip r:embed="rId2">
            <a:extLst/>
          </a:blip>
          <a:srcRect l="0" t="0" r="0" b="0"/>
          <a:stretch>
            <a:fillRect/>
          </a:stretch>
        </p:blipFill>
        <p:spPr>
          <a:xfrm>
            <a:off x="0" y="375138"/>
            <a:ext cx="13004800" cy="9003324"/>
          </a:xfrm>
          <a:prstGeom prst="rect">
            <a:avLst/>
          </a:prstGeom>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New measures"/>
          <p:cNvSpPr txBox="1"/>
          <p:nvPr>
            <p:ph type="title"/>
          </p:nvPr>
        </p:nvSpPr>
        <p:spPr>
          <a:prstGeom prst="rect">
            <a:avLst/>
          </a:prstGeom>
        </p:spPr>
        <p:txBody>
          <a:bodyPr/>
          <a:lstStyle/>
          <a:p>
            <a:pPr/>
            <a:r>
              <a:t>New measures</a:t>
            </a:r>
          </a:p>
        </p:txBody>
      </p:sp>
      <p:sp>
        <p:nvSpPr>
          <p:cNvPr id="147" name="Human inter-rater reliability: is your definition specific enough that others code the same way you do?…"/>
          <p:cNvSpPr txBox="1"/>
          <p:nvPr>
            <p:ph type="body" idx="1"/>
          </p:nvPr>
        </p:nvSpPr>
        <p:spPr>
          <a:prstGeom prst="rect">
            <a:avLst/>
          </a:prstGeom>
        </p:spPr>
        <p:txBody>
          <a:bodyPr/>
          <a:lstStyle/>
          <a:p>
            <a:pPr marL="483393" indent="-483393" defTabSz="508254">
              <a:spcBef>
                <a:spcPts val="3600"/>
              </a:spcBef>
              <a:defRPr sz="3480"/>
            </a:pPr>
            <a:r>
              <a:t>Human inter-rater reliability: is your definition specific enough that others code the same way you do?</a:t>
            </a:r>
          </a:p>
          <a:p>
            <a:pPr marL="483393" indent="-483393" defTabSz="508254">
              <a:spcBef>
                <a:spcPts val="3600"/>
              </a:spcBef>
              <a:defRPr sz="3480"/>
            </a:pPr>
            <a:r>
              <a:t>Experts: do expert evaluations of words in dictionaries converge with your own?</a:t>
            </a:r>
          </a:p>
          <a:p>
            <a:pPr marL="483393" indent="-483393" defTabSz="508254">
              <a:spcBef>
                <a:spcPts val="3600"/>
              </a:spcBef>
              <a:defRPr sz="3480"/>
            </a:pPr>
            <a:r>
              <a:t>Algorithm IRR: are human scores and algorithm scores reasonably reliable?</a:t>
            </a:r>
          </a:p>
          <a:p>
            <a:pPr marL="483393" indent="-483393" defTabSz="508254">
              <a:spcBef>
                <a:spcPts val="3600"/>
              </a:spcBef>
              <a:defRPr sz="3480"/>
            </a:pPr>
            <a:r>
              <a:t>Reviewer test: is your procedure plausible and well-described to reviewers?</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Common issues"/>
          <p:cNvSpPr txBox="1"/>
          <p:nvPr>
            <p:ph type="title"/>
          </p:nvPr>
        </p:nvSpPr>
        <p:spPr>
          <a:prstGeom prst="rect">
            <a:avLst/>
          </a:prstGeom>
        </p:spPr>
        <p:txBody>
          <a:bodyPr/>
          <a:lstStyle/>
          <a:p>
            <a:pPr/>
            <a:r>
              <a:t>Common issues</a:t>
            </a:r>
          </a:p>
        </p:txBody>
      </p:sp>
      <p:sp>
        <p:nvSpPr>
          <p:cNvPr id="150" name="Using a measure for a different construct: this is usually suspect, though some measures can change slightly with referent (e.g., texts written by someone or about someone).…"/>
          <p:cNvSpPr txBox="1"/>
          <p:nvPr>
            <p:ph type="body" idx="1"/>
          </p:nvPr>
        </p:nvSpPr>
        <p:spPr>
          <a:prstGeom prst="rect">
            <a:avLst/>
          </a:prstGeom>
        </p:spPr>
        <p:txBody>
          <a:bodyPr/>
          <a:lstStyle/>
          <a:p>
            <a:pPr marL="527843" indent="-527843" defTabSz="554990">
              <a:spcBef>
                <a:spcPts val="3900"/>
              </a:spcBef>
              <a:defRPr sz="3800"/>
            </a:pPr>
            <a:r>
              <a:t>Using a measure for a different construct: this is usually suspect, though some measures can change slightly with referent (e.g., texts written by someone or about someone).</a:t>
            </a:r>
          </a:p>
          <a:p>
            <a:pPr marL="527843" indent="-527843" defTabSz="554990">
              <a:spcBef>
                <a:spcPts val="3900"/>
              </a:spcBef>
              <a:defRPr sz="3800"/>
            </a:pPr>
            <a:r>
              <a:t>Different document types: it may be fine if there’s a plausible argument that the measure is general, but be prepared to validate it.</a:t>
            </a:r>
          </a:p>
          <a:p>
            <a:pPr marL="527843" indent="-527843" defTabSz="554990">
              <a:spcBef>
                <a:spcPts val="3900"/>
              </a:spcBef>
              <a:defRPr sz="3800"/>
            </a:pPr>
            <a:r>
              <a:t>Inadequate validation: you must demonstrate validity, whether by reference or your own work.</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Advice"/>
          <p:cNvSpPr txBox="1"/>
          <p:nvPr>
            <p:ph type="title"/>
          </p:nvPr>
        </p:nvSpPr>
        <p:spPr>
          <a:prstGeom prst="rect">
            <a:avLst/>
          </a:prstGeom>
        </p:spPr>
        <p:txBody>
          <a:bodyPr/>
          <a:lstStyle/>
          <a:p>
            <a:pPr/>
            <a:r>
              <a:t>Advice</a:t>
            </a:r>
          </a:p>
        </p:txBody>
      </p:sp>
      <p:sp>
        <p:nvSpPr>
          <p:cNvPr id="153" name="There are a lot of poorly-done content analysis papers submitted to good journals.…"/>
          <p:cNvSpPr txBox="1"/>
          <p:nvPr>
            <p:ph type="body" idx="1"/>
          </p:nvPr>
        </p:nvSpPr>
        <p:spPr>
          <a:prstGeom prst="rect">
            <a:avLst/>
          </a:prstGeom>
        </p:spPr>
        <p:txBody>
          <a:bodyPr/>
          <a:lstStyle/>
          <a:p>
            <a:pPr marL="483393" indent="-483393" defTabSz="508254">
              <a:spcBef>
                <a:spcPts val="3600"/>
              </a:spcBef>
              <a:defRPr sz="3480"/>
            </a:pPr>
            <a:r>
              <a:t>There are a lot of poorly-done content analysis papers submitted to good journals.</a:t>
            </a:r>
          </a:p>
          <a:p>
            <a:pPr marL="483393" indent="-483393" defTabSz="508254">
              <a:spcBef>
                <a:spcPts val="3600"/>
              </a:spcBef>
              <a:defRPr sz="3480"/>
            </a:pPr>
            <a:r>
              <a:t>Be very thorough and careful in documenting your procedure and demonstrating validity.</a:t>
            </a:r>
          </a:p>
          <a:p>
            <a:pPr marL="483393" indent="-483393" defTabSz="508254">
              <a:spcBef>
                <a:spcPts val="3600"/>
              </a:spcBef>
              <a:defRPr sz="3480"/>
            </a:pPr>
            <a:r>
              <a:t>Reviewers who publish these studies get a lot of reviews, and this is an easy attack vector. </a:t>
            </a:r>
          </a:p>
          <a:p>
            <a:pPr marL="483393" indent="-483393" defTabSz="508254">
              <a:spcBef>
                <a:spcPts val="3600"/>
              </a:spcBef>
              <a:defRPr sz="3480"/>
            </a:pPr>
            <a:r>
              <a:t>Look at successful papers and follow their lead. It’s a small enough world (for now) that you’re likely to cite one (or more) of your reviewers.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Human coding"/>
          <p:cNvSpPr txBox="1"/>
          <p:nvPr>
            <p:ph type="title"/>
          </p:nvPr>
        </p:nvSpPr>
        <p:spPr>
          <a:prstGeom prst="rect">
            <a:avLst/>
          </a:prstGeom>
        </p:spPr>
        <p:txBody>
          <a:bodyPr/>
          <a:lstStyle/>
          <a:p>
            <a:pPr/>
            <a:r>
              <a:t>Human coding</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Wait, I thought we were here to make the computer do everything for us?!?"/>
          <p:cNvSpPr txBox="1"/>
          <p:nvPr>
            <p:ph type="title"/>
          </p:nvPr>
        </p:nvSpPr>
        <p:spPr>
          <a:prstGeom prst="rect">
            <a:avLst/>
          </a:prstGeom>
        </p:spPr>
        <p:txBody>
          <a:bodyPr/>
          <a:lstStyle>
            <a:lvl1pPr defTabSz="473201">
              <a:defRPr sz="6480"/>
            </a:lvl1pPr>
          </a:lstStyle>
          <a:p>
            <a:pPr/>
            <a:r>
              <a:t>Wait, I thought we were here to make the computer do everything for us?!?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Why we human code"/>
          <p:cNvSpPr txBox="1"/>
          <p:nvPr>
            <p:ph type="title"/>
          </p:nvPr>
        </p:nvSpPr>
        <p:spPr>
          <a:prstGeom prst="rect">
            <a:avLst/>
          </a:prstGeom>
        </p:spPr>
        <p:txBody>
          <a:bodyPr/>
          <a:lstStyle/>
          <a:p>
            <a:pPr/>
            <a:r>
              <a:t>Why we human code</a:t>
            </a:r>
          </a:p>
        </p:txBody>
      </p:sp>
      <p:sp>
        <p:nvSpPr>
          <p:cNvPr id="160" name="Validation: even if we have an algorithmic measure, we need a comparison for validity.…"/>
          <p:cNvSpPr txBox="1"/>
          <p:nvPr>
            <p:ph type="body" idx="1"/>
          </p:nvPr>
        </p:nvSpPr>
        <p:spPr>
          <a:prstGeom prst="rect">
            <a:avLst/>
          </a:prstGeom>
        </p:spPr>
        <p:txBody>
          <a:bodyPr/>
          <a:lstStyle/>
          <a:p>
            <a:pPr marL="522287" indent="-522287" defTabSz="549148">
              <a:spcBef>
                <a:spcPts val="3900"/>
              </a:spcBef>
              <a:defRPr sz="3759"/>
            </a:pPr>
            <a:r>
              <a:t>Validation: even if we have an algorithmic measure, we need a comparison for validity.</a:t>
            </a:r>
          </a:p>
          <a:p>
            <a:pPr marL="522287" indent="-522287" defTabSz="549148">
              <a:spcBef>
                <a:spcPts val="3900"/>
              </a:spcBef>
              <a:defRPr sz="3759"/>
            </a:pPr>
            <a:r>
              <a:t>Supervised machine learning: training, validation, test data. We need labeled data, and a lot of it.</a:t>
            </a:r>
          </a:p>
          <a:p>
            <a:pPr marL="522287" indent="-522287" defTabSz="549148">
              <a:spcBef>
                <a:spcPts val="3900"/>
              </a:spcBef>
              <a:defRPr sz="3759"/>
            </a:pPr>
            <a:r>
              <a:t>Nuance: some things are hard to capture with simpler methods (but see machine learning).</a:t>
            </a:r>
          </a:p>
          <a:p>
            <a:pPr marL="522287" indent="-522287" defTabSz="549148">
              <a:spcBef>
                <a:spcPts val="3900"/>
              </a:spcBef>
              <a:defRPr sz="3759"/>
            </a:pPr>
            <a:r>
              <a:t>Practicality: a few thousand rows does not take that long.</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raining data for ML"/>
          <p:cNvSpPr txBox="1"/>
          <p:nvPr>
            <p:ph type="title"/>
          </p:nvPr>
        </p:nvSpPr>
        <p:spPr>
          <a:prstGeom prst="rect">
            <a:avLst/>
          </a:prstGeom>
        </p:spPr>
        <p:txBody>
          <a:bodyPr/>
          <a:lstStyle/>
          <a:p>
            <a:pPr/>
            <a:r>
              <a:t>Training data for ML</a:t>
            </a:r>
          </a:p>
        </p:txBody>
      </p:sp>
      <p:sp>
        <p:nvSpPr>
          <p:cNvPr id="163" name="How much labeled data do I need for supervised ML? More!…"/>
          <p:cNvSpPr txBox="1"/>
          <p:nvPr>
            <p:ph type="body" idx="1"/>
          </p:nvPr>
        </p:nvSpPr>
        <p:spPr>
          <a:prstGeom prst="rect">
            <a:avLst/>
          </a:prstGeom>
        </p:spPr>
        <p:txBody>
          <a:bodyPr/>
          <a:lstStyle/>
          <a:p>
            <a:pPr marL="527843" indent="-527843" defTabSz="554990">
              <a:spcBef>
                <a:spcPts val="3900"/>
              </a:spcBef>
              <a:defRPr sz="3800"/>
            </a:pPr>
            <a:r>
              <a:t>How much labeled data do I need for supervised ML? More!</a:t>
            </a:r>
          </a:p>
          <a:p>
            <a:pPr marL="527843" indent="-527843" defTabSz="554990">
              <a:spcBef>
                <a:spcPts val="3900"/>
              </a:spcBef>
              <a:defRPr sz="3800"/>
            </a:pPr>
            <a:r>
              <a:t>A number of things increase the amount needed, including number of categories, rare categories, noise, number of features, and non-linear models.</a:t>
            </a:r>
          </a:p>
          <a:p>
            <a:pPr marL="527843" indent="-527843" defTabSz="554990">
              <a:spcBef>
                <a:spcPts val="3900"/>
              </a:spcBef>
              <a:defRPr sz="3800"/>
            </a:pPr>
            <a:r>
              <a:t>Consider examples where there is naturally-coded or heuristically-coded data. ML is often surprisingly resilient to noisy training data.</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Efficiency example"/>
          <p:cNvSpPr txBox="1"/>
          <p:nvPr>
            <p:ph type="title"/>
          </p:nvPr>
        </p:nvSpPr>
        <p:spPr>
          <a:prstGeom prst="rect">
            <a:avLst/>
          </a:prstGeom>
        </p:spPr>
        <p:txBody>
          <a:bodyPr/>
          <a:lstStyle/>
          <a:p>
            <a:pPr/>
            <a:r>
              <a:t>Efficiency example</a:t>
            </a:r>
          </a:p>
        </p:txBody>
      </p:sp>
      <p:sp>
        <p:nvSpPr>
          <p:cNvPr id="166" name="In my 2016 AMJ, we human-coded around 10,000 rows of data (press releases).…"/>
          <p:cNvSpPr txBox="1"/>
          <p:nvPr>
            <p:ph type="body" idx="1"/>
          </p:nvPr>
        </p:nvSpPr>
        <p:spPr>
          <a:prstGeom prst="rect">
            <a:avLst/>
          </a:prstGeom>
        </p:spPr>
        <p:txBody>
          <a:bodyPr/>
          <a:lstStyle/>
          <a:p>
            <a:pPr marL="466725" indent="-466725" defTabSz="490727">
              <a:spcBef>
                <a:spcPts val="3500"/>
              </a:spcBef>
              <a:defRPr sz="3359"/>
            </a:pPr>
            <a:r>
              <a:t>In my 2016 AMJ, we human-coded around 10,000 rows of data (press releases).</a:t>
            </a:r>
          </a:p>
          <a:p>
            <a:pPr marL="466725" indent="-466725" defTabSz="490727">
              <a:spcBef>
                <a:spcPts val="3500"/>
              </a:spcBef>
              <a:defRPr sz="3359"/>
            </a:pPr>
            <a:r>
              <a:t>Coding (~30) categories was very time-intensive. However, the measure was aggregated.</a:t>
            </a:r>
          </a:p>
          <a:p>
            <a:pPr marL="466725" indent="-466725" defTabSz="490727">
              <a:spcBef>
                <a:spcPts val="3500"/>
              </a:spcBef>
              <a:defRPr sz="3359"/>
            </a:pPr>
            <a:r>
              <a:t>So, we gave coders (spoiler: all researchers, no hired labor) a chart and let them code a value corresponding to the aggregated version, increasing speed by 10x.</a:t>
            </a:r>
          </a:p>
          <a:p>
            <a:pPr marL="466725" indent="-466725" defTabSz="490727">
              <a:spcBef>
                <a:spcPts val="3500"/>
              </a:spcBef>
              <a:defRPr sz="3359"/>
            </a:pPr>
            <a:r>
              <a:t>Like data collection design, time spent designing coding processes has a very high ROI.</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8" name="Screen Shot 2018-10-09 at 1.52.44 PM.png" descr="Screen Shot 2018-10-09 at 1.52.44 PM.png"/>
          <p:cNvPicPr>
            <a:picLocks noChangeAspect="1"/>
          </p:cNvPicPr>
          <p:nvPr>
            <p:ph type="pic" idx="13"/>
          </p:nvPr>
        </p:nvPicPr>
        <p:blipFill>
          <a:blip r:embed="rId2">
            <a:extLst/>
          </a:blip>
          <a:srcRect l="13486" t="720" r="26868" b="19752"/>
          <a:stretch>
            <a:fillRect/>
          </a:stretch>
        </p:blipFill>
        <p:spPr>
          <a:prstGeom prst="rect">
            <a:avLst/>
          </a:prstGeom>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github.com/jtkiley/"/>
          <p:cNvSpPr txBox="1"/>
          <p:nvPr>
            <p:ph type="title"/>
          </p:nvPr>
        </p:nvSpPr>
        <p:spPr>
          <a:prstGeom prst="rect">
            <a:avLst/>
          </a:prstGeom>
        </p:spPr>
        <p:txBody>
          <a:bodyPr/>
          <a:lstStyle/>
          <a:p>
            <a:pPr/>
            <a:r>
              <a:rPr u="sng">
                <a:hlinkClick r:id="rId2" invalidUrl="" action="" tgtFrame="" tooltip="" history="1" highlightClick="0" endSnd="0"/>
              </a:rPr>
              <a:t>github.com</a:t>
            </a:r>
            <a:r>
              <a:t>/jtkiley/</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0" name="Screen Shot 2018-10-09 at 1.37.23 PM.png" descr="Screen Shot 2018-10-09 at 1.37.23 PM.png"/>
          <p:cNvPicPr>
            <a:picLocks noChangeAspect="1"/>
          </p:cNvPicPr>
          <p:nvPr>
            <p:ph type="pic" idx="13"/>
          </p:nvPr>
        </p:nvPicPr>
        <p:blipFill>
          <a:blip r:embed="rId2">
            <a:extLst/>
          </a:blip>
          <a:srcRect l="2289" t="0" r="57931" b="0"/>
          <a:stretch>
            <a:fillRect/>
          </a:stretch>
        </p:blipFill>
        <p:spPr>
          <a:xfrm>
            <a:off x="6718299" y="2696193"/>
            <a:ext cx="5334001" cy="6075714"/>
          </a:xfrm>
          <a:prstGeom prst="rect">
            <a:avLst/>
          </a:prstGeom>
        </p:spPr>
      </p:pic>
      <p:sp>
        <p:nvSpPr>
          <p:cNvPr id="171" name="Practical advice"/>
          <p:cNvSpPr txBox="1"/>
          <p:nvPr>
            <p:ph type="title"/>
          </p:nvPr>
        </p:nvSpPr>
        <p:spPr>
          <a:prstGeom prst="rect">
            <a:avLst/>
          </a:prstGeom>
        </p:spPr>
        <p:txBody>
          <a:bodyPr/>
          <a:lstStyle/>
          <a:p>
            <a:pPr/>
            <a:r>
              <a:t>Practical advice</a:t>
            </a:r>
          </a:p>
        </p:txBody>
      </p:sp>
      <p:sp>
        <p:nvSpPr>
          <p:cNvPr id="172" name="Spreadsheets are a fast, easy way to human code.…"/>
          <p:cNvSpPr txBox="1"/>
          <p:nvPr>
            <p:ph type="body" sz="half" idx="1"/>
          </p:nvPr>
        </p:nvSpPr>
        <p:spPr>
          <a:prstGeom prst="rect">
            <a:avLst/>
          </a:prstGeom>
        </p:spPr>
        <p:txBody>
          <a:bodyPr/>
          <a:lstStyle/>
          <a:p>
            <a:pPr marL="427645" indent="-427645" defTabSz="566674">
              <a:spcBef>
                <a:spcPts val="3100"/>
              </a:spcBef>
              <a:defRPr sz="3492"/>
            </a:pPr>
            <a:r>
              <a:t>Spreadsheets are a fast, easy way to human code.</a:t>
            </a:r>
          </a:p>
          <a:p>
            <a:pPr marL="427645" indent="-427645" defTabSz="566674">
              <a:spcBef>
                <a:spcPts val="3100"/>
              </a:spcBef>
              <a:defRPr sz="3492"/>
            </a:pPr>
            <a:r>
              <a:t>Output just what coders need along with IDs to merge data back in.</a:t>
            </a:r>
          </a:p>
          <a:p>
            <a:pPr marL="427645" indent="-427645" defTabSz="566674">
              <a:spcBef>
                <a:spcPts val="3100"/>
              </a:spcBef>
              <a:defRPr sz="3492"/>
            </a:pPr>
            <a:r>
              <a:t>If you have a simple heuristic, try pre-filling answers and letting coders review them.</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Dictionary methods"/>
          <p:cNvSpPr txBox="1"/>
          <p:nvPr>
            <p:ph type="title"/>
          </p:nvPr>
        </p:nvSpPr>
        <p:spPr>
          <a:prstGeom prst="rect">
            <a:avLst/>
          </a:prstGeom>
        </p:spPr>
        <p:txBody>
          <a:bodyPr/>
          <a:lstStyle/>
          <a:p>
            <a:pPr/>
            <a:r>
              <a:t>Dictionary methods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Dictionary methods"/>
          <p:cNvSpPr txBox="1"/>
          <p:nvPr>
            <p:ph type="title"/>
          </p:nvPr>
        </p:nvSpPr>
        <p:spPr>
          <a:prstGeom prst="rect">
            <a:avLst/>
          </a:prstGeom>
        </p:spPr>
        <p:txBody>
          <a:bodyPr/>
          <a:lstStyle/>
          <a:p>
            <a:pPr/>
            <a:r>
              <a:t>Dictionary methods</a:t>
            </a:r>
          </a:p>
        </p:txBody>
      </p:sp>
      <p:sp>
        <p:nvSpPr>
          <p:cNvPr id="177" name="LIWC is commonly used for its many built-in, validated dictionaries or custom ones for measuring attributes.…"/>
          <p:cNvSpPr txBox="1"/>
          <p:nvPr>
            <p:ph type="body" idx="1"/>
          </p:nvPr>
        </p:nvSpPr>
        <p:spPr>
          <a:prstGeom prst="rect">
            <a:avLst/>
          </a:prstGeom>
        </p:spPr>
        <p:txBody>
          <a:bodyPr/>
          <a:lstStyle/>
          <a:p>
            <a:pPr/>
            <a:r>
              <a:t>LIWC is commonly used for its many built-in, validated dictionaries or custom ones for measuring attributes.</a:t>
            </a:r>
          </a:p>
          <a:p>
            <a:pPr/>
            <a:r>
              <a:t>This is a relatively simple method, but it works well in a number of contexts.</a:t>
            </a:r>
          </a:p>
          <a:p>
            <a:pPr/>
            <a:r>
              <a:t>If there is an on-point dictionary, it is a good place to start.</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Dictionary tradeoffs"/>
          <p:cNvSpPr txBox="1"/>
          <p:nvPr>
            <p:ph type="title"/>
          </p:nvPr>
        </p:nvSpPr>
        <p:spPr>
          <a:prstGeom prst="rect">
            <a:avLst/>
          </a:prstGeom>
        </p:spPr>
        <p:txBody>
          <a:bodyPr/>
          <a:lstStyle/>
          <a:p>
            <a:pPr/>
            <a:r>
              <a:t>Dictionary tradeoffs</a:t>
            </a:r>
          </a:p>
        </p:txBody>
      </p:sp>
      <p:sp>
        <p:nvSpPr>
          <p:cNvPr id="180" name="It tends to struggle on short texts (e.g., tweets) unless the construct really has a limited set of words.…"/>
          <p:cNvSpPr txBox="1"/>
          <p:nvPr>
            <p:ph type="body" idx="1"/>
          </p:nvPr>
        </p:nvSpPr>
        <p:spPr>
          <a:prstGeom prst="rect">
            <a:avLst/>
          </a:prstGeom>
        </p:spPr>
        <p:txBody>
          <a:bodyPr/>
          <a:lstStyle/>
          <a:p>
            <a:pPr marL="483393" indent="-483393" defTabSz="508254">
              <a:spcBef>
                <a:spcPts val="3600"/>
              </a:spcBef>
              <a:defRPr sz="3480"/>
            </a:pPr>
            <a:r>
              <a:t>It tends to struggle on short texts (e.g., tweets) unless the construct really has a limited set of words.</a:t>
            </a:r>
          </a:p>
          <a:p>
            <a:pPr marL="483393" indent="-483393" defTabSz="508254">
              <a:spcBef>
                <a:spcPts val="3600"/>
              </a:spcBef>
              <a:defRPr sz="3480"/>
            </a:pPr>
            <a:r>
              <a:t>A workaround is longer, more comprehensive dictionaries, as shorter texts are more sensitive to dictionary completeness.</a:t>
            </a:r>
          </a:p>
          <a:p>
            <a:pPr marL="483393" indent="-483393" defTabSz="508254">
              <a:spcBef>
                <a:spcPts val="3600"/>
              </a:spcBef>
              <a:defRPr sz="3480"/>
            </a:pPr>
            <a:r>
              <a:t>Another issue, more prominent with short texts, is semantic structures, such as negation. It tends to wash out given enough text, but it can lead to bad results in short text.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Pre-trained machine learning models"/>
          <p:cNvSpPr txBox="1"/>
          <p:nvPr>
            <p:ph type="title"/>
          </p:nvPr>
        </p:nvSpPr>
        <p:spPr>
          <a:prstGeom prst="rect">
            <a:avLst/>
          </a:prstGeom>
        </p:spPr>
        <p:txBody>
          <a:bodyPr/>
          <a:lstStyle/>
          <a:p>
            <a:pPr/>
            <a:r>
              <a:t>Pre-trained machine learning models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4" name="machine_learning_2x.png" descr="machine_learning_2x.png"/>
          <p:cNvPicPr>
            <a:picLocks noChangeAspect="1"/>
          </p:cNvPicPr>
          <p:nvPr>
            <p:ph type="pic" idx="13"/>
          </p:nvPr>
        </p:nvPicPr>
        <p:blipFill>
          <a:blip r:embed="rId3">
            <a:extLst/>
          </a:blip>
          <a:srcRect l="0" t="142" r="0" b="142"/>
          <a:stretch>
            <a:fillRect/>
          </a:stretch>
        </p:blipFill>
        <p:spPr>
          <a:prstGeom prst="rect">
            <a:avLst/>
          </a:prstGeom>
        </p:spPr>
      </p:pic>
      <p:sp>
        <p:nvSpPr>
          <p:cNvPr id="185" name="Pre-trained ML"/>
          <p:cNvSpPr txBox="1"/>
          <p:nvPr>
            <p:ph type="title"/>
          </p:nvPr>
        </p:nvSpPr>
        <p:spPr>
          <a:prstGeom prst="rect">
            <a:avLst/>
          </a:prstGeom>
        </p:spPr>
        <p:txBody>
          <a:bodyPr/>
          <a:lstStyle/>
          <a:p>
            <a:pPr/>
            <a:r>
              <a:t>Pre-trained ML</a:t>
            </a:r>
          </a:p>
        </p:txBody>
      </p:sp>
      <p:sp>
        <p:nvSpPr>
          <p:cNvPr id="186" name="There are available models that have been trained on widely-available datasets.…"/>
          <p:cNvSpPr txBox="1"/>
          <p:nvPr>
            <p:ph type="body" sz="half" idx="1"/>
          </p:nvPr>
        </p:nvSpPr>
        <p:spPr>
          <a:prstGeom prst="rect">
            <a:avLst/>
          </a:prstGeom>
        </p:spPr>
        <p:txBody>
          <a:bodyPr/>
          <a:lstStyle/>
          <a:p>
            <a:pPr/>
            <a:r>
              <a:t>There are available models that have been trained on widely-available datasets.</a:t>
            </a:r>
          </a:p>
          <a:p>
            <a:pPr/>
            <a:r>
              <a:t>We usually get measures of broad constructs, like polarity (i.e. negative to positive).</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90" name="Screen Shot 2018-10-09 at 5.34.06 PM.png" descr="Screen Shot 2018-10-09 at 5.34.06 PM.png"/>
          <p:cNvPicPr>
            <a:picLocks noChangeAspect="1"/>
          </p:cNvPicPr>
          <p:nvPr>
            <p:ph type="pic" idx="13"/>
          </p:nvPr>
        </p:nvPicPr>
        <p:blipFill>
          <a:blip r:embed="rId2">
            <a:extLst/>
          </a:blip>
          <a:srcRect l="0" t="0" r="0" b="0"/>
          <a:stretch>
            <a:fillRect/>
          </a:stretch>
        </p:blipFill>
        <p:spPr>
          <a:xfrm>
            <a:off x="6718300" y="2700909"/>
            <a:ext cx="5334000" cy="6066282"/>
          </a:xfrm>
          <a:prstGeom prst="rect">
            <a:avLst/>
          </a:prstGeom>
        </p:spPr>
      </p:pic>
      <p:sp>
        <p:nvSpPr>
          <p:cNvPr id="191" name="TextBlob"/>
          <p:cNvSpPr txBox="1"/>
          <p:nvPr>
            <p:ph type="title"/>
          </p:nvPr>
        </p:nvSpPr>
        <p:spPr>
          <a:prstGeom prst="rect">
            <a:avLst/>
          </a:prstGeom>
        </p:spPr>
        <p:txBody>
          <a:bodyPr/>
          <a:lstStyle/>
          <a:p>
            <a:pPr/>
            <a:r>
              <a:t>TextBlob</a:t>
            </a:r>
          </a:p>
        </p:txBody>
      </p:sp>
      <p:sp>
        <p:nvSpPr>
          <p:cNvPr id="192" name="User-friendly Python package for text.…"/>
          <p:cNvSpPr txBox="1"/>
          <p:nvPr>
            <p:ph type="body" sz="half" idx="1"/>
          </p:nvPr>
        </p:nvSpPr>
        <p:spPr>
          <a:prstGeom prst="rect">
            <a:avLst/>
          </a:prstGeom>
        </p:spPr>
        <p:txBody>
          <a:bodyPr/>
          <a:lstStyle/>
          <a:p>
            <a:pPr/>
            <a:r>
              <a:t>User-friendly Python package for text.</a:t>
            </a:r>
          </a:p>
          <a:p>
            <a:pPr/>
            <a:r>
              <a:t>Pre-trained scoring for polarity and subjectivity.</a:t>
            </a:r>
          </a:p>
          <a:p>
            <a:pPr/>
            <a:r>
              <a:t>Convenient features for easily training your own model.</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Hands-on"/>
          <p:cNvSpPr txBox="1"/>
          <p:nvPr>
            <p:ph type="title"/>
          </p:nvPr>
        </p:nvSpPr>
        <p:spPr>
          <a:prstGeom prst="rect">
            <a:avLst/>
          </a:prstGeom>
        </p:spPr>
        <p:txBody>
          <a:bodyPr/>
          <a:lstStyle/>
          <a:p>
            <a:pPr/>
            <a:r>
              <a:t>Hands-on</a:t>
            </a:r>
          </a:p>
        </p:txBody>
      </p:sp>
      <p:sp>
        <p:nvSpPr>
          <p:cNvPr id="195" name="Calculating IRRs.…"/>
          <p:cNvSpPr txBox="1"/>
          <p:nvPr>
            <p:ph type="body" idx="1"/>
          </p:nvPr>
        </p:nvSpPr>
        <p:spPr>
          <a:prstGeom prst="rect">
            <a:avLst/>
          </a:prstGeom>
        </p:spPr>
        <p:txBody>
          <a:bodyPr/>
          <a:lstStyle/>
          <a:p>
            <a:pPr/>
            <a:r>
              <a:t>Calculating IRRs.</a:t>
            </a:r>
          </a:p>
          <a:p>
            <a:pPr/>
            <a:r>
              <a:t>Exporting for human and LIWC.</a:t>
            </a:r>
          </a:p>
          <a:p>
            <a:pPr/>
            <a:r>
              <a:t>Reading and merging.</a:t>
            </a:r>
          </a:p>
          <a:p>
            <a:pPr/>
            <a:r>
              <a:t>TextBlob built-in measures.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Hands-on"/>
          <p:cNvSpPr txBox="1"/>
          <p:nvPr>
            <p:ph type="title"/>
          </p:nvPr>
        </p:nvSpPr>
        <p:spPr>
          <a:prstGeom prst="rect">
            <a:avLst/>
          </a:prstGeom>
        </p:spPr>
        <p:txBody>
          <a:bodyPr/>
          <a:lstStyle/>
          <a:p>
            <a:pPr/>
            <a:r>
              <a:t>Hands-on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ummary"/>
          <p:cNvSpPr txBox="1"/>
          <p:nvPr>
            <p:ph type="title"/>
          </p:nvPr>
        </p:nvSpPr>
        <p:spPr>
          <a:prstGeom prst="rect">
            <a:avLst/>
          </a:prstGeom>
        </p:spPr>
        <p:txBody>
          <a:bodyPr/>
          <a:lstStyle/>
          <a:p>
            <a:pPr/>
            <a:r>
              <a:t>Summary</a:t>
            </a:r>
          </a:p>
        </p:txBody>
      </p:sp>
      <p:sp>
        <p:nvSpPr>
          <p:cNvPr id="200" name="Validation is vitally important, but stand on the shoulders of others when possible.…"/>
          <p:cNvSpPr txBox="1"/>
          <p:nvPr>
            <p:ph type="body" idx="1"/>
          </p:nvPr>
        </p:nvSpPr>
        <p:spPr>
          <a:prstGeom prst="rect">
            <a:avLst/>
          </a:prstGeom>
        </p:spPr>
        <p:txBody>
          <a:bodyPr/>
          <a:lstStyle/>
          <a:p>
            <a:pPr marL="493888" indent="-493888"/>
            <a:r>
              <a:t>Validation is vitally important, but stand on the shoulders of others when possible.</a:t>
            </a:r>
          </a:p>
          <a:p>
            <a:pPr marL="493888" indent="-493888"/>
            <a:r>
              <a:t>Human coding is often needed, so use strategies and technology to make it as painless as possible.</a:t>
            </a:r>
          </a:p>
          <a:p>
            <a:pPr marL="493888" indent="-493888"/>
            <a:r>
              <a:t>When using non-Python software, we can often export something made for that purpose and then re-import it to continue the pipeline.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ext analysis (part 1)"/>
          <p:cNvSpPr txBox="1"/>
          <p:nvPr>
            <p:ph type="title"/>
          </p:nvPr>
        </p:nvSpPr>
        <p:spPr>
          <a:prstGeom prst="rect">
            <a:avLst/>
          </a:prstGeom>
        </p:spPr>
        <p:txBody>
          <a:bodyPr/>
          <a:lstStyle/>
          <a:p>
            <a:pPr/>
            <a:r>
              <a:t>Text analysis (part 1)</a:t>
            </a:r>
          </a:p>
        </p:txBody>
      </p:sp>
      <p:sp>
        <p:nvSpPr>
          <p:cNvPr id="126" name="What are we trying to accomplish?…"/>
          <p:cNvSpPr txBox="1"/>
          <p:nvPr>
            <p:ph type="body" idx="1"/>
          </p:nvPr>
        </p:nvSpPr>
        <p:spPr>
          <a:prstGeom prst="rect">
            <a:avLst/>
          </a:prstGeom>
        </p:spPr>
        <p:txBody>
          <a:bodyPr/>
          <a:lstStyle/>
          <a:p>
            <a:pPr/>
            <a:r>
              <a:t>What are we trying to accomplish?</a:t>
            </a:r>
          </a:p>
          <a:p>
            <a:pPr/>
            <a:r>
              <a:t>Demonstrating validity.</a:t>
            </a:r>
          </a:p>
          <a:p>
            <a:pPr/>
            <a:r>
              <a:t>Human coding.</a:t>
            </a:r>
          </a:p>
          <a:p>
            <a:pPr/>
            <a:r>
              <a:t>Dictionary methods.</a:t>
            </a:r>
          </a:p>
          <a:p>
            <a:pPr/>
            <a:r>
              <a:t>Pre-trained machine learning models.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Questions"/>
          <p:cNvSpPr txBox="1"/>
          <p:nvPr>
            <p:ph type="title"/>
          </p:nvPr>
        </p:nvSpPr>
        <p:spPr>
          <a:prstGeom prst="rect">
            <a:avLst/>
          </a:prstGeom>
        </p:spPr>
        <p:txBody>
          <a:bodyPr/>
          <a:lstStyle/>
          <a:p>
            <a:pPr/>
            <a:r>
              <a:t>Questions</a:t>
            </a: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Break until 15:15"/>
          <p:cNvSpPr txBox="1"/>
          <p:nvPr>
            <p:ph type="title"/>
          </p:nvPr>
        </p:nvSpPr>
        <p:spPr>
          <a:prstGeom prst="rect">
            <a:avLst/>
          </a:prstGeom>
        </p:spPr>
        <p:txBody>
          <a:bodyPr/>
          <a:lstStyle/>
          <a:p>
            <a:pPr/>
            <a:r>
              <a:t>Break until 15:15</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8" name="What are we trying to accomplish?"/>
          <p:cNvSpPr txBox="1"/>
          <p:nvPr>
            <p:ph type="title"/>
          </p:nvPr>
        </p:nvSpPr>
        <p:spPr>
          <a:prstGeom prst="rect">
            <a:avLst/>
          </a:prstGeom>
        </p:spPr>
        <p:txBody>
          <a:bodyPr/>
          <a:lstStyle/>
          <a:p>
            <a:pPr/>
            <a:r>
              <a:t>What are we trying to accomplish?</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Common text analysis goals"/>
          <p:cNvSpPr txBox="1"/>
          <p:nvPr>
            <p:ph type="title"/>
          </p:nvPr>
        </p:nvSpPr>
        <p:spPr>
          <a:prstGeom prst="rect">
            <a:avLst/>
          </a:prstGeom>
        </p:spPr>
        <p:txBody>
          <a:bodyPr/>
          <a:lstStyle>
            <a:lvl1pPr defTabSz="484886">
              <a:defRPr sz="6640"/>
            </a:lvl1pPr>
          </a:lstStyle>
          <a:p>
            <a:pPr/>
            <a:r>
              <a:t>Common text analysis goals</a:t>
            </a:r>
          </a:p>
        </p:txBody>
      </p:sp>
      <p:sp>
        <p:nvSpPr>
          <p:cNvPr id="131" name="Classification: sort texts into groups that we define.…"/>
          <p:cNvSpPr txBox="1"/>
          <p:nvPr>
            <p:ph type="body" idx="1"/>
          </p:nvPr>
        </p:nvSpPr>
        <p:spPr>
          <a:prstGeom prst="rect">
            <a:avLst/>
          </a:prstGeom>
        </p:spPr>
        <p:txBody>
          <a:bodyPr/>
          <a:lstStyle/>
          <a:p>
            <a:pPr/>
            <a:r>
              <a:t>Classification: sort texts into groups that we define.</a:t>
            </a:r>
          </a:p>
          <a:p>
            <a:pPr/>
            <a:r>
              <a:t>Sentiment analysis/attribute scoring: assess the levels of some construct in the text.</a:t>
            </a:r>
          </a:p>
          <a:p>
            <a:pPr/>
            <a:r>
              <a:t>Topic modeling: let topics emerge from the corpus of text.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Do what works"/>
          <p:cNvSpPr txBox="1"/>
          <p:nvPr>
            <p:ph type="title"/>
          </p:nvPr>
        </p:nvSpPr>
        <p:spPr>
          <a:prstGeom prst="rect">
            <a:avLst/>
          </a:prstGeom>
        </p:spPr>
        <p:txBody>
          <a:bodyPr/>
          <a:lstStyle/>
          <a:p>
            <a:pPr/>
            <a:r>
              <a:t>Do what works</a:t>
            </a:r>
          </a:p>
        </p:txBody>
      </p:sp>
      <p:sp>
        <p:nvSpPr>
          <p:cNvPr id="134" name="It’s easy to look at simpler methods and criticize them.…"/>
          <p:cNvSpPr txBox="1"/>
          <p:nvPr>
            <p:ph type="body" idx="1"/>
          </p:nvPr>
        </p:nvSpPr>
        <p:spPr>
          <a:prstGeom prst="rect">
            <a:avLst/>
          </a:prstGeom>
        </p:spPr>
        <p:txBody>
          <a:bodyPr/>
          <a:lstStyle/>
          <a:p>
            <a:pPr marL="527843" indent="-527843" defTabSz="554990">
              <a:spcBef>
                <a:spcPts val="3900"/>
              </a:spcBef>
              <a:defRPr sz="3800"/>
            </a:pPr>
            <a:r>
              <a:t>It’s easy to look at simpler methods and criticize them.</a:t>
            </a:r>
          </a:p>
          <a:p>
            <a:pPr marL="527843" indent="-527843" defTabSz="554990">
              <a:spcBef>
                <a:spcPts val="3900"/>
              </a:spcBef>
              <a:defRPr sz="3800"/>
            </a:pPr>
            <a:r>
              <a:t>However, the question is whether that simplicity compromises the results.</a:t>
            </a:r>
          </a:p>
          <a:p>
            <a:pPr marL="527843" indent="-527843" defTabSz="554990">
              <a:spcBef>
                <a:spcPts val="3900"/>
              </a:spcBef>
              <a:defRPr sz="3800"/>
            </a:pPr>
            <a:r>
              <a:t>There is a lot of work published with dictionary-style methods.</a:t>
            </a:r>
          </a:p>
          <a:p>
            <a:pPr marL="527843" indent="-527843" defTabSz="554990">
              <a:spcBef>
                <a:spcPts val="3900"/>
              </a:spcBef>
              <a:defRPr sz="3800"/>
            </a:pPr>
            <a:r>
              <a:t>While we understand the limitations, it does work well for a number of applications.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Demonstrating validity"/>
          <p:cNvSpPr txBox="1"/>
          <p:nvPr>
            <p:ph type="title"/>
          </p:nvPr>
        </p:nvSpPr>
        <p:spPr>
          <a:prstGeom prst="rect">
            <a:avLst/>
          </a:prstGeom>
        </p:spPr>
        <p:txBody>
          <a:bodyPr/>
          <a:lstStyle/>
          <a:p>
            <a:pPr/>
            <a:r>
              <a:t>Demonstrating validity</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Demonstrating validity"/>
          <p:cNvSpPr txBox="1"/>
          <p:nvPr>
            <p:ph type="title"/>
          </p:nvPr>
        </p:nvSpPr>
        <p:spPr>
          <a:prstGeom prst="rect">
            <a:avLst/>
          </a:prstGeom>
        </p:spPr>
        <p:txBody>
          <a:bodyPr/>
          <a:lstStyle/>
          <a:p>
            <a:pPr/>
            <a:r>
              <a:t>Demonstrating validity</a:t>
            </a:r>
          </a:p>
        </p:txBody>
      </p:sp>
      <p:sp>
        <p:nvSpPr>
          <p:cNvPr id="139" name="It is your responsibility to demonstrate that your measures are valid.…"/>
          <p:cNvSpPr txBox="1"/>
          <p:nvPr>
            <p:ph type="body" idx="1"/>
          </p:nvPr>
        </p:nvSpPr>
        <p:spPr>
          <a:prstGeom prst="rect">
            <a:avLst/>
          </a:prstGeom>
        </p:spPr>
        <p:txBody>
          <a:bodyPr/>
          <a:lstStyle/>
          <a:p>
            <a:pPr marL="527843" indent="-527843" defTabSz="554990">
              <a:spcBef>
                <a:spcPts val="3900"/>
              </a:spcBef>
              <a:defRPr sz="3800"/>
            </a:pPr>
            <a:r>
              <a:t>It is your responsibility to demonstrate that your measures are valid.</a:t>
            </a:r>
          </a:p>
          <a:p>
            <a:pPr marL="527843" indent="-527843" defTabSz="554990">
              <a:spcBef>
                <a:spcPts val="3900"/>
              </a:spcBef>
              <a:defRPr sz="3800"/>
            </a:pPr>
            <a:r>
              <a:t>One straightforward way is to use measures for which there is already some validation.</a:t>
            </a:r>
          </a:p>
          <a:p>
            <a:pPr marL="527843" indent="-527843" defTabSz="554990">
              <a:spcBef>
                <a:spcPts val="3900"/>
              </a:spcBef>
              <a:defRPr sz="3800"/>
            </a:pPr>
            <a:r>
              <a:t>Another is to carefully validate the measure yourself.</a:t>
            </a:r>
          </a:p>
          <a:p>
            <a:pPr marL="527843" indent="-527843" defTabSz="554990">
              <a:spcBef>
                <a:spcPts val="3900"/>
              </a:spcBef>
              <a:defRPr sz="3800"/>
            </a:pPr>
            <a:r>
              <a:t>Validity is a key deficiency that I see as a frequent reviewer of content analysis papers.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Existing measures"/>
          <p:cNvSpPr txBox="1"/>
          <p:nvPr>
            <p:ph type="title"/>
          </p:nvPr>
        </p:nvSpPr>
        <p:spPr>
          <a:prstGeom prst="rect">
            <a:avLst/>
          </a:prstGeom>
        </p:spPr>
        <p:txBody>
          <a:bodyPr/>
          <a:lstStyle/>
          <a:p>
            <a:pPr/>
            <a:r>
              <a:t>Existing measures</a:t>
            </a:r>
          </a:p>
        </p:txBody>
      </p:sp>
      <p:sp>
        <p:nvSpPr>
          <p:cNvPr id="142" name="You should be able to rely on previous validation to the extent that it applies to your study.…"/>
          <p:cNvSpPr txBox="1"/>
          <p:nvPr>
            <p:ph type="body" idx="1"/>
          </p:nvPr>
        </p:nvSpPr>
        <p:spPr>
          <a:prstGeom prst="rect">
            <a:avLst/>
          </a:prstGeom>
        </p:spPr>
        <p:txBody>
          <a:bodyPr/>
          <a:lstStyle/>
          <a:p>
            <a:pPr marL="527843" indent="-527843" defTabSz="554990">
              <a:spcBef>
                <a:spcPts val="3900"/>
              </a:spcBef>
              <a:defRPr sz="3800"/>
            </a:pPr>
            <a:r>
              <a:t>You should be able to rely on previous validation to the extent that it applies to your study.</a:t>
            </a:r>
          </a:p>
          <a:p>
            <a:pPr marL="527843" indent="-527843" defTabSz="554990">
              <a:spcBef>
                <a:spcPts val="3900"/>
              </a:spcBef>
              <a:defRPr sz="3800"/>
            </a:pPr>
            <a:r>
              <a:t>Are you using the same measure, for the same construct, on the same kinds of texts, at similar points in time, at the same level of analysis?</a:t>
            </a:r>
          </a:p>
          <a:p>
            <a:pPr marL="527843" indent="-527843" defTabSz="554990">
              <a:spcBef>
                <a:spcPts val="3900"/>
              </a:spcBef>
              <a:defRPr sz="3800"/>
            </a:pPr>
            <a:r>
              <a:t>To the extent that the answer to any of those questions is no, you need to demonstrate validity.</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