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440871" indent="-440871">
              <a:spcBef>
                <a:spcPts val="3200"/>
              </a:spcBef>
              <a:buClrTx/>
              <a:defRPr sz="3600"/>
            </a:lvl1pPr>
            <a:lvl2pPr marL="783771" indent="-440871">
              <a:spcBef>
                <a:spcPts val="3200"/>
              </a:spcBef>
              <a:buClrTx/>
              <a:defRPr sz="3600"/>
            </a:lvl2pPr>
            <a:lvl3pPr marL="1126671" indent="-440871">
              <a:spcBef>
                <a:spcPts val="3200"/>
              </a:spcBef>
              <a:buClrTx/>
              <a:defRPr sz="3600"/>
            </a:lvl3pPr>
            <a:lvl4pPr marL="1469571" indent="-440871">
              <a:spcBef>
                <a:spcPts val="3200"/>
              </a:spcBef>
              <a:buClrTx/>
              <a:defRPr sz="3600"/>
            </a:lvl4pPr>
            <a:lvl5pPr marL="1812471" indent="-440871">
              <a:spcBef>
                <a:spcPts val="3200"/>
              </a:spcBef>
              <a:buClrTx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5556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001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446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891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336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781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226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671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116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ithub.com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Analysis and Machine Learning Worksho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Text Analysis and Machine Learning Workshop</a:t>
            </a:r>
          </a:p>
        </p:txBody>
      </p:sp>
      <p:sp>
        <p:nvSpPr>
          <p:cNvPr id="120" name="Jason Kiley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Jason Kiley</a:t>
            </a:r>
          </a:p>
          <a:p>
            <a:pPr defTabSz="537463">
              <a:defRPr sz="3404"/>
            </a:pPr>
            <a:r>
              <a:t>Oklahoma State University</a:t>
            </a:r>
          </a:p>
        </p:txBody>
      </p:sp>
      <p:sp>
        <p:nvSpPr>
          <p:cNvPr id="121" name="Part 5: Machine Learning"/>
          <p:cNvSpPr txBox="1"/>
          <p:nvPr/>
        </p:nvSpPr>
        <p:spPr>
          <a:xfrm>
            <a:off x="3416045" y="8195381"/>
            <a:ext cx="617270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Part 5: 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upervised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Supervised examples</a:t>
            </a:r>
          </a:p>
        </p:txBody>
      </p:sp>
      <p:sp>
        <p:nvSpPr>
          <p:cNvPr id="145" name="Classifying firm press releases according to announcement typ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Classifying firm press releases according to announcement type.</a:t>
            </a:r>
          </a:p>
          <a:p>
            <a:pPr/>
            <a:r>
              <a:t>Scoring sentiment or other constructs.</a:t>
            </a:r>
          </a:p>
          <a:p>
            <a:pPr/>
            <a:r>
              <a:t>Regression-type models for a variety of outcomes.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Unsupervised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Unsupervised learning</a:t>
            </a:r>
          </a:p>
        </p:txBody>
      </p:sp>
      <p:sp>
        <p:nvSpPr>
          <p:cNvPr id="148" name="In unsupervised learning, we have no labels, so the algorithm has to uncover the patter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unsupervised learning, we have no labels, so the algorithm has to uncover the patterns.</a:t>
            </a:r>
          </a:p>
          <a:p>
            <a:pPr/>
            <a:r>
              <a:t>Examples: clustering, principal components, topic modeling.</a:t>
            </a:r>
          </a:p>
          <a:p>
            <a:pPr/>
            <a:r>
              <a:t>We generally ask the model to give us a number of groups, and we have to interpret them.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Model accura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accuracy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Model accura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accuracy</a:t>
            </a:r>
          </a:p>
        </p:txBody>
      </p:sp>
      <p:sp>
        <p:nvSpPr>
          <p:cNvPr id="153" name="Data segmentation: train, validate, and tes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segmentation: train, validate, and test.</a:t>
            </a:r>
          </a:p>
          <a:p>
            <a:pPr/>
            <a:r>
              <a:t>Predictive accuracy.</a:t>
            </a:r>
          </a:p>
          <a:p>
            <a:pPr/>
            <a:r>
              <a:t>Confusion matrix.</a:t>
            </a:r>
          </a:p>
          <a:p>
            <a:pPr/>
            <a:r>
              <a:t>Performance metrics.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egmented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Segmented data</a:t>
            </a:r>
          </a:p>
        </p:txBody>
      </p:sp>
      <p:sp>
        <p:nvSpPr>
          <p:cNvPr id="156" name="Training data: this is the data that the model is trained 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Training data: this is the data that the model is trained on.</a:t>
            </a:r>
          </a:p>
          <a:p>
            <a:pPr/>
            <a:r>
              <a:t>Validation data: this data is used to evaluate the model’s accuracy on data it has not seen. We use it iteratively to tune hyperparameters.</a:t>
            </a:r>
          </a:p>
          <a:p>
            <a:pPr/>
            <a:r>
              <a:t>Test data: like validation data, except we can use it only once. It helps us avoid overfitting by optimizing for the validation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creen Shot 2018-10-13 at 12.25.23 PM.png" descr="Screen Shot 2018-10-13 at 12.25.23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0056" t="11886" r="38286" b="28179"/>
          <a:stretch>
            <a:fillRect/>
          </a:stretch>
        </p:blipFill>
        <p:spPr>
          <a:xfrm>
            <a:off x="6718300" y="2590800"/>
            <a:ext cx="5334001" cy="6286500"/>
          </a:xfrm>
          <a:prstGeom prst="rect">
            <a:avLst/>
          </a:prstGeom>
        </p:spPr>
      </p:pic>
      <p:sp>
        <p:nvSpPr>
          <p:cNvPr id="159" name="Measuring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Measuring performance</a:t>
            </a:r>
          </a:p>
        </p:txBody>
      </p:sp>
      <p:sp>
        <p:nvSpPr>
          <p:cNvPr id="160" name="Accuracy: the proportion of test cases that the model correctly classifie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27645" indent="-427645" defTabSz="566674">
              <a:spcBef>
                <a:spcPts val="3100"/>
              </a:spcBef>
              <a:defRPr sz="3492"/>
            </a:pPr>
            <a:r>
              <a:t>Accuracy: the proportion of test cases that the model correctly classifies.</a:t>
            </a:r>
          </a:p>
          <a:p>
            <a:pPr marL="427645" indent="-427645" defTabSz="566674">
              <a:spcBef>
                <a:spcPts val="3100"/>
              </a:spcBef>
              <a:defRPr sz="3492"/>
            </a:pPr>
            <a:r>
              <a:t>However, this breaks down with unbalanced categories.</a:t>
            </a:r>
          </a:p>
          <a:p>
            <a:pPr marL="427645" indent="-427645" defTabSz="566674">
              <a:spcBef>
                <a:spcPts val="3100"/>
              </a:spcBef>
              <a:defRPr sz="3492"/>
            </a:pPr>
            <a:r>
              <a:t>Alternative: confusion matrix and associated metrics.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creen Shot 2018-10-13 at 12.25.48 PM.png" descr="Screen Shot 2018-10-13 at 12.25.48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6472" t="23742" r="37026" b="23742"/>
          <a:stretch>
            <a:fillRect/>
          </a:stretch>
        </p:blipFill>
        <p:spPr>
          <a:xfrm>
            <a:off x="6718300" y="2590800"/>
            <a:ext cx="5334001" cy="6286500"/>
          </a:xfrm>
          <a:prstGeom prst="rect">
            <a:avLst/>
          </a:prstGeom>
        </p:spPr>
      </p:pic>
      <p:sp>
        <p:nvSpPr>
          <p:cNvPr id="163" name="Performance Metr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 Metrics</a:t>
            </a:r>
          </a:p>
        </p:txBody>
      </p:sp>
      <p:sp>
        <p:nvSpPr>
          <p:cNvPr id="164" name="Precision: what proportion of the items that the model predicted are correct?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Precision: what proportion of the items that the model predicted are correct?</a:t>
            </a:r>
          </a:p>
          <a:p>
            <a:pPr/>
            <a:r>
              <a:t>Recall: what proportion of correct items are predicted?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Hyperparameter tu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Hyperparameter tuning</a:t>
            </a:r>
          </a:p>
        </p:txBody>
      </p:sp>
      <p:sp>
        <p:nvSpPr>
          <p:cNvPr id="167" name="The parameters that we have to provide for models are called hyperparamete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parameters that we have to provide for models are called hyperparameters.</a:t>
            </a:r>
          </a:p>
          <a:p>
            <a:pPr/>
            <a:r>
              <a:t>We tend to run a number of models with a goal of picking the best one (usually by an automated process).</a:t>
            </a:r>
          </a:p>
          <a:p>
            <a:pPr/>
            <a:r>
              <a:t>However, this creates another possibility of overfitting (i.e. to the validation set), and that is why we use the test set.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eature extr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extraction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eature extr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extraction</a:t>
            </a:r>
          </a:p>
        </p:txBody>
      </p:sp>
      <p:sp>
        <p:nvSpPr>
          <p:cNvPr id="172" name="Our models need numerical representations of text in order to ru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models need numerical representations of text in order to run.</a:t>
            </a:r>
          </a:p>
          <a:p>
            <a:pPr/>
            <a:r>
              <a:t>A common method is using term frequencies in documents with some further adjustments.</a:t>
            </a:r>
          </a:p>
          <a:p>
            <a:pPr/>
            <a:r>
              <a:t>Word vectors are a really interesting way to represent words in order to capture and infer relationships.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ithub.com/jtkiley/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github.com</a:t>
            </a:r>
            <a:r>
              <a:t>/jtkiley/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rm frequenc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 frequencies</a:t>
            </a:r>
          </a:p>
        </p:txBody>
      </p:sp>
      <p:sp>
        <p:nvSpPr>
          <p:cNvPr id="175" name="Term frequencies: for each document, we construct a vector of frequencies for each wor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 frequencies: for each document, we construct a vector of frequencies for each word.</a:t>
            </a:r>
          </a:p>
          <a:p>
            <a:pPr/>
            <a:r>
              <a:t>Inverse document frequencies: we weight words that occur in many documents lower than less common words.</a:t>
            </a:r>
          </a:p>
          <a:p>
            <a:pPr/>
            <a:r>
              <a:t>We call these techniques tf and tf-idf.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ord ve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Word vectors</a:t>
            </a:r>
          </a:p>
        </p:txBody>
      </p:sp>
      <p:sp>
        <p:nvSpPr>
          <p:cNvPr id="178" name="Represent words in vector spaces and infer similarity from location.…"/>
          <p:cNvSpPr txBox="1"/>
          <p:nvPr>
            <p:ph type="body" sz="half" idx="1"/>
          </p:nvPr>
        </p:nvSpPr>
        <p:spPr>
          <a:xfrm>
            <a:off x="952500" y="2590800"/>
            <a:ext cx="11099800" cy="3237605"/>
          </a:xfrm>
          <a:prstGeom prst="rect">
            <a:avLst/>
          </a:prstGeom>
        </p:spPr>
        <p:txBody>
          <a:bodyPr/>
          <a:lstStyle/>
          <a:p>
            <a:pPr/>
            <a:r>
              <a:t>Represent words in vector spaces and infer similarity from location.</a:t>
            </a:r>
          </a:p>
          <a:p>
            <a:pPr/>
            <a:r>
              <a:t>We can capture semantic relationships.</a:t>
            </a:r>
          </a:p>
        </p:txBody>
      </p:sp>
      <p:pic>
        <p:nvPicPr>
          <p:cNvPr id="179" name="linear-relationships.png" descr="linear-relationship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4618" y="5626387"/>
            <a:ext cx="10075564" cy="3528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182" name="Preprocess tex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Preprocess text.</a:t>
            </a:r>
          </a:p>
          <a:p>
            <a:pPr/>
            <a:r>
              <a:t>Extract features.</a:t>
            </a:r>
          </a:p>
          <a:p>
            <a:pPr/>
            <a:r>
              <a:t>Build classification models.</a:t>
            </a:r>
          </a:p>
          <a:p>
            <a:pPr/>
            <a:r>
              <a:t>Evaluate performance and tune hyperparameters.</a:t>
            </a:r>
          </a:p>
          <a:p>
            <a:pPr/>
            <a:r>
              <a:t>Use topic modeling.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87" name="Machine learning can do a number of tasks for us that are practically difficul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194" indent="-469194" defTabSz="554990">
              <a:spcBef>
                <a:spcPts val="3900"/>
              </a:spcBef>
              <a:defRPr sz="3800"/>
            </a:pPr>
            <a:r>
              <a:t>Machine learning can do a number of tasks for us that are practically difficult.</a:t>
            </a:r>
          </a:p>
          <a:p>
            <a:pPr marL="469194" indent="-469194" defTabSz="554990">
              <a:spcBef>
                <a:spcPts val="3900"/>
              </a:spcBef>
              <a:defRPr sz="3800"/>
            </a:pPr>
            <a:r>
              <a:t>A lot of the tools and advances in this area come from practice, so we often have some work to do for academic use.</a:t>
            </a:r>
          </a:p>
          <a:p>
            <a:pPr marL="469194" indent="-469194" defTabSz="554990">
              <a:spcBef>
                <a:spcPts val="3900"/>
              </a:spcBef>
              <a:defRPr sz="3800"/>
            </a:pPr>
            <a:r>
              <a:t>Simpler models often work well “out of the box,” and more complex models achieve state-of-the-art performance with a higher burden of hyperparameter tuning.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uture dir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directions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and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</a:t>
            </a:r>
          </a:p>
        </p:txBody>
      </p:sp>
      <p:sp>
        <p:nvSpPr>
          <p:cNvPr id="192" name="pandas generally works really well, but it has performance issues under the hood that should improve as Apache Arrow matur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7843" indent="-527843" defTabSz="554990">
              <a:spcBef>
                <a:spcPts val="3900"/>
              </a:spcBef>
              <a:defRPr sz="3800"/>
            </a:pPr>
            <a:r>
              <a:t>pandas generally works really well, but it has performance issues under the hood that should improve as Apache Arrow matures.</a:t>
            </a:r>
          </a:p>
          <a:p>
            <a:pPr marL="527843" indent="-527843" defTabSz="554990">
              <a:spcBef>
                <a:spcPts val="3900"/>
              </a:spcBef>
              <a:defRPr sz="3800"/>
            </a:pPr>
            <a:r>
              <a:t>Memory use: more efficient representations and out-of-core support should help data between 10GB and 100GB.</a:t>
            </a:r>
          </a:p>
          <a:p>
            <a:pPr marL="527843" indent="-527843" defTabSz="554990">
              <a:spcBef>
                <a:spcPts val="3900"/>
              </a:spcBef>
              <a:defRPr sz="3800"/>
            </a:pPr>
            <a:r>
              <a:t>Speed: query planning will reduce wasted computations, and multicore execution will better utilize modern processors.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loud 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services</a:t>
            </a:r>
          </a:p>
        </p:txBody>
      </p:sp>
      <p:sp>
        <p:nvSpPr>
          <p:cNvPr id="195" name="Currently, we have to choose between high computer power (and a lot of setup), or little setup (and some beta-level software rough edges) but low computer pow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Currently, we have to choose between high computer power (and a lot of setup), or little setup (and some beta-level software rough edges) but low computer power.</a:t>
            </a:r>
          </a:p>
          <a:p>
            <a:pPr/>
            <a:r>
              <a:t>Products like Azure Notebooks moving to production maturity will help considerably.</a:t>
            </a:r>
          </a:p>
          <a:p>
            <a:pPr/>
            <a:r>
              <a:t>Better collaboration tools (i.e. more user-friendly) are likely coming, but further out.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Higher-level 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Higher-level tools</a:t>
            </a:r>
          </a:p>
        </p:txBody>
      </p:sp>
      <p:sp>
        <p:nvSpPr>
          <p:cNvPr id="198" name="These tools tend to either make pipelines easier to assemble or adding further automation to pipelin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These tools tend to either make pipelines easier to assemble or adding further automation to pipelines.</a:t>
            </a:r>
          </a:p>
          <a:p>
            <a:pPr/>
            <a:r>
              <a:t>Tools like Azure ML Studio reduce coding needs.</a:t>
            </a:r>
          </a:p>
          <a:p>
            <a:pPr/>
            <a:r>
              <a:t>Emerging tools further automate feature engineering and model selection choices.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creen Shot 2018-10-10 at 11.26.03 AM.png" descr="Screen Shot 2018-10-10 at 11.26.03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1186531"/>
            <a:ext cx="13004800" cy="738053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analysis (part 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analysis (part 2)</a:t>
            </a:r>
          </a:p>
        </p:txBody>
      </p:sp>
      <p:sp>
        <p:nvSpPr>
          <p:cNvPr id="126" name="Machine learning overview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 overview.</a:t>
            </a:r>
          </a:p>
          <a:p>
            <a:pPr/>
            <a:r>
              <a:t>Supervised and unsupervised learning.</a:t>
            </a:r>
          </a:p>
          <a:p>
            <a:pPr/>
            <a:r>
              <a:t>Model accuracy.</a:t>
            </a:r>
          </a:p>
          <a:p>
            <a:pPr/>
            <a:r>
              <a:t>Feature extraction.</a:t>
            </a:r>
          </a:p>
          <a:p>
            <a:pPr/>
            <a:r>
              <a:t>Future directions.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e end. Thank you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end. 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Machine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What is machine learn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What is machine learning?</a:t>
            </a:r>
          </a:p>
        </p:txBody>
      </p:sp>
      <p:sp>
        <p:nvSpPr>
          <p:cNvPr id="131" name="A class of techniques that automate model build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class of techniques that automate model building.</a:t>
            </a:r>
          </a:p>
          <a:p>
            <a:pPr/>
            <a:r>
              <a:t>We say it is “supervised” when we provide data on inputs and outcomes.</a:t>
            </a:r>
          </a:p>
          <a:p>
            <a:pPr/>
            <a:r>
              <a:t>“Unsupervised” learning is when we ask an algorithm to make sense of the data itself.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ml_map.png" descr="ml_map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822758"/>
            <a:ext cx="13004800" cy="810808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rediction versus 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Prediction versus inference</a:t>
            </a:r>
          </a:p>
        </p:txBody>
      </p:sp>
      <p:sp>
        <p:nvSpPr>
          <p:cNvPr id="136" name="Machine learning is largely the product of computer science, and it is generally focused on creating accurate predictions on new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7843" indent="-527843" defTabSz="554990">
              <a:spcBef>
                <a:spcPts val="3900"/>
              </a:spcBef>
              <a:defRPr sz="3800"/>
            </a:pPr>
            <a:r>
              <a:t>Machine learning is largely the product of computer science, and it is generally focused on creating accurate predictions on new data.</a:t>
            </a:r>
          </a:p>
          <a:p>
            <a:pPr marL="527843" indent="-527843" defTabSz="554990">
              <a:spcBef>
                <a:spcPts val="3900"/>
              </a:spcBef>
              <a:defRPr sz="3800"/>
            </a:pPr>
            <a:r>
              <a:t>From statistics, we tend to use regression models to make statistical inferences about populations of interest.</a:t>
            </a:r>
          </a:p>
          <a:p>
            <a:pPr marL="527843" indent="-527843" defTabSz="554990">
              <a:spcBef>
                <a:spcPts val="3900"/>
              </a:spcBef>
              <a:defRPr sz="3800"/>
            </a:pPr>
            <a:r>
              <a:t>The boundary is somewhat blurred and arbitrary, and there is emerging work to weaken it further.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ed by practition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Led by practitioners</a:t>
            </a:r>
          </a:p>
        </p:txBody>
      </p:sp>
      <p:sp>
        <p:nvSpPr>
          <p:cNvPr id="139" name="Only some of the tools that are available are led by, or designed for, academic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6731" indent="-516731" defTabSz="543305">
              <a:spcBef>
                <a:spcPts val="3900"/>
              </a:spcBef>
              <a:defRPr sz="3720"/>
            </a:pPr>
            <a:r>
              <a:t>Only some of the tools that are available are led by, or designed for, academics.</a:t>
            </a:r>
          </a:p>
          <a:p>
            <a:pPr marL="516731" indent="-516731" defTabSz="543305">
              <a:spcBef>
                <a:spcPts val="3900"/>
              </a:spcBef>
              <a:defRPr sz="3720"/>
            </a:pPr>
            <a:r>
              <a:t>Instead, we see a number of advances made by practitioners.</a:t>
            </a:r>
          </a:p>
          <a:p>
            <a:pPr marL="516731" indent="-516731" defTabSz="543305">
              <a:spcBef>
                <a:spcPts val="3900"/>
              </a:spcBef>
              <a:defRPr sz="3720"/>
            </a:pPr>
            <a:r>
              <a:t>Practitioners tend to be very focused on predictive accuracy, not theory testing.</a:t>
            </a:r>
          </a:p>
          <a:p>
            <a:pPr marL="516731" indent="-516731" defTabSz="543305">
              <a:spcBef>
                <a:spcPts val="3900"/>
              </a:spcBef>
              <a:defRPr sz="3720"/>
            </a:pPr>
            <a:r>
              <a:t>So, we often need some adaptation for academic use, and ensuring validity is our responsibility.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upervised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Supervised learning</a:t>
            </a:r>
          </a:p>
        </p:txBody>
      </p:sp>
      <p:sp>
        <p:nvSpPr>
          <p:cNvPr id="142" name="In supervised learning, we are looking to associate input and output variabl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supervised learning, we are looking to associate input and output variables.</a:t>
            </a:r>
          </a:p>
          <a:p>
            <a:pPr/>
            <a:r>
              <a:t>You can think of features as independent variables and target variables as dependent variables.</a:t>
            </a:r>
          </a:p>
          <a:p>
            <a:pPr/>
            <a:r>
              <a:t>Classification is for categorical outcomes and regression is for continuous outcomes.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