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0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2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4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9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9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1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1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B14B-E5FF-47EF-B72D-EEEEA7754A6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B25C-B362-4AB7-9823-002AF08AE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_________Microsoft_Visio3.vsdx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2777" y="1496832"/>
            <a:ext cx="9039497" cy="1202826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/>
              <a:t>Спецификация требований проекта </a:t>
            </a:r>
            <a:r>
              <a:rPr lang="en-US" sz="4000" b="1" dirty="0"/>
              <a:t>Speech</a:t>
            </a:r>
            <a:r>
              <a:rPr lang="ru-RU" sz="4000" b="1" dirty="0"/>
              <a:t>2</a:t>
            </a:r>
            <a:r>
              <a:rPr lang="en-US" sz="4000" b="1" dirty="0"/>
              <a:t>Speech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2777" y="3175319"/>
            <a:ext cx="3248297" cy="90900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Обзорная презентация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992777" y="5308916"/>
            <a:ext cx="3692435" cy="90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 smtClean="0"/>
              <a:t>Жинкин Сергей Сергеевич</a:t>
            </a:r>
          </a:p>
          <a:p>
            <a:pPr algn="l"/>
            <a:r>
              <a:rPr lang="ru-RU" sz="1800" dirty="0" smtClean="0"/>
              <a:t>Поток </a:t>
            </a:r>
            <a:r>
              <a:rPr lang="en-US" sz="1800" dirty="0" smtClean="0"/>
              <a:t>SA-3</a:t>
            </a:r>
            <a:endParaRPr lang="ru-RU" sz="1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66652" y="5146765"/>
            <a:ext cx="371856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840077" y="2264228"/>
            <a:ext cx="34899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Регистрация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Авторизация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Оплата подписки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аккаунта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Беседа в диалоге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Беседа в конференции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Отзыв об участнике беседы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84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32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Пользовательские интерфейсы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405406"/>
              </p:ext>
            </p:extLst>
          </p:nvPr>
        </p:nvGraphicFramePr>
        <p:xfrm>
          <a:off x="1598658" y="1826499"/>
          <a:ext cx="3312977" cy="420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3991087" imgH="5067390" progId="Visio.Drawing.15">
                  <p:embed/>
                </p:oleObj>
              </mc:Choice>
              <mc:Fallback>
                <p:oleObj name="Visio" r:id="rId3" imgW="3991087" imgH="50673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8658" y="1826499"/>
                        <a:ext cx="3312977" cy="4206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50211"/>
              </p:ext>
            </p:extLst>
          </p:nvPr>
        </p:nvGraphicFramePr>
        <p:xfrm>
          <a:off x="7050225" y="1826499"/>
          <a:ext cx="3312976" cy="420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5" imgW="3991087" imgH="5067390" progId="Visio.Drawing.15">
                  <p:embed/>
                </p:oleObj>
              </mc:Choice>
              <mc:Fallback>
                <p:oleObj name="Visio" r:id="rId5" imgW="3991087" imgH="50673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0225" y="1826499"/>
                        <a:ext cx="3312976" cy="4206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99889" y="6074192"/>
            <a:ext cx="2110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Интерфейс конференции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865296" y="6074193"/>
            <a:ext cx="1682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Интерфейс диалога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64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159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Карта экранов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18572"/>
              </p:ext>
            </p:extLst>
          </p:nvPr>
        </p:nvGraphicFramePr>
        <p:xfrm>
          <a:off x="3392624" y="1472385"/>
          <a:ext cx="4491635" cy="506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22040684" imgH="24869865" progId="Visio.Drawing.15">
                  <p:embed/>
                </p:oleObj>
              </mc:Choice>
              <mc:Fallback>
                <p:oleObj name="Visio" r:id="rId3" imgW="22040684" imgH="24869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2624" y="1472385"/>
                        <a:ext cx="4491635" cy="5067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8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285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Программные интерфейсы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820091" y="2394856"/>
            <a:ext cx="78269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Основные ресурсы: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URL</a:t>
            </a:r>
            <a:r>
              <a:rPr lang="ru-RU" b="1" dirty="0"/>
              <a:t>:  /</a:t>
            </a:r>
            <a:r>
              <a:rPr lang="en-US" b="1" dirty="0"/>
              <a:t>account</a:t>
            </a:r>
            <a:endParaRPr lang="ru-RU" b="1" dirty="0"/>
          </a:p>
          <a:p>
            <a:r>
              <a:rPr lang="ru-RU" dirty="0" smtClean="0"/>
              <a:t> 	Предоставляет </a:t>
            </a:r>
            <a:r>
              <a:rPr lang="ru-RU" dirty="0"/>
              <a:t>управление информацией об аккаунте </a:t>
            </a:r>
            <a:r>
              <a:rPr lang="ru-RU" dirty="0" smtClean="0"/>
              <a:t>пользователя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b="1" dirty="0"/>
              <a:t>URL</a:t>
            </a:r>
            <a:r>
              <a:rPr lang="ru-RU" b="1" dirty="0"/>
              <a:t>: /</a:t>
            </a:r>
            <a:r>
              <a:rPr lang="en-US" b="1" dirty="0"/>
              <a:t>subscription</a:t>
            </a:r>
            <a:endParaRPr lang="ru-RU" b="1" dirty="0"/>
          </a:p>
          <a:p>
            <a:r>
              <a:rPr lang="ru-RU" dirty="0"/>
              <a:t>	</a:t>
            </a:r>
            <a:r>
              <a:rPr lang="ru-RU" dirty="0" smtClean="0"/>
              <a:t>Предоставляет </a:t>
            </a:r>
            <a:r>
              <a:rPr lang="ru-RU" dirty="0"/>
              <a:t>управление информацией о </a:t>
            </a:r>
            <a:r>
              <a:rPr lang="ru-RU" dirty="0" smtClean="0"/>
              <a:t>подписке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URL</a:t>
            </a:r>
            <a:r>
              <a:rPr lang="ru-RU" b="1" dirty="0"/>
              <a:t>: /</a:t>
            </a:r>
            <a:r>
              <a:rPr lang="en-US" b="1" dirty="0"/>
              <a:t>dialog</a:t>
            </a:r>
            <a:endParaRPr lang="ru-RU" b="1" dirty="0"/>
          </a:p>
          <a:p>
            <a:r>
              <a:rPr lang="ru-RU" dirty="0" smtClean="0"/>
              <a:t>	Предоставляет </a:t>
            </a:r>
            <a:r>
              <a:rPr lang="ru-RU" dirty="0"/>
              <a:t>обмен сообщениями в </a:t>
            </a:r>
            <a:r>
              <a:rPr lang="ru-RU" dirty="0" smtClean="0"/>
              <a:t>диалоге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URL</a:t>
            </a:r>
            <a:r>
              <a:rPr lang="ru-RU" b="1" dirty="0" smtClean="0"/>
              <a:t>: /</a:t>
            </a:r>
            <a:r>
              <a:rPr lang="en-US" b="1" dirty="0" smtClean="0"/>
              <a:t>conference</a:t>
            </a:r>
            <a:endParaRPr lang="ru-RU" b="1" dirty="0" smtClean="0"/>
          </a:p>
          <a:p>
            <a:r>
              <a:rPr lang="ru-RU" dirty="0" smtClean="0"/>
              <a:t>	Предоставляет </a:t>
            </a:r>
            <a:r>
              <a:rPr lang="ru-RU" dirty="0"/>
              <a:t>обмен сообщениями в </a:t>
            </a:r>
            <a:r>
              <a:rPr lang="ru-RU" dirty="0" smtClean="0"/>
              <a:t>конференции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6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38200" y="940528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8017" y="3445659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Спасибо за внимание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64260"/>
              </p:ext>
            </p:extLst>
          </p:nvPr>
        </p:nvGraphicFramePr>
        <p:xfrm>
          <a:off x="2076450" y="2286636"/>
          <a:ext cx="80391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8039086" imgH="3495842" progId="Visio.Drawing.15">
                  <p:embed/>
                </p:oleObj>
              </mc:Choice>
              <mc:Fallback>
                <p:oleObj name="Visio" r:id="rId3" imgW="8039086" imgH="349584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2286636"/>
                        <a:ext cx="8039100" cy="349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103053"/>
            <a:ext cx="431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Перевод сообщений на язык собеседника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 чего состоит сервис?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737" y="2486242"/>
            <a:ext cx="4172937" cy="160043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Мобильное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Бэкенд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Сервис онлайн перевода </a:t>
            </a:r>
            <a:r>
              <a:rPr lang="en-US" sz="2000" dirty="0" smtClean="0"/>
              <a:t>PROMT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Внешняя платежная система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03190" y="5649812"/>
            <a:ext cx="454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PROMT - PROject </a:t>
            </a:r>
            <a:r>
              <a:rPr lang="en-US" sz="1200" dirty="0"/>
              <a:t>of Machine </a:t>
            </a:r>
            <a:r>
              <a:rPr lang="en-US" sz="1200" dirty="0" smtClean="0"/>
              <a:t>Translation</a:t>
            </a:r>
          </a:p>
          <a:p>
            <a:r>
              <a:rPr lang="ru-RU" sz="1200" dirty="0"/>
              <a:t>внешняя платежная </a:t>
            </a:r>
            <a:r>
              <a:rPr lang="ru-RU" sz="1200" dirty="0" smtClean="0"/>
              <a:t>система</a:t>
            </a:r>
            <a:r>
              <a:rPr lang="en-US" sz="1200" dirty="0" smtClean="0"/>
              <a:t>  - </a:t>
            </a:r>
            <a:r>
              <a:rPr lang="ru-RU" sz="1200" dirty="0" smtClean="0"/>
              <a:t>предположим, используется </a:t>
            </a:r>
            <a:r>
              <a:rPr lang="en-US" sz="1200" dirty="0"/>
              <a:t>Tinkoff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643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28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Уровни доступа к сервису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099" y="2277161"/>
            <a:ext cx="3238002" cy="129266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ru-RU" sz="2000" b="1" dirty="0" smtClean="0"/>
              <a:t>Бесплатная версия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Доступны </a:t>
            </a:r>
            <a:r>
              <a:rPr lang="ru-RU" sz="2000" dirty="0"/>
              <a:t>базовые </a:t>
            </a:r>
            <a:r>
              <a:rPr lang="ru-RU" sz="2000" dirty="0" smtClean="0"/>
              <a:t>языки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Диалог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848098" y="4119098"/>
            <a:ext cx="3774110" cy="129266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ru-RU" sz="2000" b="1" dirty="0" smtClean="0"/>
              <a:t>С подпиской</a:t>
            </a:r>
            <a:r>
              <a:rPr lang="en-US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Расширенный языковой пакет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Конференция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5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проекта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2156" y="2608086"/>
            <a:ext cx="8044062" cy="147732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развлекательного сервиса и привлечение пользователей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олучение </a:t>
            </a:r>
            <a:r>
              <a:rPr lang="ru-RU" dirty="0"/>
              <a:t>прибыли от подписок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онкурентное </a:t>
            </a:r>
            <a:r>
              <a:rPr lang="ru-RU" dirty="0"/>
              <a:t>освоение соответствующей ниши рынка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масштабируемой платформы, для дальнейшего развития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0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Метрики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9070" y="2291449"/>
            <a:ext cx="6735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</a:t>
            </a:r>
            <a:r>
              <a:rPr lang="ru-RU" dirty="0"/>
              <a:t>проданных подписок,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</a:t>
            </a:r>
            <a:r>
              <a:rPr lang="ru-RU" dirty="0" smtClean="0"/>
              <a:t>олевое </a:t>
            </a:r>
            <a:r>
              <a:rPr lang="ru-RU" dirty="0"/>
              <a:t>освоение рынка подобных развлекательных сервисов,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месячная выручка от подписок</a:t>
            </a:r>
            <a:r>
              <a:rPr lang="ru-RU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MAU</a:t>
            </a:r>
            <a:r>
              <a:rPr lang="ru-RU" dirty="0" smtClean="0"/>
              <a:t> – </a:t>
            </a:r>
            <a:r>
              <a:rPr lang="ru-RU" dirty="0"/>
              <a:t>число активных пользователей в </a:t>
            </a:r>
            <a:r>
              <a:rPr lang="ru-RU" dirty="0" smtClean="0"/>
              <a:t>месяц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LTV</a:t>
            </a:r>
            <a:r>
              <a:rPr lang="ru-RU" dirty="0" smtClean="0"/>
              <a:t> – </a:t>
            </a:r>
            <a:r>
              <a:rPr lang="ru-RU" dirty="0"/>
              <a:t>чистый доход  с пользователя за все </a:t>
            </a:r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Churn</a:t>
            </a:r>
            <a:r>
              <a:rPr lang="ru-RU" dirty="0" smtClean="0"/>
              <a:t> – процент </a:t>
            </a:r>
            <a:r>
              <a:rPr lang="ru-RU" dirty="0"/>
              <a:t>оттока пользователей в месяц 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ROI</a:t>
            </a:r>
            <a:r>
              <a:rPr lang="ru-RU" dirty="0" smtClean="0"/>
              <a:t> – </a:t>
            </a:r>
            <a:r>
              <a:rPr lang="ru-RU" dirty="0"/>
              <a:t>возврат инвестиций </a:t>
            </a:r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Retention</a:t>
            </a:r>
            <a:r>
              <a:rPr lang="ru-RU" dirty="0" smtClean="0"/>
              <a:t> – </a:t>
            </a:r>
            <a:r>
              <a:rPr lang="ru-RU" dirty="0"/>
              <a:t>удержание пользователей,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созданных бесед,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рекомендаций приложения,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положительных</a:t>
            </a:r>
            <a:r>
              <a:rPr lang="en-US" dirty="0"/>
              <a:t>/</a:t>
            </a:r>
            <a:r>
              <a:rPr lang="ru-RU" dirty="0"/>
              <a:t>отрицательных отзывов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5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Diagrams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3" descr="Диаграмма сценарие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4" y="2239091"/>
            <a:ext cx="5009607" cy="28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2133" y="5073051"/>
            <a:ext cx="44413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сценариев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 descr="D:\new experience of my life\SA\SA дипломный проект\Диаграммы\Контекстная диаграмм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1" y="2239091"/>
            <a:ext cx="4606835" cy="204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215052" y="4467805"/>
            <a:ext cx="44413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Контекстная</a:t>
            </a:r>
            <a:r>
              <a:rPr kumimoji="0" lang="ru-RU" altLang="ru-RU" sz="1200" b="0" i="1" u="none" strike="noStrike" cap="none" normalizeH="0" dirty="0" smtClean="0">
                <a:ln>
                  <a:noFill/>
                </a:ln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27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 пользователя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67395" y="2761653"/>
            <a:ext cx="97927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Операции </a:t>
            </a:r>
            <a:r>
              <a:rPr lang="ru-RU" dirty="0"/>
              <a:t>с аккаунтом: регистрация, авторизация редактирование.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диалога/конференции.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Присоединение к диалогу/конференции.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собеседника с помощью отзыва/рейтинга.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984"/>
          </a:xfrm>
        </p:spPr>
        <p:txBody>
          <a:bodyPr>
            <a:normAutofit/>
          </a:bodyPr>
          <a:lstStyle/>
          <a:p>
            <a:r>
              <a:rPr lang="en-US" sz="3200" b="1" dirty="0"/>
              <a:t>Speech</a:t>
            </a:r>
            <a:r>
              <a:rPr lang="ru-RU" sz="3200" b="1" dirty="0"/>
              <a:t>2</a:t>
            </a:r>
            <a:r>
              <a:rPr lang="en-US" sz="3200" b="1" dirty="0"/>
              <a:t>Speech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>
            <a:endCxn id="2" idx="2"/>
          </p:cNvCxnSpPr>
          <p:nvPr/>
        </p:nvCxnSpPr>
        <p:spPr>
          <a:xfrm>
            <a:off x="838200" y="914401"/>
            <a:ext cx="5257800" cy="87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0305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BPMN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Общий бизнес процесс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 descr="D:\new experience of my life\SA\SA дипломный проект\Диаграммы\Общий BPM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2385"/>
            <a:ext cx="11164979" cy="515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264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Документ Microsoft Visio</vt:lpstr>
      <vt:lpstr>Спецификация требований проекта 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  <vt:lpstr>Speech2Speech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Жинкин Сергей Сергеевич</dc:creator>
  <cp:lastModifiedBy>Жинкин Сергей Сергеевич</cp:lastModifiedBy>
  <cp:revision>12</cp:revision>
  <dcterms:created xsi:type="dcterms:W3CDTF">2021-04-13T05:46:12Z</dcterms:created>
  <dcterms:modified xsi:type="dcterms:W3CDTF">2021-04-14T12:43:31Z</dcterms:modified>
</cp:coreProperties>
</file>