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21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1" d="100"/>
          <a:sy n="101" d="100"/>
        </p:scale>
        <p:origin x="-7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F4731-5214-3E4A-BBFE-45921ECBCD1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0492E5A-A9DD-0A45-A06C-84D7CA5ED048}">
      <dgm:prSet phldrT="[Text]" custT="1"/>
      <dgm:spPr/>
      <dgm:t>
        <a:bodyPr lIns="0" tIns="0" rIns="0" bIns="0"/>
        <a:lstStyle/>
        <a:p>
          <a:r>
            <a:rPr lang="en-US" sz="1900" dirty="0" smtClean="0"/>
            <a:t>Given Data</a:t>
          </a:r>
          <a:endParaRPr lang="en-US" sz="1900" dirty="0"/>
        </a:p>
      </dgm:t>
    </dgm:pt>
    <dgm:pt modelId="{78C56508-3C73-8842-93EF-D8FE71FB2556}" type="parTrans" cxnId="{ACB471E3-7B96-DE40-96FD-6D57C6A9B46C}">
      <dgm:prSet/>
      <dgm:spPr/>
      <dgm:t>
        <a:bodyPr/>
        <a:lstStyle/>
        <a:p>
          <a:endParaRPr lang="en-US"/>
        </a:p>
      </dgm:t>
    </dgm:pt>
    <dgm:pt modelId="{3F1ED324-4185-2448-B3F9-73678BC17CFF}" type="sibTrans" cxnId="{ACB471E3-7B96-DE40-96FD-6D57C6A9B46C}">
      <dgm:prSet/>
      <dgm:spPr/>
      <dgm:t>
        <a:bodyPr/>
        <a:lstStyle/>
        <a:p>
          <a:endParaRPr lang="en-US"/>
        </a:p>
      </dgm:t>
    </dgm:pt>
    <dgm:pt modelId="{C7ACAE0B-42D7-844C-9614-2C70059EE22A}">
      <dgm:prSet phldrT="[Text]" custT="1"/>
      <dgm:spPr/>
      <dgm:t>
        <a:bodyPr lIns="0" tIns="0" rIns="0" bIns="0"/>
        <a:lstStyle/>
        <a:p>
          <a:r>
            <a:rPr lang="en-US" sz="1900" dirty="0" smtClean="0"/>
            <a:t>Python Preparation Scripts</a:t>
          </a:r>
          <a:endParaRPr lang="en-US" sz="1900" dirty="0"/>
        </a:p>
      </dgm:t>
    </dgm:pt>
    <dgm:pt modelId="{592EBC40-8179-4F4D-87D5-AD9C3C8BD7F7}" type="parTrans" cxnId="{1ECBF77B-35FF-9B4F-8FEA-145C93829473}">
      <dgm:prSet/>
      <dgm:spPr/>
      <dgm:t>
        <a:bodyPr/>
        <a:lstStyle/>
        <a:p>
          <a:endParaRPr lang="en-US"/>
        </a:p>
      </dgm:t>
    </dgm:pt>
    <dgm:pt modelId="{91A47F4F-9E33-8541-8F61-2D95090CFB0E}" type="sibTrans" cxnId="{1ECBF77B-35FF-9B4F-8FEA-145C93829473}">
      <dgm:prSet/>
      <dgm:spPr/>
      <dgm:t>
        <a:bodyPr/>
        <a:lstStyle/>
        <a:p>
          <a:endParaRPr lang="en-US"/>
        </a:p>
      </dgm:t>
    </dgm:pt>
    <dgm:pt modelId="{98A25245-ED48-EC48-9D65-CF9F2451611C}">
      <dgm:prSet phldrT="[Text]" custT="1"/>
      <dgm:spPr/>
      <dgm:t>
        <a:bodyPr lIns="0" tIns="0" rIns="0" bIns="0"/>
        <a:lstStyle/>
        <a:p>
          <a:r>
            <a:rPr lang="en-US" sz="1900" dirty="0" err="1" smtClean="0"/>
            <a:t>Vowpal</a:t>
          </a:r>
          <a:r>
            <a:rPr lang="en-US" sz="1900" dirty="0" smtClean="0"/>
            <a:t> </a:t>
          </a:r>
          <a:r>
            <a:rPr lang="en-US" sz="1900" dirty="0" err="1" smtClean="0"/>
            <a:t>Wabbit</a:t>
          </a:r>
          <a:endParaRPr lang="en-US" sz="1900" dirty="0"/>
        </a:p>
      </dgm:t>
    </dgm:pt>
    <dgm:pt modelId="{5522B9CB-E331-FC4F-9760-E1E8ED3A7DA0}" type="parTrans" cxnId="{11AAFBA4-CFBE-5247-9B7F-F362D3BB5267}">
      <dgm:prSet/>
      <dgm:spPr/>
      <dgm:t>
        <a:bodyPr/>
        <a:lstStyle/>
        <a:p>
          <a:endParaRPr lang="en-US"/>
        </a:p>
      </dgm:t>
    </dgm:pt>
    <dgm:pt modelId="{CD14BEA5-633A-D247-9086-DB784175D0FE}" type="sibTrans" cxnId="{11AAFBA4-CFBE-5247-9B7F-F362D3BB5267}">
      <dgm:prSet/>
      <dgm:spPr/>
      <dgm:t>
        <a:bodyPr/>
        <a:lstStyle/>
        <a:p>
          <a:endParaRPr lang="en-US"/>
        </a:p>
      </dgm:t>
    </dgm:pt>
    <dgm:pt modelId="{8A4E21F5-AEE5-A646-86AF-416F2F799973}">
      <dgm:prSet custT="1"/>
      <dgm:spPr/>
      <dgm:t>
        <a:bodyPr lIns="0" tIns="0" rIns="0" bIns="0"/>
        <a:lstStyle/>
        <a:p>
          <a:r>
            <a:rPr lang="en-US" sz="1900" dirty="0" smtClean="0"/>
            <a:t>Python Cleanup Scripts</a:t>
          </a:r>
        </a:p>
      </dgm:t>
    </dgm:pt>
    <dgm:pt modelId="{5D7A0F65-3A0E-0244-BDF2-96107E29CBB1}" type="parTrans" cxnId="{5C0698AA-DCFD-464A-912F-6A7722959BA8}">
      <dgm:prSet/>
      <dgm:spPr/>
      <dgm:t>
        <a:bodyPr/>
        <a:lstStyle/>
        <a:p>
          <a:endParaRPr lang="en-US"/>
        </a:p>
      </dgm:t>
    </dgm:pt>
    <dgm:pt modelId="{611A041E-B663-3D41-AED2-662E98DA7FD3}" type="sibTrans" cxnId="{5C0698AA-DCFD-464A-912F-6A7722959BA8}">
      <dgm:prSet/>
      <dgm:spPr/>
      <dgm:t>
        <a:bodyPr/>
        <a:lstStyle/>
        <a:p>
          <a:endParaRPr lang="en-US"/>
        </a:p>
      </dgm:t>
    </dgm:pt>
    <dgm:pt modelId="{4CB4D715-1902-ED41-A393-042F813D1064}">
      <dgm:prSet custT="1"/>
      <dgm:spPr/>
      <dgm:t>
        <a:bodyPr lIns="0" tIns="0" rIns="0" bIns="0"/>
        <a:lstStyle/>
        <a:p>
          <a:r>
            <a:rPr lang="en-US" sz="1900" dirty="0" err="1" smtClean="0"/>
            <a:t>Kaggle</a:t>
          </a:r>
          <a:r>
            <a:rPr lang="en-US" sz="1900" dirty="0" smtClean="0"/>
            <a:t> Submission</a:t>
          </a:r>
          <a:endParaRPr lang="en-US" sz="1900" dirty="0"/>
        </a:p>
      </dgm:t>
    </dgm:pt>
    <dgm:pt modelId="{4E1B9869-CABF-6A48-A60F-930580A2689C}" type="parTrans" cxnId="{B59055A9-072D-D040-B588-E881A8936DC3}">
      <dgm:prSet/>
      <dgm:spPr/>
      <dgm:t>
        <a:bodyPr/>
        <a:lstStyle/>
        <a:p>
          <a:endParaRPr lang="en-US"/>
        </a:p>
      </dgm:t>
    </dgm:pt>
    <dgm:pt modelId="{1F48CD12-3482-9B45-BC10-8699953A05EE}" type="sibTrans" cxnId="{B59055A9-072D-D040-B588-E881A8936DC3}">
      <dgm:prSet/>
      <dgm:spPr/>
      <dgm:t>
        <a:bodyPr/>
        <a:lstStyle/>
        <a:p>
          <a:endParaRPr lang="en-US"/>
        </a:p>
      </dgm:t>
    </dgm:pt>
    <dgm:pt modelId="{191491BC-D417-5B46-9BFC-FE5995094ED0}" type="pres">
      <dgm:prSet presAssocID="{E77F4731-5214-3E4A-BBFE-45921ECBCD1F}" presName="Name0" presStyleCnt="0">
        <dgm:presLayoutVars>
          <dgm:dir/>
          <dgm:resizeHandles val="exact"/>
        </dgm:presLayoutVars>
      </dgm:prSet>
      <dgm:spPr/>
    </dgm:pt>
    <dgm:pt modelId="{539E0DA5-C97E-7348-A8A8-21611334F2FB}" type="pres">
      <dgm:prSet presAssocID="{C0492E5A-A9DD-0A45-A06C-84D7CA5ED048}" presName="node" presStyleLbl="node1" presStyleIdx="0" presStyleCnt="5" custScaleX="229298" custScaleY="186936" custLinFactY="-38523" custLinFactNeighborX="7754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D8F2C-7729-414B-933C-789AA665DB74}" type="pres">
      <dgm:prSet presAssocID="{3F1ED324-4185-2448-B3F9-73678BC17CF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6BB6B03-51A2-174A-898E-0C739FB63056}" type="pres">
      <dgm:prSet presAssocID="{3F1ED324-4185-2448-B3F9-73678BC17CF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A8D90C2-BA69-3744-A20C-0454CEB5BBA8}" type="pres">
      <dgm:prSet presAssocID="{C7ACAE0B-42D7-844C-9614-2C70059EE22A}" presName="node" presStyleLbl="node1" presStyleIdx="1" presStyleCnt="5" custScaleX="229298" custScaleY="186936" custLinFactX="21655" custLinFactY="-38523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EFEB4-B6C5-8146-8C69-10341F1046B6}" type="pres">
      <dgm:prSet presAssocID="{91A47F4F-9E33-8541-8F61-2D95090CFB0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9C1617F-3B2A-E44F-A8E6-40883D43E8BD}" type="pres">
      <dgm:prSet presAssocID="{91A47F4F-9E33-8541-8F61-2D95090CFB0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F447B3D-91D9-9641-AA91-BBFEA9D37B71}" type="pres">
      <dgm:prSet presAssocID="{98A25245-ED48-EC48-9D65-CF9F2451611C}" presName="node" presStyleLbl="node1" presStyleIdx="2" presStyleCnt="5" custScaleX="229298" custScaleY="186936" custLinFactX="64423" custLinFactY="-38523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99361-0263-814C-9E55-2E5FE23350C2}" type="pres">
      <dgm:prSet presAssocID="{CD14BEA5-633A-D247-9086-DB784175D0F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F794C3E-5D81-D840-838D-C1182D94A585}" type="pres">
      <dgm:prSet presAssocID="{CD14BEA5-633A-D247-9086-DB784175D0F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D43DCB50-6D4B-0649-9DE1-F76C58773865}" type="pres">
      <dgm:prSet presAssocID="{8A4E21F5-AEE5-A646-86AF-416F2F799973}" presName="node" presStyleLbl="node1" presStyleIdx="3" presStyleCnt="5" custScaleX="229298" custScaleY="186936" custLinFactX="154935" custLinFactNeighborX="200000" custLinFactNeighborY="-108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8498C-E24E-0F40-B316-2BDB8694A360}" type="pres">
      <dgm:prSet presAssocID="{611A041E-B663-3D41-AED2-662E98DA7FD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4ED1294D-FA64-0643-BFB9-F8F2B19A73EA}" type="pres">
      <dgm:prSet presAssocID="{611A041E-B663-3D41-AED2-662E98DA7F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5DB57F4E-E499-6F49-A9B3-1791519076CC}" type="pres">
      <dgm:prSet presAssocID="{4CB4D715-1902-ED41-A393-042F813D1064}" presName="node" presStyleLbl="node1" presStyleIdx="4" presStyleCnt="5" custScaleX="229298" custScaleY="186936" custLinFactX="-310005" custLinFactY="72097" custLinFactNeighborX="-4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0216A7-2056-6841-BF14-785A52CCC68D}" type="presOf" srcId="{E77F4731-5214-3E4A-BBFE-45921ECBCD1F}" destId="{191491BC-D417-5B46-9BFC-FE5995094ED0}" srcOrd="0" destOrd="0" presId="urn:microsoft.com/office/officeart/2005/8/layout/process1"/>
    <dgm:cxn modelId="{490D2C49-1AEF-F149-9F65-43C5EECD0D26}" type="presOf" srcId="{CD14BEA5-633A-D247-9086-DB784175D0FE}" destId="{C3199361-0263-814C-9E55-2E5FE23350C2}" srcOrd="0" destOrd="0" presId="urn:microsoft.com/office/officeart/2005/8/layout/process1"/>
    <dgm:cxn modelId="{5C0698AA-DCFD-464A-912F-6A7722959BA8}" srcId="{E77F4731-5214-3E4A-BBFE-45921ECBCD1F}" destId="{8A4E21F5-AEE5-A646-86AF-416F2F799973}" srcOrd="3" destOrd="0" parTransId="{5D7A0F65-3A0E-0244-BDF2-96107E29CBB1}" sibTransId="{611A041E-B663-3D41-AED2-662E98DA7FD3}"/>
    <dgm:cxn modelId="{E294FC66-E8EE-1A4D-BA34-1D17691DE4E3}" type="presOf" srcId="{91A47F4F-9E33-8541-8F61-2D95090CFB0E}" destId="{FF8EFEB4-B6C5-8146-8C69-10341F1046B6}" srcOrd="0" destOrd="0" presId="urn:microsoft.com/office/officeart/2005/8/layout/process1"/>
    <dgm:cxn modelId="{7FB37121-7956-CB41-8C34-BC3220812C29}" type="presOf" srcId="{3F1ED324-4185-2448-B3F9-73678BC17CFF}" destId="{D6BB6B03-51A2-174A-898E-0C739FB63056}" srcOrd="1" destOrd="0" presId="urn:microsoft.com/office/officeart/2005/8/layout/process1"/>
    <dgm:cxn modelId="{4F70B6E7-7119-104F-96F9-7BBA235A5AAB}" type="presOf" srcId="{98A25245-ED48-EC48-9D65-CF9F2451611C}" destId="{5F447B3D-91D9-9641-AA91-BBFEA9D37B71}" srcOrd="0" destOrd="0" presId="urn:microsoft.com/office/officeart/2005/8/layout/process1"/>
    <dgm:cxn modelId="{6A7A7ACA-A326-3247-96C2-C39F5C0F2509}" type="presOf" srcId="{611A041E-B663-3D41-AED2-662E98DA7FD3}" destId="{4ED1294D-FA64-0643-BFB9-F8F2B19A73EA}" srcOrd="1" destOrd="0" presId="urn:microsoft.com/office/officeart/2005/8/layout/process1"/>
    <dgm:cxn modelId="{95C2F015-2B2C-2C4A-88C0-F22E26F75FA7}" type="presOf" srcId="{4CB4D715-1902-ED41-A393-042F813D1064}" destId="{5DB57F4E-E499-6F49-A9B3-1791519076CC}" srcOrd="0" destOrd="0" presId="urn:microsoft.com/office/officeart/2005/8/layout/process1"/>
    <dgm:cxn modelId="{30507065-C8CA-B343-A4D4-68F8DB048DF8}" type="presOf" srcId="{C0492E5A-A9DD-0A45-A06C-84D7CA5ED048}" destId="{539E0DA5-C97E-7348-A8A8-21611334F2FB}" srcOrd="0" destOrd="0" presId="urn:microsoft.com/office/officeart/2005/8/layout/process1"/>
    <dgm:cxn modelId="{1ECBF77B-35FF-9B4F-8FEA-145C93829473}" srcId="{E77F4731-5214-3E4A-BBFE-45921ECBCD1F}" destId="{C7ACAE0B-42D7-844C-9614-2C70059EE22A}" srcOrd="1" destOrd="0" parTransId="{592EBC40-8179-4F4D-87D5-AD9C3C8BD7F7}" sibTransId="{91A47F4F-9E33-8541-8F61-2D95090CFB0E}"/>
    <dgm:cxn modelId="{0F036EB9-BFB2-AF4B-AA2F-21BDB2676F6A}" type="presOf" srcId="{91A47F4F-9E33-8541-8F61-2D95090CFB0E}" destId="{79C1617F-3B2A-E44F-A8E6-40883D43E8BD}" srcOrd="1" destOrd="0" presId="urn:microsoft.com/office/officeart/2005/8/layout/process1"/>
    <dgm:cxn modelId="{B59055A9-072D-D040-B588-E881A8936DC3}" srcId="{E77F4731-5214-3E4A-BBFE-45921ECBCD1F}" destId="{4CB4D715-1902-ED41-A393-042F813D1064}" srcOrd="4" destOrd="0" parTransId="{4E1B9869-CABF-6A48-A60F-930580A2689C}" sibTransId="{1F48CD12-3482-9B45-BC10-8699953A05EE}"/>
    <dgm:cxn modelId="{0456711F-D280-B644-B21C-AD427571943A}" type="presOf" srcId="{C7ACAE0B-42D7-844C-9614-2C70059EE22A}" destId="{CA8D90C2-BA69-3744-A20C-0454CEB5BBA8}" srcOrd="0" destOrd="0" presId="urn:microsoft.com/office/officeart/2005/8/layout/process1"/>
    <dgm:cxn modelId="{ACB471E3-7B96-DE40-96FD-6D57C6A9B46C}" srcId="{E77F4731-5214-3E4A-BBFE-45921ECBCD1F}" destId="{C0492E5A-A9DD-0A45-A06C-84D7CA5ED048}" srcOrd="0" destOrd="0" parTransId="{78C56508-3C73-8842-93EF-D8FE71FB2556}" sibTransId="{3F1ED324-4185-2448-B3F9-73678BC17CFF}"/>
    <dgm:cxn modelId="{65230C50-E990-AE42-A0C1-42F22C4621F6}" type="presOf" srcId="{611A041E-B663-3D41-AED2-662E98DA7FD3}" destId="{10F8498C-E24E-0F40-B316-2BDB8694A360}" srcOrd="0" destOrd="0" presId="urn:microsoft.com/office/officeart/2005/8/layout/process1"/>
    <dgm:cxn modelId="{11AAFBA4-CFBE-5247-9B7F-F362D3BB5267}" srcId="{E77F4731-5214-3E4A-BBFE-45921ECBCD1F}" destId="{98A25245-ED48-EC48-9D65-CF9F2451611C}" srcOrd="2" destOrd="0" parTransId="{5522B9CB-E331-FC4F-9760-E1E8ED3A7DA0}" sibTransId="{CD14BEA5-633A-D247-9086-DB784175D0FE}"/>
    <dgm:cxn modelId="{31D09DA9-5955-A640-94B3-83E25B654FB4}" type="presOf" srcId="{CD14BEA5-633A-D247-9086-DB784175D0FE}" destId="{CF794C3E-5D81-D840-838D-C1182D94A585}" srcOrd="1" destOrd="0" presId="urn:microsoft.com/office/officeart/2005/8/layout/process1"/>
    <dgm:cxn modelId="{33AADCFD-2315-1545-BE31-59C5A1A3F944}" type="presOf" srcId="{3F1ED324-4185-2448-B3F9-73678BC17CFF}" destId="{FF1D8F2C-7729-414B-933C-789AA665DB74}" srcOrd="0" destOrd="0" presId="urn:microsoft.com/office/officeart/2005/8/layout/process1"/>
    <dgm:cxn modelId="{2EE9FA6B-6FD9-E04F-BF05-AD2A23708A7A}" type="presOf" srcId="{8A4E21F5-AEE5-A646-86AF-416F2F799973}" destId="{D43DCB50-6D4B-0649-9DE1-F76C58773865}" srcOrd="0" destOrd="0" presId="urn:microsoft.com/office/officeart/2005/8/layout/process1"/>
    <dgm:cxn modelId="{629C4622-72B3-334F-A463-C54CC737DE2F}" type="presParOf" srcId="{191491BC-D417-5B46-9BFC-FE5995094ED0}" destId="{539E0DA5-C97E-7348-A8A8-21611334F2FB}" srcOrd="0" destOrd="0" presId="urn:microsoft.com/office/officeart/2005/8/layout/process1"/>
    <dgm:cxn modelId="{11724E0A-CE0D-7C41-89E6-FC31BA329987}" type="presParOf" srcId="{191491BC-D417-5B46-9BFC-FE5995094ED0}" destId="{FF1D8F2C-7729-414B-933C-789AA665DB74}" srcOrd="1" destOrd="0" presId="urn:microsoft.com/office/officeart/2005/8/layout/process1"/>
    <dgm:cxn modelId="{A5D996FB-6989-D945-B8A2-6A2FE88AE0D8}" type="presParOf" srcId="{FF1D8F2C-7729-414B-933C-789AA665DB74}" destId="{D6BB6B03-51A2-174A-898E-0C739FB63056}" srcOrd="0" destOrd="0" presId="urn:microsoft.com/office/officeart/2005/8/layout/process1"/>
    <dgm:cxn modelId="{40C3E306-F232-D94E-B148-568463FB6C47}" type="presParOf" srcId="{191491BC-D417-5B46-9BFC-FE5995094ED0}" destId="{CA8D90C2-BA69-3744-A20C-0454CEB5BBA8}" srcOrd="2" destOrd="0" presId="urn:microsoft.com/office/officeart/2005/8/layout/process1"/>
    <dgm:cxn modelId="{0ABD2A82-42ED-CA4E-8B79-F15332364D72}" type="presParOf" srcId="{191491BC-D417-5B46-9BFC-FE5995094ED0}" destId="{FF8EFEB4-B6C5-8146-8C69-10341F1046B6}" srcOrd="3" destOrd="0" presId="urn:microsoft.com/office/officeart/2005/8/layout/process1"/>
    <dgm:cxn modelId="{97A0CB8C-1C38-3B42-8150-CC8BE12CA851}" type="presParOf" srcId="{FF8EFEB4-B6C5-8146-8C69-10341F1046B6}" destId="{79C1617F-3B2A-E44F-A8E6-40883D43E8BD}" srcOrd="0" destOrd="0" presId="urn:microsoft.com/office/officeart/2005/8/layout/process1"/>
    <dgm:cxn modelId="{2A5EFF1F-9FC8-BA43-AAEF-6BCD3D9B203C}" type="presParOf" srcId="{191491BC-D417-5B46-9BFC-FE5995094ED0}" destId="{5F447B3D-91D9-9641-AA91-BBFEA9D37B71}" srcOrd="4" destOrd="0" presId="urn:microsoft.com/office/officeart/2005/8/layout/process1"/>
    <dgm:cxn modelId="{2464C6E1-0C4C-5543-B8EE-8D3C12FD0E38}" type="presParOf" srcId="{191491BC-D417-5B46-9BFC-FE5995094ED0}" destId="{C3199361-0263-814C-9E55-2E5FE23350C2}" srcOrd="5" destOrd="0" presId="urn:microsoft.com/office/officeart/2005/8/layout/process1"/>
    <dgm:cxn modelId="{6FB4ECE8-14B4-5449-B934-FDB19D616207}" type="presParOf" srcId="{C3199361-0263-814C-9E55-2E5FE23350C2}" destId="{CF794C3E-5D81-D840-838D-C1182D94A585}" srcOrd="0" destOrd="0" presId="urn:microsoft.com/office/officeart/2005/8/layout/process1"/>
    <dgm:cxn modelId="{5CC53A94-F8A4-D846-A881-3450136103B2}" type="presParOf" srcId="{191491BC-D417-5B46-9BFC-FE5995094ED0}" destId="{D43DCB50-6D4B-0649-9DE1-F76C58773865}" srcOrd="6" destOrd="0" presId="urn:microsoft.com/office/officeart/2005/8/layout/process1"/>
    <dgm:cxn modelId="{3DD0E215-85E2-C540-B10F-97668E5E18C3}" type="presParOf" srcId="{191491BC-D417-5B46-9BFC-FE5995094ED0}" destId="{10F8498C-E24E-0F40-B316-2BDB8694A360}" srcOrd="7" destOrd="0" presId="urn:microsoft.com/office/officeart/2005/8/layout/process1"/>
    <dgm:cxn modelId="{A46BCAEC-442E-484A-8053-CC87A8353AAF}" type="presParOf" srcId="{10F8498C-E24E-0F40-B316-2BDB8694A360}" destId="{4ED1294D-FA64-0643-BFB9-F8F2B19A73EA}" srcOrd="0" destOrd="0" presId="urn:microsoft.com/office/officeart/2005/8/layout/process1"/>
    <dgm:cxn modelId="{720F4A84-2D63-8D40-95D3-D97E43CB9622}" type="presParOf" srcId="{191491BC-D417-5B46-9BFC-FE5995094ED0}" destId="{5DB57F4E-E499-6F49-A9B3-1791519076C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E0DA5-C97E-7348-A8A8-21611334F2FB}">
      <dsp:nvSpPr>
        <dsp:cNvPr id="0" name=""/>
        <dsp:cNvSpPr/>
      </dsp:nvSpPr>
      <dsp:spPr>
        <a:xfrm>
          <a:off x="221906" y="663136"/>
          <a:ext cx="1606091" cy="1731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Given Data</a:t>
          </a:r>
          <a:endParaRPr lang="en-US" sz="1900" kern="1200" dirty="0"/>
        </a:p>
      </dsp:txBody>
      <dsp:txXfrm>
        <a:off x="268947" y="710177"/>
        <a:ext cx="1512009" cy="1637734"/>
      </dsp:txXfrm>
    </dsp:sp>
    <dsp:sp modelId="{FF1D8F2C-7729-414B-933C-789AA665DB74}">
      <dsp:nvSpPr>
        <dsp:cNvPr id="0" name=""/>
        <dsp:cNvSpPr/>
      </dsp:nvSpPr>
      <dsp:spPr>
        <a:xfrm>
          <a:off x="1951690" y="1442190"/>
          <a:ext cx="262227" cy="1737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951690" y="1476932"/>
        <a:ext cx="210115" cy="104224"/>
      </dsp:txXfrm>
    </dsp:sp>
    <dsp:sp modelId="{CA8D90C2-BA69-3744-A20C-0454CEB5BBA8}">
      <dsp:nvSpPr>
        <dsp:cNvPr id="0" name=""/>
        <dsp:cNvSpPr/>
      </dsp:nvSpPr>
      <dsp:spPr>
        <a:xfrm>
          <a:off x="2322767" y="663136"/>
          <a:ext cx="1606091" cy="1731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Python Preparation Scripts</a:t>
          </a:r>
          <a:endParaRPr lang="en-US" sz="1900" kern="1200" dirty="0"/>
        </a:p>
      </dsp:txBody>
      <dsp:txXfrm>
        <a:off x="2369808" y="710177"/>
        <a:ext cx="1512009" cy="1637734"/>
      </dsp:txXfrm>
    </dsp:sp>
    <dsp:sp modelId="{FF8EFEB4-B6C5-8146-8C69-10341F1046B6}">
      <dsp:nvSpPr>
        <dsp:cNvPr id="0" name=""/>
        <dsp:cNvSpPr/>
      </dsp:nvSpPr>
      <dsp:spPr>
        <a:xfrm>
          <a:off x="4073793" y="1442190"/>
          <a:ext cx="307261" cy="1737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073793" y="1476932"/>
        <a:ext cx="255149" cy="104224"/>
      </dsp:txXfrm>
    </dsp:sp>
    <dsp:sp modelId="{5F447B3D-91D9-9641-AA91-BBFEA9D37B71}">
      <dsp:nvSpPr>
        <dsp:cNvPr id="0" name=""/>
        <dsp:cNvSpPr/>
      </dsp:nvSpPr>
      <dsp:spPr>
        <a:xfrm>
          <a:off x="4508598" y="663136"/>
          <a:ext cx="1606091" cy="1731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Vowpal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Wabbit</a:t>
          </a:r>
          <a:endParaRPr lang="en-US" sz="1900" kern="1200" dirty="0"/>
        </a:p>
      </dsp:txBody>
      <dsp:txXfrm>
        <a:off x="4555639" y="710177"/>
        <a:ext cx="1512009" cy="1637734"/>
      </dsp:txXfrm>
    </dsp:sp>
    <dsp:sp modelId="{C3199361-0263-814C-9E55-2E5FE23350C2}">
      <dsp:nvSpPr>
        <dsp:cNvPr id="0" name=""/>
        <dsp:cNvSpPr/>
      </dsp:nvSpPr>
      <dsp:spPr>
        <a:xfrm rot="1373424">
          <a:off x="6386218" y="2040950"/>
          <a:ext cx="687105" cy="1737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388270" y="2065557"/>
        <a:ext cx="634993" cy="104224"/>
      </dsp:txXfrm>
    </dsp:sp>
    <dsp:sp modelId="{D43DCB50-6D4B-0649-9DE1-F76C58773865}">
      <dsp:nvSpPr>
        <dsp:cNvPr id="0" name=""/>
        <dsp:cNvSpPr/>
      </dsp:nvSpPr>
      <dsp:spPr>
        <a:xfrm>
          <a:off x="7309021" y="1845528"/>
          <a:ext cx="1606091" cy="1731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Python Cleanup Scripts</a:t>
          </a:r>
        </a:p>
      </dsp:txBody>
      <dsp:txXfrm>
        <a:off x="7356062" y="1892569"/>
        <a:ext cx="1512009" cy="1637734"/>
      </dsp:txXfrm>
    </dsp:sp>
    <dsp:sp modelId="{10F8498C-E24E-0F40-B316-2BDB8694A360}">
      <dsp:nvSpPr>
        <dsp:cNvPr id="0" name=""/>
        <dsp:cNvSpPr/>
      </dsp:nvSpPr>
      <dsp:spPr>
        <a:xfrm rot="9056693">
          <a:off x="6126538" y="3484257"/>
          <a:ext cx="876295" cy="1737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6175371" y="3506345"/>
        <a:ext cx="824183" cy="104224"/>
      </dsp:txXfrm>
    </dsp:sp>
    <dsp:sp modelId="{5DB57F4E-E499-6F49-A9B3-1791519076CC}">
      <dsp:nvSpPr>
        <dsp:cNvPr id="0" name=""/>
        <dsp:cNvSpPr/>
      </dsp:nvSpPr>
      <dsp:spPr>
        <a:xfrm>
          <a:off x="4257616" y="3540789"/>
          <a:ext cx="1606091" cy="1731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Kaggle</a:t>
          </a:r>
          <a:r>
            <a:rPr lang="en-US" sz="1900" kern="1200" dirty="0" smtClean="0"/>
            <a:t> Submission</a:t>
          </a:r>
          <a:endParaRPr lang="en-US" sz="1900" kern="1200" dirty="0"/>
        </a:p>
      </dsp:txBody>
      <dsp:txXfrm>
        <a:off x="4304657" y="3587830"/>
        <a:ext cx="1512009" cy="1637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CC682-90BF-4B4E-BE8D-697423D0D978}" type="datetimeFigureOut">
              <a:rPr lang="en-US" smtClean="0"/>
              <a:t>3/28/13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DEFAB-362E-6346-9103-5175FA32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Adzuna</a:t>
            </a:r>
            <a:r>
              <a:rPr lang="en-US" dirty="0" smtClean="0"/>
              <a:t> is UK</a:t>
            </a:r>
            <a:r>
              <a:rPr lang="en-US" baseline="0" dirty="0" smtClean="0"/>
              <a:t> based advertisement aggregator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learned that a dumber</a:t>
            </a:r>
            <a:r>
              <a:rPr lang="en-US" baseline="0" dirty="0" smtClean="0"/>
              <a:t> algorithm with more features is better than a clever algorithm with less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Local == keywords in each bag of words field</a:t>
            </a:r>
          </a:p>
          <a:p>
            <a:r>
              <a:rPr lang="en-US" baseline="0" dirty="0" smtClean="0"/>
              <a:t>Global == top 500 keywords from every bag of words field in all </a:t>
            </a:r>
            <a:r>
              <a:rPr lang="en-US" baseline="0" smtClean="0"/>
              <a:t>training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Adzuna</a:t>
            </a:r>
            <a:r>
              <a:rPr lang="en-US" dirty="0" smtClean="0"/>
              <a:t> is UK</a:t>
            </a:r>
            <a:r>
              <a:rPr lang="en-US" baseline="0" dirty="0" smtClean="0"/>
              <a:t> based advertisement aggregator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Adzuna</a:t>
            </a:r>
            <a:r>
              <a:rPr lang="en-US" dirty="0" smtClean="0"/>
              <a:t> is UK</a:t>
            </a:r>
            <a:r>
              <a:rPr lang="en-US" baseline="0" dirty="0" smtClean="0"/>
              <a:t> based advertisement aggregator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EFAB-362E-6346-9103-5175FA327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3/28/13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3/28/13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050" y="70063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3463" y="1742087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3/28/13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Adzuna</a:t>
            </a:r>
            <a:r>
              <a:rPr lang="en-US" dirty="0" smtClean="0"/>
              <a:t> Job </a:t>
            </a:r>
            <a:r>
              <a:rPr lang="en-US" smtClean="0"/>
              <a:t>Salary </a:t>
            </a:r>
            <a:r>
              <a:rPr lang="en-US" smtClean="0"/>
              <a:t>Prediction </a:t>
            </a:r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Braden Simpson, Jordan 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1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How to interpret the data</a:t>
            </a:r>
          </a:p>
          <a:p>
            <a:pPr lvl="1"/>
            <a:r>
              <a:rPr lang="en-US" dirty="0" err="1" smtClean="0"/>
              <a:t>Binarized</a:t>
            </a:r>
            <a:r>
              <a:rPr lang="en-US" dirty="0" smtClean="0"/>
              <a:t> Attributes </a:t>
            </a:r>
          </a:p>
          <a:p>
            <a:pPr lvl="2"/>
            <a:r>
              <a:rPr lang="en-US" dirty="0" smtClean="0"/>
              <a:t>Encode the categorical attributes to a binary one-hot vector (mainly done to save space &amp; time)</a:t>
            </a:r>
          </a:p>
          <a:p>
            <a:pPr lvl="1"/>
            <a:r>
              <a:rPr lang="en-US" dirty="0" smtClean="0"/>
              <a:t>Tokenized</a:t>
            </a:r>
          </a:p>
          <a:p>
            <a:pPr lvl="2"/>
            <a:r>
              <a:rPr lang="en-US" dirty="0" smtClean="0"/>
              <a:t>Convert these (potentially large) strings to a bag of words representation.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4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 which uses a dictionary and simplifies full text. Removes grammar and word order.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Bag-of-words</a:t>
            </a:r>
            <a:endParaRPr lang="en-US" dirty="0"/>
          </a:p>
        </p:txBody>
      </p:sp>
      <p:pic>
        <p:nvPicPr>
          <p:cNvPr id="4" name="Picture 3" descr="b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2282"/>
            <a:ext cx="9150296" cy="189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7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Need a fast method of classifying with very high number of features</a:t>
            </a:r>
          </a:p>
          <a:p>
            <a:pPr lvl="1"/>
            <a:r>
              <a:rPr lang="en-US" dirty="0" err="1" smtClean="0"/>
              <a:t>Vowpal</a:t>
            </a:r>
            <a:r>
              <a:rPr lang="en-US" dirty="0" smtClean="0"/>
              <a:t> </a:t>
            </a:r>
            <a:r>
              <a:rPr lang="en-US" dirty="0" err="1" smtClean="0"/>
              <a:t>Wabbit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3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Linear learner which applies a gradient descent algorithm  </a:t>
            </a:r>
          </a:p>
          <a:p>
            <a:r>
              <a:rPr lang="en-US" dirty="0" smtClean="0"/>
              <a:t>Developed at Yahoo Research, then </a:t>
            </a:r>
            <a:r>
              <a:rPr lang="en-US" dirty="0" err="1" smtClean="0"/>
              <a:t>aqcuired</a:t>
            </a:r>
            <a:r>
              <a:rPr lang="en-US" dirty="0" smtClean="0"/>
              <a:t> by MSFT Research</a:t>
            </a:r>
          </a:p>
          <a:p>
            <a:r>
              <a:rPr lang="en-US" dirty="0" smtClean="0"/>
              <a:t>Used for quickly doing linear model machine learning 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err="1" smtClean="0"/>
              <a:t>Vowpal</a:t>
            </a:r>
            <a:r>
              <a:rPr lang="en-US" dirty="0" smtClean="0"/>
              <a:t> </a:t>
            </a:r>
            <a:r>
              <a:rPr lang="en-US" dirty="0" err="1" smtClean="0"/>
              <a:t>Wabbit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8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990397"/>
              </p:ext>
            </p:extLst>
          </p:nvPr>
        </p:nvGraphicFramePr>
        <p:xfrm>
          <a:off x="-16450" y="1233294"/>
          <a:ext cx="9160450" cy="5624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 / Process Flow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4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in the form of a </a:t>
            </a:r>
            <a:r>
              <a:rPr lang="en-US" dirty="0" err="1" smtClean="0"/>
              <a:t>csv</a:t>
            </a:r>
            <a:r>
              <a:rPr lang="en-US" dirty="0" smtClean="0"/>
              <a:t> with 2 columns, { ID, </a:t>
            </a:r>
            <a:r>
              <a:rPr lang="en-US" dirty="0" err="1" smtClean="0"/>
              <a:t>SalaryNormalized</a:t>
            </a:r>
            <a:r>
              <a:rPr lang="en-US" dirty="0" smtClean="0"/>
              <a:t> }</a:t>
            </a:r>
          </a:p>
          <a:p>
            <a:endParaRPr lang="en-US" dirty="0"/>
          </a:p>
          <a:p>
            <a:r>
              <a:rPr lang="en-US" dirty="0" err="1" smtClean="0"/>
              <a:t>Kaggle</a:t>
            </a:r>
            <a:r>
              <a:rPr lang="en-US" dirty="0" smtClean="0"/>
              <a:t> Rankings</a:t>
            </a:r>
          </a:p>
          <a:p>
            <a:pPr lvl="1"/>
            <a:r>
              <a:rPr lang="en-US" dirty="0" smtClean="0"/>
              <a:t>Measurement is </a:t>
            </a:r>
            <a:r>
              <a:rPr lang="en-US" b="1" dirty="0" smtClean="0"/>
              <a:t>MAE</a:t>
            </a:r>
          </a:p>
          <a:p>
            <a:pPr lvl="2"/>
            <a:r>
              <a:rPr lang="en-US" dirty="0" smtClean="0"/>
              <a:t>Mean Absolute Error from the actual normalized salary.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5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Performed multiple different attempts to lower the MAE</a:t>
            </a:r>
          </a:p>
          <a:p>
            <a:r>
              <a:rPr lang="en-US" dirty="0" smtClean="0"/>
              <a:t>Best result submitted was 6733.83 MAE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7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827138"/>
              </p:ext>
            </p:extLst>
          </p:nvPr>
        </p:nvGraphicFramePr>
        <p:xfrm>
          <a:off x="685800" y="2005559"/>
          <a:ext cx="7543800" cy="18542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 Text (description)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Logarithmic(MAE)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 Root(MAE)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12172.17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13293.12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7350.44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6733.83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Keywords (local)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8149.91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7744.84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Keywords (global)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8360.31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8135.83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52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 6733.83 MAE scored a place of 102/285 teams on the leaderboards.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8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39110"/>
            <a:ext cx="6096000" cy="3657599"/>
          </a:xfrm>
        </p:spPr>
        <p:txBody>
          <a:bodyPr/>
          <a:lstStyle/>
          <a:p>
            <a:r>
              <a:rPr lang="en-US" dirty="0" err="1" smtClean="0"/>
              <a:t>Kaggle.com</a:t>
            </a:r>
            <a:r>
              <a:rPr lang="en-US" dirty="0" smtClean="0"/>
              <a:t> hosts international competitions for data science</a:t>
            </a:r>
          </a:p>
          <a:p>
            <a:r>
              <a:rPr lang="en-US" dirty="0" err="1" smtClean="0"/>
              <a:t>Adzuna</a:t>
            </a:r>
            <a:r>
              <a:rPr lang="en-US" dirty="0" smtClean="0"/>
              <a:t>, UK based advertisement website posted the challenge</a:t>
            </a:r>
          </a:p>
          <a:p>
            <a:r>
              <a:rPr lang="en-US" dirty="0" smtClean="0"/>
              <a:t>$6,000 prize to the winner</a:t>
            </a:r>
          </a:p>
          <a:p>
            <a:r>
              <a:rPr lang="en-US" dirty="0" smtClean="0"/>
              <a:t>Lots of competition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4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3657599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Classifying Job Salaries from an advertisement.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/>
              <a:t>Salary Predictions</a:t>
            </a:r>
          </a:p>
        </p:txBody>
      </p:sp>
    </p:spTree>
    <p:extLst>
      <p:ext uri="{BB962C8B-B14F-4D97-AF65-F5344CB8AC3E}">
        <p14:creationId xmlns:p14="http://schemas.microsoft.com/office/powerpoint/2010/main" val="41025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3657599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Classifying Job Salaries from an advertisement.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/>
              <a:t>Salary Predictions</a:t>
            </a:r>
          </a:p>
        </p:txBody>
      </p:sp>
      <p:pic>
        <p:nvPicPr>
          <p:cNvPr id="4" name="Picture 3" descr="Screen Shot 2013-03-27 at 11.47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36" y="2730054"/>
            <a:ext cx="6382928" cy="39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8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err="1" smtClean="0"/>
              <a:t>Adzuna</a:t>
            </a:r>
            <a:r>
              <a:rPr lang="en-US" dirty="0" smtClean="0"/>
              <a:t> offered a dataset</a:t>
            </a:r>
          </a:p>
          <a:p>
            <a:pPr lvl="1"/>
            <a:r>
              <a:rPr lang="en-US" dirty="0" err="1" smtClean="0"/>
              <a:t>Train.csv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84048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5036"/>
              </p:ext>
            </p:extLst>
          </p:nvPr>
        </p:nvGraphicFramePr>
        <p:xfrm>
          <a:off x="-1" y="2419301"/>
          <a:ext cx="9144000" cy="1010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0681"/>
                <a:gridCol w="819526"/>
                <a:gridCol w="2018210"/>
                <a:gridCol w="1146293"/>
                <a:gridCol w="1198465"/>
                <a:gridCol w="1634541"/>
                <a:gridCol w="1027502"/>
                <a:gridCol w="798782"/>
              </a:tblGrid>
              <a:tr h="397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FullDescription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Raw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norm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ContractType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1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err="1" smtClean="0"/>
              <a:t>Adzuna</a:t>
            </a:r>
            <a:r>
              <a:rPr lang="en-US" dirty="0" smtClean="0"/>
              <a:t> offered a dataset</a:t>
            </a:r>
          </a:p>
          <a:p>
            <a:pPr lvl="1"/>
            <a:r>
              <a:rPr lang="en-US" dirty="0" err="1" smtClean="0"/>
              <a:t>Train.csv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Over 244,000 training instances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44866"/>
              </p:ext>
            </p:extLst>
          </p:nvPr>
        </p:nvGraphicFramePr>
        <p:xfrm>
          <a:off x="-1" y="2419301"/>
          <a:ext cx="9144000" cy="1010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0681"/>
                <a:gridCol w="819526"/>
                <a:gridCol w="2018210"/>
                <a:gridCol w="1146293"/>
                <a:gridCol w="1198465"/>
                <a:gridCol w="1634541"/>
                <a:gridCol w="1027502"/>
                <a:gridCol w="798782"/>
              </a:tblGrid>
              <a:tr h="397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FullDescription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Raw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norm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ContractType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55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err="1" smtClean="0"/>
              <a:t>Adzuna</a:t>
            </a:r>
            <a:r>
              <a:rPr lang="en-US" dirty="0" smtClean="0"/>
              <a:t> offered a dataset</a:t>
            </a:r>
          </a:p>
          <a:p>
            <a:pPr lvl="1"/>
            <a:r>
              <a:rPr lang="en-US" dirty="0" err="1" smtClean="0"/>
              <a:t>Train.csv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Over 244,000 training instances</a:t>
            </a:r>
          </a:p>
          <a:p>
            <a:pPr lvl="1"/>
            <a:r>
              <a:rPr lang="en-US" dirty="0" smtClean="0"/>
              <a:t>Approximately 40,000 test instances</a:t>
            </a:r>
          </a:p>
          <a:p>
            <a:pPr lvl="1"/>
            <a:r>
              <a:rPr lang="en-US" dirty="0" smtClean="0"/>
              <a:t>Mostly String attributes, two very important ones, </a:t>
            </a:r>
            <a:r>
              <a:rPr lang="en-US" b="1" dirty="0" err="1" smtClean="0"/>
              <a:t>FullDescription</a:t>
            </a:r>
            <a:r>
              <a:rPr lang="en-US" dirty="0" smtClean="0"/>
              <a:t>, and </a:t>
            </a:r>
            <a:r>
              <a:rPr lang="en-US" b="1" dirty="0" smtClean="0"/>
              <a:t>Title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56811"/>
              </p:ext>
            </p:extLst>
          </p:nvPr>
        </p:nvGraphicFramePr>
        <p:xfrm>
          <a:off x="-1" y="2419301"/>
          <a:ext cx="9144000" cy="1010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0681"/>
                <a:gridCol w="819526"/>
                <a:gridCol w="2018210"/>
                <a:gridCol w="1146293"/>
                <a:gridCol w="1198465"/>
                <a:gridCol w="1634541"/>
                <a:gridCol w="1027502"/>
                <a:gridCol w="798782"/>
              </a:tblGrid>
              <a:tr h="397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FullDescription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Raw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</a:t>
                      </a:r>
                      <a:r>
                        <a:rPr lang="en-US" dirty="0" smtClean="0"/>
                        <a:t> norm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ContractType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18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How to interpret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8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63" y="1258445"/>
            <a:ext cx="6096000" cy="4664302"/>
          </a:xfrm>
        </p:spPr>
        <p:txBody>
          <a:bodyPr>
            <a:normAutofit/>
          </a:bodyPr>
          <a:lstStyle/>
          <a:p>
            <a:r>
              <a:rPr lang="en-US" dirty="0" smtClean="0"/>
              <a:t>How to interpret the data</a:t>
            </a:r>
          </a:p>
          <a:p>
            <a:pPr lvl="1"/>
            <a:r>
              <a:rPr lang="en-US" dirty="0" err="1" smtClean="0"/>
              <a:t>Binarized</a:t>
            </a:r>
            <a:r>
              <a:rPr lang="en-US" dirty="0" smtClean="0"/>
              <a:t> Attributes </a:t>
            </a:r>
          </a:p>
          <a:p>
            <a:pPr lvl="2"/>
            <a:r>
              <a:rPr lang="en-US" dirty="0" smtClean="0"/>
              <a:t>Encode the categorical attributes to a binary one-hot vector (mainly done to save space &amp; time)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4710"/>
            <a:ext cx="7543800" cy="914400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pic>
        <p:nvPicPr>
          <p:cNvPr id="4" name="Picture 3" descr="Screen Shot 2013-03-28 at 12.51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406712"/>
            <a:ext cx="2286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1398</TotalTime>
  <Words>540</Words>
  <Application>Microsoft Macintosh PowerPoint</Application>
  <PresentationFormat>On-screen Show (4:3)</PresentationFormat>
  <Paragraphs>175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Elemental</vt:lpstr>
      <vt:lpstr>Adzuna Job Salary Prediction Competition</vt:lpstr>
      <vt:lpstr>Competition</vt:lpstr>
      <vt:lpstr>Salary Predictions</vt:lpstr>
      <vt:lpstr>Salary Predictions</vt:lpstr>
      <vt:lpstr>Data</vt:lpstr>
      <vt:lpstr>Data</vt:lpstr>
      <vt:lpstr>Data</vt:lpstr>
      <vt:lpstr>Data Preparation</vt:lpstr>
      <vt:lpstr>Data Preparation</vt:lpstr>
      <vt:lpstr>Data Preparation</vt:lpstr>
      <vt:lpstr>Bag-of-words</vt:lpstr>
      <vt:lpstr>Method</vt:lpstr>
      <vt:lpstr>Vowpal Wabbit</vt:lpstr>
      <vt:lpstr>Data / Process Flow </vt:lpstr>
      <vt:lpstr>Results</vt:lpstr>
      <vt:lpstr>Results</vt:lpstr>
      <vt:lpstr>Results</vt:lpstr>
      <vt:lpstr>Results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Adzuna Job Salary prediction Competition</dc:title>
  <dc:creator>Braden Simpson</dc:creator>
  <cp:lastModifiedBy>Braden Simpson</cp:lastModifiedBy>
  <cp:revision>22</cp:revision>
  <dcterms:created xsi:type="dcterms:W3CDTF">2013-03-27T18:44:51Z</dcterms:created>
  <dcterms:modified xsi:type="dcterms:W3CDTF">2013-03-28T23:39:58Z</dcterms:modified>
</cp:coreProperties>
</file>