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2794238" cy="33010475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6E88E7"/>
    <a:srgbClr val="293357"/>
    <a:srgbClr val="04081A"/>
    <a:srgbClr val="0B153F"/>
    <a:srgbClr val="2A2B37"/>
    <a:srgbClr val="243159"/>
    <a:srgbClr val="288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45" d="100"/>
          <a:sy n="45" d="100"/>
        </p:scale>
        <p:origin x="-320" y="2808"/>
      </p:cViewPr>
      <p:guideLst>
        <p:guide orient="horz" pos="10397"/>
        <p:guide pos="134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9568" y="10254645"/>
            <a:ext cx="36375102" cy="70758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9136" y="18705936"/>
            <a:ext cx="29955967" cy="84360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7BD6-2F23-0646-831A-AE4F12AF20FC}" type="datetimeFigureOut">
              <a:rPr lang="en-US" smtClean="0"/>
              <a:t>5/2/13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F6F6-3526-E542-BB9D-22C76DFB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9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7BD6-2F23-0646-831A-AE4F12AF20FC}" type="datetimeFigureOut">
              <a:rPr lang="en-US" smtClean="0"/>
              <a:t>5/2/13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F6F6-3526-E542-BB9D-22C76DFB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4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8925439" y="6342291"/>
            <a:ext cx="46219261" cy="135197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67648" y="6342291"/>
            <a:ext cx="137944554" cy="1351977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7BD6-2F23-0646-831A-AE4F12AF20FC}" type="datetimeFigureOut">
              <a:rPr lang="en-US" smtClean="0"/>
              <a:t>5/2/13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F6F6-3526-E542-BB9D-22C76DFB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7BD6-2F23-0646-831A-AE4F12AF20FC}" type="datetimeFigureOut">
              <a:rPr lang="en-US" smtClean="0"/>
              <a:t>5/2/13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F6F6-3526-E542-BB9D-22C76DFB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4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0450" y="21212290"/>
            <a:ext cx="36375102" cy="6556247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0450" y="13991252"/>
            <a:ext cx="36375102" cy="7221039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7BD6-2F23-0646-831A-AE4F12AF20FC}" type="datetimeFigureOut">
              <a:rPr lang="en-US" smtClean="0"/>
              <a:t>5/2/13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F6F6-3526-E542-BB9D-22C76DFB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2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67647" y="36968677"/>
            <a:ext cx="92081907" cy="104571379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062792" y="36968677"/>
            <a:ext cx="92081907" cy="104571379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7BD6-2F23-0646-831A-AE4F12AF20FC}" type="datetimeFigureOut">
              <a:rPr lang="en-US" smtClean="0"/>
              <a:t>5/2/13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F6F6-3526-E542-BB9D-22C76DFB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1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712" y="1321949"/>
            <a:ext cx="38514814" cy="55017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9712" y="7389154"/>
            <a:ext cx="18908220" cy="307944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9712" y="10468600"/>
            <a:ext cx="18908220" cy="1901923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38880" y="7389154"/>
            <a:ext cx="18915648" cy="307944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38880" y="10468600"/>
            <a:ext cx="18915648" cy="1901923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7BD6-2F23-0646-831A-AE4F12AF20FC}" type="datetimeFigureOut">
              <a:rPr lang="en-US" smtClean="0"/>
              <a:t>5/2/13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F6F6-3526-E542-BB9D-22C76DFB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3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7BD6-2F23-0646-831A-AE4F12AF20FC}" type="datetimeFigureOut">
              <a:rPr lang="en-US" smtClean="0"/>
              <a:t>5/2/13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F6F6-3526-E542-BB9D-22C76DFB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7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7BD6-2F23-0646-831A-AE4F12AF20FC}" type="datetimeFigureOut">
              <a:rPr lang="en-US" smtClean="0"/>
              <a:t>5/2/13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F6F6-3526-E542-BB9D-22C76DFB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5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715" y="1314306"/>
            <a:ext cx="14079009" cy="55934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1358" y="1314310"/>
            <a:ext cx="23923168" cy="28173525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9715" y="6907750"/>
            <a:ext cx="14079009" cy="22580084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7BD6-2F23-0646-831A-AE4F12AF20FC}" type="datetimeFigureOut">
              <a:rPr lang="en-US" smtClean="0"/>
              <a:t>5/2/13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F6F6-3526-E542-BB9D-22C76DFB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9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7970" y="23107333"/>
            <a:ext cx="25676543" cy="2727951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7970" y="2949548"/>
            <a:ext cx="25676543" cy="19806285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7970" y="25835283"/>
            <a:ext cx="25676543" cy="3874144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7BD6-2F23-0646-831A-AE4F12AF20FC}" type="datetimeFigureOut">
              <a:rPr lang="en-US" smtClean="0"/>
              <a:t>5/2/13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F6F6-3526-E542-BB9D-22C76DFB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0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9712" y="1321949"/>
            <a:ext cx="38514814" cy="5501746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9712" y="7702448"/>
            <a:ext cx="38514814" cy="21785387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39712" y="30595822"/>
            <a:ext cx="9985322" cy="1757502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D7BD6-2F23-0646-831A-AE4F12AF20FC}" type="datetimeFigureOut">
              <a:rPr lang="en-US" smtClean="0"/>
              <a:t>5/2/13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21365" y="30595822"/>
            <a:ext cx="13551509" cy="1757502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69204" y="30595822"/>
            <a:ext cx="9985322" cy="1757502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1F6F6-3526-E542-BB9D-22C76DFB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9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hyperlink" Target="http://thesegalgroup.org" TargetMode="External"/><Relationship Id="rId12" Type="http://schemas.openxmlformats.org/officeDocument/2006/relationships/image" Target="../media/image8.png"/><Relationship Id="rId13" Type="http://schemas.openxmlformats.org/officeDocument/2006/relationships/image" Target="../media/image9.png"/><Relationship Id="rId14" Type="http://schemas.openxmlformats.org/officeDocument/2006/relationships/image" Target="../media/image10.png"/><Relationship Id="rId15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png"/><Relationship Id="rId9" Type="http://schemas.openxmlformats.org/officeDocument/2006/relationships/hyperlink" Target="mailto:brsmp@acm.org" TargetMode="External"/><Relationship Id="rId10" Type="http://schemas.openxmlformats.org/officeDocument/2006/relationships/hyperlink" Target="http://linkedin.com/in/brsm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Curved Connector 58"/>
          <p:cNvCxnSpPr/>
          <p:nvPr/>
        </p:nvCxnSpPr>
        <p:spPr>
          <a:xfrm>
            <a:off x="4674307" y="17968106"/>
            <a:ext cx="3200965" cy="32047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17"/>
          <p:cNvSpPr>
            <a:spLocks noChangeArrowheads="1"/>
          </p:cNvSpPr>
          <p:nvPr/>
        </p:nvSpPr>
        <p:spPr bwMode="auto">
          <a:xfrm>
            <a:off x="1014984" y="10881574"/>
            <a:ext cx="11045952" cy="1951037"/>
          </a:xfrm>
          <a:prstGeom prst="rect">
            <a:avLst/>
          </a:prstGeom>
          <a:solidFill>
            <a:schemeClr val="tx2">
              <a:alpha val="47000"/>
            </a:schemeClr>
          </a:solidFill>
          <a:ln w="9525" cap="flat">
            <a:noFill/>
            <a:miter lim="800000"/>
            <a:headEnd/>
            <a:tailEnd/>
          </a:ln>
          <a:effectLst>
            <a:softEdge rad="127000"/>
          </a:effectLst>
        </p:spPr>
        <p:txBody>
          <a:bodyPr wrap="none" lIns="171419" tIns="85712" rIns="171419" bIns="85712" anchor="ctr"/>
          <a:lstStyle/>
          <a:p>
            <a:pPr algn="ctr" defTabSz="4703763"/>
            <a:endParaRPr lang="en-US" sz="5400" b="1" dirty="0"/>
          </a:p>
        </p:txBody>
      </p:sp>
      <p:sp>
        <p:nvSpPr>
          <p:cNvPr id="281" name="Rectangle 280"/>
          <p:cNvSpPr/>
          <p:nvPr/>
        </p:nvSpPr>
        <p:spPr>
          <a:xfrm>
            <a:off x="-50802" y="-71120"/>
            <a:ext cx="42885360" cy="604156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13"/>
          <p:cNvSpPr txBox="1">
            <a:spLocks noChangeArrowheads="1"/>
          </p:cNvSpPr>
          <p:nvPr/>
        </p:nvSpPr>
        <p:spPr>
          <a:xfrm>
            <a:off x="8967337" y="77644"/>
            <a:ext cx="24859565" cy="5892800"/>
          </a:xfrm>
          <a:prstGeom prst="rect">
            <a:avLst/>
          </a:prstGeom>
          <a:solidFill>
            <a:schemeClr val="tx2">
              <a:lumMod val="40000"/>
              <a:lumOff val="60000"/>
              <a:alpha val="0"/>
            </a:schemeClr>
          </a:solidFill>
        </p:spPr>
        <p:txBody>
          <a:bodyPr vert="horz" lIns="438912" tIns="219456" rIns="438912" bIns="219456" rtlCol="0" anchor="ctr">
            <a:normAutofit fontScale="92500"/>
          </a:bodyPr>
          <a:lstStyle>
            <a:lvl1pPr algn="ctr" defTabSz="2194560" rtl="0" eaLnBrk="1" latinLnBrk="0" hangingPunct="1">
              <a:spcBef>
                <a:spcPct val="0"/>
              </a:spcBef>
              <a:buNone/>
              <a:defRPr sz="2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err="1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Changeset</a:t>
            </a:r>
            <a:r>
              <a:rPr lang="en-US" sz="9600" b="1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Based Developer Communication to Detect Software Failures</a:t>
            </a:r>
            <a:r>
              <a:rPr lang="en-US" sz="96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/>
            </a:r>
            <a:br>
              <a:rPr lang="en-US" sz="96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</a:br>
            <a:r>
              <a:rPr lang="en-US" sz="6600" i="1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Braden Simpson</a:t>
            </a:r>
            <a:endParaRPr lang="en-US" sz="6600" i="1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r>
              <a:rPr lang="en-US" sz="6600" i="1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University of Victoria</a:t>
            </a:r>
            <a:endParaRPr lang="en-US" sz="6600" i="1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86" name="Picture 285" descr="CommitsToChangesetsLight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3329" y="19029750"/>
            <a:ext cx="14685007" cy="9533818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40" y="549858"/>
            <a:ext cx="3187587" cy="3803854"/>
          </a:xfrm>
          <a:prstGeom prst="rect">
            <a:avLst/>
          </a:prstGeom>
        </p:spPr>
      </p:pic>
      <p:sp>
        <p:nvSpPr>
          <p:cNvPr id="288" name="TextBox 287"/>
          <p:cNvSpPr txBox="1"/>
          <p:nvPr/>
        </p:nvSpPr>
        <p:spPr>
          <a:xfrm>
            <a:off x="1014984" y="4353712"/>
            <a:ext cx="52653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>
                    <a:lumMod val="85000"/>
                  </a:schemeClr>
                </a:solidFill>
              </a:rPr>
              <a:t>Braden Simpson</a:t>
            </a:r>
            <a:endParaRPr lang="en-US" sz="6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" name="Picture 1" descr="SEGAL-logo-cropped-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0516" y="906912"/>
            <a:ext cx="6066073" cy="1639478"/>
          </a:xfrm>
          <a:prstGeom prst="rect">
            <a:avLst/>
          </a:prstGeom>
        </p:spPr>
      </p:pic>
      <p:pic>
        <p:nvPicPr>
          <p:cNvPr id="8" name="Picture 7" descr="UVic-white-tes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0516" y="2924962"/>
            <a:ext cx="6482486" cy="2268366"/>
          </a:xfrm>
          <a:prstGeom prst="rect">
            <a:avLst/>
          </a:prstGeom>
        </p:spPr>
      </p:pic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1015165" y="6301684"/>
            <a:ext cx="11045952" cy="1951037"/>
          </a:xfrm>
          <a:prstGeom prst="rect">
            <a:avLst/>
          </a:prstGeom>
          <a:solidFill>
            <a:schemeClr val="tx2">
              <a:alpha val="47000"/>
            </a:schemeClr>
          </a:solidFill>
          <a:ln w="9525" cap="flat">
            <a:noFill/>
            <a:miter lim="800000"/>
            <a:headEnd/>
            <a:tailEnd/>
          </a:ln>
          <a:effectLst>
            <a:softEdge rad="127000"/>
          </a:effectLst>
        </p:spPr>
        <p:txBody>
          <a:bodyPr wrap="none" lIns="171419" tIns="85712" rIns="171419" bIns="85712" anchor="ctr"/>
          <a:lstStyle/>
          <a:p>
            <a:pPr algn="ctr" defTabSz="4703763"/>
            <a:endParaRPr lang="en-US" sz="5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115449" y="6298319"/>
            <a:ext cx="10945668" cy="1947672"/>
          </a:xfrm>
          <a:prstGeom prst="rect">
            <a:avLst/>
          </a:prstGeom>
          <a:noFill/>
        </p:spPr>
        <p:txBody>
          <a:bodyPr wrap="none" rtlCol="0" anchor="ctr" anchorCtr="0">
            <a:norm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</a:rPr>
              <a:t>Keywords</a:t>
            </a:r>
            <a:endParaRPr lang="en-US" b="1" dirty="0" smtClean="0">
              <a:ln w="50800"/>
              <a:solidFill>
                <a:schemeClr val="bg1">
                  <a:shade val="50000"/>
                </a:schemeClr>
              </a:solidFill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6246" y="8669487"/>
            <a:ext cx="11024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Communication, social networks, software failures, bug 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prediction, software engineering, version control, bug reports</a:t>
            </a:r>
            <a:endParaRPr lang="en-US" sz="320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14984" y="10928236"/>
            <a:ext cx="11045952" cy="1947672"/>
          </a:xfrm>
          <a:prstGeom prst="rect">
            <a:avLst/>
          </a:prstGeom>
          <a:noFill/>
        </p:spPr>
        <p:txBody>
          <a:bodyPr wrap="none" rtlCol="0" anchor="ctr" anchorCtr="0">
            <a:norm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</a:rPr>
              <a:t>Problem</a:t>
            </a:r>
            <a:endParaRPr lang="en-US" b="1" dirty="0" smtClean="0">
              <a:ln w="50800"/>
              <a:solidFill>
                <a:schemeClr val="bg1">
                  <a:shade val="50000"/>
                </a:schemeClr>
              </a:solidFill>
              <a:latin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50979" y="12993990"/>
            <a:ext cx="110099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Software systems that solve complex problems and have large code bases can require a large amount of communication and coordination tasks. </a:t>
            </a:r>
            <a:endParaRPr lang="en-US" sz="320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6" name="Rectangle 17"/>
          <p:cNvSpPr>
            <a:spLocks noChangeArrowheads="1"/>
          </p:cNvSpPr>
          <p:nvPr/>
        </p:nvSpPr>
        <p:spPr bwMode="auto">
          <a:xfrm>
            <a:off x="13122778" y="6298319"/>
            <a:ext cx="16642080" cy="1951037"/>
          </a:xfrm>
          <a:prstGeom prst="rect">
            <a:avLst/>
          </a:prstGeom>
          <a:solidFill>
            <a:schemeClr val="tx2">
              <a:alpha val="47000"/>
            </a:schemeClr>
          </a:solidFill>
          <a:ln w="9525" cap="flat">
            <a:noFill/>
            <a:miter lim="800000"/>
            <a:headEnd/>
            <a:tailEnd/>
          </a:ln>
          <a:effectLst>
            <a:softEdge rad="127000"/>
          </a:effectLst>
        </p:spPr>
        <p:txBody>
          <a:bodyPr wrap="none" lIns="171419" tIns="85712" rIns="171419" bIns="85712" anchor="ctr"/>
          <a:lstStyle/>
          <a:p>
            <a:pPr algn="ctr" defTabSz="4703763"/>
            <a:endParaRPr lang="en-US" sz="5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3122779" y="6308414"/>
            <a:ext cx="16642080" cy="1947672"/>
          </a:xfrm>
          <a:prstGeom prst="rect">
            <a:avLst/>
          </a:prstGeom>
          <a:noFill/>
        </p:spPr>
        <p:txBody>
          <a:bodyPr wrap="none" rtlCol="0" anchor="ctr" anchorCtr="0">
            <a:norm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</a:rPr>
              <a:t>Research Question</a:t>
            </a:r>
            <a:endParaRPr lang="en-US" b="1" dirty="0" smtClean="0">
              <a:ln w="50800"/>
              <a:solidFill>
                <a:schemeClr val="bg1">
                  <a:shade val="50000"/>
                </a:schemeClr>
              </a:solidFill>
              <a:latin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122779" y="8531274"/>
            <a:ext cx="166420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Can we identify failure-inducing communication patterns in social networks based on </a:t>
            </a:r>
            <a:r>
              <a:rPr lang="en-US" sz="3200" dirty="0" err="1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changesets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and communications artifacts?</a:t>
            </a:r>
          </a:p>
        </p:txBody>
      </p:sp>
      <p:pic>
        <p:nvPicPr>
          <p:cNvPr id="3" name="Picture 2" descr="bugs.pdf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0" b="3972"/>
          <a:stretch/>
        </p:blipFill>
        <p:spPr>
          <a:xfrm>
            <a:off x="1024309" y="15494496"/>
            <a:ext cx="4175652" cy="5299522"/>
          </a:xfrm>
          <a:prstGeom prst="rect">
            <a:avLst/>
          </a:prstGeom>
        </p:spPr>
      </p:pic>
      <p:pic>
        <p:nvPicPr>
          <p:cNvPr id="4" name="Picture 3" descr="Untitled-1.pdf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8" t="3383" r="4859" b="24873"/>
          <a:stretch/>
        </p:blipFill>
        <p:spPr>
          <a:xfrm>
            <a:off x="7875272" y="16022589"/>
            <a:ext cx="4185664" cy="4771429"/>
          </a:xfrm>
          <a:prstGeom prst="rect">
            <a:avLst/>
          </a:prstGeom>
        </p:spPr>
      </p:pic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13121640" y="10871479"/>
            <a:ext cx="16642080" cy="1951037"/>
          </a:xfrm>
          <a:prstGeom prst="rect">
            <a:avLst/>
          </a:prstGeom>
          <a:solidFill>
            <a:schemeClr val="tx2">
              <a:alpha val="47000"/>
            </a:schemeClr>
          </a:solidFill>
          <a:ln w="9525" cap="flat">
            <a:noFill/>
            <a:miter lim="800000"/>
            <a:headEnd/>
            <a:tailEnd/>
          </a:ln>
          <a:effectLst>
            <a:softEdge rad="127000"/>
          </a:effectLst>
        </p:spPr>
        <p:txBody>
          <a:bodyPr wrap="none" lIns="171419" tIns="85712" rIns="171419" bIns="85712" anchor="ctr"/>
          <a:lstStyle/>
          <a:p>
            <a:pPr algn="ctr" defTabSz="4703763"/>
            <a:endParaRPr lang="en-US" sz="5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3121640" y="10871479"/>
            <a:ext cx="16642080" cy="1947672"/>
          </a:xfrm>
          <a:prstGeom prst="rect">
            <a:avLst/>
          </a:prstGeom>
          <a:noFill/>
        </p:spPr>
        <p:txBody>
          <a:bodyPr wrap="none" rtlCol="0" anchor="ctr" anchorCtr="0">
            <a:norm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</a:rPr>
              <a:t>Methodology</a:t>
            </a:r>
            <a:endParaRPr lang="en-US" b="1" dirty="0" smtClean="0">
              <a:ln w="50800"/>
              <a:solidFill>
                <a:schemeClr val="bg1">
                  <a:shade val="50000"/>
                </a:schemeClr>
              </a:solidFill>
              <a:latin typeface="Arial"/>
            </a:endParaRPr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30732984" y="6305049"/>
            <a:ext cx="11045952" cy="1951037"/>
          </a:xfrm>
          <a:prstGeom prst="rect">
            <a:avLst/>
          </a:prstGeom>
          <a:solidFill>
            <a:schemeClr val="tx2">
              <a:alpha val="47000"/>
            </a:schemeClr>
          </a:solidFill>
          <a:ln w="9525" cap="flat">
            <a:noFill/>
            <a:miter lim="800000"/>
            <a:headEnd/>
            <a:tailEnd/>
          </a:ln>
          <a:effectLst>
            <a:softEdge rad="127000"/>
          </a:effectLst>
        </p:spPr>
        <p:txBody>
          <a:bodyPr wrap="none" lIns="171419" tIns="85712" rIns="171419" bIns="85712" anchor="ctr"/>
          <a:lstStyle/>
          <a:p>
            <a:pPr algn="ctr" defTabSz="4703763"/>
            <a:endParaRPr lang="en-US" sz="5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0732984" y="6298319"/>
            <a:ext cx="10843606" cy="1947672"/>
          </a:xfrm>
          <a:prstGeom prst="rect">
            <a:avLst/>
          </a:prstGeom>
          <a:noFill/>
        </p:spPr>
        <p:txBody>
          <a:bodyPr wrap="none" rtlCol="0" anchor="ctr" anchorCtr="0">
            <a:norm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</a:rPr>
              <a:t>Changeset</a:t>
            </a:r>
            <a:r>
              <a:rPr lang="en-US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</a:rPr>
              <a:t> Success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122779" y="13092752"/>
            <a:ext cx="166409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There are multiple methods used to construct links between communication artifacts and the </a:t>
            </a:r>
            <a:r>
              <a:rPr lang="en-US" sz="3200" dirty="0" err="1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changesets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.  </a:t>
            </a:r>
          </a:p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The methods are: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122779" y="14662412"/>
            <a:ext cx="82638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1) Analyzing </a:t>
            </a:r>
            <a:r>
              <a:rPr lang="en-US" sz="4000" b="1" dirty="0" err="1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Changeset</a:t>
            </a:r>
            <a:r>
              <a:rPr lang="en-US" sz="4000" b="1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Message</a:t>
            </a:r>
            <a:endParaRPr lang="en-US" sz="4000" b="1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122779" y="15556908"/>
            <a:ext cx="91335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The unique bug identifier in the commit message is matched to the bug ID.  Most concrete way to link, but doesn’t map everything</a:t>
            </a:r>
            <a:endParaRPr lang="en-US" sz="320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3122779" y="17260220"/>
            <a:ext cx="8887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2) Parsing Communication Artifacts</a:t>
            </a:r>
            <a:endParaRPr lang="en-US" sz="4000" b="1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122779" y="17968106"/>
            <a:ext cx="86792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The next step is to parse through all the information given in the communication, and try to match with the commit meta information.   </a:t>
            </a:r>
            <a:endParaRPr lang="en-US" sz="320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130299" y="19537766"/>
            <a:ext cx="4532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Changeset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commit message to bug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iD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3304815" y="28519471"/>
            <a:ext cx="6157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Ex. 2.  Bug report with timeline demonstrating linking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45720" y="30861000"/>
            <a:ext cx="5248656" cy="214848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199962" y="31878021"/>
            <a:ext cx="2052940" cy="113245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334256" y="31885128"/>
            <a:ext cx="880534" cy="11064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252902" y="30852210"/>
            <a:ext cx="35571644" cy="214848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232904" y="31885128"/>
            <a:ext cx="880534" cy="11064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raden-segal-qr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337" y="30009045"/>
            <a:ext cx="1615794" cy="161579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84589" y="31177242"/>
            <a:ext cx="4289718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Contact</a:t>
            </a:r>
            <a:endParaRPr lang="en-US" b="1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416855" y="31026100"/>
            <a:ext cx="103464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D9D9D9"/>
                </a:solidFill>
                <a:latin typeface="Arial"/>
                <a:cs typeface="Arial"/>
              </a:rPr>
              <a:t>Email: </a:t>
            </a:r>
            <a:r>
              <a:rPr lang="en-US" sz="4800" dirty="0" smtClean="0">
                <a:solidFill>
                  <a:srgbClr val="2889FF"/>
                </a:solidFill>
                <a:latin typeface="Arial"/>
                <a:cs typeface="Arial"/>
                <a:hlinkClick r:id="rId9"/>
              </a:rPr>
              <a:t>brsmp@acm.org</a:t>
            </a:r>
            <a:endParaRPr lang="en-US" sz="4800" dirty="0" smtClean="0">
              <a:solidFill>
                <a:srgbClr val="2889FF"/>
              </a:solidFill>
              <a:latin typeface="Arial"/>
              <a:cs typeface="Arial"/>
            </a:endParaRPr>
          </a:p>
          <a:p>
            <a:r>
              <a:rPr lang="en-US" sz="4800" dirty="0" smtClean="0">
                <a:solidFill>
                  <a:srgbClr val="D9D9D9"/>
                </a:solidFill>
                <a:latin typeface="Arial"/>
                <a:cs typeface="Arial"/>
              </a:rPr>
              <a:t>LinkedIn: </a:t>
            </a:r>
            <a:r>
              <a:rPr lang="en-US" sz="4800" dirty="0" smtClean="0">
                <a:solidFill>
                  <a:srgbClr val="D9D9D9"/>
                </a:solidFill>
                <a:latin typeface="Arial"/>
                <a:cs typeface="Arial"/>
                <a:hlinkClick r:id="rId10"/>
              </a:rPr>
              <a:t>http://linkedin.com/in/brsmp</a:t>
            </a:r>
            <a:r>
              <a:rPr lang="en-US" sz="4800" dirty="0" smtClean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endParaRPr lang="en-US" sz="4800" dirty="0"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226793" y="31462522"/>
            <a:ext cx="13972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D9D9D9"/>
                </a:solidFill>
                <a:latin typeface="Arial"/>
                <a:cs typeface="Arial"/>
              </a:rPr>
              <a:t>For more information, visit </a:t>
            </a:r>
            <a:r>
              <a:rPr lang="en-US" sz="4800" dirty="0" smtClean="0">
                <a:solidFill>
                  <a:srgbClr val="D9D9D9"/>
                </a:solidFill>
                <a:latin typeface="Arial"/>
                <a:cs typeface="Arial"/>
                <a:hlinkClick r:id="rId11"/>
              </a:rPr>
              <a:t>http://thesegalgroup.org</a:t>
            </a:r>
            <a:r>
              <a:rPr lang="en-US" sz="4800" dirty="0" smtClean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endParaRPr lang="en-US" sz="4800" dirty="0"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121640" y="19939084"/>
            <a:ext cx="61322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At time t1, </a:t>
            </a:r>
            <a:r>
              <a:rPr lang="en-US" sz="3200" dirty="0" err="1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changeset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1 is committed, then all the comments prior to that are checked for </a:t>
            </a:r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keywords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,</a:t>
            </a:r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3200" b="1" dirty="0" err="1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stacktraces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,</a:t>
            </a:r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patches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,</a:t>
            </a:r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or</a:t>
            </a:r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code snippets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121640" y="23139164"/>
            <a:ext cx="3664132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In this example, Adam posted a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stacktrace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including File </a:t>
            </a:r>
            <a:r>
              <a:rPr lang="en-US" sz="3200" b="1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A.java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which 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corresponds to the file in </a:t>
            </a:r>
            <a:r>
              <a:rPr lang="en-US" sz="3200" dirty="0" err="1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Changeset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1.  Now the bug report can be linked to this </a:t>
            </a:r>
            <a:r>
              <a:rPr lang="en-US" sz="3200" dirty="0" err="1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changeset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.</a:t>
            </a:r>
            <a:endParaRPr lang="en-US" sz="320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57" name="Picture 56" descr="BlankFlowchart (2)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" r="27587" b="62329"/>
          <a:stretch/>
        </p:blipFill>
        <p:spPr>
          <a:xfrm>
            <a:off x="22521672" y="14658843"/>
            <a:ext cx="7238955" cy="4873752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1115448" y="21462577"/>
            <a:ext cx="109454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Other factors could cause miscommunication, such as habits of communication, social practices, language barriers, etc.    </a:t>
            </a:r>
            <a:endParaRPr lang="en-US" sz="320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732984" y="8531274"/>
            <a:ext cx="10843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Another crucial aspect of this study is to determine whether or not the </a:t>
            </a:r>
            <a:r>
              <a:rPr lang="en-US" sz="3200" dirty="0" err="1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changset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was a success or failure.  This binary decision is done by finding the </a:t>
            </a:r>
            <a:r>
              <a:rPr lang="en-US" sz="3200" i="1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fix-inducing changes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in a repository.[1]</a:t>
            </a:r>
            <a:endParaRPr lang="en-US" sz="320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endParaRPr lang="en-US" sz="3200" dirty="0" smtClean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7" name="Rectangle 17"/>
          <p:cNvSpPr>
            <a:spLocks noChangeArrowheads="1"/>
          </p:cNvSpPr>
          <p:nvPr/>
        </p:nvSpPr>
        <p:spPr bwMode="auto">
          <a:xfrm>
            <a:off x="30732983" y="14399232"/>
            <a:ext cx="11045952" cy="1951037"/>
          </a:xfrm>
          <a:prstGeom prst="rect">
            <a:avLst/>
          </a:prstGeom>
          <a:solidFill>
            <a:schemeClr val="tx2">
              <a:alpha val="47000"/>
            </a:schemeClr>
          </a:solidFill>
          <a:ln w="9525" cap="flat">
            <a:noFill/>
            <a:miter lim="800000"/>
            <a:headEnd/>
            <a:tailEnd/>
          </a:ln>
          <a:effectLst>
            <a:softEdge rad="127000"/>
          </a:effectLst>
        </p:spPr>
        <p:txBody>
          <a:bodyPr wrap="none" lIns="171419" tIns="85712" rIns="171419" bIns="85712" anchor="ctr"/>
          <a:lstStyle/>
          <a:p>
            <a:pPr algn="ctr" defTabSz="4703763"/>
            <a:endParaRPr lang="en-US" sz="5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0732983" y="14392502"/>
            <a:ext cx="10843606" cy="1947672"/>
          </a:xfrm>
          <a:prstGeom prst="rect">
            <a:avLst/>
          </a:prstGeom>
          <a:noFill/>
        </p:spPr>
        <p:txBody>
          <a:bodyPr wrap="none" rtlCol="0" anchor="ctr" anchorCtr="0">
            <a:normAutofit fontScale="85000" lnSpcReduction="20000"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</a:rPr>
              <a:t>Results &amp;</a:t>
            </a:r>
          </a:p>
          <a:p>
            <a:pPr algn="ctr"/>
            <a:r>
              <a:rPr lang="en-US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</a:rPr>
              <a:t> Future Work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0732983" y="16625457"/>
            <a:ext cx="10843606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After establishing a link to the communication artifact, the contributor pairs are formed.  In Ex 2. at time </a:t>
            </a:r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t2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, the contributor pairs would be</a:t>
            </a:r>
          </a:p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{(Bart, Adam), (Bart, Cody), (Adam, Cody)} .  Once the patterns are obtained for each </a:t>
            </a:r>
            <a:r>
              <a:rPr lang="en-US" sz="3200" dirty="0" err="1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changeset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.  Over the course of the project, The number of times each contributor pair communicated, they received a binary </a:t>
            </a:r>
            <a:r>
              <a:rPr lang="en-US" sz="3200" i="1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pass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or </a:t>
            </a:r>
            <a:r>
              <a:rPr lang="en-US" sz="3200" i="1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fail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.  </a:t>
            </a:r>
            <a:endParaRPr lang="en-US" sz="320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endParaRPr lang="en-US" sz="320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Hibernate ORM (a medium sized open source project) was used project was studied.  </a:t>
            </a:r>
          </a:p>
        </p:txBody>
      </p:sp>
      <p:pic>
        <p:nvPicPr>
          <p:cNvPr id="70" name="Picture 69" descr="Screen Shot 2013-04-29 at 2.39.17 PM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0516" y="10666916"/>
            <a:ext cx="6066073" cy="2994837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30732984" y="11439762"/>
            <a:ext cx="43617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The method developed by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S</a:t>
            </a:r>
            <a:r>
              <a:rPr lang="en-US" sz="3200" dirty="0" err="1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liwerski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et al. to find fix-inducing changes</a:t>
            </a:r>
            <a:endParaRPr lang="en-US" sz="320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2" name="Rectangle 17"/>
          <p:cNvSpPr>
            <a:spLocks noChangeArrowheads="1"/>
          </p:cNvSpPr>
          <p:nvPr/>
        </p:nvSpPr>
        <p:spPr bwMode="auto">
          <a:xfrm>
            <a:off x="1014984" y="23135799"/>
            <a:ext cx="11045952" cy="1951037"/>
          </a:xfrm>
          <a:prstGeom prst="rect">
            <a:avLst/>
          </a:prstGeom>
          <a:solidFill>
            <a:schemeClr val="tx2">
              <a:alpha val="47000"/>
            </a:schemeClr>
          </a:solidFill>
          <a:ln w="9525" cap="flat">
            <a:noFill/>
            <a:miter lim="800000"/>
            <a:headEnd/>
            <a:tailEnd/>
          </a:ln>
          <a:effectLst>
            <a:softEdge rad="127000"/>
          </a:effectLst>
        </p:spPr>
        <p:txBody>
          <a:bodyPr wrap="none" lIns="171419" tIns="85712" rIns="171419" bIns="85712" anchor="ctr"/>
          <a:lstStyle/>
          <a:p>
            <a:pPr algn="ctr" defTabSz="4703763"/>
            <a:endParaRPr lang="en-US" sz="5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1115449" y="23269245"/>
            <a:ext cx="10843606" cy="1947672"/>
          </a:xfrm>
          <a:prstGeom prst="rect">
            <a:avLst/>
          </a:prstGeom>
          <a:noFill/>
        </p:spPr>
        <p:txBody>
          <a:bodyPr wrap="none" rtlCol="0" anchor="ctr" anchorCtr="0">
            <a:norm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</a:rPr>
              <a:t>References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15446" y="25090381"/>
            <a:ext cx="1084360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[1]  T. Wolf, A. </a:t>
            </a:r>
            <a:r>
              <a:rPr lang="en-US" sz="1700" dirty="0" err="1">
                <a:solidFill>
                  <a:schemeClr val="bg1">
                    <a:lumMod val="85000"/>
                  </a:schemeClr>
                </a:solidFill>
              </a:rPr>
              <a:t>Schro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 ̈</a:t>
            </a:r>
            <a:r>
              <a:rPr lang="en-US" sz="1700" dirty="0" err="1">
                <a:solidFill>
                  <a:schemeClr val="bg1">
                    <a:lumMod val="85000"/>
                  </a:schemeClr>
                </a:solidFill>
              </a:rPr>
              <a:t>ter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, D. Damian, and T. Nguyen, “Predicting Build Failures Using Social Network Analysis on Developer Communication,” in </a:t>
            </a:r>
            <a:r>
              <a:rPr lang="en-US" sz="1700" i="1" dirty="0">
                <a:solidFill>
                  <a:schemeClr val="bg1">
                    <a:lumMod val="85000"/>
                  </a:schemeClr>
                </a:solidFill>
              </a:rPr>
              <a:t>Proceedings of the 31st International Conference on Software Engineering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, ser. ICSE ’09. Washington, DC, USA: IEEE Computer Society, 2009, pp. 1–11. [Online]. Available: http://</a:t>
            </a:r>
            <a:r>
              <a:rPr lang="en-US" sz="1700" dirty="0" err="1">
                <a:solidFill>
                  <a:schemeClr val="bg1">
                    <a:lumMod val="85000"/>
                  </a:schemeClr>
                </a:solidFill>
              </a:rPr>
              <a:t>dx.doi.org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/10.1109/ICSE.2009.5070503 </a:t>
            </a:r>
            <a:endParaRPr lang="en-US" sz="17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[2]  T. Wolf, A. </a:t>
            </a:r>
            <a:r>
              <a:rPr lang="en-US" sz="1700" dirty="0" err="1">
                <a:solidFill>
                  <a:schemeClr val="bg1">
                    <a:lumMod val="85000"/>
                  </a:schemeClr>
                </a:solidFill>
              </a:rPr>
              <a:t>Schro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 ̈</a:t>
            </a:r>
            <a:r>
              <a:rPr lang="en-US" sz="1700" dirty="0" err="1">
                <a:solidFill>
                  <a:schemeClr val="bg1">
                    <a:lumMod val="85000"/>
                  </a:schemeClr>
                </a:solidFill>
              </a:rPr>
              <a:t>ter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, D. Damian, L. </a:t>
            </a:r>
            <a:r>
              <a:rPr lang="en-US" sz="1700" dirty="0" err="1">
                <a:solidFill>
                  <a:schemeClr val="bg1">
                    <a:lumMod val="85000"/>
                  </a:schemeClr>
                </a:solidFill>
              </a:rPr>
              <a:t>Panjer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, and T. Nguyen, “Mining task-based social networks to explore collaboration in software teams,” </a:t>
            </a:r>
            <a:r>
              <a:rPr lang="en-US" sz="1700" i="1" dirty="0">
                <a:solidFill>
                  <a:schemeClr val="bg1">
                    <a:lumMod val="85000"/>
                  </a:schemeClr>
                </a:solidFill>
              </a:rPr>
              <a:t>Software, IEEE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, vol. 26, no. 1, pp. 58 –66, </a:t>
            </a:r>
            <a:r>
              <a:rPr lang="en-US" sz="1700" dirty="0" err="1">
                <a:solidFill>
                  <a:schemeClr val="bg1">
                    <a:lumMod val="85000"/>
                  </a:schemeClr>
                </a:solidFill>
              </a:rPr>
              <a:t>jan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.-</a:t>
            </a:r>
            <a:r>
              <a:rPr lang="en-US" sz="1700" dirty="0" err="1">
                <a:solidFill>
                  <a:schemeClr val="bg1">
                    <a:lumMod val="85000"/>
                  </a:schemeClr>
                </a:solidFill>
              </a:rPr>
              <a:t>feb.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 2009. </a:t>
            </a:r>
            <a:endParaRPr lang="en-US" sz="17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[3]  N. </a:t>
            </a:r>
            <a:r>
              <a:rPr lang="en-US" sz="1700" dirty="0" err="1">
                <a:solidFill>
                  <a:schemeClr val="bg1">
                    <a:lumMod val="85000"/>
                  </a:schemeClr>
                </a:solidFill>
              </a:rPr>
              <a:t>Bettenburg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, R. </a:t>
            </a:r>
            <a:r>
              <a:rPr lang="en-US" sz="1700" dirty="0" err="1">
                <a:solidFill>
                  <a:schemeClr val="bg1">
                    <a:lumMod val="85000"/>
                  </a:schemeClr>
                </a:solidFill>
              </a:rPr>
              <a:t>Premraj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, T. Zimmermann, and S. Kim, “Extracting Structural Information from Bug Reports,” in </a:t>
            </a:r>
            <a:r>
              <a:rPr lang="en-US" sz="1700" i="1" dirty="0">
                <a:solidFill>
                  <a:schemeClr val="bg1">
                    <a:lumMod val="85000"/>
                  </a:schemeClr>
                </a:solidFill>
              </a:rPr>
              <a:t>Proceedings of the 2008 International Working Conference on Mining Software Repositories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, ser. MSR ’08. New York, NY, USA: ACM, 2008, pp. 27–30. [Online]. Available: http://</a:t>
            </a:r>
            <a:r>
              <a:rPr lang="en-US" sz="1700" dirty="0" err="1">
                <a:solidFill>
                  <a:schemeClr val="bg1">
                    <a:lumMod val="85000"/>
                  </a:schemeClr>
                </a:solidFill>
              </a:rPr>
              <a:t>doi.acm.org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/10.1145/1370750.1370757 </a:t>
            </a:r>
            <a:endParaRPr lang="en-US" sz="17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[4] J. S ́</a:t>
            </a:r>
            <a:r>
              <a:rPr lang="en-US" sz="1700" dirty="0" err="1">
                <a:solidFill>
                  <a:schemeClr val="bg1">
                    <a:lumMod val="85000"/>
                  </a:schemeClr>
                </a:solidFill>
              </a:rPr>
              <a:t>liwerski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, T. Zimmermann, and A. Zeller, “When Do Changes Induce Fixes?” in </a:t>
            </a:r>
            <a:r>
              <a:rPr lang="en-US" sz="1700" i="1" dirty="0">
                <a:solidFill>
                  <a:schemeClr val="bg1">
                    <a:lumMod val="85000"/>
                  </a:schemeClr>
                </a:solidFill>
              </a:rPr>
              <a:t>Proceedings of the 2005 International Workshop on Mining Software Repositories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, ser. MSR ’05. New York, NY, USA: ACM, 2005, pp. 1–5. [Online]. Available: http://</a:t>
            </a:r>
            <a:r>
              <a:rPr lang="en-US" sz="1700" dirty="0" err="1">
                <a:solidFill>
                  <a:schemeClr val="bg1">
                    <a:lumMod val="85000"/>
                  </a:schemeClr>
                </a:solidFill>
              </a:rPr>
              <a:t>doi.acm.org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/10.1145/1082983.1083147 </a:t>
            </a:r>
            <a:endParaRPr lang="en-US" sz="17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[5] A. </a:t>
            </a:r>
            <a:r>
              <a:rPr lang="en-US" sz="1700" dirty="0" err="1">
                <a:solidFill>
                  <a:schemeClr val="bg1">
                    <a:lumMod val="85000"/>
                  </a:schemeClr>
                </a:solidFill>
              </a:rPr>
              <a:t>Schro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 ̈</a:t>
            </a:r>
            <a:r>
              <a:rPr lang="en-US" sz="1700" dirty="0" err="1">
                <a:solidFill>
                  <a:schemeClr val="bg1">
                    <a:lumMod val="85000"/>
                  </a:schemeClr>
                </a:solidFill>
              </a:rPr>
              <a:t>ter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, “Predicting Build Outcome with Developer Interaction in Jazz,” in </a:t>
            </a:r>
            <a:r>
              <a:rPr lang="en-US" sz="1700" i="1" dirty="0">
                <a:solidFill>
                  <a:schemeClr val="bg1">
                    <a:lumMod val="85000"/>
                  </a:schemeClr>
                </a:solidFill>
              </a:rPr>
              <a:t>Proceedings of the 32nd ACM/IEEE International Conference on Software Engineering - Volume 2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, ser. ICSE ’10. New York, NY, USA: ACM, 2010, pp. 511–512. [Online]. Available: http://</a:t>
            </a:r>
            <a:r>
              <a:rPr lang="en-US" sz="1700" dirty="0" err="1">
                <a:solidFill>
                  <a:schemeClr val="bg1">
                    <a:lumMod val="85000"/>
                  </a:schemeClr>
                </a:solidFill>
              </a:rPr>
              <a:t>doi.acm.org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/10.1145/1810295.1810456 </a:t>
            </a:r>
            <a:endParaRPr lang="en-US" sz="17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[6] T. Zimmermann and N. </a:t>
            </a:r>
            <a:r>
              <a:rPr lang="en-US" sz="1700" dirty="0" err="1">
                <a:solidFill>
                  <a:schemeClr val="bg1">
                    <a:lumMod val="85000"/>
                  </a:schemeClr>
                </a:solidFill>
              </a:rPr>
              <a:t>Nagappan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, “Predicting defects Using Network Analysis on Dependency Graphs,” in </a:t>
            </a:r>
            <a:r>
              <a:rPr lang="en-US" sz="1700" i="1" dirty="0">
                <a:solidFill>
                  <a:schemeClr val="bg1">
                    <a:lumMod val="85000"/>
                  </a:schemeClr>
                </a:solidFill>
              </a:rPr>
              <a:t>Proceedings of the 30th International Conference on Software Engineering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, ser. ICSE ’08. New York, NY, USA: ACM, 2008, pp. 531–540. [Online]. Available: http://</a:t>
            </a:r>
            <a:r>
              <a:rPr lang="en-US" sz="1700" dirty="0" err="1">
                <a:solidFill>
                  <a:schemeClr val="bg1">
                    <a:lumMod val="85000"/>
                  </a:schemeClr>
                </a:solidFill>
              </a:rPr>
              <a:t>doi.acm.org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/10.1145/1368088.1368161 </a:t>
            </a:r>
            <a:endParaRPr lang="en-US" sz="17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700" dirty="0" smtClean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78" name="Picture 77" descr="Screen Shot 2013-04-29 at 7.38.22 PM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3109" y="21796378"/>
            <a:ext cx="7974165" cy="2379388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30732984" y="24175766"/>
            <a:ext cx="112600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The top five results, based on a normalized failure metric, FI which is calculated by: </a:t>
            </a:r>
          </a:p>
        </p:txBody>
      </p:sp>
      <p:pic>
        <p:nvPicPr>
          <p:cNvPr id="81" name="Picture 80" descr="Screen Shot 2013-04-30 at 9.18.09 AM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8226" y="24772478"/>
            <a:ext cx="6178559" cy="1106151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0732984" y="26219115"/>
            <a:ext cx="112600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This study yielded good results, but there were ~5000 contributors, most of which gave &lt;5 contributions.  Resulting in a large amount of insignificant results.  </a:t>
            </a:r>
          </a:p>
          <a:p>
            <a:endParaRPr lang="en-US" sz="3200" dirty="0" smtClean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In the future work, I plan to study closed source project with higher contributions per person.</a:t>
            </a:r>
          </a:p>
          <a:p>
            <a:endParaRPr lang="en-US" sz="3200" dirty="0" smtClean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7323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48C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2567</TotalTime>
  <Words>503</Words>
  <Application>Microsoft Macintosh PowerPoint</Application>
  <PresentationFormat>Custom</PresentationFormat>
  <Paragraphs>45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Braden Simpson</dc:creator>
  <cp:lastModifiedBy>Braden Simpson</cp:lastModifiedBy>
  <cp:revision>40</cp:revision>
  <dcterms:created xsi:type="dcterms:W3CDTF">2013-04-30T17:34:01Z</dcterms:created>
  <dcterms:modified xsi:type="dcterms:W3CDTF">2013-05-03T03:13:28Z</dcterms:modified>
</cp:coreProperties>
</file>