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theme/theme1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4" r:id="rId7"/>
    <p:sldMasterId id="2147483655" r:id="rId8"/>
    <p:sldMasterId id="2147483656" r:id="rId9"/>
    <p:sldMasterId id="2147483657" r:id="rId10"/>
    <p:sldMasterId id="2147483658" r:id="rId11"/>
    <p:sldMasterId id="2147483659" r:id="rId12"/>
    <p:sldMasterId id="2147483660" r:id="rId13"/>
    <p:sldMasterId id="2147483661" r:id="rId14"/>
  </p:sldMasterIdLst>
  <p:notesMasterIdLst>
    <p:notesMasterId r:id="rId32"/>
  </p:notesMasterIdLst>
  <p:sldIdLst>
    <p:sldId id="256" r:id="rId15"/>
    <p:sldId id="257" r:id="rId16"/>
    <p:sldId id="258" r:id="rId17"/>
    <p:sldId id="270" r:id="rId18"/>
    <p:sldId id="259" r:id="rId19"/>
    <p:sldId id="272" r:id="rId20"/>
    <p:sldId id="260" r:id="rId21"/>
    <p:sldId id="261" r:id="rId22"/>
    <p:sldId id="262" r:id="rId23"/>
    <p:sldId id="264" r:id="rId24"/>
    <p:sldId id="265" r:id="rId25"/>
    <p:sldId id="266" r:id="rId26"/>
    <p:sldId id="267" r:id="rId27"/>
    <p:sldId id="268" r:id="rId28"/>
    <p:sldId id="269" r:id="rId29"/>
    <p:sldId id="263" r:id="rId30"/>
    <p:sldId id="271" r:id="rId31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746" autoAdjust="0"/>
  </p:normalViewPr>
  <p:slideViewPr>
    <p:cSldViewPr>
      <p:cViewPr varScale="1">
        <p:scale>
          <a:sx n="33" d="100"/>
          <a:sy n="33" d="100"/>
        </p:scale>
        <p:origin x="-1760" y="-128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6.xml"/><Relationship Id="rId21" Type="http://schemas.openxmlformats.org/officeDocument/2006/relationships/slide" Target="slides/slide7.xml"/><Relationship Id="rId22" Type="http://schemas.openxmlformats.org/officeDocument/2006/relationships/slide" Target="slides/slide8.xml"/><Relationship Id="rId23" Type="http://schemas.openxmlformats.org/officeDocument/2006/relationships/slide" Target="slides/slide9.xml"/><Relationship Id="rId24" Type="http://schemas.openxmlformats.org/officeDocument/2006/relationships/slide" Target="slides/slide10.xml"/><Relationship Id="rId25" Type="http://schemas.openxmlformats.org/officeDocument/2006/relationships/slide" Target="slides/slide11.xml"/><Relationship Id="rId26" Type="http://schemas.openxmlformats.org/officeDocument/2006/relationships/slide" Target="slides/slide12.xml"/><Relationship Id="rId27" Type="http://schemas.openxmlformats.org/officeDocument/2006/relationships/slide" Target="slides/slide13.xml"/><Relationship Id="rId28" Type="http://schemas.openxmlformats.org/officeDocument/2006/relationships/slide" Target="slides/slide14.xml"/><Relationship Id="rId29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16.xml"/><Relationship Id="rId31" Type="http://schemas.openxmlformats.org/officeDocument/2006/relationships/slide" Target="slides/slide17.xml"/><Relationship Id="rId32" Type="http://schemas.openxmlformats.org/officeDocument/2006/relationships/notesMaster" Target="notesMasters/notesMaster1.xml"/><Relationship Id="rId9" Type="http://schemas.openxmlformats.org/officeDocument/2006/relationships/slideMaster" Target="slideMasters/slideMaster9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Master" Target="slideMasters/slideMaster12.xml"/><Relationship Id="rId13" Type="http://schemas.openxmlformats.org/officeDocument/2006/relationships/slideMaster" Target="slideMasters/slideMaster13.xml"/><Relationship Id="rId14" Type="http://schemas.openxmlformats.org/officeDocument/2006/relationships/slideMaster" Target="slideMasters/slideMaster14.xml"/><Relationship Id="rId15" Type="http://schemas.openxmlformats.org/officeDocument/2006/relationships/slide" Target="slides/slide1.xml"/><Relationship Id="rId16" Type="http://schemas.openxmlformats.org/officeDocument/2006/relationships/slide" Target="slides/slide2.xml"/><Relationship Id="rId17" Type="http://schemas.openxmlformats.org/officeDocument/2006/relationships/slide" Target="slides/slide3.xml"/><Relationship Id="rId18" Type="http://schemas.openxmlformats.org/officeDocument/2006/relationships/slide" Target="slides/slide4.xml"/><Relationship Id="rId19" Type="http://schemas.openxmlformats.org/officeDocument/2006/relationships/slide" Target="slides/slide5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64982-29B2-A442-88B0-51CDFC86F04F}" type="datetimeFigureOut">
              <a:rPr lang="en-US" smtClean="0"/>
              <a:t>5/1/13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3E1169-8CD6-4C42-B36F-0509A7E31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711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Hello I’m </a:t>
            </a:r>
            <a:r>
              <a:rPr lang="en-US" dirty="0" err="1" smtClean="0"/>
              <a:t>braden</a:t>
            </a:r>
            <a:r>
              <a:rPr lang="en-US" dirty="0" smtClean="0"/>
              <a:t> </a:t>
            </a:r>
            <a:r>
              <a:rPr lang="en-US" dirty="0" err="1" smtClean="0"/>
              <a:t>simpson</a:t>
            </a:r>
            <a:r>
              <a:rPr lang="en-US" dirty="0" smtClean="0"/>
              <a:t> and I’m here to talk about _____</a:t>
            </a:r>
          </a:p>
          <a:p>
            <a:r>
              <a:rPr lang="en-US" dirty="0" smtClean="0"/>
              <a:t>This project was done with the guidance of dr. </a:t>
            </a:r>
            <a:r>
              <a:rPr lang="en-US" dirty="0" err="1" smtClean="0"/>
              <a:t>daniela</a:t>
            </a:r>
            <a:r>
              <a:rPr lang="en-US" dirty="0" smtClean="0"/>
              <a:t> </a:t>
            </a:r>
            <a:r>
              <a:rPr lang="en-US" dirty="0" err="1" smtClean="0"/>
              <a:t>damian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3E1169-8CD6-4C42-B36F-0509A7E31C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743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Create Social network</a:t>
            </a:r>
            <a:r>
              <a:rPr lang="en-US" baseline="0" dirty="0" smtClean="0"/>
              <a:t> at each commit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At a commit, consider all communication in a scope of time before that commit to be potentially valid (30 days)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3E1169-8CD6-4C42-B36F-0509A7E31C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533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Create Social network</a:t>
            </a:r>
            <a:r>
              <a:rPr lang="en-US" baseline="0" dirty="0" smtClean="0"/>
              <a:t> at each commit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At a commit, consider all communication in a scope of time before that commit to be potentially valid (30 days)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3E1169-8CD6-4C42-B36F-0509A7E31CF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533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Create Social network</a:t>
            </a:r>
            <a:r>
              <a:rPr lang="en-US" baseline="0" dirty="0" smtClean="0"/>
              <a:t> at each commit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At a commit, consider all communication in a scope of time before that commit to be potentially valid (30 days)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3E1169-8CD6-4C42-B36F-0509A7E31CF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533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If the </a:t>
            </a:r>
            <a:r>
              <a:rPr lang="en-US" baseline="0" dirty="0" err="1" smtClean="0"/>
              <a:t>changeset</a:t>
            </a:r>
            <a:r>
              <a:rPr lang="en-US" baseline="0" dirty="0" smtClean="0"/>
              <a:t> was a *fail* then classify it.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P_f</a:t>
            </a:r>
            <a:r>
              <a:rPr lang="en-US" baseline="0" dirty="0" smtClean="0"/>
              <a:t> is the number of times that pattern failed. 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Explain Failure Index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	a metric used to normalize the failure of a pattern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3E1169-8CD6-4C42-B36F-0509A7E31CF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533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Top 5</a:t>
            </a:r>
            <a:r>
              <a:rPr lang="en-US" baseline="0" dirty="0" smtClean="0"/>
              <a:t> FI with statistical significance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3E1169-8CD6-4C42-B36F-0509A7E31C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533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Smaller group == more significant</a:t>
            </a:r>
            <a:r>
              <a:rPr lang="en-US" baseline="0" dirty="0" smtClean="0"/>
              <a:t> patterns</a:t>
            </a:r>
          </a:p>
          <a:p>
            <a:r>
              <a:rPr lang="en-US" baseline="0" dirty="0" smtClean="0"/>
              <a:t>This group had over 5000 contributors, most of which had &lt;5 communication artifacts.</a:t>
            </a:r>
          </a:p>
          <a:p>
            <a:r>
              <a:rPr lang="en-US" baseline="0" dirty="0" smtClean="0"/>
              <a:t>Combine with technical networks to find STC</a:t>
            </a:r>
          </a:p>
          <a:p>
            <a:r>
              <a:rPr lang="en-US" baseline="0" dirty="0" smtClean="0"/>
              <a:t>Potentially create recommender systems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3E1169-8CD6-4C42-B36F-0509A7E31C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533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3E1169-8CD6-4C42-B36F-0509A7E31CF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533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Smaller group == more significant</a:t>
            </a:r>
            <a:r>
              <a:rPr lang="en-US" baseline="0" dirty="0" smtClean="0"/>
              <a:t> patterns</a:t>
            </a:r>
          </a:p>
          <a:p>
            <a:r>
              <a:rPr lang="en-US" baseline="0" dirty="0" smtClean="0"/>
              <a:t>This group had over 5000 contributors, most of which had &lt;5 communication artifacts.</a:t>
            </a:r>
          </a:p>
          <a:p>
            <a:r>
              <a:rPr lang="en-US" baseline="0" dirty="0" smtClean="0"/>
              <a:t>Combine with technical networks to find STC</a:t>
            </a:r>
          </a:p>
          <a:p>
            <a:r>
              <a:rPr lang="en-US" baseline="0" dirty="0" smtClean="0"/>
              <a:t>Potentially create recommender systems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3E1169-8CD6-4C42-B36F-0509A7E31CF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53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 large companies,</a:t>
            </a:r>
            <a:r>
              <a:rPr lang="en-US" baseline="0" dirty="0" smtClean="0"/>
              <a:t> and complex products, confusion around bug fixes and feature implementation can arise.  Communication efficacy is a paramount concern and we </a:t>
            </a:r>
            <a:r>
              <a:rPr lang="en-US" baseline="0" smtClean="0"/>
              <a:t>the problems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3E1169-8CD6-4C42-B36F-0509A7E31C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72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3E1169-8CD6-4C42-B36F-0509A7E31C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444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3E1169-8CD6-4C42-B36F-0509A7E31C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444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3E1169-8CD6-4C42-B36F-0509A7E31C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53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If the </a:t>
            </a:r>
            <a:r>
              <a:rPr lang="en-US" baseline="0" dirty="0" err="1" smtClean="0"/>
              <a:t>changeset</a:t>
            </a:r>
            <a:r>
              <a:rPr lang="en-US" baseline="0" dirty="0" smtClean="0"/>
              <a:t> was a *fail* then classify it.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P_f</a:t>
            </a:r>
            <a:r>
              <a:rPr lang="en-US" baseline="0" dirty="0" smtClean="0"/>
              <a:t> is the number of times that pattern failed. 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Explain Failure Index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	a metric used to normalize the failure of a pattern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3E1169-8CD6-4C42-B36F-0509A7E31C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533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a picture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3E1169-8CD6-4C42-B36F-0509A7E31C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533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 we</a:t>
            </a:r>
            <a:r>
              <a:rPr lang="en-US" baseline="0" dirty="0" smtClean="0"/>
              <a:t> find fix-inducing changes?</a:t>
            </a:r>
          </a:p>
          <a:p>
            <a:r>
              <a:rPr lang="en-US" baseline="0" dirty="0" smtClean="0"/>
              <a:t>Use SZZ algorithm and </a:t>
            </a:r>
          </a:p>
          <a:p>
            <a:endParaRPr lang="en-US" dirty="0"/>
          </a:p>
          <a:p>
            <a:r>
              <a:rPr lang="en-US" dirty="0"/>
              <a:t>----- Meeting Notes (4/30/13 15:22) -----</a:t>
            </a:r>
          </a:p>
          <a:p>
            <a:r>
              <a:rPr lang="en-US" dirty="0"/>
              <a:t>accuracies, stats, fix inducing background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3E1169-8CD6-4C42-B36F-0509A7E31C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53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Want to find out how to link the commits</a:t>
            </a:r>
            <a:r>
              <a:rPr lang="en-US" baseline="0" dirty="0" smtClean="0"/>
              <a:t> / </a:t>
            </a:r>
            <a:r>
              <a:rPr lang="en-US" baseline="0" dirty="0" err="1" smtClean="0"/>
              <a:t>changesets</a:t>
            </a:r>
            <a:endParaRPr lang="en-US" baseline="0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Changeset</a:t>
            </a:r>
            <a:r>
              <a:rPr lang="en-US" baseline="0" dirty="0" smtClean="0"/>
              <a:t> one linked to comment 1 &amp; therefore linked to the bug report.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add other slide to link the body of the comments to the changeset (via other paper).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3E1169-8CD6-4C42-B36F-0509A7E31CF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53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50994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93728"/>
      </p:ext>
    </p:extLst>
  </p:cSld>
  <p:clrMapOvr>
    <a:masterClrMapping/>
  </p:clrMapOvr>
  <p:transition xmlns:p14="http://schemas.microsoft.com/office/powerpoint/2010/main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24407"/>
      </p:ext>
    </p:extLst>
  </p:cSld>
  <p:clrMapOvr>
    <a:masterClrMapping/>
  </p:clrMapOvr>
  <p:transition xmlns:p14="http://schemas.microsoft.com/office/powerpoint/2010/main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376334"/>
      </p:ext>
    </p:extLst>
  </p:cSld>
  <p:clrMapOvr>
    <a:masterClrMapping/>
  </p:clrMapOvr>
  <p:transition xmlns:p14="http://schemas.microsoft.com/office/powerpoint/2010/main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5971904"/>
      </p:ext>
    </p:extLst>
  </p:cSld>
  <p:clrMapOvr>
    <a:masterClrMapping/>
  </p:clrMapOvr>
  <p:transition xmlns:p14="http://schemas.microsoft.com/office/powerpoint/2010/main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09407"/>
      </p:ext>
    </p:extLst>
  </p:cSld>
  <p:clrMapOvr>
    <a:masterClrMapping/>
  </p:clrMapOvr>
  <p:transition xmlns:p14="http://schemas.microsoft.com/office/powerpoint/2010/main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11624"/>
      </p:ext>
    </p:extLst>
  </p:cSld>
  <p:clrMapOvr>
    <a:masterClrMapping/>
  </p:clrMapOvr>
  <p:transition xmlns:p14="http://schemas.microsoft.com/office/powerpoint/2010/main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42963"/>
      </p:ext>
    </p:extLst>
  </p:cSld>
  <p:clrMapOvr>
    <a:masterClrMapping/>
  </p:clrMapOvr>
  <p:transition xmlns:p14="http://schemas.microsoft.com/office/powerpoint/2010/main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1617884"/>
      </p:ext>
    </p:extLst>
  </p:cSld>
  <p:clrMapOvr>
    <a:masterClrMapping/>
  </p:clrMapOvr>
  <p:transition xmlns:p14="http://schemas.microsoft.com/office/powerpoint/2010/main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7454754"/>
      </p:ext>
    </p:extLst>
  </p:cSld>
  <p:clrMapOvr>
    <a:masterClrMapping/>
  </p:clrMapOvr>
  <p:transition xmlns:p14="http://schemas.microsoft.com/office/powerpoint/2010/main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731893"/>
      </p:ext>
    </p:extLst>
  </p:cSld>
  <p:clrMapOvr>
    <a:masterClrMapping/>
  </p:clrMapOvr>
  <p:transition xmlns:p14="http://schemas.microsoft.com/office/powerpoint/2010/main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693256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1638300"/>
            <a:ext cx="2616200" cy="452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1638300"/>
            <a:ext cx="7696200" cy="452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8367"/>
      </p:ext>
    </p:extLst>
  </p:cSld>
  <p:clrMapOvr>
    <a:masterClrMapping/>
  </p:clrMapOvr>
  <p:transition xmlns:p14="http://schemas.microsoft.com/office/powerpoint/2010/main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079303"/>
      </p:ext>
    </p:extLst>
  </p:cSld>
  <p:clrMapOvr>
    <a:masterClrMapping/>
  </p:clrMapOvr>
  <p:transition xmlns:p14="http://schemas.microsoft.com/office/powerpoint/2010/main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037976"/>
      </p:ext>
    </p:extLst>
  </p:cSld>
  <p:clrMapOvr>
    <a:masterClrMapping/>
  </p:clrMapOvr>
  <p:transition xmlns:p14="http://schemas.microsoft.com/office/powerpoint/2010/main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647801"/>
      </p:ext>
    </p:extLst>
  </p:cSld>
  <p:clrMapOvr>
    <a:masterClrMapping/>
  </p:clrMapOvr>
  <p:transition xmlns:p14="http://schemas.microsoft.com/office/powerpoint/2010/main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5799182"/>
      </p:ext>
    </p:extLst>
  </p:cSld>
  <p:clrMapOvr>
    <a:masterClrMapping/>
  </p:clrMapOvr>
  <p:transition xmlns:p14="http://schemas.microsoft.com/office/powerpoint/2010/main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150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07881"/>
      </p:ext>
    </p:extLst>
  </p:cSld>
  <p:clrMapOvr>
    <a:masterClrMapping/>
  </p:clrMapOvr>
  <p:transition xmlns:p14="http://schemas.microsoft.com/office/powerpoint/2010/main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767549"/>
      </p:ext>
    </p:extLst>
  </p:cSld>
  <p:clrMapOvr>
    <a:masterClrMapping/>
  </p:clrMapOvr>
  <p:transition xmlns:p14="http://schemas.microsoft.com/office/powerpoint/2010/main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927210"/>
      </p:ext>
    </p:extLst>
  </p:cSld>
  <p:clrMapOvr>
    <a:masterClrMapping/>
  </p:clrMapOvr>
  <p:transition xmlns:p14="http://schemas.microsoft.com/office/powerpoint/2010/main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1262587"/>
      </p:ext>
    </p:extLst>
  </p:cSld>
  <p:clrMapOvr>
    <a:masterClrMapping/>
  </p:clrMapOvr>
  <p:transition xmlns:p14="http://schemas.microsoft.com/office/powerpoint/2010/main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3316727"/>
      </p:ext>
    </p:extLst>
  </p:cSld>
  <p:clrMapOvr>
    <a:masterClrMapping/>
  </p:clrMapOvr>
  <p:transition xmlns:p14="http://schemas.microsoft.com/office/powerpoint/2010/main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9588495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6388"/>
      </p:ext>
    </p:extLst>
  </p:cSld>
  <p:clrMapOvr>
    <a:masterClrMapping/>
  </p:clrMapOvr>
  <p:transition xmlns:p14="http://schemas.microsoft.com/office/powerpoint/2010/main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51874"/>
      </p:ext>
    </p:extLst>
  </p:cSld>
  <p:clrMapOvr>
    <a:masterClrMapping/>
  </p:clrMapOvr>
  <p:transition xmlns:p14="http://schemas.microsoft.com/office/powerpoint/2010/main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766849"/>
      </p:ext>
    </p:extLst>
  </p:cSld>
  <p:clrMapOvr>
    <a:masterClrMapping/>
  </p:clrMapOvr>
  <p:transition xmlns:p14="http://schemas.microsoft.com/office/powerpoint/2010/main"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57190"/>
      </p:ext>
    </p:extLst>
  </p:cSld>
  <p:clrMapOvr>
    <a:masterClrMapping/>
  </p:clrMapOvr>
  <p:transition xmlns:p14="http://schemas.microsoft.com/office/powerpoint/2010/main"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10032"/>
      </p:ext>
    </p:extLst>
  </p:cSld>
  <p:clrMapOvr>
    <a:masterClrMapping/>
  </p:clrMapOvr>
  <p:transition xmlns:p14="http://schemas.microsoft.com/office/powerpoint/2010/main"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3516740"/>
      </p:ext>
    </p:extLst>
  </p:cSld>
  <p:clrMapOvr>
    <a:masterClrMapping/>
  </p:clrMapOvr>
  <p:transition xmlns:p14="http://schemas.microsoft.com/office/powerpoint/2010/main"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360173"/>
      </p:ext>
    </p:extLst>
  </p:cSld>
  <p:clrMapOvr>
    <a:masterClrMapping/>
  </p:clrMapOvr>
  <p:transition xmlns:p14="http://schemas.microsoft.com/office/powerpoint/2010/main"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83683"/>
      </p:ext>
    </p:extLst>
  </p:cSld>
  <p:clrMapOvr>
    <a:masterClrMapping/>
  </p:clrMapOvr>
  <p:transition xmlns:p14="http://schemas.microsoft.com/office/powerpoint/2010/main"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496924"/>
      </p:ext>
    </p:extLst>
  </p:cSld>
  <p:clrMapOvr>
    <a:masterClrMapping/>
  </p:clrMapOvr>
  <p:transition xmlns:p14="http://schemas.microsoft.com/office/powerpoint/2010/main"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63510"/>
      </p:ext>
    </p:extLst>
  </p:cSld>
  <p:clrMapOvr>
    <a:masterClrMapping/>
  </p:clrMapOvr>
  <p:transition xmlns:p14="http://schemas.microsoft.com/office/powerpoint/2010/main"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12798565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80932"/>
      </p:ext>
    </p:extLst>
  </p:cSld>
  <p:clrMapOvr>
    <a:masterClrMapping/>
  </p:clrMapOvr>
  <p:transition xmlns:p14="http://schemas.microsoft.com/office/powerpoint/2010/main"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1608573"/>
      </p:ext>
    </p:extLst>
  </p:cSld>
  <p:clrMapOvr>
    <a:masterClrMapping/>
  </p:clrMapOvr>
  <p:transition xmlns:p14="http://schemas.microsoft.com/office/powerpoint/2010/main"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48916"/>
      </p:ext>
    </p:extLst>
  </p:cSld>
  <p:clrMapOvr>
    <a:masterClrMapping/>
  </p:clrMapOvr>
  <p:transition xmlns:p14="http://schemas.microsoft.com/office/powerpoint/2010/main"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111062"/>
      </p:ext>
    </p:extLst>
  </p:cSld>
  <p:clrMapOvr>
    <a:masterClrMapping/>
  </p:clrMapOvr>
  <p:transition xmlns:p14="http://schemas.microsoft.com/office/powerpoint/2010/main"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64307"/>
      </p:ext>
    </p:extLst>
  </p:cSld>
  <p:clrMapOvr>
    <a:masterClrMapping/>
  </p:clrMapOvr>
  <p:transition xmlns:p14="http://schemas.microsoft.com/office/powerpoint/2010/main"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78070"/>
      </p:ext>
    </p:extLst>
  </p:cSld>
  <p:clrMapOvr>
    <a:masterClrMapping/>
  </p:clrMapOvr>
  <p:transition xmlns:p14="http://schemas.microsoft.com/office/powerpoint/2010/main"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2968837"/>
      </p:ext>
    </p:extLst>
  </p:cSld>
  <p:clrMapOvr>
    <a:masterClrMapping/>
  </p:clrMapOvr>
  <p:transition xmlns:p14="http://schemas.microsoft.com/office/powerpoint/2010/main"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2400" y="2768600"/>
            <a:ext cx="19050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29800" y="2768600"/>
            <a:ext cx="19050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17479"/>
      </p:ext>
    </p:extLst>
  </p:cSld>
  <p:clrMapOvr>
    <a:masterClrMapping/>
  </p:clrMapOvr>
  <p:transition xmlns:p14="http://schemas.microsoft.com/office/powerpoint/2010/main"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26430"/>
      </p:ext>
    </p:extLst>
  </p:cSld>
  <p:clrMapOvr>
    <a:masterClrMapping/>
  </p:clrMapOvr>
  <p:transition xmlns:p14="http://schemas.microsoft.com/office/powerpoint/2010/main"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044259"/>
      </p:ext>
    </p:extLst>
  </p:cSld>
  <p:clrMapOvr>
    <a:masterClrMapping/>
  </p:clrMapOvr>
  <p:transition xmlns:p14="http://schemas.microsoft.com/office/powerpoint/2010/main"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5846756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9389003"/>
      </p:ext>
    </p:extLst>
  </p:cSld>
  <p:clrMapOvr>
    <a:masterClrMapping/>
  </p:clrMapOvr>
  <p:transition xmlns:p14="http://schemas.microsoft.com/office/powerpoint/2010/main"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4036825"/>
      </p:ext>
    </p:extLst>
  </p:cSld>
  <p:clrMapOvr>
    <a:masterClrMapping/>
  </p:clrMapOvr>
  <p:transition xmlns:p14="http://schemas.microsoft.com/office/powerpoint/2010/main"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3923464"/>
      </p:ext>
    </p:extLst>
  </p:cSld>
  <p:clrMapOvr>
    <a:masterClrMapping/>
  </p:clrMapOvr>
  <p:transition xmlns:p14="http://schemas.microsoft.com/office/powerpoint/2010/main"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044699"/>
      </p:ext>
    </p:extLst>
  </p:cSld>
  <p:clrMapOvr>
    <a:masterClrMapping/>
  </p:clrMapOvr>
  <p:transition xmlns:p14="http://schemas.microsoft.com/office/powerpoint/2010/main"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05345"/>
      </p:ext>
    </p:extLst>
  </p:cSld>
  <p:clrMapOvr>
    <a:masterClrMapping/>
  </p:clrMapOvr>
  <p:transition xmlns:p14="http://schemas.microsoft.com/office/powerpoint/2010/main"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82674"/>
      </p:ext>
    </p:extLst>
  </p:cSld>
  <p:clrMapOvr>
    <a:masterClrMapping/>
  </p:clrMapOvr>
  <p:transition xmlns:p14="http://schemas.microsoft.com/office/powerpoint/2010/main"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31209"/>
      </p:ext>
    </p:extLst>
  </p:cSld>
  <p:clrMapOvr>
    <a:masterClrMapping/>
  </p:clrMapOvr>
  <p:transition xmlns:p14="http://schemas.microsoft.com/office/powerpoint/2010/main"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58478946"/>
      </p:ext>
    </p:extLst>
  </p:cSld>
  <p:clrMapOvr>
    <a:masterClrMapping/>
  </p:clrMapOvr>
  <p:transition xmlns:p14="http://schemas.microsoft.com/office/powerpoint/2010/main"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150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16440"/>
      </p:ext>
    </p:extLst>
  </p:cSld>
  <p:clrMapOvr>
    <a:masterClrMapping/>
  </p:clrMapOvr>
  <p:transition xmlns:p14="http://schemas.microsoft.com/office/powerpoint/2010/main"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102695"/>
      </p:ext>
    </p:extLst>
  </p:cSld>
  <p:clrMapOvr>
    <a:masterClrMapping/>
  </p:clrMapOvr>
  <p:transition xmlns:p14="http://schemas.microsoft.com/office/powerpoint/2010/main"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79345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009708"/>
      </p:ext>
    </p:extLst>
  </p:cSld>
  <p:clrMapOvr>
    <a:masterClrMapping/>
  </p:clrMapOvr>
  <p:transition xmlns:p14="http://schemas.microsoft.com/office/powerpoint/2010/main"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7779695"/>
      </p:ext>
    </p:extLst>
  </p:cSld>
  <p:clrMapOvr>
    <a:masterClrMapping/>
  </p:clrMapOvr>
  <p:transition xmlns:p14="http://schemas.microsoft.com/office/powerpoint/2010/main"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7685647"/>
      </p:ext>
    </p:extLst>
  </p:cSld>
  <p:clrMapOvr>
    <a:masterClrMapping/>
  </p:clrMapOvr>
  <p:transition xmlns:p14="http://schemas.microsoft.com/office/powerpoint/2010/main"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6754566"/>
      </p:ext>
    </p:extLst>
  </p:cSld>
  <p:clrMapOvr>
    <a:masterClrMapping/>
  </p:clrMapOvr>
  <p:transition xmlns:p14="http://schemas.microsoft.com/office/powerpoint/2010/main"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188684"/>
      </p:ext>
    </p:extLst>
  </p:cSld>
  <p:clrMapOvr>
    <a:masterClrMapping/>
  </p:clrMapOvr>
  <p:transition xmlns:p14="http://schemas.microsoft.com/office/powerpoint/2010/main"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79406"/>
      </p:ext>
    </p:extLst>
  </p:cSld>
  <p:clrMapOvr>
    <a:masterClrMapping/>
  </p:clrMapOvr>
  <p:transition xmlns:p14="http://schemas.microsoft.com/office/powerpoint/2010/main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55600"/>
      </p:ext>
    </p:extLst>
  </p:cSld>
  <p:clrMapOvr>
    <a:masterClrMapping/>
  </p:clrMapOvr>
  <p:transition xmlns:p14="http://schemas.microsoft.com/office/powerpoint/2010/main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88510"/>
      </p:ext>
    </p:extLst>
  </p:cSld>
  <p:clrMapOvr>
    <a:masterClrMapping/>
  </p:clrMapOvr>
  <p:transition xmlns:p14="http://schemas.microsoft.com/office/powerpoint/2010/main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0713844"/>
      </p:ext>
    </p:extLst>
  </p:cSld>
  <p:clrMapOvr>
    <a:masterClrMapping/>
  </p:clrMapOvr>
  <p:transition xmlns:p14="http://schemas.microsoft.com/office/powerpoint/2010/main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8597135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072589"/>
      </p:ext>
    </p:extLst>
  </p:cSld>
  <p:clrMapOvr>
    <a:masterClrMapping/>
  </p:clrMapOvr>
  <p:transition xmlns:p14="http://schemas.microsoft.com/office/powerpoint/2010/main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5328493"/>
      </p:ext>
    </p:extLst>
  </p:cSld>
  <p:clrMapOvr>
    <a:masterClrMapping/>
  </p:clrMapOvr>
  <p:transition xmlns:p14="http://schemas.microsoft.com/office/powerpoint/2010/main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7447"/>
      </p:ext>
    </p:extLst>
  </p:cSld>
  <p:clrMapOvr>
    <a:masterClrMapping/>
  </p:clrMapOvr>
  <p:transition xmlns:p14="http://schemas.microsoft.com/office/powerpoint/2010/main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944871"/>
      </p:ext>
    </p:extLst>
  </p:cSld>
  <p:clrMapOvr>
    <a:masterClrMapping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66825"/>
      </p:ext>
    </p:extLst>
  </p:cSld>
  <p:clrMapOvr>
    <a:masterClrMapping/>
  </p:clrMapOvr>
  <p:transition xmlns:p14="http://schemas.microsoft.com/office/powerpoint/2010/main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63738"/>
      </p:ext>
    </p:extLst>
  </p:cSld>
  <p:clrMapOvr>
    <a:masterClrMapping/>
  </p:clrMapOvr>
  <p:transition xmlns:p14="http://schemas.microsoft.com/office/powerpoint/2010/main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0435601"/>
      </p:ext>
    </p:extLst>
  </p:cSld>
  <p:clrMapOvr>
    <a:masterClrMapping/>
  </p:clrMapOvr>
  <p:transition xmlns:p14="http://schemas.microsoft.com/office/powerpoint/2010/main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15497"/>
      </p:ext>
    </p:extLst>
  </p:cSld>
  <p:clrMapOvr>
    <a:masterClrMapping/>
  </p:clrMapOvr>
  <p:transition xmlns:p14="http://schemas.microsoft.com/office/powerpoint/2010/main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139524"/>
      </p:ext>
    </p:extLst>
  </p:cSld>
  <p:clrMapOvr>
    <a:masterClrMapping/>
  </p:clrMapOvr>
  <p:transition xmlns:p14="http://schemas.microsoft.com/office/powerpoint/2010/main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48381"/>
      </p:ext>
    </p:extLst>
  </p:cSld>
  <p:clrMapOvr>
    <a:masterClrMapping/>
  </p:clrMapOvr>
  <p:transition xmlns:p14="http://schemas.microsoft.com/office/powerpoint/2010/main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0145626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1653665"/>
      </p:ext>
    </p:extLst>
  </p:cSld>
  <p:clrMapOvr>
    <a:masterClrMapping/>
  </p:clrMapOvr>
  <p:transition xmlns:p14="http://schemas.microsoft.com/office/powerpoint/2010/main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1205891"/>
      </p:ext>
    </p:extLst>
  </p:cSld>
  <p:clrMapOvr>
    <a:masterClrMapping/>
  </p:clrMapOvr>
  <p:transition xmlns:p14="http://schemas.microsoft.com/office/powerpoint/2010/main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1486420"/>
      </p:ext>
    </p:extLst>
  </p:cSld>
  <p:clrMapOvr>
    <a:masterClrMapping/>
  </p:clrMapOvr>
  <p:transition xmlns:p14="http://schemas.microsoft.com/office/powerpoint/2010/main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55993"/>
      </p:ext>
    </p:extLst>
  </p:cSld>
  <p:clrMapOvr>
    <a:masterClrMapping/>
  </p:clrMapOvr>
  <p:transition xmlns:p14="http://schemas.microsoft.com/office/powerpoint/2010/main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276475"/>
            <a:ext cx="2925762" cy="6435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8624888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753228"/>
      </p:ext>
    </p:extLst>
  </p:cSld>
  <p:clrMapOvr>
    <a:masterClrMapping/>
  </p:clrMapOvr>
  <p:transition xmlns:p14="http://schemas.microsoft.com/office/powerpoint/2010/main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630685"/>
      </p:ext>
    </p:extLst>
  </p:cSld>
  <p:clrMapOvr>
    <a:masterClrMapping/>
  </p:clrMapOvr>
  <p:transition xmlns:p14="http://schemas.microsoft.com/office/powerpoint/2010/main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48432"/>
      </p:ext>
    </p:extLst>
  </p:cSld>
  <p:clrMapOvr>
    <a:masterClrMapping/>
  </p:clrMapOvr>
  <p:transition xmlns:p14="http://schemas.microsoft.com/office/powerpoint/2010/main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0865518"/>
      </p:ext>
    </p:extLst>
  </p:cSld>
  <p:clrMapOvr>
    <a:masterClrMapping/>
  </p:clrMapOvr>
  <p:transition xmlns:p14="http://schemas.microsoft.com/office/powerpoint/2010/main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1270000"/>
            <a:ext cx="5156200" cy="721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1270000"/>
            <a:ext cx="5156200" cy="721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97375"/>
      </p:ext>
    </p:extLst>
  </p:cSld>
  <p:clrMapOvr>
    <a:masterClrMapping/>
  </p:clrMapOvr>
  <p:transition xmlns:p14="http://schemas.microsoft.com/office/powerpoint/2010/main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838436"/>
      </p:ext>
    </p:extLst>
  </p:cSld>
  <p:clrMapOvr>
    <a:masterClrMapping/>
  </p:clrMapOvr>
  <p:transition xmlns:p14="http://schemas.microsoft.com/office/powerpoint/2010/main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070531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5029200"/>
            <a:ext cx="5156200" cy="113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5029200"/>
            <a:ext cx="5156200" cy="113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17836"/>
      </p:ext>
    </p:extLst>
  </p:cSld>
  <p:clrMapOvr>
    <a:masterClrMapping/>
  </p:clrMapOvr>
  <p:transition xmlns:p14="http://schemas.microsoft.com/office/powerpoint/2010/main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6952575"/>
      </p:ext>
    </p:extLst>
  </p:cSld>
  <p:clrMapOvr>
    <a:masterClrMapping/>
  </p:clrMapOvr>
  <p:transition xmlns:p14="http://schemas.microsoft.com/office/powerpoint/2010/main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8230785"/>
      </p:ext>
    </p:extLst>
  </p:cSld>
  <p:clrMapOvr>
    <a:masterClrMapping/>
  </p:clrMapOvr>
  <p:transition xmlns:p14="http://schemas.microsoft.com/office/powerpoint/2010/main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6508424"/>
      </p:ext>
    </p:extLst>
  </p:cSld>
  <p:clrMapOvr>
    <a:masterClrMapping/>
  </p:clrMapOvr>
  <p:transition xmlns:p14="http://schemas.microsoft.com/office/powerpoint/2010/main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461409"/>
      </p:ext>
    </p:extLst>
  </p:cSld>
  <p:clrMapOvr>
    <a:masterClrMapping/>
  </p:clrMapOvr>
  <p:transition xmlns:p14="http://schemas.microsoft.com/office/powerpoint/2010/main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0930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093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63308"/>
      </p:ext>
    </p:extLst>
  </p:cSld>
  <p:clrMapOvr>
    <a:masterClrMapping/>
  </p:clrMapOvr>
  <p:transition xmlns:p14="http://schemas.microsoft.com/office/powerpoint/2010/main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870542"/>
      </p:ext>
    </p:extLst>
  </p:cSld>
  <p:clrMapOvr>
    <a:masterClrMapping/>
  </p:clrMapOvr>
  <p:transition xmlns:p14="http://schemas.microsoft.com/office/powerpoint/2010/main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20283"/>
      </p:ext>
    </p:extLst>
  </p:cSld>
  <p:clrMapOvr>
    <a:masterClrMapping/>
  </p:clrMapOvr>
  <p:transition xmlns:p14="http://schemas.microsoft.com/office/powerpoint/2010/main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0983045"/>
      </p:ext>
    </p:extLst>
  </p:cSld>
  <p:clrMapOvr>
    <a:masterClrMapping/>
  </p:clrMapOvr>
  <p:transition xmlns:p14="http://schemas.microsoft.com/office/powerpoint/2010/main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321560"/>
      </p:ext>
    </p:extLst>
  </p:cSld>
  <p:clrMapOvr>
    <a:masterClrMapping/>
  </p:clrMapOvr>
  <p:transition xmlns:p14="http://schemas.microsoft.com/office/powerpoint/2010/main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16802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846683"/>
      </p:ext>
    </p:extLst>
  </p:cSld>
  <p:clrMapOvr>
    <a:masterClrMapping/>
  </p:clrMapOvr>
  <p:transition xmlns:p14="http://schemas.microsoft.com/office/powerpoint/2010/main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84230"/>
      </p:ext>
    </p:extLst>
  </p:cSld>
  <p:clrMapOvr>
    <a:masterClrMapping/>
  </p:clrMapOvr>
  <p:transition xmlns:p14="http://schemas.microsoft.com/office/powerpoint/2010/main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2173399"/>
      </p:ext>
    </p:extLst>
  </p:cSld>
  <p:clrMapOvr>
    <a:masterClrMapping/>
  </p:clrMapOvr>
  <p:transition xmlns:p14="http://schemas.microsoft.com/office/powerpoint/2010/main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1224265"/>
      </p:ext>
    </p:extLst>
  </p:cSld>
  <p:clrMapOvr>
    <a:masterClrMapping/>
  </p:clrMapOvr>
  <p:transition xmlns:p14="http://schemas.microsoft.com/office/powerpoint/2010/main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178631"/>
      </p:ext>
    </p:extLst>
  </p:cSld>
  <p:clrMapOvr>
    <a:masterClrMapping/>
  </p:clrMapOvr>
  <p:transition xmlns:p14="http://schemas.microsoft.com/office/powerpoint/2010/main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77212"/>
      </p:ext>
    </p:extLst>
  </p:cSld>
  <p:clrMapOvr>
    <a:masterClrMapping/>
  </p:clrMapOvr>
  <p:transition xmlns:p14="http://schemas.microsoft.com/office/powerpoint/2010/main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276475"/>
            <a:ext cx="2925762" cy="67913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8624888" cy="67913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493687"/>
      </p:ext>
    </p:extLst>
  </p:cSld>
  <p:clrMapOvr>
    <a:masterClrMapping/>
  </p:clrMapOvr>
  <p:transition xmlns:p14="http://schemas.microsoft.com/office/powerpoint/2010/main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728103"/>
      </p:ext>
    </p:extLst>
  </p:cSld>
  <p:clrMapOvr>
    <a:masterClrMapping/>
  </p:clrMapOvr>
  <p:transition xmlns:p14="http://schemas.microsoft.com/office/powerpoint/2010/main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85049"/>
      </p:ext>
    </p:extLst>
  </p:cSld>
  <p:clrMapOvr>
    <a:masterClrMapping/>
  </p:clrMapOvr>
  <p:transition xmlns:p14="http://schemas.microsoft.com/office/powerpoint/2010/main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348366"/>
      </p:ext>
    </p:extLst>
  </p:cSld>
  <p:clrMapOvr>
    <a:masterClrMapping/>
  </p:clrMapOvr>
  <p:transition xmlns:p14="http://schemas.microsoft.com/office/powerpoint/2010/main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114899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74733"/>
      </p:ext>
    </p:extLst>
  </p:cSld>
  <p:clrMapOvr>
    <a:masterClrMapping/>
  </p:clrMapOvr>
  <p:transition xmlns:p14="http://schemas.microsoft.com/office/powerpoint/2010/main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692529"/>
      </p:ext>
    </p:extLst>
  </p:cSld>
  <p:clrMapOvr>
    <a:masterClrMapping/>
  </p:clrMapOvr>
  <p:transition xmlns:p14="http://schemas.microsoft.com/office/powerpoint/2010/main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88495"/>
      </p:ext>
    </p:extLst>
  </p:cSld>
  <p:clrMapOvr>
    <a:masterClrMapping/>
  </p:clrMapOvr>
  <p:transition xmlns:p14="http://schemas.microsoft.com/office/powerpoint/2010/main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1125406"/>
      </p:ext>
    </p:extLst>
  </p:cSld>
  <p:clrMapOvr>
    <a:masterClrMapping/>
  </p:clrMapOvr>
  <p:transition xmlns:p14="http://schemas.microsoft.com/office/powerpoint/2010/main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2815435"/>
      </p:ext>
    </p:extLst>
  </p:cSld>
  <p:clrMapOvr>
    <a:masterClrMapping/>
  </p:clrMapOvr>
  <p:transition xmlns:p14="http://schemas.microsoft.com/office/powerpoint/2010/main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9659394"/>
      </p:ext>
    </p:extLst>
  </p:cSld>
  <p:clrMapOvr>
    <a:masterClrMapping/>
  </p:clrMapOvr>
  <p:transition xmlns:p14="http://schemas.microsoft.com/office/powerpoint/2010/main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420115"/>
      </p:ext>
    </p:extLst>
  </p:cSld>
  <p:clrMapOvr>
    <a:masterClrMapping/>
  </p:clrMapOvr>
  <p:transition xmlns:p14="http://schemas.microsoft.com/office/powerpoint/2010/main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276475"/>
            <a:ext cx="2925762" cy="67913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8624888" cy="67913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44309"/>
      </p:ext>
    </p:extLst>
  </p:cSld>
  <p:clrMapOvr>
    <a:masterClrMapping/>
  </p:clrMapOvr>
  <p:transition xmlns:p14="http://schemas.microsoft.com/office/powerpoint/2010/main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813156"/>
      </p:ext>
    </p:extLst>
  </p:cSld>
  <p:clrMapOvr>
    <a:masterClrMapping/>
  </p:clrMapOvr>
  <p:transition xmlns:p14="http://schemas.microsoft.com/office/powerpoint/2010/main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625680"/>
      </p:ext>
    </p:extLst>
  </p:cSld>
  <p:clrMapOvr>
    <a:masterClrMapping/>
  </p:clrMapOvr>
  <p:transition xmlns:p14="http://schemas.microsoft.com/office/powerpoint/2010/main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1718030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0037280"/>
      </p:ext>
    </p:extLst>
  </p:cSld>
  <p:clrMapOvr>
    <a:masterClrMapping/>
  </p:clrMapOvr>
  <p:transition xmlns:p14="http://schemas.microsoft.com/office/powerpoint/2010/main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000" y="47879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900" y="47879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34173"/>
      </p:ext>
    </p:extLst>
  </p:cSld>
  <p:clrMapOvr>
    <a:masterClrMapping/>
  </p:clrMapOvr>
  <p:transition xmlns:p14="http://schemas.microsoft.com/office/powerpoint/2010/main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64733"/>
      </p:ext>
    </p:extLst>
  </p:cSld>
  <p:clrMapOvr>
    <a:masterClrMapping/>
  </p:clrMapOvr>
  <p:transition xmlns:p14="http://schemas.microsoft.com/office/powerpoint/2010/main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01085"/>
      </p:ext>
    </p:extLst>
  </p:cSld>
  <p:clrMapOvr>
    <a:masterClrMapping/>
  </p:clrMapOvr>
  <p:transition xmlns:p14="http://schemas.microsoft.com/office/powerpoint/2010/main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0957201"/>
      </p:ext>
    </p:extLst>
  </p:cSld>
  <p:clrMapOvr>
    <a:masterClrMapping/>
  </p:clrMapOvr>
  <p:transition xmlns:p14="http://schemas.microsoft.com/office/powerpoint/2010/main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2609890"/>
      </p:ext>
    </p:extLst>
  </p:cSld>
  <p:clrMapOvr>
    <a:masterClrMapping/>
  </p:clrMapOvr>
  <p:transition xmlns:p14="http://schemas.microsoft.com/office/powerpoint/2010/main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1903518"/>
      </p:ext>
    </p:extLst>
  </p:cSld>
  <p:clrMapOvr>
    <a:masterClrMapping/>
  </p:clrMapOvr>
  <p:transition xmlns:p14="http://schemas.microsoft.com/office/powerpoint/2010/main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6992"/>
      </p:ext>
    </p:extLst>
  </p:cSld>
  <p:clrMapOvr>
    <a:masterClrMapping/>
  </p:clrMapOvr>
  <p:transition xmlns:p14="http://schemas.microsoft.com/office/powerpoint/2010/main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35550" y="1409700"/>
            <a:ext cx="1466850" cy="668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5000" y="1409700"/>
            <a:ext cx="4248150" cy="668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115106"/>
      </p:ext>
    </p:extLst>
  </p:cSld>
  <p:clrMapOvr>
    <a:masterClrMapping/>
  </p:clrMapOvr>
  <p:transition xmlns:p14="http://schemas.microsoft.com/office/powerpoint/2010/main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53887"/>
      </p:ext>
    </p:extLst>
  </p:cSld>
  <p:clrMapOvr>
    <a:masterClrMapping/>
  </p:clrMapOvr>
  <p:transition xmlns:p14="http://schemas.microsoft.com/office/powerpoint/2010/main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16772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2355809"/>
      </p:ext>
    </p:extLst>
  </p:cSld>
  <p:clrMapOvr>
    <a:masterClrMapping/>
  </p:clrMapOvr>
  <p:transition xmlns:p14="http://schemas.microsoft.com/office/powerpoint/2010/main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0237821"/>
      </p:ext>
    </p:extLst>
  </p:cSld>
  <p:clrMapOvr>
    <a:masterClrMapping/>
  </p:clrMapOvr>
  <p:transition xmlns:p14="http://schemas.microsoft.com/office/powerpoint/2010/main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000" y="47879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900" y="47879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7367"/>
      </p:ext>
    </p:extLst>
  </p:cSld>
  <p:clrMapOvr>
    <a:masterClrMapping/>
  </p:clrMapOvr>
  <p:transition xmlns:p14="http://schemas.microsoft.com/office/powerpoint/2010/main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46812"/>
      </p:ext>
    </p:extLst>
  </p:cSld>
  <p:clrMapOvr>
    <a:masterClrMapping/>
  </p:clrMapOvr>
  <p:transition xmlns:p14="http://schemas.microsoft.com/office/powerpoint/2010/main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356231"/>
      </p:ext>
    </p:extLst>
  </p:cSld>
  <p:clrMapOvr>
    <a:masterClrMapping/>
  </p:clrMapOvr>
  <p:transition xmlns:p14="http://schemas.microsoft.com/office/powerpoint/2010/main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88826"/>
      </p:ext>
    </p:extLst>
  </p:cSld>
  <p:clrMapOvr>
    <a:masterClrMapping/>
  </p:clrMapOvr>
  <p:transition xmlns:p14="http://schemas.microsoft.com/office/powerpoint/2010/main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91578509"/>
      </p:ext>
    </p:extLst>
  </p:cSld>
  <p:clrMapOvr>
    <a:masterClrMapping/>
  </p:clrMapOvr>
  <p:transition xmlns:p14="http://schemas.microsoft.com/office/powerpoint/2010/main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66387065"/>
      </p:ext>
    </p:extLst>
  </p:cSld>
  <p:clrMapOvr>
    <a:masterClrMapping/>
  </p:clrMapOvr>
  <p:transition xmlns:p14="http://schemas.microsoft.com/office/powerpoint/2010/main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69119"/>
      </p:ext>
    </p:extLst>
  </p:cSld>
  <p:clrMapOvr>
    <a:masterClrMapping/>
  </p:clrMapOvr>
  <p:transition xmlns:p14="http://schemas.microsoft.com/office/powerpoint/2010/main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35550" y="1409700"/>
            <a:ext cx="1466850" cy="668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5000" y="1409700"/>
            <a:ext cx="4248150" cy="668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45173"/>
      </p:ext>
    </p:extLst>
  </p:cSld>
  <p:clrMapOvr>
    <a:masterClrMapping/>
  </p:clrMapOvr>
  <p:transition xmlns:p14="http://schemas.microsoft.com/office/powerpoint/2010/main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31677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9667907"/>
      </p:ext>
    </p:extLst>
  </p:cSld>
  <p:clrMapOvr>
    <a:masterClrMapping/>
  </p:clrMapOvr>
  <p:transition xmlns:p14="http://schemas.microsoft.com/office/powerpoint/2010/main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62184"/>
      </p:ext>
    </p:extLst>
  </p:cSld>
  <p:clrMapOvr>
    <a:masterClrMapping/>
  </p:clrMapOvr>
  <p:transition xmlns:p14="http://schemas.microsoft.com/office/powerpoint/2010/main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7507556"/>
      </p:ext>
    </p:extLst>
  </p:cSld>
  <p:clrMapOvr>
    <a:masterClrMapping/>
  </p:clrMapOvr>
  <p:transition xmlns:p14="http://schemas.microsoft.com/office/powerpoint/2010/main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31585"/>
      </p:ext>
    </p:extLst>
  </p:cSld>
  <p:clrMapOvr>
    <a:masterClrMapping/>
  </p:clrMapOvr>
  <p:transition xmlns:p14="http://schemas.microsoft.com/office/powerpoint/2010/main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29030"/>
      </p:ext>
    </p:extLst>
  </p:cSld>
  <p:clrMapOvr>
    <a:masterClrMapping/>
  </p:clrMapOvr>
  <p:transition xmlns:p14="http://schemas.microsoft.com/office/powerpoint/2010/main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080741"/>
      </p:ext>
    </p:extLst>
  </p:cSld>
  <p:clrMapOvr>
    <a:masterClrMapping/>
  </p:clrMapOvr>
  <p:transition xmlns:p14="http://schemas.microsoft.com/office/powerpoint/2010/main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4023805"/>
      </p:ext>
    </p:extLst>
  </p:cSld>
  <p:clrMapOvr>
    <a:masterClrMapping/>
  </p:clrMapOvr>
  <p:transition xmlns:p14="http://schemas.microsoft.com/office/powerpoint/2010/main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3400801"/>
      </p:ext>
    </p:extLst>
  </p:cSld>
  <p:clrMapOvr>
    <a:masterClrMapping/>
  </p:clrMapOvr>
  <p:transition xmlns:p14="http://schemas.microsoft.com/office/powerpoint/2010/main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520411"/>
      </p:ext>
    </p:extLst>
  </p:cSld>
  <p:clrMapOvr>
    <a:masterClrMapping/>
  </p:clrMapOvr>
  <p:transition xmlns:p14="http://schemas.microsoft.com/office/powerpoint/2010/main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86687"/>
      </p:ext>
    </p:extLst>
  </p:cSld>
  <p:clrMapOvr>
    <a:masterClrMapping/>
  </p:clrMapOvr>
  <p:transition xmlns:p14="http://schemas.microsoft.com/office/powerpoint/2010/main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54000"/>
            <a:ext cx="2925762" cy="845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54000"/>
            <a:ext cx="8624888" cy="8458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88006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1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0.xml"/><Relationship Id="rId12" Type="http://schemas.openxmlformats.org/officeDocument/2006/relationships/theme" Target="../theme/theme10.xml"/><Relationship Id="rId1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106.xml"/><Relationship Id="rId8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08.xml"/><Relationship Id="rId10" Type="http://schemas.openxmlformats.org/officeDocument/2006/relationships/slideLayout" Target="../slideLayouts/slideLayout109.xml"/></Relationships>
</file>

<file path=ppt/slideMasters/_rels/slideMaster1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21.xml"/><Relationship Id="rId12" Type="http://schemas.openxmlformats.org/officeDocument/2006/relationships/theme" Target="../theme/theme11.xml"/><Relationship Id="rId1" Type="http://schemas.openxmlformats.org/officeDocument/2006/relationships/slideLayout" Target="../slideLayouts/slideLayout111.xml"/><Relationship Id="rId2" Type="http://schemas.openxmlformats.org/officeDocument/2006/relationships/slideLayout" Target="../slideLayouts/slideLayout112.xml"/><Relationship Id="rId3" Type="http://schemas.openxmlformats.org/officeDocument/2006/relationships/slideLayout" Target="../slideLayouts/slideLayout113.xml"/><Relationship Id="rId4" Type="http://schemas.openxmlformats.org/officeDocument/2006/relationships/slideLayout" Target="../slideLayouts/slideLayout114.xml"/><Relationship Id="rId5" Type="http://schemas.openxmlformats.org/officeDocument/2006/relationships/slideLayout" Target="../slideLayouts/slideLayout115.xml"/><Relationship Id="rId6" Type="http://schemas.openxmlformats.org/officeDocument/2006/relationships/slideLayout" Target="../slideLayouts/slideLayout116.xml"/><Relationship Id="rId7" Type="http://schemas.openxmlformats.org/officeDocument/2006/relationships/slideLayout" Target="../slideLayouts/slideLayout117.xml"/><Relationship Id="rId8" Type="http://schemas.openxmlformats.org/officeDocument/2006/relationships/slideLayout" Target="../slideLayouts/slideLayout118.xml"/><Relationship Id="rId9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20.xml"/></Relationships>
</file>

<file path=ppt/slideMasters/_rels/slideMaster1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2.xml"/><Relationship Id="rId12" Type="http://schemas.openxmlformats.org/officeDocument/2006/relationships/theme" Target="../theme/theme12.xml"/><Relationship Id="rId1" Type="http://schemas.openxmlformats.org/officeDocument/2006/relationships/slideLayout" Target="../slideLayouts/slideLayout122.xml"/><Relationship Id="rId2" Type="http://schemas.openxmlformats.org/officeDocument/2006/relationships/slideLayout" Target="../slideLayouts/slideLayout123.xml"/><Relationship Id="rId3" Type="http://schemas.openxmlformats.org/officeDocument/2006/relationships/slideLayout" Target="../slideLayouts/slideLayout124.xml"/><Relationship Id="rId4" Type="http://schemas.openxmlformats.org/officeDocument/2006/relationships/slideLayout" Target="../slideLayouts/slideLayout125.xml"/><Relationship Id="rId5" Type="http://schemas.openxmlformats.org/officeDocument/2006/relationships/slideLayout" Target="../slideLayouts/slideLayout126.xml"/><Relationship Id="rId6" Type="http://schemas.openxmlformats.org/officeDocument/2006/relationships/slideLayout" Target="../slideLayouts/slideLayout127.xml"/><Relationship Id="rId7" Type="http://schemas.openxmlformats.org/officeDocument/2006/relationships/slideLayout" Target="../slideLayouts/slideLayout128.xml"/><Relationship Id="rId8" Type="http://schemas.openxmlformats.org/officeDocument/2006/relationships/slideLayout" Target="../slideLayouts/slideLayout129.xml"/><Relationship Id="rId9" Type="http://schemas.openxmlformats.org/officeDocument/2006/relationships/slideLayout" Target="../slideLayouts/slideLayout130.xml"/><Relationship Id="rId10" Type="http://schemas.openxmlformats.org/officeDocument/2006/relationships/slideLayout" Target="../slideLayouts/slideLayout131.xml"/></Relationships>
</file>

<file path=ppt/slideMasters/_rels/slideMaster1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43.xml"/><Relationship Id="rId12" Type="http://schemas.openxmlformats.org/officeDocument/2006/relationships/theme" Target="../theme/theme13.xml"/><Relationship Id="rId1" Type="http://schemas.openxmlformats.org/officeDocument/2006/relationships/slideLayout" Target="../slideLayouts/slideLayout133.xml"/><Relationship Id="rId2" Type="http://schemas.openxmlformats.org/officeDocument/2006/relationships/slideLayout" Target="../slideLayouts/slideLayout134.xml"/><Relationship Id="rId3" Type="http://schemas.openxmlformats.org/officeDocument/2006/relationships/slideLayout" Target="../slideLayouts/slideLayout135.xml"/><Relationship Id="rId4" Type="http://schemas.openxmlformats.org/officeDocument/2006/relationships/slideLayout" Target="../slideLayouts/slideLayout136.xml"/><Relationship Id="rId5" Type="http://schemas.openxmlformats.org/officeDocument/2006/relationships/slideLayout" Target="../slideLayouts/slideLayout137.xml"/><Relationship Id="rId6" Type="http://schemas.openxmlformats.org/officeDocument/2006/relationships/slideLayout" Target="../slideLayouts/slideLayout138.xml"/><Relationship Id="rId7" Type="http://schemas.openxmlformats.org/officeDocument/2006/relationships/slideLayout" Target="../slideLayouts/slideLayout139.xml"/><Relationship Id="rId8" Type="http://schemas.openxmlformats.org/officeDocument/2006/relationships/slideLayout" Target="../slideLayouts/slideLayout140.xml"/><Relationship Id="rId9" Type="http://schemas.openxmlformats.org/officeDocument/2006/relationships/slideLayout" Target="../slideLayouts/slideLayout141.xml"/><Relationship Id="rId10" Type="http://schemas.openxmlformats.org/officeDocument/2006/relationships/slideLayout" Target="../slideLayouts/slideLayout142.xml"/></Relationships>
</file>

<file path=ppt/slideMasters/_rels/slideMaster1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54.xml"/><Relationship Id="rId12" Type="http://schemas.openxmlformats.org/officeDocument/2006/relationships/theme" Target="../theme/theme14.xml"/><Relationship Id="rId1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45.xml"/><Relationship Id="rId3" Type="http://schemas.openxmlformats.org/officeDocument/2006/relationships/slideLayout" Target="../slideLayouts/slideLayout146.xml"/><Relationship Id="rId4" Type="http://schemas.openxmlformats.org/officeDocument/2006/relationships/slideLayout" Target="../slideLayouts/slideLayout147.xml"/><Relationship Id="rId5" Type="http://schemas.openxmlformats.org/officeDocument/2006/relationships/slideLayout" Target="../slideLayouts/slideLayout148.xml"/><Relationship Id="rId6" Type="http://schemas.openxmlformats.org/officeDocument/2006/relationships/slideLayout" Target="../slideLayouts/slideLayout149.xml"/><Relationship Id="rId7" Type="http://schemas.openxmlformats.org/officeDocument/2006/relationships/slideLayout" Target="../slideLayouts/slideLayout150.xml"/><Relationship Id="rId8" Type="http://schemas.openxmlformats.org/officeDocument/2006/relationships/slideLayout" Target="../slideLayouts/slideLayout151.xml"/><Relationship Id="rId9" Type="http://schemas.openxmlformats.org/officeDocument/2006/relationships/slideLayout" Target="../slideLayouts/slideLayout152.xml"/><Relationship Id="rId10" Type="http://schemas.openxmlformats.org/officeDocument/2006/relationships/slideLayout" Target="../slideLayouts/slideLayout153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7.xml"/><Relationship Id="rId12" Type="http://schemas.openxmlformats.org/officeDocument/2006/relationships/theme" Target="../theme/theme7.xml"/><Relationship Id="rId1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9.xml"/><Relationship Id="rId4" Type="http://schemas.openxmlformats.org/officeDocument/2006/relationships/slideLayout" Target="../slideLayouts/slideLayout70.xml"/><Relationship Id="rId5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3.xml"/><Relationship Id="rId8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88.xml"/><Relationship Id="rId12" Type="http://schemas.openxmlformats.org/officeDocument/2006/relationships/theme" Target="../theme/theme8.xml"/><Relationship Id="rId1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9.xml"/><Relationship Id="rId3" Type="http://schemas.openxmlformats.org/officeDocument/2006/relationships/slideLayout" Target="../slideLayouts/slideLayout80.xml"/><Relationship Id="rId4" Type="http://schemas.openxmlformats.org/officeDocument/2006/relationships/slideLayout" Target="../slideLayouts/slideLayout81.xml"/><Relationship Id="rId5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4.xml"/><Relationship Id="rId8" Type="http://schemas.openxmlformats.org/officeDocument/2006/relationships/slideLayout" Target="../slideLayouts/slideLayout85.xml"/><Relationship Id="rId9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87.xml"/></Relationships>
</file>

<file path=ppt/slideMasters/_rels/slideMaster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99.xml"/><Relationship Id="rId12" Type="http://schemas.openxmlformats.org/officeDocument/2006/relationships/theme" Target="../theme/theme9.xml"/><Relationship Id="rId1" Type="http://schemas.openxmlformats.org/officeDocument/2006/relationships/slideLayout" Target="../slideLayouts/slideLayout89.xml"/><Relationship Id="rId2" Type="http://schemas.openxmlformats.org/officeDocument/2006/relationships/slideLayout" Target="../slideLayouts/slideLayout90.xml"/><Relationship Id="rId3" Type="http://schemas.openxmlformats.org/officeDocument/2006/relationships/slideLayout" Target="../slideLayouts/slideLayout91.xml"/><Relationship Id="rId4" Type="http://schemas.openxmlformats.org/officeDocument/2006/relationships/slideLayout" Target="../slideLayouts/slideLayout92.xml"/><Relationship Id="rId5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5.xml"/><Relationship Id="rId8" Type="http://schemas.openxmlformats.org/officeDocument/2006/relationships/slideLayout" Target="../slideLayouts/slideLayout96.xml"/><Relationship Id="rId9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5029200"/>
            <a:ext cx="10464800" cy="11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1638300"/>
            <a:ext cx="10464800" cy="330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 xmlns:p14="http://schemas.microsoft.com/office/powerpoint/2010/main"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ransition xmlns:p14="http://schemas.microsoft.com/office/powerpoint/2010/main"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8890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3335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780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2225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670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1242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814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0386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958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50419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ransition xmlns:p14="http://schemas.microsoft.com/office/powerpoint/2010/main"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7604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049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6494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0939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5384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9956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528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100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672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104648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ransition xmlns:p14="http://schemas.microsoft.com/office/powerpoint/2010/main"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7604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049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6494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0939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5384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9956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528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100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672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72400" y="2768600"/>
            <a:ext cx="39624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ransition xmlns:p14="http://schemas.microsoft.com/office/powerpoint/2010/main"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7604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049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6494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0939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5384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9956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528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100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672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50419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ransition xmlns:p14="http://schemas.microsoft.com/office/powerpoint/2010/main"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7604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049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6494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0939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5384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9956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528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100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672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104648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xmlns:p14="http://schemas.microsoft.com/office/powerpoint/2010/main"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8382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827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272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1717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162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0734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306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878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450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971800"/>
            <a:ext cx="104648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 xmlns:p14="http://schemas.microsoft.com/office/powerpoint/2010/main"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1270000"/>
            <a:ext cx="10464800" cy="721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ransition xmlns:p14="http://schemas.microsoft.com/office/powerpoint/2010/main"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838200" indent="-571500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82700" indent="-571500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27200" indent="-571500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171700" indent="-571500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16200" indent="-571500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073400" indent="-571500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30600" indent="-571500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87800" indent="-571500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45000" indent="-571500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7366000"/>
            <a:ext cx="10464800" cy="170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ransition xmlns:p14="http://schemas.microsoft.com/office/powerpoint/2010/main"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7366000"/>
            <a:ext cx="10464800" cy="170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ransition xmlns:p14="http://schemas.microsoft.com/office/powerpoint/2010/main"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5000" y="4787900"/>
            <a:ext cx="5867400" cy="330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5000" y="1409700"/>
            <a:ext cx="5867400" cy="330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ransition xmlns:p14="http://schemas.microsoft.com/office/powerpoint/2010/main"/>
  <p:txStyles>
    <p:titleStyle>
      <a:lvl1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5000" y="4787900"/>
            <a:ext cx="5867400" cy="330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5000" y="1409700"/>
            <a:ext cx="5867400" cy="330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ransition xmlns:p14="http://schemas.microsoft.com/office/powerpoint/2010/main"/>
  <p:txStyles>
    <p:titleStyle>
      <a:lvl1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ransition xmlns:p14="http://schemas.microsoft.com/office/powerpoint/2010/main"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8890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3335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780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2225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670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1242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814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0386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958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8.emf"/><Relationship Id="rId5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8.emf"/><Relationship Id="rId5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emf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5.emf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8.emf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4800" b="1"/>
              <a:t>Changeset Based Developer Communication to Detect Software Failures</a:t>
            </a:r>
            <a:endParaRPr lang="en-US" sz="4800" b="1"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19200" y="5092700"/>
            <a:ext cx="10464800" cy="2794000"/>
          </a:xfrm>
          <a:ln/>
        </p:spPr>
        <p:txBody>
          <a:bodyPr/>
          <a:lstStyle/>
          <a:p>
            <a:endParaRPr lang="en-US" dirty="0"/>
          </a:p>
          <a:p>
            <a:r>
              <a:rPr lang="en-US" dirty="0"/>
              <a:t>Braden Simpson</a:t>
            </a: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0" y="6629400"/>
            <a:ext cx="2819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1859" y="0"/>
            <a:ext cx="1905000" cy="261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4800" b="1" dirty="0" smtClean="0"/>
              <a:t>Social Patterns</a:t>
            </a:r>
            <a:endParaRPr lang="en-US" sz="4800" b="1" dirty="0"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889000"/>
            <a:r>
              <a:rPr lang="en-US" dirty="0" smtClean="0"/>
              <a:t>Create the social patterns at each commit</a:t>
            </a:r>
          </a:p>
          <a:p>
            <a:pPr marL="889000"/>
            <a:r>
              <a:rPr lang="en-US" dirty="0" smtClean="0"/>
              <a:t>For example…</a:t>
            </a: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9800" y="0"/>
            <a:ext cx="1905000" cy="261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777619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4800" b="1" dirty="0" smtClean="0"/>
              <a:t>Social Patterns</a:t>
            </a:r>
            <a:endParaRPr lang="en-US" sz="4800" b="1" dirty="0"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889000"/>
            <a:endParaRPr lang="en-US" dirty="0" smtClean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9800" y="0"/>
            <a:ext cx="1905000" cy="261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CommitsToChangesets-3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9" r="-949"/>
          <a:stretch/>
        </p:blipFill>
        <p:spPr>
          <a:xfrm>
            <a:off x="0" y="2743200"/>
            <a:ext cx="6035040" cy="4208751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 bwMode="auto">
          <a:xfrm>
            <a:off x="5892800" y="5867400"/>
            <a:ext cx="1143000" cy="0"/>
          </a:xfrm>
          <a:prstGeom prst="straightConnector1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7416800" y="4800600"/>
            <a:ext cx="283262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i="1" dirty="0" smtClean="0"/>
              <a:t>Time : t2</a:t>
            </a:r>
          </a:p>
          <a:p>
            <a:pPr algn="l"/>
            <a:r>
              <a:rPr lang="en-US" sz="4000" i="1" dirty="0" smtClean="0"/>
              <a:t>(Adam, Cody)</a:t>
            </a:r>
            <a:br>
              <a:rPr lang="en-US" sz="4000" i="1" dirty="0" smtClean="0"/>
            </a:br>
            <a:r>
              <a:rPr lang="en-US" sz="4000" i="1" dirty="0" smtClean="0"/>
              <a:t>(Adam, Bart),</a:t>
            </a:r>
          </a:p>
          <a:p>
            <a:pPr algn="l"/>
            <a:r>
              <a:rPr lang="en-US" sz="4000" i="1" dirty="0" smtClean="0"/>
              <a:t>(Bart, Cody) </a:t>
            </a:r>
            <a:endParaRPr lang="en-US" sz="4000" i="1" dirty="0"/>
          </a:p>
        </p:txBody>
      </p:sp>
    </p:spTree>
    <p:extLst>
      <p:ext uri="{BB962C8B-B14F-4D97-AF65-F5344CB8AC3E}">
        <p14:creationId xmlns:p14="http://schemas.microsoft.com/office/powerpoint/2010/main" val="20982810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4800" b="1" dirty="0" smtClean="0"/>
              <a:t>Social Patterns</a:t>
            </a:r>
            <a:endParaRPr lang="en-US" sz="4800" b="1" dirty="0"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889000"/>
            <a:endParaRPr lang="en-US" dirty="0" smtClean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9800" y="0"/>
            <a:ext cx="1905000" cy="261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CommitsToChangesets-3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9" r="-949"/>
          <a:stretch/>
        </p:blipFill>
        <p:spPr>
          <a:xfrm>
            <a:off x="0" y="2743200"/>
            <a:ext cx="6035040" cy="4208751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 bwMode="auto">
          <a:xfrm>
            <a:off x="5892800" y="5867400"/>
            <a:ext cx="1143000" cy="0"/>
          </a:xfrm>
          <a:prstGeom prst="straightConnector1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7416800" y="4800600"/>
            <a:ext cx="297940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i="1" dirty="0" smtClean="0"/>
              <a:t>Time : t4</a:t>
            </a:r>
          </a:p>
          <a:p>
            <a:pPr algn="l"/>
            <a:r>
              <a:rPr lang="en-US" sz="4000" i="1" dirty="0" smtClean="0"/>
              <a:t>(Adam, Cody),</a:t>
            </a:r>
            <a:br>
              <a:rPr lang="en-US" sz="4000" i="1" dirty="0" smtClean="0"/>
            </a:br>
            <a:r>
              <a:rPr lang="en-US" sz="4000" i="1" dirty="0" smtClean="0"/>
              <a:t>(Adam, Bart),</a:t>
            </a:r>
          </a:p>
          <a:p>
            <a:pPr algn="l"/>
            <a:r>
              <a:rPr lang="en-US" sz="4000" i="1" dirty="0" smtClean="0"/>
              <a:t>(Bart, Cody),</a:t>
            </a:r>
          </a:p>
          <a:p>
            <a:pPr algn="l"/>
            <a:r>
              <a:rPr lang="en-US" sz="4000" i="1" dirty="0" smtClean="0"/>
              <a:t>(Daisy, Adam)</a:t>
            </a:r>
          </a:p>
          <a:p>
            <a:pPr algn="l"/>
            <a:r>
              <a:rPr lang="en-US" sz="4000" i="1" dirty="0" smtClean="0"/>
              <a:t> </a:t>
            </a:r>
            <a:endParaRPr lang="en-US" sz="4000" i="1" dirty="0"/>
          </a:p>
        </p:txBody>
      </p:sp>
    </p:spTree>
    <p:extLst>
      <p:ext uri="{BB962C8B-B14F-4D97-AF65-F5344CB8AC3E}">
        <p14:creationId xmlns:p14="http://schemas.microsoft.com/office/powerpoint/2010/main" val="22783817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4800" b="1" dirty="0" smtClean="0"/>
              <a:t>Analyze Patterns</a:t>
            </a:r>
            <a:endParaRPr lang="en-US" sz="4800" b="1" dirty="0"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317500" indent="0">
              <a:buNone/>
            </a:pPr>
            <a:endParaRPr lang="en-US" dirty="0" smtClean="0"/>
          </a:p>
          <a:p>
            <a:pPr marL="889000"/>
            <a:endParaRPr lang="en-US" dirty="0" smtClean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9800" y="0"/>
            <a:ext cx="1905000" cy="261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Screen Shot 2013-04-30 at 9.18.09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0" y="3727450"/>
            <a:ext cx="12839700" cy="22987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69631" y="6096000"/>
            <a:ext cx="2265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Failure Index Equation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908665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4800" b="1" dirty="0" smtClean="0"/>
              <a:t>Results</a:t>
            </a:r>
            <a:endParaRPr lang="en-US" sz="4800" b="1" dirty="0"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70000" y="2768600"/>
            <a:ext cx="10464800" cy="3327400"/>
          </a:xfrm>
          <a:ln/>
        </p:spPr>
        <p:txBody>
          <a:bodyPr/>
          <a:lstStyle/>
          <a:p>
            <a:pPr marL="317500" indent="0">
              <a:buNone/>
            </a:pPr>
            <a:r>
              <a:rPr lang="en-US" sz="2400" dirty="0" smtClean="0"/>
              <a:t>3968 </a:t>
            </a:r>
            <a:r>
              <a:rPr lang="en-US" sz="2400" dirty="0" err="1" smtClean="0"/>
              <a:t>Changesets</a:t>
            </a:r>
            <a:r>
              <a:rPr lang="en-US" sz="2400" dirty="0" smtClean="0"/>
              <a:t> Total</a:t>
            </a:r>
          </a:p>
          <a:p>
            <a:pPr marL="317500" indent="0">
              <a:buNone/>
            </a:pPr>
            <a:r>
              <a:rPr lang="en-US" sz="2400" dirty="0" smtClean="0"/>
              <a:t>3076 </a:t>
            </a:r>
            <a:r>
              <a:rPr lang="en-US" sz="2400" dirty="0" err="1" smtClean="0"/>
              <a:t>Changesets</a:t>
            </a:r>
            <a:r>
              <a:rPr lang="en-US" sz="2400" dirty="0" smtClean="0"/>
              <a:t> Linked to Communication</a:t>
            </a:r>
          </a:p>
          <a:p>
            <a:pPr marL="317500" indent="0">
              <a:buNone/>
            </a:pPr>
            <a:r>
              <a:rPr lang="en-US" sz="2400" dirty="0" smtClean="0"/>
              <a:t>4537 Distinct Patterns (i.e. {bob, drew})</a:t>
            </a:r>
          </a:p>
          <a:p>
            <a:pPr marL="317500" indent="0">
              <a:buNone/>
            </a:pPr>
            <a:r>
              <a:rPr lang="en-US" sz="2400" dirty="0" smtClean="0"/>
              <a:t>178 Significant Patterns</a:t>
            </a:r>
          </a:p>
          <a:p>
            <a:pPr marL="317500" indent="0">
              <a:buNone/>
            </a:pPr>
            <a:r>
              <a:rPr lang="en-US" sz="2400" dirty="0" smtClean="0"/>
              <a:t>55 Failure Inducing Patterns</a:t>
            </a: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9800" y="0"/>
            <a:ext cx="1905000" cy="261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 descr="Screen Shot 2013-04-29 at 7.38.2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0" y="6172200"/>
            <a:ext cx="11023600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73932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4800" b="1" dirty="0" smtClean="0"/>
              <a:t>Future Work</a:t>
            </a:r>
            <a:endParaRPr lang="en-US" sz="4800" b="1" dirty="0">
              <a:ea typeface="ヒラギノ角ゴ ProN W6" charset="0"/>
              <a:cs typeface="ヒラギノ角ゴ ProN W6" charset="0"/>
            </a:endParaRP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9800" y="0"/>
            <a:ext cx="1905000" cy="261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6700" indent="0">
              <a:buNone/>
            </a:pPr>
            <a:r>
              <a:rPr lang="en-US" dirty="0" smtClean="0"/>
              <a:t>Different Project</a:t>
            </a:r>
          </a:p>
          <a:p>
            <a:pPr marL="266700" indent="0">
              <a:buNone/>
            </a:pPr>
            <a:r>
              <a:rPr lang="en-US" dirty="0" smtClean="0"/>
              <a:t>	</a:t>
            </a:r>
            <a:r>
              <a:rPr lang="en-US" sz="2800" dirty="0" smtClean="0"/>
              <a:t>Smaller contributor group	</a:t>
            </a:r>
            <a:endParaRPr lang="en-US" sz="2800" dirty="0"/>
          </a:p>
          <a:p>
            <a:pPr marL="266700" indent="0">
              <a:buNone/>
            </a:pPr>
            <a:r>
              <a:rPr lang="en-US" sz="2800" dirty="0" smtClean="0"/>
              <a:t>	Combine with technical networks</a:t>
            </a:r>
          </a:p>
        </p:txBody>
      </p:sp>
    </p:spTree>
    <p:extLst>
      <p:ext uri="{BB962C8B-B14F-4D97-AF65-F5344CB8AC3E}">
        <p14:creationId xmlns:p14="http://schemas.microsoft.com/office/powerpoint/2010/main" val="164878244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4800" b="1" dirty="0" smtClean="0"/>
              <a:t>References</a:t>
            </a:r>
            <a:endParaRPr lang="en-US" sz="4800" b="1" dirty="0"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317500" indent="0">
              <a:buNone/>
            </a:pPr>
            <a:r>
              <a:rPr lang="en-US" sz="1800" dirty="0" smtClean="0"/>
              <a:t>[0] </a:t>
            </a:r>
            <a:r>
              <a:rPr lang="en-US" sz="1800" dirty="0"/>
              <a:t>J. </a:t>
            </a:r>
            <a:r>
              <a:rPr lang="en-US" sz="1800" dirty="0" err="1" smtClean="0"/>
              <a:t>Sliwerski</a:t>
            </a:r>
            <a:r>
              <a:rPr lang="en-US" sz="1800" dirty="0"/>
              <a:t>, T. Zimmermann, and A. Zeller, “When Do Changes Induce Fixes?” in </a:t>
            </a:r>
            <a:r>
              <a:rPr lang="en-US" sz="1800" i="1" dirty="0"/>
              <a:t>Proceedings of the 2005 International Workshop on Mining Software Repositories</a:t>
            </a:r>
            <a:r>
              <a:rPr lang="en-US" sz="1800" dirty="0"/>
              <a:t>, ser. MSR ’05. New York, NY, USA: ACM, 2005, pp. 1–5. [Online]. Available: http://</a:t>
            </a:r>
            <a:r>
              <a:rPr lang="en-US" sz="1800" dirty="0" err="1"/>
              <a:t>doi.acm.org</a:t>
            </a:r>
            <a:r>
              <a:rPr lang="en-US" sz="1800" dirty="0"/>
              <a:t>/10.1145/1082983.1083147 </a:t>
            </a:r>
            <a:endParaRPr lang="en-US" sz="1800" dirty="0" smtClean="0"/>
          </a:p>
          <a:p>
            <a:pPr marL="317500" indent="0">
              <a:buNone/>
            </a:pPr>
            <a:r>
              <a:rPr lang="en-US" sz="1800" dirty="0" smtClean="0"/>
              <a:t>[1] A</a:t>
            </a:r>
            <a:r>
              <a:rPr lang="en-US" sz="1800" dirty="0"/>
              <a:t>. </a:t>
            </a:r>
            <a:r>
              <a:rPr lang="en-US" sz="1800" dirty="0" err="1" smtClean="0"/>
              <a:t>Schroeter</a:t>
            </a:r>
            <a:r>
              <a:rPr lang="en-US" sz="1800" dirty="0"/>
              <a:t>, “Predicting Build Outcome with Developer Interaction in Jazz,” in </a:t>
            </a:r>
            <a:r>
              <a:rPr lang="en-US" sz="1800" i="1" dirty="0"/>
              <a:t>Proceedings of the 32nd ACM/IEEE International Conference on Software Engineering - Volume 2</a:t>
            </a:r>
            <a:r>
              <a:rPr lang="en-US" sz="1800" dirty="0"/>
              <a:t>, ser. ICSE ’10. New York, NY, USA: ACM, 2010, pp. 511–512. [Online]. Available: http://</a:t>
            </a:r>
            <a:r>
              <a:rPr lang="en-US" sz="1800" dirty="0" err="1"/>
              <a:t>doi.acm.org</a:t>
            </a:r>
            <a:r>
              <a:rPr lang="en-US" sz="1800" dirty="0"/>
              <a:t>/10.1145/1810295.1810456 </a:t>
            </a:r>
          </a:p>
          <a:p>
            <a:pPr marL="317500" indent="0">
              <a:buNone/>
            </a:pPr>
            <a:endParaRPr lang="en-US" sz="1800" dirty="0" smtClean="0"/>
          </a:p>
          <a:p>
            <a:pPr marL="889000"/>
            <a:endParaRPr lang="en-US" dirty="0" smtClean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9800" y="0"/>
            <a:ext cx="1905000" cy="261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360988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4800" b="1" dirty="0" smtClean="0"/>
              <a:t>Questions</a:t>
            </a:r>
            <a:endParaRPr lang="en-US" sz="4800" b="1" dirty="0">
              <a:ea typeface="ヒラギノ角ゴ ProN W6" charset="0"/>
              <a:cs typeface="ヒラギノ角ゴ ProN W6" charset="0"/>
            </a:endParaRP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9800" y="0"/>
            <a:ext cx="1905000" cy="261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Question_mark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629" y="2667000"/>
            <a:ext cx="4645542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59885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4800" b="1"/>
              <a:t>Problem</a:t>
            </a:r>
            <a:endParaRPr lang="en-US" sz="4800" b="1"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889000"/>
            <a:r>
              <a:rPr lang="en-US" dirty="0"/>
              <a:t>Big product, complex software, complex </a:t>
            </a:r>
            <a:r>
              <a:rPr lang="en-US" dirty="0" smtClean="0"/>
              <a:t>code</a:t>
            </a:r>
            <a:endParaRPr lang="en-US" dirty="0"/>
          </a:p>
          <a:p>
            <a:pPr marL="889000"/>
            <a:r>
              <a:rPr lang="en-US" dirty="0"/>
              <a:t>Many employees, more room for communication failures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0201" y="0"/>
            <a:ext cx="1905000" cy="261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4800" b="1" dirty="0"/>
              <a:t>Problem</a:t>
            </a:r>
            <a:endParaRPr lang="en-US" sz="4800" b="1" dirty="0"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889000"/>
            <a:endParaRPr lang="en-US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9800" y="0"/>
            <a:ext cx="1905000" cy="261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bugs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011" y="2133600"/>
            <a:ext cx="5232779" cy="7405042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4800" b="1" dirty="0"/>
              <a:t>Problem</a:t>
            </a:r>
            <a:endParaRPr lang="en-US" sz="4800" b="1" dirty="0"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889000"/>
            <a:endParaRPr lang="en-US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9800" y="0"/>
            <a:ext cx="1905000" cy="261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 descr="Untitled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448" y="2743200"/>
            <a:ext cx="4953905" cy="70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18838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Callout 4"/>
          <p:cNvSpPr/>
          <p:nvPr/>
        </p:nvSpPr>
        <p:spPr bwMode="auto">
          <a:xfrm>
            <a:off x="1778000" y="3124200"/>
            <a:ext cx="9144000" cy="449580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4800" b="1" dirty="0" smtClean="0"/>
              <a:t>Research Question	</a:t>
            </a:r>
            <a:endParaRPr lang="en-US" sz="4800" b="1" dirty="0"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882900" y="3886200"/>
            <a:ext cx="6934200" cy="2743200"/>
          </a:xfrm>
          <a:ln/>
        </p:spPr>
        <p:txBody>
          <a:bodyPr/>
          <a:lstStyle/>
          <a:p>
            <a:pPr marL="317500" indent="0">
              <a:buNone/>
            </a:pPr>
            <a:r>
              <a:rPr lang="en-US" dirty="0" smtClean="0"/>
              <a:t>Are there communication patterns that are harmful (i.e. have a high likelihood to produce a software failure).</a:t>
            </a:r>
            <a:endParaRPr lang="en-US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9800" y="0"/>
            <a:ext cx="1905000" cy="261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4800" b="1" dirty="0" smtClean="0"/>
              <a:t>Study</a:t>
            </a:r>
            <a:endParaRPr lang="en-US" sz="4800" b="1" dirty="0"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317500" indent="0">
              <a:buNone/>
            </a:pPr>
            <a:endParaRPr lang="en-US" dirty="0" smtClean="0"/>
          </a:p>
          <a:p>
            <a:pPr marL="317500" indent="0">
              <a:buNone/>
            </a:pPr>
            <a:r>
              <a:rPr lang="en-US" dirty="0" smtClean="0"/>
              <a:t>Hibernate ORM</a:t>
            </a:r>
          </a:p>
          <a:p>
            <a:pPr marL="317500" indent="0">
              <a:buNone/>
            </a:pPr>
            <a:r>
              <a:rPr lang="en-US" dirty="0" smtClean="0"/>
              <a:t>Open source project</a:t>
            </a:r>
          </a:p>
          <a:p>
            <a:pPr marL="317500" indent="0">
              <a:buNone/>
            </a:pPr>
            <a:r>
              <a:rPr lang="en-US" dirty="0" smtClean="0"/>
              <a:t>Over 5000 contributors</a:t>
            </a:r>
          </a:p>
          <a:p>
            <a:pPr marL="317500" indent="0">
              <a:buNone/>
            </a:pPr>
            <a:r>
              <a:rPr lang="en-US" dirty="0" smtClean="0"/>
              <a:t>Almost 4000 commits</a:t>
            </a: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9800" y="0"/>
            <a:ext cx="1905000" cy="261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 descr="jiraheader_hibernate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65"/>
          <a:stretch/>
        </p:blipFill>
        <p:spPr>
          <a:xfrm>
            <a:off x="1625600" y="2971800"/>
            <a:ext cx="5230368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44175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4800" b="1" dirty="0" smtClean="0"/>
              <a:t>Methodology	</a:t>
            </a:r>
            <a:endParaRPr lang="en-US" sz="4800" b="1" dirty="0"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889000"/>
            <a:r>
              <a:rPr lang="en-US" dirty="0" smtClean="0"/>
              <a:t>Find changes (commits) that introduce bugs</a:t>
            </a:r>
          </a:p>
          <a:p>
            <a:pPr marL="889000"/>
            <a:r>
              <a:rPr lang="en-US" dirty="0" smtClean="0"/>
              <a:t>Link the commits to corresponding bug reports</a:t>
            </a:r>
          </a:p>
          <a:p>
            <a:pPr marL="889000"/>
            <a:r>
              <a:rPr lang="en-US" dirty="0" smtClean="0"/>
              <a:t>Construct contributor pairs for each commit</a:t>
            </a:r>
          </a:p>
          <a:p>
            <a:pPr marL="889000"/>
            <a:r>
              <a:rPr lang="en-US" dirty="0" smtClean="0"/>
              <a:t>Examine pairs over time for patterns</a:t>
            </a: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9800" y="0"/>
            <a:ext cx="1905000" cy="261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09918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4800" b="1" dirty="0" smtClean="0"/>
              <a:t>Fix-inducing Changes	</a:t>
            </a:r>
            <a:endParaRPr lang="en-US" sz="4800" b="1" dirty="0"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889000"/>
            <a:endParaRPr lang="en-US" dirty="0" smtClean="0"/>
          </a:p>
          <a:p>
            <a:pPr marL="889000"/>
            <a:endParaRPr lang="en-US" dirty="0"/>
          </a:p>
          <a:p>
            <a:pPr marL="889000"/>
            <a:endParaRPr lang="en-US" dirty="0" smtClean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9800" y="0"/>
            <a:ext cx="1905000" cy="261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368800" y="8991600"/>
            <a:ext cx="42660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Locating fix-inducing changes for bug 42233</a:t>
            </a:r>
          </a:p>
          <a:p>
            <a:r>
              <a:rPr lang="en-US" sz="1800" dirty="0" smtClean="0"/>
              <a:t>Figure from </a:t>
            </a:r>
            <a:r>
              <a:rPr lang="en-US" sz="1800" dirty="0" err="1" smtClean="0"/>
              <a:t>Sliwerski</a:t>
            </a:r>
            <a:r>
              <a:rPr lang="en-US" sz="1800" dirty="0" smtClean="0"/>
              <a:t> et al[0]</a:t>
            </a:r>
            <a:endParaRPr lang="en-US" sz="1800" dirty="0"/>
          </a:p>
        </p:txBody>
      </p:sp>
      <p:pic>
        <p:nvPicPr>
          <p:cNvPr id="4" name="Picture 3" descr="Screen Shot 2013-04-29 at 2.39.1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70" y="2667000"/>
            <a:ext cx="13004800" cy="642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76964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4800" b="1" dirty="0" smtClean="0"/>
              <a:t>Link Commits to Bug Reports</a:t>
            </a:r>
            <a:endParaRPr lang="en-US" sz="4800" b="1" dirty="0"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889000"/>
            <a:endParaRPr lang="en-US" dirty="0" smtClean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9800" y="0"/>
            <a:ext cx="1905000" cy="261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 descr="CommitsToChangesets-3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" y="2590800"/>
            <a:ext cx="10591800" cy="687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2574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&amp; Subtitle">
  <a:themeElements>
    <a:clrScheme name="Title &amp; Sub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Title &amp; Bullets - Left">
  <a:themeElements>
    <a:clrScheme name="Title &amp; Bullets - Lef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Left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- Lef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Title &amp; Bullets - 2 Column">
  <a:themeElements>
    <a:clrScheme name="Title &amp; Bullets - 2 Colum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2 Column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- 2 Colum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Title &amp; Bullets - Right">
  <a:themeElements>
    <a:clrScheme name="Title &amp; Bullets - Righ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Right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- R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Title, Bullets &amp; Photo">
  <a:themeElements>
    <a:clrScheme name="Title, Bullets &amp; Phot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, Bullets &amp; Photo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, Bullets &amp;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itle &amp; Bullets">
  <a:themeElements>
    <a:clrScheme name="Title &amp; 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- Center">
  <a:themeElements>
    <a:clrScheme name="Title - Cen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Bullets">
  <a:themeElements>
    <a:clrScheme name="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llet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Photo - Horizontal">
  <a:themeElements>
    <a:clrScheme name="Photo - Horizont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hoto - Horizont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Photo - Horizontal Reflection">
  <a:themeElements>
    <a:clrScheme name="Photo - Horizontal Reflec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 Reflection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hoto - Horizontal Reflec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Photo - Vertical">
  <a:themeElements>
    <a:clrScheme name="Photo - Vertic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hoto - Vertic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Photo - Vertical Reflection">
  <a:themeElements>
    <a:clrScheme name="Photo - Vertical Reflec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 Reflection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hoto - Vertical Reflec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Title - Top">
  <a:themeElements>
    <a:clrScheme name="Title - To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-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2949</TotalTime>
  <Pages>0</Pages>
  <Words>672</Words>
  <Characters>0</Characters>
  <Application>Microsoft Macintosh PowerPoint</Application>
  <PresentationFormat>Custom</PresentationFormat>
  <Lines>0</Lines>
  <Paragraphs>120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14</vt:i4>
      </vt:variant>
      <vt:variant>
        <vt:lpstr>Slide Titles</vt:lpstr>
      </vt:variant>
      <vt:variant>
        <vt:i4>17</vt:i4>
      </vt:variant>
    </vt:vector>
  </HeadingPairs>
  <TitlesOfParts>
    <vt:vector size="31" baseType="lpstr">
      <vt:lpstr>Title &amp; Subtitle</vt:lpstr>
      <vt:lpstr>Title &amp; Bullets</vt:lpstr>
      <vt:lpstr>Title - Center</vt:lpstr>
      <vt:lpstr>Bullets</vt:lpstr>
      <vt:lpstr>Photo - Horizontal</vt:lpstr>
      <vt:lpstr>Photo - Horizontal Reflection</vt:lpstr>
      <vt:lpstr>Photo - Vertical</vt:lpstr>
      <vt:lpstr>Photo - Vertical Reflection</vt:lpstr>
      <vt:lpstr>Title - Top</vt:lpstr>
      <vt:lpstr>Blank</vt:lpstr>
      <vt:lpstr>Title &amp; Bullets - Left</vt:lpstr>
      <vt:lpstr>Title &amp; Bullets - 2 Column</vt:lpstr>
      <vt:lpstr>Title &amp; Bullets - Right</vt:lpstr>
      <vt:lpstr>Title, Bullets &amp; Photo</vt:lpstr>
      <vt:lpstr>Changeset Based Developer Communication to Detect Software Failures</vt:lpstr>
      <vt:lpstr>Problem</vt:lpstr>
      <vt:lpstr>Problem</vt:lpstr>
      <vt:lpstr>Problem</vt:lpstr>
      <vt:lpstr>Research Question </vt:lpstr>
      <vt:lpstr>Study</vt:lpstr>
      <vt:lpstr>Methodology </vt:lpstr>
      <vt:lpstr>Fix-inducing Changes </vt:lpstr>
      <vt:lpstr>Link Commits to Bug Reports</vt:lpstr>
      <vt:lpstr>Social Patterns</vt:lpstr>
      <vt:lpstr>Social Patterns</vt:lpstr>
      <vt:lpstr>Social Patterns</vt:lpstr>
      <vt:lpstr>Analyze Patterns</vt:lpstr>
      <vt:lpstr>Results</vt:lpstr>
      <vt:lpstr>Future Work</vt:lpstr>
      <vt:lpstr>References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Changeset Based Developer Communication to Detect Software Failures</dc:title>
  <dc:subject/>
  <dc:creator/>
  <cp:keywords/>
  <dc:description/>
  <cp:lastModifiedBy>Braden Simpson</cp:lastModifiedBy>
  <cp:revision>19</cp:revision>
  <dcterms:modified xsi:type="dcterms:W3CDTF">2013-05-02T18:53:14Z</dcterms:modified>
</cp:coreProperties>
</file>