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8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543801" y="6356351"/>
            <a:ext cx="905523" cy="365125"/>
          </a:xfrm>
          <a:prstGeom prst="rect">
            <a:avLst/>
          </a:prstGeom>
        </p:spPr>
        <p:txBody>
          <a:bodyPr/>
          <a:lstStyle/>
          <a:p>
            <a:fld id="{66DB5DB1-C2D9-4EE3-9A9C-38A3A17F68D3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161DA3-73C7-4437-81E3-70B52544EB7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43801" y="6356351"/>
            <a:ext cx="905523" cy="365125"/>
          </a:xfrm>
          <a:prstGeom prst="rect">
            <a:avLst/>
          </a:prstGeom>
        </p:spPr>
        <p:txBody>
          <a:bodyPr/>
          <a:lstStyle/>
          <a:p>
            <a:fld id="{66DB5DB1-C2D9-4EE3-9A9C-38A3A17F68D3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1DA3-73C7-4437-81E3-70B52544E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1DA3-73C7-4437-81E3-70B52544EB7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391401" y="6375399"/>
            <a:ext cx="1057923" cy="346076"/>
          </a:xfrm>
          <a:prstGeom prst="rect">
            <a:avLst/>
          </a:prstGeom>
        </p:spPr>
        <p:txBody>
          <a:bodyPr/>
          <a:lstStyle/>
          <a:p>
            <a:fld id="{66DB5DB1-C2D9-4EE3-9A9C-38A3A17F68D3}" type="datetimeFigureOut">
              <a:rPr lang="en-US" smtClean="0"/>
              <a:t>7/24/2021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91401" y="6375399"/>
            <a:ext cx="1057923" cy="346076"/>
          </a:xfrm>
          <a:prstGeom prst="rect">
            <a:avLst/>
          </a:prstGeom>
        </p:spPr>
        <p:txBody>
          <a:bodyPr/>
          <a:lstStyle/>
          <a:p>
            <a:fld id="{66DB5DB1-C2D9-4EE3-9A9C-38A3A17F68D3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6" y="6356351"/>
            <a:ext cx="2693634" cy="365125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1DA3-73C7-4437-81E3-70B52544E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1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5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1DA3-73C7-4437-81E3-70B52544EB7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1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1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1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391401" y="6375399"/>
            <a:ext cx="1057923" cy="346076"/>
          </a:xfrm>
          <a:prstGeom prst="rect">
            <a:avLst/>
          </a:prstGeom>
        </p:spPr>
        <p:txBody>
          <a:bodyPr/>
          <a:lstStyle/>
          <a:p>
            <a:fld id="{66DB5DB1-C2D9-4EE3-9A9C-38A3A17F68D3}" type="datetimeFigureOut">
              <a:rPr lang="en-US" smtClean="0"/>
              <a:t>7/24/2021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401" y="6375399"/>
            <a:ext cx="1057923" cy="346076"/>
          </a:xfrm>
          <a:prstGeom prst="rect">
            <a:avLst/>
          </a:prstGeom>
        </p:spPr>
        <p:txBody>
          <a:bodyPr/>
          <a:lstStyle/>
          <a:p>
            <a:fld id="{66DB5DB1-C2D9-4EE3-9A9C-38A3A17F68D3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1DA3-73C7-4437-81E3-70B52544EB7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2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1DA3-73C7-4437-81E3-70B52544EB7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9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391401" y="6375399"/>
            <a:ext cx="1057923" cy="346076"/>
          </a:xfrm>
          <a:prstGeom prst="rect">
            <a:avLst/>
          </a:prstGeom>
        </p:spPr>
        <p:txBody>
          <a:bodyPr/>
          <a:lstStyle/>
          <a:p>
            <a:fld id="{66DB5DB1-C2D9-4EE3-9A9C-38A3A17F68D3}" type="datetimeFigureOut">
              <a:rPr lang="en-US" smtClean="0"/>
              <a:t>7/24/2021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1DA3-73C7-4437-81E3-70B52544EB7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7391401" y="6375399"/>
            <a:ext cx="1057923" cy="346076"/>
          </a:xfrm>
          <a:prstGeom prst="rect">
            <a:avLst/>
          </a:prstGeom>
        </p:spPr>
        <p:txBody>
          <a:bodyPr/>
          <a:lstStyle/>
          <a:p>
            <a:fld id="{66DB5DB1-C2D9-4EE3-9A9C-38A3A17F68D3}" type="datetimeFigureOut">
              <a:rPr lang="en-US" smtClean="0"/>
              <a:t>7/24/2021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1DA3-73C7-4437-81E3-70B52544EB7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391401" y="6375399"/>
            <a:ext cx="1057923" cy="346076"/>
          </a:xfrm>
          <a:prstGeom prst="rect">
            <a:avLst/>
          </a:prstGeom>
        </p:spPr>
        <p:txBody>
          <a:bodyPr/>
          <a:lstStyle/>
          <a:p>
            <a:fld id="{66DB5DB1-C2D9-4EE3-9A9C-38A3A17F68D3}" type="datetimeFigureOut">
              <a:rPr lang="en-US" smtClean="0"/>
              <a:t>7/24/2021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1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9" y="273052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1DA3-73C7-4437-81E3-70B52544EB7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7391401" y="6375399"/>
            <a:ext cx="1057923" cy="346076"/>
          </a:xfrm>
          <a:prstGeom prst="rect">
            <a:avLst/>
          </a:prstGeom>
        </p:spPr>
        <p:txBody>
          <a:bodyPr/>
          <a:lstStyle/>
          <a:p>
            <a:fld id="{66DB5DB1-C2D9-4EE3-9A9C-38A3A17F68D3}" type="datetimeFigureOut">
              <a:rPr lang="en-US" smtClean="0"/>
              <a:t>7/24/2021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1"/>
            <a:ext cx="5711824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1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1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43801" y="6356351"/>
            <a:ext cx="905523" cy="365125"/>
          </a:xfrm>
          <a:prstGeom prst="rect">
            <a:avLst/>
          </a:prstGeom>
        </p:spPr>
        <p:txBody>
          <a:bodyPr/>
          <a:lstStyle/>
          <a:p>
            <a:fld id="{66DB5DB1-C2D9-4EE3-9A9C-38A3A17F68D3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1DA3-73C7-4437-81E3-70B52544E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7" y="6356351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80" y="6356351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6161DA3-73C7-4437-81E3-70B52544EB7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5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5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971800" y="6375401"/>
            <a:ext cx="388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Copyright © 2021, VT Enterprises Consulting Services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900" y="301154"/>
            <a:ext cx="547524" cy="727377"/>
          </a:xfrm>
          <a:prstGeom prst="rect">
            <a:avLst/>
          </a:prstGeom>
        </p:spPr>
      </p:pic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391401" y="6375399"/>
            <a:ext cx="1057923" cy="346076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6DB5DB1-C2D9-4EE3-9A9C-38A3A17F68D3}" type="datetimeFigureOut">
              <a:rPr lang="en-US" smtClean="0"/>
              <a:t>7/24/2021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8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Unification of Michele, Jeff, &amp; Brad Ideas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formalize the description of messages and transfer procedures</a:t>
            </a:r>
            <a:br>
              <a:rPr lang="en-US" dirty="0" smtClean="0"/>
            </a:br>
            <a:r>
              <a:rPr lang="en-US" dirty="0" smtClean="0"/>
              <a:t>By Bradford G. Van Treuren 7/20/2021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90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Michele’s RVF Proposal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48000"/>
            <a:ext cx="4800600" cy="2174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76200" y="1676400"/>
            <a:ext cx="2590800" cy="990600"/>
          </a:xfrm>
          <a:prstGeom prst="wedgeRectCallout">
            <a:avLst>
              <a:gd name="adj1" fmla="val 48380"/>
              <a:gd name="adj2" fmla="val 159603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Data exposes the context of the message.  This violates “Separation of Concerns” software rules.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76200" y="2843151"/>
            <a:ext cx="2133600" cy="990600"/>
          </a:xfrm>
          <a:prstGeom prst="wedgeRectCallout">
            <a:avLst>
              <a:gd name="adj1" fmla="val 71757"/>
              <a:gd name="adj2" fmla="val 74488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Callback_idf</a:t>
            </a:r>
            <a:r>
              <a:rPr lang="en-US" sz="1600" dirty="0" smtClean="0">
                <a:solidFill>
                  <a:schemeClr val="tx1"/>
                </a:solidFill>
              </a:rPr>
              <a:t> is similar to my “</a:t>
            </a:r>
            <a:r>
              <a:rPr lang="en-US" sz="1600" dirty="0" err="1" smtClean="0">
                <a:solidFill>
                  <a:schemeClr val="tx1"/>
                </a:solidFill>
              </a:rPr>
              <a:t>metaname</a:t>
            </a:r>
            <a:r>
              <a:rPr lang="en-US" sz="1600" dirty="0" smtClean="0">
                <a:solidFill>
                  <a:schemeClr val="tx1"/>
                </a:solidFill>
              </a:rPr>
              <a:t>” in my </a:t>
            </a:r>
            <a:r>
              <a:rPr lang="en-US" sz="1600" dirty="0" err="1" smtClean="0">
                <a:solidFill>
                  <a:schemeClr val="tx1"/>
                </a:solidFill>
              </a:rPr>
              <a:t>RVFMessage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88075" y="4232320"/>
            <a:ext cx="2133600" cy="1254080"/>
          </a:xfrm>
          <a:prstGeom prst="wedgeRectCallout">
            <a:avLst>
              <a:gd name="adj1" fmla="val 72314"/>
              <a:gd name="adj2" fmla="val -44826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There should be no need for optional data if the “transport layer” encapsulates the context.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6858000" y="5014484"/>
            <a:ext cx="2133600" cy="1462515"/>
          </a:xfrm>
          <a:prstGeom prst="wedgeRectCallout">
            <a:avLst>
              <a:gd name="adj1" fmla="val -232829"/>
              <a:gd name="adj2" fmla="val -59831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There should be no difference between Request and Response messages to the “transport layer.”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62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Brad’s RVF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RVFMessage</a:t>
            </a:r>
            <a:r>
              <a:rPr lang="en-US" dirty="0" smtClean="0"/>
              <a:t> is a “transport layer” wrapper around the underlying protocol message</a:t>
            </a:r>
          </a:p>
          <a:p>
            <a:r>
              <a:rPr lang="en-US" dirty="0" smtClean="0"/>
              <a:t>Adheres to the “Separation of Concerns” rules for OOD</a:t>
            </a:r>
          </a:p>
          <a:p>
            <a:r>
              <a:rPr lang="en-US" b="1" dirty="0" smtClean="0"/>
              <a:t>UID</a:t>
            </a:r>
            <a:r>
              <a:rPr lang="en-US" dirty="0" smtClean="0"/>
              <a:t> contains the identifier of the child (address) sending the message so host knows on which channel the message came from</a:t>
            </a:r>
          </a:p>
          <a:p>
            <a:r>
              <a:rPr lang="en-US" b="1" dirty="0" err="1" smtClean="0"/>
              <a:t>Metatname</a:t>
            </a:r>
            <a:r>
              <a:rPr lang="en-US" dirty="0" smtClean="0"/>
              <a:t> specifies the handler context required to process the message</a:t>
            </a:r>
          </a:p>
          <a:p>
            <a:r>
              <a:rPr lang="en-US" b="1" dirty="0" smtClean="0"/>
              <a:t>Serialized</a:t>
            </a:r>
            <a:r>
              <a:rPr lang="en-US" dirty="0" smtClean="0"/>
              <a:t> contains the content of the message being transported</a:t>
            </a:r>
          </a:p>
          <a:p>
            <a:r>
              <a:rPr lang="en-US" dirty="0" smtClean="0"/>
              <a:t>Host Node just routes the </a:t>
            </a:r>
            <a:r>
              <a:rPr lang="en-US" dirty="0" err="1" smtClean="0"/>
              <a:t>RVFMessage</a:t>
            </a:r>
            <a:r>
              <a:rPr lang="en-US" dirty="0" smtClean="0"/>
              <a:t> to the “transfer module” associated with it</a:t>
            </a:r>
          </a:p>
          <a:p>
            <a:r>
              <a:rPr lang="en-US" dirty="0" smtClean="0"/>
              <a:t>“transfer module” is </a:t>
            </a:r>
            <a:r>
              <a:rPr lang="en-US" dirty="0" smtClean="0"/>
              <a:t>responsible </a:t>
            </a:r>
            <a:r>
              <a:rPr lang="en-US" dirty="0" smtClean="0"/>
              <a:t>for </a:t>
            </a:r>
            <a:r>
              <a:rPr lang="en-US" dirty="0" err="1" smtClean="0"/>
              <a:t>deserializing</a:t>
            </a:r>
            <a:r>
              <a:rPr lang="en-US" dirty="0" smtClean="0"/>
              <a:t> </a:t>
            </a:r>
            <a:r>
              <a:rPr lang="en-US" dirty="0" err="1" smtClean="0"/>
              <a:t>RVFMessage</a:t>
            </a:r>
            <a:r>
              <a:rPr lang="en-US" dirty="0" smtClean="0"/>
              <a:t> and routing content to appropriate transfer procedure based on </a:t>
            </a:r>
            <a:r>
              <a:rPr lang="en-US" dirty="0" err="1" smtClean="0"/>
              <a:t>metaname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RVFType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</a:t>
            </a:r>
            <a:r>
              <a:rPr lang="en-US" i="1" dirty="0"/>
              <a:t>ERROR </a:t>
            </a:r>
            <a:r>
              <a:rPr lang="en-US" dirty="0"/>
              <a:t>= 0;</a:t>
            </a:r>
            <a:br>
              <a:rPr lang="en-US" dirty="0"/>
            </a:br>
            <a:r>
              <a:rPr lang="en-US" dirty="0"/>
              <a:t>  </a:t>
            </a:r>
            <a:r>
              <a:rPr lang="en-US" i="1" dirty="0"/>
              <a:t>STATUS </a:t>
            </a:r>
            <a:r>
              <a:rPr lang="en-US" dirty="0"/>
              <a:t>= 1;</a:t>
            </a:r>
            <a:br>
              <a:rPr lang="en-US" dirty="0"/>
            </a:br>
            <a:r>
              <a:rPr lang="en-US" dirty="0"/>
              <a:t>  </a:t>
            </a:r>
            <a:r>
              <a:rPr lang="en-US" i="1" dirty="0"/>
              <a:t>REQUEST </a:t>
            </a:r>
            <a:r>
              <a:rPr lang="en-US" dirty="0"/>
              <a:t>= 2;</a:t>
            </a:r>
            <a:br>
              <a:rPr lang="en-US" dirty="0"/>
            </a:br>
            <a:r>
              <a:rPr lang="en-US" dirty="0"/>
              <a:t>  </a:t>
            </a:r>
            <a:r>
              <a:rPr lang="en-US" i="1" dirty="0"/>
              <a:t>RESPONSE </a:t>
            </a:r>
            <a:r>
              <a:rPr lang="en-US" dirty="0"/>
              <a:t>= 3;</a:t>
            </a:r>
            <a:br>
              <a:rPr lang="en-US" dirty="0"/>
            </a:br>
            <a:r>
              <a:rPr lang="en-US" dirty="0"/>
              <a:t>  </a:t>
            </a:r>
            <a:r>
              <a:rPr lang="en-US" i="1" dirty="0"/>
              <a:t>WRAPPER </a:t>
            </a:r>
            <a:r>
              <a:rPr lang="en-US" dirty="0"/>
              <a:t>= 4;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message </a:t>
            </a:r>
            <a:r>
              <a:rPr lang="en-US" dirty="0" err="1"/>
              <a:t>RVFMessage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uint32 UID = 1;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RVFType</a:t>
            </a:r>
            <a:r>
              <a:rPr lang="en-US" dirty="0"/>
              <a:t> </a:t>
            </a:r>
            <a:r>
              <a:rPr lang="en-US" dirty="0" err="1"/>
              <a:t>rvf_type</a:t>
            </a:r>
            <a:r>
              <a:rPr lang="en-US" dirty="0"/>
              <a:t> = 2;</a:t>
            </a:r>
            <a:br>
              <a:rPr lang="en-US" dirty="0"/>
            </a:br>
            <a:r>
              <a:rPr lang="en-US" dirty="0"/>
              <a:t>  string </a:t>
            </a:r>
            <a:r>
              <a:rPr lang="en-US" dirty="0" err="1"/>
              <a:t>metaname</a:t>
            </a:r>
            <a:r>
              <a:rPr lang="en-US" dirty="0"/>
              <a:t> = 3;</a:t>
            </a:r>
            <a:br>
              <a:rPr lang="en-US" dirty="0"/>
            </a:br>
            <a:r>
              <a:rPr lang="en-US" dirty="0"/>
              <a:t>  bytes serialized = 4;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225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P2654 Influence on P1687.1</a:t>
            </a:r>
            <a:br>
              <a:rPr lang="en-US" dirty="0" smtClean="0"/>
            </a:br>
            <a:r>
              <a:rPr lang="en-US" dirty="0" smtClean="0"/>
              <a:t>Bottom-Up Messaging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29400" y="2743200"/>
            <a:ext cx="1676400" cy="99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P2654 Client 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2743200"/>
            <a:ext cx="1676400" cy="9906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P2654 Host Node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Elbow Connector 8"/>
          <p:cNvCxnSpPr>
            <a:stCxn id="6" idx="1"/>
            <a:endCxn id="7" idx="3"/>
          </p:cNvCxnSpPr>
          <p:nvPr/>
        </p:nvCxnSpPr>
        <p:spPr>
          <a:xfrm rot="10800000">
            <a:off x="2362200" y="3238500"/>
            <a:ext cx="4267200" cy="12700"/>
          </a:xfrm>
          <a:prstGeom prst="bentConnector3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95600" y="2869168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P2654 Transport Layer Channel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76600" y="3265193"/>
            <a:ext cx="335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message </a:t>
            </a:r>
            <a:r>
              <a:rPr lang="en-US" sz="1600" dirty="0" err="1" smtClean="0"/>
              <a:t>RVFMessage</a:t>
            </a:r>
            <a:r>
              <a:rPr lang="en-US" sz="1600" dirty="0" smtClean="0"/>
              <a:t> {</a:t>
            </a:r>
            <a:br>
              <a:rPr lang="en-US" sz="1600" dirty="0" smtClean="0"/>
            </a:br>
            <a:r>
              <a:rPr lang="en-US" sz="1600" dirty="0" smtClean="0"/>
              <a:t>  uint32 UID = 1;</a:t>
            </a:r>
            <a:br>
              <a:rPr lang="en-US" sz="1600" dirty="0" smtClean="0"/>
            </a:br>
            <a:r>
              <a:rPr lang="en-US" sz="1600" dirty="0" smtClean="0"/>
              <a:t>  </a:t>
            </a:r>
            <a:r>
              <a:rPr lang="en-US" sz="1600" dirty="0" err="1" smtClean="0"/>
              <a:t>RVFType</a:t>
            </a:r>
            <a:r>
              <a:rPr lang="en-US" sz="1600" dirty="0" smtClean="0"/>
              <a:t> </a:t>
            </a:r>
            <a:r>
              <a:rPr lang="en-US" sz="1600" dirty="0" err="1" smtClean="0"/>
              <a:t>rvf_type</a:t>
            </a:r>
            <a:r>
              <a:rPr lang="en-US" sz="1600" dirty="0" smtClean="0"/>
              <a:t> = 2;</a:t>
            </a:r>
            <a:br>
              <a:rPr lang="en-US" sz="1600" dirty="0" smtClean="0"/>
            </a:br>
            <a:r>
              <a:rPr lang="en-US" sz="1600" dirty="0" smtClean="0"/>
              <a:t>  string </a:t>
            </a:r>
            <a:r>
              <a:rPr lang="en-US" sz="1600" dirty="0" err="1" smtClean="0"/>
              <a:t>metaname</a:t>
            </a:r>
            <a:r>
              <a:rPr lang="en-US" sz="1600" dirty="0" smtClean="0"/>
              <a:t> = 3;</a:t>
            </a:r>
            <a:br>
              <a:rPr lang="en-US" sz="1600" dirty="0" smtClean="0"/>
            </a:br>
            <a:r>
              <a:rPr lang="en-US" sz="1600" dirty="0" smtClean="0"/>
              <a:t>  bytes serialized = 4;</a:t>
            </a:r>
            <a:br>
              <a:rPr lang="en-US" sz="1600" dirty="0" smtClean="0"/>
            </a:br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15" name="Rectangular Callout 14"/>
          <p:cNvSpPr/>
          <p:nvPr/>
        </p:nvSpPr>
        <p:spPr>
          <a:xfrm>
            <a:off x="6242462" y="4301453"/>
            <a:ext cx="2438400" cy="1066800"/>
          </a:xfrm>
          <a:prstGeom prst="wedgeRectCallout">
            <a:avLst>
              <a:gd name="adj1" fmla="val -90476"/>
              <a:gd name="adj2" fmla="val -36572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All DOMAIN messages reside in Serialized as wrapped messages.  It does not matter what the context is.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457200" y="4453853"/>
            <a:ext cx="2438400" cy="1066800"/>
          </a:xfrm>
          <a:prstGeom prst="wedgeRectCallout">
            <a:avLst>
              <a:gd name="adj1" fmla="val 72024"/>
              <a:gd name="adj2" fmla="val -74286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Metaname</a:t>
            </a:r>
            <a:r>
              <a:rPr lang="en-US" sz="1400" dirty="0" smtClean="0">
                <a:solidFill>
                  <a:schemeClr val="tx1"/>
                </a:solidFill>
              </a:rPr>
              <a:t> is used to identify the routing to the appropriate transfer procedure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721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P2654 Influence on P1687.1</a:t>
            </a:r>
            <a:br>
              <a:rPr lang="en-US" dirty="0" smtClean="0"/>
            </a:br>
            <a:r>
              <a:rPr lang="en-US" dirty="0" smtClean="0"/>
              <a:t>Bottom-Up Messaging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29400" y="2251747"/>
            <a:ext cx="1676400" cy="99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P2654 Client 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2251747"/>
            <a:ext cx="1676400" cy="9906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P2654 Host Node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Elbow Connector 8"/>
          <p:cNvCxnSpPr>
            <a:stCxn id="6" idx="1"/>
            <a:endCxn id="7" idx="3"/>
          </p:cNvCxnSpPr>
          <p:nvPr/>
        </p:nvCxnSpPr>
        <p:spPr>
          <a:xfrm rot="10800000">
            <a:off x="2362200" y="2747047"/>
            <a:ext cx="4267200" cy="12700"/>
          </a:xfrm>
          <a:prstGeom prst="bentConnector3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95600" y="2377715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P2654 Transport Layer Channel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76600" y="2773740"/>
            <a:ext cx="335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message </a:t>
            </a:r>
            <a:r>
              <a:rPr lang="en-US" sz="1600" dirty="0" err="1" smtClean="0"/>
              <a:t>RVFMessage</a:t>
            </a:r>
            <a:r>
              <a:rPr lang="en-US" sz="1600" dirty="0" smtClean="0"/>
              <a:t> {</a:t>
            </a:r>
            <a:br>
              <a:rPr lang="en-US" sz="1600" dirty="0" smtClean="0"/>
            </a:br>
            <a:r>
              <a:rPr lang="en-US" sz="1600" dirty="0" smtClean="0"/>
              <a:t>  uint32 UID = 1;</a:t>
            </a:r>
            <a:br>
              <a:rPr lang="en-US" sz="1600" dirty="0" smtClean="0"/>
            </a:br>
            <a:r>
              <a:rPr lang="en-US" sz="1600" dirty="0" smtClean="0"/>
              <a:t>  </a:t>
            </a:r>
            <a:r>
              <a:rPr lang="en-US" sz="1600" dirty="0" err="1" smtClean="0"/>
              <a:t>RVFType</a:t>
            </a:r>
            <a:r>
              <a:rPr lang="en-US" sz="1600" dirty="0" smtClean="0"/>
              <a:t> </a:t>
            </a:r>
            <a:r>
              <a:rPr lang="en-US" sz="1600" dirty="0" err="1" smtClean="0"/>
              <a:t>rvf_type</a:t>
            </a:r>
            <a:r>
              <a:rPr lang="en-US" sz="1600" dirty="0" smtClean="0"/>
              <a:t> = 2;</a:t>
            </a:r>
            <a:br>
              <a:rPr lang="en-US" sz="1600" dirty="0" smtClean="0"/>
            </a:br>
            <a:r>
              <a:rPr lang="en-US" sz="1600" dirty="0" smtClean="0"/>
              <a:t>  string </a:t>
            </a:r>
            <a:r>
              <a:rPr lang="en-US" sz="1600" dirty="0" err="1" smtClean="0"/>
              <a:t>metaname</a:t>
            </a:r>
            <a:r>
              <a:rPr lang="en-US" sz="1600" dirty="0" smtClean="0"/>
              <a:t> = 3;</a:t>
            </a:r>
            <a:br>
              <a:rPr lang="en-US" sz="1600" dirty="0" smtClean="0"/>
            </a:br>
            <a:r>
              <a:rPr lang="en-US" sz="1600" dirty="0" smtClean="0"/>
              <a:t>  bytes serialized = 4;</a:t>
            </a:r>
            <a:br>
              <a:rPr lang="en-US" sz="1600" dirty="0" smtClean="0"/>
            </a:br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2" name="Flowchart: Magnetic Disk 1"/>
          <p:cNvSpPr/>
          <p:nvPr/>
        </p:nvSpPr>
        <p:spPr>
          <a:xfrm>
            <a:off x="6781800" y="5105400"/>
            <a:ext cx="1676400" cy="1219200"/>
          </a:xfrm>
          <a:prstGeom prst="flowChartMagneticDisk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Transfer Module</a:t>
            </a:r>
            <a:endParaRPr lang="en-US" dirty="0"/>
          </a:p>
        </p:txBody>
      </p:sp>
      <p:sp>
        <p:nvSpPr>
          <p:cNvPr id="3" name="Bent Arrow 2"/>
          <p:cNvSpPr/>
          <p:nvPr/>
        </p:nvSpPr>
        <p:spPr>
          <a:xfrm flipH="1">
            <a:off x="6629400" y="2562381"/>
            <a:ext cx="1066800" cy="2543019"/>
          </a:xfrm>
          <a:prstGeom prst="bentArrow">
            <a:avLst/>
          </a:prstGeom>
          <a:solidFill>
            <a:srgbClr val="FFFF00">
              <a:alpha val="63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7867400" y="3286500"/>
            <a:ext cx="1219200" cy="1752600"/>
          </a:xfrm>
          <a:prstGeom prst="wedgeRectCallout">
            <a:avLst>
              <a:gd name="adj1" fmla="val -63690"/>
              <a:gd name="adj2" fmla="val 69953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Creates context specific message from a transfer procedure and packages it in an </a:t>
            </a:r>
            <a:r>
              <a:rPr lang="en-US" sz="1200" dirty="0" err="1" smtClean="0">
                <a:solidFill>
                  <a:schemeClr val="tx1"/>
                </a:solidFill>
              </a:rPr>
              <a:t>RVFMessage</a:t>
            </a:r>
            <a:r>
              <a:rPr lang="en-US" sz="1200" dirty="0" smtClean="0">
                <a:solidFill>
                  <a:schemeClr val="tx1"/>
                </a:solidFill>
              </a:rPr>
              <a:t> for channel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Flowchart: Magnetic Disk 16"/>
          <p:cNvSpPr/>
          <p:nvPr/>
        </p:nvSpPr>
        <p:spPr>
          <a:xfrm>
            <a:off x="685800" y="5105400"/>
            <a:ext cx="1676400" cy="1219200"/>
          </a:xfrm>
          <a:prstGeom prst="flowChartMagneticDisk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Transfer Module</a:t>
            </a:r>
            <a:endParaRPr lang="en-US" dirty="0"/>
          </a:p>
        </p:txBody>
      </p:sp>
      <p:sp>
        <p:nvSpPr>
          <p:cNvPr id="11" name="Bent Arrow 10"/>
          <p:cNvSpPr/>
          <p:nvPr/>
        </p:nvSpPr>
        <p:spPr>
          <a:xfrm rot="16200000" flipH="1">
            <a:off x="545250" y="3285099"/>
            <a:ext cx="2543018" cy="1097583"/>
          </a:xfrm>
          <a:prstGeom prst="bentArrow">
            <a:avLst/>
          </a:prstGeom>
          <a:solidFill>
            <a:srgbClr val="FFFF00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76200" y="2895600"/>
            <a:ext cx="1219200" cy="2286000"/>
          </a:xfrm>
          <a:prstGeom prst="wedgeRectCallout">
            <a:avLst>
              <a:gd name="adj1" fmla="val 55310"/>
              <a:gd name="adj2" fmla="val 58753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Decodes </a:t>
            </a:r>
            <a:r>
              <a:rPr lang="en-US" sz="1200" dirty="0" err="1" smtClean="0">
                <a:solidFill>
                  <a:schemeClr val="tx1"/>
                </a:solidFill>
              </a:rPr>
              <a:t>RVFMessage</a:t>
            </a:r>
            <a:r>
              <a:rPr lang="en-US" sz="1200" dirty="0" smtClean="0">
                <a:solidFill>
                  <a:schemeClr val="tx1"/>
                </a:solidFill>
              </a:rPr>
              <a:t> and calls appropriate transfer procedure </a:t>
            </a:r>
            <a:r>
              <a:rPr lang="en-US" sz="1200" dirty="0" smtClean="0">
                <a:solidFill>
                  <a:schemeClr val="tx1"/>
                </a:solidFill>
              </a:rPr>
              <a:t>associated </a:t>
            </a:r>
            <a:r>
              <a:rPr lang="en-US" sz="1200" dirty="0" smtClean="0">
                <a:solidFill>
                  <a:schemeClr val="tx1"/>
                </a:solidFill>
              </a:rPr>
              <a:t>with </a:t>
            </a:r>
            <a:r>
              <a:rPr lang="en-US" sz="1200" dirty="0" err="1" smtClean="0">
                <a:solidFill>
                  <a:schemeClr val="tx1"/>
                </a:solidFill>
              </a:rPr>
              <a:t>metaname</a:t>
            </a:r>
            <a:r>
              <a:rPr lang="en-US" sz="1200" dirty="0" smtClean="0">
                <a:solidFill>
                  <a:schemeClr val="tx1"/>
                </a:solidFill>
              </a:rPr>
              <a:t> or returns an ERROR response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1066799" y="1524000"/>
            <a:ext cx="1981201" cy="533400"/>
          </a:xfrm>
          <a:prstGeom prst="wedgeRectCallout">
            <a:avLst>
              <a:gd name="adj1" fmla="val -26228"/>
              <a:gd name="adj2" fmla="val 11148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Routes </a:t>
            </a:r>
            <a:r>
              <a:rPr lang="en-US" sz="1200" dirty="0" err="1" smtClean="0">
                <a:solidFill>
                  <a:schemeClr val="tx1"/>
                </a:solidFill>
              </a:rPr>
              <a:t>RVFMessage</a:t>
            </a:r>
            <a:r>
              <a:rPr lang="en-US" sz="1200" dirty="0" smtClean="0">
                <a:solidFill>
                  <a:schemeClr val="tx1"/>
                </a:solidFill>
              </a:rPr>
              <a:t> from channel to associated Transfer Module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6400800" y="1600200"/>
            <a:ext cx="1981201" cy="533400"/>
          </a:xfrm>
          <a:prstGeom prst="wedgeRectCallout">
            <a:avLst>
              <a:gd name="adj1" fmla="val -26228"/>
              <a:gd name="adj2" fmla="val 11148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Routes </a:t>
            </a:r>
            <a:r>
              <a:rPr lang="en-US" sz="1200" dirty="0" err="1" smtClean="0">
                <a:solidFill>
                  <a:schemeClr val="tx1"/>
                </a:solidFill>
              </a:rPr>
              <a:t>RVFMessage</a:t>
            </a:r>
            <a:r>
              <a:rPr lang="en-US" sz="1200" dirty="0" smtClean="0">
                <a:solidFill>
                  <a:schemeClr val="tx1"/>
                </a:solidFill>
              </a:rPr>
              <a:t> to </a:t>
            </a:r>
            <a:r>
              <a:rPr lang="en-US" sz="1200" smtClean="0">
                <a:solidFill>
                  <a:schemeClr val="tx1"/>
                </a:solidFill>
              </a:rPr>
              <a:t>channel from </a:t>
            </a:r>
            <a:r>
              <a:rPr lang="en-US" sz="1200" dirty="0" smtClean="0">
                <a:solidFill>
                  <a:schemeClr val="tx1"/>
                </a:solidFill>
              </a:rPr>
              <a:t>associated Transfer Module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24200" y="47244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Response is just the reverse flow with same </a:t>
            </a:r>
            <a:r>
              <a:rPr lang="en-US" b="1" dirty="0" err="1" smtClean="0">
                <a:solidFill>
                  <a:srgbClr val="FF0000"/>
                </a:solidFill>
              </a:rPr>
              <a:t>RVFMessage</a:t>
            </a:r>
            <a:r>
              <a:rPr lang="en-US" b="1" dirty="0" smtClean="0">
                <a:solidFill>
                  <a:srgbClr val="FF0000"/>
                </a:solidFill>
              </a:rPr>
              <a:t> type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655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P2654 Influence on P1687.1</a:t>
            </a:r>
            <a:br>
              <a:rPr lang="en-US" dirty="0" smtClean="0"/>
            </a:br>
            <a:r>
              <a:rPr lang="en-US" dirty="0" smtClean="0"/>
              <a:t>Top-Down Messaging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29400" y="2743200"/>
            <a:ext cx="1676400" cy="99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P2654 Host 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2743200"/>
            <a:ext cx="1676400" cy="9906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P2654 Client Node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Elbow Connector 8"/>
          <p:cNvCxnSpPr>
            <a:stCxn id="6" idx="1"/>
            <a:endCxn id="7" idx="3"/>
          </p:cNvCxnSpPr>
          <p:nvPr/>
        </p:nvCxnSpPr>
        <p:spPr>
          <a:xfrm rot="10800000">
            <a:off x="2362200" y="3238500"/>
            <a:ext cx="4267200" cy="12700"/>
          </a:xfrm>
          <a:prstGeom prst="bentConnector3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95600" y="2869168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P2654 Transport Layer Channel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76600" y="3265193"/>
            <a:ext cx="335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</a:t>
            </a:r>
            <a:r>
              <a:rPr lang="en-US" sz="1600" dirty="0"/>
              <a:t> message </a:t>
            </a:r>
            <a:r>
              <a:rPr lang="en-US" sz="1600" dirty="0" err="1"/>
              <a:t>RVFCommand</a:t>
            </a:r>
            <a:r>
              <a:rPr lang="en-US" sz="1600" dirty="0"/>
              <a:t> {</a:t>
            </a:r>
          </a:p>
          <a:p>
            <a:r>
              <a:rPr lang="en-US" sz="1600" dirty="0"/>
              <a:t>  uint32 IID = 1;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RVFType</a:t>
            </a:r>
            <a:r>
              <a:rPr lang="en-US" sz="1600" dirty="0"/>
              <a:t> </a:t>
            </a:r>
            <a:r>
              <a:rPr lang="en-US" sz="1600" dirty="0" err="1"/>
              <a:t>rvf_type</a:t>
            </a:r>
            <a:r>
              <a:rPr lang="en-US" sz="1600" dirty="0"/>
              <a:t> = 2;</a:t>
            </a:r>
          </a:p>
          <a:p>
            <a:r>
              <a:rPr lang="en-US" sz="1600" dirty="0"/>
              <a:t>  string </a:t>
            </a:r>
            <a:r>
              <a:rPr lang="en-US" sz="1600" dirty="0" err="1"/>
              <a:t>metaname</a:t>
            </a:r>
            <a:r>
              <a:rPr lang="en-US" sz="1600" dirty="0"/>
              <a:t> = 3;</a:t>
            </a:r>
          </a:p>
          <a:p>
            <a:r>
              <a:rPr lang="en-US" sz="1600" dirty="0"/>
              <a:t>  bytes serialized = 4;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6242462" y="4301453"/>
            <a:ext cx="2438400" cy="1066800"/>
          </a:xfrm>
          <a:prstGeom prst="wedgeRectCallout">
            <a:avLst>
              <a:gd name="adj1" fmla="val -90476"/>
              <a:gd name="adj2" fmla="val -36572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All DOMAIN messages reside in Serialized as wrapped messages.  It does not matter what the context is.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457200" y="4453853"/>
            <a:ext cx="2438400" cy="1066800"/>
          </a:xfrm>
          <a:prstGeom prst="wedgeRectCallout">
            <a:avLst>
              <a:gd name="adj1" fmla="val 72024"/>
              <a:gd name="adj2" fmla="val -74286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Metaname</a:t>
            </a:r>
            <a:r>
              <a:rPr lang="en-US" sz="1400" dirty="0" smtClean="0">
                <a:solidFill>
                  <a:schemeClr val="tx1"/>
                </a:solidFill>
              </a:rPr>
              <a:t> is used to identify the routing to the appropriate transfer procedure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805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P2654 Influence on P1687.1</a:t>
            </a:r>
            <a:br>
              <a:rPr lang="en-US" dirty="0" smtClean="0"/>
            </a:br>
            <a:r>
              <a:rPr lang="en-US" dirty="0" smtClean="0"/>
              <a:t>Top-Down Messaging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29400" y="2251747"/>
            <a:ext cx="1676400" cy="99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P2654 Host 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2251747"/>
            <a:ext cx="1676400" cy="9906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P2654 Client Node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Elbow Connector 8"/>
          <p:cNvCxnSpPr>
            <a:stCxn id="6" idx="1"/>
            <a:endCxn id="7" idx="3"/>
          </p:cNvCxnSpPr>
          <p:nvPr/>
        </p:nvCxnSpPr>
        <p:spPr>
          <a:xfrm rot="10800000">
            <a:off x="2362200" y="2747047"/>
            <a:ext cx="4267200" cy="12700"/>
          </a:xfrm>
          <a:prstGeom prst="bentConnector3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95600" y="2377715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P2654 Transport Layer Channel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76600" y="2773740"/>
            <a:ext cx="335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</a:t>
            </a:r>
            <a:r>
              <a:rPr lang="en-US" sz="1600" dirty="0"/>
              <a:t> message </a:t>
            </a:r>
            <a:r>
              <a:rPr lang="en-US" sz="1600" dirty="0" err="1"/>
              <a:t>RVFCommand</a:t>
            </a:r>
            <a:r>
              <a:rPr lang="en-US" sz="1600" dirty="0"/>
              <a:t> {</a:t>
            </a:r>
          </a:p>
          <a:p>
            <a:r>
              <a:rPr lang="en-US" sz="1600" dirty="0"/>
              <a:t>  uint32 IID = 1;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RVFType</a:t>
            </a:r>
            <a:r>
              <a:rPr lang="en-US" sz="1600" dirty="0"/>
              <a:t> </a:t>
            </a:r>
            <a:r>
              <a:rPr lang="en-US" sz="1600" dirty="0" err="1"/>
              <a:t>rvf_type</a:t>
            </a:r>
            <a:r>
              <a:rPr lang="en-US" sz="1600" dirty="0"/>
              <a:t> = 2;</a:t>
            </a:r>
          </a:p>
          <a:p>
            <a:r>
              <a:rPr lang="en-US" sz="1600" dirty="0"/>
              <a:t>  string </a:t>
            </a:r>
            <a:r>
              <a:rPr lang="en-US" sz="1600" dirty="0" err="1"/>
              <a:t>metaname</a:t>
            </a:r>
            <a:r>
              <a:rPr lang="en-US" sz="1600" dirty="0"/>
              <a:t> = 3;</a:t>
            </a:r>
          </a:p>
          <a:p>
            <a:r>
              <a:rPr lang="en-US" sz="1600" dirty="0"/>
              <a:t>  bytes serialized = 4;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2" name="Flowchart: Magnetic Disk 1"/>
          <p:cNvSpPr/>
          <p:nvPr/>
        </p:nvSpPr>
        <p:spPr>
          <a:xfrm>
            <a:off x="6781800" y="5105400"/>
            <a:ext cx="1676400" cy="1219200"/>
          </a:xfrm>
          <a:prstGeom prst="flowChartMagneticDisk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Inject Module</a:t>
            </a:r>
            <a:endParaRPr lang="en-US" dirty="0"/>
          </a:p>
        </p:txBody>
      </p:sp>
      <p:sp>
        <p:nvSpPr>
          <p:cNvPr id="3" name="Bent Arrow 2"/>
          <p:cNvSpPr/>
          <p:nvPr/>
        </p:nvSpPr>
        <p:spPr>
          <a:xfrm flipH="1">
            <a:off x="6629400" y="2562381"/>
            <a:ext cx="1066800" cy="2543019"/>
          </a:xfrm>
          <a:prstGeom prst="bentArrow">
            <a:avLst/>
          </a:prstGeom>
          <a:solidFill>
            <a:srgbClr val="FFFF00">
              <a:alpha val="63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7867400" y="3286500"/>
            <a:ext cx="1219200" cy="1752600"/>
          </a:xfrm>
          <a:prstGeom prst="wedgeRectCallout">
            <a:avLst>
              <a:gd name="adj1" fmla="val -63690"/>
              <a:gd name="adj2" fmla="val 69953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Creates context specific message from a transfer procedure and packages it in an </a:t>
            </a:r>
            <a:r>
              <a:rPr lang="en-US" sz="1200" dirty="0" err="1" smtClean="0">
                <a:solidFill>
                  <a:schemeClr val="tx1"/>
                </a:solidFill>
              </a:rPr>
              <a:t>RVFCommand</a:t>
            </a:r>
            <a:r>
              <a:rPr lang="en-US" sz="1200" dirty="0" smtClean="0">
                <a:solidFill>
                  <a:schemeClr val="tx1"/>
                </a:solidFill>
              </a:rPr>
              <a:t> for channel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Flowchart: Magnetic Disk 16"/>
          <p:cNvSpPr/>
          <p:nvPr/>
        </p:nvSpPr>
        <p:spPr>
          <a:xfrm>
            <a:off x="685800" y="5105400"/>
            <a:ext cx="1676400" cy="1219200"/>
          </a:xfrm>
          <a:prstGeom prst="flowChartMagneticDisk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Inject Module</a:t>
            </a:r>
            <a:endParaRPr lang="en-US" dirty="0"/>
          </a:p>
        </p:txBody>
      </p:sp>
      <p:sp>
        <p:nvSpPr>
          <p:cNvPr id="11" name="Bent Arrow 10"/>
          <p:cNvSpPr/>
          <p:nvPr/>
        </p:nvSpPr>
        <p:spPr>
          <a:xfrm rot="16200000" flipH="1">
            <a:off x="545250" y="3285099"/>
            <a:ext cx="2543018" cy="1097583"/>
          </a:xfrm>
          <a:prstGeom prst="bentArrow">
            <a:avLst/>
          </a:prstGeom>
          <a:solidFill>
            <a:srgbClr val="FFFF00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76200" y="2895600"/>
            <a:ext cx="1219200" cy="2286000"/>
          </a:xfrm>
          <a:prstGeom prst="wedgeRectCallout">
            <a:avLst>
              <a:gd name="adj1" fmla="val 55310"/>
              <a:gd name="adj2" fmla="val 58753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Decodes </a:t>
            </a:r>
            <a:r>
              <a:rPr lang="en-US" sz="1200" dirty="0" err="1" smtClean="0">
                <a:solidFill>
                  <a:schemeClr val="tx1"/>
                </a:solidFill>
              </a:rPr>
              <a:t>RVFCommand</a:t>
            </a:r>
            <a:r>
              <a:rPr lang="en-US" sz="1200" dirty="0" smtClean="0">
                <a:solidFill>
                  <a:schemeClr val="tx1"/>
                </a:solidFill>
              </a:rPr>
              <a:t> and calls appropriate transfer procedure </a:t>
            </a:r>
            <a:r>
              <a:rPr lang="en-US" sz="1200" dirty="0" smtClean="0">
                <a:solidFill>
                  <a:schemeClr val="tx1"/>
                </a:solidFill>
              </a:rPr>
              <a:t>associated </a:t>
            </a:r>
            <a:r>
              <a:rPr lang="en-US" sz="1200" dirty="0" smtClean="0">
                <a:solidFill>
                  <a:schemeClr val="tx1"/>
                </a:solidFill>
              </a:rPr>
              <a:t>with </a:t>
            </a:r>
            <a:r>
              <a:rPr lang="en-US" sz="1200" dirty="0" err="1" smtClean="0">
                <a:solidFill>
                  <a:schemeClr val="tx1"/>
                </a:solidFill>
              </a:rPr>
              <a:t>metaname</a:t>
            </a:r>
            <a:r>
              <a:rPr lang="en-US" sz="1200" dirty="0" smtClean="0">
                <a:solidFill>
                  <a:schemeClr val="tx1"/>
                </a:solidFill>
              </a:rPr>
              <a:t> or returns an ERROR response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1066799" y="1524000"/>
            <a:ext cx="1981201" cy="533400"/>
          </a:xfrm>
          <a:prstGeom prst="wedgeRectCallout">
            <a:avLst>
              <a:gd name="adj1" fmla="val -26228"/>
              <a:gd name="adj2" fmla="val 11148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Routes </a:t>
            </a:r>
            <a:r>
              <a:rPr lang="en-US" sz="1200" dirty="0" err="1" smtClean="0">
                <a:solidFill>
                  <a:schemeClr val="tx1"/>
                </a:solidFill>
              </a:rPr>
              <a:t>RVFCommand</a:t>
            </a:r>
            <a:r>
              <a:rPr lang="en-US" sz="1200" dirty="0" smtClean="0">
                <a:solidFill>
                  <a:schemeClr val="tx1"/>
                </a:solidFill>
              </a:rPr>
              <a:t> from channel to associated Inject Module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6400800" y="1600200"/>
            <a:ext cx="1981201" cy="533400"/>
          </a:xfrm>
          <a:prstGeom prst="wedgeRectCallout">
            <a:avLst>
              <a:gd name="adj1" fmla="val -26228"/>
              <a:gd name="adj2" fmla="val 11148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Routes </a:t>
            </a:r>
            <a:r>
              <a:rPr lang="en-US" sz="1200" dirty="0" err="1" smtClean="0">
                <a:solidFill>
                  <a:schemeClr val="tx1"/>
                </a:solidFill>
              </a:rPr>
              <a:t>RVFCommand</a:t>
            </a:r>
            <a:r>
              <a:rPr lang="en-US" sz="1200" dirty="0" smtClean="0">
                <a:solidFill>
                  <a:schemeClr val="tx1"/>
                </a:solidFill>
              </a:rPr>
              <a:t> to channel from associated Inject Module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24200" y="47244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Response is just the reverse flow with same </a:t>
            </a:r>
            <a:r>
              <a:rPr lang="en-US" b="1" dirty="0" err="1" smtClean="0">
                <a:solidFill>
                  <a:srgbClr val="FF0000"/>
                </a:solidFill>
              </a:rPr>
              <a:t>RVFCommand</a:t>
            </a:r>
            <a:r>
              <a:rPr lang="en-US" b="1" dirty="0" smtClean="0">
                <a:solidFill>
                  <a:srgbClr val="FF0000"/>
                </a:solidFill>
              </a:rPr>
              <a:t> type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47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Module</a:t>
            </a:r>
            <a:endParaRPr lang="en-US" dirty="0"/>
          </a:p>
        </p:txBody>
      </p:sp>
      <p:sp>
        <p:nvSpPr>
          <p:cNvPr id="3" name="Flowchart: Connector 2"/>
          <p:cNvSpPr/>
          <p:nvPr/>
        </p:nvSpPr>
        <p:spPr>
          <a:xfrm>
            <a:off x="838200" y="3276600"/>
            <a:ext cx="304800" cy="30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Alternate Process 3"/>
          <p:cNvSpPr/>
          <p:nvPr/>
        </p:nvSpPr>
        <p:spPr>
          <a:xfrm>
            <a:off x="1600200" y="2895600"/>
            <a:ext cx="1752600" cy="1143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Transfer Module </a:t>
            </a:r>
            <a:r>
              <a:rPr lang="en-US" dirty="0" err="1" smtClean="0"/>
              <a:t>RVFMessage</a:t>
            </a:r>
            <a:r>
              <a:rPr lang="en-US" dirty="0" smtClean="0"/>
              <a:t> Handler</a:t>
            </a:r>
            <a:endParaRPr lang="en-US" dirty="0"/>
          </a:p>
        </p:txBody>
      </p:sp>
      <p:sp>
        <p:nvSpPr>
          <p:cNvPr id="5" name="Flowchart: Decision 4"/>
          <p:cNvSpPr/>
          <p:nvPr/>
        </p:nvSpPr>
        <p:spPr>
          <a:xfrm>
            <a:off x="3657600" y="3048000"/>
            <a:ext cx="2133600" cy="914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metaname</a:t>
            </a:r>
            <a:endParaRPr lang="en-US" sz="1200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6400800" y="1752600"/>
            <a:ext cx="1828800" cy="9144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Message1 Handler</a:t>
            </a:r>
            <a:endParaRPr lang="en-US" dirty="0"/>
          </a:p>
        </p:txBody>
      </p:sp>
      <p:sp>
        <p:nvSpPr>
          <p:cNvPr id="7" name="Flowchart: Alternate Process 6"/>
          <p:cNvSpPr/>
          <p:nvPr/>
        </p:nvSpPr>
        <p:spPr>
          <a:xfrm>
            <a:off x="6400800" y="3352800"/>
            <a:ext cx="1828800" cy="9144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Message2 </a:t>
            </a:r>
            <a:r>
              <a:rPr lang="en-US" dirty="0" smtClean="0"/>
              <a:t>Handler</a:t>
            </a:r>
            <a:endParaRPr lang="en-US" dirty="0"/>
          </a:p>
        </p:txBody>
      </p:sp>
      <p:sp>
        <p:nvSpPr>
          <p:cNvPr id="8" name="Flowchart: Alternate Process 7"/>
          <p:cNvSpPr/>
          <p:nvPr/>
        </p:nvSpPr>
        <p:spPr>
          <a:xfrm>
            <a:off x="6400800" y="4876800"/>
            <a:ext cx="1828800" cy="9144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Message3 </a:t>
            </a:r>
            <a:r>
              <a:rPr lang="en-US" dirty="0" smtClean="0"/>
              <a:t>Handler</a:t>
            </a:r>
            <a:endParaRPr lang="en-US" dirty="0"/>
          </a:p>
        </p:txBody>
      </p:sp>
      <p:cxnSp>
        <p:nvCxnSpPr>
          <p:cNvPr id="10" name="Elbow Connector 9"/>
          <p:cNvCxnSpPr>
            <a:stCxn id="3" idx="6"/>
            <a:endCxn id="4" idx="1"/>
          </p:cNvCxnSpPr>
          <p:nvPr/>
        </p:nvCxnSpPr>
        <p:spPr>
          <a:xfrm>
            <a:off x="1143000" y="3429000"/>
            <a:ext cx="457200" cy="38100"/>
          </a:xfrm>
          <a:prstGeom prst="bentConnector3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endCxn id="5" idx="1"/>
          </p:cNvCxnSpPr>
          <p:nvPr/>
        </p:nvCxnSpPr>
        <p:spPr>
          <a:xfrm>
            <a:off x="3352800" y="3467100"/>
            <a:ext cx="304800" cy="38100"/>
          </a:xfrm>
          <a:prstGeom prst="bentConnector3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" idx="0"/>
            <a:endCxn id="6" idx="1"/>
          </p:cNvCxnSpPr>
          <p:nvPr/>
        </p:nvCxnSpPr>
        <p:spPr>
          <a:xfrm rot="5400000" flipH="1" flipV="1">
            <a:off x="5143500" y="1790700"/>
            <a:ext cx="838200" cy="167640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3"/>
            <a:endCxn id="7" idx="1"/>
          </p:cNvCxnSpPr>
          <p:nvPr/>
        </p:nvCxnSpPr>
        <p:spPr>
          <a:xfrm>
            <a:off x="5791200" y="3505200"/>
            <a:ext cx="609600" cy="304800"/>
          </a:xfrm>
          <a:prstGeom prst="bentConnector3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5" idx="2"/>
            <a:endCxn id="8" idx="1"/>
          </p:cNvCxnSpPr>
          <p:nvPr/>
        </p:nvCxnSpPr>
        <p:spPr>
          <a:xfrm rot="16200000" flipH="1">
            <a:off x="4876800" y="3810000"/>
            <a:ext cx="1371600" cy="167640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782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P2654-P1687_1-Unified Concepts</Template>
  <TotalTime>145</TotalTime>
  <Words>511</Words>
  <Application>Microsoft Office PowerPoint</Application>
  <PresentationFormat>On-screen Show (4:3)</PresentationFormat>
  <Paragraphs>70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Executive</vt:lpstr>
      <vt:lpstr>Unification of Michele, Jeff, &amp; Brad Ideas</vt:lpstr>
      <vt:lpstr>Michele’s RVF Proposal</vt:lpstr>
      <vt:lpstr>Brad’s RVF Proposal</vt:lpstr>
      <vt:lpstr>P2654 Influence on P1687.1 Bottom-Up Messaging</vt:lpstr>
      <vt:lpstr>P2654 Influence on P1687.1 Bottom-Up Messaging</vt:lpstr>
      <vt:lpstr>P2654 Influence on P1687.1 Top-Down Messaging</vt:lpstr>
      <vt:lpstr>P2654 Influence on P1687.1 Top-Down Messaging</vt:lpstr>
      <vt:lpstr>Transfer Module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bvt</dc:creator>
  <cp:lastModifiedBy>bvt</cp:lastModifiedBy>
  <cp:revision>11</cp:revision>
  <dcterms:created xsi:type="dcterms:W3CDTF">2021-07-20T13:58:15Z</dcterms:created>
  <dcterms:modified xsi:type="dcterms:W3CDTF">2021-07-24T23:19:59Z</dcterms:modified>
</cp:coreProperties>
</file>