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4"/>
  </p:notesMasterIdLst>
  <p:sldIdLst>
    <p:sldId id="256" r:id="rId3"/>
    <p:sldId id="283" r:id="rId4"/>
    <p:sldId id="302" r:id="rId5"/>
    <p:sldId id="303" r:id="rId6"/>
    <p:sldId id="304" r:id="rId7"/>
    <p:sldId id="281" r:id="rId8"/>
    <p:sldId id="282" r:id="rId9"/>
    <p:sldId id="284" r:id="rId10"/>
    <p:sldId id="285" r:id="rId11"/>
    <p:sldId id="286" r:id="rId12"/>
    <p:sldId id="288" r:id="rId13"/>
    <p:sldId id="290" r:id="rId14"/>
    <p:sldId id="289" r:id="rId15"/>
    <p:sldId id="292" r:id="rId16"/>
    <p:sldId id="301" r:id="rId17"/>
    <p:sldId id="305" r:id="rId18"/>
    <p:sldId id="306" r:id="rId19"/>
    <p:sldId id="307" r:id="rId20"/>
    <p:sldId id="293" r:id="rId21"/>
    <p:sldId id="295" r:id="rId22"/>
    <p:sldId id="296" r:id="rId23"/>
    <p:sldId id="297" r:id="rId24"/>
    <p:sldId id="298" r:id="rId25"/>
    <p:sldId id="299" r:id="rId26"/>
    <p:sldId id="300" r:id="rId27"/>
    <p:sldId id="291" r:id="rId28"/>
    <p:sldId id="287" r:id="rId29"/>
    <p:sldId id="260" r:id="rId30"/>
    <p:sldId id="257" r:id="rId31"/>
    <p:sldId id="258" r:id="rId32"/>
    <p:sldId id="259" r:id="rId33"/>
    <p:sldId id="268" r:id="rId34"/>
    <p:sldId id="261" r:id="rId35"/>
    <p:sldId id="262" r:id="rId36"/>
    <p:sldId id="263" r:id="rId37"/>
    <p:sldId id="264" r:id="rId38"/>
    <p:sldId id="274" r:id="rId39"/>
    <p:sldId id="265" r:id="rId40"/>
    <p:sldId id="275" r:id="rId41"/>
    <p:sldId id="266" r:id="rId42"/>
    <p:sldId id="267" r:id="rId43"/>
    <p:sldId id="273" r:id="rId44"/>
    <p:sldId id="269" r:id="rId45"/>
    <p:sldId id="270" r:id="rId46"/>
    <p:sldId id="276" r:id="rId47"/>
    <p:sldId id="277" r:id="rId48"/>
    <p:sldId id="278" r:id="rId49"/>
    <p:sldId id="271" r:id="rId50"/>
    <p:sldId id="272" r:id="rId51"/>
    <p:sldId id="279" r:id="rId52"/>
    <p:sldId id="280" r:id="rId5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6600"/>
    <a:srgbClr val="00FF00"/>
    <a:srgbClr val="DDDDDD"/>
    <a:srgbClr val="339933"/>
    <a:srgbClr val="3366FF"/>
    <a:srgbClr val="33CCCC"/>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53" autoAdjust="0"/>
  </p:normalViewPr>
  <p:slideViewPr>
    <p:cSldViewPr>
      <p:cViewPr>
        <p:scale>
          <a:sx n="100" d="100"/>
          <a:sy n="100" d="100"/>
        </p:scale>
        <p:origin x="-156" y="-240"/>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20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B6088-E965-4AB6-B254-67CB5AA464FD}" type="datetimeFigureOut">
              <a:rPr lang="en-US" smtClean="0"/>
              <a:t>11/29/2021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A7960D-FF0E-4A19-BA4B-9E9AB726B92E}" type="slidenum">
              <a:rPr lang="en-US" smtClean="0"/>
              <a:t>‹#›</a:t>
            </a:fld>
            <a:endParaRPr lang="en-US"/>
          </a:p>
        </p:txBody>
      </p:sp>
    </p:spTree>
    <p:extLst>
      <p:ext uri="{BB962C8B-B14F-4D97-AF65-F5344CB8AC3E}">
        <p14:creationId xmlns:p14="http://schemas.microsoft.com/office/powerpoint/2010/main" val="1588022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A7960D-FF0E-4A19-BA4B-9E9AB726B92E}" type="slidenum">
              <a:rPr lang="en-US" smtClean="0"/>
              <a:t>3</a:t>
            </a:fld>
            <a:endParaRPr lang="en-US"/>
          </a:p>
        </p:txBody>
      </p:sp>
    </p:spTree>
    <p:extLst>
      <p:ext uri="{BB962C8B-B14F-4D97-AF65-F5344CB8AC3E}">
        <p14:creationId xmlns:p14="http://schemas.microsoft.com/office/powerpoint/2010/main" val="137078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A7960D-FF0E-4A19-BA4B-9E9AB726B92E}" type="slidenum">
              <a:rPr lang="en-US" smtClean="0"/>
              <a:t>4</a:t>
            </a:fld>
            <a:endParaRPr lang="en-US"/>
          </a:p>
        </p:txBody>
      </p:sp>
    </p:spTree>
    <p:extLst>
      <p:ext uri="{BB962C8B-B14F-4D97-AF65-F5344CB8AC3E}">
        <p14:creationId xmlns:p14="http://schemas.microsoft.com/office/powerpoint/2010/main" val="137078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A7960D-FF0E-4A19-BA4B-9E9AB726B92E}" type="slidenum">
              <a:rPr lang="en-US" smtClean="0"/>
              <a:t>5</a:t>
            </a:fld>
            <a:endParaRPr lang="en-US"/>
          </a:p>
        </p:txBody>
      </p:sp>
    </p:spTree>
    <p:extLst>
      <p:ext uri="{BB962C8B-B14F-4D97-AF65-F5344CB8AC3E}">
        <p14:creationId xmlns:p14="http://schemas.microsoft.com/office/powerpoint/2010/main" val="1370782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A7960D-FF0E-4A19-BA4B-9E9AB726B92E}" type="slidenum">
              <a:rPr lang="en-US" smtClean="0"/>
              <a:t>29</a:t>
            </a:fld>
            <a:endParaRPr lang="en-US"/>
          </a:p>
        </p:txBody>
      </p:sp>
    </p:spTree>
    <p:extLst>
      <p:ext uri="{BB962C8B-B14F-4D97-AF65-F5344CB8AC3E}">
        <p14:creationId xmlns:p14="http://schemas.microsoft.com/office/powerpoint/2010/main" val="137078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A7960D-FF0E-4A19-BA4B-9E9AB726B92E}" type="slidenum">
              <a:rPr lang="en-US" smtClean="0"/>
              <a:t>30</a:t>
            </a:fld>
            <a:endParaRPr lang="en-US"/>
          </a:p>
        </p:txBody>
      </p:sp>
    </p:spTree>
    <p:extLst>
      <p:ext uri="{BB962C8B-B14F-4D97-AF65-F5344CB8AC3E}">
        <p14:creationId xmlns:p14="http://schemas.microsoft.com/office/powerpoint/2010/main" val="1370782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A7960D-FF0E-4A19-BA4B-9E9AB726B92E}" type="slidenum">
              <a:rPr lang="en-US" smtClean="0"/>
              <a:t>31</a:t>
            </a:fld>
            <a:endParaRPr lang="en-US"/>
          </a:p>
        </p:txBody>
      </p:sp>
    </p:spTree>
    <p:extLst>
      <p:ext uri="{BB962C8B-B14F-4D97-AF65-F5344CB8AC3E}">
        <p14:creationId xmlns:p14="http://schemas.microsoft.com/office/powerpoint/2010/main" val="137078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a:xfrm>
            <a:off x="7543802" y="4767264"/>
            <a:ext cx="905523" cy="273844"/>
          </a:xfrm>
          <a:prstGeom prst="rect">
            <a:avLst/>
          </a:prstGeom>
        </p:spPr>
        <p:txBody>
          <a:bodyPr/>
          <a:lstStyle/>
          <a:p>
            <a:fld id="{FA0854FD-12B0-4AAC-8C5D-1DA306FE72C7}" type="datetime1">
              <a:rPr lang="en-US" smtClean="0"/>
              <a:t>11/29/2021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543802" y="4767264"/>
            <a:ext cx="905523" cy="273844"/>
          </a:xfrm>
          <a:prstGeom prst="rect">
            <a:avLst/>
          </a:prstGeom>
        </p:spPr>
        <p:txBody>
          <a:bodyPr/>
          <a:lstStyle/>
          <a:p>
            <a:fld id="{3FAF1A9E-9D36-4BE2-AC0B-432321A09CDB}" type="datetime1">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Date Placeholder 3"/>
          <p:cNvSpPr>
            <a:spLocks noGrp="1"/>
          </p:cNvSpPr>
          <p:nvPr>
            <p:ph type="dt" sz="half" idx="10"/>
          </p:nvPr>
        </p:nvSpPr>
        <p:spPr>
          <a:xfrm>
            <a:off x="7391402" y="4781549"/>
            <a:ext cx="1057923" cy="259557"/>
          </a:xfrm>
          <a:prstGeom prst="rect">
            <a:avLst/>
          </a:prstGeom>
        </p:spPr>
        <p:txBody>
          <a:bodyPr/>
          <a:lstStyle/>
          <a:p>
            <a:fld id="{3683B50C-B61A-46A3-8113-E3981DBADD5C}" type="datetime1">
              <a:rPr lang="en-US" smtClean="0"/>
              <a:t>11/29/2021</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945CD0-F501-4503-ADEE-F497D3E782E3}"/>
              </a:ext>
            </a:extLst>
          </p:cNvPr>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3B874FAA-4A63-4F61-B2EC-5CA858C4532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BC75FC89-D83F-4E23-858A-2284EABA3103}"/>
              </a:ext>
            </a:extLst>
          </p:cNvPr>
          <p:cNvSpPr>
            <a:spLocks noGrp="1"/>
          </p:cNvSpPr>
          <p:nvPr>
            <p:ph type="dt" sz="half" idx="10"/>
          </p:nvPr>
        </p:nvSpPr>
        <p:spPr/>
        <p:txBody>
          <a:bodyPr/>
          <a:lstStyle/>
          <a:p>
            <a:fld id="{F60F1E29-F5F1-4777-88A0-24AFE4B13C27}" type="datetime1">
              <a:rPr lang="en-US" smtClean="0">
                <a:solidFill>
                  <a:prstClr val="black">
                    <a:tint val="75000"/>
                  </a:prstClr>
                </a:solidFill>
              </a:rPr>
              <a:t>11/29/2021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F01E8A0F-3705-4269-A9ED-2B5FEDEB2FFB}"/>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2F036079-7451-47B0-BF24-2E2D258CBB92}"/>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1197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4AEEE7-1DEB-458E-9E31-701AC627F974}"/>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51499961-6480-4D4B-9336-FCC2F93202E5}"/>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75513A3-51C1-414C-9701-1F6816761B78}"/>
              </a:ext>
            </a:extLst>
          </p:cNvPr>
          <p:cNvSpPr>
            <a:spLocks noGrp="1"/>
          </p:cNvSpPr>
          <p:nvPr>
            <p:ph type="dt" sz="half" idx="10"/>
          </p:nvPr>
        </p:nvSpPr>
        <p:spPr/>
        <p:txBody>
          <a:bodyPr/>
          <a:lstStyle/>
          <a:p>
            <a:fld id="{CB86EBFB-87AF-4D94-9AC2-6ABA4BCE4545}" type="datetime1">
              <a:rPr lang="en-US" smtClean="0">
                <a:solidFill>
                  <a:prstClr val="black">
                    <a:tint val="75000"/>
                  </a:prstClr>
                </a:solidFill>
              </a:rPr>
              <a:t>11/29/2021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7D4F9CA-74C8-4F3C-93E0-DAF17166ADCB}"/>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4D484E4D-36AA-41FC-91BB-F60831FE2611}"/>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226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7F87B6-CFCF-47B1-A99F-A834FC3E80AC}"/>
              </a:ext>
            </a:extLst>
          </p:cNvPr>
          <p:cNvSpPr>
            <a:spLocks noGrp="1"/>
          </p:cNvSpPr>
          <p:nvPr>
            <p:ph type="title"/>
          </p:nvPr>
        </p:nvSpPr>
        <p:spPr>
          <a:xfrm>
            <a:off x="623888" y="1282307"/>
            <a:ext cx="7886700" cy="2139553"/>
          </a:xfrm>
        </p:spPr>
        <p:txBody>
          <a:bodyPr anchor="b"/>
          <a:lstStyle>
            <a:lvl1pPr>
              <a:defRPr sz="45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BE11B9E-95F4-4BBF-8E8C-C3C1900E0FC9}"/>
              </a:ext>
            </a:extLst>
          </p:cNvPr>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1521815F-B459-4E65-A319-22C15950C0A6}"/>
              </a:ext>
            </a:extLst>
          </p:cNvPr>
          <p:cNvSpPr>
            <a:spLocks noGrp="1"/>
          </p:cNvSpPr>
          <p:nvPr>
            <p:ph type="dt" sz="half" idx="10"/>
          </p:nvPr>
        </p:nvSpPr>
        <p:spPr/>
        <p:txBody>
          <a:bodyPr/>
          <a:lstStyle/>
          <a:p>
            <a:fld id="{E4434337-C64C-4656-AEB3-A4F7797A6484}" type="datetime1">
              <a:rPr lang="en-US" smtClean="0">
                <a:solidFill>
                  <a:prstClr val="black">
                    <a:tint val="75000"/>
                  </a:prstClr>
                </a:solidFill>
              </a:rPr>
              <a:t>11/29/2021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47B40988-3366-4F58-B3D1-450FBD8895C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650BF0F6-E080-4F58-8AE6-5B9F55F2497B}"/>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7960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253FF-23A4-40E9-9D2D-89B1F25AF8C5}"/>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FAEF34B3-AF5D-4354-8F31-4D89A0776CB2}"/>
              </a:ext>
            </a:extLst>
          </p:cNvPr>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E62DC66B-27F1-4ECA-AF21-7AD14DD90858}"/>
              </a:ext>
            </a:extLst>
          </p:cNvPr>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AB65CD67-9F24-40C3-9A2F-04737548B4F9}"/>
              </a:ext>
            </a:extLst>
          </p:cNvPr>
          <p:cNvSpPr>
            <a:spLocks noGrp="1"/>
          </p:cNvSpPr>
          <p:nvPr>
            <p:ph type="dt" sz="half" idx="10"/>
          </p:nvPr>
        </p:nvSpPr>
        <p:spPr/>
        <p:txBody>
          <a:bodyPr/>
          <a:lstStyle/>
          <a:p>
            <a:fld id="{1F114A19-811F-45CE-8565-F62BAED07F3B}" type="datetime1">
              <a:rPr lang="en-US" smtClean="0">
                <a:solidFill>
                  <a:prstClr val="black">
                    <a:tint val="75000"/>
                  </a:prstClr>
                </a:solidFill>
              </a:rPr>
              <a:t>11/29/2021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85986EDD-8561-4D58-80BF-006CD8C55FD6}"/>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987EDF89-DDB7-4F90-8314-680CFD2EFE81}"/>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80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24724-90EC-46DA-8623-4CFF695F9EDA}"/>
              </a:ext>
            </a:extLst>
          </p:cNvPr>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F8456F2-0D4E-4B20-B583-3B11E2A7653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4BF08EFF-D9CE-45DC-A8A3-FA8EBB135A24}"/>
              </a:ext>
            </a:extLst>
          </p:cNvPr>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54361C38-63E5-4599-81A1-0672F00B7BE4}"/>
              </a:ext>
            </a:extLst>
          </p:cNvPr>
          <p:cNvSpPr>
            <a:spLocks noGrp="1"/>
          </p:cNvSpPr>
          <p:nvPr>
            <p:ph type="body" sz="quarter" idx="3"/>
          </p:nvPr>
        </p:nvSpPr>
        <p:spPr>
          <a:xfrm>
            <a:off x="4629156"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AA60B612-817A-4FAC-9F18-B440BD2911E7}"/>
              </a:ext>
            </a:extLst>
          </p:cNvPr>
          <p:cNvSpPr>
            <a:spLocks noGrp="1"/>
          </p:cNvSpPr>
          <p:nvPr>
            <p:ph sz="quarter" idx="4"/>
          </p:nvPr>
        </p:nvSpPr>
        <p:spPr>
          <a:xfrm>
            <a:off x="4629156"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FDDFFE24-C8B1-4A28-8125-F05AF8694D24}"/>
              </a:ext>
            </a:extLst>
          </p:cNvPr>
          <p:cNvSpPr>
            <a:spLocks noGrp="1"/>
          </p:cNvSpPr>
          <p:nvPr>
            <p:ph type="dt" sz="half" idx="10"/>
          </p:nvPr>
        </p:nvSpPr>
        <p:spPr/>
        <p:txBody>
          <a:bodyPr/>
          <a:lstStyle/>
          <a:p>
            <a:fld id="{38C079AC-D9D5-4AF5-A404-DBD15C1A44DE}" type="datetime1">
              <a:rPr lang="en-US" smtClean="0">
                <a:solidFill>
                  <a:prstClr val="black">
                    <a:tint val="75000"/>
                  </a:prstClr>
                </a:solidFill>
              </a:rPr>
              <a:t>11/29/2021</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863B043A-576F-4E1B-83BA-62D006BBE91C}"/>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A9A03500-B4D6-4670-BD6C-779926F36287}"/>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019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03849-7123-40AF-B15C-30A6A2748948}"/>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BE55563E-097D-4983-A713-879018A29EBF}"/>
              </a:ext>
            </a:extLst>
          </p:cNvPr>
          <p:cNvSpPr>
            <a:spLocks noGrp="1"/>
          </p:cNvSpPr>
          <p:nvPr>
            <p:ph type="dt" sz="half" idx="10"/>
          </p:nvPr>
        </p:nvSpPr>
        <p:spPr/>
        <p:txBody>
          <a:bodyPr/>
          <a:lstStyle/>
          <a:p>
            <a:fld id="{F5C7527A-1BB3-4397-91DE-658B773C45D5}" type="datetime1">
              <a:rPr lang="en-US" smtClean="0">
                <a:solidFill>
                  <a:prstClr val="black">
                    <a:tint val="75000"/>
                  </a:prstClr>
                </a:solidFill>
              </a:rPr>
              <a:t>11/29/2021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2518AA71-DFE7-41CF-BF34-62ED1C6AA02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DB99BFAD-34D4-4553-BB7A-5110A69C1731}"/>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8313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AC524BC-5048-4BD6-BAA2-F33DBEE41965}"/>
              </a:ext>
            </a:extLst>
          </p:cNvPr>
          <p:cNvSpPr>
            <a:spLocks noGrp="1"/>
          </p:cNvSpPr>
          <p:nvPr>
            <p:ph type="dt" sz="half" idx="10"/>
          </p:nvPr>
        </p:nvSpPr>
        <p:spPr/>
        <p:txBody>
          <a:bodyPr/>
          <a:lstStyle/>
          <a:p>
            <a:fld id="{091B011E-9992-412D-ADED-EC9AE1B31620}" type="datetime1">
              <a:rPr lang="en-US" smtClean="0">
                <a:solidFill>
                  <a:prstClr val="black">
                    <a:tint val="75000"/>
                  </a:prstClr>
                </a:solidFill>
              </a:rPr>
              <a:t>11/29/2021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DB5CB89E-00C7-442A-98ED-7A4B02F9892B}"/>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6C47602B-D958-4FD9-B4E7-9C2CD387F704}"/>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8285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CF7B26-786D-42B8-A6FD-8BBB1423C08C}"/>
              </a:ext>
            </a:extLst>
          </p:cNvPr>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0196A04-53C5-457A-B3A1-6965DA6AB04E}"/>
              </a:ext>
            </a:extLst>
          </p:cNvPr>
          <p:cNvSpPr>
            <a:spLocks noGrp="1"/>
          </p:cNvSpPr>
          <p:nvPr>
            <p:ph idx="1"/>
          </p:nvPr>
        </p:nvSpPr>
        <p:spPr>
          <a:xfrm>
            <a:off x="3887391" y="740572"/>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86ECF223-C19C-40BF-9521-377AC6DBC4C3}"/>
              </a:ext>
            </a:extLst>
          </p:cNvPr>
          <p:cNvSpPr>
            <a:spLocks noGrp="1"/>
          </p:cNvSpPr>
          <p:nvPr>
            <p:ph type="body" sz="half" idx="2"/>
          </p:nvPr>
        </p:nvSpPr>
        <p:spPr>
          <a:xfrm>
            <a:off x="629841" y="1543052"/>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94E3EB25-18D0-4B1B-BCBE-21A72937937E}"/>
              </a:ext>
            </a:extLst>
          </p:cNvPr>
          <p:cNvSpPr>
            <a:spLocks noGrp="1"/>
          </p:cNvSpPr>
          <p:nvPr>
            <p:ph type="dt" sz="half" idx="10"/>
          </p:nvPr>
        </p:nvSpPr>
        <p:spPr/>
        <p:txBody>
          <a:bodyPr/>
          <a:lstStyle/>
          <a:p>
            <a:fld id="{D12959A7-D76A-4670-A8C4-E55A095D115F}" type="datetime1">
              <a:rPr lang="en-US" smtClean="0">
                <a:solidFill>
                  <a:prstClr val="black">
                    <a:tint val="75000"/>
                  </a:prstClr>
                </a:solidFill>
              </a:rPr>
              <a:t>11/29/2021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34959931-16AC-4088-A000-FA6CF72C321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EA63AB28-B7C9-4A7B-B885-0C959AF1CAF1}"/>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745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7391402" y="4781549"/>
            <a:ext cx="1057923" cy="259557"/>
          </a:xfrm>
          <a:prstGeom prst="rect">
            <a:avLst/>
          </a:prstGeom>
        </p:spPr>
        <p:txBody>
          <a:bodyPr/>
          <a:lstStyle/>
          <a:p>
            <a:fld id="{E9878F6D-7EE3-4377-9CD7-AA67ED4B4EAD}" type="datetime1">
              <a:rPr lang="en-US" smtClean="0"/>
              <a:t>11/29/2021</a:t>
            </a:fld>
            <a:endParaRPr lang="en-US"/>
          </a:p>
        </p:txBody>
      </p:sp>
      <p:sp>
        <p:nvSpPr>
          <p:cNvPr id="5" name="Footer Placeholder 4"/>
          <p:cNvSpPr>
            <a:spLocks noGrp="1"/>
          </p:cNvSpPr>
          <p:nvPr>
            <p:ph type="ftr" sz="quarter" idx="11"/>
          </p:nvPr>
        </p:nvSpPr>
        <p:spPr>
          <a:xfrm>
            <a:off x="659166" y="4767264"/>
            <a:ext cx="2693634" cy="273844"/>
          </a:xfrm>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D58322-523E-4B3F-9019-65D5A82987D1}"/>
              </a:ext>
            </a:extLst>
          </p:cNvPr>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815965C0-BF59-4D21-835E-F6D30D92B08D}"/>
              </a:ext>
            </a:extLst>
          </p:cNvPr>
          <p:cNvSpPr>
            <a:spLocks noGrp="1"/>
          </p:cNvSpPr>
          <p:nvPr>
            <p:ph type="pic" idx="1"/>
          </p:nvPr>
        </p:nvSpPr>
        <p:spPr>
          <a:xfrm>
            <a:off x="3887391" y="740572"/>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D8B9899D-181E-44F5-BD2A-5AAE864F5D53}"/>
              </a:ext>
            </a:extLst>
          </p:cNvPr>
          <p:cNvSpPr>
            <a:spLocks noGrp="1"/>
          </p:cNvSpPr>
          <p:nvPr>
            <p:ph type="body" sz="half" idx="2"/>
          </p:nvPr>
        </p:nvSpPr>
        <p:spPr>
          <a:xfrm>
            <a:off x="629841" y="1543052"/>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C4488822-D910-4871-857C-D322AF8697B9}"/>
              </a:ext>
            </a:extLst>
          </p:cNvPr>
          <p:cNvSpPr>
            <a:spLocks noGrp="1"/>
          </p:cNvSpPr>
          <p:nvPr>
            <p:ph type="dt" sz="half" idx="10"/>
          </p:nvPr>
        </p:nvSpPr>
        <p:spPr/>
        <p:txBody>
          <a:bodyPr/>
          <a:lstStyle/>
          <a:p>
            <a:fld id="{87641869-5242-443E-AA2A-B20E22391AB9}" type="datetime1">
              <a:rPr lang="en-US" smtClean="0">
                <a:solidFill>
                  <a:prstClr val="black">
                    <a:tint val="75000"/>
                  </a:prstClr>
                </a:solidFill>
              </a:rPr>
              <a:t>11/29/2021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97171350-8AA7-4D3B-A435-BBDB59EFA16B}"/>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CFC25020-C628-4E6F-9CD6-3BE4A955A3A8}"/>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74573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42AD30-1D1C-4421-8040-2DF9F3B193BB}"/>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649B0C57-CB0C-42EE-BF65-88129B233C31}"/>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A63FD8B-7533-4A2D-A44C-9314DD2504ED}"/>
              </a:ext>
            </a:extLst>
          </p:cNvPr>
          <p:cNvSpPr>
            <a:spLocks noGrp="1"/>
          </p:cNvSpPr>
          <p:nvPr>
            <p:ph type="dt" sz="half" idx="10"/>
          </p:nvPr>
        </p:nvSpPr>
        <p:spPr/>
        <p:txBody>
          <a:bodyPr/>
          <a:lstStyle/>
          <a:p>
            <a:fld id="{1A214A45-F256-401E-897A-0CE25BD3C1CF}" type="datetime1">
              <a:rPr lang="en-US" smtClean="0">
                <a:solidFill>
                  <a:prstClr val="black">
                    <a:tint val="75000"/>
                  </a:prstClr>
                </a:solidFill>
              </a:rPr>
              <a:t>11/29/2021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0D40A612-D8F0-4412-AC11-A5A69D5ADCF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0B61F7C9-DBD4-4F96-8A87-57EE88A11A67}"/>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4775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06D3CFA-E690-4187-9D8F-AB0013867FC8}"/>
              </a:ext>
            </a:extLst>
          </p:cNvPr>
          <p:cNvSpPr>
            <a:spLocks noGrp="1"/>
          </p:cNvSpPr>
          <p:nvPr>
            <p:ph type="title" orient="vert"/>
          </p:nvPr>
        </p:nvSpPr>
        <p:spPr>
          <a:xfrm>
            <a:off x="6543676" y="273847"/>
            <a:ext cx="1971675" cy="4358879"/>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4D80E34-25B4-440A-8C8C-286B65964080}"/>
              </a:ext>
            </a:extLst>
          </p:cNvPr>
          <p:cNvSpPr>
            <a:spLocks noGrp="1"/>
          </p:cNvSpPr>
          <p:nvPr>
            <p:ph type="body" orient="vert" idx="1"/>
          </p:nvPr>
        </p:nvSpPr>
        <p:spPr>
          <a:xfrm>
            <a:off x="628656" y="273847"/>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4E77F81B-971C-482E-BA06-8303CFEABF6C}"/>
              </a:ext>
            </a:extLst>
          </p:cNvPr>
          <p:cNvSpPr>
            <a:spLocks noGrp="1"/>
          </p:cNvSpPr>
          <p:nvPr>
            <p:ph type="dt" sz="half" idx="10"/>
          </p:nvPr>
        </p:nvSpPr>
        <p:spPr/>
        <p:txBody>
          <a:bodyPr/>
          <a:lstStyle/>
          <a:p>
            <a:fld id="{19364641-87A2-4E6D-8085-068FADF0E134}" type="datetime1">
              <a:rPr lang="en-US" smtClean="0">
                <a:solidFill>
                  <a:prstClr val="black">
                    <a:tint val="75000"/>
                  </a:prstClr>
                </a:solidFill>
              </a:rPr>
              <a:t>11/29/2021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3F9589B-838E-4C0A-A7DE-E6FC375DD9B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6568E8F8-592E-4A27-87D8-BCE1D9DAEBC5}"/>
              </a:ext>
            </a:extLst>
          </p:cNvPr>
          <p:cNvSpPr>
            <a:spLocks noGrp="1"/>
          </p:cNvSpPr>
          <p:nvPr>
            <p:ph type="sldNum" sz="quarter" idx="12"/>
          </p:nvPr>
        </p:nvSpPr>
        <p:spPr/>
        <p:txBody>
          <a:bodyPr/>
          <a:lstStyle/>
          <a:p>
            <a:fld id="{45E1E60E-071F-41F9-9515-96496C203B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2687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4"/>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2943226"/>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6"/>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6"/>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3"/>
          <p:cNvSpPr>
            <a:spLocks noGrp="1"/>
          </p:cNvSpPr>
          <p:nvPr>
            <p:ph type="dt" sz="half" idx="10"/>
          </p:nvPr>
        </p:nvSpPr>
        <p:spPr>
          <a:xfrm>
            <a:off x="7391402" y="4781549"/>
            <a:ext cx="1057923" cy="259557"/>
          </a:xfrm>
          <a:prstGeom prst="rect">
            <a:avLst/>
          </a:prstGeom>
        </p:spPr>
        <p:txBody>
          <a:bodyPr/>
          <a:lstStyle/>
          <a:p>
            <a:fld id="{432A7F67-98C4-4654-8050-4B42222835BB}" type="datetime1">
              <a:rPr lang="en-US" smtClean="0"/>
              <a:t>11/29/2021</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7391402" y="4781549"/>
            <a:ext cx="1057923" cy="259557"/>
          </a:xfrm>
          <a:prstGeom prst="rect">
            <a:avLst/>
          </a:prstGeom>
        </p:spPr>
        <p:txBody>
          <a:bodyPr/>
          <a:lstStyle/>
          <a:p>
            <a:fld id="{1580287C-BB40-4752-8CD8-B51F2FB33FD1}" type="datetime1">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3"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a:xfrm>
            <a:off x="7391402" y="4781549"/>
            <a:ext cx="1057923" cy="259557"/>
          </a:xfrm>
          <a:prstGeom prst="rect">
            <a:avLst/>
          </a:prstGeom>
        </p:spPr>
        <p:txBody>
          <a:bodyPr/>
          <a:lstStyle/>
          <a:p>
            <a:fld id="{F7A0C29C-CC20-40C0-B138-5082748D200D}" type="datetime1">
              <a:rPr lang="en-US" smtClean="0"/>
              <a:t>11/29/2021</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Date Placeholder 3"/>
          <p:cNvSpPr>
            <a:spLocks noGrp="1"/>
          </p:cNvSpPr>
          <p:nvPr>
            <p:ph type="dt" sz="half" idx="10"/>
          </p:nvPr>
        </p:nvSpPr>
        <p:spPr>
          <a:xfrm>
            <a:off x="7391402" y="4781549"/>
            <a:ext cx="1057923" cy="259557"/>
          </a:xfrm>
          <a:prstGeom prst="rect">
            <a:avLst/>
          </a:prstGeom>
        </p:spPr>
        <p:txBody>
          <a:bodyPr/>
          <a:lstStyle/>
          <a:p>
            <a:fld id="{25D5C266-A8C8-4F80-AC4E-046667DD5F6F}" type="datetime1">
              <a:rPr lang="en-US" smtClean="0"/>
              <a:t>11/29/2021</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Date Placeholder 3"/>
          <p:cNvSpPr>
            <a:spLocks noGrp="1"/>
          </p:cNvSpPr>
          <p:nvPr>
            <p:ph type="dt" sz="half" idx="10"/>
          </p:nvPr>
        </p:nvSpPr>
        <p:spPr>
          <a:xfrm>
            <a:off x="7391402" y="4781549"/>
            <a:ext cx="1057923" cy="259557"/>
          </a:xfrm>
          <a:prstGeom prst="rect">
            <a:avLst/>
          </a:prstGeom>
        </p:spPr>
        <p:txBody>
          <a:bodyPr/>
          <a:lstStyle/>
          <a:p>
            <a:fld id="{4573AC6C-72DE-4BE8-8F73-E3F745F937DD}" type="datetime1">
              <a:rPr lang="en-US" smtClean="0"/>
              <a:t>11/29/2021</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90" y="200026"/>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40" y="204789"/>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90"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Date Placeholder 3"/>
          <p:cNvSpPr>
            <a:spLocks noGrp="1"/>
          </p:cNvSpPr>
          <p:nvPr>
            <p:ph type="dt" sz="half" idx="10"/>
          </p:nvPr>
        </p:nvSpPr>
        <p:spPr>
          <a:xfrm>
            <a:off x="7391402" y="4781549"/>
            <a:ext cx="1057923" cy="259557"/>
          </a:xfrm>
          <a:prstGeom prst="rect">
            <a:avLst/>
          </a:prstGeom>
        </p:spPr>
        <p:txBody>
          <a:bodyPr/>
          <a:lstStyle/>
          <a:p>
            <a:fld id="{DB7DDADD-8170-4ABA-8AB2-9B9F94C7D18C}" type="datetime1">
              <a:rPr lang="en-US" smtClean="0"/>
              <a:t>11/29/2021</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1"/>
            <a:ext cx="5711824" cy="671513"/>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1"/>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43802" y="4767264"/>
            <a:ext cx="905523" cy="273844"/>
          </a:xfrm>
          <a:prstGeom prst="rect">
            <a:avLst/>
          </a:prstGeom>
        </p:spPr>
        <p:txBody>
          <a:bodyPr/>
          <a:lstStyle/>
          <a:p>
            <a:fld id="{FFB8AC74-712D-45D9-A580-91D36CD760D3}" type="datetime1">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3"/>
          </p:nvPr>
        </p:nvSpPr>
        <p:spPr>
          <a:xfrm>
            <a:off x="659168" y="4767264"/>
            <a:ext cx="2847975" cy="273844"/>
          </a:xfrm>
          <a:prstGeom prst="rect">
            <a:avLst/>
          </a:prstGeom>
        </p:spPr>
        <p:txBody>
          <a:bodyPr vert="horz" lIns="45720" tIns="45720" rIns="91440" bIns="45720" rtlCol="0" anchor="ctr"/>
          <a:lstStyle>
            <a:lvl1pPr algn="l">
              <a:defRPr sz="9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81" y="4767264"/>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4874539"/>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9"/>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71800" y="4781551"/>
            <a:ext cx="3886200" cy="276999"/>
          </a:xfrm>
          <a:prstGeom prst="rect">
            <a:avLst/>
          </a:prstGeom>
          <a:noFill/>
        </p:spPr>
        <p:txBody>
          <a:bodyPr wrap="square" rtlCol="0">
            <a:spAutoFit/>
          </a:bodyPr>
          <a:lstStyle/>
          <a:p>
            <a:r>
              <a:rPr lang="en-US" sz="1200" dirty="0" smtClean="0">
                <a:solidFill>
                  <a:schemeClr val="bg1">
                    <a:lumMod val="50000"/>
                  </a:schemeClr>
                </a:solidFill>
              </a:rPr>
              <a:t>Copyright © 2021, VT Enterprises Consulting Services</a:t>
            </a:r>
            <a:endParaRPr lang="en-US" sz="1200" dirty="0">
              <a:solidFill>
                <a:schemeClr val="bg1">
                  <a:lumMod val="50000"/>
                </a:schemeClr>
              </a:solidFill>
            </a:endParaRPr>
          </a:p>
        </p:txBody>
      </p:sp>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486900" y="225866"/>
            <a:ext cx="547524" cy="545533"/>
          </a:xfrm>
          <a:prstGeom prst="rect">
            <a:avLst/>
          </a:prstGeom>
        </p:spPr>
      </p:pic>
      <p:sp>
        <p:nvSpPr>
          <p:cNvPr id="13" name="Date Placeholder 3"/>
          <p:cNvSpPr>
            <a:spLocks noGrp="1"/>
          </p:cNvSpPr>
          <p:nvPr>
            <p:ph type="dt" sz="half" idx="2"/>
          </p:nvPr>
        </p:nvSpPr>
        <p:spPr>
          <a:xfrm>
            <a:off x="7391402" y="4781549"/>
            <a:ext cx="1057923" cy="259557"/>
          </a:xfrm>
          <a:prstGeom prst="rect">
            <a:avLst/>
          </a:prstGeom>
        </p:spPr>
        <p:txBody>
          <a:bodyPr/>
          <a:lstStyle>
            <a:lvl1pPr>
              <a:defRPr lang="en-US" sz="1200" kern="1200" dirty="0" smtClean="0">
                <a:solidFill>
                  <a:schemeClr val="bg1">
                    <a:lumMod val="50000"/>
                  </a:schemeClr>
                </a:solidFill>
                <a:latin typeface="+mn-lt"/>
                <a:ea typeface="+mn-ea"/>
                <a:cs typeface="+mn-cs"/>
              </a:defRPr>
            </a:lvl1pPr>
          </a:lstStyle>
          <a:p>
            <a:fld id="{E5A4CBB2-4FD4-4259-8EC7-7305C7F882C4}" type="datetime1">
              <a:rPr lang="en-US" smtClean="0"/>
              <a:t>11/29/2021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lnSpc>
          <a:spcPts val="5800"/>
        </a:lnSpc>
        <a:spcBef>
          <a:spcPct val="0"/>
        </a:spcBef>
        <a:buNone/>
        <a:defRPr sz="48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FF930-AF57-4443-9934-7BC7E2B188BD}"/>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C43CE9C0-368E-46BC-80A3-4E49E0EEB6BB}"/>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F05FFDA2-2A11-4AA8-90B8-5FF02947B5CD}"/>
              </a:ext>
            </a:extLst>
          </p:cNvPr>
          <p:cNvSpPr>
            <a:spLocks noGrp="1"/>
          </p:cNvSpPr>
          <p:nvPr>
            <p:ph type="dt" sz="half" idx="2"/>
          </p:nvPr>
        </p:nvSpPr>
        <p:spPr>
          <a:xfrm>
            <a:off x="628650" y="4767264"/>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fld id="{48B57D75-DF8A-48E5-A16D-D9611D73E959}" type="datetime1">
              <a:rPr lang="en-US" smtClean="0">
                <a:solidFill>
                  <a:prstClr val="black">
                    <a:tint val="75000"/>
                  </a:prstClr>
                </a:solidFill>
              </a:rPr>
              <a:t>11/29/2021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6CEC194-4F73-457D-A9EA-32E48CBCEE60}"/>
              </a:ext>
            </a:extLst>
          </p:cNvPr>
          <p:cNvSpPr>
            <a:spLocks noGrp="1"/>
          </p:cNvSpPr>
          <p:nvPr>
            <p:ph type="ftr" sz="quarter" idx="3"/>
          </p:nvPr>
        </p:nvSpPr>
        <p:spPr>
          <a:xfrm>
            <a:off x="3028950" y="4767264"/>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120DE4FE-FD0A-4405-B597-17AF16D70A29}"/>
              </a:ext>
            </a:extLst>
          </p:cNvPr>
          <p:cNvSpPr>
            <a:spLocks noGrp="1"/>
          </p:cNvSpPr>
          <p:nvPr>
            <p:ph type="sldNum" sz="quarter" idx="4"/>
          </p:nvPr>
        </p:nvSpPr>
        <p:spPr>
          <a:xfrm>
            <a:off x="6457950" y="4767264"/>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fld id="{45E1E60E-071F-41F9-9515-96496C203BC1}"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21351637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Theory and Architecture for P2654 and P1687.1</a:t>
            </a:r>
            <a:endParaRPr lang="en-US" sz="7200" dirty="0"/>
          </a:p>
        </p:txBody>
      </p:sp>
      <p:sp>
        <p:nvSpPr>
          <p:cNvPr id="3" name="Subtitle 2"/>
          <p:cNvSpPr>
            <a:spLocks noGrp="1"/>
          </p:cNvSpPr>
          <p:nvPr>
            <p:ph type="subTitle" idx="1"/>
          </p:nvPr>
        </p:nvSpPr>
        <p:spPr/>
        <p:txBody>
          <a:bodyPr/>
          <a:lstStyle/>
          <a:p>
            <a:r>
              <a:rPr lang="en-US" dirty="0" smtClean="0"/>
              <a:t>Bradford G. Van Treuren</a:t>
            </a:r>
          </a:p>
          <a:p>
            <a:r>
              <a:rPr lang="en-US" smtClean="0"/>
              <a:t>Draft 11/15/2021</a:t>
            </a:r>
            <a:endParaRPr lang="en-US"/>
          </a:p>
        </p:txBody>
      </p:sp>
      <p:sp>
        <p:nvSpPr>
          <p:cNvPr id="4" name="Date Placeholder 3"/>
          <p:cNvSpPr>
            <a:spLocks noGrp="1"/>
          </p:cNvSpPr>
          <p:nvPr>
            <p:ph type="dt" sz="half" idx="10"/>
          </p:nvPr>
        </p:nvSpPr>
        <p:spPr/>
        <p:txBody>
          <a:bodyPr/>
          <a:lstStyle/>
          <a:p>
            <a:fld id="{9F0AC9DE-3357-43F5-AE66-9983EBC825CE}" type="datetime1">
              <a:rPr lang="en-US" smtClean="0"/>
              <a:t>11/29/2021</a:t>
            </a:fld>
            <a:endParaRPr lang="en-US"/>
          </a:p>
        </p:txBody>
      </p:sp>
      <p:sp>
        <p:nvSpPr>
          <p:cNvPr id="5" name="Footer Placeholder 4"/>
          <p:cNvSpPr>
            <a:spLocks noGrp="1"/>
          </p:cNvSpPr>
          <p:nvPr>
            <p:ph type="ftr" sz="quarter" idx="12"/>
          </p:nvPr>
        </p:nvSpPr>
        <p:spPr/>
        <p:txBody>
          <a:bodyPr/>
          <a:lstStyle/>
          <a:p>
            <a:endParaRPr lang="en-US"/>
          </a:p>
        </p:txBody>
      </p:sp>
      <p:sp>
        <p:nvSpPr>
          <p:cNvPr id="6" name="Slide Number Placeholder 5"/>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965875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876800" y="0"/>
            <a:ext cx="3724747" cy="2190750"/>
          </a:xfrm>
        </p:spPr>
        <p:txBody>
          <a:bodyPr/>
          <a:lstStyle/>
          <a:p>
            <a:r>
              <a:rPr lang="en-US" sz="4000" dirty="0" smtClean="0"/>
              <a:t>1687.1/2654 Transformation Flow</a:t>
            </a:r>
            <a:endParaRPr lang="en-US" sz="40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11/29/2021</a:t>
            </a:fld>
            <a:endParaRPr lang="en-US"/>
          </a:p>
        </p:txBody>
      </p:sp>
      <p:sp>
        <p:nvSpPr>
          <p:cNvPr id="10" name="Rounded Rectangle 9"/>
          <p:cNvSpPr/>
          <p:nvPr/>
        </p:nvSpPr>
        <p:spPr>
          <a:xfrm>
            <a:off x="5239694"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 </a:t>
            </a:r>
            <a:r>
              <a:rPr lang="en-US" sz="1600" dirty="0" err="1" smtClean="0">
                <a:solidFill>
                  <a:schemeClr val="tx1"/>
                </a:solidFill>
              </a:rPr>
              <a:t>ModelPoint</a:t>
            </a:r>
            <a:r>
              <a:rPr lang="en-US" sz="1600" dirty="0" smtClean="0">
                <a:solidFill>
                  <a:schemeClr val="tx1"/>
                </a:solidFill>
              </a:rPr>
              <a:t> Node</a:t>
            </a:r>
            <a:endParaRPr lang="en-US" sz="1600" dirty="0">
              <a:solidFill>
                <a:schemeClr val="tx1"/>
              </a:solidFill>
            </a:endParaRPr>
          </a:p>
        </p:txBody>
      </p:sp>
      <p:cxnSp>
        <p:nvCxnSpPr>
          <p:cNvPr id="15" name="Straight Arrow Connector 14"/>
          <p:cNvCxnSpPr>
            <a:stCxn id="48" idx="1"/>
            <a:endCxn id="10" idx="3"/>
          </p:cNvCxnSpPr>
          <p:nvPr/>
        </p:nvCxnSpPr>
        <p:spPr>
          <a:xfrm flipH="1">
            <a:off x="6631288" y="2724150"/>
            <a:ext cx="712959"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51816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13" name="Straight Arrow Connector 12"/>
          <p:cNvCxnSpPr>
            <a:stCxn id="10" idx="2"/>
            <a:endCxn id="11" idx="1"/>
          </p:cNvCxnSpPr>
          <p:nvPr/>
        </p:nvCxnSpPr>
        <p:spPr>
          <a:xfrm flipH="1">
            <a:off x="5924550" y="3105150"/>
            <a:ext cx="10941"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618806" y="3562350"/>
            <a:ext cx="609600" cy="341012"/>
            <a:chOff x="5562600" y="3181350"/>
            <a:chExt cx="609600" cy="341012"/>
          </a:xfrm>
        </p:grpSpPr>
        <p:sp>
          <p:nvSpPr>
            <p:cNvPr id="17" name="Flowchart: Magnetic Disk 16"/>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6629400" y="2442686"/>
            <a:ext cx="762000" cy="738664"/>
          </a:xfrm>
          <a:prstGeom prst="rect">
            <a:avLst/>
          </a:prstGeom>
          <a:noFill/>
        </p:spPr>
        <p:txBody>
          <a:bodyPr wrap="square" rtlCol="0">
            <a:spAutoFit/>
          </a:bodyPr>
          <a:lstStyle/>
          <a:p>
            <a:r>
              <a:rPr lang="en-US" sz="1050" dirty="0" smtClean="0"/>
              <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29" name="Rounded Rectangle 28"/>
          <p:cNvSpPr/>
          <p:nvPr/>
        </p:nvSpPr>
        <p:spPr>
          <a:xfrm>
            <a:off x="31913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Node</a:t>
            </a:r>
            <a:endParaRPr lang="en-US" sz="1600" dirty="0">
              <a:solidFill>
                <a:schemeClr val="tx1"/>
              </a:solidFill>
            </a:endParaRPr>
          </a:p>
        </p:txBody>
      </p:sp>
      <p:cxnSp>
        <p:nvCxnSpPr>
          <p:cNvPr id="30" name="Straight Arrow Connector 29"/>
          <p:cNvCxnSpPr>
            <a:stCxn id="10" idx="1"/>
            <a:endCxn id="29" idx="3"/>
          </p:cNvCxnSpPr>
          <p:nvPr/>
        </p:nvCxnSpPr>
        <p:spPr>
          <a:xfrm flipH="1">
            <a:off x="4486747" y="2724150"/>
            <a:ext cx="7529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30861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36" name="Straight Arrow Connector 35"/>
          <p:cNvCxnSpPr>
            <a:stCxn id="29" idx="2"/>
            <a:endCxn id="35" idx="1"/>
          </p:cNvCxnSpPr>
          <p:nvPr/>
        </p:nvCxnSpPr>
        <p:spPr>
          <a:xfrm flipH="1">
            <a:off x="38290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523306" y="3562350"/>
            <a:ext cx="609600" cy="341012"/>
            <a:chOff x="5562600" y="3181350"/>
            <a:chExt cx="609600" cy="341012"/>
          </a:xfrm>
        </p:grpSpPr>
        <p:sp>
          <p:nvSpPr>
            <p:cNvPr id="38" name="Flowchart: Magnetic Disk 37"/>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495800" y="2437456"/>
            <a:ext cx="762000" cy="738664"/>
          </a:xfrm>
          <a:prstGeom prst="rect">
            <a:avLst/>
          </a:prstGeom>
          <a:noFill/>
        </p:spPr>
        <p:txBody>
          <a:bodyPr wrap="square" rtlCol="0">
            <a:spAutoFit/>
          </a:bodyPr>
          <a:lstStyle/>
          <a:p>
            <a:r>
              <a:rPr lang="en-US" sz="1050" dirty="0" smtClean="0"/>
              <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48" name="Rounded Rectangle 47"/>
          <p:cNvSpPr/>
          <p:nvPr/>
        </p:nvSpPr>
        <p:spPr>
          <a:xfrm>
            <a:off x="73442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DPIC Node</a:t>
            </a:r>
            <a:endParaRPr lang="en-US" sz="1600" dirty="0">
              <a:solidFill>
                <a:schemeClr val="tx1"/>
              </a:solidFill>
            </a:endParaRPr>
          </a:p>
        </p:txBody>
      </p:sp>
      <p:sp>
        <p:nvSpPr>
          <p:cNvPr id="49" name="Flowchart: Magnetic Disk 48"/>
          <p:cNvSpPr/>
          <p:nvPr/>
        </p:nvSpPr>
        <p:spPr>
          <a:xfrm>
            <a:off x="72390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50" name="Straight Arrow Connector 49"/>
          <p:cNvCxnSpPr>
            <a:stCxn id="48" idx="2"/>
            <a:endCxn id="49" idx="1"/>
          </p:cNvCxnSpPr>
          <p:nvPr/>
        </p:nvCxnSpPr>
        <p:spPr>
          <a:xfrm flipH="1">
            <a:off x="79819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7676206" y="3562350"/>
            <a:ext cx="609600" cy="341012"/>
            <a:chOff x="5562600" y="3181350"/>
            <a:chExt cx="609600" cy="341012"/>
          </a:xfrm>
        </p:grpSpPr>
        <p:sp>
          <p:nvSpPr>
            <p:cNvPr id="52" name="Flowchart: Magnetic Disk 51"/>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590800" y="2678431"/>
            <a:ext cx="350519" cy="4571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Arrow Connector 63"/>
          <p:cNvCxnSpPr>
            <a:stCxn id="65" idx="1"/>
          </p:cNvCxnSpPr>
          <p:nvPr/>
        </p:nvCxnSpPr>
        <p:spPr>
          <a:xfrm flipH="1">
            <a:off x="533400" y="2724150"/>
            <a:ext cx="6005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11339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Node</a:t>
            </a:r>
            <a:endParaRPr lang="en-US" sz="1600" dirty="0">
              <a:solidFill>
                <a:schemeClr val="tx1"/>
              </a:solidFill>
            </a:endParaRPr>
          </a:p>
        </p:txBody>
      </p:sp>
      <p:sp>
        <p:nvSpPr>
          <p:cNvPr id="66" name="Flowchart: Magnetic Disk 65"/>
          <p:cNvSpPr/>
          <p:nvPr/>
        </p:nvSpPr>
        <p:spPr>
          <a:xfrm>
            <a:off x="10287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67" name="Straight Arrow Connector 66"/>
          <p:cNvCxnSpPr>
            <a:stCxn id="65" idx="2"/>
            <a:endCxn id="66" idx="1"/>
          </p:cNvCxnSpPr>
          <p:nvPr/>
        </p:nvCxnSpPr>
        <p:spPr>
          <a:xfrm flipH="1">
            <a:off x="17716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1465906" y="3562350"/>
            <a:ext cx="609600" cy="341012"/>
            <a:chOff x="5562600" y="3181350"/>
            <a:chExt cx="609600" cy="341012"/>
          </a:xfrm>
        </p:grpSpPr>
        <p:sp>
          <p:nvSpPr>
            <p:cNvPr id="69" name="Flowchart: Magnetic Disk 68"/>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agnetic Disk 69"/>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Magnetic Disk 70"/>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Magnetic Disk 71"/>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Cloud 76"/>
          <p:cNvSpPr/>
          <p:nvPr/>
        </p:nvSpPr>
        <p:spPr>
          <a:xfrm>
            <a:off x="2971800" y="590550"/>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 System Model</a:t>
            </a:r>
            <a:endParaRPr lang="en-US" sz="1600" dirty="0">
              <a:solidFill>
                <a:schemeClr val="tx1"/>
              </a:solidFill>
            </a:endParaRPr>
          </a:p>
        </p:txBody>
      </p:sp>
      <p:sp>
        <p:nvSpPr>
          <p:cNvPr id="78" name="Cloud 77"/>
          <p:cNvSpPr/>
          <p:nvPr/>
        </p:nvSpPr>
        <p:spPr>
          <a:xfrm>
            <a:off x="76200" y="361950"/>
            <a:ext cx="19812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Application</a:t>
            </a:r>
            <a:endParaRPr lang="en-US" sz="1600" dirty="0">
              <a:solidFill>
                <a:schemeClr val="tx1"/>
              </a:solidFill>
            </a:endParaRPr>
          </a:p>
        </p:txBody>
      </p:sp>
      <p:cxnSp>
        <p:nvCxnSpPr>
          <p:cNvPr id="79" name="Straight Arrow Connector 78"/>
          <p:cNvCxnSpPr>
            <a:stCxn id="77" idx="2"/>
            <a:endCxn id="78" idx="0"/>
          </p:cNvCxnSpPr>
          <p:nvPr/>
        </p:nvCxnSpPr>
        <p:spPr>
          <a:xfrm flipH="1" flipV="1">
            <a:off x="2055749" y="933450"/>
            <a:ext cx="921487" cy="22860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0" idx="0"/>
            <a:endCxn id="77" idx="1"/>
          </p:cNvCxnSpPr>
          <p:nvPr/>
        </p:nvCxnSpPr>
        <p:spPr>
          <a:xfrm flipH="1" flipV="1">
            <a:off x="3848100" y="1732333"/>
            <a:ext cx="2087391"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9" idx="0"/>
            <a:endCxn id="77" idx="1"/>
          </p:cNvCxnSpPr>
          <p:nvPr/>
        </p:nvCxnSpPr>
        <p:spPr>
          <a:xfrm flipV="1">
            <a:off x="3839047" y="1732333"/>
            <a:ext cx="9053"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5" idx="0"/>
            <a:endCxn id="77" idx="1"/>
          </p:cNvCxnSpPr>
          <p:nvPr/>
        </p:nvCxnSpPr>
        <p:spPr>
          <a:xfrm flipV="1">
            <a:off x="1781647" y="1732333"/>
            <a:ext cx="2066453"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142875" y="3083268"/>
            <a:ext cx="914400" cy="479082"/>
          </a:xfrm>
          <a:prstGeom prst="wedgeRectCallout">
            <a:avLst>
              <a:gd name="adj1" fmla="val 101683"/>
              <a:gd name="adj2" fmla="val 57507"/>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grpSp>
        <p:nvGrpSpPr>
          <p:cNvPr id="83" name="Group 82"/>
          <p:cNvGrpSpPr/>
          <p:nvPr/>
        </p:nvGrpSpPr>
        <p:grpSpPr>
          <a:xfrm>
            <a:off x="8717281" y="2676525"/>
            <a:ext cx="350519" cy="45719"/>
            <a:chOff x="5437359" y="1657350"/>
            <a:chExt cx="350519" cy="45719"/>
          </a:xfrm>
        </p:grpSpPr>
        <p:sp>
          <p:nvSpPr>
            <p:cNvPr id="84" name="Oval 83"/>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079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48" y="127724"/>
            <a:ext cx="4419600" cy="3358426"/>
          </a:xfrm>
        </p:spPr>
        <p:txBody>
          <a:bodyPr/>
          <a:lstStyle/>
          <a:p>
            <a:pPr>
              <a:lnSpc>
                <a:spcPts val="5000"/>
              </a:lnSpc>
            </a:pPr>
            <a:r>
              <a:rPr lang="en-US" dirty="0" smtClean="0"/>
              <a:t>Transformation/Injection  Node Model</a:t>
            </a:r>
            <a:br>
              <a:rPr lang="en-US" dirty="0" smtClean="0"/>
            </a:br>
            <a:r>
              <a:rPr lang="en-US" sz="2400" dirty="0" smtClean="0"/>
              <a:t>Top-Down Processing Flow (</a:t>
            </a:r>
            <a:r>
              <a:rPr lang="en-US" sz="2000" dirty="0" smtClean="0"/>
              <a:t>IEEE 2654 ONLY)</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sp>
        <p:nvSpPr>
          <p:cNvPr id="29" name="TextBox 28"/>
          <p:cNvSpPr txBox="1"/>
          <p:nvPr/>
        </p:nvSpPr>
        <p:spPr>
          <a:xfrm flipH="1">
            <a:off x="7888635" y="2916019"/>
            <a:ext cx="1179165" cy="646331"/>
          </a:xfrm>
          <a:prstGeom prst="rect">
            <a:avLst/>
          </a:prstGeom>
          <a:noFill/>
        </p:spPr>
        <p:txBody>
          <a:bodyPr wrap="square" rtlCol="0">
            <a:spAutoFit/>
          </a:bodyPr>
          <a:lstStyle/>
          <a:p>
            <a:pPr algn="ctr"/>
            <a:r>
              <a:rPr lang="en-US" dirty="0" smtClean="0">
                <a:solidFill>
                  <a:srgbClr val="C00000"/>
                </a:solidFill>
              </a:rPr>
              <a:t>Target Grammar</a:t>
            </a:r>
            <a:endParaRPr lang="en-US" dirty="0">
              <a:solidFill>
                <a:srgbClr val="C00000"/>
              </a:solidFill>
            </a:endParaRPr>
          </a:p>
        </p:txBody>
      </p:sp>
      <p:sp>
        <p:nvSpPr>
          <p:cNvPr id="30" name="TextBox 29"/>
          <p:cNvSpPr txBox="1"/>
          <p:nvPr/>
        </p:nvSpPr>
        <p:spPr>
          <a:xfrm flipH="1">
            <a:off x="3392835" y="2868182"/>
            <a:ext cx="1179165" cy="646331"/>
          </a:xfrm>
          <a:prstGeom prst="rect">
            <a:avLst/>
          </a:prstGeom>
          <a:noFill/>
        </p:spPr>
        <p:txBody>
          <a:bodyPr wrap="square" rtlCol="0">
            <a:spAutoFit/>
          </a:bodyPr>
          <a:lstStyle/>
          <a:p>
            <a:pPr algn="ctr"/>
            <a:r>
              <a:rPr lang="en-US" dirty="0" err="1" smtClean="0">
                <a:solidFill>
                  <a:srgbClr val="C00000"/>
                </a:solidFill>
              </a:rPr>
              <a:t>InterfaceGrammar</a:t>
            </a:r>
            <a:endParaRPr lang="en-US" dirty="0">
              <a:solidFill>
                <a:srgbClr val="C00000"/>
              </a:solidFill>
            </a:endParaRPr>
          </a:p>
        </p:txBody>
      </p:sp>
      <p:sp>
        <p:nvSpPr>
          <p:cNvPr id="7" name="Flowchart: Magnetic Disk 6"/>
          <p:cNvSpPr/>
          <p:nvPr/>
        </p:nvSpPr>
        <p:spPr>
          <a:xfrm flipH="1">
            <a:off x="5368961" y="4130256"/>
            <a:ext cx="1242923" cy="956094"/>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br>
              <a:rPr lang="en-US" sz="900" dirty="0" smtClean="0">
                <a:solidFill>
                  <a:schemeClr val="tx1"/>
                </a:solidFill>
              </a:rPr>
            </a:br>
            <a:r>
              <a:rPr lang="en-US" sz="900" dirty="0" smtClean="0">
                <a:solidFill>
                  <a:schemeClr val="tx1"/>
                </a:solidFill>
              </a:rPr>
              <a:t>(C++ Plug-in)</a:t>
            </a:r>
            <a:endParaRPr lang="en-US" sz="900" dirty="0">
              <a:solidFill>
                <a:schemeClr val="tx1"/>
              </a:solidFill>
            </a:endParaRPr>
          </a:p>
        </p:txBody>
      </p:sp>
      <p:cxnSp>
        <p:nvCxnSpPr>
          <p:cNvPr id="8" name="Straight Arrow Connector 7"/>
          <p:cNvCxnSpPr>
            <a:stCxn id="31" idx="2"/>
            <a:endCxn id="7" idx="1"/>
          </p:cNvCxnSpPr>
          <p:nvPr/>
        </p:nvCxnSpPr>
        <p:spPr>
          <a:xfrm flipH="1">
            <a:off x="5990423" y="3763109"/>
            <a:ext cx="13669" cy="367147"/>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flipH="1">
            <a:off x="5736254" y="4130256"/>
            <a:ext cx="509917" cy="285249"/>
            <a:chOff x="5562600" y="3181350"/>
            <a:chExt cx="609600" cy="341012"/>
          </a:xfrm>
        </p:grpSpPr>
        <p:sp>
          <p:nvSpPr>
            <p:cNvPr id="10" name="Flowchart: Magnetic Disk 9"/>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 name="Flowchart: Magnetic Disk 10"/>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Flowchart: Magnetic Disk 11"/>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 name="Flowchart: Magnetic Disk 12"/>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 name="Flowchart: Magnetic Disk 13"/>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 name="Flowchart: Magnetic Disk 14"/>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 name="Flowchart: Magnetic Disk 15"/>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 name="Flowchart: Magnetic Disk 16"/>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18" name="Rectangular Callout 17"/>
          <p:cNvSpPr/>
          <p:nvPr/>
        </p:nvSpPr>
        <p:spPr>
          <a:xfrm flipH="1">
            <a:off x="6754469" y="4407932"/>
            <a:ext cx="764876" cy="400741"/>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Request Transfer</a:t>
            </a:r>
            <a:br>
              <a:rPr lang="en-US" sz="800" dirty="0" smtClean="0">
                <a:solidFill>
                  <a:schemeClr val="tx1"/>
                </a:solidFill>
              </a:rPr>
            </a:br>
            <a:r>
              <a:rPr lang="en-US" sz="800" dirty="0" smtClean="0">
                <a:solidFill>
                  <a:schemeClr val="tx1"/>
                </a:solidFill>
              </a:rPr>
              <a:t>Procedures</a:t>
            </a:r>
            <a:endParaRPr lang="en-US" sz="800" dirty="0">
              <a:solidFill>
                <a:schemeClr val="tx1"/>
              </a:solidFill>
            </a:endParaRPr>
          </a:p>
        </p:txBody>
      </p:sp>
      <p:sp>
        <p:nvSpPr>
          <p:cNvPr id="21" name="Rectangular Callout 20"/>
          <p:cNvSpPr/>
          <p:nvPr/>
        </p:nvSpPr>
        <p:spPr>
          <a:xfrm flipH="1">
            <a:off x="4412867" y="4399569"/>
            <a:ext cx="764876" cy="400741"/>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Response Transfer</a:t>
            </a:r>
            <a:br>
              <a:rPr lang="en-US" sz="800" dirty="0" smtClean="0">
                <a:solidFill>
                  <a:schemeClr val="tx1"/>
                </a:solidFill>
              </a:rPr>
            </a:br>
            <a:r>
              <a:rPr lang="en-US" sz="800" dirty="0" smtClean="0">
                <a:solidFill>
                  <a:schemeClr val="tx1"/>
                </a:solidFill>
              </a:rPr>
              <a:t>Procedures</a:t>
            </a:r>
            <a:endParaRPr lang="en-US" sz="800" dirty="0">
              <a:solidFill>
                <a:schemeClr val="tx1"/>
              </a:solidFill>
            </a:endParaRPr>
          </a:p>
        </p:txBody>
      </p:sp>
      <p:sp>
        <p:nvSpPr>
          <p:cNvPr id="31" name="Rectangle 30"/>
          <p:cNvSpPr/>
          <p:nvPr/>
        </p:nvSpPr>
        <p:spPr>
          <a:xfrm>
            <a:off x="5425907" y="1803115"/>
            <a:ext cx="1156369" cy="195999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050" dirty="0" smtClean="0">
                <a:solidFill>
                  <a:schemeClr val="tx1"/>
                </a:solidFill>
              </a:rPr>
              <a:t>System Node</a:t>
            </a:r>
            <a:endParaRPr lang="en-US" sz="1050" dirty="0">
              <a:solidFill>
                <a:schemeClr val="tx1"/>
              </a:solidFill>
            </a:endParaRPr>
          </a:p>
        </p:txBody>
      </p:sp>
      <p:sp>
        <p:nvSpPr>
          <p:cNvPr id="32" name="Rounded Rectangle 31"/>
          <p:cNvSpPr/>
          <p:nvPr/>
        </p:nvSpPr>
        <p:spPr>
          <a:xfrm>
            <a:off x="5512049" y="2830031"/>
            <a:ext cx="995047" cy="69405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2654 </a:t>
            </a:r>
            <a:r>
              <a:rPr lang="en-US" sz="1000" dirty="0" smtClean="0">
                <a:solidFill>
                  <a:schemeClr val="tx1"/>
                </a:solidFill>
              </a:rPr>
              <a:t>Transform</a:t>
            </a:r>
          </a:p>
          <a:p>
            <a:pPr algn="ctr"/>
            <a:r>
              <a:rPr lang="en-US" sz="1000" dirty="0" smtClean="0">
                <a:solidFill>
                  <a:schemeClr val="tx1"/>
                </a:solidFill>
              </a:rPr>
              <a:t>Node</a:t>
            </a:r>
            <a:endParaRPr lang="en-US" sz="1000" dirty="0">
              <a:solidFill>
                <a:schemeClr val="tx1"/>
              </a:solidFill>
            </a:endParaRPr>
          </a:p>
        </p:txBody>
      </p:sp>
      <p:sp>
        <p:nvSpPr>
          <p:cNvPr id="37" name="Rounded Rectangle 36"/>
          <p:cNvSpPr/>
          <p:nvPr/>
        </p:nvSpPr>
        <p:spPr>
          <a:xfrm>
            <a:off x="5470869" y="1912413"/>
            <a:ext cx="1061630" cy="855841"/>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2654</a:t>
            </a:r>
            <a:br>
              <a:rPr lang="en-US" sz="1000" dirty="0" smtClean="0">
                <a:solidFill>
                  <a:schemeClr val="tx1"/>
                </a:solidFill>
              </a:rPr>
            </a:br>
            <a:r>
              <a:rPr lang="en-US" sz="1000" dirty="0" smtClean="0">
                <a:solidFill>
                  <a:schemeClr val="tx1"/>
                </a:solidFill>
              </a:rPr>
              <a:t>Injection Node</a:t>
            </a:r>
            <a:br>
              <a:rPr lang="en-US" sz="1000" dirty="0" smtClean="0">
                <a:solidFill>
                  <a:schemeClr val="tx1"/>
                </a:solidFill>
              </a:rPr>
            </a:br>
            <a:r>
              <a:rPr lang="en-US" sz="700" dirty="0" smtClean="0">
                <a:solidFill>
                  <a:schemeClr val="tx1"/>
                </a:solidFill>
              </a:rPr>
              <a:t>(Tool Native Language)</a:t>
            </a:r>
            <a:endParaRPr lang="en-US" sz="700" dirty="0">
              <a:solidFill>
                <a:schemeClr val="tx1"/>
              </a:solidFill>
            </a:endParaRPr>
          </a:p>
        </p:txBody>
      </p:sp>
      <p:sp>
        <p:nvSpPr>
          <p:cNvPr id="38" name="Flowchart: Magnetic Disk 37"/>
          <p:cNvSpPr/>
          <p:nvPr/>
        </p:nvSpPr>
        <p:spPr>
          <a:xfrm>
            <a:off x="6124658" y="563841"/>
            <a:ext cx="1211052" cy="931579"/>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br>
              <a:rPr lang="en-US" sz="900" dirty="0" smtClean="0">
                <a:solidFill>
                  <a:schemeClr val="tx1"/>
                </a:solidFill>
              </a:rPr>
            </a:br>
            <a:r>
              <a:rPr lang="en-US" sz="900" dirty="0" smtClean="0">
                <a:solidFill>
                  <a:schemeClr val="tx1"/>
                </a:solidFill>
              </a:rPr>
              <a:t>(C++ Plug-in)</a:t>
            </a:r>
            <a:endParaRPr lang="en-US" sz="900" dirty="0">
              <a:solidFill>
                <a:schemeClr val="tx1"/>
              </a:solidFill>
            </a:endParaRPr>
          </a:p>
        </p:txBody>
      </p:sp>
      <p:cxnSp>
        <p:nvCxnSpPr>
          <p:cNvPr id="39" name="Straight Arrow Connector 38"/>
          <p:cNvCxnSpPr/>
          <p:nvPr/>
        </p:nvCxnSpPr>
        <p:spPr>
          <a:xfrm flipV="1">
            <a:off x="6001684" y="1520311"/>
            <a:ext cx="728500" cy="41699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Flowchart: Magnetic Disk 40"/>
          <p:cNvSpPr/>
          <p:nvPr/>
        </p:nvSpPr>
        <p:spPr>
          <a:xfrm>
            <a:off x="6520171" y="563841"/>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2" name="Flowchart: Magnetic Disk 41"/>
          <p:cNvSpPr/>
          <p:nvPr/>
        </p:nvSpPr>
        <p:spPr>
          <a:xfrm>
            <a:off x="6582276" y="625947"/>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3" name="Flowchart: Magnetic Disk 42"/>
          <p:cNvSpPr/>
          <p:nvPr/>
        </p:nvSpPr>
        <p:spPr>
          <a:xfrm>
            <a:off x="6644381" y="688053"/>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4" name="Flowchart: Magnetic Disk 43"/>
          <p:cNvSpPr/>
          <p:nvPr/>
        </p:nvSpPr>
        <p:spPr>
          <a:xfrm>
            <a:off x="6706486" y="750158"/>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5" name="Flowchart: Magnetic Disk 44"/>
          <p:cNvSpPr/>
          <p:nvPr/>
        </p:nvSpPr>
        <p:spPr>
          <a:xfrm>
            <a:off x="6706486" y="563841"/>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6" name="Flowchart: Magnetic Disk 45"/>
          <p:cNvSpPr/>
          <p:nvPr/>
        </p:nvSpPr>
        <p:spPr>
          <a:xfrm>
            <a:off x="6768592" y="625947"/>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7" name="Flowchart: Magnetic Disk 46"/>
          <p:cNvSpPr/>
          <p:nvPr/>
        </p:nvSpPr>
        <p:spPr>
          <a:xfrm>
            <a:off x="6830698" y="688053"/>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8" name="Flowchart: Magnetic Disk 47"/>
          <p:cNvSpPr/>
          <p:nvPr/>
        </p:nvSpPr>
        <p:spPr>
          <a:xfrm>
            <a:off x="6892803" y="750158"/>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4" name="Right Arrow 63"/>
          <p:cNvSpPr/>
          <p:nvPr/>
        </p:nvSpPr>
        <p:spPr>
          <a:xfrm>
            <a:off x="6523821" y="1994334"/>
            <a:ext cx="1449286" cy="38243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UPDATE REQUEST</a:t>
            </a:r>
            <a:endParaRPr lang="en-US" sz="900" dirty="0">
              <a:solidFill>
                <a:schemeClr val="tx1"/>
              </a:solidFill>
            </a:endParaRPr>
          </a:p>
        </p:txBody>
      </p:sp>
      <p:sp>
        <p:nvSpPr>
          <p:cNvPr id="65" name="Right Arrow 64"/>
          <p:cNvSpPr/>
          <p:nvPr/>
        </p:nvSpPr>
        <p:spPr>
          <a:xfrm>
            <a:off x="6507096" y="2313032"/>
            <a:ext cx="1466011" cy="38243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UPDATE RESPONSE</a:t>
            </a:r>
            <a:endParaRPr lang="en-US" sz="900" dirty="0">
              <a:solidFill>
                <a:schemeClr val="tx1"/>
              </a:solidFill>
            </a:endParaRPr>
          </a:p>
        </p:txBody>
      </p:sp>
      <p:grpSp>
        <p:nvGrpSpPr>
          <p:cNvPr id="68" name="Group 67"/>
          <p:cNvGrpSpPr/>
          <p:nvPr/>
        </p:nvGrpSpPr>
        <p:grpSpPr>
          <a:xfrm rot="16200000">
            <a:off x="4977344" y="783282"/>
            <a:ext cx="1593492" cy="701136"/>
            <a:chOff x="6629400" y="3333750"/>
            <a:chExt cx="1143000" cy="838200"/>
          </a:xfrm>
        </p:grpSpPr>
        <p:sp>
          <p:nvSpPr>
            <p:cNvPr id="69" name="Right Arrow 68"/>
            <p:cNvSpPr/>
            <p:nvPr/>
          </p:nvSpPr>
          <p:spPr>
            <a:xfrm flipH="1">
              <a:off x="6649394" y="3333750"/>
              <a:ext cx="1123006"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COMMAND</a:t>
              </a:r>
              <a:endParaRPr lang="en-US" sz="900" dirty="0">
                <a:solidFill>
                  <a:schemeClr val="tx1"/>
                </a:solidFill>
              </a:endParaRPr>
            </a:p>
          </p:txBody>
        </p:sp>
        <p:sp>
          <p:nvSpPr>
            <p:cNvPr id="70" name="Right Arrow 69"/>
            <p:cNvSpPr/>
            <p:nvPr/>
          </p:nvSpPr>
          <p:spPr>
            <a:xfrm>
              <a:off x="6629400" y="3714750"/>
              <a:ext cx="1143000"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RETURN</a:t>
              </a:r>
              <a:endParaRPr lang="en-US" sz="900" dirty="0">
                <a:solidFill>
                  <a:schemeClr val="tx1"/>
                </a:solidFill>
              </a:endParaRPr>
            </a:p>
          </p:txBody>
        </p:sp>
      </p:grpSp>
      <p:grpSp>
        <p:nvGrpSpPr>
          <p:cNvPr id="76" name="Group 75"/>
          <p:cNvGrpSpPr/>
          <p:nvPr/>
        </p:nvGrpSpPr>
        <p:grpSpPr>
          <a:xfrm>
            <a:off x="4548956" y="2851112"/>
            <a:ext cx="956094" cy="701136"/>
            <a:chOff x="4267200" y="3028950"/>
            <a:chExt cx="1143000" cy="838200"/>
          </a:xfrm>
        </p:grpSpPr>
        <p:sp>
          <p:nvSpPr>
            <p:cNvPr id="71" name="Right Arrow 70"/>
            <p:cNvSpPr/>
            <p:nvPr/>
          </p:nvSpPr>
          <p:spPr>
            <a:xfrm flipH="1">
              <a:off x="4287194" y="3028950"/>
              <a:ext cx="1123006"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REQUEST</a:t>
              </a:r>
              <a:endParaRPr lang="en-US" sz="900" dirty="0">
                <a:solidFill>
                  <a:schemeClr val="tx1"/>
                </a:solidFill>
              </a:endParaRPr>
            </a:p>
          </p:txBody>
        </p:sp>
        <p:sp>
          <p:nvSpPr>
            <p:cNvPr id="72" name="Right Arrow 71"/>
            <p:cNvSpPr/>
            <p:nvPr/>
          </p:nvSpPr>
          <p:spPr>
            <a:xfrm>
              <a:off x="4267200" y="3409950"/>
              <a:ext cx="1143000"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RESPONSE</a:t>
              </a:r>
              <a:endParaRPr lang="en-US" sz="900" dirty="0">
                <a:solidFill>
                  <a:schemeClr val="tx1"/>
                </a:solidFill>
              </a:endParaRPr>
            </a:p>
          </p:txBody>
        </p:sp>
      </p:grpSp>
      <p:sp>
        <p:nvSpPr>
          <p:cNvPr id="73" name="Rectangular Callout 72"/>
          <p:cNvSpPr/>
          <p:nvPr/>
        </p:nvSpPr>
        <p:spPr>
          <a:xfrm flipH="1">
            <a:off x="7652024" y="400844"/>
            <a:ext cx="764876" cy="400742"/>
          </a:xfrm>
          <a:prstGeom prst="wedgeRectCallout">
            <a:avLst>
              <a:gd name="adj1" fmla="val 134532"/>
              <a:gd name="adj2" fmla="val 49140"/>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Request Transfer</a:t>
            </a:r>
            <a:br>
              <a:rPr lang="en-US" sz="800" dirty="0" smtClean="0">
                <a:solidFill>
                  <a:schemeClr val="tx1"/>
                </a:solidFill>
              </a:rPr>
            </a:br>
            <a:r>
              <a:rPr lang="en-US" sz="800" dirty="0" smtClean="0">
                <a:solidFill>
                  <a:schemeClr val="tx1"/>
                </a:solidFill>
              </a:rPr>
              <a:t>Procedures</a:t>
            </a:r>
            <a:endParaRPr lang="en-US" sz="800" dirty="0">
              <a:solidFill>
                <a:schemeClr val="tx1"/>
              </a:solidFill>
            </a:endParaRPr>
          </a:p>
        </p:txBody>
      </p:sp>
      <p:sp>
        <p:nvSpPr>
          <p:cNvPr id="74" name="Rectangular Callout 73"/>
          <p:cNvSpPr/>
          <p:nvPr/>
        </p:nvSpPr>
        <p:spPr>
          <a:xfrm flipH="1">
            <a:off x="7506255" y="876614"/>
            <a:ext cx="764876" cy="400742"/>
          </a:xfrm>
          <a:prstGeom prst="wedgeRectCallout">
            <a:avLst>
              <a:gd name="adj1" fmla="val 148980"/>
              <a:gd name="adj2" fmla="val -69738"/>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Response Transfer</a:t>
            </a:r>
            <a:br>
              <a:rPr lang="en-US" sz="800" dirty="0" smtClean="0">
                <a:solidFill>
                  <a:schemeClr val="tx1"/>
                </a:solidFill>
              </a:rPr>
            </a:br>
            <a:r>
              <a:rPr lang="en-US" sz="800" dirty="0" smtClean="0">
                <a:solidFill>
                  <a:schemeClr val="tx1"/>
                </a:solidFill>
              </a:rPr>
              <a:t>Procedures</a:t>
            </a:r>
            <a:endParaRPr lang="en-US" sz="800" dirty="0">
              <a:solidFill>
                <a:schemeClr val="tx1"/>
              </a:solidFill>
            </a:endParaRPr>
          </a:p>
        </p:txBody>
      </p:sp>
      <p:grpSp>
        <p:nvGrpSpPr>
          <p:cNvPr id="80" name="Group 79"/>
          <p:cNvGrpSpPr/>
          <p:nvPr/>
        </p:nvGrpSpPr>
        <p:grpSpPr>
          <a:xfrm>
            <a:off x="6190246" y="2621357"/>
            <a:ext cx="336118" cy="458342"/>
            <a:chOff x="4312003" y="3313755"/>
            <a:chExt cx="401825" cy="547943"/>
          </a:xfrm>
          <a:solidFill>
            <a:schemeClr val="accent3"/>
          </a:solidFill>
        </p:grpSpPr>
        <p:sp>
          <p:nvSpPr>
            <p:cNvPr id="78" name="Right Arrow 77"/>
            <p:cNvSpPr/>
            <p:nvPr/>
          </p:nvSpPr>
          <p:spPr>
            <a:xfrm rot="16200000" flipH="1">
              <a:off x="4152413" y="3473345"/>
              <a:ext cx="538358"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solidFill>
                    <a:schemeClr val="tx1"/>
                  </a:solidFill>
                </a:rPr>
                <a:t>REQUEST</a:t>
              </a:r>
              <a:endParaRPr lang="en-US" sz="100" dirty="0">
                <a:solidFill>
                  <a:schemeClr val="tx1"/>
                </a:solidFill>
              </a:endParaRPr>
            </a:p>
          </p:txBody>
        </p:sp>
        <p:sp>
          <p:nvSpPr>
            <p:cNvPr id="79" name="Right Arrow 78"/>
            <p:cNvSpPr/>
            <p:nvPr/>
          </p:nvSpPr>
          <p:spPr>
            <a:xfrm rot="16200000">
              <a:off x="4330268" y="3478138"/>
              <a:ext cx="547943"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solidFill>
                    <a:schemeClr val="tx1"/>
                  </a:solidFill>
                </a:rPr>
                <a:t>RESPONSE</a:t>
              </a:r>
              <a:endParaRPr lang="en-US" sz="100" dirty="0">
                <a:solidFill>
                  <a:schemeClr val="tx1"/>
                </a:solidFill>
              </a:endParaRPr>
            </a:p>
          </p:txBody>
        </p:sp>
      </p:grpSp>
      <p:sp>
        <p:nvSpPr>
          <p:cNvPr id="81" name="Right Arrow 80"/>
          <p:cNvSpPr/>
          <p:nvPr/>
        </p:nvSpPr>
        <p:spPr>
          <a:xfrm flipH="1">
            <a:off x="6506032" y="2833323"/>
            <a:ext cx="1467075" cy="3824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REQUEST</a:t>
            </a:r>
            <a:endParaRPr lang="en-US" sz="900" dirty="0">
              <a:solidFill>
                <a:schemeClr val="tx1"/>
              </a:solidFill>
            </a:endParaRPr>
          </a:p>
        </p:txBody>
      </p:sp>
      <p:sp>
        <p:nvSpPr>
          <p:cNvPr id="82" name="Right Arrow 81"/>
          <p:cNvSpPr/>
          <p:nvPr/>
        </p:nvSpPr>
        <p:spPr>
          <a:xfrm>
            <a:off x="6489307" y="3152022"/>
            <a:ext cx="1483800" cy="3824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RESPONSE</a:t>
            </a:r>
            <a:endParaRPr lang="en-US" sz="900" dirty="0">
              <a:solidFill>
                <a:schemeClr val="tx1"/>
              </a:solidFill>
            </a:endParaRPr>
          </a:p>
        </p:txBody>
      </p:sp>
      <p:sp>
        <p:nvSpPr>
          <p:cNvPr id="89" name="Left-Right Arrow 88"/>
          <p:cNvSpPr/>
          <p:nvPr/>
        </p:nvSpPr>
        <p:spPr>
          <a:xfrm>
            <a:off x="4815483" y="83827"/>
            <a:ext cx="3372817" cy="318698"/>
          </a:xfrm>
          <a:prstGeom prst="leftRightArrow">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APPLICATION COMMAND BUS</a:t>
            </a:r>
            <a:endParaRPr lang="en-US" sz="1400" dirty="0">
              <a:solidFill>
                <a:schemeClr val="bg1"/>
              </a:solidFill>
            </a:endParaRPr>
          </a:p>
        </p:txBody>
      </p:sp>
    </p:spTree>
    <p:extLst>
      <p:ext uri="{BB962C8B-B14F-4D97-AF65-F5344CB8AC3E}">
        <p14:creationId xmlns:p14="http://schemas.microsoft.com/office/powerpoint/2010/main" val="142115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9359" y="228600"/>
            <a:ext cx="4091241" cy="895350"/>
          </a:xfrm>
        </p:spPr>
        <p:txBody>
          <a:bodyPr/>
          <a:lstStyle/>
          <a:p>
            <a:pPr>
              <a:lnSpc>
                <a:spcPts val="3500"/>
              </a:lnSpc>
            </a:pPr>
            <a:r>
              <a:rPr lang="en-US" sz="3600" dirty="0" smtClean="0"/>
              <a:t>Command/Return Flow for 2654</a:t>
            </a:r>
            <a:endParaRPr lang="en-US" sz="3600"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3896819662"/>
              </p:ext>
            </p:extLst>
          </p:nvPr>
        </p:nvGraphicFramePr>
        <p:xfrm>
          <a:off x="6631284" y="1114554"/>
          <a:ext cx="2360316" cy="3666996"/>
        </p:xfrm>
        <a:graphic>
          <a:graphicData uri="http://schemas.openxmlformats.org/drawingml/2006/table">
            <a:tbl>
              <a:tblPr firstRow="1" bandRow="1">
                <a:tableStyleId>{5940675A-B579-460E-94D1-54222C63F5DA}</a:tableStyleId>
              </a:tblPr>
              <a:tblGrid>
                <a:gridCol w="251118"/>
                <a:gridCol w="2109198"/>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1</a:t>
                      </a:r>
                      <a:endParaRPr lang="en-US" sz="600" dirty="0"/>
                    </a:p>
                  </a:txBody>
                  <a:tcPr marL="26965" marR="26965" marT="13483" marB="13483"/>
                </a:tc>
                <a:tc>
                  <a:txBody>
                    <a:bodyPr/>
                    <a:lstStyle/>
                    <a:p>
                      <a:r>
                        <a:rPr lang="en-US" sz="600" dirty="0" smtClean="0"/>
                        <a:t>2654 Application sends command to a target by reference (path name)</a:t>
                      </a:r>
                      <a:endParaRPr lang="en-US" sz="600" dirty="0"/>
                    </a:p>
                  </a:txBody>
                  <a:tcPr marL="26965" marR="26965" marT="13483" marB="13483"/>
                </a:tc>
              </a:tr>
              <a:tr h="112446">
                <a:tc>
                  <a:txBody>
                    <a:bodyPr/>
                    <a:lstStyle/>
                    <a:p>
                      <a:pPr algn="ctr"/>
                      <a:r>
                        <a:rPr lang="en-US" sz="600" dirty="0" smtClean="0"/>
                        <a:t>2</a:t>
                      </a:r>
                      <a:endParaRPr lang="en-US" sz="600" dirty="0"/>
                    </a:p>
                  </a:txBody>
                  <a:tcPr marL="26965" marR="26965" marT="13483" marB="13483"/>
                </a:tc>
                <a:tc>
                  <a:txBody>
                    <a:bodyPr/>
                    <a:lstStyle/>
                    <a:p>
                      <a:r>
                        <a:rPr lang="en-US" sz="600" dirty="0" smtClean="0"/>
                        <a:t>Command is routed to referenced target for processing</a:t>
                      </a:r>
                      <a:endParaRPr lang="en-US" sz="600" dirty="0"/>
                    </a:p>
                  </a:txBody>
                  <a:tcPr marL="26965" marR="26965" marT="13483" marB="13483"/>
                </a:tc>
              </a:tr>
              <a:tr h="112446">
                <a:tc>
                  <a:txBody>
                    <a:bodyPr/>
                    <a:lstStyle/>
                    <a:p>
                      <a:pPr algn="ctr"/>
                      <a:r>
                        <a:rPr lang="en-US" sz="600" dirty="0" smtClean="0"/>
                        <a:t>3</a:t>
                      </a:r>
                      <a:endParaRPr lang="en-US" sz="600" dirty="0"/>
                    </a:p>
                  </a:txBody>
                  <a:tcPr marL="26965" marR="26965" marT="13483" marB="13483"/>
                </a:tc>
                <a:tc>
                  <a:txBody>
                    <a:bodyPr/>
                    <a:lstStyle/>
                    <a:p>
                      <a:r>
                        <a:rPr lang="en-US" sz="600" dirty="0" smtClean="0"/>
                        <a:t>Command is decoded into new ordered list of requests for the injection library plug-in</a:t>
                      </a:r>
                      <a:endParaRPr lang="en-US" sz="600" dirty="0"/>
                    </a:p>
                  </a:txBody>
                  <a:tcPr marL="26965" marR="26965" marT="13483" marB="13483"/>
                </a:tc>
              </a:tr>
              <a:tr h="112446">
                <a:tc>
                  <a:txBody>
                    <a:bodyPr/>
                    <a:lstStyle/>
                    <a:p>
                      <a:pPr algn="ctr"/>
                      <a:r>
                        <a:rPr lang="en-US" sz="600" dirty="0" smtClean="0"/>
                        <a:t>4</a:t>
                      </a:r>
                      <a:endParaRPr lang="en-US" sz="600" dirty="0"/>
                    </a:p>
                  </a:txBody>
                  <a:tcPr marL="26965" marR="26965" marT="13483" marB="13483"/>
                </a:tc>
                <a:tc>
                  <a:txBody>
                    <a:bodyPr/>
                    <a:lstStyle/>
                    <a:p>
                      <a:r>
                        <a:rPr lang="en-US" sz="600" dirty="0" smtClean="0"/>
                        <a:t>For each request in list, handle request by Injection Library</a:t>
                      </a:r>
                      <a:endParaRPr lang="en-US" sz="600" dirty="0"/>
                    </a:p>
                  </a:txBody>
                  <a:tcPr marL="26965" marR="26965" marT="13483" marB="13483"/>
                </a:tc>
              </a:tr>
              <a:tr h="112446">
                <a:tc>
                  <a:txBody>
                    <a:bodyPr/>
                    <a:lstStyle/>
                    <a:p>
                      <a:pPr algn="ctr"/>
                      <a:r>
                        <a:rPr lang="en-US" sz="600" dirty="0" smtClean="0"/>
                        <a:t>5</a:t>
                      </a:r>
                      <a:endParaRPr lang="en-US" sz="600" dirty="0"/>
                    </a:p>
                  </a:txBody>
                  <a:tcPr marL="26965" marR="26965" marT="13483" marB="13483"/>
                </a:tc>
                <a:tc>
                  <a:txBody>
                    <a:bodyPr/>
                    <a:lstStyle/>
                    <a:p>
                      <a:r>
                        <a:rPr lang="en-US" sz="600" dirty="0" smtClean="0"/>
                        <a:t>For each injection</a:t>
                      </a:r>
                      <a:r>
                        <a:rPr lang="en-US" sz="600" baseline="0" dirty="0" smtClean="0"/>
                        <a:t> request, create  target requests for next higher level</a:t>
                      </a:r>
                      <a:endParaRPr lang="en-US" sz="600" dirty="0"/>
                    </a:p>
                  </a:txBody>
                  <a:tcPr marL="26965" marR="26965" marT="13483" marB="13483"/>
                </a:tc>
              </a:tr>
              <a:tr h="112446">
                <a:tc>
                  <a:txBody>
                    <a:bodyPr/>
                    <a:lstStyle/>
                    <a:p>
                      <a:pPr algn="ctr"/>
                      <a:r>
                        <a:rPr lang="en-US" sz="600" dirty="0" smtClean="0"/>
                        <a:t>6</a:t>
                      </a:r>
                      <a:endParaRPr lang="en-US" sz="600" dirty="0"/>
                    </a:p>
                  </a:txBody>
                  <a:tcPr marL="26965" marR="26965" marT="13483" marB="13483"/>
                </a:tc>
                <a:tc>
                  <a:txBody>
                    <a:bodyPr/>
                    <a:lstStyle/>
                    <a:p>
                      <a:r>
                        <a:rPr lang="en-US" sz="600" dirty="0" smtClean="0"/>
                        <a:t>For each injection request, create  child update requests</a:t>
                      </a:r>
                      <a:r>
                        <a:rPr lang="en-US" sz="600" baseline="0" dirty="0" smtClean="0"/>
                        <a:t> for each child</a:t>
                      </a:r>
                      <a:endParaRPr lang="en-US" sz="600" dirty="0"/>
                    </a:p>
                  </a:txBody>
                  <a:tcPr marL="26965" marR="26965" marT="13483" marB="13483"/>
                </a:tc>
              </a:tr>
              <a:tr h="112446">
                <a:tc>
                  <a:txBody>
                    <a:bodyPr/>
                    <a:lstStyle/>
                    <a:p>
                      <a:pPr algn="ctr"/>
                      <a:r>
                        <a:rPr lang="en-US" sz="600" dirty="0" smtClean="0"/>
                        <a:t>7</a:t>
                      </a:r>
                      <a:endParaRPr lang="en-US" sz="600" dirty="0"/>
                    </a:p>
                  </a:txBody>
                  <a:tcPr marL="26965" marR="26965" marT="13483" marB="13483"/>
                </a:tc>
                <a:tc>
                  <a:txBody>
                    <a:bodyPr/>
                    <a:lstStyle/>
                    <a:p>
                      <a:r>
                        <a:rPr lang="en-US" sz="600" dirty="0" smtClean="0"/>
                        <a:t>For each created target request, call </a:t>
                      </a:r>
                      <a:r>
                        <a:rPr lang="en-US" sz="600" dirty="0" err="1" smtClean="0"/>
                        <a:t>sendRequest</a:t>
                      </a:r>
                      <a:r>
                        <a:rPr lang="en-US" sz="600" dirty="0" smtClean="0"/>
                        <a:t>() API to send message</a:t>
                      </a:r>
                      <a:endParaRPr lang="en-US" sz="600" dirty="0"/>
                    </a:p>
                  </a:txBody>
                  <a:tcPr marL="26965" marR="26965" marT="13483" marB="13483"/>
                </a:tc>
              </a:tr>
              <a:tr h="112446">
                <a:tc>
                  <a:txBody>
                    <a:bodyPr/>
                    <a:lstStyle/>
                    <a:p>
                      <a:pPr algn="ctr"/>
                      <a:r>
                        <a:rPr lang="en-US" sz="600" dirty="0" smtClean="0"/>
                        <a:t>8</a:t>
                      </a:r>
                      <a:endParaRPr lang="en-US" sz="600" dirty="0"/>
                    </a:p>
                  </a:txBody>
                  <a:tcPr marL="26965" marR="26965" marT="13483" marB="13483"/>
                </a:tc>
                <a:tc>
                  <a:txBody>
                    <a:bodyPr/>
                    <a:lstStyle/>
                    <a:p>
                      <a:r>
                        <a:rPr lang="en-US" sz="600" dirty="0" smtClean="0"/>
                        <a:t>For each created update request, call </a:t>
                      </a:r>
                      <a:r>
                        <a:rPr lang="en-US" sz="600" dirty="0" err="1" smtClean="0"/>
                        <a:t>updateRequest</a:t>
                      </a:r>
                      <a:r>
                        <a:rPr lang="en-US" sz="600" dirty="0" smtClean="0"/>
                        <a:t>()</a:t>
                      </a:r>
                      <a:r>
                        <a:rPr lang="en-US" sz="600" baseline="0" dirty="0" smtClean="0"/>
                        <a:t> API to send update</a:t>
                      </a:r>
                      <a:endParaRPr lang="en-US" sz="600" dirty="0"/>
                    </a:p>
                  </a:txBody>
                  <a:tcPr marL="26965" marR="26965" marT="13483" marB="13483"/>
                </a:tc>
              </a:tr>
              <a:tr h="112446">
                <a:tc>
                  <a:txBody>
                    <a:bodyPr/>
                    <a:lstStyle/>
                    <a:p>
                      <a:pPr algn="ctr"/>
                      <a:r>
                        <a:rPr lang="en-US" sz="600" dirty="0" smtClean="0"/>
                        <a:t>9</a:t>
                      </a:r>
                      <a:endParaRPr lang="en-US" sz="600" dirty="0"/>
                    </a:p>
                  </a:txBody>
                  <a:tcPr marL="26965" marR="26965" marT="13483" marB="13483"/>
                </a:tc>
                <a:tc>
                  <a:txBody>
                    <a:bodyPr/>
                    <a:lstStyle/>
                    <a:p>
                      <a:r>
                        <a:rPr lang="en-US" sz="600" dirty="0" smtClean="0"/>
                        <a:t>Pass target  request</a:t>
                      </a:r>
                      <a:r>
                        <a:rPr lang="en-US" sz="600" baseline="0" dirty="0" smtClean="0"/>
                        <a:t> message to the next level</a:t>
                      </a:r>
                      <a:endParaRPr lang="en-US" sz="600" dirty="0"/>
                    </a:p>
                  </a:txBody>
                  <a:tcPr marL="26965" marR="26965" marT="13483" marB="13483"/>
                </a:tc>
              </a:tr>
              <a:tr h="112446">
                <a:tc>
                  <a:txBody>
                    <a:bodyPr/>
                    <a:lstStyle/>
                    <a:p>
                      <a:pPr algn="ctr"/>
                      <a:r>
                        <a:rPr lang="en-US" sz="600" dirty="0" smtClean="0"/>
                        <a:t>10</a:t>
                      </a:r>
                      <a:endParaRPr lang="en-US" sz="600" dirty="0"/>
                    </a:p>
                  </a:txBody>
                  <a:tcPr marL="26965" marR="26965" marT="13483" marB="13483"/>
                </a:tc>
                <a:tc>
                  <a:txBody>
                    <a:bodyPr/>
                    <a:lstStyle/>
                    <a:p>
                      <a:r>
                        <a:rPr lang="en-US" sz="600" dirty="0" smtClean="0"/>
                        <a:t>Pass update request message to next child</a:t>
                      </a:r>
                      <a:endParaRPr lang="en-US" sz="600" dirty="0"/>
                    </a:p>
                  </a:txBody>
                  <a:tcPr marL="26965" marR="26965" marT="13483" marB="13483"/>
                </a:tc>
              </a:tr>
              <a:tr h="112446">
                <a:tc>
                  <a:txBody>
                    <a:bodyPr/>
                    <a:lstStyle/>
                    <a:p>
                      <a:pPr algn="ctr"/>
                      <a:r>
                        <a:rPr lang="en-US" sz="600" dirty="0" smtClean="0"/>
                        <a:t>11</a:t>
                      </a:r>
                      <a:endParaRPr lang="en-US" sz="600" dirty="0"/>
                    </a:p>
                  </a:txBody>
                  <a:tcPr marL="26965" marR="26965" marT="13483" marB="13483"/>
                </a:tc>
                <a:tc>
                  <a:txBody>
                    <a:bodyPr/>
                    <a:lstStyle/>
                    <a:p>
                      <a:r>
                        <a:rPr lang="en-US" sz="600" dirty="0" smtClean="0"/>
                        <a:t>As a child, pass update request from host  to transform library API </a:t>
                      </a:r>
                      <a:r>
                        <a:rPr lang="en-US" sz="600" dirty="0" err="1" smtClean="0"/>
                        <a:t>updateRequest</a:t>
                      </a:r>
                      <a:r>
                        <a:rPr lang="en-US" sz="600" dirty="0" smtClean="0"/>
                        <a:t>()</a:t>
                      </a:r>
                      <a:endParaRPr lang="en-US" sz="600" dirty="0"/>
                    </a:p>
                  </a:txBody>
                  <a:tcPr marL="26965" marR="26965" marT="13483" marB="13483"/>
                </a:tc>
              </a:tr>
              <a:tr h="112446">
                <a:tc>
                  <a:txBody>
                    <a:bodyPr/>
                    <a:lstStyle/>
                    <a:p>
                      <a:pPr algn="ctr"/>
                      <a:r>
                        <a:rPr lang="en-US" sz="600" dirty="0" smtClean="0"/>
                        <a:t>12</a:t>
                      </a:r>
                      <a:endParaRPr lang="en-US" sz="600" dirty="0"/>
                    </a:p>
                  </a:txBody>
                  <a:tcPr marL="26965" marR="26965" marT="13483" marB="13483"/>
                </a:tc>
                <a:tc>
                  <a:txBody>
                    <a:bodyPr/>
                    <a:lstStyle/>
                    <a:p>
                      <a:r>
                        <a:rPr lang="en-US" sz="600" dirty="0" smtClean="0"/>
                        <a:t>For each child, create update request for child</a:t>
                      </a:r>
                      <a:endParaRPr lang="en-US" sz="600" dirty="0"/>
                    </a:p>
                  </a:txBody>
                  <a:tcPr marL="26965" marR="26965" marT="13483" marB="13483"/>
                </a:tc>
              </a:tr>
              <a:tr h="112446">
                <a:tc>
                  <a:txBody>
                    <a:bodyPr/>
                    <a:lstStyle/>
                    <a:p>
                      <a:pPr algn="ctr"/>
                      <a:r>
                        <a:rPr lang="en-US" sz="600" dirty="0" smtClean="0"/>
                        <a:t>13</a:t>
                      </a:r>
                      <a:endParaRPr lang="en-US" sz="600" dirty="0"/>
                    </a:p>
                  </a:txBody>
                  <a:tcPr marL="26965" marR="26965" marT="13483" marB="13483"/>
                </a:tc>
                <a:tc>
                  <a:txBody>
                    <a:bodyPr/>
                    <a:lstStyle/>
                    <a:p>
                      <a:r>
                        <a:rPr lang="en-US" sz="600" dirty="0" smtClean="0"/>
                        <a:t>Pass update request message to next child</a:t>
                      </a:r>
                      <a:endParaRPr lang="en-US" sz="600" dirty="0"/>
                    </a:p>
                  </a:txBody>
                  <a:tcPr marL="26965" marR="26965" marT="13483" marB="13483"/>
                </a:tc>
              </a:tr>
              <a:tr h="112446">
                <a:tc>
                  <a:txBody>
                    <a:bodyPr/>
                    <a:lstStyle/>
                    <a:p>
                      <a:pPr algn="ctr"/>
                      <a:r>
                        <a:rPr lang="en-US" sz="600" dirty="0" smtClean="0"/>
                        <a:t>14</a:t>
                      </a:r>
                      <a:endParaRPr lang="en-US" sz="600" dirty="0"/>
                    </a:p>
                  </a:txBody>
                  <a:tcPr marL="26965" marR="26965" marT="13483" marB="13483"/>
                </a:tc>
                <a:tc>
                  <a:txBody>
                    <a:bodyPr/>
                    <a:lstStyle/>
                    <a:p>
                      <a:r>
                        <a:rPr lang="en-US" sz="600" dirty="0" smtClean="0"/>
                        <a:t>Receive response to</a:t>
                      </a:r>
                      <a:r>
                        <a:rPr lang="en-US" sz="600" baseline="0" dirty="0" smtClean="0"/>
                        <a:t> request from host and call </a:t>
                      </a:r>
                      <a:r>
                        <a:rPr lang="en-US" sz="600" baseline="0" dirty="0" err="1" smtClean="0"/>
                        <a:t>handleResponse</a:t>
                      </a:r>
                      <a:r>
                        <a:rPr lang="en-US" sz="600" baseline="0" dirty="0" smtClean="0"/>
                        <a:t>() API of Injection Library</a:t>
                      </a:r>
                      <a:endParaRPr lang="en-US" sz="600" dirty="0"/>
                    </a:p>
                  </a:txBody>
                  <a:tcPr marL="26965" marR="26965" marT="13483" marB="13483"/>
                </a:tc>
              </a:tr>
              <a:tr h="112446">
                <a:tc>
                  <a:txBody>
                    <a:bodyPr/>
                    <a:lstStyle/>
                    <a:p>
                      <a:pPr algn="ctr"/>
                      <a:r>
                        <a:rPr lang="en-US" sz="600" dirty="0" smtClean="0"/>
                        <a:t>15</a:t>
                      </a:r>
                      <a:endParaRPr lang="en-US" sz="600" dirty="0"/>
                    </a:p>
                  </a:txBody>
                  <a:tcPr marL="26965" marR="26965" marT="13483" marB="13483"/>
                </a:tc>
                <a:tc>
                  <a:txBody>
                    <a:bodyPr/>
                    <a:lstStyle/>
                    <a:p>
                      <a:r>
                        <a:rPr lang="en-US" sz="600" dirty="0" smtClean="0"/>
                        <a:t>Create return message for command handler</a:t>
                      </a:r>
                      <a:endParaRPr lang="en-US" sz="600" dirty="0"/>
                    </a:p>
                  </a:txBody>
                  <a:tcPr marL="26965" marR="26965" marT="13483" marB="13483"/>
                </a:tc>
              </a:tr>
              <a:tr h="147664">
                <a:tc>
                  <a:txBody>
                    <a:bodyPr/>
                    <a:lstStyle/>
                    <a:p>
                      <a:pPr algn="ctr"/>
                      <a:r>
                        <a:rPr lang="en-US" sz="600" dirty="0" smtClean="0"/>
                        <a:t>16</a:t>
                      </a:r>
                      <a:endParaRPr lang="en-US" sz="600" dirty="0"/>
                    </a:p>
                  </a:txBody>
                  <a:tcPr marL="26965" marR="26965" marT="13483" marB="13483"/>
                </a:tc>
                <a:tc>
                  <a:txBody>
                    <a:bodyPr/>
                    <a:lstStyle/>
                    <a:p>
                      <a:r>
                        <a:rPr lang="en-US" sz="600" dirty="0" smtClean="0"/>
                        <a:t>For each child, create update response</a:t>
                      </a:r>
                      <a:endParaRPr lang="en-US" sz="600" dirty="0"/>
                    </a:p>
                  </a:txBody>
                  <a:tcPr marL="26965" marR="26965" marT="13483" marB="13483"/>
                </a:tc>
              </a:tr>
              <a:tr h="112446">
                <a:tc>
                  <a:txBody>
                    <a:bodyPr/>
                    <a:lstStyle/>
                    <a:p>
                      <a:pPr algn="ctr"/>
                      <a:r>
                        <a:rPr lang="en-US" sz="600" dirty="0" smtClean="0"/>
                        <a:t>17</a:t>
                      </a:r>
                      <a:endParaRPr lang="en-US" sz="600" dirty="0"/>
                    </a:p>
                  </a:txBody>
                  <a:tcPr marL="26965" marR="26965" marT="13483" marB="13483"/>
                </a:tc>
                <a:tc>
                  <a:txBody>
                    <a:bodyPr/>
                    <a:lstStyle/>
                    <a:p>
                      <a:r>
                        <a:rPr lang="en-US" sz="600" dirty="0" smtClean="0"/>
                        <a:t>Pass update response message to next child</a:t>
                      </a:r>
                      <a:endParaRPr lang="en-US" sz="600" dirty="0"/>
                    </a:p>
                  </a:txBody>
                  <a:tcPr marL="26965" marR="26965" marT="13483" marB="13483"/>
                </a:tc>
              </a:tr>
              <a:tr h="112446">
                <a:tc>
                  <a:txBody>
                    <a:bodyPr/>
                    <a:lstStyle/>
                    <a:p>
                      <a:pPr algn="ctr"/>
                      <a:r>
                        <a:rPr lang="en-US" sz="600" dirty="0" smtClean="0"/>
                        <a:t>18</a:t>
                      </a:r>
                      <a:endParaRPr lang="en-US" sz="600" dirty="0"/>
                    </a:p>
                  </a:txBody>
                  <a:tcPr marL="26965" marR="26965" marT="13483" marB="13483"/>
                </a:tc>
                <a:tc>
                  <a:txBody>
                    <a:bodyPr/>
                    <a:lstStyle/>
                    <a:p>
                      <a:r>
                        <a:rPr lang="en-US" sz="600" dirty="0" smtClean="0"/>
                        <a:t>As a child, pass update response from host to transform library API </a:t>
                      </a:r>
                      <a:r>
                        <a:rPr lang="en-US" sz="600" dirty="0" err="1" smtClean="0"/>
                        <a:t>updateResponse</a:t>
                      </a:r>
                      <a:r>
                        <a:rPr lang="en-US" sz="600" dirty="0" smtClean="0"/>
                        <a:t>()</a:t>
                      </a:r>
                      <a:endParaRPr lang="en-US" sz="600" dirty="0"/>
                    </a:p>
                  </a:txBody>
                  <a:tcPr marL="26965" marR="26965" marT="13483" marB="13483"/>
                </a:tc>
              </a:tr>
              <a:tr h="112446">
                <a:tc>
                  <a:txBody>
                    <a:bodyPr/>
                    <a:lstStyle/>
                    <a:p>
                      <a:pPr algn="ctr"/>
                      <a:r>
                        <a:rPr lang="en-US" sz="600" dirty="0" smtClean="0"/>
                        <a:t>19</a:t>
                      </a:r>
                      <a:endParaRPr lang="en-US" sz="600" dirty="0"/>
                    </a:p>
                  </a:txBody>
                  <a:tcPr marL="26965" marR="26965" marT="13483" marB="13483"/>
                </a:tc>
                <a:tc>
                  <a:txBody>
                    <a:bodyPr/>
                    <a:lstStyle/>
                    <a:p>
                      <a:r>
                        <a:rPr lang="en-US" sz="600" dirty="0" smtClean="0"/>
                        <a:t>Pass update response message to next child</a:t>
                      </a:r>
                      <a:endParaRPr lang="en-US" sz="600" dirty="0"/>
                    </a:p>
                  </a:txBody>
                  <a:tcPr marL="26965" marR="26965" marT="13483" marB="13483"/>
                </a:tc>
              </a:tr>
              <a:tr h="112446">
                <a:tc>
                  <a:txBody>
                    <a:bodyPr/>
                    <a:lstStyle/>
                    <a:p>
                      <a:pPr algn="ctr"/>
                      <a:r>
                        <a:rPr lang="en-US" sz="600" dirty="0" smtClean="0"/>
                        <a:t>20</a:t>
                      </a:r>
                      <a:endParaRPr lang="en-US" sz="600" dirty="0"/>
                    </a:p>
                  </a:txBody>
                  <a:tcPr marL="26965" marR="26965" marT="13483" marB="13483"/>
                </a:tc>
                <a:tc>
                  <a:txBody>
                    <a:bodyPr/>
                    <a:lstStyle/>
                    <a:p>
                      <a:r>
                        <a:rPr lang="en-US" sz="600" dirty="0" smtClean="0"/>
                        <a:t>Process return message and format for return to application</a:t>
                      </a:r>
                      <a:endParaRPr lang="en-US" sz="600" dirty="0"/>
                    </a:p>
                  </a:txBody>
                  <a:tcPr marL="26965" marR="26965" marT="13483" marB="13483"/>
                </a:tc>
              </a:tr>
              <a:tr h="112446">
                <a:tc>
                  <a:txBody>
                    <a:bodyPr/>
                    <a:lstStyle/>
                    <a:p>
                      <a:pPr algn="ctr"/>
                      <a:r>
                        <a:rPr lang="en-US" sz="600" dirty="0" smtClean="0"/>
                        <a:t>21</a:t>
                      </a:r>
                      <a:endParaRPr lang="en-US" sz="600" dirty="0"/>
                    </a:p>
                  </a:txBody>
                  <a:tcPr marL="26965" marR="26965" marT="13483" marB="13483"/>
                </a:tc>
                <a:tc>
                  <a:txBody>
                    <a:bodyPr/>
                    <a:lstStyle/>
                    <a:p>
                      <a:r>
                        <a:rPr lang="en-US" sz="600" dirty="0" smtClean="0"/>
                        <a:t>Return </a:t>
                      </a:r>
                      <a:r>
                        <a:rPr lang="en-US" sz="600" dirty="0" err="1" smtClean="0"/>
                        <a:t>return</a:t>
                      </a:r>
                      <a:r>
                        <a:rPr lang="en-US" sz="600" dirty="0" smtClean="0"/>
                        <a:t> message back to application in response to command call</a:t>
                      </a:r>
                      <a:endParaRPr lang="en-US" sz="600" dirty="0"/>
                    </a:p>
                  </a:txBody>
                  <a:tcPr marL="26965" marR="26965" marT="13483" marB="13483"/>
                </a:tc>
              </a:tr>
              <a:tr h="112446">
                <a:tc>
                  <a:txBody>
                    <a:bodyPr/>
                    <a:lstStyle/>
                    <a:p>
                      <a:pPr algn="ctr"/>
                      <a:r>
                        <a:rPr lang="en-US" sz="600" dirty="0" smtClean="0"/>
                        <a:t>22</a:t>
                      </a:r>
                      <a:endParaRPr lang="en-US" sz="600" dirty="0"/>
                    </a:p>
                  </a:txBody>
                  <a:tcPr marL="26965" marR="26965" marT="13483" marB="13483"/>
                </a:tc>
                <a:tc>
                  <a:txBody>
                    <a:bodyPr/>
                    <a:lstStyle/>
                    <a:p>
                      <a:r>
                        <a:rPr lang="en-US" sz="600" dirty="0" smtClean="0"/>
                        <a:t>Return from command call with return data to application</a:t>
                      </a:r>
                      <a:endParaRPr lang="en-US" sz="600" dirty="0"/>
                    </a:p>
                  </a:txBody>
                  <a:tcPr marL="26965" marR="26965" marT="13483" marB="13483"/>
                </a:tc>
              </a:tr>
            </a:tbl>
          </a:graphicData>
        </a:graphic>
      </p:graphicFrame>
      <p:grpSp>
        <p:nvGrpSpPr>
          <p:cNvPr id="169" name="Group 168"/>
          <p:cNvGrpSpPr/>
          <p:nvPr/>
        </p:nvGrpSpPr>
        <p:grpSpPr>
          <a:xfrm>
            <a:off x="140810" y="410332"/>
            <a:ext cx="6553200" cy="4444094"/>
            <a:chOff x="152400" y="421172"/>
            <a:chExt cx="6553200" cy="4444094"/>
          </a:xfrm>
        </p:grpSpPr>
        <p:grpSp>
          <p:nvGrpSpPr>
            <p:cNvPr id="16" name="Group 15"/>
            <p:cNvGrpSpPr/>
            <p:nvPr/>
          </p:nvGrpSpPr>
          <p:grpSpPr>
            <a:xfrm>
              <a:off x="3044475" y="3700537"/>
              <a:ext cx="1040446" cy="661441"/>
              <a:chOff x="4738175" y="563841"/>
              <a:chExt cx="1211052" cy="931579"/>
            </a:xfrm>
          </p:grpSpPr>
          <p:sp>
            <p:nvSpPr>
              <p:cNvPr id="87" name="Flowchart: Magnetic Disk 86"/>
              <p:cNvSpPr/>
              <p:nvPr/>
            </p:nvSpPr>
            <p:spPr>
              <a:xfrm>
                <a:off x="4738175" y="563841"/>
                <a:ext cx="1211052" cy="931579"/>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sp>
            <p:nvSpPr>
              <p:cNvPr id="95" name="Flowchart: Magnetic Disk 94"/>
              <p:cNvSpPr/>
              <p:nvPr/>
            </p:nvSpPr>
            <p:spPr>
              <a:xfrm>
                <a:off x="5133688" y="563841"/>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0" name="Flowchart: Magnetic Disk 109"/>
              <p:cNvSpPr/>
              <p:nvPr/>
            </p:nvSpPr>
            <p:spPr>
              <a:xfrm>
                <a:off x="5195793" y="625947"/>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1" name="Flowchart: Magnetic Disk 110"/>
              <p:cNvSpPr/>
              <p:nvPr/>
            </p:nvSpPr>
            <p:spPr>
              <a:xfrm>
                <a:off x="5257898" y="688053"/>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2" name="Flowchart: Magnetic Disk 111"/>
              <p:cNvSpPr/>
              <p:nvPr/>
            </p:nvSpPr>
            <p:spPr>
              <a:xfrm>
                <a:off x="5320003" y="750158"/>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3" name="Flowchart: Magnetic Disk 112"/>
              <p:cNvSpPr/>
              <p:nvPr/>
            </p:nvSpPr>
            <p:spPr>
              <a:xfrm>
                <a:off x="5320003" y="563841"/>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4" name="Flowchart: Magnetic Disk 113"/>
              <p:cNvSpPr/>
              <p:nvPr/>
            </p:nvSpPr>
            <p:spPr>
              <a:xfrm>
                <a:off x="5382109" y="625947"/>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5" name="Flowchart: Magnetic Disk 114"/>
              <p:cNvSpPr/>
              <p:nvPr/>
            </p:nvSpPr>
            <p:spPr>
              <a:xfrm>
                <a:off x="5444215" y="688053"/>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7" name="Flowchart: Magnetic Disk 116"/>
              <p:cNvSpPr/>
              <p:nvPr/>
            </p:nvSpPr>
            <p:spPr>
              <a:xfrm>
                <a:off x="5506320" y="750158"/>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grpSp>
          <p:nvGrpSpPr>
            <p:cNvPr id="15" name="Group 14"/>
            <p:cNvGrpSpPr/>
            <p:nvPr/>
          </p:nvGrpSpPr>
          <p:grpSpPr>
            <a:xfrm>
              <a:off x="2566674" y="737036"/>
              <a:ext cx="1055020" cy="811554"/>
              <a:chOff x="3657600" y="3181350"/>
              <a:chExt cx="1485900" cy="1143000"/>
            </a:xfrm>
          </p:grpSpPr>
          <p:sp>
            <p:nvSpPr>
              <p:cNvPr id="96" name="Flowchart: Magnetic Disk 95"/>
              <p:cNvSpPr/>
              <p:nvPr/>
            </p:nvSpPr>
            <p:spPr>
              <a:xfrm flipH="1">
                <a:off x="36576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Transform</a:t>
                </a:r>
                <a:br>
                  <a:rPr lang="en-US" sz="1000" dirty="0" smtClean="0">
                    <a:solidFill>
                      <a:schemeClr val="tx1"/>
                    </a:solidFill>
                  </a:rPr>
                </a:br>
                <a:r>
                  <a:rPr lang="en-US" sz="1000" dirty="0" smtClean="0">
                    <a:solidFill>
                      <a:schemeClr val="tx1"/>
                    </a:solidFill>
                  </a:rPr>
                  <a:t>Library</a:t>
                </a:r>
                <a:br>
                  <a:rPr lang="en-US" sz="1000" dirty="0" smtClean="0">
                    <a:solidFill>
                      <a:schemeClr val="tx1"/>
                    </a:solidFill>
                  </a:rPr>
                </a:br>
                <a:r>
                  <a:rPr lang="en-US" sz="1000" dirty="0" smtClean="0">
                    <a:solidFill>
                      <a:schemeClr val="tx1"/>
                    </a:solidFill>
                  </a:rPr>
                  <a:t>(C++ Plug-in)</a:t>
                </a:r>
                <a:endParaRPr lang="en-US" sz="1000" dirty="0">
                  <a:solidFill>
                    <a:schemeClr val="tx1"/>
                  </a:solidFill>
                </a:endParaRPr>
              </a:p>
            </p:txBody>
          </p:sp>
          <p:grpSp>
            <p:nvGrpSpPr>
              <p:cNvPr id="97" name="Group 96"/>
              <p:cNvGrpSpPr/>
              <p:nvPr/>
            </p:nvGrpSpPr>
            <p:grpSpPr>
              <a:xfrm flipH="1">
                <a:off x="4096694" y="3181350"/>
                <a:ext cx="609600" cy="341012"/>
                <a:chOff x="5562600" y="3181350"/>
                <a:chExt cx="609600" cy="341012"/>
              </a:xfrm>
            </p:grpSpPr>
            <p:sp>
              <p:nvSpPr>
                <p:cNvPr id="98" name="Flowchart: Magnetic Disk 9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lowchart: Magnetic Disk 9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lowchart: Magnetic Disk 9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lowchart: Magnetic Disk 10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lowchart: Magnetic Disk 101"/>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lowchart: Magnetic Disk 102"/>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lowchart: Magnetic Disk 103"/>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lowchart: Magnetic Disk 104"/>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82" name="Rectangle 81"/>
            <p:cNvSpPr/>
            <p:nvPr/>
          </p:nvSpPr>
          <p:spPr>
            <a:xfrm>
              <a:off x="2769562" y="1656798"/>
              <a:ext cx="1569005" cy="197292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Flowchart: Direct Access Storage 5"/>
            <p:cNvSpPr/>
            <p:nvPr/>
          </p:nvSpPr>
          <p:spPr>
            <a:xfrm flipH="1">
              <a:off x="1687490" y="276077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7" name="Flowchart: Direct Access Storage 6"/>
            <p:cNvSpPr/>
            <p:nvPr/>
          </p:nvSpPr>
          <p:spPr>
            <a:xfrm flipH="1">
              <a:off x="4554981" y="276077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Flowchart: Direct Access Storage 7"/>
            <p:cNvSpPr/>
            <p:nvPr/>
          </p:nvSpPr>
          <p:spPr>
            <a:xfrm flipH="1">
              <a:off x="4554981" y="3205857"/>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TextBox 10"/>
            <p:cNvSpPr txBox="1"/>
            <p:nvPr/>
          </p:nvSpPr>
          <p:spPr>
            <a:xfrm>
              <a:off x="4746490" y="3201897"/>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2" name="TextBox 11"/>
            <p:cNvSpPr txBox="1"/>
            <p:nvPr/>
          </p:nvSpPr>
          <p:spPr>
            <a:xfrm>
              <a:off x="4763846" y="2756845"/>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sp>
          <p:nvSpPr>
            <p:cNvPr id="9" name="Flowchart: Direct Access Storage 8"/>
            <p:cNvSpPr/>
            <p:nvPr/>
          </p:nvSpPr>
          <p:spPr>
            <a:xfrm flipH="1">
              <a:off x="1687490" y="3180340"/>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p:cNvSpPr txBox="1"/>
            <p:nvPr/>
          </p:nvSpPr>
          <p:spPr>
            <a:xfrm>
              <a:off x="1903904" y="2793009"/>
              <a:ext cx="595140" cy="184666"/>
            </a:xfrm>
            <a:prstGeom prst="rect">
              <a:avLst/>
            </a:prstGeom>
            <a:noFill/>
          </p:spPr>
          <p:txBody>
            <a:bodyPr wrap="square" rtlCol="0">
              <a:spAutoFit/>
            </a:bodyPr>
            <a:lstStyle/>
            <a:p>
              <a:r>
                <a:rPr lang="en-US" sz="600" dirty="0" smtClean="0"/>
                <a:t>REQUEST</a:t>
              </a:r>
              <a:endParaRPr lang="en-US" sz="600" dirty="0"/>
            </a:p>
          </p:txBody>
        </p:sp>
        <p:sp>
          <p:nvSpPr>
            <p:cNvPr id="26" name="Rectangle 25"/>
            <p:cNvSpPr/>
            <p:nvPr/>
          </p:nvSpPr>
          <p:spPr>
            <a:xfrm>
              <a:off x="2985977" y="2706675"/>
              <a:ext cx="1136176" cy="8115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050" dirty="0" smtClean="0">
                  <a:solidFill>
                    <a:schemeClr val="tx1"/>
                  </a:solidFill>
                </a:rPr>
                <a:t>XFRM ROUTER</a:t>
              </a:r>
              <a:endParaRPr lang="en-US" sz="1050" dirty="0">
                <a:solidFill>
                  <a:schemeClr val="tx1"/>
                </a:solidFill>
              </a:endParaRPr>
            </a:p>
          </p:txBody>
        </p:sp>
        <p:sp>
          <p:nvSpPr>
            <p:cNvPr id="30" name="Arc 29"/>
            <p:cNvSpPr/>
            <p:nvPr/>
          </p:nvSpPr>
          <p:spPr>
            <a:xfrm>
              <a:off x="2993848" y="2868986"/>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2" name="Straight Connector 31"/>
            <p:cNvCxnSpPr>
              <a:endCxn id="30" idx="0"/>
            </p:cNvCxnSpPr>
            <p:nvPr/>
          </p:nvCxnSpPr>
          <p:spPr>
            <a:xfrm>
              <a:off x="2982041" y="2868986"/>
              <a:ext cx="228257" cy="3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3417410" y="3096516"/>
              <a:ext cx="1396" cy="42171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3751298" y="2868986"/>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7" name="Straight Connector 36"/>
            <p:cNvCxnSpPr>
              <a:stCxn id="35" idx="2"/>
            </p:cNvCxnSpPr>
            <p:nvPr/>
          </p:nvCxnSpPr>
          <p:spPr>
            <a:xfrm flipH="1">
              <a:off x="3751298" y="3096516"/>
              <a:ext cx="1396" cy="42171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63777" y="2868986"/>
              <a:ext cx="15837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2769562" y="3290584"/>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41" name="Arc 40"/>
            <p:cNvSpPr/>
            <p:nvPr/>
          </p:nvSpPr>
          <p:spPr>
            <a:xfrm flipH="1">
              <a:off x="3913609" y="3314064"/>
              <a:ext cx="424958" cy="408330"/>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43" name="Straight Arrow Connector 42"/>
            <p:cNvCxnSpPr>
              <a:stCxn id="41" idx="0"/>
              <a:endCxn id="8" idx="4"/>
            </p:cNvCxnSpPr>
            <p:nvPr/>
          </p:nvCxnSpPr>
          <p:spPr>
            <a:xfrm flipV="1">
              <a:off x="4123984" y="3314064"/>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4122152" y="2868986"/>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390837" y="2868986"/>
              <a:ext cx="603011" cy="436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390837" y="3290584"/>
              <a:ext cx="595175" cy="3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258328" y="3317410"/>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258328" y="286898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308765" y="2868986"/>
              <a:ext cx="37872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308765" y="328956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1241135" y="2791402"/>
              <a:ext cx="67630" cy="5834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9" name="Left Brace 78"/>
            <p:cNvSpPr/>
            <p:nvPr/>
          </p:nvSpPr>
          <p:spPr>
            <a:xfrm flipH="1">
              <a:off x="5637054" y="2802633"/>
              <a:ext cx="67630" cy="5834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80" name="TextBox 79"/>
            <p:cNvSpPr txBox="1"/>
            <p:nvPr/>
          </p:nvSpPr>
          <p:spPr>
            <a:xfrm>
              <a:off x="5691157" y="2911944"/>
              <a:ext cx="649243" cy="369332"/>
            </a:xfrm>
            <a:prstGeom prst="rect">
              <a:avLst/>
            </a:prstGeom>
            <a:noFill/>
          </p:spPr>
          <p:txBody>
            <a:bodyPr wrap="square" rtlCol="0">
              <a:spAutoFit/>
            </a:bodyPr>
            <a:lstStyle/>
            <a:p>
              <a:pPr algn="ctr"/>
              <a:r>
                <a:rPr lang="en-US" sz="900" dirty="0" smtClean="0"/>
                <a:t>Host</a:t>
              </a:r>
              <a:br>
                <a:rPr lang="en-US" sz="900" dirty="0" smtClean="0"/>
              </a:br>
              <a:r>
                <a:rPr lang="en-US" sz="900" dirty="0" smtClean="0"/>
                <a:t>Interface</a:t>
              </a:r>
              <a:endParaRPr lang="en-US" sz="900" dirty="0"/>
            </a:p>
          </p:txBody>
        </p:sp>
        <p:sp>
          <p:nvSpPr>
            <p:cNvPr id="81" name="TextBox 80"/>
            <p:cNvSpPr txBox="1"/>
            <p:nvPr/>
          </p:nvSpPr>
          <p:spPr>
            <a:xfrm>
              <a:off x="637063" y="2904579"/>
              <a:ext cx="649243" cy="369332"/>
            </a:xfrm>
            <a:prstGeom prst="rect">
              <a:avLst/>
            </a:prstGeom>
            <a:noFill/>
          </p:spPr>
          <p:txBody>
            <a:bodyPr wrap="square" rtlCol="0">
              <a:spAutoFit/>
            </a:bodyPr>
            <a:lstStyle/>
            <a:p>
              <a:pPr algn="ctr"/>
              <a:r>
                <a:rPr lang="en-US" sz="900" dirty="0" smtClean="0"/>
                <a:t>Client</a:t>
              </a:r>
              <a:br>
                <a:rPr lang="en-US" sz="900" dirty="0" smtClean="0"/>
              </a:br>
              <a:r>
                <a:rPr lang="en-US" sz="900" dirty="0" smtClean="0"/>
                <a:t>Interface</a:t>
              </a:r>
              <a:endParaRPr lang="en-US" sz="900" dirty="0"/>
            </a:p>
          </p:txBody>
        </p:sp>
        <p:sp>
          <p:nvSpPr>
            <p:cNvPr id="83" name="Rectangle 82"/>
            <p:cNvSpPr/>
            <p:nvPr/>
          </p:nvSpPr>
          <p:spPr>
            <a:xfrm>
              <a:off x="2864243" y="2572086"/>
              <a:ext cx="1402718" cy="975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IEEE 2654 Model Node</a:t>
              </a:r>
              <a:endParaRPr lang="en-US" sz="900" dirty="0">
                <a:solidFill>
                  <a:schemeClr val="tx1"/>
                </a:solidFill>
              </a:endParaRPr>
            </a:p>
          </p:txBody>
        </p:sp>
        <p:sp>
          <p:nvSpPr>
            <p:cNvPr id="84" name="Flowchart: Magnetic Disk 83"/>
            <p:cNvSpPr/>
            <p:nvPr/>
          </p:nvSpPr>
          <p:spPr>
            <a:xfrm>
              <a:off x="2985294" y="4594748"/>
              <a:ext cx="1140112" cy="270518"/>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Instance Data</a:t>
              </a:r>
              <a:endParaRPr lang="en-US" sz="700" dirty="0">
                <a:solidFill>
                  <a:schemeClr val="tx1"/>
                </a:solidFill>
              </a:endParaRPr>
            </a:p>
          </p:txBody>
        </p:sp>
        <p:sp>
          <p:nvSpPr>
            <p:cNvPr id="85" name="Up-Down Arrow 84"/>
            <p:cNvSpPr/>
            <p:nvPr/>
          </p:nvSpPr>
          <p:spPr>
            <a:xfrm>
              <a:off x="3495453" y="4361978"/>
              <a:ext cx="126241" cy="216414"/>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TextBox 9"/>
            <p:cNvSpPr txBox="1"/>
            <p:nvPr/>
          </p:nvSpPr>
          <p:spPr>
            <a:xfrm>
              <a:off x="1879405" y="3220660"/>
              <a:ext cx="595140" cy="184666"/>
            </a:xfrm>
            <a:prstGeom prst="rect">
              <a:avLst/>
            </a:prstGeom>
            <a:noFill/>
          </p:spPr>
          <p:txBody>
            <a:bodyPr wrap="square" rtlCol="0">
              <a:spAutoFit/>
            </a:bodyPr>
            <a:lstStyle/>
            <a:p>
              <a:r>
                <a:rPr lang="en-US" sz="600" dirty="0" smtClean="0"/>
                <a:t>RESPONSE</a:t>
              </a:r>
              <a:endParaRPr lang="en-US" sz="600" dirty="0"/>
            </a:p>
          </p:txBody>
        </p:sp>
        <p:sp>
          <p:nvSpPr>
            <p:cNvPr id="88" name="Right Arrow 87"/>
            <p:cNvSpPr/>
            <p:nvPr/>
          </p:nvSpPr>
          <p:spPr>
            <a:xfrm>
              <a:off x="4749705" y="1551890"/>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LOWER LEVEL HIERARCHICAL ELEMENTS</a:t>
              </a:r>
              <a:endParaRPr lang="en-US" sz="600" dirty="0"/>
            </a:p>
          </p:txBody>
        </p:sp>
        <p:sp>
          <p:nvSpPr>
            <p:cNvPr id="89" name="Right Arrow 88"/>
            <p:cNvSpPr/>
            <p:nvPr/>
          </p:nvSpPr>
          <p:spPr>
            <a:xfrm flipH="1">
              <a:off x="152400" y="2131649"/>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HIGHER LEVEL HIERARCHICAL ELEMENTS</a:t>
              </a:r>
              <a:endParaRPr lang="en-US" sz="600" dirty="0"/>
            </a:p>
          </p:txBody>
        </p:sp>
        <p:sp>
          <p:nvSpPr>
            <p:cNvPr id="90" name="Rectangular Callout 89"/>
            <p:cNvSpPr/>
            <p:nvPr/>
          </p:nvSpPr>
          <p:spPr>
            <a:xfrm>
              <a:off x="1653675" y="3494749"/>
              <a:ext cx="933287" cy="131688"/>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handleResponse</a:t>
              </a:r>
              <a:r>
                <a:rPr lang="en-US" sz="700" dirty="0" smtClean="0">
                  <a:solidFill>
                    <a:schemeClr val="tx1"/>
                  </a:solidFill>
                </a:rPr>
                <a:t>()</a:t>
              </a:r>
              <a:endParaRPr lang="en-US" sz="700" dirty="0">
                <a:solidFill>
                  <a:schemeClr val="tx1"/>
                </a:solidFill>
              </a:endParaRPr>
            </a:p>
          </p:txBody>
        </p:sp>
        <p:sp>
          <p:nvSpPr>
            <p:cNvPr id="91" name="Rectangular Callout 90"/>
            <p:cNvSpPr/>
            <p:nvPr/>
          </p:nvSpPr>
          <p:spPr>
            <a:xfrm>
              <a:off x="2086504" y="2454209"/>
              <a:ext cx="933287" cy="132977"/>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sendRequest</a:t>
              </a:r>
              <a:r>
                <a:rPr lang="en-US" sz="700" dirty="0" smtClean="0">
                  <a:solidFill>
                    <a:schemeClr val="tx1"/>
                  </a:solidFill>
                </a:rPr>
                <a:t>()</a:t>
              </a:r>
              <a:endParaRPr lang="en-US" sz="700" dirty="0">
                <a:solidFill>
                  <a:schemeClr val="tx1"/>
                </a:solidFill>
              </a:endParaRPr>
            </a:p>
          </p:txBody>
        </p:sp>
        <p:sp>
          <p:nvSpPr>
            <p:cNvPr id="92" name="Rectangular Callout 91"/>
            <p:cNvSpPr/>
            <p:nvPr/>
          </p:nvSpPr>
          <p:spPr>
            <a:xfrm>
              <a:off x="4629374" y="3497769"/>
              <a:ext cx="933287" cy="132977"/>
            </a:xfrm>
            <a:prstGeom prst="wedgeRectCallout">
              <a:avLst>
                <a:gd name="adj1" fmla="val -126311"/>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sp>
          <p:nvSpPr>
            <p:cNvPr id="93" name="Rectangular Callout 92"/>
            <p:cNvSpPr/>
            <p:nvPr/>
          </p:nvSpPr>
          <p:spPr>
            <a:xfrm>
              <a:off x="4088338" y="2410075"/>
              <a:ext cx="933287" cy="132977"/>
            </a:xfrm>
            <a:prstGeom prst="wedgeRectCallout">
              <a:avLst>
                <a:gd name="adj1" fmla="val -84282"/>
                <a:gd name="adj2" fmla="val 76356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25" name="TextBox 24"/>
            <p:cNvSpPr txBox="1"/>
            <p:nvPr/>
          </p:nvSpPr>
          <p:spPr>
            <a:xfrm>
              <a:off x="1511653" y="2995610"/>
              <a:ext cx="1221161"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8" name="TextBox 107"/>
            <p:cNvSpPr txBox="1"/>
            <p:nvPr/>
          </p:nvSpPr>
          <p:spPr>
            <a:xfrm>
              <a:off x="4379145" y="3007859"/>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9" name="Oval 108"/>
            <p:cNvSpPr/>
            <p:nvPr/>
          </p:nvSpPr>
          <p:spPr>
            <a:xfrm>
              <a:off x="1665684" y="4381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8" name="Oval 117"/>
            <p:cNvSpPr/>
            <p:nvPr/>
          </p:nvSpPr>
          <p:spPr>
            <a:xfrm>
              <a:off x="4168694" y="40195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119" name="Oval 118"/>
            <p:cNvSpPr/>
            <p:nvPr/>
          </p:nvSpPr>
          <p:spPr>
            <a:xfrm>
              <a:off x="1447800" y="36385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122" name="Oval 121"/>
            <p:cNvSpPr/>
            <p:nvPr/>
          </p:nvSpPr>
          <p:spPr>
            <a:xfrm>
              <a:off x="1397193" y="26479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9</a:t>
              </a:r>
              <a:endParaRPr lang="en-US" sz="1200" dirty="0"/>
            </a:p>
          </p:txBody>
        </p:sp>
        <p:sp>
          <p:nvSpPr>
            <p:cNvPr id="123" name="Oval 122"/>
            <p:cNvSpPr/>
            <p:nvPr/>
          </p:nvSpPr>
          <p:spPr>
            <a:xfrm>
              <a:off x="5061416" y="2405066"/>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a:t>
              </a:r>
              <a:endParaRPr lang="en-US" sz="1200" dirty="0"/>
            </a:p>
          </p:txBody>
        </p:sp>
        <p:sp>
          <p:nvSpPr>
            <p:cNvPr id="124" name="Oval 123"/>
            <p:cNvSpPr/>
            <p:nvPr/>
          </p:nvSpPr>
          <p:spPr>
            <a:xfrm>
              <a:off x="1882694" y="2455925"/>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a:t>
              </a:r>
              <a:endParaRPr lang="en-US" sz="1200" dirty="0"/>
            </a:p>
          </p:txBody>
        </p:sp>
        <p:sp>
          <p:nvSpPr>
            <p:cNvPr id="125" name="Oval 124"/>
            <p:cNvSpPr/>
            <p:nvPr/>
          </p:nvSpPr>
          <p:spPr>
            <a:xfrm>
              <a:off x="4473494" y="4013176"/>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a:t>
              </a:r>
            </a:p>
          </p:txBody>
        </p:sp>
        <p:grpSp>
          <p:nvGrpSpPr>
            <p:cNvPr id="28" name="Group 27"/>
            <p:cNvGrpSpPr/>
            <p:nvPr/>
          </p:nvGrpSpPr>
          <p:grpSpPr>
            <a:xfrm>
              <a:off x="1285041" y="3294125"/>
              <a:ext cx="311095" cy="246221"/>
              <a:chOff x="8062361" y="1175486"/>
              <a:chExt cx="438149" cy="346780"/>
            </a:xfrm>
          </p:grpSpPr>
          <p:sp>
            <p:nvSpPr>
              <p:cNvPr id="121" name="Oval 12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7" name="TextBox 26"/>
              <p:cNvSpPr txBox="1"/>
              <p:nvPr/>
            </p:nvSpPr>
            <p:spPr>
              <a:xfrm>
                <a:off x="8062361" y="1175486"/>
                <a:ext cx="438149" cy="346780"/>
              </a:xfrm>
              <a:prstGeom prst="rect">
                <a:avLst/>
              </a:prstGeom>
              <a:noFill/>
            </p:spPr>
            <p:txBody>
              <a:bodyPr wrap="square" rtlCol="0">
                <a:spAutoFit/>
              </a:bodyPr>
              <a:lstStyle/>
              <a:p>
                <a:r>
                  <a:rPr lang="en-US" sz="1000" dirty="0" smtClean="0">
                    <a:solidFill>
                      <a:schemeClr val="bg1"/>
                    </a:solidFill>
                  </a:rPr>
                  <a:t>14</a:t>
                </a:r>
                <a:endParaRPr lang="en-US" sz="1100" dirty="0">
                  <a:solidFill>
                    <a:schemeClr val="bg1"/>
                  </a:solidFill>
                </a:endParaRPr>
              </a:p>
            </p:txBody>
          </p:sp>
        </p:grpSp>
        <p:cxnSp>
          <p:nvCxnSpPr>
            <p:cNvPr id="64" name="Straight Connector 63"/>
            <p:cNvCxnSpPr>
              <a:stCxn id="40" idx="2"/>
            </p:cNvCxnSpPr>
            <p:nvPr/>
          </p:nvCxnSpPr>
          <p:spPr>
            <a:xfrm>
              <a:off x="3193124" y="3518114"/>
              <a:ext cx="1396" cy="24658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418806" y="3494749"/>
              <a:ext cx="0" cy="26995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755450" y="3518114"/>
              <a:ext cx="0" cy="23554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3913609" y="3518122"/>
              <a:ext cx="0" cy="22449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rot="16200000">
              <a:off x="3294009" y="917922"/>
              <a:ext cx="1131413" cy="497821"/>
              <a:chOff x="6629400" y="3333750"/>
              <a:chExt cx="1143000" cy="838200"/>
            </a:xfrm>
          </p:grpSpPr>
          <p:sp>
            <p:nvSpPr>
              <p:cNvPr id="130" name="Right Arrow 129"/>
              <p:cNvSpPr/>
              <p:nvPr/>
            </p:nvSpPr>
            <p:spPr>
              <a:xfrm flipH="1">
                <a:off x="6649394" y="3333750"/>
                <a:ext cx="1123006"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COMMAND</a:t>
                </a:r>
                <a:endParaRPr lang="en-US" sz="600" dirty="0">
                  <a:solidFill>
                    <a:schemeClr val="tx1"/>
                  </a:solidFill>
                </a:endParaRPr>
              </a:p>
            </p:txBody>
          </p:sp>
          <p:sp>
            <p:nvSpPr>
              <p:cNvPr id="131" name="Right Arrow 130"/>
              <p:cNvSpPr/>
              <p:nvPr/>
            </p:nvSpPr>
            <p:spPr>
              <a:xfrm>
                <a:off x="6629400" y="3714750"/>
                <a:ext cx="1143000"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RETURN</a:t>
                </a:r>
                <a:endParaRPr lang="en-US" sz="600" dirty="0">
                  <a:solidFill>
                    <a:schemeClr val="tx1"/>
                  </a:solidFill>
                </a:endParaRPr>
              </a:p>
            </p:txBody>
          </p:sp>
        </p:grpSp>
        <p:sp>
          <p:nvSpPr>
            <p:cNvPr id="132" name="Rectangular Callout 131"/>
            <p:cNvSpPr/>
            <p:nvPr/>
          </p:nvSpPr>
          <p:spPr>
            <a:xfrm flipH="1">
              <a:off x="4143543" y="3711514"/>
              <a:ext cx="543078" cy="284535"/>
            </a:xfrm>
            <a:prstGeom prst="wedgeRectCallout">
              <a:avLst>
                <a:gd name="adj1" fmla="val 117851"/>
                <a:gd name="adj2" fmla="val 4036"/>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tx1"/>
                  </a:solidFill>
                </a:rPr>
                <a:t>Request Transfer</a:t>
              </a:r>
              <a:br>
                <a:rPr lang="en-US" sz="500" dirty="0" smtClean="0">
                  <a:solidFill>
                    <a:schemeClr val="tx1"/>
                  </a:solidFill>
                </a:rPr>
              </a:br>
              <a:r>
                <a:rPr lang="en-US" sz="500" dirty="0" smtClean="0">
                  <a:solidFill>
                    <a:schemeClr val="tx1"/>
                  </a:solidFill>
                </a:rPr>
                <a:t>Procedures</a:t>
              </a:r>
              <a:endParaRPr lang="en-US" sz="500" dirty="0">
                <a:solidFill>
                  <a:schemeClr val="tx1"/>
                </a:solidFill>
              </a:endParaRPr>
            </a:p>
          </p:txBody>
        </p:sp>
        <p:sp>
          <p:nvSpPr>
            <p:cNvPr id="133" name="Rectangular Callout 132"/>
            <p:cNvSpPr/>
            <p:nvPr/>
          </p:nvSpPr>
          <p:spPr>
            <a:xfrm flipH="1">
              <a:off x="2484497" y="3698718"/>
              <a:ext cx="543078" cy="284535"/>
            </a:xfrm>
            <a:prstGeom prst="wedgeRectCallout">
              <a:avLst>
                <a:gd name="adj1" fmla="val -148502"/>
                <a:gd name="adj2" fmla="val 7206"/>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tx1"/>
                  </a:solidFill>
                </a:rPr>
                <a:t>Response Transfer</a:t>
              </a:r>
              <a:br>
                <a:rPr lang="en-US" sz="500" dirty="0" smtClean="0">
                  <a:solidFill>
                    <a:schemeClr val="tx1"/>
                  </a:solidFill>
                </a:rPr>
              </a:br>
              <a:r>
                <a:rPr lang="en-US" sz="500" dirty="0" smtClean="0">
                  <a:solidFill>
                    <a:schemeClr val="tx1"/>
                  </a:solidFill>
                </a:rPr>
                <a:t>Procedures</a:t>
              </a:r>
              <a:endParaRPr lang="en-US" sz="500" dirty="0">
                <a:solidFill>
                  <a:schemeClr val="tx1"/>
                </a:solidFill>
              </a:endParaRPr>
            </a:p>
          </p:txBody>
        </p:sp>
        <p:sp>
          <p:nvSpPr>
            <p:cNvPr id="137" name="Left-Right Arrow 136"/>
            <p:cNvSpPr/>
            <p:nvPr/>
          </p:nvSpPr>
          <p:spPr>
            <a:xfrm>
              <a:off x="2120319" y="421172"/>
              <a:ext cx="2394771" cy="226282"/>
            </a:xfrm>
            <a:prstGeom prst="leftRightArrow">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APPLICATION COMMAND BUS</a:t>
              </a:r>
              <a:endParaRPr lang="en-US" sz="1050" dirty="0">
                <a:solidFill>
                  <a:schemeClr val="bg1"/>
                </a:solidFill>
              </a:endParaRPr>
            </a:p>
          </p:txBody>
        </p:sp>
        <p:sp>
          <p:nvSpPr>
            <p:cNvPr id="138" name="Flowchart: Direct Access Storage 137"/>
            <p:cNvSpPr/>
            <p:nvPr/>
          </p:nvSpPr>
          <p:spPr>
            <a:xfrm flipH="1">
              <a:off x="1673964" y="1758184"/>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lowchart: Direct Access Storage 138"/>
            <p:cNvSpPr/>
            <p:nvPr/>
          </p:nvSpPr>
          <p:spPr>
            <a:xfrm flipH="1">
              <a:off x="1673964" y="2203263"/>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TextBox 139"/>
            <p:cNvSpPr txBox="1"/>
            <p:nvPr/>
          </p:nvSpPr>
          <p:spPr>
            <a:xfrm>
              <a:off x="1882830" y="1754251"/>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cxnSp>
          <p:nvCxnSpPr>
            <p:cNvPr id="141" name="Straight Arrow Connector 140"/>
            <p:cNvCxnSpPr>
              <a:endCxn id="139" idx="4"/>
            </p:cNvCxnSpPr>
            <p:nvPr/>
          </p:nvCxnSpPr>
          <p:spPr>
            <a:xfrm flipV="1">
              <a:off x="1242967" y="2311470"/>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38" idx="4"/>
            </p:cNvCxnSpPr>
            <p:nvPr/>
          </p:nvCxnSpPr>
          <p:spPr>
            <a:xfrm flipH="1">
              <a:off x="1241135" y="1866392"/>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377311" y="2314815"/>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2377311" y="1866392"/>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498127" y="2005265"/>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47" name="TextBox 146"/>
            <p:cNvSpPr txBox="1"/>
            <p:nvPr/>
          </p:nvSpPr>
          <p:spPr>
            <a:xfrm>
              <a:off x="1867729" y="2197834"/>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48" name="Rectangle 147"/>
            <p:cNvSpPr/>
            <p:nvPr/>
          </p:nvSpPr>
          <p:spPr>
            <a:xfrm>
              <a:off x="3437626" y="1710901"/>
              <a:ext cx="671001" cy="8115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600" dirty="0" smtClean="0">
                  <a:solidFill>
                    <a:schemeClr val="tx1"/>
                  </a:solidFill>
                </a:rPr>
                <a:t>COMMAND HANDLER</a:t>
              </a:r>
              <a:endParaRPr lang="en-US" sz="600" dirty="0">
                <a:solidFill>
                  <a:schemeClr val="tx1"/>
                </a:solidFill>
              </a:endParaRPr>
            </a:p>
          </p:txBody>
        </p:sp>
        <p:cxnSp>
          <p:nvCxnSpPr>
            <p:cNvPr id="18" name="Straight Arrow Connector 17"/>
            <p:cNvCxnSpPr/>
            <p:nvPr/>
          </p:nvCxnSpPr>
          <p:spPr>
            <a:xfrm>
              <a:off x="3513487" y="2527273"/>
              <a:ext cx="0" cy="1179183"/>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3668248" y="2522455"/>
              <a:ext cx="0" cy="1179183"/>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0" name="Arc 149"/>
            <p:cNvSpPr/>
            <p:nvPr/>
          </p:nvSpPr>
          <p:spPr>
            <a:xfrm flipV="1">
              <a:off x="2555977" y="1456739"/>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51" name="Arc 150"/>
            <p:cNvSpPr/>
            <p:nvPr/>
          </p:nvSpPr>
          <p:spPr>
            <a:xfrm flipV="1">
              <a:off x="2864243" y="1904667"/>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52" name="Straight Arrow Connector 151"/>
            <p:cNvCxnSpPr/>
            <p:nvPr/>
          </p:nvCxnSpPr>
          <p:spPr>
            <a:xfrm>
              <a:off x="2766239" y="2313591"/>
              <a:ext cx="344296"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289523" y="1656851"/>
              <a:ext cx="0" cy="436735"/>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980000" y="1462131"/>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289523" y="1470582"/>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6" name="Rectangular Callout 155"/>
            <p:cNvSpPr/>
            <p:nvPr/>
          </p:nvSpPr>
          <p:spPr>
            <a:xfrm>
              <a:off x="1565757" y="1577924"/>
              <a:ext cx="933287" cy="132977"/>
            </a:xfrm>
            <a:prstGeom prst="wedgeRectCallout">
              <a:avLst>
                <a:gd name="adj1" fmla="val 100956"/>
                <a:gd name="adj2" fmla="val -9368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157" name="Rectangular Callout 156"/>
            <p:cNvSpPr/>
            <p:nvPr/>
          </p:nvSpPr>
          <p:spPr>
            <a:xfrm>
              <a:off x="4108627" y="1469717"/>
              <a:ext cx="933287" cy="132977"/>
            </a:xfrm>
            <a:prstGeom prst="wedgeRectCallout">
              <a:avLst>
                <a:gd name="adj1" fmla="val -135209"/>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33" name="Elbow Connector 32"/>
            <p:cNvCxnSpPr>
              <a:stCxn id="96" idx="3"/>
            </p:cNvCxnSpPr>
            <p:nvPr/>
          </p:nvCxnSpPr>
          <p:spPr>
            <a:xfrm rot="16200000" flipH="1">
              <a:off x="2573199" y="2069576"/>
              <a:ext cx="1158085" cy="116114"/>
            </a:xfrm>
            <a:prstGeom prst="bentConnector3">
              <a:avLst>
                <a:gd name="adj1" fmla="val 79335"/>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3210299" y="2706675"/>
              <a:ext cx="915790" cy="600697"/>
            </a:xfrm>
            <a:prstGeom prst="bentConnector3">
              <a:avLst>
                <a:gd name="adj1" fmla="val -1934"/>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Rectangular Callout 157"/>
            <p:cNvSpPr/>
            <p:nvPr/>
          </p:nvSpPr>
          <p:spPr>
            <a:xfrm>
              <a:off x="1565757" y="1307406"/>
              <a:ext cx="933287" cy="132977"/>
            </a:xfrm>
            <a:prstGeom prst="wedgeRectCallout">
              <a:avLst>
                <a:gd name="adj1" fmla="val 111505"/>
                <a:gd name="adj2" fmla="val 115423"/>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48" name="Elbow Connector 47"/>
            <p:cNvCxnSpPr/>
            <p:nvPr/>
          </p:nvCxnSpPr>
          <p:spPr>
            <a:xfrm rot="16200000" flipH="1">
              <a:off x="2715789" y="2038195"/>
              <a:ext cx="1147212" cy="189750"/>
            </a:xfrm>
            <a:prstGeom prst="bentConnector3">
              <a:avLst>
                <a:gd name="adj1" fmla="val 72955"/>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3384270" y="2706675"/>
              <a:ext cx="724357" cy="159355"/>
            </a:xfrm>
            <a:prstGeom prst="bentConnector3">
              <a:avLst>
                <a:gd name="adj1" fmla="val -495"/>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 name="Rectangular Callout 158"/>
            <p:cNvSpPr/>
            <p:nvPr/>
          </p:nvSpPr>
          <p:spPr>
            <a:xfrm>
              <a:off x="1574880" y="1115762"/>
              <a:ext cx="933287" cy="132977"/>
            </a:xfrm>
            <a:prstGeom prst="wedgeRectCallout">
              <a:avLst>
                <a:gd name="adj1" fmla="val 120369"/>
                <a:gd name="adj2" fmla="val 263975"/>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58" name="TextBox 57"/>
            <p:cNvSpPr txBox="1"/>
            <p:nvPr/>
          </p:nvSpPr>
          <p:spPr>
            <a:xfrm>
              <a:off x="1166177" y="1101137"/>
              <a:ext cx="399579" cy="415498"/>
            </a:xfrm>
            <a:prstGeom prst="rect">
              <a:avLst/>
            </a:prstGeom>
            <a:noFill/>
          </p:spPr>
          <p:txBody>
            <a:bodyPr wrap="square" rtlCol="0">
              <a:spAutoFit/>
            </a:bodyPr>
            <a:lstStyle/>
            <a:p>
              <a:r>
                <a:rPr lang="en-US" sz="700" dirty="0" smtClean="0"/>
                <a:t>For each child</a:t>
              </a:r>
              <a:endParaRPr lang="en-US" sz="700" dirty="0"/>
            </a:p>
          </p:txBody>
        </p:sp>
        <p:sp>
          <p:nvSpPr>
            <p:cNvPr id="59" name="Left Brace 58"/>
            <p:cNvSpPr/>
            <p:nvPr/>
          </p:nvSpPr>
          <p:spPr>
            <a:xfrm>
              <a:off x="1458466" y="1115762"/>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60" name="TextBox 159"/>
            <p:cNvSpPr txBox="1"/>
            <p:nvPr/>
          </p:nvSpPr>
          <p:spPr>
            <a:xfrm flipH="1">
              <a:off x="6306021" y="2901181"/>
              <a:ext cx="399579" cy="415498"/>
            </a:xfrm>
            <a:prstGeom prst="rect">
              <a:avLst/>
            </a:prstGeom>
            <a:noFill/>
          </p:spPr>
          <p:txBody>
            <a:bodyPr wrap="square" rtlCol="0">
              <a:spAutoFit/>
            </a:bodyPr>
            <a:lstStyle/>
            <a:p>
              <a:r>
                <a:rPr lang="en-US" sz="700" dirty="0" smtClean="0"/>
                <a:t>For each child</a:t>
              </a:r>
              <a:endParaRPr lang="en-US" sz="700" dirty="0"/>
            </a:p>
          </p:txBody>
        </p:sp>
        <p:sp>
          <p:nvSpPr>
            <p:cNvPr id="161" name="Left Brace 160"/>
            <p:cNvSpPr/>
            <p:nvPr/>
          </p:nvSpPr>
          <p:spPr>
            <a:xfrm flipH="1">
              <a:off x="6272770" y="2915806"/>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16" name="Oval 115"/>
            <p:cNvSpPr/>
            <p:nvPr/>
          </p:nvSpPr>
          <p:spPr>
            <a:xfrm>
              <a:off x="3482894" y="5905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120" name="Oval 119"/>
            <p:cNvSpPr/>
            <p:nvPr/>
          </p:nvSpPr>
          <p:spPr>
            <a:xfrm>
              <a:off x="3494484" y="204919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en-US" sz="1200" dirty="0"/>
            </a:p>
          </p:txBody>
        </p:sp>
      </p:grpSp>
      <p:sp>
        <p:nvSpPr>
          <p:cNvPr id="162" name="Rectangular Callout 161"/>
          <p:cNvSpPr/>
          <p:nvPr/>
        </p:nvSpPr>
        <p:spPr>
          <a:xfrm>
            <a:off x="1657513" y="3669094"/>
            <a:ext cx="933287" cy="131688"/>
          </a:xfrm>
          <a:prstGeom prst="wedgeRectCallout">
            <a:avLst>
              <a:gd name="adj1" fmla="val 147188"/>
              <a:gd name="adj2" fmla="val -12679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handleRequest</a:t>
            </a:r>
            <a:r>
              <a:rPr lang="en-US" sz="700" dirty="0" smtClean="0">
                <a:solidFill>
                  <a:schemeClr val="tx1"/>
                </a:solidFill>
              </a:rPr>
              <a:t>()</a:t>
            </a:r>
            <a:endParaRPr lang="en-US" sz="700" dirty="0">
              <a:solidFill>
                <a:schemeClr val="tx1"/>
              </a:solidFill>
            </a:endParaRPr>
          </a:p>
        </p:txBody>
      </p:sp>
      <p:grpSp>
        <p:nvGrpSpPr>
          <p:cNvPr id="166" name="Group 165"/>
          <p:cNvGrpSpPr/>
          <p:nvPr/>
        </p:nvGrpSpPr>
        <p:grpSpPr>
          <a:xfrm>
            <a:off x="1802909" y="392426"/>
            <a:ext cx="311095" cy="246221"/>
            <a:chOff x="8076951" y="1175486"/>
            <a:chExt cx="438149" cy="346780"/>
          </a:xfrm>
        </p:grpSpPr>
        <p:sp>
          <p:nvSpPr>
            <p:cNvPr id="167" name="Oval 166"/>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68" name="TextBox 167"/>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22</a:t>
              </a:r>
              <a:endParaRPr lang="en-US" sz="1100" dirty="0">
                <a:solidFill>
                  <a:schemeClr val="bg1"/>
                </a:solidFill>
              </a:endParaRPr>
            </a:p>
          </p:txBody>
        </p:sp>
      </p:grpSp>
      <p:grpSp>
        <p:nvGrpSpPr>
          <p:cNvPr id="170" name="Group 169"/>
          <p:cNvGrpSpPr/>
          <p:nvPr/>
        </p:nvGrpSpPr>
        <p:grpSpPr>
          <a:xfrm>
            <a:off x="5313075" y="2608325"/>
            <a:ext cx="311095" cy="246221"/>
            <a:chOff x="8076951" y="1175486"/>
            <a:chExt cx="438149" cy="346780"/>
          </a:xfrm>
        </p:grpSpPr>
        <p:sp>
          <p:nvSpPr>
            <p:cNvPr id="171" name="Oval 17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2" name="TextBox 171"/>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10</a:t>
              </a:r>
              <a:endParaRPr lang="en-US" sz="1100" dirty="0">
                <a:solidFill>
                  <a:schemeClr val="bg1"/>
                </a:solidFill>
              </a:endParaRPr>
            </a:p>
          </p:txBody>
        </p:sp>
      </p:grpSp>
      <p:grpSp>
        <p:nvGrpSpPr>
          <p:cNvPr id="173" name="Group 172"/>
          <p:cNvGrpSpPr/>
          <p:nvPr/>
        </p:nvGrpSpPr>
        <p:grpSpPr>
          <a:xfrm>
            <a:off x="1219200" y="1581150"/>
            <a:ext cx="311095" cy="246221"/>
            <a:chOff x="8076951" y="1175486"/>
            <a:chExt cx="438149" cy="346780"/>
          </a:xfrm>
        </p:grpSpPr>
        <p:sp>
          <p:nvSpPr>
            <p:cNvPr id="174" name="Oval 173"/>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5" name="TextBox 174"/>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11</a:t>
              </a:r>
              <a:endParaRPr lang="en-US" sz="1100" dirty="0">
                <a:solidFill>
                  <a:schemeClr val="bg1"/>
                </a:solidFill>
              </a:endParaRPr>
            </a:p>
          </p:txBody>
        </p:sp>
      </p:grpSp>
      <p:grpSp>
        <p:nvGrpSpPr>
          <p:cNvPr id="176" name="Group 175"/>
          <p:cNvGrpSpPr/>
          <p:nvPr/>
        </p:nvGrpSpPr>
        <p:grpSpPr>
          <a:xfrm>
            <a:off x="1447800" y="858701"/>
            <a:ext cx="311095" cy="246221"/>
            <a:chOff x="8076951" y="1175486"/>
            <a:chExt cx="438149" cy="346780"/>
          </a:xfrm>
        </p:grpSpPr>
        <p:sp>
          <p:nvSpPr>
            <p:cNvPr id="177" name="Oval 176"/>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8" name="TextBox 177"/>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12</a:t>
              </a:r>
              <a:endParaRPr lang="en-US" sz="1100" dirty="0">
                <a:solidFill>
                  <a:schemeClr val="bg1"/>
                </a:solidFill>
              </a:endParaRPr>
            </a:p>
          </p:txBody>
        </p:sp>
      </p:grpSp>
      <p:grpSp>
        <p:nvGrpSpPr>
          <p:cNvPr id="179" name="Group 178"/>
          <p:cNvGrpSpPr/>
          <p:nvPr/>
        </p:nvGrpSpPr>
        <p:grpSpPr>
          <a:xfrm>
            <a:off x="5632505" y="2610929"/>
            <a:ext cx="311095" cy="246221"/>
            <a:chOff x="8076951" y="1175486"/>
            <a:chExt cx="438149" cy="346780"/>
          </a:xfrm>
        </p:grpSpPr>
        <p:sp>
          <p:nvSpPr>
            <p:cNvPr id="180" name="Oval 179"/>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81" name="TextBox 180"/>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13</a:t>
              </a:r>
              <a:endParaRPr lang="en-US" sz="1100" dirty="0">
                <a:solidFill>
                  <a:schemeClr val="bg1"/>
                </a:solidFill>
              </a:endParaRPr>
            </a:p>
          </p:txBody>
        </p:sp>
      </p:grpSp>
      <p:grpSp>
        <p:nvGrpSpPr>
          <p:cNvPr id="182" name="Group 181"/>
          <p:cNvGrpSpPr/>
          <p:nvPr/>
        </p:nvGrpSpPr>
        <p:grpSpPr>
          <a:xfrm>
            <a:off x="2736905" y="3958039"/>
            <a:ext cx="311095" cy="246221"/>
            <a:chOff x="8076951" y="1175486"/>
            <a:chExt cx="438149" cy="346780"/>
          </a:xfrm>
        </p:grpSpPr>
        <p:sp>
          <p:nvSpPr>
            <p:cNvPr id="183" name="Oval 182"/>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84" name="TextBox 183"/>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16</a:t>
              </a:r>
              <a:endParaRPr lang="en-US" sz="1100" dirty="0">
                <a:solidFill>
                  <a:schemeClr val="bg1"/>
                </a:solidFill>
              </a:endParaRPr>
            </a:p>
          </p:txBody>
        </p:sp>
      </p:grpSp>
      <p:grpSp>
        <p:nvGrpSpPr>
          <p:cNvPr id="185" name="Group 184"/>
          <p:cNvGrpSpPr/>
          <p:nvPr/>
        </p:nvGrpSpPr>
        <p:grpSpPr>
          <a:xfrm>
            <a:off x="2443685" y="3965354"/>
            <a:ext cx="311095" cy="246221"/>
            <a:chOff x="8076951" y="1175486"/>
            <a:chExt cx="438149" cy="346780"/>
          </a:xfrm>
        </p:grpSpPr>
        <p:sp>
          <p:nvSpPr>
            <p:cNvPr id="186" name="Oval 185"/>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87" name="TextBox 186"/>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15</a:t>
              </a:r>
              <a:endParaRPr lang="en-US" sz="1100" dirty="0">
                <a:solidFill>
                  <a:schemeClr val="bg1"/>
                </a:solidFill>
              </a:endParaRPr>
            </a:p>
          </p:txBody>
        </p:sp>
      </p:grpSp>
      <p:grpSp>
        <p:nvGrpSpPr>
          <p:cNvPr id="188" name="Group 187"/>
          <p:cNvGrpSpPr/>
          <p:nvPr/>
        </p:nvGrpSpPr>
        <p:grpSpPr>
          <a:xfrm>
            <a:off x="5334000" y="3316129"/>
            <a:ext cx="311095" cy="246221"/>
            <a:chOff x="8076951" y="1175486"/>
            <a:chExt cx="438149" cy="346780"/>
          </a:xfrm>
        </p:grpSpPr>
        <p:sp>
          <p:nvSpPr>
            <p:cNvPr id="189" name="Oval 188"/>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0" name="TextBox 189"/>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17</a:t>
              </a:r>
              <a:endParaRPr lang="en-US" sz="1100" dirty="0">
                <a:solidFill>
                  <a:schemeClr val="bg1"/>
                </a:solidFill>
              </a:endParaRPr>
            </a:p>
          </p:txBody>
        </p:sp>
      </p:grpSp>
      <p:grpSp>
        <p:nvGrpSpPr>
          <p:cNvPr id="191" name="Group 190"/>
          <p:cNvGrpSpPr/>
          <p:nvPr/>
        </p:nvGrpSpPr>
        <p:grpSpPr>
          <a:xfrm>
            <a:off x="1189939" y="2021978"/>
            <a:ext cx="311095" cy="246221"/>
            <a:chOff x="8076951" y="1175486"/>
            <a:chExt cx="438149" cy="346780"/>
          </a:xfrm>
        </p:grpSpPr>
        <p:sp>
          <p:nvSpPr>
            <p:cNvPr id="192" name="Oval 191"/>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3" name="TextBox 192"/>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18</a:t>
              </a:r>
              <a:endParaRPr lang="en-US" sz="1100" dirty="0">
                <a:solidFill>
                  <a:schemeClr val="bg1"/>
                </a:solidFill>
              </a:endParaRPr>
            </a:p>
          </p:txBody>
        </p:sp>
      </p:grpSp>
      <p:grpSp>
        <p:nvGrpSpPr>
          <p:cNvPr id="194" name="Group 193"/>
          <p:cNvGrpSpPr/>
          <p:nvPr/>
        </p:nvGrpSpPr>
        <p:grpSpPr>
          <a:xfrm>
            <a:off x="5638800" y="3306570"/>
            <a:ext cx="311095" cy="246221"/>
            <a:chOff x="8076951" y="1175486"/>
            <a:chExt cx="438149" cy="346780"/>
          </a:xfrm>
        </p:grpSpPr>
        <p:sp>
          <p:nvSpPr>
            <p:cNvPr id="195" name="Oval 194"/>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6" name="TextBox 195"/>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19</a:t>
              </a:r>
              <a:endParaRPr lang="en-US" sz="1100" dirty="0">
                <a:solidFill>
                  <a:schemeClr val="bg1"/>
                </a:solidFill>
              </a:endParaRPr>
            </a:p>
          </p:txBody>
        </p:sp>
      </p:grpSp>
      <p:grpSp>
        <p:nvGrpSpPr>
          <p:cNvPr id="197" name="Group 196"/>
          <p:cNvGrpSpPr/>
          <p:nvPr/>
        </p:nvGrpSpPr>
        <p:grpSpPr>
          <a:xfrm>
            <a:off x="3802228" y="2013355"/>
            <a:ext cx="311095" cy="246221"/>
            <a:chOff x="8076951" y="1175486"/>
            <a:chExt cx="438149" cy="346780"/>
          </a:xfrm>
        </p:grpSpPr>
        <p:sp>
          <p:nvSpPr>
            <p:cNvPr id="198" name="Oval 197"/>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9" name="TextBox 198"/>
            <p:cNvSpPr txBox="1"/>
            <p:nvPr/>
          </p:nvSpPr>
          <p:spPr>
            <a:xfrm>
              <a:off x="8076951" y="1175486"/>
              <a:ext cx="438149" cy="346780"/>
            </a:xfrm>
            <a:prstGeom prst="rect">
              <a:avLst/>
            </a:prstGeom>
            <a:noFill/>
          </p:spPr>
          <p:txBody>
            <a:bodyPr wrap="square" rtlCol="0">
              <a:spAutoFit/>
            </a:bodyPr>
            <a:lstStyle/>
            <a:p>
              <a:r>
                <a:rPr lang="en-US" sz="1000" dirty="0">
                  <a:solidFill>
                    <a:schemeClr val="bg1"/>
                  </a:solidFill>
                </a:rPr>
                <a:t>2</a:t>
              </a:r>
              <a:r>
                <a:rPr lang="en-US" sz="1000" dirty="0" smtClean="0">
                  <a:solidFill>
                    <a:schemeClr val="bg1"/>
                  </a:solidFill>
                </a:rPr>
                <a:t>0</a:t>
              </a:r>
              <a:endParaRPr lang="en-US" sz="1100" dirty="0">
                <a:solidFill>
                  <a:schemeClr val="bg1"/>
                </a:solidFill>
              </a:endParaRPr>
            </a:p>
          </p:txBody>
        </p:sp>
      </p:grpSp>
      <p:grpSp>
        <p:nvGrpSpPr>
          <p:cNvPr id="200" name="Group 199"/>
          <p:cNvGrpSpPr/>
          <p:nvPr/>
        </p:nvGrpSpPr>
        <p:grpSpPr>
          <a:xfrm>
            <a:off x="5008275" y="1399490"/>
            <a:ext cx="311095" cy="246221"/>
            <a:chOff x="8076951" y="1175486"/>
            <a:chExt cx="438149" cy="346780"/>
          </a:xfrm>
        </p:grpSpPr>
        <p:sp>
          <p:nvSpPr>
            <p:cNvPr id="201" name="Oval 20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02" name="TextBox 201"/>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18</a:t>
              </a:r>
              <a:endParaRPr lang="en-US" sz="1100" dirty="0">
                <a:solidFill>
                  <a:schemeClr val="bg1"/>
                </a:solidFill>
              </a:endParaRPr>
            </a:p>
          </p:txBody>
        </p:sp>
      </p:grpSp>
      <p:grpSp>
        <p:nvGrpSpPr>
          <p:cNvPr id="203" name="Group 202"/>
          <p:cNvGrpSpPr/>
          <p:nvPr/>
        </p:nvGrpSpPr>
        <p:grpSpPr>
          <a:xfrm>
            <a:off x="3995730" y="1048299"/>
            <a:ext cx="311095" cy="246221"/>
            <a:chOff x="8076951" y="1175486"/>
            <a:chExt cx="438149" cy="346780"/>
          </a:xfrm>
        </p:grpSpPr>
        <p:sp>
          <p:nvSpPr>
            <p:cNvPr id="204" name="Oval 203"/>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05" name="TextBox 204"/>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21</a:t>
              </a:r>
              <a:endParaRPr lang="en-US" sz="1100" dirty="0">
                <a:solidFill>
                  <a:schemeClr val="bg1"/>
                </a:solidFill>
              </a:endParaRPr>
            </a:p>
          </p:txBody>
        </p:sp>
      </p:grpSp>
      <p:sp>
        <p:nvSpPr>
          <p:cNvPr id="163" name="Left Brace 162"/>
          <p:cNvSpPr/>
          <p:nvPr/>
        </p:nvSpPr>
        <p:spPr>
          <a:xfrm>
            <a:off x="1061272" y="1657351"/>
            <a:ext cx="56747" cy="652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200">
              <a:solidFill>
                <a:prstClr val="black"/>
              </a:solidFill>
            </a:endParaRPr>
          </a:p>
        </p:txBody>
      </p:sp>
      <p:sp>
        <p:nvSpPr>
          <p:cNvPr id="164" name="TextBox 163"/>
          <p:cNvSpPr txBox="1"/>
          <p:nvPr/>
        </p:nvSpPr>
        <p:spPr>
          <a:xfrm>
            <a:off x="457200" y="1781175"/>
            <a:ext cx="649243" cy="369332"/>
          </a:xfrm>
          <a:prstGeom prst="rect">
            <a:avLst/>
          </a:prstGeom>
          <a:noFill/>
        </p:spPr>
        <p:txBody>
          <a:bodyPr wrap="square" rtlCol="0">
            <a:spAutoFit/>
          </a:bodyPr>
          <a:lstStyle/>
          <a:p>
            <a:pPr algn="ctr" fontAlgn="auto">
              <a:spcBef>
                <a:spcPts val="0"/>
              </a:spcBef>
              <a:spcAft>
                <a:spcPts val="0"/>
              </a:spcAft>
            </a:pPr>
            <a:r>
              <a:rPr lang="en-US" sz="900" dirty="0">
                <a:solidFill>
                  <a:prstClr val="black"/>
                </a:solidFill>
                <a:latin typeface="Palatino Linotype"/>
                <a:ea typeface="+mn-ea"/>
                <a:cs typeface="+mn-cs"/>
              </a:rPr>
              <a:t>Client</a:t>
            </a:r>
            <a:br>
              <a:rPr lang="en-US" sz="900" dirty="0">
                <a:solidFill>
                  <a:prstClr val="black"/>
                </a:solidFill>
                <a:latin typeface="Palatino Linotype"/>
                <a:ea typeface="+mn-ea"/>
                <a:cs typeface="+mn-cs"/>
              </a:rPr>
            </a:br>
            <a:r>
              <a:rPr lang="en-US" sz="900" dirty="0">
                <a:solidFill>
                  <a:prstClr val="black"/>
                </a:solidFill>
                <a:latin typeface="Palatino Linotype"/>
                <a:ea typeface="+mn-ea"/>
                <a:cs typeface="+mn-cs"/>
              </a:rPr>
              <a:t>Interface</a:t>
            </a:r>
          </a:p>
        </p:txBody>
      </p:sp>
    </p:spTree>
    <p:extLst>
      <p:ext uri="{BB962C8B-B14F-4D97-AF65-F5344CB8AC3E}">
        <p14:creationId xmlns:p14="http://schemas.microsoft.com/office/powerpoint/2010/main" val="449305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p:cNvSpPr/>
          <p:nvPr/>
        </p:nvSpPr>
        <p:spPr>
          <a:xfrm>
            <a:off x="2066130" y="438150"/>
            <a:ext cx="6269499" cy="41783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System Model</a:t>
            </a:r>
            <a:endParaRPr lang="en-US" dirty="0">
              <a:solidFill>
                <a:schemeClr val="tx1"/>
              </a:solidFill>
            </a:endParaRPr>
          </a:p>
        </p:txBody>
      </p:sp>
      <p:sp>
        <p:nvSpPr>
          <p:cNvPr id="3" name="Footer Placeholder 2"/>
          <p:cNvSpPr>
            <a:spLocks noGrp="1"/>
          </p:cNvSpPr>
          <p:nvPr>
            <p:ph type="ftr" sz="quarter" idx="11"/>
          </p:nvPr>
        </p:nvSpPr>
        <p:spPr>
          <a:xfrm>
            <a:off x="324635" y="4767264"/>
            <a:ext cx="2847975" cy="273844"/>
          </a:xfr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Date Placeholder 4"/>
          <p:cNvSpPr>
            <a:spLocks noGrp="1"/>
          </p:cNvSpPr>
          <p:nvPr>
            <p:ph type="dt" sz="half" idx="10"/>
          </p:nvPr>
        </p:nvSpPr>
        <p:spPr>
          <a:xfrm>
            <a:off x="7056869" y="4781549"/>
            <a:ext cx="1057923" cy="259557"/>
          </a:xfrm>
        </p:spPr>
        <p:txBody>
          <a:bodyPr/>
          <a:lstStyle/>
          <a:p>
            <a:fld id="{25D5C266-A8C8-4F80-AC4E-046667DD5F6F}" type="datetime1">
              <a:rPr lang="en-US" smtClean="0"/>
              <a:t>11/29/2021</a:t>
            </a:fld>
            <a:endParaRPr lang="en-US"/>
          </a:p>
        </p:txBody>
      </p:sp>
      <p:grpSp>
        <p:nvGrpSpPr>
          <p:cNvPr id="55" name="Group 54"/>
          <p:cNvGrpSpPr/>
          <p:nvPr/>
        </p:nvGrpSpPr>
        <p:grpSpPr>
          <a:xfrm>
            <a:off x="6341875" y="843236"/>
            <a:ext cx="1873657" cy="3417033"/>
            <a:chOff x="6635111" y="1292156"/>
            <a:chExt cx="1572512" cy="2867827"/>
          </a:xfrm>
        </p:grpSpPr>
        <p:sp>
          <p:nvSpPr>
            <p:cNvPr id="42" name="Flowchart: Magnetic Disk 41"/>
            <p:cNvSpPr/>
            <p:nvPr/>
          </p:nvSpPr>
          <p:spPr>
            <a:xfrm flipH="1">
              <a:off x="6635111" y="3582646"/>
              <a:ext cx="750537" cy="577337"/>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Transform</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cxnSp>
          <p:nvCxnSpPr>
            <p:cNvPr id="43" name="Straight Arrow Connector 42"/>
            <p:cNvCxnSpPr>
              <a:stCxn id="14" idx="2"/>
              <a:endCxn id="42" idx="1"/>
            </p:cNvCxnSpPr>
            <p:nvPr/>
          </p:nvCxnSpPr>
          <p:spPr>
            <a:xfrm flipH="1">
              <a:off x="7010380" y="3360945"/>
              <a:ext cx="8254" cy="22170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flipH="1">
              <a:off x="6856901" y="3582646"/>
              <a:ext cx="307913" cy="172247"/>
              <a:chOff x="5562600" y="3181350"/>
              <a:chExt cx="609600" cy="341012"/>
            </a:xfrm>
          </p:grpSpPr>
          <p:sp>
            <p:nvSpPr>
              <p:cNvPr id="47" name="Flowchart: Magnetic Disk 4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Flowchart: Magnetic Disk 4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9" name="Flowchart: Magnetic Disk 4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Flowchart: Magnetic Disk 4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1" name="Flowchart: Magnetic Disk 50"/>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2" name="Flowchart: Magnetic Disk 51"/>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3" name="Flowchart: Magnetic Disk 52"/>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4" name="Flowchart: Magnetic Disk 53"/>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14" name="Rectangle 13"/>
            <p:cNvSpPr/>
            <p:nvPr/>
          </p:nvSpPr>
          <p:spPr>
            <a:xfrm>
              <a:off x="6669498" y="2177405"/>
              <a:ext cx="698272" cy="11835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800" dirty="0" smtClean="0">
                  <a:solidFill>
                    <a:schemeClr val="tx1"/>
                  </a:solidFill>
                </a:rPr>
                <a:t>System Node</a:t>
              </a:r>
              <a:endParaRPr lang="en-US" sz="800" dirty="0">
                <a:solidFill>
                  <a:schemeClr val="tx1"/>
                </a:solidFill>
              </a:endParaRPr>
            </a:p>
          </p:txBody>
        </p:sp>
        <p:sp>
          <p:nvSpPr>
            <p:cNvPr id="15" name="Rounded Rectangle 14"/>
            <p:cNvSpPr/>
            <p:nvPr/>
          </p:nvSpPr>
          <p:spPr>
            <a:xfrm>
              <a:off x="6721515" y="2797507"/>
              <a:ext cx="600858" cy="4191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2654 </a:t>
              </a:r>
              <a:r>
                <a:rPr lang="en-US" sz="800" dirty="0" smtClean="0">
                  <a:solidFill>
                    <a:schemeClr val="tx1"/>
                  </a:solidFill>
                </a:rPr>
                <a:t>Transform</a:t>
              </a:r>
            </a:p>
            <a:p>
              <a:pPr algn="ctr"/>
              <a:r>
                <a:rPr lang="en-US" sz="800" dirty="0" smtClean="0">
                  <a:solidFill>
                    <a:schemeClr val="tx1"/>
                  </a:solidFill>
                </a:rPr>
                <a:t>Nod</a:t>
              </a:r>
              <a:r>
                <a:rPr lang="en-US" sz="700" dirty="0" smtClean="0">
                  <a:solidFill>
                    <a:schemeClr val="tx1"/>
                  </a:solidFill>
                </a:rPr>
                <a:t>e</a:t>
              </a:r>
              <a:endParaRPr lang="en-US" sz="700" dirty="0">
                <a:solidFill>
                  <a:schemeClr val="tx1"/>
                </a:solidFill>
              </a:endParaRPr>
            </a:p>
          </p:txBody>
        </p:sp>
        <p:sp>
          <p:nvSpPr>
            <p:cNvPr id="16" name="Rounded Rectangle 15"/>
            <p:cNvSpPr/>
            <p:nvPr/>
          </p:nvSpPr>
          <p:spPr>
            <a:xfrm>
              <a:off x="6696648" y="2243404"/>
              <a:ext cx="641064" cy="51679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2654</a:t>
              </a:r>
              <a:br>
                <a:rPr lang="en-US" sz="900" dirty="0" smtClean="0">
                  <a:solidFill>
                    <a:schemeClr val="tx1"/>
                  </a:solidFill>
                </a:rPr>
              </a:br>
              <a:r>
                <a:rPr lang="en-US" sz="900" dirty="0" smtClean="0">
                  <a:solidFill>
                    <a:schemeClr val="tx1"/>
                  </a:solidFill>
                </a:rPr>
                <a:t>Injection Node</a:t>
              </a:r>
              <a:br>
                <a:rPr lang="en-US" sz="900" dirty="0" smtClean="0">
                  <a:solidFill>
                    <a:schemeClr val="tx1"/>
                  </a:solidFill>
                </a:rPr>
              </a:br>
              <a:r>
                <a:rPr lang="en-US" sz="600" dirty="0" smtClean="0">
                  <a:solidFill>
                    <a:schemeClr val="tx1"/>
                  </a:solidFill>
                </a:rPr>
                <a:t>(Tool Native Language)</a:t>
              </a:r>
              <a:endParaRPr lang="en-US" sz="600" dirty="0">
                <a:solidFill>
                  <a:schemeClr val="tx1"/>
                </a:solidFill>
              </a:endParaRPr>
            </a:p>
          </p:txBody>
        </p:sp>
        <p:sp>
          <p:nvSpPr>
            <p:cNvPr id="17" name="Flowchart: Magnetic Disk 16"/>
            <p:cNvSpPr/>
            <p:nvPr/>
          </p:nvSpPr>
          <p:spPr>
            <a:xfrm>
              <a:off x="7091438" y="1429071"/>
              <a:ext cx="731293" cy="562533"/>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cxnSp>
          <p:nvCxnSpPr>
            <p:cNvPr id="18" name="Straight Arrow Connector 17"/>
            <p:cNvCxnSpPr/>
            <p:nvPr/>
          </p:nvCxnSpPr>
          <p:spPr>
            <a:xfrm flipV="1">
              <a:off x="7017180" y="2006634"/>
              <a:ext cx="439904" cy="25180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Flowchart: Magnetic Disk 18"/>
            <p:cNvSpPr/>
            <p:nvPr/>
          </p:nvSpPr>
          <p:spPr>
            <a:xfrm>
              <a:off x="7330268" y="1429071"/>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0" name="Flowchart: Magnetic Disk 19"/>
            <p:cNvSpPr/>
            <p:nvPr/>
          </p:nvSpPr>
          <p:spPr>
            <a:xfrm>
              <a:off x="7367770" y="1466573"/>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1" name="Flowchart: Magnetic Disk 20"/>
            <p:cNvSpPr/>
            <p:nvPr/>
          </p:nvSpPr>
          <p:spPr>
            <a:xfrm>
              <a:off x="7405272" y="1504076"/>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2" name="Flowchart: Magnetic Disk 21"/>
            <p:cNvSpPr/>
            <p:nvPr/>
          </p:nvSpPr>
          <p:spPr>
            <a:xfrm>
              <a:off x="7442774" y="1541578"/>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3" name="Flowchart: Magnetic Disk 22"/>
            <p:cNvSpPr/>
            <p:nvPr/>
          </p:nvSpPr>
          <p:spPr>
            <a:xfrm>
              <a:off x="7442774" y="1429071"/>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4" name="Flowchart: Magnetic Disk 23"/>
            <p:cNvSpPr/>
            <p:nvPr/>
          </p:nvSpPr>
          <p:spPr>
            <a:xfrm>
              <a:off x="7480277" y="1466573"/>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5" name="Flowchart: Magnetic Disk 24"/>
            <p:cNvSpPr/>
            <p:nvPr/>
          </p:nvSpPr>
          <p:spPr>
            <a:xfrm>
              <a:off x="7517779" y="1504076"/>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6" name="Flowchart: Magnetic Disk 25"/>
            <p:cNvSpPr/>
            <p:nvPr/>
          </p:nvSpPr>
          <p:spPr>
            <a:xfrm>
              <a:off x="7555281" y="1541578"/>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27" name="Right Arrow 26"/>
            <p:cNvSpPr/>
            <p:nvPr/>
          </p:nvSpPr>
          <p:spPr>
            <a:xfrm>
              <a:off x="7332472" y="2292873"/>
              <a:ext cx="875150" cy="230935"/>
            </a:xfrm>
            <a:prstGeom prst="rightArrow">
              <a:avLst/>
            </a:prstGeom>
            <a:pattFill prst="pct75">
              <a:fgClr>
                <a:srgbClr val="FFFF00"/>
              </a:fgClr>
              <a:bgClr>
                <a:srgbClr val="00FF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UPDATE REQUEST</a:t>
              </a:r>
            </a:p>
          </p:txBody>
        </p:sp>
        <p:sp>
          <p:nvSpPr>
            <p:cNvPr id="28" name="Right Arrow 27"/>
            <p:cNvSpPr/>
            <p:nvPr/>
          </p:nvSpPr>
          <p:spPr>
            <a:xfrm>
              <a:off x="7322373" y="2485318"/>
              <a:ext cx="885250" cy="230935"/>
            </a:xfrm>
            <a:prstGeom prst="rightArrow">
              <a:avLst/>
            </a:prstGeom>
            <a:pattFill prst="pct75">
              <a:fgClr>
                <a:srgbClr val="FFFF00"/>
              </a:fgClr>
              <a:bgClr>
                <a:srgbClr val="00FF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UPDATE RESPONSE</a:t>
              </a:r>
            </a:p>
          </p:txBody>
        </p:sp>
        <p:grpSp>
          <p:nvGrpSpPr>
            <p:cNvPr id="29" name="Group 28"/>
            <p:cNvGrpSpPr/>
            <p:nvPr/>
          </p:nvGrpSpPr>
          <p:grpSpPr>
            <a:xfrm rot="16200000">
              <a:off x="6398634" y="1561580"/>
              <a:ext cx="962228" cy="423380"/>
              <a:chOff x="6629400" y="3333750"/>
              <a:chExt cx="1143000" cy="838200"/>
            </a:xfrm>
          </p:grpSpPr>
          <p:sp>
            <p:nvSpPr>
              <p:cNvPr id="40" name="Right Arrow 39"/>
              <p:cNvSpPr/>
              <p:nvPr/>
            </p:nvSpPr>
            <p:spPr>
              <a:xfrm flipH="1">
                <a:off x="6649394" y="3333750"/>
                <a:ext cx="1123006"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COMMAND</a:t>
                </a:r>
                <a:endParaRPr lang="en-US" sz="600" dirty="0">
                  <a:solidFill>
                    <a:schemeClr val="tx1"/>
                  </a:solidFill>
                </a:endParaRPr>
              </a:p>
            </p:txBody>
          </p:sp>
          <p:sp>
            <p:nvSpPr>
              <p:cNvPr id="41" name="Right Arrow 40"/>
              <p:cNvSpPr/>
              <p:nvPr/>
            </p:nvSpPr>
            <p:spPr>
              <a:xfrm>
                <a:off x="6629400" y="3714750"/>
                <a:ext cx="1143000"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RETURN</a:t>
                </a:r>
                <a:endParaRPr lang="en-US" sz="600" dirty="0">
                  <a:solidFill>
                    <a:schemeClr val="tx1"/>
                  </a:solidFill>
                </a:endParaRPr>
              </a:p>
            </p:txBody>
          </p:sp>
        </p:grpSp>
        <p:grpSp>
          <p:nvGrpSpPr>
            <p:cNvPr id="33" name="Group 32"/>
            <p:cNvGrpSpPr/>
            <p:nvPr/>
          </p:nvGrpSpPr>
          <p:grpSpPr>
            <a:xfrm>
              <a:off x="7131044" y="2671499"/>
              <a:ext cx="202964" cy="276769"/>
              <a:chOff x="4312003" y="3313755"/>
              <a:chExt cx="401825" cy="547943"/>
            </a:xfrm>
            <a:solidFill>
              <a:schemeClr val="accent3"/>
            </a:solidFill>
          </p:grpSpPr>
          <p:sp>
            <p:nvSpPr>
              <p:cNvPr id="36" name="Right Arrow 35"/>
              <p:cNvSpPr/>
              <p:nvPr/>
            </p:nvSpPr>
            <p:spPr>
              <a:xfrm rot="16200000" flipH="1">
                <a:off x="4152413" y="3473345"/>
                <a:ext cx="538358"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tx1"/>
                    </a:solidFill>
                  </a:rPr>
                  <a:t>REQUEST</a:t>
                </a:r>
                <a:endParaRPr lang="en-US" sz="300" dirty="0">
                  <a:solidFill>
                    <a:schemeClr val="tx1"/>
                  </a:solidFill>
                </a:endParaRPr>
              </a:p>
            </p:txBody>
          </p:sp>
          <p:sp>
            <p:nvSpPr>
              <p:cNvPr id="37" name="Right Arrow 36"/>
              <p:cNvSpPr/>
              <p:nvPr/>
            </p:nvSpPr>
            <p:spPr>
              <a:xfrm rot="16200000">
                <a:off x="4330268" y="3478138"/>
                <a:ext cx="547943"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tx1"/>
                    </a:solidFill>
                  </a:rPr>
                  <a:t>RESPONSE</a:t>
                </a:r>
                <a:endParaRPr lang="en-US" sz="300" dirty="0">
                  <a:solidFill>
                    <a:schemeClr val="tx1"/>
                  </a:solidFill>
                </a:endParaRPr>
              </a:p>
            </p:txBody>
          </p:sp>
        </p:grpSp>
        <p:sp>
          <p:nvSpPr>
            <p:cNvPr id="34" name="Right Arrow 33"/>
            <p:cNvSpPr/>
            <p:nvPr/>
          </p:nvSpPr>
          <p:spPr>
            <a:xfrm flipH="1">
              <a:off x="7321730" y="2799495"/>
              <a:ext cx="885892" cy="230935"/>
            </a:xfrm>
            <a:prstGeom prst="rightArrow">
              <a:avLst/>
            </a:prstGeom>
            <a:pattFill prst="pct75">
              <a:fgClr>
                <a:srgbClr val="FFFF00"/>
              </a:fgClr>
              <a:bgClr>
                <a:srgbClr val="00FF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REQUEST</a:t>
              </a:r>
              <a:endParaRPr lang="en-US" sz="600" dirty="0">
                <a:solidFill>
                  <a:schemeClr val="tx1"/>
                </a:solidFill>
              </a:endParaRPr>
            </a:p>
          </p:txBody>
        </p:sp>
        <p:sp>
          <p:nvSpPr>
            <p:cNvPr id="35" name="Right Arrow 34"/>
            <p:cNvSpPr/>
            <p:nvPr/>
          </p:nvSpPr>
          <p:spPr>
            <a:xfrm>
              <a:off x="7311631" y="2991941"/>
              <a:ext cx="895991" cy="230935"/>
            </a:xfrm>
            <a:prstGeom prst="rightArrow">
              <a:avLst/>
            </a:prstGeom>
            <a:pattFill prst="pct75">
              <a:fgClr>
                <a:srgbClr val="FFFF00"/>
              </a:fgClr>
              <a:bgClr>
                <a:srgbClr val="00FF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RESPONSE</a:t>
              </a:r>
            </a:p>
          </p:txBody>
        </p:sp>
      </p:grpSp>
      <p:sp>
        <p:nvSpPr>
          <p:cNvPr id="11" name="Left-Right Arrow 10"/>
          <p:cNvSpPr/>
          <p:nvPr/>
        </p:nvSpPr>
        <p:spPr>
          <a:xfrm>
            <a:off x="2065473" y="599677"/>
            <a:ext cx="5431956" cy="318698"/>
          </a:xfrm>
          <a:prstGeom prst="leftRightArrow">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APPLICATION COMMAND BUS</a:t>
            </a:r>
            <a:endParaRPr lang="en-US" sz="1400" dirty="0">
              <a:solidFill>
                <a:schemeClr val="bg1"/>
              </a:solidFill>
            </a:endParaRPr>
          </a:p>
        </p:txBody>
      </p:sp>
      <p:grpSp>
        <p:nvGrpSpPr>
          <p:cNvPr id="56" name="Group 55"/>
          <p:cNvGrpSpPr/>
          <p:nvPr/>
        </p:nvGrpSpPr>
        <p:grpSpPr>
          <a:xfrm>
            <a:off x="4556971" y="842900"/>
            <a:ext cx="1873657" cy="3417033"/>
            <a:chOff x="6635111" y="1292156"/>
            <a:chExt cx="1572512" cy="2867827"/>
          </a:xfrm>
        </p:grpSpPr>
        <p:sp>
          <p:nvSpPr>
            <p:cNvPr id="57" name="Flowchart: Magnetic Disk 56"/>
            <p:cNvSpPr/>
            <p:nvPr/>
          </p:nvSpPr>
          <p:spPr>
            <a:xfrm flipH="1">
              <a:off x="6635111" y="3582646"/>
              <a:ext cx="750537" cy="577337"/>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Transform</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cxnSp>
          <p:nvCxnSpPr>
            <p:cNvPr id="58" name="Straight Arrow Connector 57"/>
            <p:cNvCxnSpPr>
              <a:stCxn id="60" idx="2"/>
              <a:endCxn id="57" idx="1"/>
            </p:cNvCxnSpPr>
            <p:nvPr/>
          </p:nvCxnSpPr>
          <p:spPr>
            <a:xfrm flipH="1">
              <a:off x="7010380" y="3360945"/>
              <a:ext cx="8254" cy="22170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flipH="1">
              <a:off x="6856901" y="3582646"/>
              <a:ext cx="307913" cy="172247"/>
              <a:chOff x="5562600" y="3181350"/>
              <a:chExt cx="609600" cy="341012"/>
            </a:xfrm>
          </p:grpSpPr>
          <p:sp>
            <p:nvSpPr>
              <p:cNvPr id="86" name="Flowchart: Magnetic Disk 85"/>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7" name="Flowchart: Magnetic Disk 86"/>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8" name="Flowchart: Magnetic Disk 87"/>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9" name="Flowchart: Magnetic Disk 88"/>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0" name="Flowchart: Magnetic Disk 89"/>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1" name="Flowchart: Magnetic Disk 90"/>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2" name="Flowchart: Magnetic Disk 91"/>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3" name="Flowchart: Magnetic Disk 92"/>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60" name="Rectangle 59"/>
            <p:cNvSpPr/>
            <p:nvPr/>
          </p:nvSpPr>
          <p:spPr>
            <a:xfrm>
              <a:off x="6669498" y="2177405"/>
              <a:ext cx="698272" cy="11835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800" dirty="0" smtClean="0">
                  <a:solidFill>
                    <a:schemeClr val="tx1"/>
                  </a:solidFill>
                </a:rPr>
                <a:t>System Node</a:t>
              </a:r>
              <a:endParaRPr lang="en-US" sz="800" dirty="0">
                <a:solidFill>
                  <a:schemeClr val="tx1"/>
                </a:solidFill>
              </a:endParaRPr>
            </a:p>
          </p:txBody>
        </p:sp>
        <p:sp>
          <p:nvSpPr>
            <p:cNvPr id="61" name="Rounded Rectangle 60"/>
            <p:cNvSpPr/>
            <p:nvPr/>
          </p:nvSpPr>
          <p:spPr>
            <a:xfrm>
              <a:off x="6721515" y="2797507"/>
              <a:ext cx="600858" cy="4191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2654 </a:t>
              </a:r>
              <a:r>
                <a:rPr lang="en-US" sz="800" dirty="0" smtClean="0">
                  <a:solidFill>
                    <a:schemeClr val="tx1"/>
                  </a:solidFill>
                </a:rPr>
                <a:t>Transform</a:t>
              </a:r>
            </a:p>
            <a:p>
              <a:pPr algn="ctr"/>
              <a:r>
                <a:rPr lang="en-US" sz="800" dirty="0" smtClean="0">
                  <a:solidFill>
                    <a:schemeClr val="tx1"/>
                  </a:solidFill>
                </a:rPr>
                <a:t>Nod</a:t>
              </a:r>
              <a:r>
                <a:rPr lang="en-US" sz="700" dirty="0" smtClean="0">
                  <a:solidFill>
                    <a:schemeClr val="tx1"/>
                  </a:solidFill>
                </a:rPr>
                <a:t>e</a:t>
              </a:r>
              <a:endParaRPr lang="en-US" sz="700" dirty="0">
                <a:solidFill>
                  <a:schemeClr val="tx1"/>
                </a:solidFill>
              </a:endParaRPr>
            </a:p>
          </p:txBody>
        </p:sp>
        <p:sp>
          <p:nvSpPr>
            <p:cNvPr id="62" name="Rounded Rectangle 61"/>
            <p:cNvSpPr/>
            <p:nvPr/>
          </p:nvSpPr>
          <p:spPr>
            <a:xfrm>
              <a:off x="6696648" y="2243404"/>
              <a:ext cx="641064" cy="51679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2654</a:t>
              </a:r>
              <a:br>
                <a:rPr lang="en-US" sz="900" dirty="0" smtClean="0">
                  <a:solidFill>
                    <a:schemeClr val="tx1"/>
                  </a:solidFill>
                </a:rPr>
              </a:br>
              <a:r>
                <a:rPr lang="en-US" sz="900" dirty="0" smtClean="0">
                  <a:solidFill>
                    <a:schemeClr val="tx1"/>
                  </a:solidFill>
                </a:rPr>
                <a:t>Injection Node</a:t>
              </a:r>
              <a:br>
                <a:rPr lang="en-US" sz="900" dirty="0" smtClean="0">
                  <a:solidFill>
                    <a:schemeClr val="tx1"/>
                  </a:solidFill>
                </a:rPr>
              </a:br>
              <a:r>
                <a:rPr lang="en-US" sz="600" dirty="0" smtClean="0">
                  <a:solidFill>
                    <a:schemeClr val="tx1"/>
                  </a:solidFill>
                </a:rPr>
                <a:t>(Tool Native Language)</a:t>
              </a:r>
              <a:endParaRPr lang="en-US" sz="600" dirty="0">
                <a:solidFill>
                  <a:schemeClr val="tx1"/>
                </a:solidFill>
              </a:endParaRPr>
            </a:p>
          </p:txBody>
        </p:sp>
        <p:sp>
          <p:nvSpPr>
            <p:cNvPr id="63" name="Flowchart: Magnetic Disk 62"/>
            <p:cNvSpPr/>
            <p:nvPr/>
          </p:nvSpPr>
          <p:spPr>
            <a:xfrm>
              <a:off x="7091438" y="1429071"/>
              <a:ext cx="731293" cy="562533"/>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cxnSp>
          <p:nvCxnSpPr>
            <p:cNvPr id="64" name="Straight Arrow Connector 63"/>
            <p:cNvCxnSpPr/>
            <p:nvPr/>
          </p:nvCxnSpPr>
          <p:spPr>
            <a:xfrm flipV="1">
              <a:off x="7017180" y="2006634"/>
              <a:ext cx="439904" cy="25180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Flowchart: Magnetic Disk 64"/>
            <p:cNvSpPr/>
            <p:nvPr/>
          </p:nvSpPr>
          <p:spPr>
            <a:xfrm>
              <a:off x="7330268" y="1429071"/>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66" name="Flowchart: Magnetic Disk 65"/>
            <p:cNvSpPr/>
            <p:nvPr/>
          </p:nvSpPr>
          <p:spPr>
            <a:xfrm>
              <a:off x="7367770" y="1466573"/>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67" name="Flowchart: Magnetic Disk 66"/>
            <p:cNvSpPr/>
            <p:nvPr/>
          </p:nvSpPr>
          <p:spPr>
            <a:xfrm>
              <a:off x="7405272" y="1504076"/>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68" name="Flowchart: Magnetic Disk 67"/>
            <p:cNvSpPr/>
            <p:nvPr/>
          </p:nvSpPr>
          <p:spPr>
            <a:xfrm>
              <a:off x="7442774" y="1541578"/>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69" name="Flowchart: Magnetic Disk 68"/>
            <p:cNvSpPr/>
            <p:nvPr/>
          </p:nvSpPr>
          <p:spPr>
            <a:xfrm>
              <a:off x="7442774" y="1429071"/>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70" name="Flowchart: Magnetic Disk 69"/>
            <p:cNvSpPr/>
            <p:nvPr/>
          </p:nvSpPr>
          <p:spPr>
            <a:xfrm>
              <a:off x="7480277" y="1466573"/>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71" name="Flowchart: Magnetic Disk 70"/>
            <p:cNvSpPr/>
            <p:nvPr/>
          </p:nvSpPr>
          <p:spPr>
            <a:xfrm>
              <a:off x="7517779" y="1504076"/>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72" name="Flowchart: Magnetic Disk 71"/>
            <p:cNvSpPr/>
            <p:nvPr/>
          </p:nvSpPr>
          <p:spPr>
            <a:xfrm>
              <a:off x="7555281" y="1541578"/>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73" name="Right Arrow 72"/>
            <p:cNvSpPr/>
            <p:nvPr/>
          </p:nvSpPr>
          <p:spPr>
            <a:xfrm>
              <a:off x="7332472" y="2292873"/>
              <a:ext cx="875150" cy="23093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UPDATE REQUEST</a:t>
              </a:r>
              <a:endParaRPr lang="en-US" sz="600" dirty="0">
                <a:solidFill>
                  <a:schemeClr val="tx1"/>
                </a:solidFill>
              </a:endParaRPr>
            </a:p>
          </p:txBody>
        </p:sp>
        <p:sp>
          <p:nvSpPr>
            <p:cNvPr id="74" name="Right Arrow 73"/>
            <p:cNvSpPr/>
            <p:nvPr/>
          </p:nvSpPr>
          <p:spPr>
            <a:xfrm>
              <a:off x="7322373" y="2485318"/>
              <a:ext cx="885250" cy="23093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UPDATE RESPONSE</a:t>
              </a:r>
              <a:endParaRPr lang="en-US" sz="600" dirty="0">
                <a:solidFill>
                  <a:schemeClr val="tx1"/>
                </a:solidFill>
              </a:endParaRPr>
            </a:p>
          </p:txBody>
        </p:sp>
        <p:grpSp>
          <p:nvGrpSpPr>
            <p:cNvPr id="75" name="Group 74"/>
            <p:cNvGrpSpPr/>
            <p:nvPr/>
          </p:nvGrpSpPr>
          <p:grpSpPr>
            <a:xfrm rot="16200000">
              <a:off x="6398634" y="1561580"/>
              <a:ext cx="962228" cy="423380"/>
              <a:chOff x="6629400" y="3333750"/>
              <a:chExt cx="1143000" cy="838200"/>
            </a:xfrm>
          </p:grpSpPr>
          <p:sp>
            <p:nvSpPr>
              <p:cNvPr id="84" name="Right Arrow 83"/>
              <p:cNvSpPr/>
              <p:nvPr/>
            </p:nvSpPr>
            <p:spPr>
              <a:xfrm flipH="1">
                <a:off x="6649394" y="3333750"/>
                <a:ext cx="1123006"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COMMAND</a:t>
                </a:r>
                <a:endParaRPr lang="en-US" sz="600" dirty="0">
                  <a:solidFill>
                    <a:schemeClr val="tx1"/>
                  </a:solidFill>
                </a:endParaRPr>
              </a:p>
            </p:txBody>
          </p:sp>
          <p:sp>
            <p:nvSpPr>
              <p:cNvPr id="85" name="Right Arrow 84"/>
              <p:cNvSpPr/>
              <p:nvPr/>
            </p:nvSpPr>
            <p:spPr>
              <a:xfrm>
                <a:off x="6629400" y="3714750"/>
                <a:ext cx="1143000"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RETURN</a:t>
                </a:r>
                <a:endParaRPr lang="en-US" sz="600" dirty="0">
                  <a:solidFill>
                    <a:schemeClr val="tx1"/>
                  </a:solidFill>
                </a:endParaRPr>
              </a:p>
            </p:txBody>
          </p:sp>
        </p:grpSp>
        <p:grpSp>
          <p:nvGrpSpPr>
            <p:cNvPr id="77" name="Group 76"/>
            <p:cNvGrpSpPr/>
            <p:nvPr/>
          </p:nvGrpSpPr>
          <p:grpSpPr>
            <a:xfrm>
              <a:off x="7131044" y="2671499"/>
              <a:ext cx="202964" cy="276769"/>
              <a:chOff x="4312003" y="3313755"/>
              <a:chExt cx="401825" cy="547943"/>
            </a:xfrm>
            <a:solidFill>
              <a:schemeClr val="accent3"/>
            </a:solidFill>
          </p:grpSpPr>
          <p:sp>
            <p:nvSpPr>
              <p:cNvPr id="80" name="Right Arrow 79"/>
              <p:cNvSpPr/>
              <p:nvPr/>
            </p:nvSpPr>
            <p:spPr>
              <a:xfrm rot="16200000" flipH="1">
                <a:off x="4152413" y="3473345"/>
                <a:ext cx="538358"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tx1"/>
                    </a:solidFill>
                  </a:rPr>
                  <a:t>REQUEST</a:t>
                </a:r>
                <a:endParaRPr lang="en-US" sz="300" dirty="0">
                  <a:solidFill>
                    <a:schemeClr val="tx1"/>
                  </a:solidFill>
                </a:endParaRPr>
              </a:p>
            </p:txBody>
          </p:sp>
          <p:sp>
            <p:nvSpPr>
              <p:cNvPr id="81" name="Right Arrow 80"/>
              <p:cNvSpPr/>
              <p:nvPr/>
            </p:nvSpPr>
            <p:spPr>
              <a:xfrm rot="16200000">
                <a:off x="4330268" y="3478138"/>
                <a:ext cx="547943"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tx1"/>
                    </a:solidFill>
                  </a:rPr>
                  <a:t>RESPONSE</a:t>
                </a:r>
                <a:endParaRPr lang="en-US" sz="300" dirty="0">
                  <a:solidFill>
                    <a:schemeClr val="tx1"/>
                  </a:solidFill>
                </a:endParaRPr>
              </a:p>
            </p:txBody>
          </p:sp>
        </p:grpSp>
        <p:sp>
          <p:nvSpPr>
            <p:cNvPr id="78" name="Right Arrow 77"/>
            <p:cNvSpPr/>
            <p:nvPr/>
          </p:nvSpPr>
          <p:spPr>
            <a:xfrm flipH="1">
              <a:off x="7321730" y="2799495"/>
              <a:ext cx="885892" cy="23093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REQUEST</a:t>
              </a:r>
              <a:endParaRPr lang="en-US" sz="600" dirty="0">
                <a:solidFill>
                  <a:schemeClr val="tx1"/>
                </a:solidFill>
              </a:endParaRPr>
            </a:p>
          </p:txBody>
        </p:sp>
        <p:sp>
          <p:nvSpPr>
            <p:cNvPr id="79" name="Right Arrow 78"/>
            <p:cNvSpPr/>
            <p:nvPr/>
          </p:nvSpPr>
          <p:spPr>
            <a:xfrm>
              <a:off x="7311631" y="2991941"/>
              <a:ext cx="895991" cy="23093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RESPONSE</a:t>
              </a:r>
              <a:endParaRPr lang="en-US" sz="600" dirty="0">
                <a:solidFill>
                  <a:schemeClr val="tx1"/>
                </a:solidFill>
              </a:endParaRPr>
            </a:p>
          </p:txBody>
        </p:sp>
      </p:grpSp>
      <p:grpSp>
        <p:nvGrpSpPr>
          <p:cNvPr id="94" name="Group 93"/>
          <p:cNvGrpSpPr/>
          <p:nvPr/>
        </p:nvGrpSpPr>
        <p:grpSpPr>
          <a:xfrm>
            <a:off x="2190637" y="842900"/>
            <a:ext cx="2463642" cy="3417033"/>
            <a:chOff x="6139952" y="1292156"/>
            <a:chExt cx="2067671" cy="2867827"/>
          </a:xfrm>
        </p:grpSpPr>
        <p:sp>
          <p:nvSpPr>
            <p:cNvPr id="95" name="Flowchart: Magnetic Disk 94"/>
            <p:cNvSpPr/>
            <p:nvPr/>
          </p:nvSpPr>
          <p:spPr>
            <a:xfrm flipH="1">
              <a:off x="6635111" y="3582646"/>
              <a:ext cx="750537" cy="577337"/>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Transform</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cxnSp>
          <p:nvCxnSpPr>
            <p:cNvPr id="96" name="Straight Arrow Connector 95"/>
            <p:cNvCxnSpPr>
              <a:stCxn id="98" idx="2"/>
              <a:endCxn id="95" idx="1"/>
            </p:cNvCxnSpPr>
            <p:nvPr/>
          </p:nvCxnSpPr>
          <p:spPr>
            <a:xfrm flipH="1">
              <a:off x="7010380" y="3360945"/>
              <a:ext cx="8254" cy="22170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flipH="1">
              <a:off x="6856901" y="3582646"/>
              <a:ext cx="307913" cy="172247"/>
              <a:chOff x="5562600" y="3181350"/>
              <a:chExt cx="609600" cy="341012"/>
            </a:xfrm>
          </p:grpSpPr>
          <p:sp>
            <p:nvSpPr>
              <p:cNvPr id="124" name="Flowchart: Magnetic Disk 123"/>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5" name="Flowchart: Magnetic Disk 124"/>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6" name="Flowchart: Magnetic Disk 125"/>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7" name="Flowchart: Magnetic Disk 126"/>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8" name="Flowchart: Magnetic Disk 127"/>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9" name="Flowchart: Magnetic Disk 128"/>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0" name="Flowchart: Magnetic Disk 129"/>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1" name="Flowchart: Magnetic Disk 130"/>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98" name="Rectangle 97"/>
            <p:cNvSpPr/>
            <p:nvPr/>
          </p:nvSpPr>
          <p:spPr>
            <a:xfrm>
              <a:off x="6669498" y="2177405"/>
              <a:ext cx="698272" cy="11835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800" dirty="0" smtClean="0">
                  <a:solidFill>
                    <a:schemeClr val="tx1"/>
                  </a:solidFill>
                </a:rPr>
                <a:t>System Node</a:t>
              </a:r>
              <a:endParaRPr lang="en-US" sz="800" dirty="0">
                <a:solidFill>
                  <a:schemeClr val="tx1"/>
                </a:solidFill>
              </a:endParaRPr>
            </a:p>
          </p:txBody>
        </p:sp>
        <p:sp>
          <p:nvSpPr>
            <p:cNvPr id="99" name="Rounded Rectangle 98"/>
            <p:cNvSpPr/>
            <p:nvPr/>
          </p:nvSpPr>
          <p:spPr>
            <a:xfrm>
              <a:off x="6721515" y="2797507"/>
              <a:ext cx="600858" cy="4191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2654 </a:t>
              </a:r>
              <a:r>
                <a:rPr lang="en-US" sz="800" dirty="0" smtClean="0">
                  <a:solidFill>
                    <a:schemeClr val="tx1"/>
                  </a:solidFill>
                </a:rPr>
                <a:t>Transform</a:t>
              </a:r>
            </a:p>
            <a:p>
              <a:pPr algn="ctr"/>
              <a:r>
                <a:rPr lang="en-US" sz="800" dirty="0" smtClean="0">
                  <a:solidFill>
                    <a:schemeClr val="tx1"/>
                  </a:solidFill>
                </a:rPr>
                <a:t>Nod</a:t>
              </a:r>
              <a:r>
                <a:rPr lang="en-US" sz="700" dirty="0" smtClean="0">
                  <a:solidFill>
                    <a:schemeClr val="tx1"/>
                  </a:solidFill>
                </a:rPr>
                <a:t>e</a:t>
              </a:r>
              <a:endParaRPr lang="en-US" sz="700" dirty="0">
                <a:solidFill>
                  <a:schemeClr val="tx1"/>
                </a:solidFill>
              </a:endParaRPr>
            </a:p>
          </p:txBody>
        </p:sp>
        <p:sp>
          <p:nvSpPr>
            <p:cNvPr id="100" name="Rounded Rectangle 99"/>
            <p:cNvSpPr/>
            <p:nvPr/>
          </p:nvSpPr>
          <p:spPr>
            <a:xfrm>
              <a:off x="6696648" y="2243404"/>
              <a:ext cx="641064" cy="51679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2654</a:t>
              </a:r>
              <a:br>
                <a:rPr lang="en-US" sz="900" dirty="0" smtClean="0">
                  <a:solidFill>
                    <a:schemeClr val="tx1"/>
                  </a:solidFill>
                </a:rPr>
              </a:br>
              <a:r>
                <a:rPr lang="en-US" sz="900" dirty="0" smtClean="0">
                  <a:solidFill>
                    <a:schemeClr val="tx1"/>
                  </a:solidFill>
                </a:rPr>
                <a:t>Injection Node</a:t>
              </a:r>
              <a:br>
                <a:rPr lang="en-US" sz="900" dirty="0" smtClean="0">
                  <a:solidFill>
                    <a:schemeClr val="tx1"/>
                  </a:solidFill>
                </a:rPr>
              </a:br>
              <a:r>
                <a:rPr lang="en-US" sz="600" dirty="0" smtClean="0">
                  <a:solidFill>
                    <a:schemeClr val="tx1"/>
                  </a:solidFill>
                </a:rPr>
                <a:t>(Tool Native Language)</a:t>
              </a:r>
              <a:endParaRPr lang="en-US" sz="600" dirty="0">
                <a:solidFill>
                  <a:schemeClr val="tx1"/>
                </a:solidFill>
              </a:endParaRPr>
            </a:p>
          </p:txBody>
        </p:sp>
        <p:sp>
          <p:nvSpPr>
            <p:cNvPr id="101" name="Flowchart: Magnetic Disk 100"/>
            <p:cNvSpPr/>
            <p:nvPr/>
          </p:nvSpPr>
          <p:spPr>
            <a:xfrm>
              <a:off x="7091438" y="1429071"/>
              <a:ext cx="731293" cy="562533"/>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cxnSp>
          <p:nvCxnSpPr>
            <p:cNvPr id="102" name="Straight Arrow Connector 101"/>
            <p:cNvCxnSpPr/>
            <p:nvPr/>
          </p:nvCxnSpPr>
          <p:spPr>
            <a:xfrm flipV="1">
              <a:off x="7017180" y="2006634"/>
              <a:ext cx="439904" cy="25180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Flowchart: Magnetic Disk 102"/>
            <p:cNvSpPr/>
            <p:nvPr/>
          </p:nvSpPr>
          <p:spPr>
            <a:xfrm>
              <a:off x="7330268" y="1429071"/>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4" name="Flowchart: Magnetic Disk 103"/>
            <p:cNvSpPr/>
            <p:nvPr/>
          </p:nvSpPr>
          <p:spPr>
            <a:xfrm>
              <a:off x="7367770" y="1466573"/>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5" name="Flowchart: Magnetic Disk 104"/>
            <p:cNvSpPr/>
            <p:nvPr/>
          </p:nvSpPr>
          <p:spPr>
            <a:xfrm>
              <a:off x="7405272" y="1504076"/>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6" name="Flowchart: Magnetic Disk 105"/>
            <p:cNvSpPr/>
            <p:nvPr/>
          </p:nvSpPr>
          <p:spPr>
            <a:xfrm>
              <a:off x="7442774" y="1541578"/>
              <a:ext cx="75004" cy="55324"/>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7" name="Flowchart: Magnetic Disk 106"/>
            <p:cNvSpPr/>
            <p:nvPr/>
          </p:nvSpPr>
          <p:spPr>
            <a:xfrm>
              <a:off x="7442774" y="1429071"/>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8" name="Flowchart: Magnetic Disk 107"/>
            <p:cNvSpPr/>
            <p:nvPr/>
          </p:nvSpPr>
          <p:spPr>
            <a:xfrm>
              <a:off x="7480277" y="1466573"/>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9" name="Flowchart: Magnetic Disk 108"/>
            <p:cNvSpPr/>
            <p:nvPr/>
          </p:nvSpPr>
          <p:spPr>
            <a:xfrm>
              <a:off x="7517779" y="1504076"/>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0" name="Flowchart: Magnetic Disk 109"/>
            <p:cNvSpPr/>
            <p:nvPr/>
          </p:nvSpPr>
          <p:spPr>
            <a:xfrm>
              <a:off x="7555281" y="1541578"/>
              <a:ext cx="75004" cy="55324"/>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1" name="Right Arrow 110"/>
            <p:cNvSpPr/>
            <p:nvPr/>
          </p:nvSpPr>
          <p:spPr>
            <a:xfrm>
              <a:off x="7332472" y="2292873"/>
              <a:ext cx="875150" cy="23093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UPDATE REQUEST</a:t>
              </a:r>
              <a:endParaRPr lang="en-US" sz="600" dirty="0">
                <a:solidFill>
                  <a:schemeClr val="tx1"/>
                </a:solidFill>
              </a:endParaRPr>
            </a:p>
          </p:txBody>
        </p:sp>
        <p:sp>
          <p:nvSpPr>
            <p:cNvPr id="112" name="Right Arrow 111"/>
            <p:cNvSpPr/>
            <p:nvPr/>
          </p:nvSpPr>
          <p:spPr>
            <a:xfrm>
              <a:off x="7322373" y="2485318"/>
              <a:ext cx="885250" cy="23093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UPDATE RESPONSE</a:t>
              </a:r>
              <a:endParaRPr lang="en-US" sz="600" dirty="0">
                <a:solidFill>
                  <a:schemeClr val="tx1"/>
                </a:solidFill>
              </a:endParaRPr>
            </a:p>
          </p:txBody>
        </p:sp>
        <p:grpSp>
          <p:nvGrpSpPr>
            <p:cNvPr id="113" name="Group 112"/>
            <p:cNvGrpSpPr/>
            <p:nvPr/>
          </p:nvGrpSpPr>
          <p:grpSpPr>
            <a:xfrm rot="16200000">
              <a:off x="6398634" y="1561580"/>
              <a:ext cx="962228" cy="423380"/>
              <a:chOff x="6629400" y="3333750"/>
              <a:chExt cx="1143000" cy="838200"/>
            </a:xfrm>
          </p:grpSpPr>
          <p:sp>
            <p:nvSpPr>
              <p:cNvPr id="122" name="Right Arrow 121"/>
              <p:cNvSpPr/>
              <p:nvPr/>
            </p:nvSpPr>
            <p:spPr>
              <a:xfrm flipH="1">
                <a:off x="6649394" y="3333750"/>
                <a:ext cx="1123006"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COMMAND</a:t>
                </a:r>
                <a:endParaRPr lang="en-US" sz="600" dirty="0">
                  <a:solidFill>
                    <a:schemeClr val="tx1"/>
                  </a:solidFill>
                </a:endParaRPr>
              </a:p>
            </p:txBody>
          </p:sp>
          <p:sp>
            <p:nvSpPr>
              <p:cNvPr id="123" name="Right Arrow 122"/>
              <p:cNvSpPr/>
              <p:nvPr/>
            </p:nvSpPr>
            <p:spPr>
              <a:xfrm>
                <a:off x="6629400" y="3714750"/>
                <a:ext cx="1143000"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RETURN</a:t>
                </a:r>
                <a:endParaRPr lang="en-US" sz="600" dirty="0">
                  <a:solidFill>
                    <a:schemeClr val="tx1"/>
                  </a:solidFill>
                </a:endParaRPr>
              </a:p>
            </p:txBody>
          </p:sp>
        </p:grpSp>
        <p:grpSp>
          <p:nvGrpSpPr>
            <p:cNvPr id="114" name="Group 113"/>
            <p:cNvGrpSpPr/>
            <p:nvPr/>
          </p:nvGrpSpPr>
          <p:grpSpPr>
            <a:xfrm>
              <a:off x="6139952" y="2810237"/>
              <a:ext cx="577337" cy="423380"/>
              <a:chOff x="4267200" y="3028950"/>
              <a:chExt cx="1143000" cy="838200"/>
            </a:xfrm>
          </p:grpSpPr>
          <p:sp>
            <p:nvSpPr>
              <p:cNvPr id="120" name="Right Arrow 119"/>
              <p:cNvSpPr/>
              <p:nvPr/>
            </p:nvSpPr>
            <p:spPr>
              <a:xfrm flipH="1">
                <a:off x="4287194" y="3028950"/>
                <a:ext cx="1123006"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REQUEST</a:t>
                </a:r>
                <a:endParaRPr lang="en-US" sz="600" dirty="0">
                  <a:solidFill>
                    <a:schemeClr val="tx1"/>
                  </a:solidFill>
                </a:endParaRPr>
              </a:p>
            </p:txBody>
          </p:sp>
          <p:sp>
            <p:nvSpPr>
              <p:cNvPr id="121" name="Right Arrow 120"/>
              <p:cNvSpPr/>
              <p:nvPr/>
            </p:nvSpPr>
            <p:spPr>
              <a:xfrm>
                <a:off x="4267200" y="3409950"/>
                <a:ext cx="1143000"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RESPONSE</a:t>
                </a:r>
                <a:endParaRPr lang="en-US" sz="600" dirty="0">
                  <a:solidFill>
                    <a:schemeClr val="tx1"/>
                  </a:solidFill>
                </a:endParaRPr>
              </a:p>
            </p:txBody>
          </p:sp>
        </p:grpSp>
        <p:grpSp>
          <p:nvGrpSpPr>
            <p:cNvPr id="115" name="Group 114"/>
            <p:cNvGrpSpPr/>
            <p:nvPr/>
          </p:nvGrpSpPr>
          <p:grpSpPr>
            <a:xfrm>
              <a:off x="7131044" y="2671499"/>
              <a:ext cx="202964" cy="276769"/>
              <a:chOff x="4312003" y="3313755"/>
              <a:chExt cx="401825" cy="547943"/>
            </a:xfrm>
            <a:solidFill>
              <a:schemeClr val="accent3"/>
            </a:solidFill>
          </p:grpSpPr>
          <p:sp>
            <p:nvSpPr>
              <p:cNvPr id="118" name="Right Arrow 117"/>
              <p:cNvSpPr/>
              <p:nvPr/>
            </p:nvSpPr>
            <p:spPr>
              <a:xfrm rot="16200000" flipH="1">
                <a:off x="4152413" y="3473345"/>
                <a:ext cx="538358"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solidFill>
                      <a:schemeClr val="tx1"/>
                    </a:solidFill>
                  </a:rPr>
                  <a:t>REQUEST</a:t>
                </a:r>
                <a:endParaRPr lang="en-US" sz="300" dirty="0">
                  <a:solidFill>
                    <a:schemeClr val="tx1"/>
                  </a:solidFill>
                </a:endParaRPr>
              </a:p>
            </p:txBody>
          </p:sp>
          <p:sp>
            <p:nvSpPr>
              <p:cNvPr id="119" name="Right Arrow 118"/>
              <p:cNvSpPr/>
              <p:nvPr/>
            </p:nvSpPr>
            <p:spPr>
              <a:xfrm rot="16200000">
                <a:off x="4330268" y="3478138"/>
                <a:ext cx="547943" cy="219177"/>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solidFill>
                      <a:schemeClr val="tx1"/>
                    </a:solidFill>
                  </a:rPr>
                  <a:t>RESPONSE</a:t>
                </a:r>
                <a:endParaRPr lang="en-US" sz="300" dirty="0">
                  <a:solidFill>
                    <a:schemeClr val="tx1"/>
                  </a:solidFill>
                </a:endParaRPr>
              </a:p>
            </p:txBody>
          </p:sp>
        </p:grpSp>
        <p:sp>
          <p:nvSpPr>
            <p:cNvPr id="116" name="Right Arrow 115"/>
            <p:cNvSpPr/>
            <p:nvPr/>
          </p:nvSpPr>
          <p:spPr>
            <a:xfrm flipH="1">
              <a:off x="7321730" y="2799495"/>
              <a:ext cx="885892" cy="23093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REQUEST</a:t>
              </a:r>
              <a:endParaRPr lang="en-US" sz="600" dirty="0">
                <a:solidFill>
                  <a:schemeClr val="tx1"/>
                </a:solidFill>
              </a:endParaRPr>
            </a:p>
          </p:txBody>
        </p:sp>
        <p:sp>
          <p:nvSpPr>
            <p:cNvPr id="117" name="Right Arrow 116"/>
            <p:cNvSpPr/>
            <p:nvPr/>
          </p:nvSpPr>
          <p:spPr>
            <a:xfrm>
              <a:off x="7311631" y="2991941"/>
              <a:ext cx="895991" cy="23093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RESPONSE</a:t>
              </a:r>
              <a:endParaRPr lang="en-US" sz="600" dirty="0">
                <a:solidFill>
                  <a:schemeClr val="tx1"/>
                </a:solidFill>
              </a:endParaRPr>
            </a:p>
          </p:txBody>
        </p:sp>
      </p:grpSp>
      <p:sp>
        <p:nvSpPr>
          <p:cNvPr id="133" name="Cloud 132"/>
          <p:cNvSpPr/>
          <p:nvPr/>
        </p:nvSpPr>
        <p:spPr>
          <a:xfrm>
            <a:off x="724096" y="438150"/>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Scheduler/Broker</a:t>
            </a:r>
            <a:endParaRPr lang="en-US" sz="1050" dirty="0">
              <a:solidFill>
                <a:schemeClr val="tx1"/>
              </a:solidFill>
            </a:endParaRPr>
          </a:p>
        </p:txBody>
      </p:sp>
      <p:sp>
        <p:nvSpPr>
          <p:cNvPr id="134" name="Cloud 133"/>
          <p:cNvSpPr/>
          <p:nvPr/>
        </p:nvSpPr>
        <p:spPr>
          <a:xfrm>
            <a:off x="516762" y="1900604"/>
            <a:ext cx="1441027" cy="747346"/>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Application</a:t>
            </a:r>
            <a:endParaRPr lang="en-US" sz="1050" dirty="0">
              <a:solidFill>
                <a:schemeClr val="tx1"/>
              </a:solidFill>
            </a:endParaRPr>
          </a:p>
        </p:txBody>
      </p:sp>
      <p:sp>
        <p:nvSpPr>
          <p:cNvPr id="135" name="Cloud 134"/>
          <p:cNvSpPr/>
          <p:nvPr/>
        </p:nvSpPr>
        <p:spPr>
          <a:xfrm>
            <a:off x="8136762" y="1809750"/>
            <a:ext cx="931038" cy="173241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1687.1</a:t>
            </a:r>
            <a:br>
              <a:rPr lang="en-US" sz="1050" dirty="0" smtClean="0">
                <a:solidFill>
                  <a:schemeClr val="tx1"/>
                </a:solidFill>
              </a:rPr>
            </a:br>
            <a:r>
              <a:rPr lang="en-US" sz="1050" dirty="0" smtClean="0">
                <a:solidFill>
                  <a:schemeClr val="tx1"/>
                </a:solidFill>
              </a:rPr>
              <a:t>EDA Tool</a:t>
            </a:r>
            <a:endParaRPr lang="en-US" sz="1050" dirty="0">
              <a:solidFill>
                <a:schemeClr val="tx1"/>
              </a:solidFill>
            </a:endParaRPr>
          </a:p>
        </p:txBody>
      </p:sp>
      <p:cxnSp>
        <p:nvCxnSpPr>
          <p:cNvPr id="136" name="Straight Arrow Connector 135"/>
          <p:cNvCxnSpPr>
            <a:stCxn id="134" idx="3"/>
            <a:endCxn id="133" idx="1"/>
          </p:cNvCxnSpPr>
          <p:nvPr/>
        </p:nvCxnSpPr>
        <p:spPr>
          <a:xfrm flipV="1">
            <a:off x="1237276" y="1326203"/>
            <a:ext cx="168387" cy="617131"/>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0" name="Rectangular Callout 139"/>
          <p:cNvSpPr/>
          <p:nvPr/>
        </p:nvSpPr>
        <p:spPr>
          <a:xfrm>
            <a:off x="7374762" y="3409950"/>
            <a:ext cx="869345" cy="606319"/>
          </a:xfrm>
          <a:prstGeom prst="wedgeRectCallout">
            <a:avLst>
              <a:gd name="adj1" fmla="val -71101"/>
              <a:gd name="adj2" fmla="val -85717"/>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ModelPoint</a:t>
            </a:r>
            <a:r>
              <a:rPr lang="en-US" sz="1000" dirty="0" smtClean="0">
                <a:solidFill>
                  <a:schemeClr val="tx1"/>
                </a:solidFill>
              </a:rPr>
              <a:t/>
            </a:r>
            <a:br>
              <a:rPr lang="en-US" sz="1000" dirty="0" smtClean="0">
                <a:solidFill>
                  <a:schemeClr val="tx1"/>
                </a:solidFill>
              </a:rPr>
            </a:br>
            <a:r>
              <a:rPr lang="en-US" sz="1000" dirty="0" smtClean="0">
                <a:solidFill>
                  <a:schemeClr val="tx1"/>
                </a:solidFill>
              </a:rPr>
              <a:t>Node</a:t>
            </a:r>
            <a:endParaRPr lang="en-US" sz="1000" dirty="0">
              <a:solidFill>
                <a:schemeClr val="tx1"/>
              </a:solidFill>
            </a:endParaRPr>
          </a:p>
        </p:txBody>
      </p:sp>
      <p:sp>
        <p:nvSpPr>
          <p:cNvPr id="141" name="Title 7"/>
          <p:cNvSpPr txBox="1">
            <a:spLocks/>
          </p:cNvSpPr>
          <p:nvPr/>
        </p:nvSpPr>
        <p:spPr>
          <a:xfrm>
            <a:off x="-76200" y="2647950"/>
            <a:ext cx="2276397" cy="1341418"/>
          </a:xfrm>
          <a:prstGeom prst="rect">
            <a:avLst/>
          </a:prstGeom>
        </p:spPr>
        <p:txBody>
          <a:bodyPr/>
          <a:lstStyle>
            <a:lvl1pPr algn="ctr" defTabSz="914400" rtl="0" eaLnBrk="1" latinLnBrk="0" hangingPunct="1">
              <a:lnSpc>
                <a:spcPts val="5800"/>
              </a:lnSpc>
              <a:spcBef>
                <a:spcPct val="0"/>
              </a:spcBef>
              <a:buNone/>
              <a:defRPr sz="48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ts val="3000"/>
              </a:lnSpc>
            </a:pPr>
            <a:r>
              <a:rPr lang="en-US" sz="2000" dirty="0" smtClean="0"/>
              <a:t>Top-Down /Bottom-Up 1687.1/2654 Transformation Flow </a:t>
            </a:r>
            <a:endParaRPr lang="en-US" sz="2000" dirty="0"/>
          </a:p>
        </p:txBody>
      </p:sp>
    </p:spTree>
    <p:extLst>
      <p:ext uri="{BB962C8B-B14F-4D97-AF65-F5344CB8AC3E}">
        <p14:creationId xmlns:p14="http://schemas.microsoft.com/office/powerpoint/2010/main" val="91627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691444" y="2815389"/>
            <a:ext cx="3713759" cy="1143000"/>
            <a:chOff x="2514600" y="3181350"/>
            <a:chExt cx="3713759" cy="1143000"/>
          </a:xfrm>
        </p:grpSpPr>
        <p:sp>
          <p:nvSpPr>
            <p:cNvPr id="96" name="Flowchart: Magnetic Disk 95"/>
            <p:cNvSpPr/>
            <p:nvPr/>
          </p:nvSpPr>
          <p:spPr>
            <a:xfrm flipH="1">
              <a:off x="36576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br>
                <a:rPr lang="en-US" sz="1200" dirty="0" smtClean="0">
                  <a:solidFill>
                    <a:schemeClr val="tx1"/>
                  </a:solidFill>
                </a:rPr>
              </a:br>
              <a:r>
                <a:rPr lang="en-US" sz="1200" dirty="0" smtClean="0">
                  <a:solidFill>
                    <a:schemeClr val="tx1"/>
                  </a:solidFill>
                </a:rPr>
                <a:t>(C++ Plug-in)</a:t>
              </a:r>
              <a:endParaRPr lang="en-US" sz="1200" dirty="0">
                <a:solidFill>
                  <a:schemeClr val="tx1"/>
                </a:solidFill>
              </a:endParaRPr>
            </a:p>
          </p:txBody>
        </p:sp>
        <p:grpSp>
          <p:nvGrpSpPr>
            <p:cNvPr id="97" name="Group 96"/>
            <p:cNvGrpSpPr/>
            <p:nvPr/>
          </p:nvGrpSpPr>
          <p:grpSpPr>
            <a:xfrm flipH="1">
              <a:off x="4096694" y="3181350"/>
              <a:ext cx="609600" cy="341012"/>
              <a:chOff x="5562600" y="3181350"/>
              <a:chExt cx="609600" cy="341012"/>
            </a:xfrm>
          </p:grpSpPr>
          <p:sp>
            <p:nvSpPr>
              <p:cNvPr id="98" name="Flowchart: Magnetic Disk 9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Magnetic Disk 9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agnetic Disk 9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Magnetic Disk 10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Magnetic Disk 101"/>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Magnetic Disk 102"/>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Magnetic Disk 103"/>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Magnetic Disk 104"/>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ular Callout 105"/>
            <p:cNvSpPr/>
            <p:nvPr/>
          </p:nvSpPr>
          <p:spPr>
            <a:xfrm flipH="1">
              <a:off x="5313959" y="3513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107" name="Rectangular Callout 106"/>
            <p:cNvSpPr/>
            <p:nvPr/>
          </p:nvSpPr>
          <p:spPr>
            <a:xfrm flipH="1">
              <a:off x="2514600" y="3503311"/>
              <a:ext cx="914400" cy="479082"/>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grpSp>
      <p:sp>
        <p:nvSpPr>
          <p:cNvPr id="82" name="Rectangle 81"/>
          <p:cNvSpPr/>
          <p:nvPr/>
        </p:nvSpPr>
        <p:spPr>
          <a:xfrm>
            <a:off x="3524250" y="908955"/>
            <a:ext cx="2209800" cy="18334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895350"/>
          </a:xfrm>
        </p:spPr>
        <p:txBody>
          <a:bodyPr/>
          <a:lstStyle/>
          <a:p>
            <a:r>
              <a:rPr lang="en-US" dirty="0" smtClean="0"/>
              <a:t>Dependency Events</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sp>
        <p:nvSpPr>
          <p:cNvPr id="26" name="Rectangle 25"/>
          <p:cNvSpPr/>
          <p:nvPr/>
        </p:nvSpPr>
        <p:spPr>
          <a:xfrm>
            <a:off x="3829050" y="1442355"/>
            <a:ext cx="16002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400" dirty="0" smtClean="0">
                <a:solidFill>
                  <a:schemeClr val="tx1"/>
                </a:solidFill>
              </a:rPr>
              <a:t>XFRM ENGINE</a:t>
            </a:r>
            <a:endParaRPr lang="en-US" sz="1400" dirty="0">
              <a:solidFill>
                <a:schemeClr val="tx1"/>
              </a:solidFill>
            </a:endParaRPr>
          </a:p>
        </p:txBody>
      </p:sp>
      <p:sp>
        <p:nvSpPr>
          <p:cNvPr id="30" name="Arc 29"/>
          <p:cNvSpPr/>
          <p:nvPr/>
        </p:nvSpPr>
        <p:spPr>
          <a:xfrm>
            <a:off x="3840136" y="1670955"/>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a:endCxn id="30" idx="0"/>
          </p:cNvCxnSpPr>
          <p:nvPr/>
        </p:nvCxnSpPr>
        <p:spPr>
          <a:xfrm>
            <a:off x="3823507" y="1670955"/>
            <a:ext cx="321479" cy="5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4436684" y="1991410"/>
            <a:ext cx="1966" cy="59394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3524250" y="2264737"/>
            <a:ext cx="598514" cy="575096"/>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Arrow Connector 50"/>
          <p:cNvCxnSpPr/>
          <p:nvPr/>
        </p:nvCxnSpPr>
        <p:spPr>
          <a:xfrm flipH="1" flipV="1">
            <a:off x="2990850" y="1670955"/>
            <a:ext cx="849286"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990850" y="2264737"/>
            <a:ext cx="838250" cy="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0" idx="2"/>
          </p:cNvCxnSpPr>
          <p:nvPr/>
        </p:nvCxnSpPr>
        <p:spPr>
          <a:xfrm>
            <a:off x="4120798" y="2585192"/>
            <a:ext cx="1966" cy="34729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38650" y="2552285"/>
            <a:ext cx="0" cy="38020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971800" y="1686004"/>
            <a:ext cx="914400" cy="523220"/>
          </a:xfrm>
          <a:prstGeom prst="rect">
            <a:avLst/>
          </a:prstGeom>
          <a:noFill/>
        </p:spPr>
        <p:txBody>
          <a:bodyPr wrap="square" rtlCol="0">
            <a:spAutoFit/>
          </a:bodyPr>
          <a:lstStyle/>
          <a:p>
            <a:pPr algn="ctr"/>
            <a:r>
              <a:rPr lang="en-US" sz="1400" dirty="0" smtClean="0"/>
              <a:t>System</a:t>
            </a:r>
            <a:br>
              <a:rPr lang="en-US" sz="1400" dirty="0" smtClean="0"/>
            </a:br>
            <a:r>
              <a:rPr lang="en-US" sz="1400" dirty="0" smtClean="0"/>
              <a:t>Interface</a:t>
            </a:r>
            <a:endParaRPr lang="en-US" sz="1400" dirty="0"/>
          </a:p>
        </p:txBody>
      </p:sp>
      <p:sp>
        <p:nvSpPr>
          <p:cNvPr id="83" name="Rectangle 82"/>
          <p:cNvSpPr/>
          <p:nvPr/>
        </p:nvSpPr>
        <p:spPr>
          <a:xfrm>
            <a:off x="3535134" y="895350"/>
            <a:ext cx="2190750" cy="152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IEEE 2654 Model Node</a:t>
            </a:r>
            <a:endParaRPr lang="en-US" sz="1200" dirty="0">
              <a:solidFill>
                <a:schemeClr val="tx1"/>
              </a:solidFill>
            </a:endParaRPr>
          </a:p>
        </p:txBody>
      </p:sp>
      <p:sp>
        <p:nvSpPr>
          <p:cNvPr id="84" name="Flowchart: Magnetic Disk 83"/>
          <p:cNvSpPr/>
          <p:nvPr/>
        </p:nvSpPr>
        <p:spPr>
          <a:xfrm>
            <a:off x="3785556" y="4307098"/>
            <a:ext cx="1605743" cy="38100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Instance Data</a:t>
            </a:r>
            <a:endParaRPr lang="en-US" sz="1000" dirty="0">
              <a:solidFill>
                <a:schemeClr val="tx1"/>
              </a:solidFill>
            </a:endParaRPr>
          </a:p>
        </p:txBody>
      </p:sp>
      <p:sp>
        <p:nvSpPr>
          <p:cNvPr id="85" name="Up-Down Arrow 84"/>
          <p:cNvSpPr/>
          <p:nvPr/>
        </p:nvSpPr>
        <p:spPr>
          <a:xfrm>
            <a:off x="4495800" y="3977854"/>
            <a:ext cx="177799" cy="30480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ular Callout 89"/>
          <p:cNvSpPr/>
          <p:nvPr/>
        </p:nvSpPr>
        <p:spPr>
          <a:xfrm>
            <a:off x="1219200" y="2542608"/>
            <a:ext cx="2047875" cy="195149"/>
          </a:xfrm>
          <a:prstGeom prst="wedgeRectCallout">
            <a:avLst>
              <a:gd name="adj1" fmla="val 90082"/>
              <a:gd name="adj2" fmla="val 1949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set_updateDataValueCallback</a:t>
            </a:r>
            <a:r>
              <a:rPr lang="en-US" sz="1000" dirty="0">
                <a:solidFill>
                  <a:schemeClr val="tx1"/>
                </a:solidFill>
              </a:rPr>
              <a:t>()</a:t>
            </a:r>
          </a:p>
        </p:txBody>
      </p:sp>
      <p:sp>
        <p:nvSpPr>
          <p:cNvPr id="91" name="Rectangular Callout 90"/>
          <p:cNvSpPr/>
          <p:nvPr/>
        </p:nvSpPr>
        <p:spPr>
          <a:xfrm>
            <a:off x="2009775" y="1110228"/>
            <a:ext cx="1876425" cy="153888"/>
          </a:xfrm>
          <a:prstGeom prst="wedgeRectCallout">
            <a:avLst>
              <a:gd name="adj1" fmla="val 79040"/>
              <a:gd name="adj2" fmla="val 980201"/>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updateDataValueCallback</a:t>
            </a:r>
            <a:r>
              <a:rPr lang="en-US" sz="1000" dirty="0">
                <a:solidFill>
                  <a:schemeClr val="tx1"/>
                </a:solidFill>
              </a:rPr>
              <a:t>()</a:t>
            </a:r>
          </a:p>
        </p:txBody>
      </p:sp>
      <p:sp>
        <p:nvSpPr>
          <p:cNvPr id="109" name="Oval 108"/>
          <p:cNvSpPr/>
          <p:nvPr/>
        </p:nvSpPr>
        <p:spPr>
          <a:xfrm>
            <a:off x="920590" y="251032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6" name="Oval 115"/>
          <p:cNvSpPr/>
          <p:nvPr/>
        </p:nvSpPr>
        <p:spPr>
          <a:xfrm>
            <a:off x="5824974" y="3678134"/>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8" name="Oval 117"/>
          <p:cNvSpPr/>
          <p:nvPr/>
        </p:nvSpPr>
        <p:spPr>
          <a:xfrm>
            <a:off x="1219200" y="1994394"/>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9" name="Oval 118"/>
          <p:cNvSpPr/>
          <p:nvPr/>
        </p:nvSpPr>
        <p:spPr>
          <a:xfrm>
            <a:off x="1241451" y="1561744"/>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0" name="Oval 119"/>
          <p:cNvSpPr/>
          <p:nvPr/>
        </p:nvSpPr>
        <p:spPr>
          <a:xfrm>
            <a:off x="1714500" y="1075456"/>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5" name="Oval 124"/>
          <p:cNvSpPr/>
          <p:nvPr/>
        </p:nvSpPr>
        <p:spPr>
          <a:xfrm>
            <a:off x="3811659" y="395838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aphicFrame>
        <p:nvGraphicFramePr>
          <p:cNvPr id="29" name="Table 28"/>
          <p:cNvGraphicFramePr>
            <a:graphicFrameLocks noGrp="1"/>
          </p:cNvGraphicFramePr>
          <p:nvPr>
            <p:extLst>
              <p:ext uri="{D42A27DB-BD31-4B8C-83A1-F6EECF244321}">
                <p14:modId xmlns:p14="http://schemas.microsoft.com/office/powerpoint/2010/main" val="3227281109"/>
              </p:ext>
            </p:extLst>
          </p:nvPr>
        </p:nvGraphicFramePr>
        <p:xfrm>
          <a:off x="6553200" y="860172"/>
          <a:ext cx="2446009" cy="2931962"/>
        </p:xfrm>
        <a:graphic>
          <a:graphicData uri="http://schemas.openxmlformats.org/drawingml/2006/table">
            <a:tbl>
              <a:tblPr firstRow="1" bandRow="1">
                <a:tableStyleId>{5940675A-B579-460E-94D1-54222C63F5DA}</a:tableStyleId>
              </a:tblPr>
              <a:tblGrid>
                <a:gridCol w="260235"/>
                <a:gridCol w="2185774"/>
              </a:tblGrid>
              <a:tr h="112446">
                <a:tc>
                  <a:txBody>
                    <a:bodyPr/>
                    <a:lstStyle/>
                    <a:p>
                      <a:pPr algn="ctr"/>
                      <a:r>
                        <a:rPr lang="en-US" sz="900" dirty="0" smtClean="0"/>
                        <a:t>#</a:t>
                      </a:r>
                      <a:endParaRPr lang="en-US" sz="700" dirty="0"/>
                    </a:p>
                  </a:txBody>
                  <a:tcPr marL="26965" marR="26965" marT="13483" marB="13483"/>
                </a:tc>
                <a:tc>
                  <a:txBody>
                    <a:bodyPr/>
                    <a:lstStyle/>
                    <a:p>
                      <a:pPr algn="ctr"/>
                      <a:r>
                        <a:rPr lang="en-US" sz="900" dirty="0" smtClean="0"/>
                        <a:t>Description</a:t>
                      </a:r>
                      <a:endParaRPr lang="en-US" sz="900" dirty="0"/>
                    </a:p>
                  </a:txBody>
                  <a:tcPr marL="26965" marR="26965" marT="13483" marB="13483"/>
                </a:tc>
              </a:tr>
              <a:tr h="112446">
                <a:tc>
                  <a:txBody>
                    <a:bodyPr/>
                    <a:lstStyle/>
                    <a:p>
                      <a:pPr algn="ctr"/>
                      <a:r>
                        <a:rPr lang="en-US" sz="900" dirty="0" smtClean="0"/>
                        <a:t>1</a:t>
                      </a:r>
                      <a:endParaRPr lang="en-US" sz="900" dirty="0"/>
                    </a:p>
                  </a:txBody>
                  <a:tcPr marL="26965" marR="26965" marT="13483" marB="13483"/>
                </a:tc>
                <a:tc>
                  <a:txBody>
                    <a:bodyPr/>
                    <a:lstStyle/>
                    <a:p>
                      <a:r>
                        <a:rPr lang="en-US" sz="900" dirty="0" smtClean="0"/>
                        <a:t>System</a:t>
                      </a:r>
                      <a:r>
                        <a:rPr lang="en-US" sz="900" baseline="0" dirty="0" smtClean="0"/>
                        <a:t> model r</a:t>
                      </a:r>
                      <a:r>
                        <a:rPr lang="en-US" sz="900" dirty="0" smtClean="0"/>
                        <a:t>egisters </a:t>
                      </a:r>
                      <a:r>
                        <a:rPr lang="en-US" sz="900" dirty="0" err="1" smtClean="0"/>
                        <a:t>updateDataValueCallback</a:t>
                      </a:r>
                      <a:r>
                        <a:rPr lang="en-US" sz="900" dirty="0" smtClean="0"/>
                        <a:t>() with Transform Library API</a:t>
                      </a:r>
                      <a:endParaRPr lang="en-US" sz="900" dirty="0"/>
                    </a:p>
                  </a:txBody>
                  <a:tcPr marL="26965" marR="26965" marT="13483" marB="13483"/>
                </a:tc>
              </a:tr>
              <a:tr h="112446">
                <a:tc>
                  <a:txBody>
                    <a:bodyPr/>
                    <a:lstStyle/>
                    <a:p>
                      <a:pPr algn="ctr"/>
                      <a:r>
                        <a:rPr lang="en-US" sz="900" dirty="0" smtClean="0"/>
                        <a:t>2</a:t>
                      </a:r>
                      <a:endParaRPr lang="en-US" sz="900" dirty="0"/>
                    </a:p>
                  </a:txBody>
                  <a:tcPr marL="26965" marR="26965" marT="13483" marB="13483"/>
                </a:tc>
                <a:tc>
                  <a:txBody>
                    <a:bodyPr/>
                    <a:lstStyle/>
                    <a:p>
                      <a:r>
                        <a:rPr lang="en-US" sz="900" dirty="0" smtClean="0"/>
                        <a:t>Anytime the state of the value of the instance data changes, call </a:t>
                      </a:r>
                      <a:r>
                        <a:rPr lang="en-US" sz="900" dirty="0" err="1" smtClean="0"/>
                        <a:t>updateDataValueCallback</a:t>
                      </a:r>
                      <a:r>
                        <a:rPr lang="en-US" sz="900" dirty="0" smtClean="0"/>
                        <a:t>() to notify observers dependent on this value of the change</a:t>
                      </a:r>
                      <a:endParaRPr lang="en-US" sz="900" dirty="0"/>
                    </a:p>
                  </a:txBody>
                  <a:tcPr marL="26965" marR="26965" marT="13483" marB="13483"/>
                </a:tc>
              </a:tr>
              <a:tr h="112446">
                <a:tc>
                  <a:txBody>
                    <a:bodyPr/>
                    <a:lstStyle/>
                    <a:p>
                      <a:pPr algn="ctr"/>
                      <a:r>
                        <a:rPr lang="en-US" sz="900" dirty="0" smtClean="0"/>
                        <a:t>3</a:t>
                      </a:r>
                      <a:endParaRPr lang="en-US" sz="900" dirty="0"/>
                    </a:p>
                  </a:txBody>
                  <a:tcPr marL="26965" marR="26965" marT="13483" marB="13483"/>
                </a:tc>
                <a:tc>
                  <a:txBody>
                    <a:bodyPr/>
                    <a:lstStyle/>
                    <a:p>
                      <a:r>
                        <a:rPr lang="en-US" sz="900" dirty="0" smtClean="0"/>
                        <a:t>Update system cache of state change</a:t>
                      </a:r>
                      <a:endParaRPr lang="en-US" sz="900" dirty="0"/>
                    </a:p>
                  </a:txBody>
                  <a:tcPr marL="26965" marR="26965" marT="13483" marB="13483"/>
                </a:tc>
              </a:tr>
              <a:tr h="112446">
                <a:tc>
                  <a:txBody>
                    <a:bodyPr/>
                    <a:lstStyle/>
                    <a:p>
                      <a:pPr algn="ctr"/>
                      <a:r>
                        <a:rPr lang="en-US" sz="900" dirty="0" smtClean="0"/>
                        <a:t>4</a:t>
                      </a:r>
                      <a:endParaRPr lang="en-US" sz="900" dirty="0"/>
                    </a:p>
                  </a:txBody>
                  <a:tcPr marL="26965" marR="26965" marT="13483" marB="13483"/>
                </a:tc>
                <a:tc>
                  <a:txBody>
                    <a:bodyPr/>
                    <a:lstStyle/>
                    <a:p>
                      <a:r>
                        <a:rPr lang="en-US" sz="900" dirty="0" smtClean="0"/>
                        <a:t>For all observers registered for the dependency data, notify observer of updated value</a:t>
                      </a:r>
                      <a:endParaRPr lang="en-US" sz="900" dirty="0"/>
                    </a:p>
                  </a:txBody>
                  <a:tcPr marL="26965" marR="26965" marT="13483" marB="13483"/>
                </a:tc>
              </a:tr>
              <a:tr h="112446">
                <a:tc>
                  <a:txBody>
                    <a:bodyPr/>
                    <a:lstStyle/>
                    <a:p>
                      <a:pPr algn="ctr"/>
                      <a:r>
                        <a:rPr lang="en-US" sz="900" dirty="0" smtClean="0"/>
                        <a:t>5</a:t>
                      </a:r>
                      <a:endParaRPr lang="en-US" sz="900" dirty="0"/>
                    </a:p>
                  </a:txBody>
                  <a:tcPr marL="26965" marR="26965" marT="13483" marB="13483"/>
                </a:tc>
                <a:tc>
                  <a:txBody>
                    <a:bodyPr/>
                    <a:lstStyle/>
                    <a:p>
                      <a:r>
                        <a:rPr lang="en-US" sz="900" dirty="0" smtClean="0"/>
                        <a:t>Each observer manages the affect of the change to the target (e.g., MUX select register changed so call appropriate select() or deselect() methods of the Transform Library API).</a:t>
                      </a:r>
                      <a:endParaRPr lang="en-US" sz="900" dirty="0"/>
                    </a:p>
                  </a:txBody>
                  <a:tcPr marL="26965" marR="26965" marT="13483" marB="13483"/>
                </a:tc>
              </a:tr>
              <a:tr h="112446">
                <a:tc>
                  <a:txBody>
                    <a:bodyPr/>
                    <a:lstStyle/>
                    <a:p>
                      <a:pPr algn="ctr"/>
                      <a:r>
                        <a:rPr lang="en-US" sz="900" dirty="0" smtClean="0"/>
                        <a:t>6</a:t>
                      </a:r>
                      <a:endParaRPr lang="en-US" sz="900" dirty="0"/>
                    </a:p>
                  </a:txBody>
                  <a:tcPr marL="26965" marR="26965" marT="13483" marB="13483"/>
                </a:tc>
                <a:tc>
                  <a:txBody>
                    <a:bodyPr/>
                    <a:lstStyle/>
                    <a:p>
                      <a:r>
                        <a:rPr lang="en-US" sz="900" dirty="0" smtClean="0"/>
                        <a:t>Update state of  Instance Data to reflect the dependency change</a:t>
                      </a:r>
                      <a:endParaRPr lang="en-US" sz="900" dirty="0"/>
                    </a:p>
                  </a:txBody>
                  <a:tcPr marL="26965" marR="26965" marT="13483" marB="13483"/>
                </a:tc>
              </a:tr>
            </a:tbl>
          </a:graphicData>
        </a:graphic>
      </p:graphicFrame>
      <p:sp>
        <p:nvSpPr>
          <p:cNvPr id="87" name="Flowchart: Magnetic Disk 86"/>
          <p:cNvSpPr/>
          <p:nvPr/>
        </p:nvSpPr>
        <p:spPr>
          <a:xfrm flipH="1">
            <a:off x="1521464" y="1352550"/>
            <a:ext cx="1485900" cy="1143000"/>
          </a:xfrm>
          <a:prstGeom prst="flowChartMagneticDisk">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 Model</a:t>
            </a:r>
            <a:endParaRPr lang="en-US" dirty="0">
              <a:solidFill>
                <a:schemeClr val="tx1"/>
              </a:solidFill>
            </a:endParaRPr>
          </a:p>
        </p:txBody>
      </p:sp>
    </p:spTree>
    <p:extLst>
      <p:ext uri="{BB962C8B-B14F-4D97-AF65-F5344CB8AC3E}">
        <p14:creationId xmlns:p14="http://schemas.microsoft.com/office/powerpoint/2010/main" val="147061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lowchart: Magnetic Disk 163"/>
          <p:cNvSpPr/>
          <p:nvPr/>
        </p:nvSpPr>
        <p:spPr>
          <a:xfrm flipH="1">
            <a:off x="4434527" y="908826"/>
            <a:ext cx="1055020" cy="1385372"/>
          </a:xfrm>
          <a:prstGeom prst="flowChartMagneticDisk">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Debug</a:t>
            </a:r>
            <a:br>
              <a:rPr lang="en-US" sz="1000" dirty="0" smtClean="0">
                <a:solidFill>
                  <a:schemeClr val="tx1"/>
                </a:solidFill>
              </a:rPr>
            </a:br>
            <a:r>
              <a:rPr lang="en-US" sz="1000" dirty="0" smtClean="0">
                <a:solidFill>
                  <a:schemeClr val="tx1"/>
                </a:solidFill>
              </a:rPr>
              <a:t>Library</a:t>
            </a:r>
            <a:br>
              <a:rPr lang="en-US" sz="1000" dirty="0" smtClean="0">
                <a:solidFill>
                  <a:schemeClr val="tx1"/>
                </a:solidFill>
              </a:rPr>
            </a:br>
            <a:r>
              <a:rPr lang="en-US" sz="1000" dirty="0" smtClean="0">
                <a:solidFill>
                  <a:schemeClr val="tx1"/>
                </a:solidFill>
              </a:rPr>
              <a:t>(C++ Plug-in)</a:t>
            </a:r>
            <a:endParaRPr lang="en-US" sz="1000" dirty="0">
              <a:solidFill>
                <a:schemeClr val="tx1"/>
              </a:solidFill>
            </a:endParaRPr>
          </a:p>
        </p:txBody>
      </p:sp>
      <p:sp>
        <p:nvSpPr>
          <p:cNvPr id="2" name="Title 1"/>
          <p:cNvSpPr>
            <a:spLocks noGrp="1"/>
          </p:cNvSpPr>
          <p:nvPr>
            <p:ph type="title"/>
          </p:nvPr>
        </p:nvSpPr>
        <p:spPr>
          <a:xfrm>
            <a:off x="4191000" y="228600"/>
            <a:ext cx="4091241" cy="895350"/>
          </a:xfrm>
        </p:spPr>
        <p:txBody>
          <a:bodyPr/>
          <a:lstStyle/>
          <a:p>
            <a:pPr>
              <a:lnSpc>
                <a:spcPts val="3500"/>
              </a:lnSpc>
            </a:pPr>
            <a:r>
              <a:rPr lang="en-US" sz="2400" dirty="0" smtClean="0"/>
              <a:t>Debug Library Capture of Messages</a:t>
            </a:r>
            <a:endParaRPr lang="en-US" sz="2400"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1017709413"/>
              </p:ext>
            </p:extLst>
          </p:nvPr>
        </p:nvGraphicFramePr>
        <p:xfrm>
          <a:off x="7012284" y="666750"/>
          <a:ext cx="1953578" cy="4431364"/>
        </p:xfrm>
        <a:graphic>
          <a:graphicData uri="http://schemas.openxmlformats.org/drawingml/2006/table">
            <a:tbl>
              <a:tblPr firstRow="1" bandRow="1">
                <a:tableStyleId>{5940675A-B579-460E-94D1-54222C63F5DA}</a:tableStyleId>
              </a:tblPr>
              <a:tblGrid>
                <a:gridCol w="149180"/>
                <a:gridCol w="1804398"/>
              </a:tblGrid>
              <a:tr h="112446">
                <a:tc>
                  <a:txBody>
                    <a:bodyPr/>
                    <a:lstStyle/>
                    <a:p>
                      <a:pPr algn="ctr"/>
                      <a:r>
                        <a:rPr lang="en-US" sz="700" dirty="0" smtClean="0"/>
                        <a:t>#</a:t>
                      </a:r>
                      <a:endParaRPr lang="en-US" sz="700" dirty="0"/>
                    </a:p>
                  </a:txBody>
                  <a:tcPr marL="26965" marR="26965" marT="13483" marB="13483"/>
                </a:tc>
                <a:tc>
                  <a:txBody>
                    <a:bodyPr/>
                    <a:lstStyle/>
                    <a:p>
                      <a:pPr algn="ctr"/>
                      <a:r>
                        <a:rPr lang="en-US" sz="700" dirty="0" smtClean="0"/>
                        <a:t>Description</a:t>
                      </a:r>
                      <a:endParaRPr lang="en-US" sz="700" dirty="0"/>
                    </a:p>
                  </a:txBody>
                  <a:tcPr marL="26965" marR="26965" marT="13483" marB="13483"/>
                </a:tc>
              </a:tr>
              <a:tr h="112446">
                <a:tc>
                  <a:txBody>
                    <a:bodyPr/>
                    <a:lstStyle/>
                    <a:p>
                      <a:pPr algn="ctr"/>
                      <a:r>
                        <a:rPr lang="en-US" sz="700" dirty="0" smtClean="0"/>
                        <a:t>1</a:t>
                      </a:r>
                      <a:endParaRPr lang="en-US" sz="700" dirty="0"/>
                    </a:p>
                  </a:txBody>
                  <a:tcPr marL="26965" marR="26965" marT="13483" marB="13483"/>
                </a:tc>
                <a:tc>
                  <a:txBody>
                    <a:bodyPr/>
                    <a:lstStyle/>
                    <a:p>
                      <a:r>
                        <a:rPr lang="en-US" sz="700" dirty="0" err="1" smtClean="0">
                          <a:solidFill>
                            <a:srgbClr val="C00000"/>
                          </a:solidFill>
                        </a:rPr>
                        <a:t>sendResponse</a:t>
                      </a:r>
                      <a:r>
                        <a:rPr lang="en-US" sz="700" dirty="0" smtClean="0">
                          <a:solidFill>
                            <a:srgbClr val="C00000"/>
                          </a:solidFill>
                        </a:rPr>
                        <a:t>()</a:t>
                      </a:r>
                      <a:r>
                        <a:rPr lang="en-US" sz="700" dirty="0" smtClean="0"/>
                        <a:t> from Transform Library sent from this</a:t>
                      </a:r>
                      <a:r>
                        <a:rPr lang="en-US" sz="700" baseline="0" dirty="0" smtClean="0"/>
                        <a:t> host to child client interface</a:t>
                      </a:r>
                      <a:endParaRPr lang="en-US" sz="700" dirty="0"/>
                    </a:p>
                  </a:txBody>
                  <a:tcPr marL="26965" marR="26965" marT="13483" marB="13483"/>
                </a:tc>
              </a:tr>
              <a:tr h="112446">
                <a:tc>
                  <a:txBody>
                    <a:bodyPr/>
                    <a:lstStyle/>
                    <a:p>
                      <a:pPr algn="ctr"/>
                      <a:r>
                        <a:rPr lang="en-US" sz="700" dirty="0" smtClean="0"/>
                        <a:t>2</a:t>
                      </a:r>
                      <a:endParaRPr lang="en-US" sz="700" dirty="0"/>
                    </a:p>
                  </a:txBody>
                  <a:tcPr marL="26965" marR="26965" marT="13483" marB="13483"/>
                </a:tc>
                <a:tc>
                  <a:txBody>
                    <a:bodyPr/>
                    <a:lstStyle/>
                    <a:p>
                      <a:r>
                        <a:rPr lang="en-US" sz="700" dirty="0" err="1" smtClean="0">
                          <a:solidFill>
                            <a:srgbClr val="C00000"/>
                          </a:solidFill>
                        </a:rPr>
                        <a:t>updateRequest</a:t>
                      </a:r>
                      <a:r>
                        <a:rPr lang="en-US" sz="700" dirty="0" smtClean="0">
                          <a:solidFill>
                            <a:srgbClr val="C00000"/>
                          </a:solidFill>
                        </a:rPr>
                        <a:t>()</a:t>
                      </a:r>
                      <a:r>
                        <a:rPr lang="en-US" sz="700" baseline="0" dirty="0" smtClean="0"/>
                        <a:t> coming from a host to this client interface to update the Transform Library</a:t>
                      </a:r>
                      <a:endParaRPr lang="en-US" sz="700" dirty="0"/>
                    </a:p>
                  </a:txBody>
                  <a:tcPr marL="26965" marR="26965" marT="13483" marB="13483"/>
                </a:tc>
              </a:tr>
              <a:tr h="112446">
                <a:tc>
                  <a:txBody>
                    <a:bodyPr/>
                    <a:lstStyle/>
                    <a:p>
                      <a:pPr algn="ctr"/>
                      <a:r>
                        <a:rPr lang="en-US" sz="700" dirty="0" smtClean="0"/>
                        <a:t>3</a:t>
                      </a:r>
                      <a:endParaRPr lang="en-US" sz="700" dirty="0"/>
                    </a:p>
                  </a:txBody>
                  <a:tcPr marL="26965" marR="26965" marT="13483" marB="13483"/>
                </a:tc>
                <a:tc>
                  <a:txBody>
                    <a:bodyPr/>
                    <a:lstStyle/>
                    <a:p>
                      <a:r>
                        <a:rPr lang="en-US" sz="700" dirty="0" err="1" smtClean="0">
                          <a:solidFill>
                            <a:srgbClr val="C00000"/>
                          </a:solidFill>
                        </a:rPr>
                        <a:t>sendRequest</a:t>
                      </a:r>
                      <a:r>
                        <a:rPr lang="en-US" sz="700" dirty="0" smtClean="0">
                          <a:solidFill>
                            <a:srgbClr val="C00000"/>
                          </a:solidFill>
                        </a:rPr>
                        <a:t>()</a:t>
                      </a:r>
                      <a:r>
                        <a:rPr lang="en-US" sz="700" dirty="0" smtClean="0"/>
                        <a:t> from this Transform Library to the client</a:t>
                      </a:r>
                      <a:r>
                        <a:rPr lang="en-US" sz="700" baseline="0" dirty="0" smtClean="0"/>
                        <a:t> interface wired to the next level host</a:t>
                      </a:r>
                      <a:endParaRPr lang="en-US" sz="700" dirty="0"/>
                    </a:p>
                  </a:txBody>
                  <a:tcPr marL="26965" marR="26965" marT="13483" marB="13483"/>
                </a:tc>
              </a:tr>
              <a:tr h="112446">
                <a:tc>
                  <a:txBody>
                    <a:bodyPr/>
                    <a:lstStyle/>
                    <a:p>
                      <a:pPr algn="ctr"/>
                      <a:r>
                        <a:rPr lang="en-US" sz="700" dirty="0" smtClean="0"/>
                        <a:t>4</a:t>
                      </a:r>
                      <a:endParaRPr lang="en-US" sz="700" dirty="0"/>
                    </a:p>
                  </a:txBody>
                  <a:tcPr marL="26965" marR="26965" marT="13483" marB="13483"/>
                </a:tc>
                <a:tc>
                  <a:txBody>
                    <a:bodyPr/>
                    <a:lstStyle/>
                    <a:p>
                      <a:r>
                        <a:rPr lang="en-US" sz="700" dirty="0" err="1" smtClean="0">
                          <a:solidFill>
                            <a:srgbClr val="C00000"/>
                          </a:solidFill>
                        </a:rPr>
                        <a:t>handleResponse</a:t>
                      </a:r>
                      <a:r>
                        <a:rPr lang="en-US" sz="700" dirty="0" smtClean="0">
                          <a:solidFill>
                            <a:srgbClr val="C00000"/>
                          </a:solidFill>
                        </a:rPr>
                        <a:t>()</a:t>
                      </a:r>
                      <a:r>
                        <a:rPr lang="en-US" sz="700" dirty="0" smtClean="0"/>
                        <a:t> from this client interface to the Transform Library or Injection Library depending on type of Request sent</a:t>
                      </a:r>
                      <a:endParaRPr lang="en-US" sz="700" dirty="0"/>
                    </a:p>
                  </a:txBody>
                  <a:tcPr marL="26965" marR="26965" marT="13483" marB="13483"/>
                </a:tc>
              </a:tr>
              <a:tr h="112446">
                <a:tc>
                  <a:txBody>
                    <a:bodyPr/>
                    <a:lstStyle/>
                    <a:p>
                      <a:pPr algn="ctr"/>
                      <a:r>
                        <a:rPr lang="en-US" sz="700" dirty="0" smtClean="0"/>
                        <a:t>5</a:t>
                      </a:r>
                      <a:endParaRPr lang="en-US" sz="700" dirty="0"/>
                    </a:p>
                  </a:txBody>
                  <a:tcPr marL="26965" marR="26965" marT="13483" marB="13483"/>
                </a:tc>
                <a:tc>
                  <a:txBody>
                    <a:bodyPr/>
                    <a:lstStyle/>
                    <a:p>
                      <a:r>
                        <a:rPr lang="en-US" sz="700" dirty="0" err="1" smtClean="0">
                          <a:solidFill>
                            <a:srgbClr val="C00000"/>
                          </a:solidFill>
                        </a:rPr>
                        <a:t>updateRequest</a:t>
                      </a:r>
                      <a:r>
                        <a:rPr lang="en-US" sz="700" dirty="0" smtClean="0">
                          <a:solidFill>
                            <a:srgbClr val="C00000"/>
                          </a:solidFill>
                        </a:rPr>
                        <a:t>()</a:t>
                      </a:r>
                      <a:r>
                        <a:rPr lang="en-US" sz="700" dirty="0" smtClean="0"/>
                        <a:t> sent from the Transform</a:t>
                      </a:r>
                      <a:r>
                        <a:rPr lang="en-US" sz="700" baseline="0" dirty="0" smtClean="0"/>
                        <a:t> Library to the host interface wired to children of the node</a:t>
                      </a:r>
                      <a:endParaRPr lang="en-US" sz="700" dirty="0"/>
                    </a:p>
                  </a:txBody>
                  <a:tcPr marL="26965" marR="26965" marT="13483" marB="13483"/>
                </a:tc>
              </a:tr>
              <a:tr h="112446">
                <a:tc>
                  <a:txBody>
                    <a:bodyPr/>
                    <a:lstStyle/>
                    <a:p>
                      <a:pPr algn="ctr"/>
                      <a:r>
                        <a:rPr lang="en-US" sz="700" dirty="0" smtClean="0"/>
                        <a:t>6</a:t>
                      </a:r>
                      <a:endParaRPr lang="en-US" sz="700" dirty="0"/>
                    </a:p>
                  </a:txBody>
                  <a:tcPr marL="26965" marR="26965" marT="13483" marB="13483"/>
                </a:tc>
                <a:tc>
                  <a:txBody>
                    <a:bodyPr/>
                    <a:lstStyle/>
                    <a:p>
                      <a:r>
                        <a:rPr lang="en-US" sz="700" dirty="0" err="1" smtClean="0">
                          <a:solidFill>
                            <a:srgbClr val="C00000"/>
                          </a:solidFill>
                        </a:rPr>
                        <a:t>updateResponse</a:t>
                      </a:r>
                      <a:r>
                        <a:rPr lang="en-US" sz="700" dirty="0" smtClean="0">
                          <a:solidFill>
                            <a:srgbClr val="C00000"/>
                          </a:solidFill>
                        </a:rPr>
                        <a:t>()</a:t>
                      </a:r>
                      <a:r>
                        <a:rPr lang="en-US" sz="700" baseline="0" dirty="0" smtClean="0"/>
                        <a:t> coming from a host to this client interface to update the Transform Library</a:t>
                      </a:r>
                      <a:endParaRPr lang="en-US" sz="700" dirty="0"/>
                    </a:p>
                  </a:txBody>
                  <a:tcPr marL="26965" marR="26965" marT="13483" marB="13483"/>
                </a:tc>
              </a:tr>
              <a:tr h="112446">
                <a:tc>
                  <a:txBody>
                    <a:bodyPr/>
                    <a:lstStyle/>
                    <a:p>
                      <a:pPr algn="ctr"/>
                      <a:r>
                        <a:rPr lang="en-US" sz="700" dirty="0" smtClean="0"/>
                        <a:t>7</a:t>
                      </a:r>
                      <a:endParaRPr lang="en-US" sz="700" dirty="0"/>
                    </a:p>
                  </a:txBody>
                  <a:tcPr marL="26965" marR="26965" marT="13483" marB="13483"/>
                </a:tc>
                <a:tc>
                  <a:txBody>
                    <a:bodyPr/>
                    <a:lstStyle/>
                    <a:p>
                      <a:r>
                        <a:rPr lang="en-US" sz="700" dirty="0" err="1" smtClean="0">
                          <a:solidFill>
                            <a:srgbClr val="C00000"/>
                          </a:solidFill>
                        </a:rPr>
                        <a:t>updateResponse</a:t>
                      </a:r>
                      <a:r>
                        <a:rPr lang="en-US" sz="700" dirty="0" smtClean="0">
                          <a:solidFill>
                            <a:srgbClr val="C00000"/>
                          </a:solidFill>
                        </a:rPr>
                        <a:t>()</a:t>
                      </a:r>
                      <a:r>
                        <a:rPr lang="en-US" sz="700" dirty="0" smtClean="0"/>
                        <a:t> sent from the Transform</a:t>
                      </a:r>
                      <a:r>
                        <a:rPr lang="en-US" sz="700" baseline="0" dirty="0" smtClean="0"/>
                        <a:t> Library to the host interface wired to children of the node</a:t>
                      </a:r>
                      <a:endParaRPr lang="en-US" sz="700" dirty="0"/>
                    </a:p>
                  </a:txBody>
                  <a:tcPr marL="26965" marR="26965" marT="13483" marB="13483"/>
                </a:tc>
              </a:tr>
              <a:tr h="112446">
                <a:tc>
                  <a:txBody>
                    <a:bodyPr/>
                    <a:lstStyle/>
                    <a:p>
                      <a:pPr algn="ctr"/>
                      <a:r>
                        <a:rPr lang="en-US" sz="700" dirty="0" smtClean="0"/>
                        <a:t>8</a:t>
                      </a:r>
                      <a:endParaRPr lang="en-US" sz="700" dirty="0"/>
                    </a:p>
                  </a:txBody>
                  <a:tcPr marL="26965" marR="26965" marT="13483" marB="13483"/>
                </a:tc>
                <a:tc>
                  <a:txBody>
                    <a:bodyPr/>
                    <a:lstStyle/>
                    <a:p>
                      <a:r>
                        <a:rPr lang="en-US" sz="700" dirty="0" err="1" smtClean="0">
                          <a:solidFill>
                            <a:srgbClr val="C00000"/>
                          </a:solidFill>
                        </a:rPr>
                        <a:t>handleRequest</a:t>
                      </a:r>
                      <a:r>
                        <a:rPr lang="en-US" sz="700" dirty="0" smtClean="0">
                          <a:solidFill>
                            <a:srgbClr val="C00000"/>
                          </a:solidFill>
                        </a:rPr>
                        <a:t>()</a:t>
                      </a:r>
                      <a:r>
                        <a:rPr lang="en-US" sz="700" dirty="0" smtClean="0"/>
                        <a:t> to Transform Library sent from </a:t>
                      </a:r>
                      <a:r>
                        <a:rPr lang="en-US" sz="700" baseline="0" dirty="0" smtClean="0"/>
                        <a:t>child client interface to this node host interface</a:t>
                      </a:r>
                      <a:endParaRPr lang="en-US" sz="700" dirty="0"/>
                    </a:p>
                  </a:txBody>
                  <a:tcPr marL="26965" marR="26965" marT="13483" marB="13483"/>
                </a:tc>
              </a:tr>
              <a:tr h="112446">
                <a:tc>
                  <a:txBody>
                    <a:bodyPr/>
                    <a:lstStyle/>
                    <a:p>
                      <a:pPr algn="ctr"/>
                      <a:r>
                        <a:rPr lang="en-US" sz="700" dirty="0" smtClean="0"/>
                        <a:t>9</a:t>
                      </a:r>
                      <a:endParaRPr lang="en-US" sz="700" dirty="0"/>
                    </a:p>
                  </a:txBody>
                  <a:tcPr marL="26965" marR="26965" marT="13483" marB="13483"/>
                </a:tc>
                <a:tc>
                  <a:txBody>
                    <a:bodyPr/>
                    <a:lstStyle/>
                    <a:p>
                      <a:r>
                        <a:rPr lang="en-US" sz="700" dirty="0" err="1" smtClean="0">
                          <a:solidFill>
                            <a:srgbClr val="C00000"/>
                          </a:solidFill>
                        </a:rPr>
                        <a:t>sendRequest</a:t>
                      </a:r>
                      <a:r>
                        <a:rPr lang="en-US" sz="700" dirty="0" smtClean="0">
                          <a:solidFill>
                            <a:srgbClr val="C00000"/>
                          </a:solidFill>
                        </a:rPr>
                        <a:t>()</a:t>
                      </a:r>
                      <a:r>
                        <a:rPr lang="en-US" sz="700" dirty="0" smtClean="0"/>
                        <a:t> from this Injection Library to the client</a:t>
                      </a:r>
                      <a:r>
                        <a:rPr lang="en-US" sz="700" baseline="0" dirty="0" smtClean="0"/>
                        <a:t> interface wired to the next level host</a:t>
                      </a:r>
                      <a:endParaRPr lang="en-US" sz="700" dirty="0"/>
                    </a:p>
                  </a:txBody>
                  <a:tcPr marL="26965" marR="26965" marT="13483" marB="13483"/>
                </a:tc>
              </a:tr>
              <a:tr h="112446">
                <a:tc>
                  <a:txBody>
                    <a:bodyPr/>
                    <a:lstStyle/>
                    <a:p>
                      <a:pPr algn="ctr"/>
                      <a:r>
                        <a:rPr lang="en-US" sz="700" dirty="0" smtClean="0"/>
                        <a:t>10</a:t>
                      </a:r>
                      <a:endParaRPr lang="en-US" sz="700" dirty="0"/>
                    </a:p>
                  </a:txBody>
                  <a:tcPr marL="26965" marR="26965" marT="13483" marB="13483"/>
                </a:tc>
                <a:tc>
                  <a:txBody>
                    <a:bodyPr/>
                    <a:lstStyle/>
                    <a:p>
                      <a:r>
                        <a:rPr lang="en-US" sz="700" dirty="0" err="1" smtClean="0">
                          <a:solidFill>
                            <a:srgbClr val="C00000"/>
                          </a:solidFill>
                        </a:rPr>
                        <a:t>updateRequest</a:t>
                      </a:r>
                      <a:r>
                        <a:rPr lang="en-US" sz="700" dirty="0" smtClean="0">
                          <a:solidFill>
                            <a:srgbClr val="C00000"/>
                          </a:solidFill>
                        </a:rPr>
                        <a:t>()</a:t>
                      </a:r>
                      <a:r>
                        <a:rPr lang="en-US" sz="700" dirty="0" smtClean="0"/>
                        <a:t> sent from the Injection </a:t>
                      </a:r>
                      <a:r>
                        <a:rPr lang="en-US" sz="700" baseline="0" dirty="0" smtClean="0"/>
                        <a:t>Library to the host interface wired to children of the node</a:t>
                      </a:r>
                      <a:endParaRPr lang="en-US" sz="700" dirty="0"/>
                    </a:p>
                  </a:txBody>
                  <a:tcPr marL="26965" marR="26965" marT="13483" marB="13483"/>
                </a:tc>
              </a:tr>
              <a:tr h="112446">
                <a:tc>
                  <a:txBody>
                    <a:bodyPr/>
                    <a:lstStyle/>
                    <a:p>
                      <a:pPr algn="ctr"/>
                      <a:r>
                        <a:rPr lang="en-US" sz="700" dirty="0" smtClean="0"/>
                        <a:t>11</a:t>
                      </a:r>
                      <a:endParaRPr lang="en-US" sz="700" dirty="0"/>
                    </a:p>
                  </a:txBody>
                  <a:tcPr marL="26965" marR="26965" marT="13483" marB="13483"/>
                </a:tc>
                <a:tc>
                  <a:txBody>
                    <a:bodyPr/>
                    <a:lstStyle/>
                    <a:p>
                      <a:r>
                        <a:rPr lang="en-US" sz="700" dirty="0" err="1" smtClean="0">
                          <a:solidFill>
                            <a:srgbClr val="C00000"/>
                          </a:solidFill>
                        </a:rPr>
                        <a:t>updateResponse</a:t>
                      </a:r>
                      <a:r>
                        <a:rPr lang="en-US" sz="700" dirty="0" smtClean="0">
                          <a:solidFill>
                            <a:srgbClr val="C00000"/>
                          </a:solidFill>
                        </a:rPr>
                        <a:t>()</a:t>
                      </a:r>
                      <a:r>
                        <a:rPr lang="en-US" sz="700" dirty="0" smtClean="0"/>
                        <a:t> sent from the Injection </a:t>
                      </a:r>
                      <a:r>
                        <a:rPr lang="en-US" sz="700" baseline="0" dirty="0" smtClean="0"/>
                        <a:t>Library to the host interface wired to children of the node</a:t>
                      </a:r>
                      <a:endParaRPr lang="en-US" sz="700" dirty="0"/>
                    </a:p>
                  </a:txBody>
                  <a:tcPr marL="26965" marR="26965" marT="13483" marB="13483"/>
                </a:tc>
              </a:tr>
              <a:tr h="112446">
                <a:tc>
                  <a:txBody>
                    <a:bodyPr/>
                    <a:lstStyle/>
                    <a:p>
                      <a:pPr algn="ctr"/>
                      <a:r>
                        <a:rPr lang="en-US" sz="700" dirty="0" smtClean="0"/>
                        <a:t>12</a:t>
                      </a:r>
                      <a:endParaRPr lang="en-US" sz="700" dirty="0"/>
                    </a:p>
                  </a:txBody>
                  <a:tcPr marL="26965" marR="26965" marT="13483" marB="13483"/>
                </a:tc>
                <a:tc>
                  <a:txBody>
                    <a:bodyPr/>
                    <a:lstStyle/>
                    <a:p>
                      <a:r>
                        <a:rPr lang="en-US" sz="700" dirty="0" smtClean="0">
                          <a:solidFill>
                            <a:srgbClr val="C00000"/>
                          </a:solidFill>
                        </a:rPr>
                        <a:t>*</a:t>
                      </a:r>
                      <a:r>
                        <a:rPr lang="en-US" sz="700" dirty="0" err="1" smtClean="0">
                          <a:solidFill>
                            <a:srgbClr val="C00000"/>
                          </a:solidFill>
                        </a:rPr>
                        <a:t>handleRequest</a:t>
                      </a:r>
                      <a:r>
                        <a:rPr lang="en-US" sz="700" dirty="0" smtClean="0">
                          <a:solidFill>
                            <a:srgbClr val="C00000"/>
                          </a:solidFill>
                        </a:rPr>
                        <a:t>()</a:t>
                      </a:r>
                      <a:r>
                        <a:rPr lang="en-US" sz="700" dirty="0" smtClean="0"/>
                        <a:t> coming from Command Handler </a:t>
                      </a:r>
                      <a:r>
                        <a:rPr lang="en-US" sz="700" dirty="0" err="1" smtClean="0"/>
                        <a:t>sendRequest</a:t>
                      </a:r>
                      <a:r>
                        <a:rPr lang="en-US" sz="700" dirty="0" smtClean="0"/>
                        <a:t>() to the Injection Library</a:t>
                      </a:r>
                      <a:endParaRPr lang="en-US" sz="700" dirty="0"/>
                    </a:p>
                  </a:txBody>
                  <a:tcPr marL="26965" marR="26965" marT="13483" marB="13483"/>
                </a:tc>
              </a:tr>
              <a:tr h="112446">
                <a:tc>
                  <a:txBody>
                    <a:bodyPr/>
                    <a:lstStyle/>
                    <a:p>
                      <a:pPr algn="ctr"/>
                      <a:r>
                        <a:rPr lang="en-US" sz="700" dirty="0" smtClean="0"/>
                        <a:t>13</a:t>
                      </a:r>
                      <a:endParaRPr lang="en-US" sz="700" dirty="0"/>
                    </a:p>
                  </a:txBody>
                  <a:tcPr marL="26965" marR="26965" marT="13483" marB="13483"/>
                </a:tc>
                <a:tc>
                  <a:txBody>
                    <a:bodyPr/>
                    <a:lstStyle/>
                    <a:p>
                      <a:r>
                        <a:rPr lang="en-US" sz="700" dirty="0" smtClean="0">
                          <a:solidFill>
                            <a:srgbClr val="C00000"/>
                          </a:solidFill>
                        </a:rPr>
                        <a:t>*</a:t>
                      </a:r>
                      <a:r>
                        <a:rPr lang="en-US" sz="700" dirty="0" err="1" smtClean="0">
                          <a:solidFill>
                            <a:srgbClr val="C00000"/>
                          </a:solidFill>
                        </a:rPr>
                        <a:t>sendResponse</a:t>
                      </a:r>
                      <a:r>
                        <a:rPr lang="en-US" sz="700" dirty="0" smtClean="0">
                          <a:solidFill>
                            <a:srgbClr val="C00000"/>
                          </a:solidFill>
                        </a:rPr>
                        <a:t>()</a:t>
                      </a:r>
                      <a:r>
                        <a:rPr lang="en-US" sz="700" dirty="0" smtClean="0"/>
                        <a:t> coming from the Injection Library to the Command Handler</a:t>
                      </a:r>
                      <a:endParaRPr lang="en-US" sz="700" dirty="0"/>
                    </a:p>
                  </a:txBody>
                  <a:tcPr marL="26965" marR="26965" marT="13483" marB="13483"/>
                </a:tc>
              </a:tr>
            </a:tbl>
          </a:graphicData>
        </a:graphic>
      </p:graphicFrame>
      <p:grpSp>
        <p:nvGrpSpPr>
          <p:cNvPr id="16" name="Group 15"/>
          <p:cNvGrpSpPr/>
          <p:nvPr/>
        </p:nvGrpSpPr>
        <p:grpSpPr>
          <a:xfrm>
            <a:off x="3032885" y="3689697"/>
            <a:ext cx="1040446" cy="661441"/>
            <a:chOff x="4738175" y="563841"/>
            <a:chExt cx="1211052" cy="931579"/>
          </a:xfrm>
        </p:grpSpPr>
        <p:sp>
          <p:nvSpPr>
            <p:cNvPr id="87" name="Flowchart: Magnetic Disk 86"/>
            <p:cNvSpPr/>
            <p:nvPr/>
          </p:nvSpPr>
          <p:spPr>
            <a:xfrm>
              <a:off x="4738175" y="563841"/>
              <a:ext cx="1211052" cy="931579"/>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sp>
          <p:nvSpPr>
            <p:cNvPr id="95" name="Flowchart: Magnetic Disk 94"/>
            <p:cNvSpPr/>
            <p:nvPr/>
          </p:nvSpPr>
          <p:spPr>
            <a:xfrm>
              <a:off x="5133688" y="563841"/>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0" name="Flowchart: Magnetic Disk 109"/>
            <p:cNvSpPr/>
            <p:nvPr/>
          </p:nvSpPr>
          <p:spPr>
            <a:xfrm>
              <a:off x="5195793" y="625947"/>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1" name="Flowchart: Magnetic Disk 110"/>
            <p:cNvSpPr/>
            <p:nvPr/>
          </p:nvSpPr>
          <p:spPr>
            <a:xfrm>
              <a:off x="5257898" y="688053"/>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2" name="Flowchart: Magnetic Disk 111"/>
            <p:cNvSpPr/>
            <p:nvPr/>
          </p:nvSpPr>
          <p:spPr>
            <a:xfrm>
              <a:off x="5320003" y="750158"/>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3" name="Flowchart: Magnetic Disk 112"/>
            <p:cNvSpPr/>
            <p:nvPr/>
          </p:nvSpPr>
          <p:spPr>
            <a:xfrm>
              <a:off x="5320003" y="563841"/>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4" name="Flowchart: Magnetic Disk 113"/>
            <p:cNvSpPr/>
            <p:nvPr/>
          </p:nvSpPr>
          <p:spPr>
            <a:xfrm>
              <a:off x="5382109" y="625947"/>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5" name="Flowchart: Magnetic Disk 114"/>
            <p:cNvSpPr/>
            <p:nvPr/>
          </p:nvSpPr>
          <p:spPr>
            <a:xfrm>
              <a:off x="5444215" y="688053"/>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7" name="Flowchart: Magnetic Disk 116"/>
            <p:cNvSpPr/>
            <p:nvPr/>
          </p:nvSpPr>
          <p:spPr>
            <a:xfrm>
              <a:off x="5506320" y="750158"/>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grpSp>
        <p:nvGrpSpPr>
          <p:cNvPr id="134" name="Group 133"/>
          <p:cNvGrpSpPr/>
          <p:nvPr/>
        </p:nvGrpSpPr>
        <p:grpSpPr>
          <a:xfrm>
            <a:off x="2831180" y="175280"/>
            <a:ext cx="1055020" cy="811554"/>
            <a:chOff x="2831180" y="175280"/>
            <a:chExt cx="1055020" cy="811554"/>
          </a:xfrm>
        </p:grpSpPr>
        <p:sp>
          <p:nvSpPr>
            <p:cNvPr id="96" name="Flowchart: Magnetic Disk 95"/>
            <p:cNvSpPr/>
            <p:nvPr/>
          </p:nvSpPr>
          <p:spPr>
            <a:xfrm flipH="1">
              <a:off x="2831180" y="175280"/>
              <a:ext cx="1055020" cy="811554"/>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Transform</a:t>
              </a:r>
              <a:br>
                <a:rPr lang="en-US" sz="1000" dirty="0" smtClean="0">
                  <a:solidFill>
                    <a:schemeClr val="tx1"/>
                  </a:solidFill>
                </a:rPr>
              </a:br>
              <a:r>
                <a:rPr lang="en-US" sz="1000" dirty="0" smtClean="0">
                  <a:solidFill>
                    <a:schemeClr val="tx1"/>
                  </a:solidFill>
                </a:rPr>
                <a:t>Library</a:t>
              </a:r>
              <a:br>
                <a:rPr lang="en-US" sz="1000" dirty="0" smtClean="0">
                  <a:solidFill>
                    <a:schemeClr val="tx1"/>
                  </a:solidFill>
                </a:rPr>
              </a:br>
              <a:r>
                <a:rPr lang="en-US" sz="1000" dirty="0" smtClean="0">
                  <a:solidFill>
                    <a:schemeClr val="tx1"/>
                  </a:solidFill>
                </a:rPr>
                <a:t>(C++ Plug-in)</a:t>
              </a:r>
              <a:endParaRPr lang="en-US" sz="1000" dirty="0">
                <a:solidFill>
                  <a:schemeClr val="tx1"/>
                </a:solidFill>
              </a:endParaRPr>
            </a:p>
          </p:txBody>
        </p:sp>
        <p:grpSp>
          <p:nvGrpSpPr>
            <p:cNvPr id="128" name="Group 127"/>
            <p:cNvGrpSpPr/>
            <p:nvPr/>
          </p:nvGrpSpPr>
          <p:grpSpPr>
            <a:xfrm>
              <a:off x="3148571" y="175280"/>
              <a:ext cx="432829" cy="242126"/>
              <a:chOff x="3148571" y="175280"/>
              <a:chExt cx="432829" cy="242126"/>
            </a:xfrm>
          </p:grpSpPr>
          <p:sp>
            <p:nvSpPr>
              <p:cNvPr id="98" name="Flowchart: Magnetic Disk 97"/>
              <p:cNvSpPr/>
              <p:nvPr/>
            </p:nvSpPr>
            <p:spPr>
              <a:xfrm flipH="1">
                <a:off x="3473193" y="175280"/>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lowchart: Magnetic Disk 98"/>
              <p:cNvSpPr/>
              <p:nvPr/>
            </p:nvSpPr>
            <p:spPr>
              <a:xfrm flipH="1">
                <a:off x="3425568" y="229384"/>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lowchart: Magnetic Disk 99"/>
              <p:cNvSpPr/>
              <p:nvPr/>
            </p:nvSpPr>
            <p:spPr>
              <a:xfrm flipH="1">
                <a:off x="3364986" y="283487"/>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lowchart: Magnetic Disk 100"/>
              <p:cNvSpPr/>
              <p:nvPr/>
            </p:nvSpPr>
            <p:spPr>
              <a:xfrm flipH="1">
                <a:off x="3310882" y="337591"/>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lowchart: Magnetic Disk 101"/>
              <p:cNvSpPr/>
              <p:nvPr/>
            </p:nvSpPr>
            <p:spPr>
              <a:xfrm flipH="1">
                <a:off x="3310882" y="175280"/>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lowchart: Magnetic Disk 102"/>
              <p:cNvSpPr/>
              <p:nvPr/>
            </p:nvSpPr>
            <p:spPr>
              <a:xfrm flipH="1">
                <a:off x="3256778" y="229384"/>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lowchart: Magnetic Disk 103"/>
              <p:cNvSpPr/>
              <p:nvPr/>
            </p:nvSpPr>
            <p:spPr>
              <a:xfrm flipH="1">
                <a:off x="3202675" y="283487"/>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lowchart: Magnetic Disk 104"/>
              <p:cNvSpPr/>
              <p:nvPr/>
            </p:nvSpPr>
            <p:spPr>
              <a:xfrm flipH="1">
                <a:off x="3148571" y="337591"/>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82" name="Rectangle 81"/>
          <p:cNvSpPr/>
          <p:nvPr/>
        </p:nvSpPr>
        <p:spPr>
          <a:xfrm>
            <a:off x="2757972" y="1103492"/>
            <a:ext cx="1569005" cy="251539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Flowchart: Direct Access Storage 5"/>
          <p:cNvSpPr/>
          <p:nvPr/>
        </p:nvSpPr>
        <p:spPr>
          <a:xfrm flipH="1">
            <a:off x="1675900" y="274993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7" name="Flowchart: Direct Access Storage 6"/>
          <p:cNvSpPr/>
          <p:nvPr/>
        </p:nvSpPr>
        <p:spPr>
          <a:xfrm flipH="1">
            <a:off x="4543391" y="291461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Flowchart: Direct Access Storage 7"/>
          <p:cNvSpPr/>
          <p:nvPr/>
        </p:nvSpPr>
        <p:spPr>
          <a:xfrm flipH="1">
            <a:off x="4543391" y="3195017"/>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TextBox 10"/>
          <p:cNvSpPr txBox="1"/>
          <p:nvPr/>
        </p:nvSpPr>
        <p:spPr>
          <a:xfrm>
            <a:off x="4734900" y="3191057"/>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2" name="TextBox 11"/>
          <p:cNvSpPr txBox="1"/>
          <p:nvPr/>
        </p:nvSpPr>
        <p:spPr>
          <a:xfrm>
            <a:off x="4752256" y="2910685"/>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sp>
        <p:nvSpPr>
          <p:cNvPr id="9" name="Flowchart: Direct Access Storage 8"/>
          <p:cNvSpPr/>
          <p:nvPr/>
        </p:nvSpPr>
        <p:spPr>
          <a:xfrm flipH="1">
            <a:off x="1675900" y="3169500"/>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p:cNvSpPr txBox="1"/>
          <p:nvPr/>
        </p:nvSpPr>
        <p:spPr>
          <a:xfrm>
            <a:off x="1892314" y="2782169"/>
            <a:ext cx="595140" cy="184666"/>
          </a:xfrm>
          <a:prstGeom prst="rect">
            <a:avLst/>
          </a:prstGeom>
          <a:noFill/>
        </p:spPr>
        <p:txBody>
          <a:bodyPr wrap="square" rtlCol="0">
            <a:spAutoFit/>
          </a:bodyPr>
          <a:lstStyle/>
          <a:p>
            <a:r>
              <a:rPr lang="en-US" sz="600" dirty="0" smtClean="0"/>
              <a:t>REQUEST</a:t>
            </a:r>
            <a:endParaRPr lang="en-US" sz="600" dirty="0"/>
          </a:p>
        </p:txBody>
      </p:sp>
      <p:sp>
        <p:nvSpPr>
          <p:cNvPr id="26" name="Rectangle 25"/>
          <p:cNvSpPr/>
          <p:nvPr/>
        </p:nvSpPr>
        <p:spPr>
          <a:xfrm>
            <a:off x="2974387" y="2813563"/>
            <a:ext cx="1136176" cy="693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050" dirty="0" smtClean="0">
                <a:solidFill>
                  <a:schemeClr val="tx1"/>
                </a:solidFill>
              </a:rPr>
              <a:t>XFRM ROUTER</a:t>
            </a:r>
            <a:endParaRPr lang="en-US" sz="1050" dirty="0">
              <a:solidFill>
                <a:schemeClr val="tx1"/>
              </a:solidFill>
            </a:endParaRPr>
          </a:p>
        </p:txBody>
      </p:sp>
      <p:sp>
        <p:nvSpPr>
          <p:cNvPr id="30" name="Arc 29"/>
          <p:cNvSpPr/>
          <p:nvPr/>
        </p:nvSpPr>
        <p:spPr>
          <a:xfrm>
            <a:off x="2982258" y="2858146"/>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2" name="Straight Connector 31"/>
          <p:cNvCxnSpPr>
            <a:endCxn id="30" idx="0"/>
          </p:cNvCxnSpPr>
          <p:nvPr/>
        </p:nvCxnSpPr>
        <p:spPr>
          <a:xfrm>
            <a:off x="2970451" y="2858146"/>
            <a:ext cx="228257" cy="3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3405820" y="3085676"/>
            <a:ext cx="1396" cy="42171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3739708" y="3034690"/>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7" name="Straight Connector 36"/>
          <p:cNvCxnSpPr>
            <a:stCxn id="35" idx="2"/>
          </p:cNvCxnSpPr>
          <p:nvPr/>
        </p:nvCxnSpPr>
        <p:spPr>
          <a:xfrm flipH="1">
            <a:off x="3739708" y="3262220"/>
            <a:ext cx="1396" cy="42171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52187" y="3028950"/>
            <a:ext cx="15837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2757972" y="3279744"/>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41" name="Arc 40"/>
          <p:cNvSpPr/>
          <p:nvPr/>
        </p:nvSpPr>
        <p:spPr>
          <a:xfrm flipH="1">
            <a:off x="3902019" y="3303224"/>
            <a:ext cx="424958" cy="408330"/>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43" name="Straight Arrow Connector 42"/>
          <p:cNvCxnSpPr>
            <a:stCxn id="41" idx="0"/>
            <a:endCxn id="8" idx="4"/>
          </p:cNvCxnSpPr>
          <p:nvPr/>
        </p:nvCxnSpPr>
        <p:spPr>
          <a:xfrm flipV="1">
            <a:off x="4112394" y="3303224"/>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4110562" y="3022826"/>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379247" y="2858146"/>
            <a:ext cx="603011" cy="436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379247" y="3279744"/>
            <a:ext cx="595175" cy="3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246738" y="3306570"/>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246738" y="302282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297175" y="2858146"/>
            <a:ext cx="37872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297175" y="327872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985071" y="1191719"/>
            <a:ext cx="264438" cy="22813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9" name="Left Brace 78"/>
          <p:cNvSpPr/>
          <p:nvPr/>
        </p:nvSpPr>
        <p:spPr>
          <a:xfrm flipH="1">
            <a:off x="5816396" y="2355603"/>
            <a:ext cx="116888" cy="1008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80" name="TextBox 79"/>
          <p:cNvSpPr txBox="1"/>
          <p:nvPr/>
        </p:nvSpPr>
        <p:spPr>
          <a:xfrm>
            <a:off x="5919757" y="2681061"/>
            <a:ext cx="649243" cy="369332"/>
          </a:xfrm>
          <a:prstGeom prst="rect">
            <a:avLst/>
          </a:prstGeom>
          <a:noFill/>
        </p:spPr>
        <p:txBody>
          <a:bodyPr wrap="square" rtlCol="0">
            <a:spAutoFit/>
          </a:bodyPr>
          <a:lstStyle/>
          <a:p>
            <a:pPr algn="ctr"/>
            <a:r>
              <a:rPr lang="en-US" sz="900" dirty="0" smtClean="0"/>
              <a:t>Host</a:t>
            </a:r>
            <a:br>
              <a:rPr lang="en-US" sz="900" dirty="0" smtClean="0"/>
            </a:br>
            <a:r>
              <a:rPr lang="en-US" sz="900" dirty="0" smtClean="0"/>
              <a:t>Interface</a:t>
            </a:r>
            <a:endParaRPr lang="en-US" sz="900" dirty="0"/>
          </a:p>
        </p:txBody>
      </p:sp>
      <p:sp>
        <p:nvSpPr>
          <p:cNvPr id="81" name="TextBox 80"/>
          <p:cNvSpPr txBox="1"/>
          <p:nvPr/>
        </p:nvSpPr>
        <p:spPr>
          <a:xfrm>
            <a:off x="381000" y="2154793"/>
            <a:ext cx="649243" cy="369332"/>
          </a:xfrm>
          <a:prstGeom prst="rect">
            <a:avLst/>
          </a:prstGeom>
          <a:noFill/>
        </p:spPr>
        <p:txBody>
          <a:bodyPr wrap="square" rtlCol="0">
            <a:spAutoFit/>
          </a:bodyPr>
          <a:lstStyle/>
          <a:p>
            <a:pPr algn="ctr"/>
            <a:r>
              <a:rPr lang="en-US" sz="900" dirty="0" smtClean="0"/>
              <a:t>Client</a:t>
            </a:r>
            <a:br>
              <a:rPr lang="en-US" sz="900" dirty="0" smtClean="0"/>
            </a:br>
            <a:r>
              <a:rPr lang="en-US" sz="900" dirty="0" smtClean="0"/>
              <a:t>Interface</a:t>
            </a:r>
            <a:endParaRPr lang="en-US" sz="900" dirty="0"/>
          </a:p>
        </p:txBody>
      </p:sp>
      <p:sp>
        <p:nvSpPr>
          <p:cNvPr id="83" name="Rectangle 82"/>
          <p:cNvSpPr/>
          <p:nvPr/>
        </p:nvSpPr>
        <p:spPr>
          <a:xfrm>
            <a:off x="2852653" y="2561246"/>
            <a:ext cx="1402718" cy="975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IEEE 2654 Model Node</a:t>
            </a:r>
            <a:endParaRPr lang="en-US" sz="900" dirty="0">
              <a:solidFill>
                <a:schemeClr val="tx1"/>
              </a:solidFill>
            </a:endParaRPr>
          </a:p>
        </p:txBody>
      </p:sp>
      <p:sp>
        <p:nvSpPr>
          <p:cNvPr id="84" name="Flowchart: Magnetic Disk 83"/>
          <p:cNvSpPr/>
          <p:nvPr/>
        </p:nvSpPr>
        <p:spPr>
          <a:xfrm>
            <a:off x="2973704" y="4583908"/>
            <a:ext cx="1140112" cy="270518"/>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Instance Data</a:t>
            </a:r>
            <a:endParaRPr lang="en-US" sz="700" dirty="0">
              <a:solidFill>
                <a:schemeClr val="tx1"/>
              </a:solidFill>
            </a:endParaRPr>
          </a:p>
        </p:txBody>
      </p:sp>
      <p:sp>
        <p:nvSpPr>
          <p:cNvPr id="85" name="Up-Down Arrow 84"/>
          <p:cNvSpPr/>
          <p:nvPr/>
        </p:nvSpPr>
        <p:spPr>
          <a:xfrm>
            <a:off x="3483863" y="4351138"/>
            <a:ext cx="126241" cy="216414"/>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TextBox 9"/>
          <p:cNvSpPr txBox="1"/>
          <p:nvPr/>
        </p:nvSpPr>
        <p:spPr>
          <a:xfrm>
            <a:off x="1867815" y="3209820"/>
            <a:ext cx="595140" cy="184666"/>
          </a:xfrm>
          <a:prstGeom prst="rect">
            <a:avLst/>
          </a:prstGeom>
          <a:noFill/>
        </p:spPr>
        <p:txBody>
          <a:bodyPr wrap="square" rtlCol="0">
            <a:spAutoFit/>
          </a:bodyPr>
          <a:lstStyle/>
          <a:p>
            <a:r>
              <a:rPr lang="en-US" sz="600" dirty="0" smtClean="0"/>
              <a:t>RESPONSE</a:t>
            </a:r>
            <a:endParaRPr lang="en-US" sz="600" dirty="0"/>
          </a:p>
        </p:txBody>
      </p:sp>
      <p:sp>
        <p:nvSpPr>
          <p:cNvPr id="88" name="Right Arrow 87"/>
          <p:cNvSpPr/>
          <p:nvPr/>
        </p:nvSpPr>
        <p:spPr>
          <a:xfrm>
            <a:off x="5365579" y="3766319"/>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LOWER LEVEL HIERARCHICAL ELEMENTS</a:t>
            </a:r>
            <a:endParaRPr lang="en-US" sz="600" dirty="0"/>
          </a:p>
        </p:txBody>
      </p:sp>
      <p:sp>
        <p:nvSpPr>
          <p:cNvPr id="89" name="Right Arrow 88"/>
          <p:cNvSpPr/>
          <p:nvPr/>
        </p:nvSpPr>
        <p:spPr>
          <a:xfrm flipH="1">
            <a:off x="634905" y="3582698"/>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HIGHER LEVEL HIERARCHICAL ELEMENTS</a:t>
            </a:r>
            <a:endParaRPr lang="en-US" sz="600" dirty="0"/>
          </a:p>
        </p:txBody>
      </p:sp>
      <p:sp>
        <p:nvSpPr>
          <p:cNvPr id="90" name="Rectangular Callout 89"/>
          <p:cNvSpPr/>
          <p:nvPr/>
        </p:nvSpPr>
        <p:spPr>
          <a:xfrm>
            <a:off x="1642085" y="3483909"/>
            <a:ext cx="933287" cy="131688"/>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handleResponse</a:t>
            </a:r>
            <a:r>
              <a:rPr lang="en-US" sz="700" dirty="0" smtClean="0">
                <a:solidFill>
                  <a:schemeClr val="tx1"/>
                </a:solidFill>
              </a:rPr>
              <a:t>()</a:t>
            </a:r>
            <a:endParaRPr lang="en-US" sz="700" dirty="0">
              <a:solidFill>
                <a:schemeClr val="tx1"/>
              </a:solidFill>
            </a:endParaRPr>
          </a:p>
        </p:txBody>
      </p:sp>
      <p:sp>
        <p:nvSpPr>
          <p:cNvPr id="91" name="Rectangular Callout 90"/>
          <p:cNvSpPr/>
          <p:nvPr/>
        </p:nvSpPr>
        <p:spPr>
          <a:xfrm>
            <a:off x="2074914" y="2443369"/>
            <a:ext cx="933287" cy="132977"/>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sendRequest</a:t>
            </a:r>
            <a:r>
              <a:rPr lang="en-US" sz="700" dirty="0" smtClean="0">
                <a:solidFill>
                  <a:schemeClr val="tx1"/>
                </a:solidFill>
              </a:rPr>
              <a:t>()</a:t>
            </a:r>
            <a:endParaRPr lang="en-US" sz="700" dirty="0">
              <a:solidFill>
                <a:schemeClr val="tx1"/>
              </a:solidFill>
            </a:endParaRPr>
          </a:p>
        </p:txBody>
      </p:sp>
      <p:sp>
        <p:nvSpPr>
          <p:cNvPr id="92" name="Rectangular Callout 91"/>
          <p:cNvSpPr/>
          <p:nvPr/>
        </p:nvSpPr>
        <p:spPr>
          <a:xfrm>
            <a:off x="4617784" y="3486929"/>
            <a:ext cx="933287" cy="132977"/>
          </a:xfrm>
          <a:prstGeom prst="wedgeRectCallout">
            <a:avLst>
              <a:gd name="adj1" fmla="val -127235"/>
              <a:gd name="adj2" fmla="val -61372"/>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sp>
        <p:nvSpPr>
          <p:cNvPr id="93" name="Rectangular Callout 92"/>
          <p:cNvSpPr/>
          <p:nvPr/>
        </p:nvSpPr>
        <p:spPr>
          <a:xfrm>
            <a:off x="3995260" y="3677438"/>
            <a:ext cx="933287" cy="132977"/>
          </a:xfrm>
          <a:prstGeom prst="wedgeRectCallout">
            <a:avLst>
              <a:gd name="adj1" fmla="val -75747"/>
              <a:gd name="adj2" fmla="val -196813"/>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25" name="TextBox 24"/>
          <p:cNvSpPr txBox="1"/>
          <p:nvPr/>
        </p:nvSpPr>
        <p:spPr>
          <a:xfrm>
            <a:off x="1500063" y="2984770"/>
            <a:ext cx="1221161"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8" name="TextBox 107"/>
          <p:cNvSpPr txBox="1"/>
          <p:nvPr/>
        </p:nvSpPr>
        <p:spPr>
          <a:xfrm>
            <a:off x="5410200" y="3069472"/>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9" name="Oval 108"/>
          <p:cNvSpPr/>
          <p:nvPr/>
        </p:nvSpPr>
        <p:spPr>
          <a:xfrm>
            <a:off x="4668208" y="1103492"/>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8" name="Oval 117"/>
          <p:cNvSpPr/>
          <p:nvPr/>
        </p:nvSpPr>
        <p:spPr>
          <a:xfrm>
            <a:off x="4664903" y="155528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119" name="Oval 118"/>
          <p:cNvSpPr/>
          <p:nvPr/>
        </p:nvSpPr>
        <p:spPr>
          <a:xfrm>
            <a:off x="4478030" y="1447208"/>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122" name="Oval 121"/>
          <p:cNvSpPr/>
          <p:nvPr/>
        </p:nvSpPr>
        <p:spPr>
          <a:xfrm>
            <a:off x="4685404" y="2026635"/>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9</a:t>
            </a:r>
            <a:endParaRPr lang="en-US" sz="1200" dirty="0"/>
          </a:p>
        </p:txBody>
      </p:sp>
      <p:sp>
        <p:nvSpPr>
          <p:cNvPr id="123" name="Oval 122"/>
          <p:cNvSpPr/>
          <p:nvPr/>
        </p:nvSpPr>
        <p:spPr>
          <a:xfrm>
            <a:off x="4473494" y="1912419"/>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a:t>
            </a:r>
            <a:endParaRPr lang="en-US" sz="1200" dirty="0"/>
          </a:p>
        </p:txBody>
      </p:sp>
      <p:sp>
        <p:nvSpPr>
          <p:cNvPr id="124" name="Oval 123"/>
          <p:cNvSpPr/>
          <p:nvPr/>
        </p:nvSpPr>
        <p:spPr>
          <a:xfrm>
            <a:off x="4664903" y="1782557"/>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a:t>
            </a:r>
            <a:endParaRPr lang="en-US" sz="1200" dirty="0"/>
          </a:p>
        </p:txBody>
      </p:sp>
      <p:sp>
        <p:nvSpPr>
          <p:cNvPr id="125" name="Oval 124"/>
          <p:cNvSpPr/>
          <p:nvPr/>
        </p:nvSpPr>
        <p:spPr>
          <a:xfrm>
            <a:off x="4478030" y="167842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a:t>
            </a:r>
          </a:p>
        </p:txBody>
      </p:sp>
      <p:cxnSp>
        <p:nvCxnSpPr>
          <p:cNvPr id="64" name="Straight Connector 63"/>
          <p:cNvCxnSpPr>
            <a:stCxn id="40" idx="2"/>
          </p:cNvCxnSpPr>
          <p:nvPr/>
        </p:nvCxnSpPr>
        <p:spPr>
          <a:xfrm>
            <a:off x="3181534" y="3507274"/>
            <a:ext cx="1396" cy="24658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407216" y="3483909"/>
            <a:ext cx="0" cy="26995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743860" y="3507274"/>
            <a:ext cx="0" cy="23554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3902019" y="3507282"/>
            <a:ext cx="0" cy="22449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Flowchart: Direct Access Storage 137"/>
          <p:cNvSpPr/>
          <p:nvPr/>
        </p:nvSpPr>
        <p:spPr>
          <a:xfrm flipH="1">
            <a:off x="1662374" y="1196428"/>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lowchart: Direct Access Storage 138"/>
          <p:cNvSpPr/>
          <p:nvPr/>
        </p:nvSpPr>
        <p:spPr>
          <a:xfrm flipH="1">
            <a:off x="1662374" y="1641507"/>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TextBox 139"/>
          <p:cNvSpPr txBox="1"/>
          <p:nvPr/>
        </p:nvSpPr>
        <p:spPr>
          <a:xfrm>
            <a:off x="1871240" y="1192495"/>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cxnSp>
        <p:nvCxnSpPr>
          <p:cNvPr id="141" name="Straight Arrow Connector 140"/>
          <p:cNvCxnSpPr>
            <a:endCxn id="139" idx="4"/>
          </p:cNvCxnSpPr>
          <p:nvPr/>
        </p:nvCxnSpPr>
        <p:spPr>
          <a:xfrm flipV="1">
            <a:off x="1231377" y="1749714"/>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38" idx="4"/>
          </p:cNvCxnSpPr>
          <p:nvPr/>
        </p:nvCxnSpPr>
        <p:spPr>
          <a:xfrm flipH="1">
            <a:off x="1229545" y="1304636"/>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365721" y="1753059"/>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2365721" y="130463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486537" y="1443509"/>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47" name="TextBox 146"/>
          <p:cNvSpPr txBox="1"/>
          <p:nvPr/>
        </p:nvSpPr>
        <p:spPr>
          <a:xfrm>
            <a:off x="1856139" y="1641448"/>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50" name="Arc 149"/>
          <p:cNvSpPr/>
          <p:nvPr/>
        </p:nvSpPr>
        <p:spPr>
          <a:xfrm flipV="1">
            <a:off x="2544387" y="894983"/>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51" name="Arc 150"/>
          <p:cNvSpPr/>
          <p:nvPr/>
        </p:nvSpPr>
        <p:spPr>
          <a:xfrm flipV="1">
            <a:off x="2667000" y="1342911"/>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52" name="Straight Arrow Connector 151"/>
          <p:cNvCxnSpPr/>
          <p:nvPr/>
        </p:nvCxnSpPr>
        <p:spPr>
          <a:xfrm>
            <a:off x="2754649" y="1751835"/>
            <a:ext cx="344296"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092280" y="1095095"/>
            <a:ext cx="0" cy="436735"/>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968410" y="900375"/>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092280" y="908826"/>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6" name="Rectangular Callout 155"/>
          <p:cNvSpPr/>
          <p:nvPr/>
        </p:nvSpPr>
        <p:spPr>
          <a:xfrm>
            <a:off x="1554167" y="1016168"/>
            <a:ext cx="933287" cy="132977"/>
          </a:xfrm>
          <a:prstGeom prst="wedgeRectCallout">
            <a:avLst>
              <a:gd name="adj1" fmla="val 100956"/>
              <a:gd name="adj2" fmla="val -9368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157" name="Rectangular Callout 156"/>
          <p:cNvSpPr/>
          <p:nvPr/>
        </p:nvSpPr>
        <p:spPr>
          <a:xfrm>
            <a:off x="4102568" y="749263"/>
            <a:ext cx="933287" cy="132977"/>
          </a:xfrm>
          <a:prstGeom prst="wedgeRectCallout">
            <a:avLst>
              <a:gd name="adj1" fmla="val -137250"/>
              <a:gd name="adj2" fmla="val 11945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33" name="Elbow Connector 32"/>
          <p:cNvCxnSpPr/>
          <p:nvPr/>
        </p:nvCxnSpPr>
        <p:spPr>
          <a:xfrm rot="5400000">
            <a:off x="2504359" y="1859472"/>
            <a:ext cx="1901184" cy="57830"/>
          </a:xfrm>
          <a:prstGeom prst="bentConnector3">
            <a:avLst>
              <a:gd name="adj1" fmla="val 50000"/>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3426036" y="2813563"/>
            <a:ext cx="688463" cy="482968"/>
          </a:xfrm>
          <a:prstGeom prst="bentConnector3">
            <a:avLst>
              <a:gd name="adj1" fmla="val -498"/>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Rectangular Callout 157"/>
          <p:cNvSpPr/>
          <p:nvPr/>
        </p:nvSpPr>
        <p:spPr>
          <a:xfrm>
            <a:off x="1554167" y="745650"/>
            <a:ext cx="933287" cy="132977"/>
          </a:xfrm>
          <a:prstGeom prst="wedgeRectCallout">
            <a:avLst>
              <a:gd name="adj1" fmla="val 111505"/>
              <a:gd name="adj2" fmla="val 115423"/>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48" name="Elbow Connector 47"/>
          <p:cNvCxnSpPr/>
          <p:nvPr/>
        </p:nvCxnSpPr>
        <p:spPr>
          <a:xfrm rot="16200000" flipH="1">
            <a:off x="2692013" y="1848973"/>
            <a:ext cx="1858684" cy="70499"/>
          </a:xfrm>
          <a:prstGeom prst="bentConnector3">
            <a:avLst>
              <a:gd name="adj1" fmla="val 50000"/>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3656604" y="2813563"/>
            <a:ext cx="440433" cy="215387"/>
          </a:xfrm>
          <a:prstGeom prst="bentConnector3">
            <a:avLst>
              <a:gd name="adj1" fmla="val 259"/>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 name="Rectangular Callout 158"/>
          <p:cNvSpPr/>
          <p:nvPr/>
        </p:nvSpPr>
        <p:spPr>
          <a:xfrm>
            <a:off x="1563290" y="554006"/>
            <a:ext cx="933287" cy="132977"/>
          </a:xfrm>
          <a:prstGeom prst="wedgeRectCallout">
            <a:avLst>
              <a:gd name="adj1" fmla="val 120369"/>
              <a:gd name="adj2" fmla="val 263975"/>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58" name="TextBox 57"/>
          <p:cNvSpPr txBox="1"/>
          <p:nvPr/>
        </p:nvSpPr>
        <p:spPr>
          <a:xfrm>
            <a:off x="1154587" y="539381"/>
            <a:ext cx="399579" cy="415498"/>
          </a:xfrm>
          <a:prstGeom prst="rect">
            <a:avLst/>
          </a:prstGeom>
          <a:noFill/>
        </p:spPr>
        <p:txBody>
          <a:bodyPr wrap="square" rtlCol="0">
            <a:spAutoFit/>
          </a:bodyPr>
          <a:lstStyle/>
          <a:p>
            <a:r>
              <a:rPr lang="en-US" sz="700" dirty="0" smtClean="0"/>
              <a:t>For each child</a:t>
            </a:r>
            <a:endParaRPr lang="en-US" sz="700" dirty="0"/>
          </a:p>
        </p:txBody>
      </p:sp>
      <p:sp>
        <p:nvSpPr>
          <p:cNvPr id="59" name="Left Brace 58"/>
          <p:cNvSpPr/>
          <p:nvPr/>
        </p:nvSpPr>
        <p:spPr>
          <a:xfrm>
            <a:off x="1446876" y="554006"/>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60" name="TextBox 159"/>
          <p:cNvSpPr txBox="1"/>
          <p:nvPr/>
        </p:nvSpPr>
        <p:spPr>
          <a:xfrm flipH="1">
            <a:off x="6534621" y="2670298"/>
            <a:ext cx="399579" cy="415498"/>
          </a:xfrm>
          <a:prstGeom prst="rect">
            <a:avLst/>
          </a:prstGeom>
          <a:noFill/>
        </p:spPr>
        <p:txBody>
          <a:bodyPr wrap="square" rtlCol="0">
            <a:spAutoFit/>
          </a:bodyPr>
          <a:lstStyle/>
          <a:p>
            <a:r>
              <a:rPr lang="en-US" sz="700" dirty="0" smtClean="0"/>
              <a:t>For each child</a:t>
            </a:r>
            <a:endParaRPr lang="en-US" sz="700" dirty="0"/>
          </a:p>
        </p:txBody>
      </p:sp>
      <p:sp>
        <p:nvSpPr>
          <p:cNvPr id="161" name="Left Brace 160"/>
          <p:cNvSpPr/>
          <p:nvPr/>
        </p:nvSpPr>
        <p:spPr>
          <a:xfrm flipH="1">
            <a:off x="6501370" y="2684923"/>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20" name="Oval 119"/>
          <p:cNvSpPr/>
          <p:nvPr/>
        </p:nvSpPr>
        <p:spPr>
          <a:xfrm>
            <a:off x="4668537" y="1323916"/>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en-US" sz="1200" dirty="0"/>
          </a:p>
        </p:txBody>
      </p:sp>
      <p:grpSp>
        <p:nvGrpSpPr>
          <p:cNvPr id="170" name="Group 169"/>
          <p:cNvGrpSpPr/>
          <p:nvPr/>
        </p:nvGrpSpPr>
        <p:grpSpPr>
          <a:xfrm>
            <a:off x="4839609" y="2072017"/>
            <a:ext cx="311095" cy="246221"/>
            <a:chOff x="8076951" y="1175486"/>
            <a:chExt cx="438149" cy="346780"/>
          </a:xfrm>
        </p:grpSpPr>
        <p:sp>
          <p:nvSpPr>
            <p:cNvPr id="171" name="Oval 17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2" name="TextBox 171"/>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10</a:t>
              </a:r>
              <a:endParaRPr lang="en-US" sz="1100" dirty="0">
                <a:solidFill>
                  <a:schemeClr val="bg1"/>
                </a:solidFill>
              </a:endParaRPr>
            </a:p>
          </p:txBody>
        </p:sp>
      </p:grpSp>
      <p:grpSp>
        <p:nvGrpSpPr>
          <p:cNvPr id="173" name="Group 172"/>
          <p:cNvGrpSpPr/>
          <p:nvPr/>
        </p:nvGrpSpPr>
        <p:grpSpPr>
          <a:xfrm>
            <a:off x="5054484" y="2142290"/>
            <a:ext cx="311095" cy="246221"/>
            <a:chOff x="8076951" y="1175486"/>
            <a:chExt cx="438149" cy="346780"/>
          </a:xfrm>
        </p:grpSpPr>
        <p:sp>
          <p:nvSpPr>
            <p:cNvPr id="174" name="Oval 173"/>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5" name="TextBox 174"/>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11</a:t>
              </a:r>
              <a:endParaRPr lang="en-US" sz="1100" dirty="0">
                <a:solidFill>
                  <a:schemeClr val="bg1"/>
                </a:solidFill>
              </a:endParaRPr>
            </a:p>
          </p:txBody>
        </p:sp>
      </p:grpSp>
      <p:cxnSp>
        <p:nvCxnSpPr>
          <p:cNvPr id="17" name="Straight Arrow Connector 16"/>
          <p:cNvCxnSpPr>
            <a:stCxn id="150" idx="0"/>
          </p:cNvCxnSpPr>
          <p:nvPr/>
        </p:nvCxnSpPr>
        <p:spPr>
          <a:xfrm>
            <a:off x="2760837" y="1303277"/>
            <a:ext cx="1673690" cy="3541"/>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60837" y="1753060"/>
            <a:ext cx="1673690" cy="6128"/>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5" name="Flowchart: Direct Access Storage 214"/>
          <p:cNvSpPr/>
          <p:nvPr/>
        </p:nvSpPr>
        <p:spPr>
          <a:xfrm flipH="1">
            <a:off x="4740335" y="2345523"/>
            <a:ext cx="683062" cy="210173"/>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6" name="Flowchart: Direct Access Storage 215"/>
          <p:cNvSpPr/>
          <p:nvPr/>
        </p:nvSpPr>
        <p:spPr>
          <a:xfrm flipH="1">
            <a:off x="4740335" y="2632527"/>
            <a:ext cx="683062" cy="210173"/>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7" name="TextBox 216"/>
          <p:cNvSpPr txBox="1"/>
          <p:nvPr/>
        </p:nvSpPr>
        <p:spPr>
          <a:xfrm>
            <a:off x="4933653" y="2671635"/>
            <a:ext cx="577976" cy="169277"/>
          </a:xfrm>
          <a:prstGeom prst="rect">
            <a:avLst/>
          </a:prstGeom>
          <a:noFill/>
        </p:spPr>
        <p:txBody>
          <a:bodyPr wrap="square" rtlCol="0">
            <a:spAutoFit/>
          </a:bodyPr>
          <a:lstStyle/>
          <a:p>
            <a:r>
              <a:rPr lang="en-US" sz="500" dirty="0" smtClean="0"/>
              <a:t>RESPONSE</a:t>
            </a:r>
            <a:endParaRPr lang="en-US" sz="500" dirty="0"/>
          </a:p>
        </p:txBody>
      </p:sp>
      <p:sp>
        <p:nvSpPr>
          <p:cNvPr id="218" name="TextBox 217"/>
          <p:cNvSpPr txBox="1"/>
          <p:nvPr/>
        </p:nvSpPr>
        <p:spPr>
          <a:xfrm>
            <a:off x="4950508" y="2378363"/>
            <a:ext cx="577976" cy="169277"/>
          </a:xfrm>
          <a:prstGeom prst="rect">
            <a:avLst/>
          </a:prstGeom>
          <a:noFill/>
        </p:spPr>
        <p:txBody>
          <a:bodyPr wrap="square" rtlCol="0">
            <a:spAutoFit/>
          </a:bodyPr>
          <a:lstStyle/>
          <a:p>
            <a:r>
              <a:rPr lang="en-US" sz="500" dirty="0" smtClean="0"/>
              <a:t>REQUEST</a:t>
            </a:r>
            <a:endParaRPr lang="en-US" sz="500" dirty="0"/>
          </a:p>
        </p:txBody>
      </p:sp>
      <p:sp>
        <p:nvSpPr>
          <p:cNvPr id="219" name="Arc 218"/>
          <p:cNvSpPr/>
          <p:nvPr/>
        </p:nvSpPr>
        <p:spPr>
          <a:xfrm flipH="1" flipV="1">
            <a:off x="3794200" y="2040303"/>
            <a:ext cx="412702" cy="396554"/>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20" name="Straight Connector 219"/>
          <p:cNvCxnSpPr>
            <a:stCxn id="222" idx="2"/>
          </p:cNvCxnSpPr>
          <p:nvPr/>
        </p:nvCxnSpPr>
        <p:spPr>
          <a:xfrm flipH="1" flipV="1">
            <a:off x="3678143" y="1108049"/>
            <a:ext cx="102" cy="1448881"/>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219" idx="0"/>
          </p:cNvCxnSpPr>
          <p:nvPr/>
        </p:nvCxnSpPr>
        <p:spPr>
          <a:xfrm>
            <a:off x="3996695" y="2436822"/>
            <a:ext cx="323294" cy="8727"/>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Arc 221"/>
          <p:cNvSpPr/>
          <p:nvPr/>
        </p:nvSpPr>
        <p:spPr>
          <a:xfrm flipH="1" flipV="1">
            <a:off x="3678245" y="2358549"/>
            <a:ext cx="412702" cy="396554"/>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23" name="Straight Arrow Connector 222"/>
          <p:cNvCxnSpPr>
            <a:endCxn id="216" idx="4"/>
          </p:cNvCxnSpPr>
          <p:nvPr/>
        </p:nvCxnSpPr>
        <p:spPr>
          <a:xfrm flipV="1">
            <a:off x="3882553" y="2737614"/>
            <a:ext cx="857782" cy="1516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215" idx="4"/>
          </p:cNvCxnSpPr>
          <p:nvPr/>
        </p:nvCxnSpPr>
        <p:spPr>
          <a:xfrm flipH="1">
            <a:off x="4319989" y="2450610"/>
            <a:ext cx="420346" cy="423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3678143" y="871497"/>
            <a:ext cx="0" cy="22875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p:nvPr/>
        </p:nvCxnSpPr>
        <p:spPr>
          <a:xfrm>
            <a:off x="5423397" y="2740863"/>
            <a:ext cx="36780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5423397" y="2450610"/>
            <a:ext cx="36780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5565322" y="2484913"/>
            <a:ext cx="1169088"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cxnSp>
        <p:nvCxnSpPr>
          <p:cNvPr id="230" name="Straight Connector 229"/>
          <p:cNvCxnSpPr/>
          <p:nvPr/>
        </p:nvCxnSpPr>
        <p:spPr>
          <a:xfrm flipV="1">
            <a:off x="3790788" y="863546"/>
            <a:ext cx="0" cy="228754"/>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19" idx="2"/>
          </p:cNvCxnSpPr>
          <p:nvPr/>
        </p:nvCxnSpPr>
        <p:spPr>
          <a:xfrm flipH="1" flipV="1">
            <a:off x="3790788" y="1126450"/>
            <a:ext cx="4768" cy="1089439"/>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182930" y="954879"/>
            <a:ext cx="6496" cy="1884100"/>
          </a:xfrm>
          <a:prstGeom prst="straightConnector1">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3276600" y="951078"/>
            <a:ext cx="0" cy="1862486"/>
          </a:xfrm>
          <a:prstGeom prst="straightConnector1">
            <a:avLst/>
          </a:prstGeom>
          <a:ln w="28575">
            <a:solidFill>
              <a:srgbClr val="FF66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flipV="1">
            <a:off x="2968413" y="2813563"/>
            <a:ext cx="226325" cy="50832"/>
          </a:xfrm>
          <a:prstGeom prst="bentConnector3">
            <a:avLst>
              <a:gd name="adj1" fmla="val 550"/>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Elbow Connector 256"/>
          <p:cNvCxnSpPr>
            <a:stCxn id="40" idx="0"/>
          </p:cNvCxnSpPr>
          <p:nvPr/>
        </p:nvCxnSpPr>
        <p:spPr>
          <a:xfrm rot="10800000" flipH="1">
            <a:off x="2974422" y="2799842"/>
            <a:ext cx="302178" cy="479938"/>
          </a:xfrm>
          <a:prstGeom prst="bentConnector4">
            <a:avLst>
              <a:gd name="adj1" fmla="val 100079"/>
              <a:gd name="adj2" fmla="val 50004"/>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Arc 263"/>
          <p:cNvSpPr/>
          <p:nvPr/>
        </p:nvSpPr>
        <p:spPr>
          <a:xfrm flipH="1" flipV="1">
            <a:off x="3810102" y="2047438"/>
            <a:ext cx="412702" cy="396554"/>
          </a:xfrm>
          <a:prstGeom prst="arc">
            <a:avLst>
              <a:gd name="adj1" fmla="val 16266864"/>
              <a:gd name="adj2" fmla="val 378985"/>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65" name="Straight Arrow Connector 264"/>
          <p:cNvCxnSpPr>
            <a:stCxn id="264" idx="0"/>
          </p:cNvCxnSpPr>
          <p:nvPr/>
        </p:nvCxnSpPr>
        <p:spPr>
          <a:xfrm>
            <a:off x="4012597" y="2443957"/>
            <a:ext cx="323294" cy="8727"/>
          </a:xfrm>
          <a:prstGeom prst="straightConnector1">
            <a:avLst/>
          </a:prstGeom>
          <a:ln w="28575">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96" idx="2"/>
          </p:cNvCxnSpPr>
          <p:nvPr/>
        </p:nvCxnSpPr>
        <p:spPr>
          <a:xfrm>
            <a:off x="4030968" y="1988948"/>
            <a:ext cx="403560" cy="9848"/>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3" name="Arc 272"/>
          <p:cNvSpPr/>
          <p:nvPr/>
        </p:nvSpPr>
        <p:spPr>
          <a:xfrm flipH="1" flipV="1">
            <a:off x="3686277" y="813251"/>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74" name="Straight Arrow Connector 273"/>
          <p:cNvCxnSpPr>
            <a:stCxn id="273" idx="0"/>
          </p:cNvCxnSpPr>
          <p:nvPr/>
        </p:nvCxnSpPr>
        <p:spPr>
          <a:xfrm flipV="1">
            <a:off x="3890585" y="1200182"/>
            <a:ext cx="543942" cy="9613"/>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7" name="Arc 276"/>
          <p:cNvSpPr/>
          <p:nvPr/>
        </p:nvSpPr>
        <p:spPr>
          <a:xfrm flipH="1">
            <a:off x="3276600" y="1529634"/>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78" name="Straight Arrow Connector 277"/>
          <p:cNvCxnSpPr>
            <a:stCxn id="277" idx="0"/>
          </p:cNvCxnSpPr>
          <p:nvPr/>
        </p:nvCxnSpPr>
        <p:spPr>
          <a:xfrm>
            <a:off x="3480908" y="1529644"/>
            <a:ext cx="953619" cy="6925"/>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77" idx="2"/>
          </p:cNvCxnSpPr>
          <p:nvPr/>
        </p:nvCxnSpPr>
        <p:spPr>
          <a:xfrm>
            <a:off x="3276600" y="1727807"/>
            <a:ext cx="3868" cy="1085757"/>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Elbow Connector 280"/>
          <p:cNvCxnSpPr/>
          <p:nvPr/>
        </p:nvCxnSpPr>
        <p:spPr>
          <a:xfrm rot="5400000" flipH="1" flipV="1">
            <a:off x="2892859" y="2902863"/>
            <a:ext cx="476907" cy="298310"/>
          </a:xfrm>
          <a:prstGeom prst="bentConnector3">
            <a:avLst>
              <a:gd name="adj1" fmla="val 1566"/>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V="1">
            <a:off x="3691539" y="885433"/>
            <a:ext cx="0" cy="162471"/>
          </a:xfrm>
          <a:prstGeom prst="line">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9" name="Arc 288"/>
          <p:cNvSpPr/>
          <p:nvPr/>
        </p:nvSpPr>
        <p:spPr>
          <a:xfrm flipH="1" flipV="1">
            <a:off x="3186988" y="1038012"/>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90" name="Straight Arrow Connector 289"/>
          <p:cNvCxnSpPr/>
          <p:nvPr/>
        </p:nvCxnSpPr>
        <p:spPr>
          <a:xfrm>
            <a:off x="3389681" y="1428750"/>
            <a:ext cx="1044551" cy="0"/>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V="1">
            <a:off x="3189426" y="942286"/>
            <a:ext cx="0" cy="297661"/>
          </a:xfrm>
          <a:prstGeom prst="line">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6" name="Arc 295"/>
          <p:cNvSpPr/>
          <p:nvPr/>
        </p:nvSpPr>
        <p:spPr>
          <a:xfrm rot="5400000" flipH="1" flipV="1">
            <a:off x="3801926" y="1995666"/>
            <a:ext cx="412702" cy="396554"/>
          </a:xfrm>
          <a:prstGeom prst="arc">
            <a:avLst>
              <a:gd name="adj1" fmla="val 16266864"/>
              <a:gd name="adj2" fmla="val 378985"/>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320" name="Arc 319"/>
          <p:cNvSpPr/>
          <p:nvPr/>
        </p:nvSpPr>
        <p:spPr>
          <a:xfrm flipH="1" flipV="1">
            <a:off x="3583245" y="1260796"/>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21" name="Straight Arrow Connector 320"/>
          <p:cNvCxnSpPr>
            <a:stCxn id="320" idx="0"/>
          </p:cNvCxnSpPr>
          <p:nvPr/>
        </p:nvCxnSpPr>
        <p:spPr>
          <a:xfrm>
            <a:off x="3787553" y="1657340"/>
            <a:ext cx="632047" cy="10"/>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V="1">
            <a:off x="3588507" y="942286"/>
            <a:ext cx="0" cy="553164"/>
          </a:xfrm>
          <a:prstGeom prst="line">
            <a:avLst/>
          </a:prstGeom>
          <a:ln w="28575">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4" name="Arc 323"/>
          <p:cNvSpPr/>
          <p:nvPr/>
        </p:nvSpPr>
        <p:spPr>
          <a:xfrm flipH="1" flipV="1">
            <a:off x="3486152" y="1489396"/>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25" name="Straight Arrow Connector 324"/>
          <p:cNvCxnSpPr>
            <a:stCxn id="324" idx="0"/>
          </p:cNvCxnSpPr>
          <p:nvPr/>
        </p:nvCxnSpPr>
        <p:spPr>
          <a:xfrm flipV="1">
            <a:off x="3690460" y="1877192"/>
            <a:ext cx="744068" cy="8748"/>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V="1">
            <a:off x="3491414" y="951078"/>
            <a:ext cx="0" cy="772972"/>
          </a:xfrm>
          <a:prstGeom prst="line">
            <a:avLst/>
          </a:prstGeom>
          <a:ln w="28575">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0" name="Arc 329"/>
          <p:cNvSpPr/>
          <p:nvPr/>
        </p:nvSpPr>
        <p:spPr>
          <a:xfrm flipH="1">
            <a:off x="3409311" y="2088359"/>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31" name="Straight Arrow Connector 330"/>
          <p:cNvCxnSpPr>
            <a:stCxn id="330" idx="0"/>
          </p:cNvCxnSpPr>
          <p:nvPr/>
        </p:nvCxnSpPr>
        <p:spPr>
          <a:xfrm>
            <a:off x="3613619" y="2088369"/>
            <a:ext cx="820909" cy="6925"/>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p:cNvCxnSpPr>
            <a:stCxn id="330" idx="2"/>
          </p:cNvCxnSpPr>
          <p:nvPr/>
        </p:nvCxnSpPr>
        <p:spPr>
          <a:xfrm>
            <a:off x="3409311" y="2286532"/>
            <a:ext cx="0" cy="1220742"/>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6" name="Arc 335"/>
          <p:cNvSpPr/>
          <p:nvPr/>
        </p:nvSpPr>
        <p:spPr>
          <a:xfrm flipH="1">
            <a:off x="3751573" y="2186301"/>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37" name="Straight Arrow Connector 336"/>
          <p:cNvCxnSpPr>
            <a:stCxn id="336" idx="0"/>
          </p:cNvCxnSpPr>
          <p:nvPr/>
        </p:nvCxnSpPr>
        <p:spPr>
          <a:xfrm>
            <a:off x="3955881" y="2186311"/>
            <a:ext cx="692319" cy="7860"/>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36" idx="2"/>
          </p:cNvCxnSpPr>
          <p:nvPr/>
        </p:nvCxnSpPr>
        <p:spPr>
          <a:xfrm>
            <a:off x="3751573" y="2384474"/>
            <a:ext cx="0" cy="1112124"/>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0" name="Arc 339"/>
          <p:cNvSpPr/>
          <p:nvPr/>
        </p:nvSpPr>
        <p:spPr>
          <a:xfrm flipH="1">
            <a:off x="3903973" y="2255045"/>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41" name="Straight Arrow Connector 340"/>
          <p:cNvCxnSpPr>
            <a:stCxn id="340" idx="0"/>
          </p:cNvCxnSpPr>
          <p:nvPr/>
        </p:nvCxnSpPr>
        <p:spPr>
          <a:xfrm>
            <a:off x="4108281" y="2255055"/>
            <a:ext cx="820909" cy="6925"/>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a:stCxn id="340" idx="2"/>
          </p:cNvCxnSpPr>
          <p:nvPr/>
        </p:nvCxnSpPr>
        <p:spPr>
          <a:xfrm>
            <a:off x="3903973" y="2453218"/>
            <a:ext cx="0" cy="1112124"/>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473494" y="1218205"/>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Tree>
    <p:extLst>
      <p:ext uri="{BB962C8B-B14F-4D97-AF65-F5344CB8AC3E}">
        <p14:creationId xmlns:p14="http://schemas.microsoft.com/office/powerpoint/2010/main" val="313485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000" dirty="0" smtClean="0"/>
              <a:t>Rules for 1687 Transfer Procedures</a:t>
            </a:r>
            <a:endParaRPr lang="en-US" sz="4000" dirty="0"/>
          </a:p>
        </p:txBody>
      </p:sp>
      <p:sp>
        <p:nvSpPr>
          <p:cNvPr id="9" name="Content Placeholder 8"/>
          <p:cNvSpPr>
            <a:spLocks noGrp="1"/>
          </p:cNvSpPr>
          <p:nvPr>
            <p:ph sz="half" idx="2"/>
          </p:nvPr>
        </p:nvSpPr>
        <p:spPr/>
        <p:txBody>
          <a:bodyPr>
            <a:normAutofit fontScale="77500" lnSpcReduction="20000"/>
          </a:bodyPr>
          <a:lstStyle/>
          <a:p>
            <a:r>
              <a:rPr lang="en-US" dirty="0" smtClean="0"/>
              <a:t>A Transfer Procedure is only applied after the 1687 Retargeting phase, applied to the Top Module, is complete for a given objective</a:t>
            </a:r>
          </a:p>
          <a:p>
            <a:r>
              <a:rPr lang="en-US" dirty="0" smtClean="0"/>
              <a:t>Target objectives are only applied as resolved changes following an </a:t>
            </a:r>
            <a:r>
              <a:rPr lang="en-US" dirty="0" err="1" smtClean="0"/>
              <a:t>iApply</a:t>
            </a:r>
            <a:r>
              <a:rPr lang="en-US" dirty="0" smtClean="0"/>
              <a:t> statement, which has been resolved by the retargeter and not when a statement is executed by the PDL interpreter</a:t>
            </a:r>
            <a:endParaRPr lang="en-US" dirty="0"/>
          </a:p>
        </p:txBody>
      </p:sp>
      <p:sp>
        <p:nvSpPr>
          <p:cNvPr id="7" name="Date Placeholder 6"/>
          <p:cNvSpPr>
            <a:spLocks noGrp="1"/>
          </p:cNvSpPr>
          <p:nvPr>
            <p:ph type="dt" sz="half" idx="10"/>
          </p:nvPr>
        </p:nvSpPr>
        <p:spPr/>
        <p:txBody>
          <a:bodyPr/>
          <a:lstStyle/>
          <a:p>
            <a:fld id="{DB7DDADD-8170-4ABA-8AB2-9B9F94C7D18C}" type="datetime1">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10" name="Content Placeholder 9"/>
          <p:cNvSpPr>
            <a:spLocks noGrp="1"/>
          </p:cNvSpPr>
          <p:nvPr>
            <p:ph sz="quarter" idx="13"/>
          </p:nvPr>
        </p:nvSpPr>
        <p:spPr/>
        <p:txBody>
          <a:bodyPr>
            <a:normAutofit lnSpcReduction="10000"/>
          </a:bodyPr>
          <a:lstStyle/>
          <a:p>
            <a:r>
              <a:rPr lang="en-US" sz="1900" dirty="0" smtClean="0"/>
              <a:t>Target context commands strictly represent PDL scoped context</a:t>
            </a:r>
          </a:p>
          <a:p>
            <a:r>
              <a:rPr lang="en-US" sz="1900" dirty="0" smtClean="0"/>
              <a:t>Objectives are applied to the target context to which are resolved ICL </a:t>
            </a:r>
            <a:r>
              <a:rPr lang="en-US" sz="1900" dirty="0" err="1" smtClean="0"/>
              <a:t>DataRegisters</a:t>
            </a:r>
            <a:r>
              <a:rPr lang="en-US" sz="1900" dirty="0" smtClean="0"/>
              <a:t>, </a:t>
            </a:r>
            <a:r>
              <a:rPr lang="en-US" sz="1900" dirty="0" err="1" smtClean="0"/>
              <a:t>ScanInterfaces</a:t>
            </a:r>
            <a:r>
              <a:rPr lang="en-US" sz="1900" dirty="0" smtClean="0"/>
              <a:t>, or state targets from one or more Top Module elements</a:t>
            </a:r>
          </a:p>
          <a:p>
            <a:r>
              <a:rPr lang="en-US" sz="1900" dirty="0" smtClean="0"/>
              <a:t>Each objective must be completed before another may be applied</a:t>
            </a:r>
            <a:endParaRPr lang="en-US" sz="1900" dirty="0"/>
          </a:p>
        </p:txBody>
      </p:sp>
    </p:spTree>
    <p:extLst>
      <p:ext uri="{BB962C8B-B14F-4D97-AF65-F5344CB8AC3E}">
        <p14:creationId xmlns:p14="http://schemas.microsoft.com/office/powerpoint/2010/main" val="898285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600" dirty="0" smtClean="0"/>
              <a:t>Rules for 1687.1 Transfer Procedures</a:t>
            </a:r>
            <a:endParaRPr lang="en-US" sz="3600" dirty="0"/>
          </a:p>
        </p:txBody>
      </p:sp>
      <p:sp>
        <p:nvSpPr>
          <p:cNvPr id="9" name="Content Placeholder 8"/>
          <p:cNvSpPr>
            <a:spLocks noGrp="1"/>
          </p:cNvSpPr>
          <p:nvPr>
            <p:ph sz="half" idx="2"/>
          </p:nvPr>
        </p:nvSpPr>
        <p:spPr/>
        <p:txBody>
          <a:bodyPr>
            <a:normAutofit/>
          </a:bodyPr>
          <a:lstStyle/>
          <a:p>
            <a:r>
              <a:rPr lang="en-US" sz="1500" dirty="0" smtClean="0"/>
              <a:t>A Transfer Procedure request shall block execution to wait for a response to be received from the interface indicating the success with data or an error</a:t>
            </a:r>
          </a:p>
          <a:p>
            <a:r>
              <a:rPr lang="en-US" sz="1500" dirty="0" smtClean="0"/>
              <a:t>A Transfer Procedure shall return a response to the target element making the request</a:t>
            </a:r>
          </a:p>
          <a:p>
            <a:r>
              <a:rPr lang="en-US" sz="1500" dirty="0" smtClean="0"/>
              <a:t>If an error occurs during the processing of the request, an error response message shall be returned to the target element making the request</a:t>
            </a:r>
            <a:endParaRPr lang="en-US" sz="1500" dirty="0"/>
          </a:p>
        </p:txBody>
      </p:sp>
      <p:sp>
        <p:nvSpPr>
          <p:cNvPr id="7" name="Date Placeholder 6"/>
          <p:cNvSpPr>
            <a:spLocks noGrp="1"/>
          </p:cNvSpPr>
          <p:nvPr>
            <p:ph type="dt" sz="half" idx="10"/>
          </p:nvPr>
        </p:nvSpPr>
        <p:spPr/>
        <p:txBody>
          <a:bodyPr/>
          <a:lstStyle/>
          <a:p>
            <a:fld id="{DB7DDADD-8170-4ABA-8AB2-9B9F94C7D18C}" type="datetime1">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10" name="Content Placeholder 9"/>
          <p:cNvSpPr>
            <a:spLocks noGrp="1"/>
          </p:cNvSpPr>
          <p:nvPr>
            <p:ph sz="quarter" idx="13"/>
          </p:nvPr>
        </p:nvSpPr>
        <p:spPr/>
        <p:txBody>
          <a:bodyPr>
            <a:normAutofit/>
          </a:bodyPr>
          <a:lstStyle/>
          <a:p>
            <a:r>
              <a:rPr lang="en-US" sz="1500" dirty="0" smtClean="0"/>
              <a:t>Target context commands strictly represent resolved interface messages</a:t>
            </a:r>
          </a:p>
          <a:p>
            <a:r>
              <a:rPr lang="en-US" sz="1500" dirty="0" smtClean="0"/>
              <a:t>Objectives are applied to the target context to which are resolved Interface Register or state targets</a:t>
            </a:r>
          </a:p>
          <a:p>
            <a:r>
              <a:rPr lang="en-US" sz="1500" dirty="0" smtClean="0"/>
              <a:t>Each objective must be completed before another may be applied</a:t>
            </a:r>
          </a:p>
          <a:p>
            <a:r>
              <a:rPr lang="en-US" sz="1600" dirty="0"/>
              <a:t>A Transfer Procedure is only applied upon receipt of a request from a target element</a:t>
            </a:r>
          </a:p>
          <a:p>
            <a:endParaRPr lang="en-US" sz="1500" dirty="0"/>
          </a:p>
        </p:txBody>
      </p:sp>
    </p:spTree>
    <p:extLst>
      <p:ext uri="{BB962C8B-B14F-4D97-AF65-F5344CB8AC3E}">
        <p14:creationId xmlns:p14="http://schemas.microsoft.com/office/powerpoint/2010/main" val="4165966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600" dirty="0" smtClean="0"/>
              <a:t>Rules for 2654 Transfer Procedures</a:t>
            </a:r>
            <a:endParaRPr lang="en-US" sz="3600" dirty="0"/>
          </a:p>
        </p:txBody>
      </p:sp>
      <p:sp>
        <p:nvSpPr>
          <p:cNvPr id="9" name="Content Placeholder 8"/>
          <p:cNvSpPr>
            <a:spLocks noGrp="1"/>
          </p:cNvSpPr>
          <p:nvPr>
            <p:ph sz="half" idx="2"/>
          </p:nvPr>
        </p:nvSpPr>
        <p:spPr/>
        <p:txBody>
          <a:bodyPr>
            <a:normAutofit/>
          </a:bodyPr>
          <a:lstStyle/>
          <a:p>
            <a:r>
              <a:rPr lang="en-US" sz="1500" dirty="0" smtClean="0"/>
              <a:t>A Transfer Procedure request shall block execution to wait for a response to be received from the interface indicating the success with data or an error</a:t>
            </a:r>
          </a:p>
          <a:p>
            <a:r>
              <a:rPr lang="en-US" sz="1500" dirty="0" smtClean="0"/>
              <a:t>A Transfer Procedure shall return a response to the target element making the request</a:t>
            </a:r>
          </a:p>
          <a:p>
            <a:r>
              <a:rPr lang="en-US" sz="1500" dirty="0" smtClean="0"/>
              <a:t>If an error occurs during the processing of the request, an error response message shall be returned to the target element making the request</a:t>
            </a:r>
            <a:endParaRPr lang="en-US" sz="1500" dirty="0"/>
          </a:p>
        </p:txBody>
      </p:sp>
      <p:sp>
        <p:nvSpPr>
          <p:cNvPr id="7" name="Date Placeholder 6"/>
          <p:cNvSpPr>
            <a:spLocks noGrp="1"/>
          </p:cNvSpPr>
          <p:nvPr>
            <p:ph type="dt" sz="half" idx="10"/>
          </p:nvPr>
        </p:nvSpPr>
        <p:spPr/>
        <p:txBody>
          <a:bodyPr/>
          <a:lstStyle/>
          <a:p>
            <a:fld id="{DB7DDADD-8170-4ABA-8AB2-9B9F94C7D18C}" type="datetime1">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10" name="Content Placeholder 9"/>
          <p:cNvSpPr>
            <a:spLocks noGrp="1"/>
          </p:cNvSpPr>
          <p:nvPr>
            <p:ph sz="quarter" idx="13"/>
          </p:nvPr>
        </p:nvSpPr>
        <p:spPr/>
        <p:txBody>
          <a:bodyPr>
            <a:normAutofit/>
          </a:bodyPr>
          <a:lstStyle/>
          <a:p>
            <a:r>
              <a:rPr lang="en-US" sz="1500" dirty="0" smtClean="0"/>
              <a:t>Target context commands strictly represent resolved interface messages</a:t>
            </a:r>
          </a:p>
          <a:p>
            <a:r>
              <a:rPr lang="en-US" sz="1500" dirty="0" smtClean="0"/>
              <a:t>Objectives are applied to the target context to which are resolved Interface Register or state targets</a:t>
            </a:r>
          </a:p>
          <a:p>
            <a:r>
              <a:rPr lang="en-US" sz="1500" dirty="0" smtClean="0"/>
              <a:t>Each objective must be completed before another may be applied</a:t>
            </a:r>
          </a:p>
          <a:p>
            <a:r>
              <a:rPr lang="en-US" sz="1600" dirty="0"/>
              <a:t>A Transfer Procedure is only applied upon receipt of a request from a target element</a:t>
            </a:r>
          </a:p>
          <a:p>
            <a:endParaRPr lang="en-US" sz="1500" dirty="0"/>
          </a:p>
        </p:txBody>
      </p:sp>
    </p:spTree>
    <p:extLst>
      <p:ext uri="{BB962C8B-B14F-4D97-AF65-F5344CB8AC3E}">
        <p14:creationId xmlns:p14="http://schemas.microsoft.com/office/powerpoint/2010/main" val="192630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OLD TO NEW SLIDES</a:t>
            </a:r>
            <a:endParaRPr lang="en-US" dirty="0"/>
          </a:p>
        </p:txBody>
      </p:sp>
      <p:sp>
        <p:nvSpPr>
          <p:cNvPr id="7" name="Text Placeholder 6"/>
          <p:cNvSpPr>
            <a:spLocks noGrp="1"/>
          </p:cNvSpPr>
          <p:nvPr>
            <p:ph type="body" idx="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spTree>
    <p:extLst>
      <p:ext uri="{BB962C8B-B14F-4D97-AF65-F5344CB8AC3E}">
        <p14:creationId xmlns:p14="http://schemas.microsoft.com/office/powerpoint/2010/main" val="180824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ts val="3000"/>
              </a:lnSpc>
            </a:pPr>
            <a:r>
              <a:rPr lang="en-US" dirty="0" smtClean="0"/>
              <a:t>Key Assumption</a:t>
            </a:r>
            <a:br>
              <a:rPr lang="en-US" dirty="0" smtClean="0"/>
            </a:br>
            <a:r>
              <a:rPr lang="en-US" sz="1800" dirty="0" smtClean="0"/>
              <a:t>for Transfer Procedure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4" name="Date Placeholder 3"/>
          <p:cNvSpPr>
            <a:spLocks noGrp="1"/>
          </p:cNvSpPr>
          <p:nvPr>
            <p:ph type="dt" sz="half" idx="10"/>
          </p:nvPr>
        </p:nvSpPr>
        <p:spPr/>
        <p:txBody>
          <a:bodyPr/>
          <a:lstStyle/>
          <a:p>
            <a:fld id="{E9878F6D-7EE3-4377-9CD7-AA67ED4B4EAD}" type="datetime1">
              <a:rPr lang="en-US" smtClean="0"/>
              <a:t>11/29/2021</a:t>
            </a:fld>
            <a:endParaRPr lang="en-US"/>
          </a:p>
        </p:txBody>
      </p:sp>
      <p:sp>
        <p:nvSpPr>
          <p:cNvPr id="8" name="Rounded Rectangle 7"/>
          <p:cNvSpPr/>
          <p:nvPr/>
        </p:nvSpPr>
        <p:spPr>
          <a:xfrm flipH="1">
            <a:off x="6172200" y="1516363"/>
            <a:ext cx="1447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Target Grammar</a:t>
            </a:r>
            <a:endParaRPr lang="en-US" dirty="0">
              <a:solidFill>
                <a:schemeClr val="bg1"/>
              </a:solidFill>
            </a:endParaRPr>
          </a:p>
        </p:txBody>
      </p:sp>
      <p:sp>
        <p:nvSpPr>
          <p:cNvPr id="9" name="Rounded Rectangle 8"/>
          <p:cNvSpPr/>
          <p:nvPr/>
        </p:nvSpPr>
        <p:spPr>
          <a:xfrm flipH="1">
            <a:off x="3657600" y="1516363"/>
            <a:ext cx="1447800" cy="1066800"/>
          </a:xfrm>
          <a:prstGeom prst="roundRect">
            <a:avLst/>
          </a:prstGeom>
          <a:solidFill>
            <a:srgbClr val="FF6600"/>
          </a:solidFill>
          <a:ln>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Retargeted Grammar</a:t>
            </a:r>
            <a:endParaRPr lang="en-US" dirty="0">
              <a:solidFill>
                <a:schemeClr val="tx1"/>
              </a:solidFill>
            </a:endParaRPr>
          </a:p>
        </p:txBody>
      </p:sp>
      <p:sp>
        <p:nvSpPr>
          <p:cNvPr id="10" name="Rounded Rectangle 9"/>
          <p:cNvSpPr/>
          <p:nvPr/>
        </p:nvSpPr>
        <p:spPr>
          <a:xfrm flipH="1">
            <a:off x="838200" y="1507310"/>
            <a:ext cx="1600200" cy="1066800"/>
          </a:xfrm>
          <a:prstGeom prst="roundRect">
            <a:avLst/>
          </a:prstGeom>
          <a:solidFill>
            <a:srgbClr val="00FF00"/>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Transformed Grammar</a:t>
            </a:r>
            <a:endParaRPr lang="en-US" dirty="0">
              <a:solidFill>
                <a:schemeClr val="tx1"/>
              </a:solidFill>
            </a:endParaRPr>
          </a:p>
        </p:txBody>
      </p:sp>
      <p:sp>
        <p:nvSpPr>
          <p:cNvPr id="11" name="Right Arrow 10"/>
          <p:cNvSpPr/>
          <p:nvPr/>
        </p:nvSpPr>
        <p:spPr>
          <a:xfrm flipH="1">
            <a:off x="5105400" y="1766845"/>
            <a:ext cx="1066800" cy="533400"/>
          </a:xfrm>
          <a:prstGeom prst="rightArrow">
            <a:avLst/>
          </a:prstGeom>
          <a:solidFill>
            <a:srgbClr val="FFFF00"/>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Behavior</a:t>
            </a:r>
            <a:endParaRPr lang="en-US" sz="1400" dirty="0">
              <a:solidFill>
                <a:schemeClr val="tx1"/>
              </a:solidFill>
            </a:endParaRPr>
          </a:p>
        </p:txBody>
      </p:sp>
      <p:sp>
        <p:nvSpPr>
          <p:cNvPr id="12" name="Right Arrow 11"/>
          <p:cNvSpPr/>
          <p:nvPr/>
        </p:nvSpPr>
        <p:spPr>
          <a:xfrm flipH="1">
            <a:off x="2438400" y="1766845"/>
            <a:ext cx="1219200" cy="533400"/>
          </a:xfrm>
          <a:prstGeom prst="rightArrow">
            <a:avLst/>
          </a:prstGeom>
          <a:solidFill>
            <a:srgbClr val="FFFF00"/>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Semantics</a:t>
            </a:r>
            <a:endParaRPr lang="en-US" sz="1400" dirty="0">
              <a:solidFill>
                <a:schemeClr val="tx1"/>
              </a:solidFill>
            </a:endParaRPr>
          </a:p>
        </p:txBody>
      </p:sp>
      <p:sp>
        <p:nvSpPr>
          <p:cNvPr id="13" name="Right Brace 12"/>
          <p:cNvSpPr/>
          <p:nvPr/>
        </p:nvSpPr>
        <p:spPr>
          <a:xfrm rot="16200000" flipH="1">
            <a:off x="5493328" y="2195235"/>
            <a:ext cx="290945" cy="1066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16200000" flipH="1">
            <a:off x="6750628" y="2017566"/>
            <a:ext cx="290945" cy="1447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flipH="1">
            <a:off x="6324600" y="2909845"/>
            <a:ext cx="1143000" cy="523220"/>
          </a:xfrm>
          <a:prstGeom prst="rect">
            <a:avLst/>
          </a:prstGeom>
          <a:noFill/>
        </p:spPr>
        <p:txBody>
          <a:bodyPr wrap="square" rtlCol="0">
            <a:spAutoFit/>
          </a:bodyPr>
          <a:lstStyle/>
          <a:p>
            <a:r>
              <a:rPr lang="en-US" sz="1400" dirty="0" smtClean="0"/>
              <a:t>Application Perspective</a:t>
            </a:r>
            <a:endParaRPr lang="en-US" sz="1400" dirty="0"/>
          </a:p>
        </p:txBody>
      </p:sp>
      <p:sp>
        <p:nvSpPr>
          <p:cNvPr id="16" name="TextBox 15"/>
          <p:cNvSpPr txBox="1"/>
          <p:nvPr/>
        </p:nvSpPr>
        <p:spPr>
          <a:xfrm flipH="1">
            <a:off x="5029200" y="2909845"/>
            <a:ext cx="1219201" cy="738664"/>
          </a:xfrm>
          <a:prstGeom prst="rect">
            <a:avLst/>
          </a:prstGeom>
          <a:noFill/>
        </p:spPr>
        <p:txBody>
          <a:bodyPr wrap="square" rtlCol="0">
            <a:spAutoFit/>
          </a:bodyPr>
          <a:lstStyle/>
          <a:p>
            <a:r>
              <a:rPr lang="en-US" sz="1400" dirty="0" smtClean="0"/>
              <a:t>Behavioral Modeling  in Software</a:t>
            </a:r>
            <a:endParaRPr lang="en-US" sz="1400" dirty="0"/>
          </a:p>
        </p:txBody>
      </p:sp>
      <p:sp>
        <p:nvSpPr>
          <p:cNvPr id="17" name="Right Brace 16"/>
          <p:cNvSpPr/>
          <p:nvPr/>
        </p:nvSpPr>
        <p:spPr>
          <a:xfrm rot="16200000" flipH="1">
            <a:off x="4236028" y="2017566"/>
            <a:ext cx="290945" cy="1447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flipH="1">
            <a:off x="3810000" y="2901919"/>
            <a:ext cx="1143000" cy="523220"/>
          </a:xfrm>
          <a:prstGeom prst="rect">
            <a:avLst/>
          </a:prstGeom>
          <a:noFill/>
        </p:spPr>
        <p:txBody>
          <a:bodyPr wrap="square" rtlCol="0">
            <a:spAutoFit/>
          </a:bodyPr>
          <a:lstStyle/>
          <a:p>
            <a:r>
              <a:rPr lang="en-US" sz="1400" dirty="0" err="1" smtClean="0"/>
              <a:t>RetargetedPerspective</a:t>
            </a:r>
            <a:endParaRPr lang="en-US" sz="1400" dirty="0"/>
          </a:p>
        </p:txBody>
      </p:sp>
      <p:sp>
        <p:nvSpPr>
          <p:cNvPr id="19" name="Right Brace 18"/>
          <p:cNvSpPr/>
          <p:nvPr/>
        </p:nvSpPr>
        <p:spPr>
          <a:xfrm rot="16200000" flipH="1">
            <a:off x="2902528" y="2122812"/>
            <a:ext cx="290945" cy="121920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flipH="1">
            <a:off x="2429347" y="2909845"/>
            <a:ext cx="1219201" cy="738664"/>
          </a:xfrm>
          <a:prstGeom prst="rect">
            <a:avLst/>
          </a:prstGeom>
          <a:noFill/>
        </p:spPr>
        <p:txBody>
          <a:bodyPr wrap="square" rtlCol="0">
            <a:spAutoFit/>
          </a:bodyPr>
          <a:lstStyle/>
          <a:p>
            <a:r>
              <a:rPr lang="en-US" sz="1400" dirty="0" smtClean="0"/>
              <a:t>Interface Modeling  in Software</a:t>
            </a:r>
            <a:endParaRPr lang="en-US" sz="1400" dirty="0"/>
          </a:p>
        </p:txBody>
      </p:sp>
      <p:sp>
        <p:nvSpPr>
          <p:cNvPr id="21" name="Right Brace 20"/>
          <p:cNvSpPr/>
          <p:nvPr/>
        </p:nvSpPr>
        <p:spPr>
          <a:xfrm rot="16200000" flipH="1">
            <a:off x="1488302" y="1945891"/>
            <a:ext cx="290945" cy="159114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flipH="1">
            <a:off x="1057747" y="2909845"/>
            <a:ext cx="1143000" cy="523220"/>
          </a:xfrm>
          <a:prstGeom prst="rect">
            <a:avLst/>
          </a:prstGeom>
          <a:noFill/>
        </p:spPr>
        <p:txBody>
          <a:bodyPr wrap="square" rtlCol="0">
            <a:spAutoFit/>
          </a:bodyPr>
          <a:lstStyle/>
          <a:p>
            <a:r>
              <a:rPr lang="en-US" sz="1400" dirty="0" smtClean="0"/>
              <a:t>Interface Perspective</a:t>
            </a:r>
            <a:endParaRPr lang="en-US" sz="1400" dirty="0"/>
          </a:p>
        </p:txBody>
      </p:sp>
      <p:sp>
        <p:nvSpPr>
          <p:cNvPr id="23" name="TextBox 22"/>
          <p:cNvSpPr txBox="1"/>
          <p:nvPr/>
        </p:nvSpPr>
        <p:spPr>
          <a:xfrm flipH="1">
            <a:off x="89131" y="3638984"/>
            <a:ext cx="435984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rgbClr val="C00000"/>
                </a:solidFill>
              </a:rPr>
              <a:t>A </a:t>
            </a:r>
            <a:r>
              <a:rPr lang="en-US" b="1" i="1" u="sng" dirty="0" smtClean="0">
                <a:solidFill>
                  <a:srgbClr val="C00000"/>
                </a:solidFill>
              </a:rPr>
              <a:t>targeted objective</a:t>
            </a:r>
            <a:r>
              <a:rPr lang="en-US" dirty="0" smtClean="0">
                <a:solidFill>
                  <a:srgbClr val="C00000"/>
                </a:solidFill>
              </a:rPr>
              <a:t> for an instrument may be represented by an </a:t>
            </a:r>
            <a:r>
              <a:rPr lang="en-US" b="1" i="1" u="sng" dirty="0" smtClean="0">
                <a:solidFill>
                  <a:srgbClr val="C00000"/>
                </a:solidFill>
              </a:rPr>
              <a:t>interface perspective</a:t>
            </a:r>
            <a:r>
              <a:rPr lang="en-US" dirty="0" smtClean="0">
                <a:solidFill>
                  <a:srgbClr val="C00000"/>
                </a:solidFill>
              </a:rPr>
              <a:t> at the closest accessible </a:t>
            </a:r>
            <a:r>
              <a:rPr lang="en-US" b="1" i="1" u="sng" dirty="0" smtClean="0">
                <a:solidFill>
                  <a:srgbClr val="C00000"/>
                </a:solidFill>
              </a:rPr>
              <a:t>access point</a:t>
            </a:r>
            <a:r>
              <a:rPr lang="en-US" dirty="0" smtClean="0">
                <a:solidFill>
                  <a:srgbClr val="C00000"/>
                </a:solidFill>
              </a:rPr>
              <a:t> to the circuit.</a:t>
            </a:r>
            <a:endParaRPr lang="en-US" dirty="0">
              <a:solidFill>
                <a:srgbClr val="C00000"/>
              </a:solidFill>
            </a:endParaRPr>
          </a:p>
        </p:txBody>
      </p:sp>
      <p:sp>
        <p:nvSpPr>
          <p:cNvPr id="24" name="TextBox 23"/>
          <p:cNvSpPr txBox="1"/>
          <p:nvPr/>
        </p:nvSpPr>
        <p:spPr>
          <a:xfrm flipH="1">
            <a:off x="7772400" y="1352550"/>
            <a:ext cx="1066800" cy="1384995"/>
          </a:xfrm>
          <a:prstGeom prst="rect">
            <a:avLst/>
          </a:prstGeom>
          <a:noFill/>
        </p:spPr>
        <p:txBody>
          <a:bodyPr wrap="square" rtlCol="0">
            <a:spAutoFit/>
          </a:bodyPr>
          <a:lstStyle/>
          <a:p>
            <a:r>
              <a:rPr lang="en-US" sz="1400" dirty="0" smtClean="0"/>
              <a:t>Target = </a:t>
            </a:r>
            <a:br>
              <a:rPr lang="en-US" sz="1400" dirty="0" smtClean="0"/>
            </a:br>
            <a:r>
              <a:rPr lang="en-US" sz="1400" dirty="0" smtClean="0"/>
              <a:t>Register,</a:t>
            </a:r>
            <a:br>
              <a:rPr lang="en-US" sz="1400" dirty="0" smtClean="0"/>
            </a:br>
            <a:r>
              <a:rPr lang="en-US" sz="1400" dirty="0" smtClean="0"/>
              <a:t>Port,</a:t>
            </a:r>
            <a:br>
              <a:rPr lang="en-US" sz="1400" dirty="0" smtClean="0"/>
            </a:br>
            <a:r>
              <a:rPr lang="en-US" sz="1400" dirty="0" smtClean="0"/>
              <a:t>Interface, or Message</a:t>
            </a:r>
            <a:endParaRPr lang="en-US" sz="1400" dirty="0"/>
          </a:p>
        </p:txBody>
      </p:sp>
      <p:sp>
        <p:nvSpPr>
          <p:cNvPr id="25" name="Oval 24"/>
          <p:cNvSpPr/>
          <p:nvPr/>
        </p:nvSpPr>
        <p:spPr>
          <a:xfrm>
            <a:off x="8069267" y="1123950"/>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Oval 25"/>
          <p:cNvSpPr/>
          <p:nvPr/>
        </p:nvSpPr>
        <p:spPr>
          <a:xfrm>
            <a:off x="6840542" y="1123950"/>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7" name="Oval 26"/>
          <p:cNvSpPr/>
          <p:nvPr/>
        </p:nvSpPr>
        <p:spPr>
          <a:xfrm>
            <a:off x="5562600" y="1123950"/>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8" name="Oval 27"/>
          <p:cNvSpPr/>
          <p:nvPr/>
        </p:nvSpPr>
        <p:spPr>
          <a:xfrm>
            <a:off x="4325942" y="1123950"/>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9" name="Oval 28"/>
          <p:cNvSpPr/>
          <p:nvPr/>
        </p:nvSpPr>
        <p:spPr>
          <a:xfrm>
            <a:off x="3048000" y="1123950"/>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0" name="Oval 29"/>
          <p:cNvSpPr/>
          <p:nvPr/>
        </p:nvSpPr>
        <p:spPr>
          <a:xfrm>
            <a:off x="1524000" y="1123950"/>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aphicFrame>
        <p:nvGraphicFramePr>
          <p:cNvPr id="31" name="Table 30"/>
          <p:cNvGraphicFramePr>
            <a:graphicFrameLocks noGrp="1"/>
          </p:cNvGraphicFramePr>
          <p:nvPr>
            <p:extLst>
              <p:ext uri="{D42A27DB-BD31-4B8C-83A1-F6EECF244321}">
                <p14:modId xmlns:p14="http://schemas.microsoft.com/office/powerpoint/2010/main" val="1387456004"/>
              </p:ext>
            </p:extLst>
          </p:nvPr>
        </p:nvGraphicFramePr>
        <p:xfrm>
          <a:off x="4526944" y="3562350"/>
          <a:ext cx="4312256" cy="1286042"/>
        </p:xfrm>
        <a:graphic>
          <a:graphicData uri="http://schemas.openxmlformats.org/drawingml/2006/table">
            <a:tbl>
              <a:tblPr firstRow="1" bandRow="1">
                <a:tableStyleId>{5940675A-B579-460E-94D1-54222C63F5DA}</a:tableStyleId>
              </a:tblPr>
              <a:tblGrid>
                <a:gridCol w="458789"/>
                <a:gridCol w="3853467"/>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1</a:t>
                      </a:r>
                      <a:endParaRPr lang="en-US" sz="600" dirty="0"/>
                    </a:p>
                  </a:txBody>
                  <a:tcPr marL="26965" marR="26965" marT="13483" marB="13483"/>
                </a:tc>
                <a:tc>
                  <a:txBody>
                    <a:bodyPr/>
                    <a:lstStyle/>
                    <a:p>
                      <a:r>
                        <a:rPr lang="en-US" sz="600" dirty="0" smtClean="0"/>
                        <a:t>Objective the Application desires to achieve</a:t>
                      </a:r>
                      <a:endParaRPr lang="en-US" sz="600" dirty="0"/>
                    </a:p>
                  </a:txBody>
                  <a:tcPr marL="26965" marR="26965" marT="13483" marB="13483"/>
                </a:tc>
              </a:tr>
              <a:tr h="112446">
                <a:tc>
                  <a:txBody>
                    <a:bodyPr/>
                    <a:lstStyle/>
                    <a:p>
                      <a:pPr algn="ctr"/>
                      <a:r>
                        <a:rPr lang="en-US" sz="600" dirty="0" smtClean="0"/>
                        <a:t>2</a:t>
                      </a:r>
                      <a:endParaRPr lang="en-US" sz="600" dirty="0"/>
                    </a:p>
                  </a:txBody>
                  <a:tcPr marL="26965" marR="26965" marT="13483" marB="13483"/>
                </a:tc>
                <a:tc>
                  <a:txBody>
                    <a:bodyPr/>
                    <a:lstStyle/>
                    <a:p>
                      <a:r>
                        <a:rPr lang="en-US" sz="600" dirty="0" smtClean="0"/>
                        <a:t>Describe Target Objectives in terms of the defined language (message tokens</a:t>
                      </a:r>
                      <a:r>
                        <a:rPr lang="en-US" sz="600" baseline="0" dirty="0" smtClean="0"/>
                        <a:t>)</a:t>
                      </a:r>
                      <a:r>
                        <a:rPr lang="en-US" sz="600" dirty="0" smtClean="0"/>
                        <a:t> contracted to describe desired Objectives</a:t>
                      </a:r>
                      <a:r>
                        <a:rPr lang="en-US" sz="600" baseline="0" dirty="0" smtClean="0"/>
                        <a:t> </a:t>
                      </a:r>
                      <a:endParaRPr lang="en-US" sz="600" dirty="0"/>
                    </a:p>
                  </a:txBody>
                  <a:tcPr marL="26965" marR="26965" marT="13483" marB="13483"/>
                </a:tc>
              </a:tr>
              <a:tr h="112446">
                <a:tc>
                  <a:txBody>
                    <a:bodyPr/>
                    <a:lstStyle/>
                    <a:p>
                      <a:pPr algn="ctr"/>
                      <a:r>
                        <a:rPr lang="en-US" sz="600" dirty="0" smtClean="0"/>
                        <a:t>3</a:t>
                      </a:r>
                      <a:endParaRPr lang="en-US" sz="600" dirty="0"/>
                    </a:p>
                  </a:txBody>
                  <a:tcPr marL="26965" marR="26965" marT="13483" marB="13483"/>
                </a:tc>
                <a:tc>
                  <a:txBody>
                    <a:bodyPr/>
                    <a:lstStyle/>
                    <a:p>
                      <a:r>
                        <a:rPr lang="en-US" sz="600" dirty="0" smtClean="0"/>
                        <a:t>Transformational algorithm for converting requested Target Message into one or more retargeted Target</a:t>
                      </a:r>
                      <a:r>
                        <a:rPr lang="en-US" sz="600" baseline="0" dirty="0" smtClean="0"/>
                        <a:t> Objectives required to perform the objective to the Target Interface</a:t>
                      </a:r>
                      <a:endParaRPr lang="en-US" sz="600" dirty="0"/>
                    </a:p>
                  </a:txBody>
                  <a:tcPr marL="26965" marR="26965" marT="13483" marB="13483"/>
                </a:tc>
              </a:tr>
              <a:tr h="112446">
                <a:tc>
                  <a:txBody>
                    <a:bodyPr/>
                    <a:lstStyle/>
                    <a:p>
                      <a:pPr algn="ctr"/>
                      <a:r>
                        <a:rPr lang="en-US" sz="600" dirty="0" smtClean="0"/>
                        <a:t>4</a:t>
                      </a:r>
                      <a:endParaRPr lang="en-US" sz="600" dirty="0"/>
                    </a:p>
                  </a:txBody>
                  <a:tcPr marL="26965" marR="26965" marT="13483" marB="13483"/>
                </a:tc>
                <a:tc>
                  <a:txBody>
                    <a:bodyPr/>
                    <a:lstStyle/>
                    <a:p>
                      <a:r>
                        <a:rPr lang="en-US" sz="600" dirty="0" smtClean="0"/>
                        <a:t>Describe retargeted Target</a:t>
                      </a:r>
                      <a:r>
                        <a:rPr lang="en-US" sz="600" baseline="0" dirty="0" smtClean="0"/>
                        <a:t> Objectives in terms of the defined language (message tokens) contracted to describe the desired Objectives</a:t>
                      </a:r>
                      <a:endParaRPr lang="en-US" sz="600" dirty="0"/>
                    </a:p>
                  </a:txBody>
                  <a:tcPr marL="26965" marR="26965" marT="13483" marB="13483"/>
                </a:tc>
              </a:tr>
              <a:tr h="112446">
                <a:tc>
                  <a:txBody>
                    <a:bodyPr/>
                    <a:lstStyle/>
                    <a:p>
                      <a:pPr algn="ctr"/>
                      <a:r>
                        <a:rPr lang="en-US" sz="600" dirty="0" smtClean="0"/>
                        <a:t>5</a:t>
                      </a:r>
                      <a:endParaRPr lang="en-US" sz="600" dirty="0"/>
                    </a:p>
                  </a:txBody>
                  <a:tcPr marL="26965" marR="26965" marT="13483" marB="13483"/>
                </a:tc>
                <a:tc>
                  <a:txBody>
                    <a:bodyPr/>
                    <a:lstStyle/>
                    <a:p>
                      <a:r>
                        <a:rPr lang="en-US" sz="600" dirty="0" smtClean="0"/>
                        <a:t>Translational algorithm for converting retargeted Target Objectives message tokens into instance specific Interface Objectives required to perform the objective to the Node Interface</a:t>
                      </a:r>
                      <a:endParaRPr lang="en-US" sz="600" dirty="0"/>
                    </a:p>
                  </a:txBody>
                  <a:tcPr marL="26965" marR="26965" marT="13483" marB="13483"/>
                </a:tc>
              </a:tr>
              <a:tr h="112446">
                <a:tc>
                  <a:txBody>
                    <a:bodyPr/>
                    <a:lstStyle/>
                    <a:p>
                      <a:pPr algn="ctr"/>
                      <a:r>
                        <a:rPr lang="en-US" sz="600" dirty="0" smtClean="0"/>
                        <a:t>6</a:t>
                      </a:r>
                      <a:endParaRPr lang="en-US" sz="600" dirty="0"/>
                    </a:p>
                  </a:txBody>
                  <a:tcPr marL="26965" marR="26965" marT="13483" marB="13483"/>
                </a:tc>
                <a:tc>
                  <a:txBody>
                    <a:bodyPr/>
                    <a:lstStyle/>
                    <a:p>
                      <a:r>
                        <a:rPr lang="en-US" sz="600" dirty="0" smtClean="0"/>
                        <a:t>Describe/Create new Interface Objectives in terms of defined language (message tokens) contracted to describe the desired objectives available at the interface.  These become the Target Grammar for the next higher level.</a:t>
                      </a:r>
                      <a:endParaRPr lang="en-US" sz="600" dirty="0"/>
                    </a:p>
                  </a:txBody>
                  <a:tcPr marL="26965" marR="26965" marT="13483" marB="13483"/>
                </a:tc>
              </a:tr>
            </a:tbl>
          </a:graphicData>
        </a:graphic>
      </p:graphicFrame>
    </p:spTree>
    <p:extLst>
      <p:ext uri="{BB962C8B-B14F-4D97-AF65-F5344CB8AC3E}">
        <p14:creationId xmlns:p14="http://schemas.microsoft.com/office/powerpoint/2010/main" val="2889232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00075"/>
            <a:ext cx="8229600" cy="1200150"/>
          </a:xfrm>
        </p:spPr>
        <p:txBody>
          <a:bodyPr/>
          <a:lstStyle/>
          <a:p>
            <a:r>
              <a:rPr lang="en-US" sz="2800" dirty="0" smtClean="0"/>
              <a:t>C/C++ Library Extension Strategy</a:t>
            </a:r>
            <a:endParaRPr lang="en-US" sz="2800"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
        <p:nvSpPr>
          <p:cNvPr id="24" name="Content Placeholder 46"/>
          <p:cNvSpPr txBox="1">
            <a:spLocks/>
          </p:cNvSpPr>
          <p:nvPr/>
        </p:nvSpPr>
        <p:spPr>
          <a:xfrm>
            <a:off x="222413" y="590550"/>
            <a:ext cx="2977987" cy="414865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1600" dirty="0" smtClean="0">
                <a:solidFill>
                  <a:schemeClr val="tx1"/>
                </a:solidFill>
              </a:rPr>
              <a:t>Leverages </a:t>
            </a:r>
            <a:r>
              <a:rPr lang="en-US" sz="1600" dirty="0" err="1" smtClean="0">
                <a:solidFill>
                  <a:schemeClr val="tx1"/>
                </a:solidFill>
              </a:rPr>
              <a:t>protobuffer</a:t>
            </a:r>
            <a:r>
              <a:rPr lang="en-US" sz="1600" dirty="0" smtClean="0">
                <a:solidFill>
                  <a:schemeClr val="tx1"/>
                </a:solidFill>
              </a:rPr>
              <a:t> programming language to support model language and C/C++</a:t>
            </a:r>
          </a:p>
          <a:p>
            <a:r>
              <a:rPr lang="en-US" sz="1600" dirty="0" smtClean="0">
                <a:solidFill>
                  <a:schemeClr val="tx1"/>
                </a:solidFill>
              </a:rPr>
              <a:t>Direct call to callback functions from </a:t>
            </a:r>
            <a:r>
              <a:rPr lang="en-US" sz="1600" dirty="0" err="1" smtClean="0">
                <a:solidFill>
                  <a:schemeClr val="tx1"/>
                </a:solidFill>
              </a:rPr>
              <a:t>TransformStrategy</a:t>
            </a:r>
            <a:endParaRPr lang="en-US" sz="1600" dirty="0" smtClean="0">
              <a:solidFill>
                <a:schemeClr val="tx1"/>
              </a:solidFill>
            </a:endParaRPr>
          </a:p>
          <a:p>
            <a:r>
              <a:rPr lang="en-US" sz="1600" dirty="0" smtClean="0">
                <a:solidFill>
                  <a:schemeClr val="tx1"/>
                </a:solidFill>
              </a:rPr>
              <a:t>Service functions from </a:t>
            </a:r>
            <a:r>
              <a:rPr lang="en-US" sz="1600" dirty="0" err="1" smtClean="0">
                <a:solidFill>
                  <a:schemeClr val="tx1"/>
                </a:solidFill>
              </a:rPr>
              <a:t>protoc</a:t>
            </a:r>
            <a:r>
              <a:rPr lang="en-US" sz="1600" dirty="0" smtClean="0">
                <a:solidFill>
                  <a:schemeClr val="tx1"/>
                </a:solidFill>
              </a:rPr>
              <a:t> compile in C or C++ code</a:t>
            </a:r>
          </a:p>
          <a:p>
            <a:r>
              <a:rPr lang="en-US" sz="1600" dirty="0" smtClean="0">
                <a:solidFill>
                  <a:schemeClr val="tx1"/>
                </a:solidFill>
              </a:rPr>
              <a:t>SWIG generated or hand crafted to adapt model code to C/C++ callbacks</a:t>
            </a:r>
          </a:p>
          <a:p>
            <a:endParaRPr lang="en-US" sz="1600" dirty="0" smtClean="0">
              <a:solidFill>
                <a:schemeClr val="tx1"/>
              </a:solidFill>
            </a:endParaRPr>
          </a:p>
          <a:p>
            <a:endParaRPr lang="en-US" sz="1600" dirty="0" smtClean="0">
              <a:solidFill>
                <a:schemeClr val="tx1"/>
              </a:solidFill>
            </a:endParaRPr>
          </a:p>
        </p:txBody>
      </p:sp>
      <p:grpSp>
        <p:nvGrpSpPr>
          <p:cNvPr id="2" name="Group 1"/>
          <p:cNvGrpSpPr/>
          <p:nvPr/>
        </p:nvGrpSpPr>
        <p:grpSpPr>
          <a:xfrm>
            <a:off x="3429000" y="438150"/>
            <a:ext cx="4495800" cy="4495799"/>
            <a:chOff x="4162742" y="438150"/>
            <a:chExt cx="4495800" cy="4495799"/>
          </a:xfrm>
        </p:grpSpPr>
        <p:sp>
          <p:nvSpPr>
            <p:cNvPr id="9" name="Freeform 8"/>
            <p:cNvSpPr/>
            <p:nvPr/>
          </p:nvSpPr>
          <p:spPr>
            <a:xfrm>
              <a:off x="4162742" y="438150"/>
              <a:ext cx="2850688" cy="4495799"/>
            </a:xfrm>
            <a:custGeom>
              <a:avLst/>
              <a:gdLst/>
              <a:ahLst/>
              <a:cxnLst/>
              <a:rect l="0" t="0" r="r" b="b"/>
              <a:pathLst>
                <a:path w="5114" h="3098">
                  <a:moveTo>
                    <a:pt x="516" y="0"/>
                  </a:moveTo>
                  <a:lnTo>
                    <a:pt x="516" y="0"/>
                  </a:lnTo>
                  <a:cubicBezTo>
                    <a:pt x="426" y="0"/>
                    <a:pt x="337" y="24"/>
                    <a:pt x="258" y="69"/>
                  </a:cubicBezTo>
                  <a:cubicBezTo>
                    <a:pt x="180" y="114"/>
                    <a:pt x="114" y="180"/>
                    <a:pt x="69" y="258"/>
                  </a:cubicBezTo>
                  <a:cubicBezTo>
                    <a:pt x="24" y="337"/>
                    <a:pt x="0" y="426"/>
                    <a:pt x="0" y="516"/>
                  </a:cubicBezTo>
                  <a:lnTo>
                    <a:pt x="0" y="2580"/>
                  </a:lnTo>
                  <a:lnTo>
                    <a:pt x="0" y="2581"/>
                  </a:lnTo>
                  <a:cubicBezTo>
                    <a:pt x="0" y="2671"/>
                    <a:pt x="24" y="2760"/>
                    <a:pt x="69" y="2839"/>
                  </a:cubicBezTo>
                  <a:cubicBezTo>
                    <a:pt x="114" y="2917"/>
                    <a:pt x="180" y="2983"/>
                    <a:pt x="258" y="3028"/>
                  </a:cubicBezTo>
                  <a:cubicBezTo>
                    <a:pt x="337" y="3073"/>
                    <a:pt x="426" y="3097"/>
                    <a:pt x="516" y="3097"/>
                  </a:cubicBezTo>
                  <a:lnTo>
                    <a:pt x="4596" y="3097"/>
                  </a:lnTo>
                  <a:lnTo>
                    <a:pt x="4597" y="3097"/>
                  </a:lnTo>
                  <a:cubicBezTo>
                    <a:pt x="4687" y="3097"/>
                    <a:pt x="4776" y="3073"/>
                    <a:pt x="4855" y="3028"/>
                  </a:cubicBezTo>
                  <a:cubicBezTo>
                    <a:pt x="4933" y="2983"/>
                    <a:pt x="4999" y="2917"/>
                    <a:pt x="5044" y="2839"/>
                  </a:cubicBezTo>
                  <a:cubicBezTo>
                    <a:pt x="5089" y="2760"/>
                    <a:pt x="5113" y="2671"/>
                    <a:pt x="5113" y="2581"/>
                  </a:cubicBezTo>
                  <a:lnTo>
                    <a:pt x="5113" y="516"/>
                  </a:lnTo>
                  <a:lnTo>
                    <a:pt x="5113" y="516"/>
                  </a:lnTo>
                  <a:lnTo>
                    <a:pt x="5113" y="516"/>
                  </a:lnTo>
                  <a:cubicBezTo>
                    <a:pt x="5113" y="426"/>
                    <a:pt x="5089" y="337"/>
                    <a:pt x="5044" y="258"/>
                  </a:cubicBezTo>
                  <a:cubicBezTo>
                    <a:pt x="4999" y="180"/>
                    <a:pt x="4933" y="114"/>
                    <a:pt x="4855" y="69"/>
                  </a:cubicBezTo>
                  <a:cubicBezTo>
                    <a:pt x="4776" y="24"/>
                    <a:pt x="4687" y="0"/>
                    <a:pt x="4597" y="0"/>
                  </a:cubicBezTo>
                  <a:lnTo>
                    <a:pt x="516"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txBody>
            <a:bodyPr/>
            <a:lstStyle/>
            <a:p>
              <a:endParaRPr lang="en-US" sz="1200"/>
            </a:p>
          </p:txBody>
        </p:sp>
        <p:sp>
          <p:nvSpPr>
            <p:cNvPr id="10" name="Freeform 9"/>
            <p:cNvSpPr/>
            <p:nvPr/>
          </p:nvSpPr>
          <p:spPr>
            <a:xfrm>
              <a:off x="4319867" y="4476751"/>
              <a:ext cx="2535490" cy="380999"/>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a:solidFill>
                    <a:srgbClr val="FFFFFF"/>
                  </a:solidFill>
                  <a:effectLst/>
                  <a:latin typeface="Liberation Sans"/>
                  <a:ea typeface="DejaVu Sans"/>
                  <a:cs typeface="DejaVu Sans"/>
                </a:rPr>
                <a:t>HOST INTERFACE</a:t>
              </a:r>
              <a:endParaRPr lang="en-US" sz="1000" kern="100" dirty="0">
                <a:effectLst/>
                <a:latin typeface="Liberation Serif"/>
                <a:ea typeface="NSimSun"/>
                <a:cs typeface="Arial Unicode MS"/>
              </a:endParaRPr>
            </a:p>
          </p:txBody>
        </p:sp>
        <p:sp>
          <p:nvSpPr>
            <p:cNvPr id="11" name="Freeform 10"/>
            <p:cNvSpPr/>
            <p:nvPr/>
          </p:nvSpPr>
          <p:spPr>
            <a:xfrm>
              <a:off x="4263276" y="971550"/>
              <a:ext cx="2649935" cy="3429000"/>
            </a:xfrm>
            <a:custGeom>
              <a:avLst/>
              <a:gdLst/>
              <a:ahLst/>
              <a:cxnLst/>
              <a:rect l="0" t="0" r="r" b="b"/>
              <a:pathLst>
                <a:path w="4754" h="1082">
                  <a:moveTo>
                    <a:pt x="180" y="0"/>
                  </a:moveTo>
                  <a:lnTo>
                    <a:pt x="180" y="0"/>
                  </a:lnTo>
                  <a:cubicBezTo>
                    <a:pt x="149" y="0"/>
                    <a:pt x="117" y="8"/>
                    <a:pt x="90" y="24"/>
                  </a:cubicBezTo>
                  <a:cubicBezTo>
                    <a:pt x="63" y="40"/>
                    <a:pt x="40" y="63"/>
                    <a:pt x="24" y="90"/>
                  </a:cubicBezTo>
                  <a:cubicBezTo>
                    <a:pt x="8" y="117"/>
                    <a:pt x="0" y="149"/>
                    <a:pt x="0" y="180"/>
                  </a:cubicBezTo>
                  <a:lnTo>
                    <a:pt x="0" y="900"/>
                  </a:lnTo>
                  <a:lnTo>
                    <a:pt x="0" y="901"/>
                  </a:lnTo>
                  <a:cubicBezTo>
                    <a:pt x="0" y="932"/>
                    <a:pt x="8" y="964"/>
                    <a:pt x="24" y="991"/>
                  </a:cubicBezTo>
                  <a:cubicBezTo>
                    <a:pt x="40" y="1018"/>
                    <a:pt x="63" y="1041"/>
                    <a:pt x="90" y="1057"/>
                  </a:cubicBezTo>
                  <a:cubicBezTo>
                    <a:pt x="117" y="1073"/>
                    <a:pt x="149" y="1081"/>
                    <a:pt x="180" y="1081"/>
                  </a:cubicBezTo>
                  <a:lnTo>
                    <a:pt x="4572" y="1081"/>
                  </a:lnTo>
                  <a:lnTo>
                    <a:pt x="4573" y="1081"/>
                  </a:lnTo>
                  <a:cubicBezTo>
                    <a:pt x="4604" y="1081"/>
                    <a:pt x="4636" y="1073"/>
                    <a:pt x="4663" y="1057"/>
                  </a:cubicBezTo>
                  <a:cubicBezTo>
                    <a:pt x="4690" y="1041"/>
                    <a:pt x="4713" y="1018"/>
                    <a:pt x="4729" y="991"/>
                  </a:cubicBezTo>
                  <a:cubicBezTo>
                    <a:pt x="4745" y="964"/>
                    <a:pt x="4753" y="932"/>
                    <a:pt x="4753" y="901"/>
                  </a:cubicBezTo>
                  <a:lnTo>
                    <a:pt x="4753" y="180"/>
                  </a:lnTo>
                  <a:lnTo>
                    <a:pt x="4753" y="180"/>
                  </a:lnTo>
                  <a:lnTo>
                    <a:pt x="4753" y="180"/>
                  </a:lnTo>
                  <a:cubicBezTo>
                    <a:pt x="4753" y="149"/>
                    <a:pt x="4745" y="117"/>
                    <a:pt x="4729" y="90"/>
                  </a:cubicBezTo>
                  <a:cubicBezTo>
                    <a:pt x="4713" y="63"/>
                    <a:pt x="4690" y="40"/>
                    <a:pt x="4663" y="24"/>
                  </a:cubicBezTo>
                  <a:cubicBezTo>
                    <a:pt x="4636" y="8"/>
                    <a:pt x="4604" y="0"/>
                    <a:pt x="4573" y="0"/>
                  </a:cubicBezTo>
                  <a:lnTo>
                    <a:pt x="180" y="0"/>
                  </a:lnTo>
                </a:path>
              </a:pathLst>
            </a:custGeom>
            <a:solidFill>
              <a:srgbClr val="CCCCCC"/>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smtClean="0">
                  <a:effectLst/>
                  <a:latin typeface="Liberation Sans"/>
                  <a:ea typeface="DejaVu Sans"/>
                  <a:cs typeface="DejaVu Sans"/>
                </a:rPr>
                <a:t>TRANSFORMATION</a:t>
              </a:r>
              <a:br>
                <a:rPr lang="en-US" sz="1200" kern="100" dirty="0" smtClean="0">
                  <a:effectLst/>
                  <a:latin typeface="Liberation Sans"/>
                  <a:ea typeface="DejaVu Sans"/>
                  <a:cs typeface="DejaVu Sans"/>
                </a:rPr>
              </a:br>
              <a:r>
                <a:rPr lang="en-US" sz="1200" kern="100" dirty="0" smtClean="0">
                  <a:effectLst/>
                  <a:latin typeface="Liberation Sans"/>
                  <a:ea typeface="DejaVu Sans"/>
                  <a:cs typeface="DejaVu Sans"/>
                </a:rPr>
                <a:t>ENGINE</a:t>
              </a:r>
              <a:endParaRPr lang="en-US" sz="1000" kern="100" dirty="0">
                <a:effectLst/>
                <a:latin typeface="Liberation Serif"/>
                <a:ea typeface="NSimSun"/>
                <a:cs typeface="Arial Unicode MS"/>
              </a:endParaRPr>
            </a:p>
          </p:txBody>
        </p:sp>
        <p:sp>
          <p:nvSpPr>
            <p:cNvPr id="12" name="Freeform 11"/>
            <p:cNvSpPr/>
            <p:nvPr/>
          </p:nvSpPr>
          <p:spPr>
            <a:xfrm>
              <a:off x="4319867" y="514350"/>
              <a:ext cx="2535490" cy="381000"/>
            </a:xfrm>
            <a:custGeom>
              <a:avLst/>
              <a:gdLst/>
              <a:ahLst/>
              <a:cxnLst/>
              <a:rect l="0" t="0" r="r" b="b"/>
              <a:pathLst>
                <a:path w="4549" h="938">
                  <a:moveTo>
                    <a:pt x="156" y="0"/>
                  </a:moveTo>
                  <a:lnTo>
                    <a:pt x="156" y="0"/>
                  </a:lnTo>
                  <a:cubicBezTo>
                    <a:pt x="129" y="0"/>
                    <a:pt x="102" y="7"/>
                    <a:pt x="78" y="21"/>
                  </a:cubicBezTo>
                  <a:cubicBezTo>
                    <a:pt x="54" y="35"/>
                    <a:pt x="35" y="54"/>
                    <a:pt x="21" y="78"/>
                  </a:cubicBezTo>
                  <a:cubicBezTo>
                    <a:pt x="7" y="102"/>
                    <a:pt x="0" y="129"/>
                    <a:pt x="0" y="156"/>
                  </a:cubicBezTo>
                  <a:lnTo>
                    <a:pt x="0" y="780"/>
                  </a:lnTo>
                  <a:lnTo>
                    <a:pt x="0" y="781"/>
                  </a:lnTo>
                  <a:cubicBezTo>
                    <a:pt x="0" y="808"/>
                    <a:pt x="7" y="835"/>
                    <a:pt x="21" y="859"/>
                  </a:cubicBezTo>
                  <a:cubicBezTo>
                    <a:pt x="35" y="883"/>
                    <a:pt x="54" y="902"/>
                    <a:pt x="78" y="916"/>
                  </a:cubicBezTo>
                  <a:cubicBezTo>
                    <a:pt x="102" y="930"/>
                    <a:pt x="129" y="937"/>
                    <a:pt x="156" y="937"/>
                  </a:cubicBezTo>
                  <a:lnTo>
                    <a:pt x="4391" y="937"/>
                  </a:lnTo>
                  <a:lnTo>
                    <a:pt x="4392" y="937"/>
                  </a:lnTo>
                  <a:cubicBezTo>
                    <a:pt x="4419" y="937"/>
                    <a:pt x="4446" y="930"/>
                    <a:pt x="4470" y="916"/>
                  </a:cubicBezTo>
                  <a:cubicBezTo>
                    <a:pt x="4494" y="902"/>
                    <a:pt x="4513" y="883"/>
                    <a:pt x="4527" y="859"/>
                  </a:cubicBezTo>
                  <a:cubicBezTo>
                    <a:pt x="4541" y="835"/>
                    <a:pt x="4548" y="808"/>
                    <a:pt x="4548" y="781"/>
                  </a:cubicBezTo>
                  <a:lnTo>
                    <a:pt x="4548" y="156"/>
                  </a:lnTo>
                  <a:lnTo>
                    <a:pt x="4548" y="156"/>
                  </a:lnTo>
                  <a:lnTo>
                    <a:pt x="4548" y="156"/>
                  </a:lnTo>
                  <a:cubicBezTo>
                    <a:pt x="4548" y="129"/>
                    <a:pt x="4541" y="102"/>
                    <a:pt x="4527" y="78"/>
                  </a:cubicBezTo>
                  <a:cubicBezTo>
                    <a:pt x="4513" y="54"/>
                    <a:pt x="4494" y="35"/>
                    <a:pt x="4470" y="21"/>
                  </a:cubicBezTo>
                  <a:cubicBezTo>
                    <a:pt x="4446" y="7"/>
                    <a:pt x="4419" y="0"/>
                    <a:pt x="4392" y="0"/>
                  </a:cubicBezTo>
                  <a:lnTo>
                    <a:pt x="156" y="0"/>
                  </a:lnTo>
                </a:path>
              </a:pathLst>
            </a:custGeom>
            <a:solidFill>
              <a:srgbClr val="666666"/>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algn="ctr" hangingPunct="0">
                <a:spcBef>
                  <a:spcPts val="0"/>
                </a:spcBef>
                <a:spcAft>
                  <a:spcPts val="0"/>
                </a:spcAft>
              </a:pPr>
              <a:r>
                <a:rPr lang="en-US" sz="1200" kern="100" dirty="0">
                  <a:solidFill>
                    <a:srgbClr val="FFFFFF"/>
                  </a:solidFill>
                  <a:effectLst/>
                  <a:latin typeface="Liberation Sans"/>
                  <a:ea typeface="DejaVu Sans"/>
                  <a:cs typeface="DejaVu Sans"/>
                </a:rPr>
                <a:t>CLIENT INTERFACE</a:t>
              </a:r>
              <a:endParaRPr lang="en-US" sz="1000" kern="100" dirty="0">
                <a:effectLst/>
                <a:latin typeface="Liberation Serif"/>
                <a:ea typeface="NSimSun"/>
                <a:cs typeface="Arial Unicode MS"/>
              </a:endParaRPr>
            </a:p>
          </p:txBody>
        </p:sp>
        <p:sp>
          <p:nvSpPr>
            <p:cNvPr id="15" name="Rounded Rectangle 14"/>
            <p:cNvSpPr/>
            <p:nvPr/>
          </p:nvSpPr>
          <p:spPr>
            <a:xfrm>
              <a:off x="7467600" y="1430743"/>
              <a:ext cx="1190942" cy="2514602"/>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TRANSFORM</a:t>
              </a:r>
              <a:br>
                <a:rPr lang="en-US" sz="1100" dirty="0" smtClean="0">
                  <a:solidFill>
                    <a:schemeClr val="tx1"/>
                  </a:solidFill>
                </a:rPr>
              </a:br>
              <a:r>
                <a:rPr lang="en-US" sz="1100" dirty="0" smtClean="0">
                  <a:solidFill>
                    <a:schemeClr val="tx1"/>
                  </a:solidFill>
                </a:rPr>
                <a:t>STRATEGY</a:t>
              </a:r>
              <a:br>
                <a:rPr lang="en-US" sz="1100" dirty="0" smtClean="0">
                  <a:solidFill>
                    <a:schemeClr val="tx1"/>
                  </a:solidFill>
                </a:rPr>
              </a:br>
              <a:r>
                <a:rPr lang="en-US" sz="1100" dirty="0" smtClean="0">
                  <a:solidFill>
                    <a:schemeClr val="tx1"/>
                  </a:solidFill>
                </a:rPr>
                <a:t>(CALLBACK</a:t>
              </a:r>
              <a:br>
                <a:rPr lang="en-US" sz="1100" dirty="0" smtClean="0">
                  <a:solidFill>
                    <a:schemeClr val="tx1"/>
                  </a:solidFill>
                </a:rPr>
              </a:br>
              <a:r>
                <a:rPr lang="en-US" sz="1100" dirty="0" smtClean="0">
                  <a:solidFill>
                    <a:schemeClr val="tx1"/>
                  </a:solidFill>
                </a:rPr>
                <a:t>INTERFACE</a:t>
              </a:r>
              <a:br>
                <a:rPr lang="en-US" sz="1100" dirty="0" smtClean="0">
                  <a:solidFill>
                    <a:schemeClr val="tx1"/>
                  </a:solidFill>
                </a:rPr>
              </a:br>
              <a:r>
                <a:rPr lang="en-US" sz="1100" dirty="0" smtClean="0">
                  <a:solidFill>
                    <a:schemeClr val="tx1"/>
                  </a:solidFill>
                </a:rPr>
                <a:t>FAÇADE/</a:t>
              </a:r>
            </a:p>
            <a:p>
              <a:pPr algn="ctr"/>
              <a:r>
                <a:rPr lang="en-US" sz="1100" dirty="0" smtClean="0">
                  <a:solidFill>
                    <a:schemeClr val="tx1"/>
                  </a:solidFill>
                </a:rPr>
                <a:t>WRAPPER)</a:t>
              </a:r>
              <a:endParaRPr lang="en-US" sz="1100" dirty="0">
                <a:solidFill>
                  <a:schemeClr val="tx1"/>
                </a:solidFill>
              </a:endParaRPr>
            </a:p>
          </p:txBody>
        </p:sp>
        <p:sp>
          <p:nvSpPr>
            <p:cNvPr id="16" name="Bent-Up Arrow 15"/>
            <p:cNvSpPr/>
            <p:nvPr/>
          </p:nvSpPr>
          <p:spPr>
            <a:xfrm rot="16200000" flipV="1">
              <a:off x="6377818" y="3335745"/>
              <a:ext cx="1070785" cy="1219200"/>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269666" y="3541086"/>
              <a:ext cx="1295400" cy="276999"/>
            </a:xfrm>
            <a:prstGeom prst="rect">
              <a:avLst/>
            </a:prstGeom>
            <a:noFill/>
          </p:spPr>
          <p:txBody>
            <a:bodyPr wrap="square" rtlCol="0">
              <a:spAutoFit/>
            </a:bodyPr>
            <a:lstStyle/>
            <a:p>
              <a:r>
                <a:rPr lang="en-US" sz="1200" b="1" dirty="0" err="1" smtClean="0"/>
                <a:t>handleRequest</a:t>
              </a:r>
              <a:endParaRPr lang="en-US" sz="1200" b="1" dirty="0"/>
            </a:p>
          </p:txBody>
        </p:sp>
        <p:sp>
          <p:nvSpPr>
            <p:cNvPr id="18" name="Bent-Up Arrow 17"/>
            <p:cNvSpPr/>
            <p:nvPr/>
          </p:nvSpPr>
          <p:spPr>
            <a:xfrm rot="5400000">
              <a:off x="6398808" y="821143"/>
              <a:ext cx="1070785" cy="1219200"/>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6271435" y="1570405"/>
              <a:ext cx="1392866" cy="276999"/>
            </a:xfrm>
            <a:prstGeom prst="rect">
              <a:avLst/>
            </a:prstGeom>
            <a:noFill/>
          </p:spPr>
          <p:txBody>
            <a:bodyPr wrap="square" rtlCol="0">
              <a:spAutoFit/>
            </a:bodyPr>
            <a:lstStyle/>
            <a:p>
              <a:r>
                <a:rPr lang="en-US" sz="1200" b="1" dirty="0" err="1" smtClean="0"/>
                <a:t>handleResponse</a:t>
              </a:r>
              <a:endParaRPr lang="en-US" sz="1200" b="1" dirty="0"/>
            </a:p>
          </p:txBody>
        </p:sp>
        <p:sp>
          <p:nvSpPr>
            <p:cNvPr id="20" name="Bent-Up Arrow 19"/>
            <p:cNvSpPr/>
            <p:nvPr/>
          </p:nvSpPr>
          <p:spPr>
            <a:xfrm flipH="1">
              <a:off x="4495797" y="895351"/>
              <a:ext cx="3027013" cy="12993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35910" y="1932629"/>
              <a:ext cx="1392866" cy="276999"/>
            </a:xfrm>
            <a:prstGeom prst="rect">
              <a:avLst/>
            </a:prstGeom>
            <a:noFill/>
          </p:spPr>
          <p:txBody>
            <a:bodyPr wrap="square" rtlCol="0">
              <a:spAutoFit/>
            </a:bodyPr>
            <a:lstStyle/>
            <a:p>
              <a:r>
                <a:rPr lang="en-US" sz="1200" b="1" dirty="0" err="1" smtClean="0"/>
                <a:t>sendRequest</a:t>
              </a:r>
              <a:endParaRPr lang="en-US" sz="1200" b="1" dirty="0"/>
            </a:p>
          </p:txBody>
        </p:sp>
        <p:sp>
          <p:nvSpPr>
            <p:cNvPr id="22" name="Bent-Up Arrow 21"/>
            <p:cNvSpPr/>
            <p:nvPr/>
          </p:nvSpPr>
          <p:spPr>
            <a:xfrm flipH="1" flipV="1">
              <a:off x="4495800" y="3177366"/>
              <a:ext cx="3027013" cy="12993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410200" y="3177254"/>
              <a:ext cx="1392866" cy="276999"/>
            </a:xfrm>
            <a:prstGeom prst="rect">
              <a:avLst/>
            </a:prstGeom>
            <a:noFill/>
          </p:spPr>
          <p:txBody>
            <a:bodyPr wrap="square" rtlCol="0">
              <a:spAutoFit/>
            </a:bodyPr>
            <a:lstStyle/>
            <a:p>
              <a:r>
                <a:rPr lang="en-US" sz="1200" b="1" dirty="0" err="1" smtClean="0"/>
                <a:t>sendResponse</a:t>
              </a:r>
              <a:endParaRPr lang="en-US" sz="1200" b="1" dirty="0"/>
            </a:p>
          </p:txBody>
        </p:sp>
        <p:sp>
          <p:nvSpPr>
            <p:cNvPr id="26" name="Left Arrow 25"/>
            <p:cNvSpPr/>
            <p:nvPr/>
          </p:nvSpPr>
          <p:spPr>
            <a:xfrm>
              <a:off x="6530165" y="2224418"/>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05600" y="2232925"/>
              <a:ext cx="762000" cy="246221"/>
            </a:xfrm>
            <a:prstGeom prst="rect">
              <a:avLst/>
            </a:prstGeom>
            <a:noFill/>
          </p:spPr>
          <p:txBody>
            <a:bodyPr wrap="square" rtlCol="0">
              <a:spAutoFit/>
            </a:bodyPr>
            <a:lstStyle/>
            <a:p>
              <a:r>
                <a:rPr lang="en-US" sz="1000" dirty="0" err="1" smtClean="0"/>
                <a:t>getStatus</a:t>
              </a:r>
              <a:endParaRPr lang="en-US" dirty="0"/>
            </a:p>
          </p:txBody>
        </p:sp>
        <p:sp>
          <p:nvSpPr>
            <p:cNvPr id="28" name="Left Arrow 27"/>
            <p:cNvSpPr/>
            <p:nvPr/>
          </p:nvSpPr>
          <p:spPr>
            <a:xfrm>
              <a:off x="6531933" y="2887185"/>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705600" y="2895692"/>
              <a:ext cx="686697" cy="246221"/>
            </a:xfrm>
            <a:prstGeom prst="rect">
              <a:avLst/>
            </a:prstGeom>
            <a:noFill/>
          </p:spPr>
          <p:txBody>
            <a:bodyPr wrap="square" rtlCol="0">
              <a:spAutoFit/>
            </a:bodyPr>
            <a:lstStyle/>
            <a:p>
              <a:r>
                <a:rPr lang="en-US" sz="1000" dirty="0" err="1" smtClean="0"/>
                <a:t>getError</a:t>
              </a:r>
              <a:endParaRPr lang="en-US" dirty="0"/>
            </a:p>
          </p:txBody>
        </p:sp>
        <p:sp>
          <p:nvSpPr>
            <p:cNvPr id="30" name="Left Arrow 29"/>
            <p:cNvSpPr/>
            <p:nvPr/>
          </p:nvSpPr>
          <p:spPr>
            <a:xfrm flipH="1">
              <a:off x="6553199" y="2571750"/>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flipH="1">
              <a:off x="6726866" y="2580257"/>
              <a:ext cx="686697" cy="246221"/>
            </a:xfrm>
            <a:prstGeom prst="rect">
              <a:avLst/>
            </a:prstGeom>
            <a:noFill/>
          </p:spPr>
          <p:txBody>
            <a:bodyPr wrap="square" rtlCol="0">
              <a:spAutoFit/>
            </a:bodyPr>
            <a:lstStyle/>
            <a:p>
              <a:r>
                <a:rPr lang="en-US" sz="1000" dirty="0" smtClean="0"/>
                <a:t>apply</a:t>
              </a:r>
              <a:endParaRPr lang="en-US" dirty="0"/>
            </a:p>
          </p:txBody>
        </p:sp>
      </p:grpSp>
      <p:sp>
        <p:nvSpPr>
          <p:cNvPr id="3" name="Rounded Rectangle 2"/>
          <p:cNvSpPr/>
          <p:nvPr/>
        </p:nvSpPr>
        <p:spPr>
          <a:xfrm>
            <a:off x="8458200" y="1430743"/>
            <a:ext cx="457200" cy="2514602"/>
          </a:xfrm>
          <a:prstGeom prst="roundRect">
            <a:avLst/>
          </a:prstGeom>
          <a:pattFill prst="pct10">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solidFill>
              </a:rPr>
              <a:t>Extension </a:t>
            </a:r>
            <a:r>
              <a:rPr lang="en-US" sz="1400" b="1" dirty="0" err="1" smtClean="0">
                <a:solidFill>
                  <a:schemeClr val="tx1"/>
                </a:solidFill>
              </a:rPr>
              <a:t>TransformStrategy</a:t>
            </a:r>
            <a:endParaRPr lang="en-US" sz="1400" b="1" dirty="0">
              <a:solidFill>
                <a:schemeClr val="tx1"/>
              </a:solidFill>
            </a:endParaRPr>
          </a:p>
        </p:txBody>
      </p:sp>
      <p:sp>
        <p:nvSpPr>
          <p:cNvPr id="32" name="Rounded Rectangle 31"/>
          <p:cNvSpPr/>
          <p:nvPr/>
        </p:nvSpPr>
        <p:spPr>
          <a:xfrm>
            <a:off x="7924800" y="1428750"/>
            <a:ext cx="533400" cy="2516595"/>
          </a:xfrm>
          <a:prstGeom prst="roundRect">
            <a:avLst/>
          </a:prstGeom>
          <a:pattFill prst="smConfetti">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solidFill>
              </a:rPr>
              <a:t>Transform</a:t>
            </a:r>
            <a:br>
              <a:rPr lang="en-US" sz="1400" b="1" dirty="0" smtClean="0">
                <a:solidFill>
                  <a:schemeClr val="tx1"/>
                </a:solidFill>
              </a:rPr>
            </a:br>
            <a:r>
              <a:rPr lang="en-US" sz="1400" b="1" dirty="0" smtClean="0">
                <a:solidFill>
                  <a:schemeClr val="tx1"/>
                </a:solidFill>
              </a:rPr>
              <a:t>Adapter</a:t>
            </a:r>
            <a:endParaRPr lang="en-US" sz="1400" b="1" dirty="0">
              <a:solidFill>
                <a:schemeClr val="tx1"/>
              </a:solidFill>
            </a:endParaRPr>
          </a:p>
        </p:txBody>
      </p:sp>
      <p:cxnSp>
        <p:nvCxnSpPr>
          <p:cNvPr id="13" name="Straight Connector 12"/>
          <p:cNvCxnSpPr>
            <a:stCxn id="32" idx="0"/>
            <a:endCxn id="25" idx="2"/>
          </p:cNvCxnSpPr>
          <p:nvPr/>
        </p:nvCxnSpPr>
        <p:spPr>
          <a:xfrm>
            <a:off x="8191500" y="1428750"/>
            <a:ext cx="1" cy="24869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5" name="Left Brace 24"/>
          <p:cNvSpPr/>
          <p:nvPr/>
        </p:nvSpPr>
        <p:spPr>
          <a:xfrm rot="16200000">
            <a:off x="7360369" y="3340084"/>
            <a:ext cx="255498" cy="1406765"/>
          </a:xfrm>
          <a:prstGeom prst="leftBrace">
            <a:avLst>
              <a:gd name="adj1" fmla="val 8333"/>
              <a:gd name="adj2" fmla="val 507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p:cNvSpPr/>
          <p:nvPr/>
        </p:nvSpPr>
        <p:spPr>
          <a:xfrm rot="5400000" flipV="1">
            <a:off x="8286289" y="750332"/>
            <a:ext cx="255497" cy="1002735"/>
          </a:xfrm>
          <a:prstGeom prst="leftBrace">
            <a:avLst>
              <a:gd name="adj1" fmla="val 8333"/>
              <a:gd name="adj2" fmla="val 507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7772400" y="704850"/>
            <a:ext cx="1371600" cy="461665"/>
          </a:xfrm>
          <a:prstGeom prst="rect">
            <a:avLst/>
          </a:prstGeom>
          <a:noFill/>
        </p:spPr>
        <p:txBody>
          <a:bodyPr wrap="square" rtlCol="0">
            <a:spAutoFit/>
          </a:bodyPr>
          <a:lstStyle/>
          <a:p>
            <a:pPr algn="ctr"/>
            <a:r>
              <a:rPr lang="en-US" sz="1200" dirty="0" smtClean="0"/>
              <a:t>SWIG + Callback</a:t>
            </a:r>
            <a:br>
              <a:rPr lang="en-US" sz="1200" dirty="0" smtClean="0"/>
            </a:br>
            <a:r>
              <a:rPr lang="en-US" sz="1200" dirty="0" smtClean="0"/>
              <a:t>Library</a:t>
            </a:r>
            <a:endParaRPr lang="en-US" sz="1200" dirty="0"/>
          </a:p>
        </p:txBody>
      </p:sp>
      <p:sp>
        <p:nvSpPr>
          <p:cNvPr id="36" name="TextBox 35"/>
          <p:cNvSpPr txBox="1"/>
          <p:nvPr/>
        </p:nvSpPr>
        <p:spPr>
          <a:xfrm>
            <a:off x="6707231" y="4117016"/>
            <a:ext cx="1598569" cy="646331"/>
          </a:xfrm>
          <a:prstGeom prst="rect">
            <a:avLst/>
          </a:prstGeom>
          <a:noFill/>
        </p:spPr>
        <p:txBody>
          <a:bodyPr wrap="square" rtlCol="0">
            <a:spAutoFit/>
          </a:bodyPr>
          <a:lstStyle/>
          <a:p>
            <a:pPr algn="ctr"/>
            <a:r>
              <a:rPr lang="en-US" sz="1200" dirty="0" smtClean="0"/>
              <a:t>Node language</a:t>
            </a:r>
            <a:br>
              <a:rPr lang="en-US" sz="1200" dirty="0" smtClean="0"/>
            </a:br>
            <a:r>
              <a:rPr lang="en-US" sz="1200" dirty="0" smtClean="0"/>
              <a:t>decoders from</a:t>
            </a:r>
            <a:br>
              <a:rPr lang="en-US" sz="1200" dirty="0" smtClean="0"/>
            </a:br>
            <a:r>
              <a:rPr lang="en-US" sz="1200" dirty="0" smtClean="0"/>
              <a:t>message to callback</a:t>
            </a:r>
            <a:endParaRPr lang="en-US" sz="1200" dirty="0"/>
          </a:p>
        </p:txBody>
      </p:sp>
      <p:sp>
        <p:nvSpPr>
          <p:cNvPr id="37" name="Date Placeholder 3"/>
          <p:cNvSpPr>
            <a:spLocks noGrp="1"/>
          </p:cNvSpPr>
          <p:nvPr>
            <p:ph type="dt" sz="half" idx="10"/>
          </p:nvPr>
        </p:nvSpPr>
        <p:spPr>
          <a:xfrm>
            <a:off x="7391400" y="4781549"/>
            <a:ext cx="1057923" cy="259557"/>
          </a:xfrm>
        </p:spPr>
        <p:txBody>
          <a:bodyPr/>
          <a:lstStyle/>
          <a:p>
            <a:fld id="{548C031A-9371-4D9F-8158-58A8FEDB604A}" type="datetime1">
              <a:rPr lang="en-US" smtClean="0"/>
              <a:t>11/29/2021</a:t>
            </a:fld>
            <a:endParaRPr lang="en-US" dirty="0"/>
          </a:p>
        </p:txBody>
      </p:sp>
      <p:sp>
        <p:nvSpPr>
          <p:cNvPr id="38" name="TextBox 37"/>
          <p:cNvSpPr txBox="1"/>
          <p:nvPr/>
        </p:nvSpPr>
        <p:spPr>
          <a:xfrm rot="16200000">
            <a:off x="5823569" y="767982"/>
            <a:ext cx="1371600" cy="430887"/>
          </a:xfrm>
          <a:prstGeom prst="rect">
            <a:avLst/>
          </a:prstGeom>
          <a:noFill/>
        </p:spPr>
        <p:txBody>
          <a:bodyPr wrap="square" rtlCol="0">
            <a:spAutoFit/>
          </a:bodyPr>
          <a:lstStyle/>
          <a:p>
            <a:pPr algn="ctr"/>
            <a:r>
              <a:rPr lang="en-US" sz="1100" dirty="0" smtClean="0"/>
              <a:t>Transformation</a:t>
            </a:r>
            <a:br>
              <a:rPr lang="en-US" sz="1100" dirty="0" smtClean="0"/>
            </a:br>
            <a:r>
              <a:rPr lang="en-US" sz="1100" dirty="0" smtClean="0"/>
              <a:t>Interface</a:t>
            </a:r>
            <a:endParaRPr lang="en-US" sz="1100" dirty="0"/>
          </a:p>
        </p:txBody>
      </p:sp>
      <p:sp>
        <p:nvSpPr>
          <p:cNvPr id="39" name="TextBox 38"/>
          <p:cNvSpPr txBox="1"/>
          <p:nvPr/>
        </p:nvSpPr>
        <p:spPr>
          <a:xfrm rot="19191781">
            <a:off x="1784573" y="2104057"/>
            <a:ext cx="5642190" cy="1323439"/>
          </a:xfrm>
          <a:prstGeom prst="rect">
            <a:avLst/>
          </a:prstGeom>
          <a:noFill/>
          <a:effectLst>
            <a:glow>
              <a:schemeClr val="accent1"/>
            </a:glow>
          </a:effectLst>
        </p:spPr>
        <p:txBody>
          <a:bodyPr wrap="square" rtlCol="0">
            <a:spAutoFit/>
          </a:bodyPr>
          <a:lstStyle/>
          <a:p>
            <a:r>
              <a:rPr lang="en-US" sz="8000" dirty="0" smtClean="0">
                <a:solidFill>
                  <a:srgbClr val="DDDDDD"/>
                </a:solidFill>
              </a:rPr>
              <a:t>OLD SLIDE</a:t>
            </a:r>
            <a:endParaRPr lang="en-US" sz="8000" dirty="0">
              <a:solidFill>
                <a:srgbClr val="DDDDDD"/>
              </a:solidFill>
            </a:endParaRPr>
          </a:p>
        </p:txBody>
      </p:sp>
    </p:spTree>
    <p:extLst>
      <p:ext uri="{BB962C8B-B14F-4D97-AF65-F5344CB8AC3E}">
        <p14:creationId xmlns:p14="http://schemas.microsoft.com/office/powerpoint/2010/main" val="2045003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691444" y="2815389"/>
            <a:ext cx="3713759" cy="1143000"/>
            <a:chOff x="2514600" y="3181350"/>
            <a:chExt cx="3713759" cy="1143000"/>
          </a:xfrm>
        </p:grpSpPr>
        <p:sp>
          <p:nvSpPr>
            <p:cNvPr id="96" name="Flowchart: Magnetic Disk 95"/>
            <p:cNvSpPr/>
            <p:nvPr/>
          </p:nvSpPr>
          <p:spPr>
            <a:xfrm flipH="1">
              <a:off x="36576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br>
                <a:rPr lang="en-US" sz="1200" dirty="0" smtClean="0">
                  <a:solidFill>
                    <a:schemeClr val="tx1"/>
                  </a:solidFill>
                </a:rPr>
              </a:br>
              <a:r>
                <a:rPr lang="en-US" sz="1200" dirty="0" smtClean="0">
                  <a:solidFill>
                    <a:schemeClr val="tx1"/>
                  </a:solidFill>
                </a:rPr>
                <a:t>(C++ Plug-in)</a:t>
              </a:r>
              <a:endParaRPr lang="en-US" sz="1200" dirty="0">
                <a:solidFill>
                  <a:schemeClr val="tx1"/>
                </a:solidFill>
              </a:endParaRPr>
            </a:p>
          </p:txBody>
        </p:sp>
        <p:grpSp>
          <p:nvGrpSpPr>
            <p:cNvPr id="97" name="Group 96"/>
            <p:cNvGrpSpPr/>
            <p:nvPr/>
          </p:nvGrpSpPr>
          <p:grpSpPr>
            <a:xfrm flipH="1">
              <a:off x="4096694" y="3181350"/>
              <a:ext cx="609600" cy="341012"/>
              <a:chOff x="5562600" y="3181350"/>
              <a:chExt cx="609600" cy="341012"/>
            </a:xfrm>
          </p:grpSpPr>
          <p:sp>
            <p:nvSpPr>
              <p:cNvPr id="98" name="Flowchart: Magnetic Disk 9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Magnetic Disk 9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agnetic Disk 9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Magnetic Disk 10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Magnetic Disk 101"/>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Magnetic Disk 102"/>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Magnetic Disk 103"/>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Magnetic Disk 104"/>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ular Callout 105"/>
            <p:cNvSpPr/>
            <p:nvPr/>
          </p:nvSpPr>
          <p:spPr>
            <a:xfrm flipH="1">
              <a:off x="5313959" y="3513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107" name="Rectangular Callout 106"/>
            <p:cNvSpPr/>
            <p:nvPr/>
          </p:nvSpPr>
          <p:spPr>
            <a:xfrm flipH="1">
              <a:off x="2514600" y="3503311"/>
              <a:ext cx="914400" cy="479082"/>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grpSp>
      <p:sp>
        <p:nvSpPr>
          <p:cNvPr id="82" name="Rectangle 81"/>
          <p:cNvSpPr/>
          <p:nvPr/>
        </p:nvSpPr>
        <p:spPr>
          <a:xfrm>
            <a:off x="3524250" y="908955"/>
            <a:ext cx="2209800" cy="18334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895350"/>
          </a:xfrm>
        </p:spPr>
        <p:txBody>
          <a:bodyPr/>
          <a:lstStyle/>
          <a:p>
            <a:r>
              <a:rPr lang="en-US" dirty="0" smtClean="0"/>
              <a:t>Request/Response Flow</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sp>
        <p:nvSpPr>
          <p:cNvPr id="6" name="Flowchart: Direct Access Storage 5"/>
          <p:cNvSpPr/>
          <p:nvPr/>
        </p:nvSpPr>
        <p:spPr>
          <a:xfrm flipH="1">
            <a:off x="2000250" y="1518555"/>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 name="Flowchart: Direct Access Storage 6"/>
          <p:cNvSpPr/>
          <p:nvPr/>
        </p:nvSpPr>
        <p:spPr>
          <a:xfrm flipH="1">
            <a:off x="6038850" y="1518555"/>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p:cNvSpPr/>
          <p:nvPr/>
        </p:nvSpPr>
        <p:spPr>
          <a:xfrm flipH="1">
            <a:off x="6038850" y="2145407"/>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9206" y="2202123"/>
            <a:ext cx="838200" cy="230832"/>
          </a:xfrm>
          <a:prstGeom prst="rect">
            <a:avLst/>
          </a:prstGeom>
          <a:noFill/>
        </p:spPr>
        <p:txBody>
          <a:bodyPr wrap="square" rtlCol="0">
            <a:spAutoFit/>
          </a:bodyPr>
          <a:lstStyle/>
          <a:p>
            <a:r>
              <a:rPr lang="en-US" sz="900" dirty="0" smtClean="0"/>
              <a:t>RESPONSE</a:t>
            </a:r>
            <a:endParaRPr lang="en-US" sz="900" dirty="0"/>
          </a:p>
        </p:txBody>
      </p:sp>
      <p:sp>
        <p:nvSpPr>
          <p:cNvPr id="12" name="TextBox 11"/>
          <p:cNvSpPr txBox="1"/>
          <p:nvPr/>
        </p:nvSpPr>
        <p:spPr>
          <a:xfrm>
            <a:off x="6343650" y="1566180"/>
            <a:ext cx="838200" cy="230832"/>
          </a:xfrm>
          <a:prstGeom prst="rect">
            <a:avLst/>
          </a:prstGeom>
          <a:noFill/>
        </p:spPr>
        <p:txBody>
          <a:bodyPr wrap="square" rtlCol="0">
            <a:spAutoFit/>
          </a:bodyPr>
          <a:lstStyle/>
          <a:p>
            <a:r>
              <a:rPr lang="en-US" sz="900" dirty="0" smtClean="0"/>
              <a:t>REQUEST</a:t>
            </a:r>
            <a:endParaRPr lang="en-US" sz="900" dirty="0"/>
          </a:p>
        </p:txBody>
      </p:sp>
      <p:sp>
        <p:nvSpPr>
          <p:cNvPr id="9" name="Flowchart: Direct Access Storage 8"/>
          <p:cNvSpPr/>
          <p:nvPr/>
        </p:nvSpPr>
        <p:spPr>
          <a:xfrm flipH="1">
            <a:off x="2000250" y="2109469"/>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05050" y="1563948"/>
            <a:ext cx="838200" cy="230832"/>
          </a:xfrm>
          <a:prstGeom prst="rect">
            <a:avLst/>
          </a:prstGeom>
          <a:noFill/>
        </p:spPr>
        <p:txBody>
          <a:bodyPr wrap="square" rtlCol="0">
            <a:spAutoFit/>
          </a:bodyPr>
          <a:lstStyle/>
          <a:p>
            <a:r>
              <a:rPr lang="en-US" sz="900" dirty="0" smtClean="0"/>
              <a:t>REQUEST</a:t>
            </a:r>
            <a:endParaRPr lang="en-US" sz="900" dirty="0"/>
          </a:p>
        </p:txBody>
      </p:sp>
      <p:sp>
        <p:nvSpPr>
          <p:cNvPr id="26" name="Rectangle 25"/>
          <p:cNvSpPr/>
          <p:nvPr/>
        </p:nvSpPr>
        <p:spPr>
          <a:xfrm>
            <a:off x="3829050" y="1442355"/>
            <a:ext cx="16002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400" dirty="0" smtClean="0">
                <a:solidFill>
                  <a:schemeClr val="tx1"/>
                </a:solidFill>
              </a:rPr>
              <a:t>XFRM ROUTER</a:t>
            </a:r>
            <a:endParaRPr lang="en-US" sz="1400" dirty="0">
              <a:solidFill>
                <a:schemeClr val="tx1"/>
              </a:solidFill>
            </a:endParaRPr>
          </a:p>
        </p:txBody>
      </p:sp>
      <p:sp>
        <p:nvSpPr>
          <p:cNvPr id="30" name="Arc 29"/>
          <p:cNvSpPr/>
          <p:nvPr/>
        </p:nvSpPr>
        <p:spPr>
          <a:xfrm>
            <a:off x="3840136" y="1670955"/>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a:endCxn id="30" idx="0"/>
          </p:cNvCxnSpPr>
          <p:nvPr/>
        </p:nvCxnSpPr>
        <p:spPr>
          <a:xfrm>
            <a:off x="3823507" y="1670955"/>
            <a:ext cx="321479" cy="5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4436684" y="1991410"/>
            <a:ext cx="1966" cy="59394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4906936" y="1670955"/>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stCxn id="35" idx="2"/>
          </p:cNvCxnSpPr>
          <p:nvPr/>
        </p:nvCxnSpPr>
        <p:spPr>
          <a:xfrm flipH="1">
            <a:off x="4906936" y="1991410"/>
            <a:ext cx="1966" cy="59394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206193" y="1670955"/>
            <a:ext cx="223057"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3524250" y="2264737"/>
            <a:ext cx="598514" cy="575096"/>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flipH="1">
            <a:off x="5135536" y="2297807"/>
            <a:ext cx="598514" cy="575096"/>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p:cNvCxnSpPr>
            <a:stCxn id="41" idx="0"/>
            <a:endCxn id="8" idx="4"/>
          </p:cNvCxnSpPr>
          <p:nvPr/>
        </p:nvCxnSpPr>
        <p:spPr>
          <a:xfrm flipV="1">
            <a:off x="5431830" y="2297807"/>
            <a:ext cx="607020" cy="1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5429250" y="1670955"/>
            <a:ext cx="609600"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990850" y="1670955"/>
            <a:ext cx="849286"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990850" y="2264737"/>
            <a:ext cx="838250" cy="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0" idx="2"/>
          </p:cNvCxnSpPr>
          <p:nvPr/>
        </p:nvCxnSpPr>
        <p:spPr>
          <a:xfrm>
            <a:off x="4120798" y="2585192"/>
            <a:ext cx="1966" cy="34729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38650" y="2552285"/>
            <a:ext cx="0" cy="38020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912783" y="2585192"/>
            <a:ext cx="0" cy="3317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5135536" y="2585204"/>
            <a:ext cx="0" cy="31618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029450" y="2302519"/>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029450" y="1670955"/>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466850" y="1670955"/>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466850" y="2263303"/>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1371600" y="1561685"/>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Left Brace 78"/>
          <p:cNvSpPr/>
          <p:nvPr/>
        </p:nvSpPr>
        <p:spPr>
          <a:xfrm flipH="1">
            <a:off x="7562850" y="1577503"/>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7639050" y="1731457"/>
            <a:ext cx="914400" cy="523220"/>
          </a:xfrm>
          <a:prstGeom prst="rect">
            <a:avLst/>
          </a:prstGeom>
          <a:noFill/>
        </p:spPr>
        <p:txBody>
          <a:bodyPr wrap="square" rtlCol="0">
            <a:spAutoFit/>
          </a:bodyPr>
          <a:lstStyle/>
          <a:p>
            <a:pPr algn="ctr"/>
            <a:r>
              <a:rPr lang="en-US" sz="1400" dirty="0" smtClean="0"/>
              <a:t>Host</a:t>
            </a:r>
            <a:br>
              <a:rPr lang="en-US" sz="1400" dirty="0" smtClean="0"/>
            </a:br>
            <a:r>
              <a:rPr lang="en-US" sz="1400" dirty="0" smtClean="0"/>
              <a:t>Interface</a:t>
            </a:r>
            <a:endParaRPr lang="en-US" sz="1400" dirty="0"/>
          </a:p>
        </p:txBody>
      </p:sp>
      <p:sp>
        <p:nvSpPr>
          <p:cNvPr id="81" name="TextBox 80"/>
          <p:cNvSpPr txBox="1"/>
          <p:nvPr/>
        </p:nvSpPr>
        <p:spPr>
          <a:xfrm>
            <a:off x="520820" y="1721084"/>
            <a:ext cx="914400" cy="523220"/>
          </a:xfrm>
          <a:prstGeom prst="rect">
            <a:avLst/>
          </a:prstGeom>
          <a:noFill/>
        </p:spPr>
        <p:txBody>
          <a:bodyPr wrap="square" rtlCol="0">
            <a:spAutoFit/>
          </a:bodyPr>
          <a:lstStyle/>
          <a:p>
            <a:pPr algn="ctr"/>
            <a:r>
              <a:rPr lang="en-US" sz="1400" dirty="0" smtClean="0"/>
              <a:t>Client</a:t>
            </a:r>
            <a:br>
              <a:rPr lang="en-US" sz="1400" dirty="0" smtClean="0"/>
            </a:br>
            <a:r>
              <a:rPr lang="en-US" sz="1400" dirty="0" smtClean="0"/>
              <a:t>Interface</a:t>
            </a:r>
            <a:endParaRPr lang="en-US" sz="1400" dirty="0"/>
          </a:p>
        </p:txBody>
      </p:sp>
      <p:sp>
        <p:nvSpPr>
          <p:cNvPr id="83" name="Rectangle 82"/>
          <p:cNvSpPr/>
          <p:nvPr/>
        </p:nvSpPr>
        <p:spPr>
          <a:xfrm>
            <a:off x="3535134" y="895350"/>
            <a:ext cx="2190750" cy="152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IEEE 2654 Model Node</a:t>
            </a:r>
            <a:endParaRPr lang="en-US" sz="1200" dirty="0">
              <a:solidFill>
                <a:schemeClr val="tx1"/>
              </a:solidFill>
            </a:endParaRPr>
          </a:p>
        </p:txBody>
      </p:sp>
      <p:sp>
        <p:nvSpPr>
          <p:cNvPr id="84" name="Flowchart: Magnetic Disk 83"/>
          <p:cNvSpPr/>
          <p:nvPr/>
        </p:nvSpPr>
        <p:spPr>
          <a:xfrm>
            <a:off x="3785556" y="4307098"/>
            <a:ext cx="1605743" cy="38100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Instance Data</a:t>
            </a:r>
            <a:endParaRPr lang="en-US" sz="1000" dirty="0">
              <a:solidFill>
                <a:schemeClr val="tx1"/>
              </a:solidFill>
            </a:endParaRPr>
          </a:p>
        </p:txBody>
      </p:sp>
      <p:sp>
        <p:nvSpPr>
          <p:cNvPr id="85" name="Up-Down Arrow 84"/>
          <p:cNvSpPr/>
          <p:nvPr/>
        </p:nvSpPr>
        <p:spPr>
          <a:xfrm>
            <a:off x="4495800" y="3977854"/>
            <a:ext cx="177799" cy="30480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70546" y="2166255"/>
            <a:ext cx="838200" cy="230832"/>
          </a:xfrm>
          <a:prstGeom prst="rect">
            <a:avLst/>
          </a:prstGeom>
          <a:noFill/>
        </p:spPr>
        <p:txBody>
          <a:bodyPr wrap="square" rtlCol="0">
            <a:spAutoFit/>
          </a:bodyPr>
          <a:lstStyle/>
          <a:p>
            <a:r>
              <a:rPr lang="en-US" sz="900" dirty="0" smtClean="0"/>
              <a:t>RESPONSE</a:t>
            </a:r>
            <a:endParaRPr lang="en-US" sz="900" dirty="0"/>
          </a:p>
        </p:txBody>
      </p:sp>
      <p:sp>
        <p:nvSpPr>
          <p:cNvPr id="88" name="Right Arrow 87"/>
          <p:cNvSpPr/>
          <p:nvPr/>
        </p:nvSpPr>
        <p:spPr>
          <a:xfrm>
            <a:off x="7296150" y="2758840"/>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LOWER LEVEL HIERARCHICAL ELEMENTS</a:t>
            </a:r>
            <a:endParaRPr lang="en-US" sz="900" dirty="0"/>
          </a:p>
        </p:txBody>
      </p:sp>
      <p:sp>
        <p:nvSpPr>
          <p:cNvPr id="89" name="Right Arrow 88"/>
          <p:cNvSpPr/>
          <p:nvPr/>
        </p:nvSpPr>
        <p:spPr>
          <a:xfrm flipH="1">
            <a:off x="381000" y="2737755"/>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HIGHER LEVEL HIERARCHICAL ELEMENTS</a:t>
            </a:r>
            <a:endParaRPr lang="en-US" sz="900" dirty="0"/>
          </a:p>
        </p:txBody>
      </p:sp>
      <p:sp>
        <p:nvSpPr>
          <p:cNvPr id="90" name="Rectangular Callout 89"/>
          <p:cNvSpPr/>
          <p:nvPr/>
        </p:nvSpPr>
        <p:spPr>
          <a:xfrm>
            <a:off x="1952625" y="2552285"/>
            <a:ext cx="1314450" cy="185471"/>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handleResponse</a:t>
            </a:r>
            <a:r>
              <a:rPr lang="en-US" sz="1000" dirty="0" smtClean="0">
                <a:solidFill>
                  <a:schemeClr val="tx1"/>
                </a:solidFill>
              </a:rPr>
              <a:t>()</a:t>
            </a:r>
            <a:endParaRPr lang="en-US" sz="1000" dirty="0">
              <a:solidFill>
                <a:schemeClr val="tx1"/>
              </a:solidFill>
            </a:endParaRPr>
          </a:p>
        </p:txBody>
      </p:sp>
      <p:sp>
        <p:nvSpPr>
          <p:cNvPr id="91" name="Rectangular Callout 90"/>
          <p:cNvSpPr/>
          <p:nvPr/>
        </p:nvSpPr>
        <p:spPr>
          <a:xfrm>
            <a:off x="2562225" y="1024620"/>
            <a:ext cx="1314450" cy="187286"/>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sendRequest</a:t>
            </a:r>
            <a:r>
              <a:rPr lang="en-US" sz="1000" dirty="0" smtClean="0">
                <a:solidFill>
                  <a:schemeClr val="tx1"/>
                </a:solidFill>
              </a:rPr>
              <a:t>()</a:t>
            </a:r>
            <a:endParaRPr lang="en-US" sz="1000" dirty="0">
              <a:solidFill>
                <a:schemeClr val="tx1"/>
              </a:solidFill>
            </a:endParaRPr>
          </a:p>
        </p:txBody>
      </p:sp>
      <p:sp>
        <p:nvSpPr>
          <p:cNvPr id="92" name="Rectangular Callout 91"/>
          <p:cNvSpPr/>
          <p:nvPr/>
        </p:nvSpPr>
        <p:spPr>
          <a:xfrm>
            <a:off x="6143625" y="2556538"/>
            <a:ext cx="1314450" cy="187286"/>
          </a:xfrm>
          <a:prstGeom prst="wedgeRectCallout">
            <a:avLst>
              <a:gd name="adj1" fmla="val -126311"/>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sendResponse</a:t>
            </a:r>
            <a:r>
              <a:rPr lang="en-US" sz="1000" dirty="0" smtClean="0">
                <a:solidFill>
                  <a:schemeClr val="tx1"/>
                </a:solidFill>
              </a:rPr>
              <a:t>()</a:t>
            </a:r>
            <a:endParaRPr lang="en-US" sz="1000" dirty="0">
              <a:solidFill>
                <a:schemeClr val="tx1"/>
              </a:solidFill>
            </a:endParaRPr>
          </a:p>
        </p:txBody>
      </p:sp>
      <p:sp>
        <p:nvSpPr>
          <p:cNvPr id="93" name="Rectangular Callout 92"/>
          <p:cNvSpPr/>
          <p:nvPr/>
        </p:nvSpPr>
        <p:spPr>
          <a:xfrm>
            <a:off x="5381625" y="1024620"/>
            <a:ext cx="1314450" cy="187286"/>
          </a:xfrm>
          <a:prstGeom prst="wedgeRectCallout">
            <a:avLst>
              <a:gd name="adj1" fmla="val -84282"/>
              <a:gd name="adj2" fmla="val 76356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handleRequest</a:t>
            </a:r>
            <a:r>
              <a:rPr lang="en-US" sz="1000" dirty="0" smtClean="0">
                <a:solidFill>
                  <a:schemeClr val="tx1"/>
                </a:solidFill>
              </a:rPr>
              <a:t>()</a:t>
            </a:r>
            <a:endParaRPr lang="en-US" sz="1000" dirty="0">
              <a:solidFill>
                <a:schemeClr val="tx1"/>
              </a:solidFill>
            </a:endParaRPr>
          </a:p>
        </p:txBody>
      </p:sp>
      <p:sp>
        <p:nvSpPr>
          <p:cNvPr id="25" name="TextBox 24"/>
          <p:cNvSpPr txBox="1"/>
          <p:nvPr/>
        </p:nvSpPr>
        <p:spPr>
          <a:xfrm>
            <a:off x="1752600" y="1849293"/>
            <a:ext cx="1719894" cy="261610"/>
          </a:xfrm>
          <a:prstGeom prst="rect">
            <a:avLst/>
          </a:prstGeom>
          <a:noFill/>
        </p:spPr>
        <p:txBody>
          <a:bodyPr wrap="square" rtlCol="0">
            <a:spAutoFit/>
          </a:bodyPr>
          <a:lstStyle/>
          <a:p>
            <a:r>
              <a:rPr lang="en-US" sz="1100" dirty="0" smtClean="0">
                <a:solidFill>
                  <a:srgbClr val="FF0000"/>
                </a:solidFill>
              </a:rPr>
              <a:t>IEEE 2654 </a:t>
            </a:r>
            <a:r>
              <a:rPr lang="en-US" sz="1100" dirty="0" err="1" smtClean="0">
                <a:solidFill>
                  <a:srgbClr val="FF0000"/>
                </a:solidFill>
              </a:rPr>
              <a:t>Msg</a:t>
            </a:r>
            <a:r>
              <a:rPr lang="en-US" sz="1100" dirty="0" smtClean="0">
                <a:solidFill>
                  <a:srgbClr val="FF0000"/>
                </a:solidFill>
              </a:rPr>
              <a:t> Channel</a:t>
            </a:r>
            <a:endParaRPr lang="en-US" sz="1100" dirty="0">
              <a:solidFill>
                <a:srgbClr val="FF0000"/>
              </a:solidFill>
            </a:endParaRPr>
          </a:p>
        </p:txBody>
      </p:sp>
      <p:sp>
        <p:nvSpPr>
          <p:cNvPr id="108" name="TextBox 107"/>
          <p:cNvSpPr txBox="1"/>
          <p:nvPr/>
        </p:nvSpPr>
        <p:spPr>
          <a:xfrm>
            <a:off x="5791200" y="1866545"/>
            <a:ext cx="1695451" cy="261610"/>
          </a:xfrm>
          <a:prstGeom prst="rect">
            <a:avLst/>
          </a:prstGeom>
          <a:noFill/>
        </p:spPr>
        <p:txBody>
          <a:bodyPr wrap="square" rtlCol="0">
            <a:spAutoFit/>
          </a:bodyPr>
          <a:lstStyle/>
          <a:p>
            <a:r>
              <a:rPr lang="en-US" sz="1100" dirty="0" smtClean="0">
                <a:solidFill>
                  <a:srgbClr val="FF0000"/>
                </a:solidFill>
              </a:rPr>
              <a:t>IEEE 2654 </a:t>
            </a:r>
            <a:r>
              <a:rPr lang="en-US" sz="1100" dirty="0" err="1" smtClean="0">
                <a:solidFill>
                  <a:srgbClr val="FF0000"/>
                </a:solidFill>
              </a:rPr>
              <a:t>Msg</a:t>
            </a:r>
            <a:r>
              <a:rPr lang="en-US" sz="1100" dirty="0" smtClean="0">
                <a:solidFill>
                  <a:srgbClr val="FF0000"/>
                </a:solidFill>
              </a:rPr>
              <a:t> Channel</a:t>
            </a:r>
            <a:endParaRPr lang="en-US" sz="1100" dirty="0">
              <a:solidFill>
                <a:srgbClr val="FF0000"/>
              </a:solidFill>
            </a:endParaRPr>
          </a:p>
        </p:txBody>
      </p:sp>
      <p:sp>
        <p:nvSpPr>
          <p:cNvPr id="109" name="Oval 108"/>
          <p:cNvSpPr/>
          <p:nvPr/>
        </p:nvSpPr>
        <p:spPr>
          <a:xfrm>
            <a:off x="7672741" y="1546646"/>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6" name="Oval 115"/>
          <p:cNvSpPr/>
          <p:nvPr/>
        </p:nvSpPr>
        <p:spPr>
          <a:xfrm>
            <a:off x="6738464" y="99476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8" name="Oval 117"/>
          <p:cNvSpPr/>
          <p:nvPr/>
        </p:nvSpPr>
        <p:spPr>
          <a:xfrm>
            <a:off x="1125542" y="1542532"/>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9" name="Oval 118"/>
          <p:cNvSpPr/>
          <p:nvPr/>
        </p:nvSpPr>
        <p:spPr>
          <a:xfrm>
            <a:off x="2266032" y="988907"/>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0" name="Oval 119"/>
          <p:cNvSpPr/>
          <p:nvPr/>
        </p:nvSpPr>
        <p:spPr>
          <a:xfrm>
            <a:off x="5849942" y="369483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2" name="Oval 121"/>
          <p:cNvSpPr/>
          <p:nvPr/>
        </p:nvSpPr>
        <p:spPr>
          <a:xfrm>
            <a:off x="7502104" y="253457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123" name="Oval 122"/>
          <p:cNvSpPr/>
          <p:nvPr/>
        </p:nvSpPr>
        <p:spPr>
          <a:xfrm>
            <a:off x="3048000" y="369483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24" name="Oval 123"/>
          <p:cNvSpPr/>
          <p:nvPr/>
        </p:nvSpPr>
        <p:spPr>
          <a:xfrm>
            <a:off x="1676400" y="2527387"/>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25" name="Oval 124"/>
          <p:cNvSpPr/>
          <p:nvPr/>
        </p:nvSpPr>
        <p:spPr>
          <a:xfrm>
            <a:off x="1125542" y="217873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nvGrpSpPr>
          <p:cNvPr id="28" name="Group 27"/>
          <p:cNvGrpSpPr/>
          <p:nvPr/>
        </p:nvGrpSpPr>
        <p:grpSpPr>
          <a:xfrm>
            <a:off x="7620000" y="2187773"/>
            <a:ext cx="438150" cy="307777"/>
            <a:chOff x="8121338" y="1206395"/>
            <a:chExt cx="438150" cy="307777"/>
          </a:xfrm>
        </p:grpSpPr>
        <p:sp>
          <p:nvSpPr>
            <p:cNvPr id="121" name="Oval 120"/>
            <p:cNvSpPr/>
            <p:nvPr/>
          </p:nvSpPr>
          <p:spPr>
            <a:xfrm>
              <a:off x="8182880" y="1227398"/>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7" name="TextBox 26"/>
            <p:cNvSpPr txBox="1"/>
            <p:nvPr/>
          </p:nvSpPr>
          <p:spPr>
            <a:xfrm>
              <a:off x="8121338" y="1206395"/>
              <a:ext cx="438150" cy="307777"/>
            </a:xfrm>
            <a:prstGeom prst="rect">
              <a:avLst/>
            </a:prstGeom>
            <a:noFill/>
          </p:spPr>
          <p:txBody>
            <a:bodyPr wrap="square" rtlCol="0">
              <a:spAutoFit/>
            </a:bodyPr>
            <a:lstStyle/>
            <a:p>
              <a:r>
                <a:rPr lang="en-US" sz="1400" dirty="0" smtClean="0">
                  <a:solidFill>
                    <a:schemeClr val="bg1"/>
                  </a:solidFill>
                </a:rPr>
                <a:t>10</a:t>
              </a:r>
              <a:endParaRPr lang="en-US" dirty="0">
                <a:solidFill>
                  <a:schemeClr val="bg1"/>
                </a:solidFill>
              </a:endParaRPr>
            </a:p>
          </p:txBody>
        </p:sp>
      </p:grpSp>
      <p:graphicFrame>
        <p:nvGraphicFramePr>
          <p:cNvPr id="29" name="Table 28"/>
          <p:cNvGraphicFramePr>
            <a:graphicFrameLocks noGrp="1"/>
          </p:cNvGraphicFramePr>
          <p:nvPr>
            <p:extLst>
              <p:ext uri="{D42A27DB-BD31-4B8C-83A1-F6EECF244321}">
                <p14:modId xmlns:p14="http://schemas.microsoft.com/office/powerpoint/2010/main" val="2558701646"/>
              </p:ext>
            </p:extLst>
          </p:nvPr>
        </p:nvGraphicFramePr>
        <p:xfrm>
          <a:off x="1180344" y="3943350"/>
          <a:ext cx="1797656" cy="710436"/>
        </p:xfrm>
        <a:graphic>
          <a:graphicData uri="http://schemas.openxmlformats.org/drawingml/2006/table">
            <a:tbl>
              <a:tblPr firstRow="1" bandRow="1">
                <a:tableStyleId>{5940675A-B579-460E-94D1-54222C63F5DA}</a:tableStyleId>
              </a:tblPr>
              <a:tblGrid>
                <a:gridCol w="191256"/>
                <a:gridCol w="1606400"/>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1</a:t>
                      </a:r>
                      <a:endParaRPr lang="en-US" sz="600" dirty="0"/>
                    </a:p>
                  </a:txBody>
                  <a:tcPr marL="26965" marR="26965" marT="13483" marB="13483"/>
                </a:tc>
                <a:tc>
                  <a:txBody>
                    <a:bodyPr/>
                    <a:lstStyle/>
                    <a:p>
                      <a:r>
                        <a:rPr lang="en-US" sz="600" dirty="0" smtClean="0"/>
                        <a:t>New Request Arrives from Client</a:t>
                      </a:r>
                      <a:endParaRPr lang="en-US" sz="600" dirty="0"/>
                    </a:p>
                  </a:txBody>
                  <a:tcPr marL="26965" marR="26965" marT="13483" marB="13483"/>
                </a:tc>
              </a:tr>
              <a:tr h="112446">
                <a:tc>
                  <a:txBody>
                    <a:bodyPr/>
                    <a:lstStyle/>
                    <a:p>
                      <a:pPr algn="ctr"/>
                      <a:r>
                        <a:rPr lang="en-US" sz="600" dirty="0" smtClean="0"/>
                        <a:t>2</a:t>
                      </a:r>
                      <a:endParaRPr lang="en-US" sz="600" dirty="0"/>
                    </a:p>
                  </a:txBody>
                  <a:tcPr marL="26965" marR="26965" marT="13483" marB="13483"/>
                </a:tc>
                <a:tc>
                  <a:txBody>
                    <a:bodyPr/>
                    <a:lstStyle/>
                    <a:p>
                      <a:r>
                        <a:rPr lang="en-US" sz="600" dirty="0" smtClean="0"/>
                        <a:t>Call </a:t>
                      </a:r>
                      <a:r>
                        <a:rPr lang="en-US" sz="600" dirty="0" err="1" smtClean="0"/>
                        <a:t>handleRequest</a:t>
                      </a:r>
                      <a:r>
                        <a:rPr lang="en-US" sz="600" dirty="0" smtClean="0"/>
                        <a:t>() of</a:t>
                      </a:r>
                      <a:r>
                        <a:rPr lang="en-US" sz="600" baseline="0" dirty="0" smtClean="0"/>
                        <a:t> XFRM API</a:t>
                      </a:r>
                      <a:endParaRPr lang="en-US" sz="600" dirty="0"/>
                    </a:p>
                  </a:txBody>
                  <a:tcPr marL="26965" marR="26965" marT="13483" marB="13483"/>
                </a:tc>
              </a:tr>
              <a:tr h="112446">
                <a:tc>
                  <a:txBody>
                    <a:bodyPr/>
                    <a:lstStyle/>
                    <a:p>
                      <a:pPr algn="ctr"/>
                      <a:r>
                        <a:rPr lang="en-US" sz="600" dirty="0" smtClean="0"/>
                        <a:t>3</a:t>
                      </a:r>
                      <a:endParaRPr lang="en-US" sz="600" dirty="0"/>
                    </a:p>
                  </a:txBody>
                  <a:tcPr marL="26965" marR="26965" marT="13483" marB="13483"/>
                </a:tc>
                <a:tc>
                  <a:txBody>
                    <a:bodyPr/>
                    <a:lstStyle/>
                    <a:p>
                      <a:r>
                        <a:rPr lang="en-US" sz="600" dirty="0" smtClean="0"/>
                        <a:t>Call XFRM Transfer Proc for Request</a:t>
                      </a:r>
                      <a:r>
                        <a:rPr lang="en-US" sz="600" baseline="0" dirty="0" smtClean="0"/>
                        <a:t> </a:t>
                      </a:r>
                      <a:r>
                        <a:rPr lang="en-US" sz="600" dirty="0" smtClean="0"/>
                        <a:t>Type</a:t>
                      </a:r>
                      <a:endParaRPr lang="en-US" sz="600" dirty="0"/>
                    </a:p>
                  </a:txBody>
                  <a:tcPr marL="26965" marR="26965" marT="13483" marB="13483"/>
                </a:tc>
              </a:tr>
              <a:tr h="112446">
                <a:tc>
                  <a:txBody>
                    <a:bodyPr/>
                    <a:lstStyle/>
                    <a:p>
                      <a:pPr algn="ctr"/>
                      <a:r>
                        <a:rPr lang="en-US" sz="600" dirty="0" smtClean="0"/>
                        <a:t>4</a:t>
                      </a:r>
                      <a:endParaRPr lang="en-US" sz="600" dirty="0"/>
                    </a:p>
                  </a:txBody>
                  <a:tcPr marL="26965" marR="26965" marT="13483" marB="13483"/>
                </a:tc>
                <a:tc>
                  <a:txBody>
                    <a:bodyPr/>
                    <a:lstStyle/>
                    <a:p>
                      <a:r>
                        <a:rPr lang="en-US" sz="600" dirty="0" smtClean="0"/>
                        <a:t>Create and send new transformed Request(s))</a:t>
                      </a:r>
                      <a:endParaRPr lang="en-US" sz="600" dirty="0"/>
                    </a:p>
                  </a:txBody>
                  <a:tcPr marL="26965" marR="26965" marT="13483" marB="13483"/>
                </a:tc>
              </a:tr>
              <a:tr h="112446">
                <a:tc>
                  <a:txBody>
                    <a:bodyPr/>
                    <a:lstStyle/>
                    <a:p>
                      <a:pPr algn="ctr"/>
                      <a:r>
                        <a:rPr lang="en-US" sz="600" dirty="0" smtClean="0"/>
                        <a:t>5</a:t>
                      </a:r>
                      <a:endParaRPr lang="en-US" sz="600" dirty="0"/>
                    </a:p>
                  </a:txBody>
                  <a:tcPr marL="26965" marR="26965" marT="13483" marB="13483"/>
                </a:tc>
                <a:tc>
                  <a:txBody>
                    <a:bodyPr/>
                    <a:lstStyle/>
                    <a:p>
                      <a:r>
                        <a:rPr lang="en-US" sz="600" dirty="0" smtClean="0"/>
                        <a:t>Hand Request to next node to process</a:t>
                      </a:r>
                      <a:endParaRPr lang="en-US" sz="600" dirty="0"/>
                    </a:p>
                  </a:txBody>
                  <a:tcPr marL="26965" marR="26965" marT="13483" marB="13483"/>
                </a:tc>
              </a:tr>
            </a:tbl>
          </a:graphicData>
        </a:graphic>
      </p:graphicFrame>
      <p:graphicFrame>
        <p:nvGraphicFramePr>
          <p:cNvPr id="126" name="Table 125"/>
          <p:cNvGraphicFramePr>
            <a:graphicFrameLocks noGrp="1"/>
          </p:cNvGraphicFramePr>
          <p:nvPr>
            <p:extLst>
              <p:ext uri="{D42A27DB-BD31-4B8C-83A1-F6EECF244321}">
                <p14:modId xmlns:p14="http://schemas.microsoft.com/office/powerpoint/2010/main" val="2579901904"/>
              </p:ext>
            </p:extLst>
          </p:nvPr>
        </p:nvGraphicFramePr>
        <p:xfrm>
          <a:off x="6133972" y="3943350"/>
          <a:ext cx="1892906" cy="710436"/>
        </p:xfrm>
        <a:graphic>
          <a:graphicData uri="http://schemas.openxmlformats.org/drawingml/2006/table">
            <a:tbl>
              <a:tblPr firstRow="1" bandRow="1">
                <a:tableStyleId>{5940675A-B579-460E-94D1-54222C63F5DA}</a:tableStyleId>
              </a:tblPr>
              <a:tblGrid>
                <a:gridCol w="201390"/>
                <a:gridCol w="1691516"/>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6</a:t>
                      </a:r>
                    </a:p>
                  </a:txBody>
                  <a:tcPr marL="26965" marR="26965" marT="13483" marB="13483"/>
                </a:tc>
                <a:tc>
                  <a:txBody>
                    <a:bodyPr/>
                    <a:lstStyle/>
                    <a:p>
                      <a:r>
                        <a:rPr lang="en-US" sz="600" dirty="0" smtClean="0"/>
                        <a:t>Response to Request arrives</a:t>
                      </a:r>
                      <a:endParaRPr lang="en-US" sz="600" dirty="0"/>
                    </a:p>
                  </a:txBody>
                  <a:tcPr marL="26965" marR="26965" marT="13483" marB="13483"/>
                </a:tc>
              </a:tr>
              <a:tr h="112446">
                <a:tc>
                  <a:txBody>
                    <a:bodyPr/>
                    <a:lstStyle/>
                    <a:p>
                      <a:pPr algn="ctr"/>
                      <a:r>
                        <a:rPr lang="en-US" sz="600" dirty="0" smtClean="0"/>
                        <a:t>7</a:t>
                      </a:r>
                      <a:endParaRPr lang="en-US" sz="600" dirty="0"/>
                    </a:p>
                  </a:txBody>
                  <a:tcPr marL="26965" marR="26965" marT="13483" marB="13483"/>
                </a:tc>
                <a:tc>
                  <a:txBody>
                    <a:bodyPr/>
                    <a:lstStyle/>
                    <a:p>
                      <a:r>
                        <a:rPr lang="en-US" sz="600" dirty="0" smtClean="0"/>
                        <a:t>Call </a:t>
                      </a:r>
                      <a:r>
                        <a:rPr lang="en-US" sz="600" dirty="0" err="1" smtClean="0"/>
                        <a:t>handleResponse</a:t>
                      </a:r>
                      <a:r>
                        <a:rPr lang="en-US" sz="600" dirty="0" smtClean="0"/>
                        <a:t>() of XFMR API</a:t>
                      </a:r>
                      <a:endParaRPr lang="en-US" sz="600" dirty="0"/>
                    </a:p>
                  </a:txBody>
                  <a:tcPr marL="26965" marR="26965" marT="13483" marB="13483"/>
                </a:tc>
              </a:tr>
              <a:tr h="112446">
                <a:tc>
                  <a:txBody>
                    <a:bodyPr/>
                    <a:lstStyle/>
                    <a:p>
                      <a:pPr algn="ctr"/>
                      <a:r>
                        <a:rPr lang="en-US" sz="600" dirty="0" smtClean="0"/>
                        <a:t>8</a:t>
                      </a:r>
                      <a:endParaRPr lang="en-US" sz="600" dirty="0"/>
                    </a:p>
                  </a:txBody>
                  <a:tcPr marL="26965" marR="26965" marT="13483" marB="13483"/>
                </a:tc>
                <a:tc>
                  <a:txBody>
                    <a:bodyPr/>
                    <a:lstStyle/>
                    <a:p>
                      <a:r>
                        <a:rPr lang="en-US" sz="600" dirty="0" smtClean="0"/>
                        <a:t>Call XFRM </a:t>
                      </a:r>
                      <a:r>
                        <a:rPr lang="en-US" sz="600" dirty="0" err="1" smtClean="0"/>
                        <a:t>RevTransfer</a:t>
                      </a:r>
                      <a:r>
                        <a:rPr lang="en-US" sz="600" baseline="0" dirty="0" smtClean="0"/>
                        <a:t> Proc for Response Type</a:t>
                      </a:r>
                      <a:endParaRPr lang="en-US" sz="600" dirty="0"/>
                    </a:p>
                  </a:txBody>
                  <a:tcPr marL="26965" marR="26965" marT="13483" marB="13483"/>
                </a:tc>
              </a:tr>
              <a:tr h="112446">
                <a:tc>
                  <a:txBody>
                    <a:bodyPr/>
                    <a:lstStyle/>
                    <a:p>
                      <a:pPr algn="ctr"/>
                      <a:r>
                        <a:rPr lang="en-US" sz="600" dirty="0" smtClean="0"/>
                        <a:t>9</a:t>
                      </a:r>
                      <a:endParaRPr lang="en-US" sz="600" dirty="0"/>
                    </a:p>
                  </a:txBody>
                  <a:tcPr marL="26965" marR="26965" marT="13483" marB="13483"/>
                </a:tc>
                <a:tc>
                  <a:txBody>
                    <a:bodyPr/>
                    <a:lstStyle/>
                    <a:p>
                      <a:r>
                        <a:rPr lang="en-US" sz="600" dirty="0" smtClean="0"/>
                        <a:t>Create and send new</a:t>
                      </a:r>
                      <a:r>
                        <a:rPr lang="en-US" sz="600" baseline="0" dirty="0" smtClean="0"/>
                        <a:t> rev </a:t>
                      </a:r>
                      <a:r>
                        <a:rPr lang="en-US" sz="600" dirty="0" smtClean="0"/>
                        <a:t>transformed Response</a:t>
                      </a:r>
                      <a:endParaRPr lang="en-US" sz="600" dirty="0"/>
                    </a:p>
                  </a:txBody>
                  <a:tcPr marL="26965" marR="26965" marT="13483" marB="13483"/>
                </a:tc>
              </a:tr>
              <a:tr h="112446">
                <a:tc>
                  <a:txBody>
                    <a:bodyPr/>
                    <a:lstStyle/>
                    <a:p>
                      <a:pPr algn="ctr"/>
                      <a:r>
                        <a:rPr lang="en-US" sz="600" dirty="0" smtClean="0"/>
                        <a:t>10</a:t>
                      </a:r>
                      <a:endParaRPr lang="en-US" sz="600" dirty="0"/>
                    </a:p>
                  </a:txBody>
                  <a:tcPr marL="26965" marR="26965" marT="13483" marB="13483"/>
                </a:tc>
                <a:tc>
                  <a:txBody>
                    <a:bodyPr/>
                    <a:lstStyle/>
                    <a:p>
                      <a:r>
                        <a:rPr lang="en-US" sz="600" dirty="0" smtClean="0"/>
                        <a:t>Hand Response to  Requesting node to process</a:t>
                      </a:r>
                      <a:endParaRPr lang="en-US" sz="600" dirty="0"/>
                    </a:p>
                  </a:txBody>
                  <a:tcPr marL="26965" marR="26965" marT="13483" marB="13483"/>
                </a:tc>
              </a:tr>
            </a:tbl>
          </a:graphicData>
        </a:graphic>
      </p:graphicFrame>
    </p:spTree>
    <p:extLst>
      <p:ext uri="{BB962C8B-B14F-4D97-AF65-F5344CB8AC3E}">
        <p14:creationId xmlns:p14="http://schemas.microsoft.com/office/powerpoint/2010/main" val="2131906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76250"/>
            <a:ext cx="8229600" cy="1200150"/>
          </a:xfrm>
        </p:spPr>
        <p:txBody>
          <a:bodyPr/>
          <a:lstStyle/>
          <a:p>
            <a:r>
              <a:rPr lang="en-US" sz="4400" dirty="0" smtClean="0"/>
              <a:t>Stimulus Injection Process</a:t>
            </a:r>
            <a:endParaRPr lang="en-US" sz="4400" dirty="0"/>
          </a:p>
        </p:txBody>
      </p:sp>
      <p:sp>
        <p:nvSpPr>
          <p:cNvPr id="5" name="Date Placeholder 4"/>
          <p:cNvSpPr>
            <a:spLocks noGrp="1"/>
          </p:cNvSpPr>
          <p:nvPr>
            <p:ph type="dt" sz="half" idx="10"/>
          </p:nvPr>
        </p:nvSpPr>
        <p:spPr/>
        <p:txBody>
          <a:bodyPr/>
          <a:lstStyle/>
          <a:p>
            <a:fld id="{E0B4BA11-9E76-41BE-9F1B-C9A785C89631}" type="datetime1">
              <a:rPr lang="en-US" smtClean="0"/>
              <a:t>11/29/2021</a:t>
            </a:fld>
            <a:endParaRPr lang="en-US" dirty="0"/>
          </a:p>
        </p:txBody>
      </p:sp>
      <p:sp>
        <p:nvSpPr>
          <p:cNvPr id="3" name="Footer Placeholder 2"/>
          <p:cNvSpPr>
            <a:spLocks noGrp="1"/>
          </p:cNvSpPr>
          <p:nvPr>
            <p:ph type="ftr" sz="quarter" idx="11"/>
          </p:nvPr>
        </p:nvSpPr>
        <p:spPr/>
        <p:txBody>
          <a:bodyPr/>
          <a:lstStyle/>
          <a:p>
            <a:r>
              <a:rPr lang="en-US" smtClean="0"/>
              <a:t>P2654/P1687.1 Unified Concepts Analysis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22</a:t>
            </a:fld>
            <a:endParaRPr lang="en-US"/>
          </a:p>
        </p:txBody>
      </p:sp>
      <p:sp>
        <p:nvSpPr>
          <p:cNvPr id="8" name="Content Placeholder 7"/>
          <p:cNvSpPr>
            <a:spLocks noGrp="1"/>
          </p:cNvSpPr>
          <p:nvPr>
            <p:ph sz="quarter" idx="13"/>
          </p:nvPr>
        </p:nvSpPr>
        <p:spPr>
          <a:xfrm>
            <a:off x="152400" y="666750"/>
            <a:ext cx="3505200" cy="3962400"/>
          </a:xfrm>
        </p:spPr>
        <p:txBody>
          <a:bodyPr>
            <a:noAutofit/>
          </a:bodyPr>
          <a:lstStyle/>
          <a:p>
            <a:r>
              <a:rPr lang="en-US" sz="1200" dirty="0" smtClean="0"/>
              <a:t>Injection Node sends request for Client Interface context to Injection Strategy</a:t>
            </a:r>
          </a:p>
          <a:p>
            <a:r>
              <a:rPr lang="en-US" sz="1200" dirty="0" smtClean="0"/>
              <a:t>Injection Strategy verifies and forwards message to Client Interface via </a:t>
            </a:r>
            <a:r>
              <a:rPr lang="en-US" sz="1200" dirty="0" err="1" smtClean="0"/>
              <a:t>TransformEngine</a:t>
            </a:r>
            <a:endParaRPr lang="en-US" sz="1200" dirty="0" smtClean="0"/>
          </a:p>
          <a:p>
            <a:r>
              <a:rPr lang="en-US" sz="1200" dirty="0" smtClean="0"/>
              <a:t>Injection Strategy transforms request into </a:t>
            </a:r>
            <a:r>
              <a:rPr lang="en-US" sz="1200" dirty="0" err="1" smtClean="0"/>
              <a:t>updateRequests</a:t>
            </a:r>
            <a:r>
              <a:rPr lang="en-US" sz="1200" dirty="0" smtClean="0"/>
              <a:t> for children of the Host Interface</a:t>
            </a:r>
          </a:p>
          <a:p>
            <a:r>
              <a:rPr lang="en-US" sz="1200" dirty="0" smtClean="0"/>
              <a:t>Injection Strategy handles response from Client Interface</a:t>
            </a:r>
          </a:p>
          <a:p>
            <a:r>
              <a:rPr lang="en-US" sz="1200" dirty="0" smtClean="0"/>
              <a:t>Injection Strategy passed Client response data to Injection Node</a:t>
            </a:r>
          </a:p>
          <a:p>
            <a:r>
              <a:rPr lang="en-US" sz="1200" dirty="0"/>
              <a:t>Injection Strategy send an inverse transformed message for the children of Host Interface to update child states</a:t>
            </a:r>
          </a:p>
          <a:p>
            <a:r>
              <a:rPr lang="en-US" sz="1200" dirty="0"/>
              <a:t>Injection Strategy follows the same implementation/extension mechanism used for Transform </a:t>
            </a:r>
            <a:r>
              <a:rPr lang="en-US" sz="1200" dirty="0" smtClean="0"/>
              <a:t>Strategy</a:t>
            </a:r>
            <a:endParaRPr lang="en-US" sz="1200" dirty="0"/>
          </a:p>
        </p:txBody>
      </p:sp>
      <p:sp>
        <p:nvSpPr>
          <p:cNvPr id="9" name="Rounded Rectangle 8"/>
          <p:cNvSpPr/>
          <p:nvPr/>
        </p:nvSpPr>
        <p:spPr>
          <a:xfrm>
            <a:off x="4724400" y="1276350"/>
            <a:ext cx="3193774" cy="3505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rot="5400000">
            <a:off x="3905250" y="2857500"/>
            <a:ext cx="2057400" cy="4191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rPr>
              <a:t>TestInjectionInterface</a:t>
            </a:r>
            <a:endParaRPr lang="en-US" sz="1400" dirty="0">
              <a:solidFill>
                <a:schemeClr val="bg1"/>
              </a:solidFill>
            </a:endParaRPr>
          </a:p>
        </p:txBody>
      </p:sp>
      <p:sp>
        <p:nvSpPr>
          <p:cNvPr id="11" name="Rounded Rectangle 10"/>
          <p:cNvSpPr/>
          <p:nvPr/>
        </p:nvSpPr>
        <p:spPr>
          <a:xfrm>
            <a:off x="5746474" y="4476750"/>
            <a:ext cx="1447800" cy="3048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Host Interface</a:t>
            </a:r>
            <a:endParaRPr lang="en-US" sz="1400" dirty="0">
              <a:solidFill>
                <a:schemeClr val="bg1"/>
              </a:solidFill>
            </a:endParaRPr>
          </a:p>
        </p:txBody>
      </p:sp>
      <p:sp>
        <p:nvSpPr>
          <p:cNvPr id="12" name="Rounded Rectangle 11"/>
          <p:cNvSpPr/>
          <p:nvPr/>
        </p:nvSpPr>
        <p:spPr>
          <a:xfrm>
            <a:off x="5746474" y="1276350"/>
            <a:ext cx="1447800" cy="3048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Client Interface</a:t>
            </a:r>
            <a:endParaRPr lang="en-US" sz="1400" dirty="0">
              <a:solidFill>
                <a:schemeClr val="bg1"/>
              </a:solidFill>
            </a:endParaRPr>
          </a:p>
        </p:txBody>
      </p:sp>
      <p:sp>
        <p:nvSpPr>
          <p:cNvPr id="13" name="Rounded Rectangle 12"/>
          <p:cNvSpPr/>
          <p:nvPr/>
        </p:nvSpPr>
        <p:spPr>
          <a:xfrm rot="16200000">
            <a:off x="7448550" y="2705100"/>
            <a:ext cx="2514600" cy="723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Injection</a:t>
            </a:r>
            <a:br>
              <a:rPr lang="en-US" sz="1400" dirty="0" smtClean="0">
                <a:solidFill>
                  <a:schemeClr val="tx1"/>
                </a:solidFill>
              </a:rPr>
            </a:br>
            <a:r>
              <a:rPr lang="en-US" sz="1400" dirty="0" smtClean="0">
                <a:solidFill>
                  <a:schemeClr val="tx1"/>
                </a:solidFill>
              </a:rPr>
              <a:t>Strategy</a:t>
            </a:r>
            <a:endParaRPr lang="en-US" sz="1400" dirty="0">
              <a:solidFill>
                <a:schemeClr val="tx1"/>
              </a:solidFill>
            </a:endParaRPr>
          </a:p>
        </p:txBody>
      </p:sp>
      <p:sp>
        <p:nvSpPr>
          <p:cNvPr id="14" name="Rounded Rectangle 13"/>
          <p:cNvSpPr/>
          <p:nvPr/>
        </p:nvSpPr>
        <p:spPr>
          <a:xfrm>
            <a:off x="5155374" y="1581150"/>
            <a:ext cx="2762800" cy="28956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050" dirty="0" smtClean="0">
                <a:solidFill>
                  <a:schemeClr val="tx1"/>
                </a:solidFill>
              </a:rPr>
              <a:t>Transform</a:t>
            </a:r>
            <a:br>
              <a:rPr lang="en-US" sz="1050" dirty="0" smtClean="0">
                <a:solidFill>
                  <a:schemeClr val="tx1"/>
                </a:solidFill>
              </a:rPr>
            </a:br>
            <a:r>
              <a:rPr lang="en-US" sz="1050" dirty="0" smtClean="0">
                <a:solidFill>
                  <a:schemeClr val="tx1"/>
                </a:solidFill>
              </a:rPr>
              <a:t>Engine</a:t>
            </a:r>
            <a:endParaRPr lang="en-US" sz="1050" dirty="0">
              <a:solidFill>
                <a:schemeClr val="tx1"/>
              </a:solidFill>
            </a:endParaRPr>
          </a:p>
        </p:txBody>
      </p:sp>
      <p:sp>
        <p:nvSpPr>
          <p:cNvPr id="15" name="Rounded Rectangle 14"/>
          <p:cNvSpPr/>
          <p:nvPr/>
        </p:nvSpPr>
        <p:spPr>
          <a:xfrm rot="5400000">
            <a:off x="3339688" y="2743199"/>
            <a:ext cx="1219200" cy="723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Injection</a:t>
            </a:r>
            <a:br>
              <a:rPr lang="en-US" sz="1400" dirty="0" smtClean="0">
                <a:solidFill>
                  <a:schemeClr val="tx1"/>
                </a:solidFill>
              </a:rPr>
            </a:br>
            <a:r>
              <a:rPr lang="en-US" sz="1400" dirty="0" smtClean="0">
                <a:solidFill>
                  <a:schemeClr val="tx1"/>
                </a:solidFill>
              </a:rPr>
              <a:t>Node</a:t>
            </a:r>
            <a:endParaRPr lang="en-US" sz="1400" dirty="0">
              <a:solidFill>
                <a:schemeClr val="tx1"/>
              </a:solidFill>
            </a:endParaRPr>
          </a:p>
        </p:txBody>
      </p:sp>
      <p:sp>
        <p:nvSpPr>
          <p:cNvPr id="16" name="Right Arrow 15"/>
          <p:cNvSpPr/>
          <p:nvPr/>
        </p:nvSpPr>
        <p:spPr>
          <a:xfrm>
            <a:off x="5155374" y="2641024"/>
            <a:ext cx="3302826" cy="381001"/>
          </a:xfrm>
          <a:prstGeom prst="right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h</a:t>
            </a:r>
            <a:r>
              <a:rPr lang="en-US" sz="1200" dirty="0" err="1" smtClean="0">
                <a:solidFill>
                  <a:schemeClr val="tx1"/>
                </a:solidFill>
              </a:rPr>
              <a:t>andleRequest</a:t>
            </a:r>
            <a:endParaRPr lang="en-US" sz="1200" dirty="0">
              <a:solidFill>
                <a:schemeClr val="tx1"/>
              </a:solidFill>
            </a:endParaRPr>
          </a:p>
        </p:txBody>
      </p:sp>
      <p:sp>
        <p:nvSpPr>
          <p:cNvPr id="17" name="Left Arrow 16"/>
          <p:cNvSpPr/>
          <p:nvPr/>
        </p:nvSpPr>
        <p:spPr>
          <a:xfrm>
            <a:off x="4984473" y="3145725"/>
            <a:ext cx="3473725" cy="38100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s</a:t>
            </a:r>
            <a:r>
              <a:rPr lang="en-US" sz="1200" dirty="0" err="1" smtClean="0">
                <a:solidFill>
                  <a:schemeClr val="tx1"/>
                </a:solidFill>
              </a:rPr>
              <a:t>endResponse</a:t>
            </a:r>
            <a:endParaRPr lang="en-US" sz="1200" dirty="0">
              <a:solidFill>
                <a:schemeClr val="tx1"/>
              </a:solidFill>
            </a:endParaRPr>
          </a:p>
        </p:txBody>
      </p:sp>
      <p:sp>
        <p:nvSpPr>
          <p:cNvPr id="18" name="Bent-Up Arrow 17"/>
          <p:cNvSpPr/>
          <p:nvPr/>
        </p:nvSpPr>
        <p:spPr>
          <a:xfrm flipH="1">
            <a:off x="5822672" y="1581149"/>
            <a:ext cx="2635527" cy="1107375"/>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6334808" y="2423401"/>
            <a:ext cx="1392866" cy="276999"/>
          </a:xfrm>
          <a:prstGeom prst="rect">
            <a:avLst/>
          </a:prstGeom>
          <a:noFill/>
        </p:spPr>
        <p:txBody>
          <a:bodyPr wrap="square" rtlCol="0">
            <a:spAutoFit/>
          </a:bodyPr>
          <a:lstStyle/>
          <a:p>
            <a:r>
              <a:rPr lang="en-US" sz="1200" b="1" dirty="0" err="1" smtClean="0">
                <a:solidFill>
                  <a:prstClr val="black"/>
                </a:solidFill>
              </a:rPr>
              <a:t>sendRequest</a:t>
            </a:r>
            <a:endParaRPr lang="en-US" sz="1200" b="1" dirty="0">
              <a:solidFill>
                <a:prstClr val="black"/>
              </a:solidFill>
            </a:endParaRPr>
          </a:p>
        </p:txBody>
      </p:sp>
      <p:sp>
        <p:nvSpPr>
          <p:cNvPr id="21" name="Bent-Up Arrow 20"/>
          <p:cNvSpPr/>
          <p:nvPr/>
        </p:nvSpPr>
        <p:spPr>
          <a:xfrm rot="5400000">
            <a:off x="7136419" y="1101621"/>
            <a:ext cx="846235" cy="1797326"/>
          </a:xfrm>
          <a:prstGeom prst="bentUp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p:nvPr/>
        </p:nvSpPr>
        <p:spPr>
          <a:xfrm>
            <a:off x="6660874" y="2062100"/>
            <a:ext cx="1392866" cy="276999"/>
          </a:xfrm>
          <a:prstGeom prst="rect">
            <a:avLst/>
          </a:prstGeom>
          <a:noFill/>
        </p:spPr>
        <p:txBody>
          <a:bodyPr wrap="square" rtlCol="0">
            <a:spAutoFit/>
          </a:bodyPr>
          <a:lstStyle/>
          <a:p>
            <a:r>
              <a:rPr lang="en-US" sz="1200" b="1" dirty="0" err="1" smtClean="0">
                <a:solidFill>
                  <a:prstClr val="black"/>
                </a:solidFill>
              </a:rPr>
              <a:t>handleResponse</a:t>
            </a:r>
            <a:endParaRPr lang="en-US" sz="1200" b="1" dirty="0">
              <a:solidFill>
                <a:prstClr val="black"/>
              </a:solidFill>
            </a:endParaRPr>
          </a:p>
        </p:txBody>
      </p:sp>
      <p:sp>
        <p:nvSpPr>
          <p:cNvPr id="23" name="Left-Right Arrow 22"/>
          <p:cNvSpPr/>
          <p:nvPr/>
        </p:nvSpPr>
        <p:spPr>
          <a:xfrm>
            <a:off x="4305301" y="2952749"/>
            <a:ext cx="419099" cy="304801"/>
          </a:xfrm>
          <a:prstGeom prst="lef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ent-Up Arrow 23"/>
          <p:cNvSpPr/>
          <p:nvPr/>
        </p:nvSpPr>
        <p:spPr>
          <a:xfrm flipH="1" flipV="1">
            <a:off x="5822671" y="3482164"/>
            <a:ext cx="2635526" cy="994586"/>
          </a:xfrm>
          <a:prstGeom prst="bentUpArrow">
            <a:avLst>
              <a:gd name="adj1" fmla="val 20090"/>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TextBox 24"/>
          <p:cNvSpPr txBox="1"/>
          <p:nvPr/>
        </p:nvSpPr>
        <p:spPr>
          <a:xfrm>
            <a:off x="6525727" y="3421825"/>
            <a:ext cx="1528013" cy="276999"/>
          </a:xfrm>
          <a:prstGeom prst="rect">
            <a:avLst/>
          </a:prstGeom>
          <a:noFill/>
        </p:spPr>
        <p:txBody>
          <a:bodyPr wrap="square" rtlCol="0">
            <a:spAutoFit/>
          </a:bodyPr>
          <a:lstStyle/>
          <a:p>
            <a:r>
              <a:rPr lang="en-US" sz="1200" b="1" dirty="0" err="1" smtClean="0">
                <a:solidFill>
                  <a:prstClr val="black"/>
                </a:solidFill>
              </a:rPr>
              <a:t>updateResponse</a:t>
            </a:r>
            <a:endParaRPr lang="en-US" sz="1200" b="1" dirty="0">
              <a:solidFill>
                <a:prstClr val="black"/>
              </a:solidFill>
            </a:endParaRPr>
          </a:p>
        </p:txBody>
      </p:sp>
      <p:sp>
        <p:nvSpPr>
          <p:cNvPr id="26" name="Bent-Up Arrow 25"/>
          <p:cNvSpPr/>
          <p:nvPr/>
        </p:nvSpPr>
        <p:spPr>
          <a:xfrm flipH="1" flipV="1">
            <a:off x="6737071" y="3867150"/>
            <a:ext cx="1721123" cy="609600"/>
          </a:xfrm>
          <a:prstGeom prst="bentUpArrow">
            <a:avLst>
              <a:gd name="adj1" fmla="val 27882"/>
              <a:gd name="adj2" fmla="val 22670"/>
              <a:gd name="adj3" fmla="val 19768"/>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TextBox 26"/>
          <p:cNvSpPr txBox="1"/>
          <p:nvPr/>
        </p:nvSpPr>
        <p:spPr>
          <a:xfrm>
            <a:off x="6963667" y="3814700"/>
            <a:ext cx="1528013" cy="276999"/>
          </a:xfrm>
          <a:prstGeom prst="rect">
            <a:avLst/>
          </a:prstGeom>
          <a:noFill/>
        </p:spPr>
        <p:txBody>
          <a:bodyPr wrap="square" rtlCol="0">
            <a:spAutoFit/>
          </a:bodyPr>
          <a:lstStyle/>
          <a:p>
            <a:r>
              <a:rPr lang="en-US" sz="1200" b="1" dirty="0" err="1" smtClean="0">
                <a:solidFill>
                  <a:prstClr val="black"/>
                </a:solidFill>
              </a:rPr>
              <a:t>updateRequest</a:t>
            </a:r>
            <a:endParaRPr lang="en-US" sz="1200" b="1" dirty="0">
              <a:solidFill>
                <a:prstClr val="black"/>
              </a:solidFill>
            </a:endParaRPr>
          </a:p>
        </p:txBody>
      </p:sp>
      <p:sp>
        <p:nvSpPr>
          <p:cNvPr id="28" name="Left Arrow 27"/>
          <p:cNvSpPr/>
          <p:nvPr/>
        </p:nvSpPr>
        <p:spPr>
          <a:xfrm flipH="1">
            <a:off x="7467599" y="2974122"/>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extBox 28"/>
          <p:cNvSpPr txBox="1"/>
          <p:nvPr/>
        </p:nvSpPr>
        <p:spPr>
          <a:xfrm flipH="1">
            <a:off x="7641266" y="2982629"/>
            <a:ext cx="686697" cy="246221"/>
          </a:xfrm>
          <a:prstGeom prst="rect">
            <a:avLst/>
          </a:prstGeom>
          <a:noFill/>
        </p:spPr>
        <p:txBody>
          <a:bodyPr wrap="square" rtlCol="0">
            <a:spAutoFit/>
          </a:bodyPr>
          <a:lstStyle/>
          <a:p>
            <a:r>
              <a:rPr lang="en-US" sz="1000" dirty="0" smtClean="0">
                <a:solidFill>
                  <a:prstClr val="black"/>
                </a:solidFill>
              </a:rPr>
              <a:t>apply</a:t>
            </a:r>
            <a:endParaRPr lang="en-US" dirty="0">
              <a:solidFill>
                <a:prstClr val="black"/>
              </a:solidFill>
            </a:endParaRPr>
          </a:p>
        </p:txBody>
      </p:sp>
      <p:sp>
        <p:nvSpPr>
          <p:cNvPr id="30" name="TextBox 29"/>
          <p:cNvSpPr txBox="1"/>
          <p:nvPr/>
        </p:nvSpPr>
        <p:spPr>
          <a:xfrm rot="16200000">
            <a:off x="7396695" y="1252151"/>
            <a:ext cx="1447800" cy="276999"/>
          </a:xfrm>
          <a:prstGeom prst="rect">
            <a:avLst/>
          </a:prstGeom>
          <a:noFill/>
        </p:spPr>
        <p:txBody>
          <a:bodyPr wrap="square" rtlCol="0">
            <a:spAutoFit/>
          </a:bodyPr>
          <a:lstStyle/>
          <a:p>
            <a:pPr algn="ctr"/>
            <a:r>
              <a:rPr lang="en-US" sz="1200" dirty="0" smtClean="0">
                <a:solidFill>
                  <a:prstClr val="black"/>
                </a:solidFill>
              </a:rPr>
              <a:t>Injection Interface</a:t>
            </a:r>
            <a:endParaRPr lang="en-US" sz="1200" dirty="0">
              <a:solidFill>
                <a:prstClr val="black"/>
              </a:solidFill>
            </a:endParaRPr>
          </a:p>
        </p:txBody>
      </p:sp>
      <p:sp>
        <p:nvSpPr>
          <p:cNvPr id="31" name="TextBox 30"/>
          <p:cNvSpPr txBox="1"/>
          <p:nvPr/>
        </p:nvSpPr>
        <p:spPr>
          <a:xfrm rot="5400000">
            <a:off x="3662100" y="2090350"/>
            <a:ext cx="1752600" cy="276999"/>
          </a:xfrm>
          <a:prstGeom prst="rect">
            <a:avLst/>
          </a:prstGeom>
          <a:noFill/>
        </p:spPr>
        <p:txBody>
          <a:bodyPr wrap="square" rtlCol="0">
            <a:spAutoFit/>
          </a:bodyPr>
          <a:lstStyle/>
          <a:p>
            <a:r>
              <a:rPr lang="en-US" sz="1200" dirty="0" err="1" smtClean="0">
                <a:solidFill>
                  <a:prstClr val="black"/>
                </a:solidFill>
              </a:rPr>
              <a:t>TestInjectionInterface</a:t>
            </a:r>
            <a:endParaRPr lang="en-US" sz="1200" dirty="0">
              <a:solidFill>
                <a:prstClr val="black"/>
              </a:solidFill>
            </a:endParaRPr>
          </a:p>
        </p:txBody>
      </p:sp>
      <p:sp>
        <p:nvSpPr>
          <p:cNvPr id="32" name="TextBox 31"/>
          <p:cNvSpPr txBox="1"/>
          <p:nvPr/>
        </p:nvSpPr>
        <p:spPr>
          <a:xfrm rot="19191781">
            <a:off x="1784573" y="2104057"/>
            <a:ext cx="5642190" cy="1323439"/>
          </a:xfrm>
          <a:prstGeom prst="rect">
            <a:avLst/>
          </a:prstGeom>
          <a:noFill/>
          <a:effectLst>
            <a:glow>
              <a:schemeClr val="accent1"/>
            </a:glow>
          </a:effectLst>
        </p:spPr>
        <p:txBody>
          <a:bodyPr wrap="square" rtlCol="0">
            <a:spAutoFit/>
          </a:bodyPr>
          <a:lstStyle/>
          <a:p>
            <a:r>
              <a:rPr lang="en-US" sz="8000" dirty="0" smtClean="0">
                <a:solidFill>
                  <a:srgbClr val="DDDDDD"/>
                </a:solidFill>
              </a:rPr>
              <a:t>OLD SLIDE</a:t>
            </a:r>
            <a:endParaRPr lang="en-US" sz="8000" dirty="0">
              <a:solidFill>
                <a:srgbClr val="DDDDDD"/>
              </a:solidFill>
            </a:endParaRPr>
          </a:p>
        </p:txBody>
      </p:sp>
    </p:spTree>
    <p:extLst>
      <p:ext uri="{BB962C8B-B14F-4D97-AF65-F5344CB8AC3E}">
        <p14:creationId xmlns:p14="http://schemas.microsoft.com/office/powerpoint/2010/main" val="4034561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9359" y="228600"/>
            <a:ext cx="4091241" cy="895350"/>
          </a:xfrm>
        </p:spPr>
        <p:txBody>
          <a:bodyPr/>
          <a:lstStyle/>
          <a:p>
            <a:pPr>
              <a:lnSpc>
                <a:spcPts val="3500"/>
              </a:lnSpc>
            </a:pPr>
            <a:r>
              <a:rPr lang="en-US" sz="3600" dirty="0" smtClean="0"/>
              <a:t>Command/Return Flow for 2654</a:t>
            </a:r>
            <a:endParaRPr lang="en-US" sz="3600"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3585527977"/>
              </p:ext>
            </p:extLst>
          </p:nvPr>
        </p:nvGraphicFramePr>
        <p:xfrm>
          <a:off x="6631284" y="1114554"/>
          <a:ext cx="2360316" cy="3666996"/>
        </p:xfrm>
        <a:graphic>
          <a:graphicData uri="http://schemas.openxmlformats.org/drawingml/2006/table">
            <a:tbl>
              <a:tblPr firstRow="1" bandRow="1">
                <a:tableStyleId>{5940675A-B579-460E-94D1-54222C63F5DA}</a:tableStyleId>
              </a:tblPr>
              <a:tblGrid>
                <a:gridCol w="251118"/>
                <a:gridCol w="2109198"/>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1</a:t>
                      </a:r>
                      <a:endParaRPr lang="en-US" sz="600" dirty="0"/>
                    </a:p>
                  </a:txBody>
                  <a:tcPr marL="26965" marR="26965" marT="13483" marB="13483"/>
                </a:tc>
                <a:tc>
                  <a:txBody>
                    <a:bodyPr/>
                    <a:lstStyle/>
                    <a:p>
                      <a:r>
                        <a:rPr lang="en-US" sz="600" dirty="0" smtClean="0"/>
                        <a:t>2654 Application sends command to a target by reference (path name)</a:t>
                      </a:r>
                      <a:endParaRPr lang="en-US" sz="600" dirty="0"/>
                    </a:p>
                  </a:txBody>
                  <a:tcPr marL="26965" marR="26965" marT="13483" marB="13483"/>
                </a:tc>
              </a:tr>
              <a:tr h="112446">
                <a:tc>
                  <a:txBody>
                    <a:bodyPr/>
                    <a:lstStyle/>
                    <a:p>
                      <a:pPr algn="ctr"/>
                      <a:r>
                        <a:rPr lang="en-US" sz="600" dirty="0" smtClean="0"/>
                        <a:t>2</a:t>
                      </a:r>
                      <a:endParaRPr lang="en-US" sz="600" dirty="0"/>
                    </a:p>
                  </a:txBody>
                  <a:tcPr marL="26965" marR="26965" marT="13483" marB="13483"/>
                </a:tc>
                <a:tc>
                  <a:txBody>
                    <a:bodyPr/>
                    <a:lstStyle/>
                    <a:p>
                      <a:r>
                        <a:rPr lang="en-US" sz="600" dirty="0" smtClean="0"/>
                        <a:t>Command is routed to referenced target for processing</a:t>
                      </a:r>
                      <a:endParaRPr lang="en-US" sz="600" dirty="0"/>
                    </a:p>
                  </a:txBody>
                  <a:tcPr marL="26965" marR="26965" marT="13483" marB="13483"/>
                </a:tc>
              </a:tr>
              <a:tr h="112446">
                <a:tc>
                  <a:txBody>
                    <a:bodyPr/>
                    <a:lstStyle/>
                    <a:p>
                      <a:pPr algn="ctr"/>
                      <a:r>
                        <a:rPr lang="en-US" sz="600" dirty="0" smtClean="0"/>
                        <a:t>3</a:t>
                      </a:r>
                      <a:endParaRPr lang="en-US" sz="600" dirty="0"/>
                    </a:p>
                  </a:txBody>
                  <a:tcPr marL="26965" marR="26965" marT="13483" marB="13483"/>
                </a:tc>
                <a:tc>
                  <a:txBody>
                    <a:bodyPr/>
                    <a:lstStyle/>
                    <a:p>
                      <a:r>
                        <a:rPr lang="en-US" sz="600" dirty="0" smtClean="0"/>
                        <a:t>Command is decoded into new ordered list of requests for the injection library plug-in</a:t>
                      </a:r>
                      <a:endParaRPr lang="en-US" sz="600" dirty="0"/>
                    </a:p>
                  </a:txBody>
                  <a:tcPr marL="26965" marR="26965" marT="13483" marB="13483"/>
                </a:tc>
              </a:tr>
              <a:tr h="112446">
                <a:tc>
                  <a:txBody>
                    <a:bodyPr/>
                    <a:lstStyle/>
                    <a:p>
                      <a:pPr algn="ctr"/>
                      <a:r>
                        <a:rPr lang="en-US" sz="600" dirty="0" smtClean="0"/>
                        <a:t>4</a:t>
                      </a:r>
                      <a:endParaRPr lang="en-US" sz="600" dirty="0"/>
                    </a:p>
                  </a:txBody>
                  <a:tcPr marL="26965" marR="26965" marT="13483" marB="13483"/>
                </a:tc>
                <a:tc>
                  <a:txBody>
                    <a:bodyPr/>
                    <a:lstStyle/>
                    <a:p>
                      <a:r>
                        <a:rPr lang="en-US" sz="600" dirty="0" smtClean="0"/>
                        <a:t>For each request in list, handle request by Injection Library</a:t>
                      </a:r>
                      <a:endParaRPr lang="en-US" sz="600" dirty="0"/>
                    </a:p>
                  </a:txBody>
                  <a:tcPr marL="26965" marR="26965" marT="13483" marB="13483"/>
                </a:tc>
              </a:tr>
              <a:tr h="112446">
                <a:tc>
                  <a:txBody>
                    <a:bodyPr/>
                    <a:lstStyle/>
                    <a:p>
                      <a:pPr algn="ctr"/>
                      <a:r>
                        <a:rPr lang="en-US" sz="600" dirty="0" smtClean="0"/>
                        <a:t>5</a:t>
                      </a:r>
                      <a:endParaRPr lang="en-US" sz="600" dirty="0"/>
                    </a:p>
                  </a:txBody>
                  <a:tcPr marL="26965" marR="26965" marT="13483" marB="13483"/>
                </a:tc>
                <a:tc>
                  <a:txBody>
                    <a:bodyPr/>
                    <a:lstStyle/>
                    <a:p>
                      <a:r>
                        <a:rPr lang="en-US" sz="600" dirty="0" smtClean="0"/>
                        <a:t>For each injection</a:t>
                      </a:r>
                      <a:r>
                        <a:rPr lang="en-US" sz="600" baseline="0" dirty="0" smtClean="0"/>
                        <a:t> request, create  target requests for next higher level</a:t>
                      </a:r>
                      <a:endParaRPr lang="en-US" sz="600" dirty="0"/>
                    </a:p>
                  </a:txBody>
                  <a:tcPr marL="26965" marR="26965" marT="13483" marB="13483"/>
                </a:tc>
              </a:tr>
              <a:tr h="112446">
                <a:tc>
                  <a:txBody>
                    <a:bodyPr/>
                    <a:lstStyle/>
                    <a:p>
                      <a:pPr algn="ctr"/>
                      <a:r>
                        <a:rPr lang="en-US" sz="600" dirty="0" smtClean="0"/>
                        <a:t>6</a:t>
                      </a:r>
                      <a:endParaRPr lang="en-US" sz="600" dirty="0"/>
                    </a:p>
                  </a:txBody>
                  <a:tcPr marL="26965" marR="26965" marT="13483" marB="13483"/>
                </a:tc>
                <a:tc>
                  <a:txBody>
                    <a:bodyPr/>
                    <a:lstStyle/>
                    <a:p>
                      <a:r>
                        <a:rPr lang="en-US" sz="600" dirty="0" smtClean="0"/>
                        <a:t>For each injection request, create  child update requests</a:t>
                      </a:r>
                      <a:r>
                        <a:rPr lang="en-US" sz="600" baseline="0" dirty="0" smtClean="0"/>
                        <a:t> for each child</a:t>
                      </a:r>
                      <a:endParaRPr lang="en-US" sz="600" dirty="0"/>
                    </a:p>
                  </a:txBody>
                  <a:tcPr marL="26965" marR="26965" marT="13483" marB="13483"/>
                </a:tc>
              </a:tr>
              <a:tr h="112446">
                <a:tc>
                  <a:txBody>
                    <a:bodyPr/>
                    <a:lstStyle/>
                    <a:p>
                      <a:pPr algn="ctr"/>
                      <a:r>
                        <a:rPr lang="en-US" sz="600" dirty="0" smtClean="0"/>
                        <a:t>7</a:t>
                      </a:r>
                      <a:endParaRPr lang="en-US" sz="600" dirty="0"/>
                    </a:p>
                  </a:txBody>
                  <a:tcPr marL="26965" marR="26965" marT="13483" marB="13483"/>
                </a:tc>
                <a:tc>
                  <a:txBody>
                    <a:bodyPr/>
                    <a:lstStyle/>
                    <a:p>
                      <a:r>
                        <a:rPr lang="en-US" sz="600" dirty="0" smtClean="0"/>
                        <a:t>For each created target request, call </a:t>
                      </a:r>
                      <a:r>
                        <a:rPr lang="en-US" sz="600" dirty="0" err="1" smtClean="0"/>
                        <a:t>sendRequest</a:t>
                      </a:r>
                      <a:r>
                        <a:rPr lang="en-US" sz="600" dirty="0" smtClean="0"/>
                        <a:t>() API to send message</a:t>
                      </a:r>
                      <a:endParaRPr lang="en-US" sz="600" dirty="0"/>
                    </a:p>
                  </a:txBody>
                  <a:tcPr marL="26965" marR="26965" marT="13483" marB="13483"/>
                </a:tc>
              </a:tr>
              <a:tr h="112446">
                <a:tc>
                  <a:txBody>
                    <a:bodyPr/>
                    <a:lstStyle/>
                    <a:p>
                      <a:pPr algn="ctr"/>
                      <a:r>
                        <a:rPr lang="en-US" sz="600" dirty="0" smtClean="0"/>
                        <a:t>8</a:t>
                      </a:r>
                      <a:endParaRPr lang="en-US" sz="600" dirty="0"/>
                    </a:p>
                  </a:txBody>
                  <a:tcPr marL="26965" marR="26965" marT="13483" marB="13483"/>
                </a:tc>
                <a:tc>
                  <a:txBody>
                    <a:bodyPr/>
                    <a:lstStyle/>
                    <a:p>
                      <a:r>
                        <a:rPr lang="en-US" sz="600" dirty="0" smtClean="0"/>
                        <a:t>For each created update request, call </a:t>
                      </a:r>
                      <a:r>
                        <a:rPr lang="en-US" sz="600" dirty="0" err="1" smtClean="0"/>
                        <a:t>updateRequest</a:t>
                      </a:r>
                      <a:r>
                        <a:rPr lang="en-US" sz="600" dirty="0" smtClean="0"/>
                        <a:t>()</a:t>
                      </a:r>
                      <a:r>
                        <a:rPr lang="en-US" sz="600" baseline="0" dirty="0" smtClean="0"/>
                        <a:t> API to send update</a:t>
                      </a:r>
                      <a:endParaRPr lang="en-US" sz="600" dirty="0"/>
                    </a:p>
                  </a:txBody>
                  <a:tcPr marL="26965" marR="26965" marT="13483" marB="13483"/>
                </a:tc>
              </a:tr>
              <a:tr h="112446">
                <a:tc>
                  <a:txBody>
                    <a:bodyPr/>
                    <a:lstStyle/>
                    <a:p>
                      <a:pPr algn="ctr"/>
                      <a:r>
                        <a:rPr lang="en-US" sz="600" dirty="0" smtClean="0"/>
                        <a:t>9</a:t>
                      </a:r>
                      <a:endParaRPr lang="en-US" sz="600" dirty="0"/>
                    </a:p>
                  </a:txBody>
                  <a:tcPr marL="26965" marR="26965" marT="13483" marB="13483"/>
                </a:tc>
                <a:tc>
                  <a:txBody>
                    <a:bodyPr/>
                    <a:lstStyle/>
                    <a:p>
                      <a:r>
                        <a:rPr lang="en-US" sz="600" dirty="0" smtClean="0"/>
                        <a:t>Pass target  request</a:t>
                      </a:r>
                      <a:r>
                        <a:rPr lang="en-US" sz="600" baseline="0" dirty="0" smtClean="0"/>
                        <a:t> message to the next level</a:t>
                      </a:r>
                      <a:endParaRPr lang="en-US" sz="600" dirty="0"/>
                    </a:p>
                  </a:txBody>
                  <a:tcPr marL="26965" marR="26965" marT="13483" marB="13483"/>
                </a:tc>
              </a:tr>
              <a:tr h="112446">
                <a:tc>
                  <a:txBody>
                    <a:bodyPr/>
                    <a:lstStyle/>
                    <a:p>
                      <a:pPr algn="ctr"/>
                      <a:r>
                        <a:rPr lang="en-US" sz="600" dirty="0" smtClean="0"/>
                        <a:t>10</a:t>
                      </a:r>
                      <a:endParaRPr lang="en-US" sz="600" dirty="0"/>
                    </a:p>
                  </a:txBody>
                  <a:tcPr marL="26965" marR="26965" marT="13483" marB="13483"/>
                </a:tc>
                <a:tc>
                  <a:txBody>
                    <a:bodyPr/>
                    <a:lstStyle/>
                    <a:p>
                      <a:r>
                        <a:rPr lang="en-US" sz="600" dirty="0" smtClean="0"/>
                        <a:t>Pass update request message to next child</a:t>
                      </a:r>
                      <a:endParaRPr lang="en-US" sz="600" dirty="0"/>
                    </a:p>
                  </a:txBody>
                  <a:tcPr marL="26965" marR="26965" marT="13483" marB="13483"/>
                </a:tc>
              </a:tr>
              <a:tr h="112446">
                <a:tc>
                  <a:txBody>
                    <a:bodyPr/>
                    <a:lstStyle/>
                    <a:p>
                      <a:pPr algn="ctr"/>
                      <a:r>
                        <a:rPr lang="en-US" sz="600" dirty="0" smtClean="0"/>
                        <a:t>11</a:t>
                      </a:r>
                      <a:endParaRPr lang="en-US" sz="600" dirty="0"/>
                    </a:p>
                  </a:txBody>
                  <a:tcPr marL="26965" marR="26965" marT="13483" marB="13483"/>
                </a:tc>
                <a:tc>
                  <a:txBody>
                    <a:bodyPr/>
                    <a:lstStyle/>
                    <a:p>
                      <a:r>
                        <a:rPr lang="en-US" sz="600" dirty="0" smtClean="0"/>
                        <a:t>As a child, pass update request from host  to transform library API </a:t>
                      </a:r>
                      <a:r>
                        <a:rPr lang="en-US" sz="600" dirty="0" err="1" smtClean="0"/>
                        <a:t>updateRequest</a:t>
                      </a:r>
                      <a:r>
                        <a:rPr lang="en-US" sz="600" dirty="0" smtClean="0"/>
                        <a:t>()</a:t>
                      </a:r>
                      <a:endParaRPr lang="en-US" sz="600" dirty="0"/>
                    </a:p>
                  </a:txBody>
                  <a:tcPr marL="26965" marR="26965" marT="13483" marB="13483"/>
                </a:tc>
              </a:tr>
              <a:tr h="112446">
                <a:tc>
                  <a:txBody>
                    <a:bodyPr/>
                    <a:lstStyle/>
                    <a:p>
                      <a:pPr algn="ctr"/>
                      <a:r>
                        <a:rPr lang="en-US" sz="600" dirty="0" smtClean="0"/>
                        <a:t>12</a:t>
                      </a:r>
                      <a:endParaRPr lang="en-US" sz="600" dirty="0"/>
                    </a:p>
                  </a:txBody>
                  <a:tcPr marL="26965" marR="26965" marT="13483" marB="13483"/>
                </a:tc>
                <a:tc>
                  <a:txBody>
                    <a:bodyPr/>
                    <a:lstStyle/>
                    <a:p>
                      <a:r>
                        <a:rPr lang="en-US" sz="600" dirty="0" smtClean="0"/>
                        <a:t>For each child, create update request for child</a:t>
                      </a:r>
                      <a:endParaRPr lang="en-US" sz="600" dirty="0"/>
                    </a:p>
                  </a:txBody>
                  <a:tcPr marL="26965" marR="26965" marT="13483" marB="13483"/>
                </a:tc>
              </a:tr>
              <a:tr h="112446">
                <a:tc>
                  <a:txBody>
                    <a:bodyPr/>
                    <a:lstStyle/>
                    <a:p>
                      <a:pPr algn="ctr"/>
                      <a:r>
                        <a:rPr lang="en-US" sz="600" dirty="0" smtClean="0"/>
                        <a:t>13</a:t>
                      </a:r>
                      <a:endParaRPr lang="en-US" sz="600" dirty="0"/>
                    </a:p>
                  </a:txBody>
                  <a:tcPr marL="26965" marR="26965" marT="13483" marB="13483"/>
                </a:tc>
                <a:tc>
                  <a:txBody>
                    <a:bodyPr/>
                    <a:lstStyle/>
                    <a:p>
                      <a:r>
                        <a:rPr lang="en-US" sz="600" dirty="0" smtClean="0"/>
                        <a:t>Pass update request message to next child</a:t>
                      </a:r>
                      <a:endParaRPr lang="en-US" sz="600" dirty="0"/>
                    </a:p>
                  </a:txBody>
                  <a:tcPr marL="26965" marR="26965" marT="13483" marB="13483"/>
                </a:tc>
              </a:tr>
              <a:tr h="112446">
                <a:tc>
                  <a:txBody>
                    <a:bodyPr/>
                    <a:lstStyle/>
                    <a:p>
                      <a:pPr algn="ctr"/>
                      <a:r>
                        <a:rPr lang="en-US" sz="600" dirty="0" smtClean="0"/>
                        <a:t>14</a:t>
                      </a:r>
                      <a:endParaRPr lang="en-US" sz="600" dirty="0"/>
                    </a:p>
                  </a:txBody>
                  <a:tcPr marL="26965" marR="26965" marT="13483" marB="13483"/>
                </a:tc>
                <a:tc>
                  <a:txBody>
                    <a:bodyPr/>
                    <a:lstStyle/>
                    <a:p>
                      <a:r>
                        <a:rPr lang="en-US" sz="600" dirty="0" smtClean="0"/>
                        <a:t>Receive response to</a:t>
                      </a:r>
                      <a:r>
                        <a:rPr lang="en-US" sz="600" baseline="0" dirty="0" smtClean="0"/>
                        <a:t> request from host and call </a:t>
                      </a:r>
                      <a:r>
                        <a:rPr lang="en-US" sz="600" baseline="0" dirty="0" err="1" smtClean="0"/>
                        <a:t>handleResponse</a:t>
                      </a:r>
                      <a:r>
                        <a:rPr lang="en-US" sz="600" baseline="0" dirty="0" smtClean="0"/>
                        <a:t>() API of Injection Library</a:t>
                      </a:r>
                      <a:endParaRPr lang="en-US" sz="600" dirty="0"/>
                    </a:p>
                  </a:txBody>
                  <a:tcPr marL="26965" marR="26965" marT="13483" marB="13483"/>
                </a:tc>
              </a:tr>
              <a:tr h="112446">
                <a:tc>
                  <a:txBody>
                    <a:bodyPr/>
                    <a:lstStyle/>
                    <a:p>
                      <a:pPr algn="ctr"/>
                      <a:r>
                        <a:rPr lang="en-US" sz="600" dirty="0" smtClean="0"/>
                        <a:t>15</a:t>
                      </a:r>
                      <a:endParaRPr lang="en-US" sz="600" dirty="0"/>
                    </a:p>
                  </a:txBody>
                  <a:tcPr marL="26965" marR="26965" marT="13483" marB="13483"/>
                </a:tc>
                <a:tc>
                  <a:txBody>
                    <a:bodyPr/>
                    <a:lstStyle/>
                    <a:p>
                      <a:r>
                        <a:rPr lang="en-US" sz="600" dirty="0" smtClean="0"/>
                        <a:t>Create return message for command handler</a:t>
                      </a:r>
                      <a:endParaRPr lang="en-US" sz="600" dirty="0"/>
                    </a:p>
                  </a:txBody>
                  <a:tcPr marL="26965" marR="26965" marT="13483" marB="13483"/>
                </a:tc>
              </a:tr>
              <a:tr h="147664">
                <a:tc>
                  <a:txBody>
                    <a:bodyPr/>
                    <a:lstStyle/>
                    <a:p>
                      <a:pPr algn="ctr"/>
                      <a:r>
                        <a:rPr lang="en-US" sz="600" dirty="0" smtClean="0"/>
                        <a:t>16</a:t>
                      </a:r>
                      <a:endParaRPr lang="en-US" sz="600" dirty="0"/>
                    </a:p>
                  </a:txBody>
                  <a:tcPr marL="26965" marR="26965" marT="13483" marB="13483"/>
                </a:tc>
                <a:tc>
                  <a:txBody>
                    <a:bodyPr/>
                    <a:lstStyle/>
                    <a:p>
                      <a:r>
                        <a:rPr lang="en-US" sz="600" dirty="0" smtClean="0"/>
                        <a:t>For each child, create update response</a:t>
                      </a:r>
                      <a:endParaRPr lang="en-US" sz="600" dirty="0"/>
                    </a:p>
                  </a:txBody>
                  <a:tcPr marL="26965" marR="26965" marT="13483" marB="13483"/>
                </a:tc>
              </a:tr>
              <a:tr h="112446">
                <a:tc>
                  <a:txBody>
                    <a:bodyPr/>
                    <a:lstStyle/>
                    <a:p>
                      <a:pPr algn="ctr"/>
                      <a:r>
                        <a:rPr lang="en-US" sz="600" dirty="0" smtClean="0"/>
                        <a:t>17</a:t>
                      </a:r>
                      <a:endParaRPr lang="en-US" sz="600" dirty="0"/>
                    </a:p>
                  </a:txBody>
                  <a:tcPr marL="26965" marR="26965" marT="13483" marB="13483"/>
                </a:tc>
                <a:tc>
                  <a:txBody>
                    <a:bodyPr/>
                    <a:lstStyle/>
                    <a:p>
                      <a:r>
                        <a:rPr lang="en-US" sz="600" dirty="0" smtClean="0"/>
                        <a:t>Pass update response message to next child</a:t>
                      </a:r>
                      <a:endParaRPr lang="en-US" sz="600" dirty="0"/>
                    </a:p>
                  </a:txBody>
                  <a:tcPr marL="26965" marR="26965" marT="13483" marB="13483"/>
                </a:tc>
              </a:tr>
              <a:tr h="112446">
                <a:tc>
                  <a:txBody>
                    <a:bodyPr/>
                    <a:lstStyle/>
                    <a:p>
                      <a:pPr algn="ctr"/>
                      <a:r>
                        <a:rPr lang="en-US" sz="600" dirty="0" smtClean="0"/>
                        <a:t>18</a:t>
                      </a:r>
                      <a:endParaRPr lang="en-US" sz="600" dirty="0"/>
                    </a:p>
                  </a:txBody>
                  <a:tcPr marL="26965" marR="26965" marT="13483" marB="13483"/>
                </a:tc>
                <a:tc>
                  <a:txBody>
                    <a:bodyPr/>
                    <a:lstStyle/>
                    <a:p>
                      <a:r>
                        <a:rPr lang="en-US" sz="600" dirty="0" smtClean="0"/>
                        <a:t>As a child, pass update response from host to transform library API </a:t>
                      </a:r>
                      <a:r>
                        <a:rPr lang="en-US" sz="600" dirty="0" err="1" smtClean="0"/>
                        <a:t>updateResponse</a:t>
                      </a:r>
                      <a:r>
                        <a:rPr lang="en-US" sz="600" dirty="0" smtClean="0"/>
                        <a:t>()</a:t>
                      </a:r>
                      <a:endParaRPr lang="en-US" sz="600" dirty="0"/>
                    </a:p>
                  </a:txBody>
                  <a:tcPr marL="26965" marR="26965" marT="13483" marB="13483"/>
                </a:tc>
              </a:tr>
              <a:tr h="112446">
                <a:tc>
                  <a:txBody>
                    <a:bodyPr/>
                    <a:lstStyle/>
                    <a:p>
                      <a:pPr algn="ctr"/>
                      <a:r>
                        <a:rPr lang="en-US" sz="600" dirty="0" smtClean="0"/>
                        <a:t>19</a:t>
                      </a:r>
                      <a:endParaRPr lang="en-US" sz="600" dirty="0"/>
                    </a:p>
                  </a:txBody>
                  <a:tcPr marL="26965" marR="26965" marT="13483" marB="13483"/>
                </a:tc>
                <a:tc>
                  <a:txBody>
                    <a:bodyPr/>
                    <a:lstStyle/>
                    <a:p>
                      <a:r>
                        <a:rPr lang="en-US" sz="600" dirty="0" smtClean="0"/>
                        <a:t>Pass update response message to next child</a:t>
                      </a:r>
                      <a:endParaRPr lang="en-US" sz="600" dirty="0"/>
                    </a:p>
                  </a:txBody>
                  <a:tcPr marL="26965" marR="26965" marT="13483" marB="13483"/>
                </a:tc>
              </a:tr>
              <a:tr h="112446">
                <a:tc>
                  <a:txBody>
                    <a:bodyPr/>
                    <a:lstStyle/>
                    <a:p>
                      <a:pPr algn="ctr"/>
                      <a:r>
                        <a:rPr lang="en-US" sz="600" dirty="0" smtClean="0"/>
                        <a:t>20</a:t>
                      </a:r>
                      <a:endParaRPr lang="en-US" sz="600" dirty="0"/>
                    </a:p>
                  </a:txBody>
                  <a:tcPr marL="26965" marR="26965" marT="13483" marB="13483"/>
                </a:tc>
                <a:tc>
                  <a:txBody>
                    <a:bodyPr/>
                    <a:lstStyle/>
                    <a:p>
                      <a:r>
                        <a:rPr lang="en-US" sz="600" dirty="0" smtClean="0"/>
                        <a:t>Process return message and format for return to application</a:t>
                      </a:r>
                      <a:endParaRPr lang="en-US" sz="600" dirty="0"/>
                    </a:p>
                  </a:txBody>
                  <a:tcPr marL="26965" marR="26965" marT="13483" marB="13483"/>
                </a:tc>
              </a:tr>
              <a:tr h="112446">
                <a:tc>
                  <a:txBody>
                    <a:bodyPr/>
                    <a:lstStyle/>
                    <a:p>
                      <a:pPr algn="ctr"/>
                      <a:r>
                        <a:rPr lang="en-US" sz="600" dirty="0" smtClean="0"/>
                        <a:t>21</a:t>
                      </a:r>
                      <a:endParaRPr lang="en-US" sz="600" dirty="0"/>
                    </a:p>
                  </a:txBody>
                  <a:tcPr marL="26965" marR="26965" marT="13483" marB="13483"/>
                </a:tc>
                <a:tc>
                  <a:txBody>
                    <a:bodyPr/>
                    <a:lstStyle/>
                    <a:p>
                      <a:r>
                        <a:rPr lang="en-US" sz="600" dirty="0" smtClean="0"/>
                        <a:t>Return </a:t>
                      </a:r>
                      <a:r>
                        <a:rPr lang="en-US" sz="600" dirty="0" err="1" smtClean="0"/>
                        <a:t>return</a:t>
                      </a:r>
                      <a:r>
                        <a:rPr lang="en-US" sz="600" dirty="0" smtClean="0"/>
                        <a:t> message back to application in response to command call</a:t>
                      </a:r>
                      <a:endParaRPr lang="en-US" sz="600" dirty="0"/>
                    </a:p>
                  </a:txBody>
                  <a:tcPr marL="26965" marR="26965" marT="13483" marB="13483"/>
                </a:tc>
              </a:tr>
              <a:tr h="112446">
                <a:tc>
                  <a:txBody>
                    <a:bodyPr/>
                    <a:lstStyle/>
                    <a:p>
                      <a:pPr algn="ctr"/>
                      <a:r>
                        <a:rPr lang="en-US" sz="600" dirty="0" smtClean="0"/>
                        <a:t>22</a:t>
                      </a:r>
                      <a:endParaRPr lang="en-US" sz="600" dirty="0"/>
                    </a:p>
                  </a:txBody>
                  <a:tcPr marL="26965" marR="26965" marT="13483" marB="13483"/>
                </a:tc>
                <a:tc>
                  <a:txBody>
                    <a:bodyPr/>
                    <a:lstStyle/>
                    <a:p>
                      <a:r>
                        <a:rPr lang="en-US" sz="600" dirty="0" smtClean="0"/>
                        <a:t>Return from command call with return data to application</a:t>
                      </a:r>
                      <a:endParaRPr lang="en-US" sz="600" dirty="0"/>
                    </a:p>
                  </a:txBody>
                  <a:tcPr marL="26965" marR="26965" marT="13483" marB="13483"/>
                </a:tc>
              </a:tr>
            </a:tbl>
          </a:graphicData>
        </a:graphic>
      </p:graphicFrame>
      <p:grpSp>
        <p:nvGrpSpPr>
          <p:cNvPr id="169" name="Group 168"/>
          <p:cNvGrpSpPr/>
          <p:nvPr/>
        </p:nvGrpSpPr>
        <p:grpSpPr>
          <a:xfrm>
            <a:off x="140810" y="410332"/>
            <a:ext cx="6553200" cy="4444094"/>
            <a:chOff x="152400" y="421172"/>
            <a:chExt cx="6553200" cy="4444094"/>
          </a:xfrm>
        </p:grpSpPr>
        <p:grpSp>
          <p:nvGrpSpPr>
            <p:cNvPr id="16" name="Group 15"/>
            <p:cNvGrpSpPr/>
            <p:nvPr/>
          </p:nvGrpSpPr>
          <p:grpSpPr>
            <a:xfrm>
              <a:off x="3044475" y="3700537"/>
              <a:ext cx="1040446" cy="661441"/>
              <a:chOff x="4738175" y="563841"/>
              <a:chExt cx="1211052" cy="931579"/>
            </a:xfrm>
          </p:grpSpPr>
          <p:sp>
            <p:nvSpPr>
              <p:cNvPr id="87" name="Flowchart: Magnetic Disk 86"/>
              <p:cNvSpPr/>
              <p:nvPr/>
            </p:nvSpPr>
            <p:spPr>
              <a:xfrm>
                <a:off x="4738175" y="563841"/>
                <a:ext cx="1211052" cy="931579"/>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sp>
            <p:nvSpPr>
              <p:cNvPr id="95" name="Flowchart: Magnetic Disk 94"/>
              <p:cNvSpPr/>
              <p:nvPr/>
            </p:nvSpPr>
            <p:spPr>
              <a:xfrm>
                <a:off x="5133688" y="563841"/>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0" name="Flowchart: Magnetic Disk 109"/>
              <p:cNvSpPr/>
              <p:nvPr/>
            </p:nvSpPr>
            <p:spPr>
              <a:xfrm>
                <a:off x="5195793" y="625947"/>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1" name="Flowchart: Magnetic Disk 110"/>
              <p:cNvSpPr/>
              <p:nvPr/>
            </p:nvSpPr>
            <p:spPr>
              <a:xfrm>
                <a:off x="5257898" y="688053"/>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2" name="Flowchart: Magnetic Disk 111"/>
              <p:cNvSpPr/>
              <p:nvPr/>
            </p:nvSpPr>
            <p:spPr>
              <a:xfrm>
                <a:off x="5320003" y="750158"/>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3" name="Flowchart: Magnetic Disk 112"/>
              <p:cNvSpPr/>
              <p:nvPr/>
            </p:nvSpPr>
            <p:spPr>
              <a:xfrm>
                <a:off x="5320003" y="563841"/>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4" name="Flowchart: Magnetic Disk 113"/>
              <p:cNvSpPr/>
              <p:nvPr/>
            </p:nvSpPr>
            <p:spPr>
              <a:xfrm>
                <a:off x="5382109" y="625947"/>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5" name="Flowchart: Magnetic Disk 114"/>
              <p:cNvSpPr/>
              <p:nvPr/>
            </p:nvSpPr>
            <p:spPr>
              <a:xfrm>
                <a:off x="5444215" y="688053"/>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7" name="Flowchart: Magnetic Disk 116"/>
              <p:cNvSpPr/>
              <p:nvPr/>
            </p:nvSpPr>
            <p:spPr>
              <a:xfrm>
                <a:off x="5506320" y="750158"/>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grpSp>
          <p:nvGrpSpPr>
            <p:cNvPr id="15" name="Group 14"/>
            <p:cNvGrpSpPr/>
            <p:nvPr/>
          </p:nvGrpSpPr>
          <p:grpSpPr>
            <a:xfrm>
              <a:off x="2566674" y="737036"/>
              <a:ext cx="1055020" cy="811554"/>
              <a:chOff x="3657600" y="3181350"/>
              <a:chExt cx="1485900" cy="1143000"/>
            </a:xfrm>
          </p:grpSpPr>
          <p:sp>
            <p:nvSpPr>
              <p:cNvPr id="96" name="Flowchart: Magnetic Disk 95"/>
              <p:cNvSpPr/>
              <p:nvPr/>
            </p:nvSpPr>
            <p:spPr>
              <a:xfrm flipH="1">
                <a:off x="36576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Transform</a:t>
                </a:r>
                <a:br>
                  <a:rPr lang="en-US" sz="1000" dirty="0" smtClean="0">
                    <a:solidFill>
                      <a:schemeClr val="tx1"/>
                    </a:solidFill>
                  </a:rPr>
                </a:br>
                <a:r>
                  <a:rPr lang="en-US" sz="1000" dirty="0" smtClean="0">
                    <a:solidFill>
                      <a:schemeClr val="tx1"/>
                    </a:solidFill>
                  </a:rPr>
                  <a:t>Library</a:t>
                </a:r>
                <a:br>
                  <a:rPr lang="en-US" sz="1000" dirty="0" smtClean="0">
                    <a:solidFill>
                      <a:schemeClr val="tx1"/>
                    </a:solidFill>
                  </a:rPr>
                </a:br>
                <a:r>
                  <a:rPr lang="en-US" sz="1000" dirty="0" smtClean="0">
                    <a:solidFill>
                      <a:schemeClr val="tx1"/>
                    </a:solidFill>
                  </a:rPr>
                  <a:t>(C++ Plug-in)</a:t>
                </a:r>
                <a:endParaRPr lang="en-US" sz="1000" dirty="0">
                  <a:solidFill>
                    <a:schemeClr val="tx1"/>
                  </a:solidFill>
                </a:endParaRPr>
              </a:p>
            </p:txBody>
          </p:sp>
          <p:grpSp>
            <p:nvGrpSpPr>
              <p:cNvPr id="97" name="Group 96"/>
              <p:cNvGrpSpPr/>
              <p:nvPr/>
            </p:nvGrpSpPr>
            <p:grpSpPr>
              <a:xfrm flipH="1">
                <a:off x="4096694" y="3181350"/>
                <a:ext cx="609600" cy="341012"/>
                <a:chOff x="5562600" y="3181350"/>
                <a:chExt cx="609600" cy="341012"/>
              </a:xfrm>
            </p:grpSpPr>
            <p:sp>
              <p:nvSpPr>
                <p:cNvPr id="98" name="Flowchart: Magnetic Disk 9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lowchart: Magnetic Disk 9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lowchart: Magnetic Disk 9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lowchart: Magnetic Disk 10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lowchart: Magnetic Disk 101"/>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lowchart: Magnetic Disk 102"/>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lowchart: Magnetic Disk 103"/>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lowchart: Magnetic Disk 104"/>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82" name="Rectangle 81"/>
            <p:cNvSpPr/>
            <p:nvPr/>
          </p:nvSpPr>
          <p:spPr>
            <a:xfrm>
              <a:off x="2769562" y="1656798"/>
              <a:ext cx="1569005" cy="197292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Flowchart: Direct Access Storage 5"/>
            <p:cNvSpPr/>
            <p:nvPr/>
          </p:nvSpPr>
          <p:spPr>
            <a:xfrm flipH="1">
              <a:off x="1687490" y="276077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7" name="Flowchart: Direct Access Storage 6"/>
            <p:cNvSpPr/>
            <p:nvPr/>
          </p:nvSpPr>
          <p:spPr>
            <a:xfrm flipH="1">
              <a:off x="4554981" y="276077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Flowchart: Direct Access Storage 7"/>
            <p:cNvSpPr/>
            <p:nvPr/>
          </p:nvSpPr>
          <p:spPr>
            <a:xfrm flipH="1">
              <a:off x="4554981" y="3205857"/>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TextBox 10"/>
            <p:cNvSpPr txBox="1"/>
            <p:nvPr/>
          </p:nvSpPr>
          <p:spPr>
            <a:xfrm>
              <a:off x="4746490" y="3201897"/>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2" name="TextBox 11"/>
            <p:cNvSpPr txBox="1"/>
            <p:nvPr/>
          </p:nvSpPr>
          <p:spPr>
            <a:xfrm>
              <a:off x="4763846" y="2756845"/>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sp>
          <p:nvSpPr>
            <p:cNvPr id="9" name="Flowchart: Direct Access Storage 8"/>
            <p:cNvSpPr/>
            <p:nvPr/>
          </p:nvSpPr>
          <p:spPr>
            <a:xfrm flipH="1">
              <a:off x="1687490" y="3180340"/>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p:cNvSpPr txBox="1"/>
            <p:nvPr/>
          </p:nvSpPr>
          <p:spPr>
            <a:xfrm>
              <a:off x="1903904" y="2793009"/>
              <a:ext cx="595140" cy="184666"/>
            </a:xfrm>
            <a:prstGeom prst="rect">
              <a:avLst/>
            </a:prstGeom>
            <a:noFill/>
          </p:spPr>
          <p:txBody>
            <a:bodyPr wrap="square" rtlCol="0">
              <a:spAutoFit/>
            </a:bodyPr>
            <a:lstStyle/>
            <a:p>
              <a:r>
                <a:rPr lang="en-US" sz="600" dirty="0" smtClean="0"/>
                <a:t>REQUEST</a:t>
              </a:r>
              <a:endParaRPr lang="en-US" sz="600" dirty="0"/>
            </a:p>
          </p:txBody>
        </p:sp>
        <p:sp>
          <p:nvSpPr>
            <p:cNvPr id="26" name="Rectangle 25"/>
            <p:cNvSpPr/>
            <p:nvPr/>
          </p:nvSpPr>
          <p:spPr>
            <a:xfrm>
              <a:off x="2985977" y="2706675"/>
              <a:ext cx="1136176" cy="8115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050" dirty="0" smtClean="0">
                  <a:solidFill>
                    <a:schemeClr val="tx1"/>
                  </a:solidFill>
                </a:rPr>
                <a:t>XFRM ROUTER</a:t>
              </a:r>
              <a:endParaRPr lang="en-US" sz="1050" dirty="0">
                <a:solidFill>
                  <a:schemeClr val="tx1"/>
                </a:solidFill>
              </a:endParaRPr>
            </a:p>
          </p:txBody>
        </p:sp>
        <p:sp>
          <p:nvSpPr>
            <p:cNvPr id="30" name="Arc 29"/>
            <p:cNvSpPr/>
            <p:nvPr/>
          </p:nvSpPr>
          <p:spPr>
            <a:xfrm>
              <a:off x="2993848" y="2868986"/>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2" name="Straight Connector 31"/>
            <p:cNvCxnSpPr>
              <a:endCxn id="30" idx="0"/>
            </p:cNvCxnSpPr>
            <p:nvPr/>
          </p:nvCxnSpPr>
          <p:spPr>
            <a:xfrm>
              <a:off x="2982041" y="2868986"/>
              <a:ext cx="228257" cy="3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3417410" y="3096516"/>
              <a:ext cx="1396" cy="42171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3751298" y="2868986"/>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7" name="Straight Connector 36"/>
            <p:cNvCxnSpPr>
              <a:stCxn id="35" idx="2"/>
            </p:cNvCxnSpPr>
            <p:nvPr/>
          </p:nvCxnSpPr>
          <p:spPr>
            <a:xfrm flipH="1">
              <a:off x="3751298" y="3096516"/>
              <a:ext cx="1396" cy="42171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63777" y="2868986"/>
              <a:ext cx="15837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2769562" y="3290584"/>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41" name="Arc 40"/>
            <p:cNvSpPr/>
            <p:nvPr/>
          </p:nvSpPr>
          <p:spPr>
            <a:xfrm flipH="1">
              <a:off x="3913609" y="3314064"/>
              <a:ext cx="424958" cy="408330"/>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43" name="Straight Arrow Connector 42"/>
            <p:cNvCxnSpPr>
              <a:stCxn id="41" idx="0"/>
              <a:endCxn id="8" idx="4"/>
            </p:cNvCxnSpPr>
            <p:nvPr/>
          </p:nvCxnSpPr>
          <p:spPr>
            <a:xfrm flipV="1">
              <a:off x="4123984" y="3314064"/>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4122152" y="2868986"/>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390837" y="2868986"/>
              <a:ext cx="603011" cy="436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390837" y="3290584"/>
              <a:ext cx="595175" cy="3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258328" y="3317410"/>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258328" y="286898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308765" y="2868986"/>
              <a:ext cx="37872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308765" y="328956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1241135" y="2791402"/>
              <a:ext cx="67630" cy="5834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9" name="Left Brace 78"/>
            <p:cNvSpPr/>
            <p:nvPr/>
          </p:nvSpPr>
          <p:spPr>
            <a:xfrm flipH="1">
              <a:off x="5637054" y="2802633"/>
              <a:ext cx="67630" cy="5834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80" name="TextBox 79"/>
            <p:cNvSpPr txBox="1"/>
            <p:nvPr/>
          </p:nvSpPr>
          <p:spPr>
            <a:xfrm>
              <a:off x="5691157" y="2911944"/>
              <a:ext cx="649243" cy="369332"/>
            </a:xfrm>
            <a:prstGeom prst="rect">
              <a:avLst/>
            </a:prstGeom>
            <a:noFill/>
          </p:spPr>
          <p:txBody>
            <a:bodyPr wrap="square" rtlCol="0">
              <a:spAutoFit/>
            </a:bodyPr>
            <a:lstStyle/>
            <a:p>
              <a:pPr algn="ctr"/>
              <a:r>
                <a:rPr lang="en-US" sz="900" dirty="0" smtClean="0"/>
                <a:t>Host</a:t>
              </a:r>
              <a:br>
                <a:rPr lang="en-US" sz="900" dirty="0" smtClean="0"/>
              </a:br>
              <a:r>
                <a:rPr lang="en-US" sz="900" dirty="0" smtClean="0"/>
                <a:t>Interface</a:t>
              </a:r>
              <a:endParaRPr lang="en-US" sz="900" dirty="0"/>
            </a:p>
          </p:txBody>
        </p:sp>
        <p:sp>
          <p:nvSpPr>
            <p:cNvPr id="81" name="TextBox 80"/>
            <p:cNvSpPr txBox="1"/>
            <p:nvPr/>
          </p:nvSpPr>
          <p:spPr>
            <a:xfrm>
              <a:off x="637063" y="2904579"/>
              <a:ext cx="649243" cy="369332"/>
            </a:xfrm>
            <a:prstGeom prst="rect">
              <a:avLst/>
            </a:prstGeom>
            <a:noFill/>
          </p:spPr>
          <p:txBody>
            <a:bodyPr wrap="square" rtlCol="0">
              <a:spAutoFit/>
            </a:bodyPr>
            <a:lstStyle/>
            <a:p>
              <a:pPr algn="ctr"/>
              <a:r>
                <a:rPr lang="en-US" sz="900" dirty="0" smtClean="0"/>
                <a:t>Client</a:t>
              </a:r>
              <a:br>
                <a:rPr lang="en-US" sz="900" dirty="0" smtClean="0"/>
              </a:br>
              <a:r>
                <a:rPr lang="en-US" sz="900" dirty="0" smtClean="0"/>
                <a:t>Interface</a:t>
              </a:r>
              <a:endParaRPr lang="en-US" sz="900" dirty="0"/>
            </a:p>
          </p:txBody>
        </p:sp>
        <p:sp>
          <p:nvSpPr>
            <p:cNvPr id="83" name="Rectangle 82"/>
            <p:cNvSpPr/>
            <p:nvPr/>
          </p:nvSpPr>
          <p:spPr>
            <a:xfrm>
              <a:off x="2864243" y="2572086"/>
              <a:ext cx="1402718" cy="975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IEEE 2654 Model Node</a:t>
              </a:r>
              <a:endParaRPr lang="en-US" sz="900" dirty="0">
                <a:solidFill>
                  <a:schemeClr val="tx1"/>
                </a:solidFill>
              </a:endParaRPr>
            </a:p>
          </p:txBody>
        </p:sp>
        <p:sp>
          <p:nvSpPr>
            <p:cNvPr id="84" name="Flowchart: Magnetic Disk 83"/>
            <p:cNvSpPr/>
            <p:nvPr/>
          </p:nvSpPr>
          <p:spPr>
            <a:xfrm>
              <a:off x="2985294" y="4594748"/>
              <a:ext cx="1140112" cy="270518"/>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Instance Data</a:t>
              </a:r>
              <a:endParaRPr lang="en-US" sz="700" dirty="0">
                <a:solidFill>
                  <a:schemeClr val="tx1"/>
                </a:solidFill>
              </a:endParaRPr>
            </a:p>
          </p:txBody>
        </p:sp>
        <p:sp>
          <p:nvSpPr>
            <p:cNvPr id="85" name="Up-Down Arrow 84"/>
            <p:cNvSpPr/>
            <p:nvPr/>
          </p:nvSpPr>
          <p:spPr>
            <a:xfrm>
              <a:off x="3495453" y="4361978"/>
              <a:ext cx="126241" cy="216414"/>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TextBox 9"/>
            <p:cNvSpPr txBox="1"/>
            <p:nvPr/>
          </p:nvSpPr>
          <p:spPr>
            <a:xfrm>
              <a:off x="1879405" y="3220660"/>
              <a:ext cx="595140" cy="184666"/>
            </a:xfrm>
            <a:prstGeom prst="rect">
              <a:avLst/>
            </a:prstGeom>
            <a:noFill/>
          </p:spPr>
          <p:txBody>
            <a:bodyPr wrap="square" rtlCol="0">
              <a:spAutoFit/>
            </a:bodyPr>
            <a:lstStyle/>
            <a:p>
              <a:r>
                <a:rPr lang="en-US" sz="600" dirty="0" smtClean="0"/>
                <a:t>RESPONSE</a:t>
              </a:r>
              <a:endParaRPr lang="en-US" sz="600" dirty="0"/>
            </a:p>
          </p:txBody>
        </p:sp>
        <p:sp>
          <p:nvSpPr>
            <p:cNvPr id="88" name="Right Arrow 87"/>
            <p:cNvSpPr/>
            <p:nvPr/>
          </p:nvSpPr>
          <p:spPr>
            <a:xfrm>
              <a:off x="4749705" y="1551890"/>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LOWER LEVEL HIERARCHICAL ELEMENTS</a:t>
              </a:r>
              <a:endParaRPr lang="en-US" sz="600" dirty="0"/>
            </a:p>
          </p:txBody>
        </p:sp>
        <p:sp>
          <p:nvSpPr>
            <p:cNvPr id="89" name="Right Arrow 88"/>
            <p:cNvSpPr/>
            <p:nvPr/>
          </p:nvSpPr>
          <p:spPr>
            <a:xfrm flipH="1">
              <a:off x="152400" y="2131649"/>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HIGHER LEVEL HIERARCHICAL ELEMENTS</a:t>
              </a:r>
              <a:endParaRPr lang="en-US" sz="600" dirty="0"/>
            </a:p>
          </p:txBody>
        </p:sp>
        <p:sp>
          <p:nvSpPr>
            <p:cNvPr id="90" name="Rectangular Callout 89"/>
            <p:cNvSpPr/>
            <p:nvPr/>
          </p:nvSpPr>
          <p:spPr>
            <a:xfrm>
              <a:off x="1653675" y="3494749"/>
              <a:ext cx="933287" cy="131688"/>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handleResponse</a:t>
              </a:r>
              <a:r>
                <a:rPr lang="en-US" sz="700" dirty="0" smtClean="0">
                  <a:solidFill>
                    <a:schemeClr val="tx1"/>
                  </a:solidFill>
                </a:rPr>
                <a:t>()</a:t>
              </a:r>
              <a:endParaRPr lang="en-US" sz="700" dirty="0">
                <a:solidFill>
                  <a:schemeClr val="tx1"/>
                </a:solidFill>
              </a:endParaRPr>
            </a:p>
          </p:txBody>
        </p:sp>
        <p:sp>
          <p:nvSpPr>
            <p:cNvPr id="91" name="Rectangular Callout 90"/>
            <p:cNvSpPr/>
            <p:nvPr/>
          </p:nvSpPr>
          <p:spPr>
            <a:xfrm>
              <a:off x="2086504" y="2454209"/>
              <a:ext cx="933287" cy="132977"/>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sendRequest</a:t>
              </a:r>
              <a:r>
                <a:rPr lang="en-US" sz="700" dirty="0" smtClean="0">
                  <a:solidFill>
                    <a:schemeClr val="tx1"/>
                  </a:solidFill>
                </a:rPr>
                <a:t>()</a:t>
              </a:r>
              <a:endParaRPr lang="en-US" sz="700" dirty="0">
                <a:solidFill>
                  <a:schemeClr val="tx1"/>
                </a:solidFill>
              </a:endParaRPr>
            </a:p>
          </p:txBody>
        </p:sp>
        <p:sp>
          <p:nvSpPr>
            <p:cNvPr id="92" name="Rectangular Callout 91"/>
            <p:cNvSpPr/>
            <p:nvPr/>
          </p:nvSpPr>
          <p:spPr>
            <a:xfrm>
              <a:off x="4629374" y="3497769"/>
              <a:ext cx="933287" cy="132977"/>
            </a:xfrm>
            <a:prstGeom prst="wedgeRectCallout">
              <a:avLst>
                <a:gd name="adj1" fmla="val -126311"/>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sp>
          <p:nvSpPr>
            <p:cNvPr id="93" name="Rectangular Callout 92"/>
            <p:cNvSpPr/>
            <p:nvPr/>
          </p:nvSpPr>
          <p:spPr>
            <a:xfrm>
              <a:off x="4088338" y="2410075"/>
              <a:ext cx="933287" cy="132977"/>
            </a:xfrm>
            <a:prstGeom prst="wedgeRectCallout">
              <a:avLst>
                <a:gd name="adj1" fmla="val -84282"/>
                <a:gd name="adj2" fmla="val 76356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25" name="TextBox 24"/>
            <p:cNvSpPr txBox="1"/>
            <p:nvPr/>
          </p:nvSpPr>
          <p:spPr>
            <a:xfrm>
              <a:off x="1511653" y="2995610"/>
              <a:ext cx="1221161"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8" name="TextBox 107"/>
            <p:cNvSpPr txBox="1"/>
            <p:nvPr/>
          </p:nvSpPr>
          <p:spPr>
            <a:xfrm>
              <a:off x="4379145" y="3007859"/>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9" name="Oval 108"/>
            <p:cNvSpPr/>
            <p:nvPr/>
          </p:nvSpPr>
          <p:spPr>
            <a:xfrm>
              <a:off x="1665684" y="4381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8" name="Oval 117"/>
            <p:cNvSpPr/>
            <p:nvPr/>
          </p:nvSpPr>
          <p:spPr>
            <a:xfrm>
              <a:off x="4168694" y="40195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119" name="Oval 118"/>
            <p:cNvSpPr/>
            <p:nvPr/>
          </p:nvSpPr>
          <p:spPr>
            <a:xfrm>
              <a:off x="1447800" y="36385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122" name="Oval 121"/>
            <p:cNvSpPr/>
            <p:nvPr/>
          </p:nvSpPr>
          <p:spPr>
            <a:xfrm>
              <a:off x="1397193" y="26479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9</a:t>
              </a:r>
              <a:endParaRPr lang="en-US" sz="1200" dirty="0"/>
            </a:p>
          </p:txBody>
        </p:sp>
        <p:sp>
          <p:nvSpPr>
            <p:cNvPr id="123" name="Oval 122"/>
            <p:cNvSpPr/>
            <p:nvPr/>
          </p:nvSpPr>
          <p:spPr>
            <a:xfrm>
              <a:off x="5061416" y="2405066"/>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a:t>
              </a:r>
              <a:endParaRPr lang="en-US" sz="1200" dirty="0"/>
            </a:p>
          </p:txBody>
        </p:sp>
        <p:sp>
          <p:nvSpPr>
            <p:cNvPr id="124" name="Oval 123"/>
            <p:cNvSpPr/>
            <p:nvPr/>
          </p:nvSpPr>
          <p:spPr>
            <a:xfrm>
              <a:off x="1882694" y="2455925"/>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a:t>
              </a:r>
              <a:endParaRPr lang="en-US" sz="1200" dirty="0"/>
            </a:p>
          </p:txBody>
        </p:sp>
        <p:sp>
          <p:nvSpPr>
            <p:cNvPr id="125" name="Oval 124"/>
            <p:cNvSpPr/>
            <p:nvPr/>
          </p:nvSpPr>
          <p:spPr>
            <a:xfrm>
              <a:off x="4473494" y="4013176"/>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a:t>
              </a:r>
            </a:p>
          </p:txBody>
        </p:sp>
        <p:grpSp>
          <p:nvGrpSpPr>
            <p:cNvPr id="28" name="Group 27"/>
            <p:cNvGrpSpPr/>
            <p:nvPr/>
          </p:nvGrpSpPr>
          <p:grpSpPr>
            <a:xfrm>
              <a:off x="1285041" y="3294125"/>
              <a:ext cx="311095" cy="246221"/>
              <a:chOff x="8062361" y="1175486"/>
              <a:chExt cx="438149" cy="346780"/>
            </a:xfrm>
          </p:grpSpPr>
          <p:sp>
            <p:nvSpPr>
              <p:cNvPr id="121" name="Oval 12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7" name="TextBox 26"/>
              <p:cNvSpPr txBox="1"/>
              <p:nvPr/>
            </p:nvSpPr>
            <p:spPr>
              <a:xfrm>
                <a:off x="8062361" y="1175486"/>
                <a:ext cx="438149" cy="346780"/>
              </a:xfrm>
              <a:prstGeom prst="rect">
                <a:avLst/>
              </a:prstGeom>
              <a:noFill/>
            </p:spPr>
            <p:txBody>
              <a:bodyPr wrap="square" rtlCol="0">
                <a:spAutoFit/>
              </a:bodyPr>
              <a:lstStyle/>
              <a:p>
                <a:r>
                  <a:rPr lang="en-US" sz="1000" dirty="0" smtClean="0">
                    <a:solidFill>
                      <a:schemeClr val="bg1"/>
                    </a:solidFill>
                  </a:rPr>
                  <a:t>14</a:t>
                </a:r>
                <a:endParaRPr lang="en-US" sz="1100" dirty="0">
                  <a:solidFill>
                    <a:schemeClr val="bg1"/>
                  </a:solidFill>
                </a:endParaRPr>
              </a:p>
            </p:txBody>
          </p:sp>
        </p:grpSp>
        <p:cxnSp>
          <p:nvCxnSpPr>
            <p:cNvPr id="64" name="Straight Connector 63"/>
            <p:cNvCxnSpPr>
              <a:stCxn id="40" idx="2"/>
            </p:cNvCxnSpPr>
            <p:nvPr/>
          </p:nvCxnSpPr>
          <p:spPr>
            <a:xfrm>
              <a:off x="3193124" y="3518114"/>
              <a:ext cx="1396" cy="24658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418806" y="3494749"/>
              <a:ext cx="0" cy="26995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755450" y="3518114"/>
              <a:ext cx="0" cy="23554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3913609" y="3518122"/>
              <a:ext cx="0" cy="22449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rot="16200000">
              <a:off x="3294009" y="917922"/>
              <a:ext cx="1131413" cy="497821"/>
              <a:chOff x="6629400" y="3333750"/>
              <a:chExt cx="1143000" cy="838200"/>
            </a:xfrm>
          </p:grpSpPr>
          <p:sp>
            <p:nvSpPr>
              <p:cNvPr id="130" name="Right Arrow 129"/>
              <p:cNvSpPr/>
              <p:nvPr/>
            </p:nvSpPr>
            <p:spPr>
              <a:xfrm flipH="1">
                <a:off x="6649394" y="3333750"/>
                <a:ext cx="1123006"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COMMAND</a:t>
                </a:r>
                <a:endParaRPr lang="en-US" sz="600" dirty="0">
                  <a:solidFill>
                    <a:schemeClr val="tx1"/>
                  </a:solidFill>
                </a:endParaRPr>
              </a:p>
            </p:txBody>
          </p:sp>
          <p:sp>
            <p:nvSpPr>
              <p:cNvPr id="131" name="Right Arrow 130"/>
              <p:cNvSpPr/>
              <p:nvPr/>
            </p:nvSpPr>
            <p:spPr>
              <a:xfrm>
                <a:off x="6629400" y="3714750"/>
                <a:ext cx="1143000" cy="457200"/>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RETURN</a:t>
                </a:r>
                <a:endParaRPr lang="en-US" sz="600" dirty="0">
                  <a:solidFill>
                    <a:schemeClr val="tx1"/>
                  </a:solidFill>
                </a:endParaRPr>
              </a:p>
            </p:txBody>
          </p:sp>
        </p:grpSp>
        <p:sp>
          <p:nvSpPr>
            <p:cNvPr id="132" name="Rectangular Callout 131"/>
            <p:cNvSpPr/>
            <p:nvPr/>
          </p:nvSpPr>
          <p:spPr>
            <a:xfrm flipH="1">
              <a:off x="4143543" y="3711514"/>
              <a:ext cx="543078" cy="284535"/>
            </a:xfrm>
            <a:prstGeom prst="wedgeRectCallout">
              <a:avLst>
                <a:gd name="adj1" fmla="val 117851"/>
                <a:gd name="adj2" fmla="val 4036"/>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tx1"/>
                  </a:solidFill>
                </a:rPr>
                <a:t>Request Transfer</a:t>
              </a:r>
              <a:br>
                <a:rPr lang="en-US" sz="500" dirty="0" smtClean="0">
                  <a:solidFill>
                    <a:schemeClr val="tx1"/>
                  </a:solidFill>
                </a:rPr>
              </a:br>
              <a:r>
                <a:rPr lang="en-US" sz="500" dirty="0" smtClean="0">
                  <a:solidFill>
                    <a:schemeClr val="tx1"/>
                  </a:solidFill>
                </a:rPr>
                <a:t>Procedures</a:t>
              </a:r>
              <a:endParaRPr lang="en-US" sz="500" dirty="0">
                <a:solidFill>
                  <a:schemeClr val="tx1"/>
                </a:solidFill>
              </a:endParaRPr>
            </a:p>
          </p:txBody>
        </p:sp>
        <p:sp>
          <p:nvSpPr>
            <p:cNvPr id="133" name="Rectangular Callout 132"/>
            <p:cNvSpPr/>
            <p:nvPr/>
          </p:nvSpPr>
          <p:spPr>
            <a:xfrm flipH="1">
              <a:off x="2484497" y="3698718"/>
              <a:ext cx="543078" cy="284535"/>
            </a:xfrm>
            <a:prstGeom prst="wedgeRectCallout">
              <a:avLst>
                <a:gd name="adj1" fmla="val -148502"/>
                <a:gd name="adj2" fmla="val 7206"/>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tx1"/>
                  </a:solidFill>
                </a:rPr>
                <a:t>Response Transfer</a:t>
              </a:r>
              <a:br>
                <a:rPr lang="en-US" sz="500" dirty="0" smtClean="0">
                  <a:solidFill>
                    <a:schemeClr val="tx1"/>
                  </a:solidFill>
                </a:rPr>
              </a:br>
              <a:r>
                <a:rPr lang="en-US" sz="500" dirty="0" smtClean="0">
                  <a:solidFill>
                    <a:schemeClr val="tx1"/>
                  </a:solidFill>
                </a:rPr>
                <a:t>Procedures</a:t>
              </a:r>
              <a:endParaRPr lang="en-US" sz="500" dirty="0">
                <a:solidFill>
                  <a:schemeClr val="tx1"/>
                </a:solidFill>
              </a:endParaRPr>
            </a:p>
          </p:txBody>
        </p:sp>
        <p:sp>
          <p:nvSpPr>
            <p:cNvPr id="137" name="Left-Right Arrow 136"/>
            <p:cNvSpPr/>
            <p:nvPr/>
          </p:nvSpPr>
          <p:spPr>
            <a:xfrm>
              <a:off x="2120319" y="421172"/>
              <a:ext cx="2394771" cy="226282"/>
            </a:xfrm>
            <a:prstGeom prst="leftRightArrow">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APPLICATION COMMAND BUS</a:t>
              </a:r>
              <a:endParaRPr lang="en-US" sz="1050" dirty="0">
                <a:solidFill>
                  <a:schemeClr val="bg1"/>
                </a:solidFill>
              </a:endParaRPr>
            </a:p>
          </p:txBody>
        </p:sp>
        <p:sp>
          <p:nvSpPr>
            <p:cNvPr id="138" name="Flowchart: Direct Access Storage 137"/>
            <p:cNvSpPr/>
            <p:nvPr/>
          </p:nvSpPr>
          <p:spPr>
            <a:xfrm flipH="1">
              <a:off x="1673964" y="1758184"/>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lowchart: Direct Access Storage 138"/>
            <p:cNvSpPr/>
            <p:nvPr/>
          </p:nvSpPr>
          <p:spPr>
            <a:xfrm flipH="1">
              <a:off x="1673964" y="2203263"/>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TextBox 139"/>
            <p:cNvSpPr txBox="1"/>
            <p:nvPr/>
          </p:nvSpPr>
          <p:spPr>
            <a:xfrm>
              <a:off x="1882830" y="1754251"/>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cxnSp>
          <p:nvCxnSpPr>
            <p:cNvPr id="141" name="Straight Arrow Connector 140"/>
            <p:cNvCxnSpPr>
              <a:endCxn id="139" idx="4"/>
            </p:cNvCxnSpPr>
            <p:nvPr/>
          </p:nvCxnSpPr>
          <p:spPr>
            <a:xfrm flipV="1">
              <a:off x="1242967" y="2311470"/>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38" idx="4"/>
            </p:cNvCxnSpPr>
            <p:nvPr/>
          </p:nvCxnSpPr>
          <p:spPr>
            <a:xfrm flipH="1">
              <a:off x="1241135" y="1866392"/>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377311" y="2314815"/>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2377311" y="1866392"/>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498127" y="2005265"/>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47" name="TextBox 146"/>
            <p:cNvSpPr txBox="1"/>
            <p:nvPr/>
          </p:nvSpPr>
          <p:spPr>
            <a:xfrm>
              <a:off x="1867729" y="2197834"/>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48" name="Rectangle 147"/>
            <p:cNvSpPr/>
            <p:nvPr/>
          </p:nvSpPr>
          <p:spPr>
            <a:xfrm>
              <a:off x="3437626" y="1710901"/>
              <a:ext cx="671001" cy="8115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600" dirty="0" smtClean="0">
                  <a:solidFill>
                    <a:schemeClr val="tx1"/>
                  </a:solidFill>
                </a:rPr>
                <a:t>COMMAND HANDLER</a:t>
              </a:r>
              <a:endParaRPr lang="en-US" sz="600" dirty="0">
                <a:solidFill>
                  <a:schemeClr val="tx1"/>
                </a:solidFill>
              </a:endParaRPr>
            </a:p>
          </p:txBody>
        </p:sp>
        <p:cxnSp>
          <p:nvCxnSpPr>
            <p:cNvPr id="18" name="Straight Arrow Connector 17"/>
            <p:cNvCxnSpPr/>
            <p:nvPr/>
          </p:nvCxnSpPr>
          <p:spPr>
            <a:xfrm>
              <a:off x="3513487" y="2527273"/>
              <a:ext cx="0" cy="1179183"/>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3668248" y="2522455"/>
              <a:ext cx="0" cy="1179183"/>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0" name="Arc 149"/>
            <p:cNvSpPr/>
            <p:nvPr/>
          </p:nvSpPr>
          <p:spPr>
            <a:xfrm flipV="1">
              <a:off x="2555977" y="1456739"/>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51" name="Arc 150"/>
            <p:cNvSpPr/>
            <p:nvPr/>
          </p:nvSpPr>
          <p:spPr>
            <a:xfrm flipV="1">
              <a:off x="2864243" y="1904667"/>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52" name="Straight Arrow Connector 151"/>
            <p:cNvCxnSpPr/>
            <p:nvPr/>
          </p:nvCxnSpPr>
          <p:spPr>
            <a:xfrm>
              <a:off x="2766239" y="2313591"/>
              <a:ext cx="344296"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289523" y="1656851"/>
              <a:ext cx="0" cy="436735"/>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980000" y="1462131"/>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289523" y="1470582"/>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6" name="Rectangular Callout 155"/>
            <p:cNvSpPr/>
            <p:nvPr/>
          </p:nvSpPr>
          <p:spPr>
            <a:xfrm>
              <a:off x="1565757" y="1577924"/>
              <a:ext cx="933287" cy="132977"/>
            </a:xfrm>
            <a:prstGeom prst="wedgeRectCallout">
              <a:avLst>
                <a:gd name="adj1" fmla="val 100956"/>
                <a:gd name="adj2" fmla="val -9368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157" name="Rectangular Callout 156"/>
            <p:cNvSpPr/>
            <p:nvPr/>
          </p:nvSpPr>
          <p:spPr>
            <a:xfrm>
              <a:off x="4108627" y="1469717"/>
              <a:ext cx="933287" cy="132977"/>
            </a:xfrm>
            <a:prstGeom prst="wedgeRectCallout">
              <a:avLst>
                <a:gd name="adj1" fmla="val -135209"/>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33" name="Elbow Connector 32"/>
            <p:cNvCxnSpPr>
              <a:stCxn id="96" idx="3"/>
            </p:cNvCxnSpPr>
            <p:nvPr/>
          </p:nvCxnSpPr>
          <p:spPr>
            <a:xfrm rot="16200000" flipH="1">
              <a:off x="2573199" y="2069576"/>
              <a:ext cx="1158085" cy="116114"/>
            </a:xfrm>
            <a:prstGeom prst="bentConnector3">
              <a:avLst>
                <a:gd name="adj1" fmla="val 79335"/>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3210299" y="2706675"/>
              <a:ext cx="915790" cy="600697"/>
            </a:xfrm>
            <a:prstGeom prst="bentConnector3">
              <a:avLst>
                <a:gd name="adj1" fmla="val -1934"/>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Rectangular Callout 157"/>
            <p:cNvSpPr/>
            <p:nvPr/>
          </p:nvSpPr>
          <p:spPr>
            <a:xfrm>
              <a:off x="1565757" y="1307406"/>
              <a:ext cx="933287" cy="132977"/>
            </a:xfrm>
            <a:prstGeom prst="wedgeRectCallout">
              <a:avLst>
                <a:gd name="adj1" fmla="val 111505"/>
                <a:gd name="adj2" fmla="val 115423"/>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48" name="Elbow Connector 47"/>
            <p:cNvCxnSpPr/>
            <p:nvPr/>
          </p:nvCxnSpPr>
          <p:spPr>
            <a:xfrm rot="16200000" flipH="1">
              <a:off x="2715789" y="2038195"/>
              <a:ext cx="1147212" cy="189750"/>
            </a:xfrm>
            <a:prstGeom prst="bentConnector3">
              <a:avLst>
                <a:gd name="adj1" fmla="val 72955"/>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3384270" y="2706675"/>
              <a:ext cx="724357" cy="159355"/>
            </a:xfrm>
            <a:prstGeom prst="bentConnector3">
              <a:avLst>
                <a:gd name="adj1" fmla="val -495"/>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 name="Rectangular Callout 158"/>
            <p:cNvSpPr/>
            <p:nvPr/>
          </p:nvSpPr>
          <p:spPr>
            <a:xfrm>
              <a:off x="1574880" y="1115762"/>
              <a:ext cx="933287" cy="132977"/>
            </a:xfrm>
            <a:prstGeom prst="wedgeRectCallout">
              <a:avLst>
                <a:gd name="adj1" fmla="val 120369"/>
                <a:gd name="adj2" fmla="val 263975"/>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58" name="TextBox 57"/>
            <p:cNvSpPr txBox="1"/>
            <p:nvPr/>
          </p:nvSpPr>
          <p:spPr>
            <a:xfrm>
              <a:off x="1166177" y="1101137"/>
              <a:ext cx="399579" cy="415498"/>
            </a:xfrm>
            <a:prstGeom prst="rect">
              <a:avLst/>
            </a:prstGeom>
            <a:noFill/>
          </p:spPr>
          <p:txBody>
            <a:bodyPr wrap="square" rtlCol="0">
              <a:spAutoFit/>
            </a:bodyPr>
            <a:lstStyle/>
            <a:p>
              <a:r>
                <a:rPr lang="en-US" sz="700" dirty="0" smtClean="0"/>
                <a:t>For each child</a:t>
              </a:r>
              <a:endParaRPr lang="en-US" sz="700" dirty="0"/>
            </a:p>
          </p:txBody>
        </p:sp>
        <p:sp>
          <p:nvSpPr>
            <p:cNvPr id="59" name="Left Brace 58"/>
            <p:cNvSpPr/>
            <p:nvPr/>
          </p:nvSpPr>
          <p:spPr>
            <a:xfrm>
              <a:off x="1458466" y="1115762"/>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60" name="TextBox 159"/>
            <p:cNvSpPr txBox="1"/>
            <p:nvPr/>
          </p:nvSpPr>
          <p:spPr>
            <a:xfrm flipH="1">
              <a:off x="6306021" y="2901181"/>
              <a:ext cx="399579" cy="415498"/>
            </a:xfrm>
            <a:prstGeom prst="rect">
              <a:avLst/>
            </a:prstGeom>
            <a:noFill/>
          </p:spPr>
          <p:txBody>
            <a:bodyPr wrap="square" rtlCol="0">
              <a:spAutoFit/>
            </a:bodyPr>
            <a:lstStyle/>
            <a:p>
              <a:r>
                <a:rPr lang="en-US" sz="700" dirty="0" smtClean="0"/>
                <a:t>For each child</a:t>
              </a:r>
              <a:endParaRPr lang="en-US" sz="700" dirty="0"/>
            </a:p>
          </p:txBody>
        </p:sp>
        <p:sp>
          <p:nvSpPr>
            <p:cNvPr id="161" name="Left Brace 160"/>
            <p:cNvSpPr/>
            <p:nvPr/>
          </p:nvSpPr>
          <p:spPr>
            <a:xfrm flipH="1">
              <a:off x="6272770" y="2915806"/>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16" name="Oval 115"/>
            <p:cNvSpPr/>
            <p:nvPr/>
          </p:nvSpPr>
          <p:spPr>
            <a:xfrm>
              <a:off x="3482894" y="59055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120" name="Oval 119"/>
            <p:cNvSpPr/>
            <p:nvPr/>
          </p:nvSpPr>
          <p:spPr>
            <a:xfrm>
              <a:off x="3494484" y="204919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en-US" sz="1200" dirty="0"/>
            </a:p>
          </p:txBody>
        </p:sp>
      </p:grpSp>
      <p:sp>
        <p:nvSpPr>
          <p:cNvPr id="162" name="Rectangular Callout 161"/>
          <p:cNvSpPr/>
          <p:nvPr/>
        </p:nvSpPr>
        <p:spPr>
          <a:xfrm>
            <a:off x="1657513" y="3669094"/>
            <a:ext cx="933287" cy="131688"/>
          </a:xfrm>
          <a:prstGeom prst="wedgeRectCallout">
            <a:avLst>
              <a:gd name="adj1" fmla="val 147188"/>
              <a:gd name="adj2" fmla="val -12679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handleResponse</a:t>
            </a:r>
            <a:r>
              <a:rPr lang="en-US" sz="700" dirty="0" smtClean="0">
                <a:solidFill>
                  <a:schemeClr val="tx1"/>
                </a:solidFill>
              </a:rPr>
              <a:t>()</a:t>
            </a:r>
            <a:endParaRPr lang="en-US" sz="700" dirty="0">
              <a:solidFill>
                <a:schemeClr val="tx1"/>
              </a:solidFill>
            </a:endParaRPr>
          </a:p>
        </p:txBody>
      </p:sp>
      <p:grpSp>
        <p:nvGrpSpPr>
          <p:cNvPr id="166" name="Group 165"/>
          <p:cNvGrpSpPr/>
          <p:nvPr/>
        </p:nvGrpSpPr>
        <p:grpSpPr>
          <a:xfrm>
            <a:off x="1802909" y="392426"/>
            <a:ext cx="311095" cy="246221"/>
            <a:chOff x="8076951" y="1175486"/>
            <a:chExt cx="438149" cy="346780"/>
          </a:xfrm>
        </p:grpSpPr>
        <p:sp>
          <p:nvSpPr>
            <p:cNvPr id="167" name="Oval 166"/>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68" name="TextBox 167"/>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22</a:t>
              </a:r>
              <a:endParaRPr lang="en-US" sz="1100" dirty="0">
                <a:solidFill>
                  <a:schemeClr val="bg1"/>
                </a:solidFill>
              </a:endParaRPr>
            </a:p>
          </p:txBody>
        </p:sp>
      </p:grpSp>
      <p:grpSp>
        <p:nvGrpSpPr>
          <p:cNvPr id="170" name="Group 169"/>
          <p:cNvGrpSpPr/>
          <p:nvPr/>
        </p:nvGrpSpPr>
        <p:grpSpPr>
          <a:xfrm>
            <a:off x="5313075" y="2608325"/>
            <a:ext cx="311095" cy="246221"/>
            <a:chOff x="8076951" y="1175486"/>
            <a:chExt cx="438149" cy="346780"/>
          </a:xfrm>
        </p:grpSpPr>
        <p:sp>
          <p:nvSpPr>
            <p:cNvPr id="171" name="Oval 17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2" name="TextBox 171"/>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10</a:t>
              </a:r>
              <a:endParaRPr lang="en-US" sz="1100" dirty="0">
                <a:solidFill>
                  <a:schemeClr val="bg1"/>
                </a:solidFill>
              </a:endParaRPr>
            </a:p>
          </p:txBody>
        </p:sp>
      </p:grpSp>
      <p:grpSp>
        <p:nvGrpSpPr>
          <p:cNvPr id="173" name="Group 172"/>
          <p:cNvGrpSpPr/>
          <p:nvPr/>
        </p:nvGrpSpPr>
        <p:grpSpPr>
          <a:xfrm>
            <a:off x="1219200" y="1581150"/>
            <a:ext cx="311095" cy="246221"/>
            <a:chOff x="8076951" y="1175486"/>
            <a:chExt cx="438149" cy="346780"/>
          </a:xfrm>
        </p:grpSpPr>
        <p:sp>
          <p:nvSpPr>
            <p:cNvPr id="174" name="Oval 173"/>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5" name="TextBox 174"/>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11</a:t>
              </a:r>
              <a:endParaRPr lang="en-US" sz="1100" dirty="0">
                <a:solidFill>
                  <a:schemeClr val="bg1"/>
                </a:solidFill>
              </a:endParaRPr>
            </a:p>
          </p:txBody>
        </p:sp>
      </p:grpSp>
      <p:grpSp>
        <p:nvGrpSpPr>
          <p:cNvPr id="176" name="Group 175"/>
          <p:cNvGrpSpPr/>
          <p:nvPr/>
        </p:nvGrpSpPr>
        <p:grpSpPr>
          <a:xfrm>
            <a:off x="1447800" y="858701"/>
            <a:ext cx="311095" cy="246221"/>
            <a:chOff x="8076951" y="1175486"/>
            <a:chExt cx="438149" cy="346780"/>
          </a:xfrm>
        </p:grpSpPr>
        <p:sp>
          <p:nvSpPr>
            <p:cNvPr id="177" name="Oval 176"/>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8" name="TextBox 177"/>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12</a:t>
              </a:r>
              <a:endParaRPr lang="en-US" sz="1100" dirty="0">
                <a:solidFill>
                  <a:schemeClr val="bg1"/>
                </a:solidFill>
              </a:endParaRPr>
            </a:p>
          </p:txBody>
        </p:sp>
      </p:grpSp>
      <p:grpSp>
        <p:nvGrpSpPr>
          <p:cNvPr id="179" name="Group 178"/>
          <p:cNvGrpSpPr/>
          <p:nvPr/>
        </p:nvGrpSpPr>
        <p:grpSpPr>
          <a:xfrm>
            <a:off x="5632505" y="2610929"/>
            <a:ext cx="311095" cy="246221"/>
            <a:chOff x="8076951" y="1175486"/>
            <a:chExt cx="438149" cy="346780"/>
          </a:xfrm>
        </p:grpSpPr>
        <p:sp>
          <p:nvSpPr>
            <p:cNvPr id="180" name="Oval 179"/>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81" name="TextBox 180"/>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13</a:t>
              </a:r>
              <a:endParaRPr lang="en-US" sz="1100" dirty="0">
                <a:solidFill>
                  <a:schemeClr val="bg1"/>
                </a:solidFill>
              </a:endParaRPr>
            </a:p>
          </p:txBody>
        </p:sp>
      </p:grpSp>
      <p:grpSp>
        <p:nvGrpSpPr>
          <p:cNvPr id="182" name="Group 181"/>
          <p:cNvGrpSpPr/>
          <p:nvPr/>
        </p:nvGrpSpPr>
        <p:grpSpPr>
          <a:xfrm>
            <a:off x="2736905" y="3958039"/>
            <a:ext cx="311095" cy="246221"/>
            <a:chOff x="8076951" y="1175486"/>
            <a:chExt cx="438149" cy="346780"/>
          </a:xfrm>
        </p:grpSpPr>
        <p:sp>
          <p:nvSpPr>
            <p:cNvPr id="183" name="Oval 182"/>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84" name="TextBox 183"/>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16</a:t>
              </a:r>
              <a:endParaRPr lang="en-US" sz="1100" dirty="0">
                <a:solidFill>
                  <a:schemeClr val="bg1"/>
                </a:solidFill>
              </a:endParaRPr>
            </a:p>
          </p:txBody>
        </p:sp>
      </p:grpSp>
      <p:grpSp>
        <p:nvGrpSpPr>
          <p:cNvPr id="185" name="Group 184"/>
          <p:cNvGrpSpPr/>
          <p:nvPr/>
        </p:nvGrpSpPr>
        <p:grpSpPr>
          <a:xfrm>
            <a:off x="2443685" y="3965354"/>
            <a:ext cx="311095" cy="246221"/>
            <a:chOff x="8076951" y="1175486"/>
            <a:chExt cx="438149" cy="346780"/>
          </a:xfrm>
        </p:grpSpPr>
        <p:sp>
          <p:nvSpPr>
            <p:cNvPr id="186" name="Oval 185"/>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87" name="TextBox 186"/>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15</a:t>
              </a:r>
              <a:endParaRPr lang="en-US" sz="1100" dirty="0">
                <a:solidFill>
                  <a:schemeClr val="bg1"/>
                </a:solidFill>
              </a:endParaRPr>
            </a:p>
          </p:txBody>
        </p:sp>
      </p:grpSp>
      <p:grpSp>
        <p:nvGrpSpPr>
          <p:cNvPr id="188" name="Group 187"/>
          <p:cNvGrpSpPr/>
          <p:nvPr/>
        </p:nvGrpSpPr>
        <p:grpSpPr>
          <a:xfrm>
            <a:off x="5334000" y="3316129"/>
            <a:ext cx="311095" cy="246221"/>
            <a:chOff x="8076951" y="1175486"/>
            <a:chExt cx="438149" cy="346780"/>
          </a:xfrm>
        </p:grpSpPr>
        <p:sp>
          <p:nvSpPr>
            <p:cNvPr id="189" name="Oval 188"/>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0" name="TextBox 189"/>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17</a:t>
              </a:r>
              <a:endParaRPr lang="en-US" sz="1100" dirty="0">
                <a:solidFill>
                  <a:schemeClr val="bg1"/>
                </a:solidFill>
              </a:endParaRPr>
            </a:p>
          </p:txBody>
        </p:sp>
      </p:grpSp>
      <p:grpSp>
        <p:nvGrpSpPr>
          <p:cNvPr id="191" name="Group 190"/>
          <p:cNvGrpSpPr/>
          <p:nvPr/>
        </p:nvGrpSpPr>
        <p:grpSpPr>
          <a:xfrm>
            <a:off x="1189939" y="2021978"/>
            <a:ext cx="311095" cy="246221"/>
            <a:chOff x="8076951" y="1175486"/>
            <a:chExt cx="438149" cy="346780"/>
          </a:xfrm>
        </p:grpSpPr>
        <p:sp>
          <p:nvSpPr>
            <p:cNvPr id="192" name="Oval 191"/>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3" name="TextBox 192"/>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18</a:t>
              </a:r>
              <a:endParaRPr lang="en-US" sz="1100" dirty="0">
                <a:solidFill>
                  <a:schemeClr val="bg1"/>
                </a:solidFill>
              </a:endParaRPr>
            </a:p>
          </p:txBody>
        </p:sp>
      </p:grpSp>
      <p:grpSp>
        <p:nvGrpSpPr>
          <p:cNvPr id="194" name="Group 193"/>
          <p:cNvGrpSpPr/>
          <p:nvPr/>
        </p:nvGrpSpPr>
        <p:grpSpPr>
          <a:xfrm>
            <a:off x="5638800" y="3306570"/>
            <a:ext cx="311095" cy="246221"/>
            <a:chOff x="8076951" y="1175486"/>
            <a:chExt cx="438149" cy="346780"/>
          </a:xfrm>
        </p:grpSpPr>
        <p:sp>
          <p:nvSpPr>
            <p:cNvPr id="195" name="Oval 194"/>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6" name="TextBox 195"/>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19</a:t>
              </a:r>
              <a:endParaRPr lang="en-US" sz="1100" dirty="0">
                <a:solidFill>
                  <a:schemeClr val="bg1"/>
                </a:solidFill>
              </a:endParaRPr>
            </a:p>
          </p:txBody>
        </p:sp>
      </p:grpSp>
      <p:grpSp>
        <p:nvGrpSpPr>
          <p:cNvPr id="197" name="Group 196"/>
          <p:cNvGrpSpPr/>
          <p:nvPr/>
        </p:nvGrpSpPr>
        <p:grpSpPr>
          <a:xfrm>
            <a:off x="3802228" y="2013355"/>
            <a:ext cx="311095" cy="246221"/>
            <a:chOff x="8076951" y="1175486"/>
            <a:chExt cx="438149" cy="346780"/>
          </a:xfrm>
        </p:grpSpPr>
        <p:sp>
          <p:nvSpPr>
            <p:cNvPr id="198" name="Oval 197"/>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9" name="TextBox 198"/>
            <p:cNvSpPr txBox="1"/>
            <p:nvPr/>
          </p:nvSpPr>
          <p:spPr>
            <a:xfrm>
              <a:off x="8076951" y="1175486"/>
              <a:ext cx="438149" cy="346780"/>
            </a:xfrm>
            <a:prstGeom prst="rect">
              <a:avLst/>
            </a:prstGeom>
            <a:noFill/>
          </p:spPr>
          <p:txBody>
            <a:bodyPr wrap="square" rtlCol="0">
              <a:spAutoFit/>
            </a:bodyPr>
            <a:lstStyle/>
            <a:p>
              <a:r>
                <a:rPr lang="en-US" sz="1000" dirty="0">
                  <a:solidFill>
                    <a:schemeClr val="bg1"/>
                  </a:solidFill>
                </a:rPr>
                <a:t>2</a:t>
              </a:r>
              <a:r>
                <a:rPr lang="en-US" sz="1000" dirty="0" smtClean="0">
                  <a:solidFill>
                    <a:schemeClr val="bg1"/>
                  </a:solidFill>
                </a:rPr>
                <a:t>0</a:t>
              </a:r>
              <a:endParaRPr lang="en-US" sz="1100" dirty="0">
                <a:solidFill>
                  <a:schemeClr val="bg1"/>
                </a:solidFill>
              </a:endParaRPr>
            </a:p>
          </p:txBody>
        </p:sp>
      </p:grpSp>
      <p:grpSp>
        <p:nvGrpSpPr>
          <p:cNvPr id="200" name="Group 199"/>
          <p:cNvGrpSpPr/>
          <p:nvPr/>
        </p:nvGrpSpPr>
        <p:grpSpPr>
          <a:xfrm>
            <a:off x="5008275" y="1399490"/>
            <a:ext cx="311095" cy="246221"/>
            <a:chOff x="8076951" y="1175486"/>
            <a:chExt cx="438149" cy="346780"/>
          </a:xfrm>
        </p:grpSpPr>
        <p:sp>
          <p:nvSpPr>
            <p:cNvPr id="201" name="Oval 20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02" name="TextBox 201"/>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18</a:t>
              </a:r>
              <a:endParaRPr lang="en-US" sz="1100" dirty="0">
                <a:solidFill>
                  <a:schemeClr val="bg1"/>
                </a:solidFill>
              </a:endParaRPr>
            </a:p>
          </p:txBody>
        </p:sp>
      </p:grpSp>
      <p:grpSp>
        <p:nvGrpSpPr>
          <p:cNvPr id="203" name="Group 202"/>
          <p:cNvGrpSpPr/>
          <p:nvPr/>
        </p:nvGrpSpPr>
        <p:grpSpPr>
          <a:xfrm>
            <a:off x="3995730" y="1048299"/>
            <a:ext cx="311095" cy="246221"/>
            <a:chOff x="8076951" y="1175486"/>
            <a:chExt cx="438149" cy="346780"/>
          </a:xfrm>
        </p:grpSpPr>
        <p:sp>
          <p:nvSpPr>
            <p:cNvPr id="204" name="Oval 203"/>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05" name="TextBox 204"/>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21</a:t>
              </a:r>
              <a:endParaRPr lang="en-US" sz="1100" dirty="0">
                <a:solidFill>
                  <a:schemeClr val="bg1"/>
                </a:solidFill>
              </a:endParaRPr>
            </a:p>
          </p:txBody>
        </p:sp>
      </p:grpSp>
    </p:spTree>
    <p:extLst>
      <p:ext uri="{BB962C8B-B14F-4D97-AF65-F5344CB8AC3E}">
        <p14:creationId xmlns:p14="http://schemas.microsoft.com/office/powerpoint/2010/main" val="473380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Debug Recording Strategy</a:t>
            </a:r>
            <a:endParaRPr lang="en-US" sz="4400" dirty="0"/>
          </a:p>
        </p:txBody>
      </p:sp>
      <p:sp>
        <p:nvSpPr>
          <p:cNvPr id="4" name="Date Placeholder 3"/>
          <p:cNvSpPr>
            <a:spLocks noGrp="1"/>
          </p:cNvSpPr>
          <p:nvPr>
            <p:ph type="dt" sz="half" idx="10"/>
          </p:nvPr>
        </p:nvSpPr>
        <p:spPr/>
        <p:txBody>
          <a:bodyPr/>
          <a:lstStyle/>
          <a:p>
            <a:fld id="{65394842-3C23-4413-8F3F-E2855D3A8203}" type="datetime1">
              <a:rPr lang="en-US" smtClean="0"/>
              <a:t>11/29/2021</a:t>
            </a:fld>
            <a:endParaRPr lang="en-US" dirty="0"/>
          </a:p>
        </p:txBody>
      </p:sp>
      <p:sp>
        <p:nvSpPr>
          <p:cNvPr id="5" name="Footer Placeholder 4"/>
          <p:cNvSpPr>
            <a:spLocks noGrp="1"/>
          </p:cNvSpPr>
          <p:nvPr>
            <p:ph type="ftr" sz="quarter" idx="11"/>
          </p:nvPr>
        </p:nvSpPr>
        <p:spPr/>
        <p:txBody>
          <a:bodyPr/>
          <a:lstStyle/>
          <a:p>
            <a:r>
              <a:rPr lang="en-US" smtClean="0"/>
              <a:t>P2654/P1687.1 Unified Concepts Analysis</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
        <p:nvSpPr>
          <p:cNvPr id="7" name="Content Placeholder 6"/>
          <p:cNvSpPr>
            <a:spLocks noGrp="1"/>
          </p:cNvSpPr>
          <p:nvPr>
            <p:ph sz="quarter" idx="13"/>
          </p:nvPr>
        </p:nvSpPr>
        <p:spPr>
          <a:xfrm>
            <a:off x="365760" y="1200150"/>
            <a:ext cx="4663440" cy="3394710"/>
          </a:xfrm>
        </p:spPr>
        <p:txBody>
          <a:bodyPr>
            <a:normAutofit fontScale="92500" lnSpcReduction="10000"/>
          </a:bodyPr>
          <a:lstStyle/>
          <a:p>
            <a:r>
              <a:rPr lang="en-US" sz="2000" dirty="0" smtClean="0"/>
              <a:t>Debug Strategy used to log messages passing through the Model Node</a:t>
            </a:r>
          </a:p>
          <a:p>
            <a:r>
              <a:rPr lang="en-US" sz="2000" dirty="0" smtClean="0"/>
              <a:t>Transform Engine extracts RVF messages from Host/Client Interfaces, Injection Interface, Transform Strategy, and Injection Strategy</a:t>
            </a:r>
          </a:p>
          <a:p>
            <a:r>
              <a:rPr lang="en-US" sz="2000" dirty="0" smtClean="0"/>
              <a:t>Debug Strategy follows the same implementation/extension mechanism used for Transform Strategy</a:t>
            </a:r>
            <a:endParaRPr lang="en-US" sz="2000" dirty="0"/>
          </a:p>
        </p:txBody>
      </p:sp>
      <p:sp>
        <p:nvSpPr>
          <p:cNvPr id="8" name="Rounded Rectangle 7"/>
          <p:cNvSpPr/>
          <p:nvPr/>
        </p:nvSpPr>
        <p:spPr>
          <a:xfrm>
            <a:off x="5155374" y="1276350"/>
            <a:ext cx="2762800" cy="3505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16200000">
            <a:off x="7448550" y="2705100"/>
            <a:ext cx="2514600" cy="723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Debug</a:t>
            </a:r>
            <a:br>
              <a:rPr lang="en-US" sz="1400" dirty="0" smtClean="0">
                <a:solidFill>
                  <a:schemeClr val="tx1"/>
                </a:solidFill>
              </a:rPr>
            </a:br>
            <a:r>
              <a:rPr lang="en-US" sz="1400" dirty="0" smtClean="0">
                <a:solidFill>
                  <a:schemeClr val="tx1"/>
                </a:solidFill>
              </a:rPr>
              <a:t>Strategy</a:t>
            </a:r>
            <a:endParaRPr lang="en-US" sz="1400" dirty="0">
              <a:solidFill>
                <a:schemeClr val="tx1"/>
              </a:solidFill>
            </a:endParaRPr>
          </a:p>
        </p:txBody>
      </p:sp>
      <p:sp>
        <p:nvSpPr>
          <p:cNvPr id="13" name="Rounded Rectangle 12"/>
          <p:cNvSpPr/>
          <p:nvPr/>
        </p:nvSpPr>
        <p:spPr>
          <a:xfrm>
            <a:off x="5155374" y="1581150"/>
            <a:ext cx="2762800" cy="28956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050" dirty="0" smtClean="0">
                <a:solidFill>
                  <a:schemeClr val="tx1"/>
                </a:solidFill>
              </a:rPr>
              <a:t>Transform</a:t>
            </a:r>
            <a:br>
              <a:rPr lang="en-US" sz="1050" dirty="0" smtClean="0">
                <a:solidFill>
                  <a:schemeClr val="tx1"/>
                </a:solidFill>
              </a:rPr>
            </a:br>
            <a:r>
              <a:rPr lang="en-US" sz="1050" dirty="0" smtClean="0">
                <a:solidFill>
                  <a:schemeClr val="tx1"/>
                </a:solidFill>
              </a:rPr>
              <a:t>Engine</a:t>
            </a:r>
            <a:endParaRPr lang="en-US" sz="1050" dirty="0">
              <a:solidFill>
                <a:schemeClr val="tx1"/>
              </a:solidFill>
            </a:endParaRPr>
          </a:p>
        </p:txBody>
      </p:sp>
      <p:sp>
        <p:nvSpPr>
          <p:cNvPr id="15" name="Right Arrow 14"/>
          <p:cNvSpPr/>
          <p:nvPr/>
        </p:nvSpPr>
        <p:spPr>
          <a:xfrm>
            <a:off x="6721334" y="1885950"/>
            <a:ext cx="1736865" cy="381001"/>
          </a:xfrm>
          <a:prstGeom prst="right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handleRequest</a:t>
            </a:r>
            <a:endParaRPr lang="en-US" sz="1200" dirty="0">
              <a:solidFill>
                <a:schemeClr val="tx1"/>
              </a:solidFill>
            </a:endParaRPr>
          </a:p>
        </p:txBody>
      </p:sp>
      <p:sp>
        <p:nvSpPr>
          <p:cNvPr id="26" name="Left Arrow 25"/>
          <p:cNvSpPr/>
          <p:nvPr/>
        </p:nvSpPr>
        <p:spPr>
          <a:xfrm flipH="1">
            <a:off x="7467599" y="4019550"/>
            <a:ext cx="990601" cy="254728"/>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TextBox 26"/>
          <p:cNvSpPr txBox="1"/>
          <p:nvPr/>
        </p:nvSpPr>
        <p:spPr>
          <a:xfrm flipH="1">
            <a:off x="7641266" y="4028057"/>
            <a:ext cx="686697" cy="246221"/>
          </a:xfrm>
          <a:prstGeom prst="rect">
            <a:avLst/>
          </a:prstGeom>
          <a:noFill/>
        </p:spPr>
        <p:txBody>
          <a:bodyPr wrap="square" rtlCol="0">
            <a:spAutoFit/>
          </a:bodyPr>
          <a:lstStyle/>
          <a:p>
            <a:r>
              <a:rPr lang="en-US" sz="1000" dirty="0" smtClean="0">
                <a:solidFill>
                  <a:prstClr val="black"/>
                </a:solidFill>
              </a:rPr>
              <a:t>apply</a:t>
            </a:r>
            <a:endParaRPr lang="en-US" dirty="0">
              <a:solidFill>
                <a:prstClr val="black"/>
              </a:solidFill>
            </a:endParaRPr>
          </a:p>
        </p:txBody>
      </p:sp>
      <p:sp>
        <p:nvSpPr>
          <p:cNvPr id="28" name="TextBox 27"/>
          <p:cNvSpPr txBox="1"/>
          <p:nvPr/>
        </p:nvSpPr>
        <p:spPr>
          <a:xfrm rot="16200000">
            <a:off x="7396695" y="1252151"/>
            <a:ext cx="1447800" cy="276999"/>
          </a:xfrm>
          <a:prstGeom prst="rect">
            <a:avLst/>
          </a:prstGeom>
          <a:noFill/>
        </p:spPr>
        <p:txBody>
          <a:bodyPr wrap="square" rtlCol="0">
            <a:spAutoFit/>
          </a:bodyPr>
          <a:lstStyle/>
          <a:p>
            <a:pPr algn="ctr"/>
            <a:r>
              <a:rPr lang="en-US" sz="1200" dirty="0" smtClean="0">
                <a:solidFill>
                  <a:prstClr val="black"/>
                </a:solidFill>
              </a:rPr>
              <a:t>Debug Interface</a:t>
            </a:r>
            <a:endParaRPr lang="en-US" sz="1200" dirty="0">
              <a:solidFill>
                <a:prstClr val="black"/>
              </a:solidFill>
            </a:endParaRPr>
          </a:p>
        </p:txBody>
      </p:sp>
      <p:sp>
        <p:nvSpPr>
          <p:cNvPr id="30" name="Right Arrow 29"/>
          <p:cNvSpPr/>
          <p:nvPr/>
        </p:nvSpPr>
        <p:spPr>
          <a:xfrm>
            <a:off x="6721334" y="2647949"/>
            <a:ext cx="1763091" cy="381001"/>
          </a:xfrm>
          <a:prstGeom prst="right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h</a:t>
            </a:r>
            <a:r>
              <a:rPr lang="en-US" sz="1200" dirty="0" err="1" smtClean="0">
                <a:solidFill>
                  <a:schemeClr val="tx1"/>
                </a:solidFill>
              </a:rPr>
              <a:t>andleResponse</a:t>
            </a:r>
            <a:endParaRPr lang="en-US" sz="1200" dirty="0">
              <a:solidFill>
                <a:schemeClr val="tx1"/>
              </a:solidFill>
            </a:endParaRPr>
          </a:p>
        </p:txBody>
      </p:sp>
      <p:sp>
        <p:nvSpPr>
          <p:cNvPr id="31" name="Right Arrow 30"/>
          <p:cNvSpPr/>
          <p:nvPr/>
        </p:nvSpPr>
        <p:spPr>
          <a:xfrm>
            <a:off x="6705600" y="2266950"/>
            <a:ext cx="1763091" cy="38100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sendRequest</a:t>
            </a:r>
            <a:endParaRPr lang="en-US" sz="1200" dirty="0">
              <a:solidFill>
                <a:schemeClr val="tx1"/>
              </a:solidFill>
            </a:endParaRPr>
          </a:p>
        </p:txBody>
      </p:sp>
      <p:sp>
        <p:nvSpPr>
          <p:cNvPr id="32" name="Right Arrow 31"/>
          <p:cNvSpPr/>
          <p:nvPr/>
        </p:nvSpPr>
        <p:spPr>
          <a:xfrm>
            <a:off x="6705600" y="2952749"/>
            <a:ext cx="1763091" cy="38100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sendResponse</a:t>
            </a:r>
            <a:endParaRPr lang="en-US" sz="1200" dirty="0">
              <a:solidFill>
                <a:schemeClr val="tx1"/>
              </a:solidFill>
            </a:endParaRPr>
          </a:p>
        </p:txBody>
      </p:sp>
      <p:sp>
        <p:nvSpPr>
          <p:cNvPr id="33" name="Right Arrow 32"/>
          <p:cNvSpPr/>
          <p:nvPr/>
        </p:nvSpPr>
        <p:spPr>
          <a:xfrm>
            <a:off x="6721334" y="3333749"/>
            <a:ext cx="1763091" cy="381001"/>
          </a:xfrm>
          <a:prstGeom prst="rightArrow">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updateRequest</a:t>
            </a:r>
            <a:endParaRPr lang="en-US" sz="1200" dirty="0">
              <a:solidFill>
                <a:schemeClr val="tx1"/>
              </a:solidFill>
            </a:endParaRPr>
          </a:p>
        </p:txBody>
      </p:sp>
      <p:sp>
        <p:nvSpPr>
          <p:cNvPr id="34" name="Right Arrow 33"/>
          <p:cNvSpPr/>
          <p:nvPr/>
        </p:nvSpPr>
        <p:spPr>
          <a:xfrm>
            <a:off x="6705600" y="3638549"/>
            <a:ext cx="1763091" cy="38100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updateResponse</a:t>
            </a:r>
            <a:endParaRPr lang="en-US" sz="1200" dirty="0">
              <a:solidFill>
                <a:schemeClr val="tx1"/>
              </a:solidFill>
            </a:endParaRPr>
          </a:p>
        </p:txBody>
      </p:sp>
      <p:sp>
        <p:nvSpPr>
          <p:cNvPr id="19" name="TextBox 18"/>
          <p:cNvSpPr txBox="1"/>
          <p:nvPr/>
        </p:nvSpPr>
        <p:spPr>
          <a:xfrm rot="19191781">
            <a:off x="1784573" y="2104057"/>
            <a:ext cx="5642190" cy="1323439"/>
          </a:xfrm>
          <a:prstGeom prst="rect">
            <a:avLst/>
          </a:prstGeom>
          <a:noFill/>
          <a:effectLst>
            <a:glow>
              <a:schemeClr val="accent1"/>
            </a:glow>
          </a:effectLst>
        </p:spPr>
        <p:txBody>
          <a:bodyPr wrap="square" rtlCol="0">
            <a:spAutoFit/>
          </a:bodyPr>
          <a:lstStyle/>
          <a:p>
            <a:r>
              <a:rPr lang="en-US" sz="8000" dirty="0" smtClean="0">
                <a:solidFill>
                  <a:srgbClr val="DDDDDD"/>
                </a:solidFill>
              </a:rPr>
              <a:t>OLD SLIDE</a:t>
            </a:r>
            <a:endParaRPr lang="en-US" sz="8000" dirty="0">
              <a:solidFill>
                <a:srgbClr val="DDDDDD"/>
              </a:solidFill>
            </a:endParaRPr>
          </a:p>
        </p:txBody>
      </p:sp>
    </p:spTree>
    <p:extLst>
      <p:ext uri="{BB962C8B-B14F-4D97-AF65-F5344CB8AC3E}">
        <p14:creationId xmlns:p14="http://schemas.microsoft.com/office/powerpoint/2010/main" val="1974729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lowchart: Magnetic Disk 163"/>
          <p:cNvSpPr/>
          <p:nvPr/>
        </p:nvSpPr>
        <p:spPr>
          <a:xfrm flipH="1">
            <a:off x="4434527" y="908826"/>
            <a:ext cx="1055020" cy="1385372"/>
          </a:xfrm>
          <a:prstGeom prst="flowChartMagneticDisk">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Debug</a:t>
            </a:r>
            <a:br>
              <a:rPr lang="en-US" sz="1000" dirty="0" smtClean="0">
                <a:solidFill>
                  <a:schemeClr val="tx1"/>
                </a:solidFill>
              </a:rPr>
            </a:br>
            <a:r>
              <a:rPr lang="en-US" sz="1000" dirty="0" smtClean="0">
                <a:solidFill>
                  <a:schemeClr val="tx1"/>
                </a:solidFill>
              </a:rPr>
              <a:t>Library</a:t>
            </a:r>
            <a:br>
              <a:rPr lang="en-US" sz="1000" dirty="0" smtClean="0">
                <a:solidFill>
                  <a:schemeClr val="tx1"/>
                </a:solidFill>
              </a:rPr>
            </a:br>
            <a:r>
              <a:rPr lang="en-US" sz="1000" dirty="0" smtClean="0">
                <a:solidFill>
                  <a:schemeClr val="tx1"/>
                </a:solidFill>
              </a:rPr>
              <a:t>(C++ Plug-in)</a:t>
            </a:r>
            <a:endParaRPr lang="en-US" sz="1000" dirty="0">
              <a:solidFill>
                <a:schemeClr val="tx1"/>
              </a:solidFill>
            </a:endParaRPr>
          </a:p>
        </p:txBody>
      </p:sp>
      <p:sp>
        <p:nvSpPr>
          <p:cNvPr id="2" name="Title 1"/>
          <p:cNvSpPr>
            <a:spLocks noGrp="1"/>
          </p:cNvSpPr>
          <p:nvPr>
            <p:ph type="title"/>
          </p:nvPr>
        </p:nvSpPr>
        <p:spPr>
          <a:xfrm>
            <a:off x="4191000" y="228600"/>
            <a:ext cx="4091241" cy="895350"/>
          </a:xfrm>
        </p:spPr>
        <p:txBody>
          <a:bodyPr/>
          <a:lstStyle/>
          <a:p>
            <a:pPr>
              <a:lnSpc>
                <a:spcPts val="3500"/>
              </a:lnSpc>
            </a:pPr>
            <a:r>
              <a:rPr lang="en-US" sz="2400" dirty="0" smtClean="0"/>
              <a:t>Debug Library Capture of Messages</a:t>
            </a:r>
            <a:endParaRPr lang="en-US" sz="2400"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2284537503"/>
              </p:ext>
            </p:extLst>
          </p:nvPr>
        </p:nvGraphicFramePr>
        <p:xfrm>
          <a:off x="7012284" y="666750"/>
          <a:ext cx="1953578" cy="4431364"/>
        </p:xfrm>
        <a:graphic>
          <a:graphicData uri="http://schemas.openxmlformats.org/drawingml/2006/table">
            <a:tbl>
              <a:tblPr firstRow="1" bandRow="1">
                <a:tableStyleId>{5940675A-B579-460E-94D1-54222C63F5DA}</a:tableStyleId>
              </a:tblPr>
              <a:tblGrid>
                <a:gridCol w="149180"/>
                <a:gridCol w="1804398"/>
              </a:tblGrid>
              <a:tr h="112446">
                <a:tc>
                  <a:txBody>
                    <a:bodyPr/>
                    <a:lstStyle/>
                    <a:p>
                      <a:pPr algn="ctr"/>
                      <a:r>
                        <a:rPr lang="en-US" sz="700" dirty="0" smtClean="0"/>
                        <a:t>#</a:t>
                      </a:r>
                      <a:endParaRPr lang="en-US" sz="700" dirty="0"/>
                    </a:p>
                  </a:txBody>
                  <a:tcPr marL="26965" marR="26965" marT="13483" marB="13483"/>
                </a:tc>
                <a:tc>
                  <a:txBody>
                    <a:bodyPr/>
                    <a:lstStyle/>
                    <a:p>
                      <a:pPr algn="ctr"/>
                      <a:r>
                        <a:rPr lang="en-US" sz="700" dirty="0" smtClean="0"/>
                        <a:t>Description</a:t>
                      </a:r>
                      <a:endParaRPr lang="en-US" sz="700" dirty="0"/>
                    </a:p>
                  </a:txBody>
                  <a:tcPr marL="26965" marR="26965" marT="13483" marB="13483"/>
                </a:tc>
              </a:tr>
              <a:tr h="112446">
                <a:tc>
                  <a:txBody>
                    <a:bodyPr/>
                    <a:lstStyle/>
                    <a:p>
                      <a:pPr algn="ctr"/>
                      <a:r>
                        <a:rPr lang="en-US" sz="700" dirty="0" smtClean="0"/>
                        <a:t>1</a:t>
                      </a:r>
                      <a:endParaRPr lang="en-US" sz="700" dirty="0"/>
                    </a:p>
                  </a:txBody>
                  <a:tcPr marL="26965" marR="26965" marT="13483" marB="13483"/>
                </a:tc>
                <a:tc>
                  <a:txBody>
                    <a:bodyPr/>
                    <a:lstStyle/>
                    <a:p>
                      <a:r>
                        <a:rPr lang="en-US" sz="700" dirty="0" err="1" smtClean="0">
                          <a:solidFill>
                            <a:srgbClr val="C00000"/>
                          </a:solidFill>
                        </a:rPr>
                        <a:t>sendResponse</a:t>
                      </a:r>
                      <a:r>
                        <a:rPr lang="en-US" sz="700" dirty="0" smtClean="0">
                          <a:solidFill>
                            <a:srgbClr val="C00000"/>
                          </a:solidFill>
                        </a:rPr>
                        <a:t>()</a:t>
                      </a:r>
                      <a:r>
                        <a:rPr lang="en-US" sz="700" dirty="0" smtClean="0"/>
                        <a:t> from Transform Library sent from this</a:t>
                      </a:r>
                      <a:r>
                        <a:rPr lang="en-US" sz="700" baseline="0" dirty="0" smtClean="0"/>
                        <a:t> host to child client interface</a:t>
                      </a:r>
                      <a:endParaRPr lang="en-US" sz="700" dirty="0"/>
                    </a:p>
                  </a:txBody>
                  <a:tcPr marL="26965" marR="26965" marT="13483" marB="13483"/>
                </a:tc>
              </a:tr>
              <a:tr h="112446">
                <a:tc>
                  <a:txBody>
                    <a:bodyPr/>
                    <a:lstStyle/>
                    <a:p>
                      <a:pPr algn="ctr"/>
                      <a:r>
                        <a:rPr lang="en-US" sz="700" dirty="0" smtClean="0"/>
                        <a:t>2</a:t>
                      </a:r>
                      <a:endParaRPr lang="en-US" sz="700" dirty="0"/>
                    </a:p>
                  </a:txBody>
                  <a:tcPr marL="26965" marR="26965" marT="13483" marB="13483"/>
                </a:tc>
                <a:tc>
                  <a:txBody>
                    <a:bodyPr/>
                    <a:lstStyle/>
                    <a:p>
                      <a:r>
                        <a:rPr lang="en-US" sz="700" dirty="0" err="1" smtClean="0">
                          <a:solidFill>
                            <a:srgbClr val="C00000"/>
                          </a:solidFill>
                        </a:rPr>
                        <a:t>updateRequest</a:t>
                      </a:r>
                      <a:r>
                        <a:rPr lang="en-US" sz="700" dirty="0" smtClean="0">
                          <a:solidFill>
                            <a:srgbClr val="C00000"/>
                          </a:solidFill>
                        </a:rPr>
                        <a:t>()</a:t>
                      </a:r>
                      <a:r>
                        <a:rPr lang="en-US" sz="700" baseline="0" dirty="0" smtClean="0"/>
                        <a:t> coming from a host to this client interface to update the Transform Library</a:t>
                      </a:r>
                      <a:endParaRPr lang="en-US" sz="700" dirty="0"/>
                    </a:p>
                  </a:txBody>
                  <a:tcPr marL="26965" marR="26965" marT="13483" marB="13483"/>
                </a:tc>
              </a:tr>
              <a:tr h="112446">
                <a:tc>
                  <a:txBody>
                    <a:bodyPr/>
                    <a:lstStyle/>
                    <a:p>
                      <a:pPr algn="ctr"/>
                      <a:r>
                        <a:rPr lang="en-US" sz="700" dirty="0" smtClean="0"/>
                        <a:t>3</a:t>
                      </a:r>
                      <a:endParaRPr lang="en-US" sz="700" dirty="0"/>
                    </a:p>
                  </a:txBody>
                  <a:tcPr marL="26965" marR="26965" marT="13483" marB="13483"/>
                </a:tc>
                <a:tc>
                  <a:txBody>
                    <a:bodyPr/>
                    <a:lstStyle/>
                    <a:p>
                      <a:r>
                        <a:rPr lang="en-US" sz="700" dirty="0" err="1" smtClean="0">
                          <a:solidFill>
                            <a:srgbClr val="C00000"/>
                          </a:solidFill>
                        </a:rPr>
                        <a:t>sendRequest</a:t>
                      </a:r>
                      <a:r>
                        <a:rPr lang="en-US" sz="700" dirty="0" smtClean="0">
                          <a:solidFill>
                            <a:srgbClr val="C00000"/>
                          </a:solidFill>
                        </a:rPr>
                        <a:t>()</a:t>
                      </a:r>
                      <a:r>
                        <a:rPr lang="en-US" sz="700" dirty="0" smtClean="0"/>
                        <a:t> from this Transform Library to the client</a:t>
                      </a:r>
                      <a:r>
                        <a:rPr lang="en-US" sz="700" baseline="0" dirty="0" smtClean="0"/>
                        <a:t> interface wired to the next level host</a:t>
                      </a:r>
                      <a:endParaRPr lang="en-US" sz="700" dirty="0"/>
                    </a:p>
                  </a:txBody>
                  <a:tcPr marL="26965" marR="26965" marT="13483" marB="13483"/>
                </a:tc>
              </a:tr>
              <a:tr h="112446">
                <a:tc>
                  <a:txBody>
                    <a:bodyPr/>
                    <a:lstStyle/>
                    <a:p>
                      <a:pPr algn="ctr"/>
                      <a:r>
                        <a:rPr lang="en-US" sz="700" dirty="0" smtClean="0"/>
                        <a:t>4</a:t>
                      </a:r>
                      <a:endParaRPr lang="en-US" sz="700" dirty="0"/>
                    </a:p>
                  </a:txBody>
                  <a:tcPr marL="26965" marR="26965" marT="13483" marB="13483"/>
                </a:tc>
                <a:tc>
                  <a:txBody>
                    <a:bodyPr/>
                    <a:lstStyle/>
                    <a:p>
                      <a:r>
                        <a:rPr lang="en-US" sz="700" dirty="0" err="1" smtClean="0">
                          <a:solidFill>
                            <a:srgbClr val="C00000"/>
                          </a:solidFill>
                        </a:rPr>
                        <a:t>handleResponse</a:t>
                      </a:r>
                      <a:r>
                        <a:rPr lang="en-US" sz="700" dirty="0" smtClean="0">
                          <a:solidFill>
                            <a:srgbClr val="C00000"/>
                          </a:solidFill>
                        </a:rPr>
                        <a:t>()</a:t>
                      </a:r>
                      <a:r>
                        <a:rPr lang="en-US" sz="700" dirty="0" smtClean="0"/>
                        <a:t> from this client interface to the Transform Library or Injection Library depending on type of Request sent</a:t>
                      </a:r>
                      <a:endParaRPr lang="en-US" sz="700" dirty="0"/>
                    </a:p>
                  </a:txBody>
                  <a:tcPr marL="26965" marR="26965" marT="13483" marB="13483"/>
                </a:tc>
              </a:tr>
              <a:tr h="112446">
                <a:tc>
                  <a:txBody>
                    <a:bodyPr/>
                    <a:lstStyle/>
                    <a:p>
                      <a:pPr algn="ctr"/>
                      <a:r>
                        <a:rPr lang="en-US" sz="700" dirty="0" smtClean="0"/>
                        <a:t>5</a:t>
                      </a:r>
                      <a:endParaRPr lang="en-US" sz="700" dirty="0"/>
                    </a:p>
                  </a:txBody>
                  <a:tcPr marL="26965" marR="26965" marT="13483" marB="13483"/>
                </a:tc>
                <a:tc>
                  <a:txBody>
                    <a:bodyPr/>
                    <a:lstStyle/>
                    <a:p>
                      <a:r>
                        <a:rPr lang="en-US" sz="700" dirty="0" err="1" smtClean="0">
                          <a:solidFill>
                            <a:srgbClr val="C00000"/>
                          </a:solidFill>
                        </a:rPr>
                        <a:t>updateRequest</a:t>
                      </a:r>
                      <a:r>
                        <a:rPr lang="en-US" sz="700" dirty="0" smtClean="0">
                          <a:solidFill>
                            <a:srgbClr val="C00000"/>
                          </a:solidFill>
                        </a:rPr>
                        <a:t>()</a:t>
                      </a:r>
                      <a:r>
                        <a:rPr lang="en-US" sz="700" dirty="0" smtClean="0"/>
                        <a:t> sent from the Transform</a:t>
                      </a:r>
                      <a:r>
                        <a:rPr lang="en-US" sz="700" baseline="0" dirty="0" smtClean="0"/>
                        <a:t> Library to the host interface wired to children of the node</a:t>
                      </a:r>
                      <a:endParaRPr lang="en-US" sz="700" dirty="0"/>
                    </a:p>
                  </a:txBody>
                  <a:tcPr marL="26965" marR="26965" marT="13483" marB="13483"/>
                </a:tc>
              </a:tr>
              <a:tr h="112446">
                <a:tc>
                  <a:txBody>
                    <a:bodyPr/>
                    <a:lstStyle/>
                    <a:p>
                      <a:pPr algn="ctr"/>
                      <a:r>
                        <a:rPr lang="en-US" sz="700" dirty="0" smtClean="0"/>
                        <a:t>6</a:t>
                      </a:r>
                      <a:endParaRPr lang="en-US" sz="700" dirty="0"/>
                    </a:p>
                  </a:txBody>
                  <a:tcPr marL="26965" marR="26965" marT="13483" marB="13483"/>
                </a:tc>
                <a:tc>
                  <a:txBody>
                    <a:bodyPr/>
                    <a:lstStyle/>
                    <a:p>
                      <a:r>
                        <a:rPr lang="en-US" sz="700" dirty="0" err="1" smtClean="0">
                          <a:solidFill>
                            <a:srgbClr val="C00000"/>
                          </a:solidFill>
                        </a:rPr>
                        <a:t>updateResponse</a:t>
                      </a:r>
                      <a:r>
                        <a:rPr lang="en-US" sz="700" dirty="0" smtClean="0">
                          <a:solidFill>
                            <a:srgbClr val="C00000"/>
                          </a:solidFill>
                        </a:rPr>
                        <a:t>()</a:t>
                      </a:r>
                      <a:r>
                        <a:rPr lang="en-US" sz="700" baseline="0" dirty="0" smtClean="0"/>
                        <a:t> coming from a host to this client interface to update the Transform Library</a:t>
                      </a:r>
                      <a:endParaRPr lang="en-US" sz="700" dirty="0"/>
                    </a:p>
                  </a:txBody>
                  <a:tcPr marL="26965" marR="26965" marT="13483" marB="13483"/>
                </a:tc>
              </a:tr>
              <a:tr h="112446">
                <a:tc>
                  <a:txBody>
                    <a:bodyPr/>
                    <a:lstStyle/>
                    <a:p>
                      <a:pPr algn="ctr"/>
                      <a:r>
                        <a:rPr lang="en-US" sz="700" dirty="0" smtClean="0"/>
                        <a:t>7</a:t>
                      </a:r>
                      <a:endParaRPr lang="en-US" sz="700" dirty="0"/>
                    </a:p>
                  </a:txBody>
                  <a:tcPr marL="26965" marR="26965" marT="13483" marB="13483"/>
                </a:tc>
                <a:tc>
                  <a:txBody>
                    <a:bodyPr/>
                    <a:lstStyle/>
                    <a:p>
                      <a:r>
                        <a:rPr lang="en-US" sz="700" dirty="0" err="1" smtClean="0">
                          <a:solidFill>
                            <a:srgbClr val="C00000"/>
                          </a:solidFill>
                        </a:rPr>
                        <a:t>updateResponse</a:t>
                      </a:r>
                      <a:r>
                        <a:rPr lang="en-US" sz="700" dirty="0" smtClean="0">
                          <a:solidFill>
                            <a:srgbClr val="C00000"/>
                          </a:solidFill>
                        </a:rPr>
                        <a:t>()</a:t>
                      </a:r>
                      <a:r>
                        <a:rPr lang="en-US" sz="700" dirty="0" smtClean="0"/>
                        <a:t> sent from the Transform</a:t>
                      </a:r>
                      <a:r>
                        <a:rPr lang="en-US" sz="700" baseline="0" dirty="0" smtClean="0"/>
                        <a:t> Library to the host interface wired to children of the node</a:t>
                      </a:r>
                      <a:endParaRPr lang="en-US" sz="700" dirty="0"/>
                    </a:p>
                  </a:txBody>
                  <a:tcPr marL="26965" marR="26965" marT="13483" marB="13483"/>
                </a:tc>
              </a:tr>
              <a:tr h="112446">
                <a:tc>
                  <a:txBody>
                    <a:bodyPr/>
                    <a:lstStyle/>
                    <a:p>
                      <a:pPr algn="ctr"/>
                      <a:r>
                        <a:rPr lang="en-US" sz="700" dirty="0" smtClean="0"/>
                        <a:t>8</a:t>
                      </a:r>
                      <a:endParaRPr lang="en-US" sz="700" dirty="0"/>
                    </a:p>
                  </a:txBody>
                  <a:tcPr marL="26965" marR="26965" marT="13483" marB="13483"/>
                </a:tc>
                <a:tc>
                  <a:txBody>
                    <a:bodyPr/>
                    <a:lstStyle/>
                    <a:p>
                      <a:r>
                        <a:rPr lang="en-US" sz="700" dirty="0" err="1" smtClean="0">
                          <a:solidFill>
                            <a:srgbClr val="C00000"/>
                          </a:solidFill>
                        </a:rPr>
                        <a:t>handleRequest</a:t>
                      </a:r>
                      <a:r>
                        <a:rPr lang="en-US" sz="700" dirty="0" smtClean="0">
                          <a:solidFill>
                            <a:srgbClr val="C00000"/>
                          </a:solidFill>
                        </a:rPr>
                        <a:t>()</a:t>
                      </a:r>
                      <a:r>
                        <a:rPr lang="en-US" sz="700" dirty="0" smtClean="0"/>
                        <a:t> to Transform Library sent from </a:t>
                      </a:r>
                      <a:r>
                        <a:rPr lang="en-US" sz="700" baseline="0" dirty="0" smtClean="0"/>
                        <a:t>child client interface to this node host interface</a:t>
                      </a:r>
                      <a:endParaRPr lang="en-US" sz="700" dirty="0"/>
                    </a:p>
                  </a:txBody>
                  <a:tcPr marL="26965" marR="26965" marT="13483" marB="13483"/>
                </a:tc>
              </a:tr>
              <a:tr h="112446">
                <a:tc>
                  <a:txBody>
                    <a:bodyPr/>
                    <a:lstStyle/>
                    <a:p>
                      <a:pPr algn="ctr"/>
                      <a:r>
                        <a:rPr lang="en-US" sz="700" dirty="0" smtClean="0"/>
                        <a:t>9</a:t>
                      </a:r>
                      <a:endParaRPr lang="en-US" sz="700" dirty="0"/>
                    </a:p>
                  </a:txBody>
                  <a:tcPr marL="26965" marR="26965" marT="13483" marB="13483"/>
                </a:tc>
                <a:tc>
                  <a:txBody>
                    <a:bodyPr/>
                    <a:lstStyle/>
                    <a:p>
                      <a:r>
                        <a:rPr lang="en-US" sz="700" dirty="0" err="1" smtClean="0">
                          <a:solidFill>
                            <a:srgbClr val="C00000"/>
                          </a:solidFill>
                        </a:rPr>
                        <a:t>sendRequest</a:t>
                      </a:r>
                      <a:r>
                        <a:rPr lang="en-US" sz="700" dirty="0" smtClean="0">
                          <a:solidFill>
                            <a:srgbClr val="C00000"/>
                          </a:solidFill>
                        </a:rPr>
                        <a:t>()</a:t>
                      </a:r>
                      <a:r>
                        <a:rPr lang="en-US" sz="700" dirty="0" smtClean="0"/>
                        <a:t> from this Injection Library to the client</a:t>
                      </a:r>
                      <a:r>
                        <a:rPr lang="en-US" sz="700" baseline="0" dirty="0" smtClean="0"/>
                        <a:t> interface wired to the next level host</a:t>
                      </a:r>
                      <a:endParaRPr lang="en-US" sz="700" dirty="0"/>
                    </a:p>
                  </a:txBody>
                  <a:tcPr marL="26965" marR="26965" marT="13483" marB="13483"/>
                </a:tc>
              </a:tr>
              <a:tr h="112446">
                <a:tc>
                  <a:txBody>
                    <a:bodyPr/>
                    <a:lstStyle/>
                    <a:p>
                      <a:pPr algn="ctr"/>
                      <a:r>
                        <a:rPr lang="en-US" sz="700" dirty="0" smtClean="0"/>
                        <a:t>10</a:t>
                      </a:r>
                      <a:endParaRPr lang="en-US" sz="700" dirty="0"/>
                    </a:p>
                  </a:txBody>
                  <a:tcPr marL="26965" marR="26965" marT="13483" marB="13483"/>
                </a:tc>
                <a:tc>
                  <a:txBody>
                    <a:bodyPr/>
                    <a:lstStyle/>
                    <a:p>
                      <a:r>
                        <a:rPr lang="en-US" sz="700" dirty="0" err="1" smtClean="0">
                          <a:solidFill>
                            <a:srgbClr val="C00000"/>
                          </a:solidFill>
                        </a:rPr>
                        <a:t>updateRequest</a:t>
                      </a:r>
                      <a:r>
                        <a:rPr lang="en-US" sz="700" dirty="0" smtClean="0">
                          <a:solidFill>
                            <a:srgbClr val="C00000"/>
                          </a:solidFill>
                        </a:rPr>
                        <a:t>()</a:t>
                      </a:r>
                      <a:r>
                        <a:rPr lang="en-US" sz="700" dirty="0" smtClean="0"/>
                        <a:t> sent from the Injection </a:t>
                      </a:r>
                      <a:r>
                        <a:rPr lang="en-US" sz="700" baseline="0" dirty="0" smtClean="0"/>
                        <a:t>Library to the host interface wired to children of the node</a:t>
                      </a:r>
                      <a:endParaRPr lang="en-US" sz="700" dirty="0"/>
                    </a:p>
                  </a:txBody>
                  <a:tcPr marL="26965" marR="26965" marT="13483" marB="13483"/>
                </a:tc>
              </a:tr>
              <a:tr h="112446">
                <a:tc>
                  <a:txBody>
                    <a:bodyPr/>
                    <a:lstStyle/>
                    <a:p>
                      <a:pPr algn="ctr"/>
                      <a:r>
                        <a:rPr lang="en-US" sz="700" dirty="0" smtClean="0"/>
                        <a:t>11</a:t>
                      </a:r>
                      <a:endParaRPr lang="en-US" sz="700" dirty="0"/>
                    </a:p>
                  </a:txBody>
                  <a:tcPr marL="26965" marR="26965" marT="13483" marB="13483"/>
                </a:tc>
                <a:tc>
                  <a:txBody>
                    <a:bodyPr/>
                    <a:lstStyle/>
                    <a:p>
                      <a:r>
                        <a:rPr lang="en-US" sz="700" dirty="0" err="1" smtClean="0">
                          <a:solidFill>
                            <a:srgbClr val="C00000"/>
                          </a:solidFill>
                        </a:rPr>
                        <a:t>updateResponse</a:t>
                      </a:r>
                      <a:r>
                        <a:rPr lang="en-US" sz="700" dirty="0" smtClean="0">
                          <a:solidFill>
                            <a:srgbClr val="C00000"/>
                          </a:solidFill>
                        </a:rPr>
                        <a:t>()</a:t>
                      </a:r>
                      <a:r>
                        <a:rPr lang="en-US" sz="700" dirty="0" smtClean="0"/>
                        <a:t> sent from the Injection </a:t>
                      </a:r>
                      <a:r>
                        <a:rPr lang="en-US" sz="700" baseline="0" dirty="0" smtClean="0"/>
                        <a:t>Library to the host interface wired to children of the node</a:t>
                      </a:r>
                      <a:endParaRPr lang="en-US" sz="700" dirty="0"/>
                    </a:p>
                  </a:txBody>
                  <a:tcPr marL="26965" marR="26965" marT="13483" marB="13483"/>
                </a:tc>
              </a:tr>
              <a:tr h="112446">
                <a:tc>
                  <a:txBody>
                    <a:bodyPr/>
                    <a:lstStyle/>
                    <a:p>
                      <a:pPr algn="ctr"/>
                      <a:r>
                        <a:rPr lang="en-US" sz="700" dirty="0" smtClean="0"/>
                        <a:t>12</a:t>
                      </a:r>
                      <a:endParaRPr lang="en-US" sz="700" dirty="0"/>
                    </a:p>
                  </a:txBody>
                  <a:tcPr marL="26965" marR="26965" marT="13483" marB="13483"/>
                </a:tc>
                <a:tc>
                  <a:txBody>
                    <a:bodyPr/>
                    <a:lstStyle/>
                    <a:p>
                      <a:r>
                        <a:rPr lang="en-US" sz="700" dirty="0" smtClean="0">
                          <a:solidFill>
                            <a:srgbClr val="C00000"/>
                          </a:solidFill>
                        </a:rPr>
                        <a:t>*</a:t>
                      </a:r>
                      <a:r>
                        <a:rPr lang="en-US" sz="700" dirty="0" err="1" smtClean="0">
                          <a:solidFill>
                            <a:srgbClr val="C00000"/>
                          </a:solidFill>
                        </a:rPr>
                        <a:t>handleRequest</a:t>
                      </a:r>
                      <a:r>
                        <a:rPr lang="en-US" sz="700" dirty="0" smtClean="0">
                          <a:solidFill>
                            <a:srgbClr val="C00000"/>
                          </a:solidFill>
                        </a:rPr>
                        <a:t>()</a:t>
                      </a:r>
                      <a:r>
                        <a:rPr lang="en-US" sz="700" dirty="0" smtClean="0"/>
                        <a:t> coming from Command Handler </a:t>
                      </a:r>
                      <a:r>
                        <a:rPr lang="en-US" sz="700" dirty="0" err="1" smtClean="0"/>
                        <a:t>sendRequest</a:t>
                      </a:r>
                      <a:r>
                        <a:rPr lang="en-US" sz="700" dirty="0" smtClean="0"/>
                        <a:t>() to the Injection Library</a:t>
                      </a:r>
                      <a:endParaRPr lang="en-US" sz="700" dirty="0"/>
                    </a:p>
                  </a:txBody>
                  <a:tcPr marL="26965" marR="26965" marT="13483" marB="13483"/>
                </a:tc>
              </a:tr>
              <a:tr h="112446">
                <a:tc>
                  <a:txBody>
                    <a:bodyPr/>
                    <a:lstStyle/>
                    <a:p>
                      <a:pPr algn="ctr"/>
                      <a:r>
                        <a:rPr lang="en-US" sz="700" dirty="0" smtClean="0"/>
                        <a:t>13</a:t>
                      </a:r>
                      <a:endParaRPr lang="en-US" sz="700" dirty="0"/>
                    </a:p>
                  </a:txBody>
                  <a:tcPr marL="26965" marR="26965" marT="13483" marB="13483"/>
                </a:tc>
                <a:tc>
                  <a:txBody>
                    <a:bodyPr/>
                    <a:lstStyle/>
                    <a:p>
                      <a:r>
                        <a:rPr lang="en-US" sz="700" dirty="0" smtClean="0">
                          <a:solidFill>
                            <a:srgbClr val="C00000"/>
                          </a:solidFill>
                        </a:rPr>
                        <a:t>*</a:t>
                      </a:r>
                      <a:r>
                        <a:rPr lang="en-US" sz="700" dirty="0" err="1" smtClean="0">
                          <a:solidFill>
                            <a:srgbClr val="C00000"/>
                          </a:solidFill>
                        </a:rPr>
                        <a:t>sendResponse</a:t>
                      </a:r>
                      <a:r>
                        <a:rPr lang="en-US" sz="700" dirty="0" smtClean="0">
                          <a:solidFill>
                            <a:srgbClr val="C00000"/>
                          </a:solidFill>
                        </a:rPr>
                        <a:t>()</a:t>
                      </a:r>
                      <a:r>
                        <a:rPr lang="en-US" sz="700" dirty="0" smtClean="0"/>
                        <a:t> coming from the Injection Library to the Command Handler</a:t>
                      </a:r>
                      <a:endParaRPr lang="en-US" sz="700" dirty="0"/>
                    </a:p>
                  </a:txBody>
                  <a:tcPr marL="26965" marR="26965" marT="13483" marB="13483"/>
                </a:tc>
              </a:tr>
            </a:tbl>
          </a:graphicData>
        </a:graphic>
      </p:graphicFrame>
      <p:grpSp>
        <p:nvGrpSpPr>
          <p:cNvPr id="16" name="Group 15"/>
          <p:cNvGrpSpPr/>
          <p:nvPr/>
        </p:nvGrpSpPr>
        <p:grpSpPr>
          <a:xfrm>
            <a:off x="3032885" y="3689697"/>
            <a:ext cx="1040446" cy="661441"/>
            <a:chOff x="4738175" y="563841"/>
            <a:chExt cx="1211052" cy="931579"/>
          </a:xfrm>
        </p:grpSpPr>
        <p:sp>
          <p:nvSpPr>
            <p:cNvPr id="87" name="Flowchart: Magnetic Disk 86"/>
            <p:cNvSpPr/>
            <p:nvPr/>
          </p:nvSpPr>
          <p:spPr>
            <a:xfrm>
              <a:off x="4738175" y="563841"/>
              <a:ext cx="1211052" cy="931579"/>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Injection</a:t>
              </a:r>
              <a:br>
                <a:rPr lang="en-US" sz="800" dirty="0" smtClean="0">
                  <a:solidFill>
                    <a:schemeClr val="tx1"/>
                  </a:solidFill>
                </a:rPr>
              </a:br>
              <a:r>
                <a:rPr lang="en-US" sz="800" dirty="0" smtClean="0">
                  <a:solidFill>
                    <a:schemeClr val="tx1"/>
                  </a:solidFill>
                </a:rPr>
                <a:t>Library</a:t>
              </a:r>
              <a:br>
                <a:rPr lang="en-US" sz="800" dirty="0" smtClean="0">
                  <a:solidFill>
                    <a:schemeClr val="tx1"/>
                  </a:solidFill>
                </a:rPr>
              </a:br>
              <a:r>
                <a:rPr lang="en-US" sz="800" dirty="0" smtClean="0">
                  <a:solidFill>
                    <a:schemeClr val="tx1"/>
                  </a:solidFill>
                </a:rPr>
                <a:t>(C++ Plug-in)</a:t>
              </a:r>
              <a:endParaRPr lang="en-US" sz="800" dirty="0">
                <a:solidFill>
                  <a:schemeClr val="tx1"/>
                </a:solidFill>
              </a:endParaRPr>
            </a:p>
          </p:txBody>
        </p:sp>
        <p:sp>
          <p:nvSpPr>
            <p:cNvPr id="95" name="Flowchart: Magnetic Disk 94"/>
            <p:cNvSpPr/>
            <p:nvPr/>
          </p:nvSpPr>
          <p:spPr>
            <a:xfrm>
              <a:off x="5133688" y="563841"/>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0" name="Flowchart: Magnetic Disk 109"/>
            <p:cNvSpPr/>
            <p:nvPr/>
          </p:nvSpPr>
          <p:spPr>
            <a:xfrm>
              <a:off x="5195793" y="625947"/>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1" name="Flowchart: Magnetic Disk 110"/>
            <p:cNvSpPr/>
            <p:nvPr/>
          </p:nvSpPr>
          <p:spPr>
            <a:xfrm>
              <a:off x="5257898" y="688053"/>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2" name="Flowchart: Magnetic Disk 111"/>
            <p:cNvSpPr/>
            <p:nvPr/>
          </p:nvSpPr>
          <p:spPr>
            <a:xfrm>
              <a:off x="5320003" y="750158"/>
              <a:ext cx="124210" cy="91619"/>
            </a:xfrm>
            <a:prstGeom prst="flowChartMagneticDisk">
              <a:avLst/>
            </a:prstGeom>
            <a:solidFill>
              <a:srgbClr val="00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3" name="Flowchart: Magnetic Disk 112"/>
            <p:cNvSpPr/>
            <p:nvPr/>
          </p:nvSpPr>
          <p:spPr>
            <a:xfrm>
              <a:off x="5320003" y="563841"/>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4" name="Flowchart: Magnetic Disk 113"/>
            <p:cNvSpPr/>
            <p:nvPr/>
          </p:nvSpPr>
          <p:spPr>
            <a:xfrm>
              <a:off x="5382109" y="625947"/>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5" name="Flowchart: Magnetic Disk 114"/>
            <p:cNvSpPr/>
            <p:nvPr/>
          </p:nvSpPr>
          <p:spPr>
            <a:xfrm>
              <a:off x="5444215" y="688053"/>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7" name="Flowchart: Magnetic Disk 116"/>
            <p:cNvSpPr/>
            <p:nvPr/>
          </p:nvSpPr>
          <p:spPr>
            <a:xfrm>
              <a:off x="5506320" y="750158"/>
              <a:ext cx="124210" cy="91619"/>
            </a:xfrm>
            <a:prstGeom prst="flowChartMagneticDisk">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grpSp>
        <p:nvGrpSpPr>
          <p:cNvPr id="134" name="Group 133"/>
          <p:cNvGrpSpPr/>
          <p:nvPr/>
        </p:nvGrpSpPr>
        <p:grpSpPr>
          <a:xfrm>
            <a:off x="2831180" y="175280"/>
            <a:ext cx="1055020" cy="811554"/>
            <a:chOff x="2831180" y="175280"/>
            <a:chExt cx="1055020" cy="811554"/>
          </a:xfrm>
        </p:grpSpPr>
        <p:sp>
          <p:nvSpPr>
            <p:cNvPr id="96" name="Flowchart: Magnetic Disk 95"/>
            <p:cNvSpPr/>
            <p:nvPr/>
          </p:nvSpPr>
          <p:spPr>
            <a:xfrm flipH="1">
              <a:off x="2831180" y="175280"/>
              <a:ext cx="1055020" cy="811554"/>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Transform</a:t>
              </a:r>
              <a:br>
                <a:rPr lang="en-US" sz="1000" dirty="0" smtClean="0">
                  <a:solidFill>
                    <a:schemeClr val="tx1"/>
                  </a:solidFill>
                </a:rPr>
              </a:br>
              <a:r>
                <a:rPr lang="en-US" sz="1000" dirty="0" smtClean="0">
                  <a:solidFill>
                    <a:schemeClr val="tx1"/>
                  </a:solidFill>
                </a:rPr>
                <a:t>Library</a:t>
              </a:r>
              <a:br>
                <a:rPr lang="en-US" sz="1000" dirty="0" smtClean="0">
                  <a:solidFill>
                    <a:schemeClr val="tx1"/>
                  </a:solidFill>
                </a:rPr>
              </a:br>
              <a:r>
                <a:rPr lang="en-US" sz="1000" dirty="0" smtClean="0">
                  <a:solidFill>
                    <a:schemeClr val="tx1"/>
                  </a:solidFill>
                </a:rPr>
                <a:t>(C++ Plug-in)</a:t>
              </a:r>
              <a:endParaRPr lang="en-US" sz="1000" dirty="0">
                <a:solidFill>
                  <a:schemeClr val="tx1"/>
                </a:solidFill>
              </a:endParaRPr>
            </a:p>
          </p:txBody>
        </p:sp>
        <p:grpSp>
          <p:nvGrpSpPr>
            <p:cNvPr id="128" name="Group 127"/>
            <p:cNvGrpSpPr/>
            <p:nvPr/>
          </p:nvGrpSpPr>
          <p:grpSpPr>
            <a:xfrm>
              <a:off x="3148571" y="175280"/>
              <a:ext cx="432829" cy="242126"/>
              <a:chOff x="3148571" y="175280"/>
              <a:chExt cx="432829" cy="242126"/>
            </a:xfrm>
          </p:grpSpPr>
          <p:sp>
            <p:nvSpPr>
              <p:cNvPr id="98" name="Flowchart: Magnetic Disk 97"/>
              <p:cNvSpPr/>
              <p:nvPr/>
            </p:nvSpPr>
            <p:spPr>
              <a:xfrm flipH="1">
                <a:off x="3473193" y="175280"/>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lowchart: Magnetic Disk 98"/>
              <p:cNvSpPr/>
              <p:nvPr/>
            </p:nvSpPr>
            <p:spPr>
              <a:xfrm flipH="1">
                <a:off x="3425568" y="229384"/>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lowchart: Magnetic Disk 99"/>
              <p:cNvSpPr/>
              <p:nvPr/>
            </p:nvSpPr>
            <p:spPr>
              <a:xfrm flipH="1">
                <a:off x="3364986" y="283487"/>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lowchart: Magnetic Disk 100"/>
              <p:cNvSpPr/>
              <p:nvPr/>
            </p:nvSpPr>
            <p:spPr>
              <a:xfrm flipH="1">
                <a:off x="3310882" y="337591"/>
                <a:ext cx="108207" cy="79815"/>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lowchart: Magnetic Disk 101"/>
              <p:cNvSpPr/>
              <p:nvPr/>
            </p:nvSpPr>
            <p:spPr>
              <a:xfrm flipH="1">
                <a:off x="3310882" y="175280"/>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lowchart: Magnetic Disk 102"/>
              <p:cNvSpPr/>
              <p:nvPr/>
            </p:nvSpPr>
            <p:spPr>
              <a:xfrm flipH="1">
                <a:off x="3256778" y="229384"/>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lowchart: Magnetic Disk 103"/>
              <p:cNvSpPr/>
              <p:nvPr/>
            </p:nvSpPr>
            <p:spPr>
              <a:xfrm flipH="1">
                <a:off x="3202675" y="283487"/>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lowchart: Magnetic Disk 104"/>
              <p:cNvSpPr/>
              <p:nvPr/>
            </p:nvSpPr>
            <p:spPr>
              <a:xfrm flipH="1">
                <a:off x="3148571" y="337591"/>
                <a:ext cx="108207" cy="79815"/>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82" name="Rectangle 81"/>
          <p:cNvSpPr/>
          <p:nvPr/>
        </p:nvSpPr>
        <p:spPr>
          <a:xfrm>
            <a:off x="2757972" y="1103492"/>
            <a:ext cx="1569005" cy="251539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Flowchart: Direct Access Storage 5"/>
          <p:cNvSpPr/>
          <p:nvPr/>
        </p:nvSpPr>
        <p:spPr>
          <a:xfrm flipH="1">
            <a:off x="1675900" y="274993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7" name="Flowchart: Direct Access Storage 6"/>
          <p:cNvSpPr/>
          <p:nvPr/>
        </p:nvSpPr>
        <p:spPr>
          <a:xfrm flipH="1">
            <a:off x="4543391" y="2914619"/>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Flowchart: Direct Access Storage 7"/>
          <p:cNvSpPr/>
          <p:nvPr/>
        </p:nvSpPr>
        <p:spPr>
          <a:xfrm flipH="1">
            <a:off x="4543391" y="3195017"/>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TextBox 10"/>
          <p:cNvSpPr txBox="1"/>
          <p:nvPr/>
        </p:nvSpPr>
        <p:spPr>
          <a:xfrm>
            <a:off x="4734900" y="3191057"/>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2" name="TextBox 11"/>
          <p:cNvSpPr txBox="1"/>
          <p:nvPr/>
        </p:nvSpPr>
        <p:spPr>
          <a:xfrm>
            <a:off x="4752256" y="2910685"/>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sp>
        <p:nvSpPr>
          <p:cNvPr id="9" name="Flowchart: Direct Access Storage 8"/>
          <p:cNvSpPr/>
          <p:nvPr/>
        </p:nvSpPr>
        <p:spPr>
          <a:xfrm flipH="1">
            <a:off x="1675900" y="3169500"/>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p:cNvSpPr txBox="1"/>
          <p:nvPr/>
        </p:nvSpPr>
        <p:spPr>
          <a:xfrm>
            <a:off x="1892314" y="2782169"/>
            <a:ext cx="595140" cy="184666"/>
          </a:xfrm>
          <a:prstGeom prst="rect">
            <a:avLst/>
          </a:prstGeom>
          <a:noFill/>
        </p:spPr>
        <p:txBody>
          <a:bodyPr wrap="square" rtlCol="0">
            <a:spAutoFit/>
          </a:bodyPr>
          <a:lstStyle/>
          <a:p>
            <a:r>
              <a:rPr lang="en-US" sz="600" dirty="0" smtClean="0"/>
              <a:t>REQUEST</a:t>
            </a:r>
            <a:endParaRPr lang="en-US" sz="600" dirty="0"/>
          </a:p>
        </p:txBody>
      </p:sp>
      <p:sp>
        <p:nvSpPr>
          <p:cNvPr id="26" name="Rectangle 25"/>
          <p:cNvSpPr/>
          <p:nvPr/>
        </p:nvSpPr>
        <p:spPr>
          <a:xfrm>
            <a:off x="2974387" y="2813563"/>
            <a:ext cx="1136176" cy="6938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050" dirty="0" smtClean="0">
                <a:solidFill>
                  <a:schemeClr val="tx1"/>
                </a:solidFill>
              </a:rPr>
              <a:t>XFRM ROUTER</a:t>
            </a:r>
            <a:endParaRPr lang="en-US" sz="1050" dirty="0">
              <a:solidFill>
                <a:schemeClr val="tx1"/>
              </a:solidFill>
            </a:endParaRPr>
          </a:p>
        </p:txBody>
      </p:sp>
      <p:sp>
        <p:nvSpPr>
          <p:cNvPr id="30" name="Arc 29"/>
          <p:cNvSpPr/>
          <p:nvPr/>
        </p:nvSpPr>
        <p:spPr>
          <a:xfrm>
            <a:off x="2982258" y="2858146"/>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2" name="Straight Connector 31"/>
          <p:cNvCxnSpPr>
            <a:endCxn id="30" idx="0"/>
          </p:cNvCxnSpPr>
          <p:nvPr/>
        </p:nvCxnSpPr>
        <p:spPr>
          <a:xfrm>
            <a:off x="2970451" y="2858146"/>
            <a:ext cx="228257" cy="3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3405820" y="3085676"/>
            <a:ext cx="1396" cy="42171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3739708" y="3034690"/>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37" name="Straight Connector 36"/>
          <p:cNvCxnSpPr>
            <a:stCxn id="35" idx="2"/>
          </p:cNvCxnSpPr>
          <p:nvPr/>
        </p:nvCxnSpPr>
        <p:spPr>
          <a:xfrm flipH="1">
            <a:off x="3739708" y="3262220"/>
            <a:ext cx="1396" cy="42171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52187" y="3028950"/>
            <a:ext cx="15837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2757972" y="3279744"/>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41" name="Arc 40"/>
          <p:cNvSpPr/>
          <p:nvPr/>
        </p:nvSpPr>
        <p:spPr>
          <a:xfrm flipH="1">
            <a:off x="3902019" y="3303224"/>
            <a:ext cx="424958" cy="408330"/>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43" name="Straight Arrow Connector 42"/>
          <p:cNvCxnSpPr>
            <a:stCxn id="41" idx="0"/>
            <a:endCxn id="8" idx="4"/>
          </p:cNvCxnSpPr>
          <p:nvPr/>
        </p:nvCxnSpPr>
        <p:spPr>
          <a:xfrm flipV="1">
            <a:off x="4112394" y="3303224"/>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4110562" y="3022826"/>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379247" y="2858146"/>
            <a:ext cx="603011" cy="436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379247" y="3279744"/>
            <a:ext cx="595175" cy="3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246738" y="3306570"/>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246738" y="302282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297175" y="2858146"/>
            <a:ext cx="37872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297175" y="327872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985071" y="1191719"/>
            <a:ext cx="264438" cy="22813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9" name="Left Brace 78"/>
          <p:cNvSpPr/>
          <p:nvPr/>
        </p:nvSpPr>
        <p:spPr>
          <a:xfrm flipH="1">
            <a:off x="5816396" y="2355603"/>
            <a:ext cx="116888" cy="1008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80" name="TextBox 79"/>
          <p:cNvSpPr txBox="1"/>
          <p:nvPr/>
        </p:nvSpPr>
        <p:spPr>
          <a:xfrm>
            <a:off x="5919757" y="2681061"/>
            <a:ext cx="649243" cy="369332"/>
          </a:xfrm>
          <a:prstGeom prst="rect">
            <a:avLst/>
          </a:prstGeom>
          <a:noFill/>
        </p:spPr>
        <p:txBody>
          <a:bodyPr wrap="square" rtlCol="0">
            <a:spAutoFit/>
          </a:bodyPr>
          <a:lstStyle/>
          <a:p>
            <a:pPr algn="ctr"/>
            <a:r>
              <a:rPr lang="en-US" sz="900" dirty="0" smtClean="0"/>
              <a:t>Host</a:t>
            </a:r>
            <a:br>
              <a:rPr lang="en-US" sz="900" dirty="0" smtClean="0"/>
            </a:br>
            <a:r>
              <a:rPr lang="en-US" sz="900" dirty="0" smtClean="0"/>
              <a:t>Interface</a:t>
            </a:r>
            <a:endParaRPr lang="en-US" sz="900" dirty="0"/>
          </a:p>
        </p:txBody>
      </p:sp>
      <p:sp>
        <p:nvSpPr>
          <p:cNvPr id="81" name="TextBox 80"/>
          <p:cNvSpPr txBox="1"/>
          <p:nvPr/>
        </p:nvSpPr>
        <p:spPr>
          <a:xfrm>
            <a:off x="381000" y="2154793"/>
            <a:ext cx="649243" cy="369332"/>
          </a:xfrm>
          <a:prstGeom prst="rect">
            <a:avLst/>
          </a:prstGeom>
          <a:noFill/>
        </p:spPr>
        <p:txBody>
          <a:bodyPr wrap="square" rtlCol="0">
            <a:spAutoFit/>
          </a:bodyPr>
          <a:lstStyle/>
          <a:p>
            <a:pPr algn="ctr"/>
            <a:r>
              <a:rPr lang="en-US" sz="900" dirty="0" smtClean="0"/>
              <a:t>Client</a:t>
            </a:r>
            <a:br>
              <a:rPr lang="en-US" sz="900" dirty="0" smtClean="0"/>
            </a:br>
            <a:r>
              <a:rPr lang="en-US" sz="900" dirty="0" smtClean="0"/>
              <a:t>Interface</a:t>
            </a:r>
            <a:endParaRPr lang="en-US" sz="900" dirty="0"/>
          </a:p>
        </p:txBody>
      </p:sp>
      <p:sp>
        <p:nvSpPr>
          <p:cNvPr id="83" name="Rectangle 82"/>
          <p:cNvSpPr/>
          <p:nvPr/>
        </p:nvSpPr>
        <p:spPr>
          <a:xfrm>
            <a:off x="2852653" y="2561246"/>
            <a:ext cx="1402718" cy="975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IEEE 2654 Model Node</a:t>
            </a:r>
            <a:endParaRPr lang="en-US" sz="900" dirty="0">
              <a:solidFill>
                <a:schemeClr val="tx1"/>
              </a:solidFill>
            </a:endParaRPr>
          </a:p>
        </p:txBody>
      </p:sp>
      <p:sp>
        <p:nvSpPr>
          <p:cNvPr id="84" name="Flowchart: Magnetic Disk 83"/>
          <p:cNvSpPr/>
          <p:nvPr/>
        </p:nvSpPr>
        <p:spPr>
          <a:xfrm>
            <a:off x="2973704" y="4583908"/>
            <a:ext cx="1140112" cy="270518"/>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Instance Data</a:t>
            </a:r>
            <a:endParaRPr lang="en-US" sz="700" dirty="0">
              <a:solidFill>
                <a:schemeClr val="tx1"/>
              </a:solidFill>
            </a:endParaRPr>
          </a:p>
        </p:txBody>
      </p:sp>
      <p:sp>
        <p:nvSpPr>
          <p:cNvPr id="85" name="Up-Down Arrow 84"/>
          <p:cNvSpPr/>
          <p:nvPr/>
        </p:nvSpPr>
        <p:spPr>
          <a:xfrm>
            <a:off x="3483863" y="4351138"/>
            <a:ext cx="126241" cy="216414"/>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TextBox 9"/>
          <p:cNvSpPr txBox="1"/>
          <p:nvPr/>
        </p:nvSpPr>
        <p:spPr>
          <a:xfrm>
            <a:off x="1867815" y="3209820"/>
            <a:ext cx="595140" cy="184666"/>
          </a:xfrm>
          <a:prstGeom prst="rect">
            <a:avLst/>
          </a:prstGeom>
          <a:noFill/>
        </p:spPr>
        <p:txBody>
          <a:bodyPr wrap="square" rtlCol="0">
            <a:spAutoFit/>
          </a:bodyPr>
          <a:lstStyle/>
          <a:p>
            <a:r>
              <a:rPr lang="en-US" sz="600" dirty="0" smtClean="0"/>
              <a:t>RESPONSE</a:t>
            </a:r>
            <a:endParaRPr lang="en-US" sz="600" dirty="0"/>
          </a:p>
        </p:txBody>
      </p:sp>
      <p:sp>
        <p:nvSpPr>
          <p:cNvPr id="88" name="Right Arrow 87"/>
          <p:cNvSpPr/>
          <p:nvPr/>
        </p:nvSpPr>
        <p:spPr>
          <a:xfrm>
            <a:off x="5365579" y="3766319"/>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LOWER LEVEL HIERARCHICAL ELEMENTS</a:t>
            </a:r>
            <a:endParaRPr lang="en-US" sz="600" dirty="0"/>
          </a:p>
        </p:txBody>
      </p:sp>
      <p:sp>
        <p:nvSpPr>
          <p:cNvPr id="89" name="Right Arrow 88"/>
          <p:cNvSpPr/>
          <p:nvPr/>
        </p:nvSpPr>
        <p:spPr>
          <a:xfrm flipH="1">
            <a:off x="634905" y="3582698"/>
            <a:ext cx="1041495" cy="93184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TO HIGHER LEVEL HIERARCHICAL ELEMENTS</a:t>
            </a:r>
            <a:endParaRPr lang="en-US" sz="600" dirty="0"/>
          </a:p>
        </p:txBody>
      </p:sp>
      <p:sp>
        <p:nvSpPr>
          <p:cNvPr id="90" name="Rectangular Callout 89"/>
          <p:cNvSpPr/>
          <p:nvPr/>
        </p:nvSpPr>
        <p:spPr>
          <a:xfrm>
            <a:off x="1642085" y="3483909"/>
            <a:ext cx="933287" cy="131688"/>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handleResponse</a:t>
            </a:r>
            <a:r>
              <a:rPr lang="en-US" sz="700" dirty="0" smtClean="0">
                <a:solidFill>
                  <a:schemeClr val="tx1"/>
                </a:solidFill>
              </a:rPr>
              <a:t>()</a:t>
            </a:r>
            <a:endParaRPr lang="en-US" sz="700" dirty="0">
              <a:solidFill>
                <a:schemeClr val="tx1"/>
              </a:solidFill>
            </a:endParaRPr>
          </a:p>
        </p:txBody>
      </p:sp>
      <p:sp>
        <p:nvSpPr>
          <p:cNvPr id="91" name="Rectangular Callout 90"/>
          <p:cNvSpPr/>
          <p:nvPr/>
        </p:nvSpPr>
        <p:spPr>
          <a:xfrm>
            <a:off x="2074914" y="2443369"/>
            <a:ext cx="933287" cy="132977"/>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sendRequest</a:t>
            </a:r>
            <a:r>
              <a:rPr lang="en-US" sz="700" dirty="0" smtClean="0">
                <a:solidFill>
                  <a:schemeClr val="tx1"/>
                </a:solidFill>
              </a:rPr>
              <a:t>()</a:t>
            </a:r>
            <a:endParaRPr lang="en-US" sz="700" dirty="0">
              <a:solidFill>
                <a:schemeClr val="tx1"/>
              </a:solidFill>
            </a:endParaRPr>
          </a:p>
        </p:txBody>
      </p:sp>
      <p:sp>
        <p:nvSpPr>
          <p:cNvPr id="92" name="Rectangular Callout 91"/>
          <p:cNvSpPr/>
          <p:nvPr/>
        </p:nvSpPr>
        <p:spPr>
          <a:xfrm>
            <a:off x="4617784" y="3486929"/>
            <a:ext cx="933287" cy="132977"/>
          </a:xfrm>
          <a:prstGeom prst="wedgeRectCallout">
            <a:avLst>
              <a:gd name="adj1" fmla="val -127235"/>
              <a:gd name="adj2" fmla="val -61372"/>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sp>
        <p:nvSpPr>
          <p:cNvPr id="93" name="Rectangular Callout 92"/>
          <p:cNvSpPr/>
          <p:nvPr/>
        </p:nvSpPr>
        <p:spPr>
          <a:xfrm>
            <a:off x="3995260" y="3677438"/>
            <a:ext cx="933287" cy="132977"/>
          </a:xfrm>
          <a:prstGeom prst="wedgeRectCallout">
            <a:avLst>
              <a:gd name="adj1" fmla="val -75747"/>
              <a:gd name="adj2" fmla="val -196813"/>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25" name="TextBox 24"/>
          <p:cNvSpPr txBox="1"/>
          <p:nvPr/>
        </p:nvSpPr>
        <p:spPr>
          <a:xfrm>
            <a:off x="1500063" y="2984770"/>
            <a:ext cx="1221161"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8" name="TextBox 107"/>
          <p:cNvSpPr txBox="1"/>
          <p:nvPr/>
        </p:nvSpPr>
        <p:spPr>
          <a:xfrm>
            <a:off x="5410200" y="3069472"/>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09" name="Oval 108"/>
          <p:cNvSpPr/>
          <p:nvPr/>
        </p:nvSpPr>
        <p:spPr>
          <a:xfrm>
            <a:off x="4668208" y="1103492"/>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118" name="Oval 117"/>
          <p:cNvSpPr/>
          <p:nvPr/>
        </p:nvSpPr>
        <p:spPr>
          <a:xfrm>
            <a:off x="4664903" y="155528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119" name="Oval 118"/>
          <p:cNvSpPr/>
          <p:nvPr/>
        </p:nvSpPr>
        <p:spPr>
          <a:xfrm>
            <a:off x="4478030" y="1447208"/>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122" name="Oval 121"/>
          <p:cNvSpPr/>
          <p:nvPr/>
        </p:nvSpPr>
        <p:spPr>
          <a:xfrm>
            <a:off x="4685404" y="2026635"/>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9</a:t>
            </a:r>
            <a:endParaRPr lang="en-US" sz="1200" dirty="0"/>
          </a:p>
        </p:txBody>
      </p:sp>
      <p:sp>
        <p:nvSpPr>
          <p:cNvPr id="123" name="Oval 122"/>
          <p:cNvSpPr/>
          <p:nvPr/>
        </p:nvSpPr>
        <p:spPr>
          <a:xfrm>
            <a:off x="4473494" y="1912419"/>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a:t>
            </a:r>
            <a:endParaRPr lang="en-US" sz="1200" dirty="0"/>
          </a:p>
        </p:txBody>
      </p:sp>
      <p:sp>
        <p:nvSpPr>
          <p:cNvPr id="124" name="Oval 123"/>
          <p:cNvSpPr/>
          <p:nvPr/>
        </p:nvSpPr>
        <p:spPr>
          <a:xfrm>
            <a:off x="4664903" y="1782557"/>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a:t>
            </a:r>
            <a:endParaRPr lang="en-US" sz="1200" dirty="0"/>
          </a:p>
        </p:txBody>
      </p:sp>
      <p:sp>
        <p:nvSpPr>
          <p:cNvPr id="125" name="Oval 124"/>
          <p:cNvSpPr/>
          <p:nvPr/>
        </p:nvSpPr>
        <p:spPr>
          <a:xfrm>
            <a:off x="4478030" y="1678420"/>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a:t>
            </a:r>
          </a:p>
        </p:txBody>
      </p:sp>
      <p:cxnSp>
        <p:nvCxnSpPr>
          <p:cNvPr id="64" name="Straight Connector 63"/>
          <p:cNvCxnSpPr>
            <a:stCxn id="40" idx="2"/>
          </p:cNvCxnSpPr>
          <p:nvPr/>
        </p:nvCxnSpPr>
        <p:spPr>
          <a:xfrm>
            <a:off x="3181534" y="3507274"/>
            <a:ext cx="1396" cy="24658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407216" y="3483909"/>
            <a:ext cx="0" cy="26995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743860" y="3507274"/>
            <a:ext cx="0" cy="23554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3902019" y="3507282"/>
            <a:ext cx="0" cy="22449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Flowchart: Direct Access Storage 137"/>
          <p:cNvSpPr/>
          <p:nvPr/>
        </p:nvSpPr>
        <p:spPr>
          <a:xfrm flipH="1">
            <a:off x="1662374" y="1196428"/>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lowchart: Direct Access Storage 138"/>
          <p:cNvSpPr/>
          <p:nvPr/>
        </p:nvSpPr>
        <p:spPr>
          <a:xfrm flipH="1">
            <a:off x="1662374" y="1641507"/>
            <a:ext cx="703347" cy="216414"/>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TextBox 139"/>
          <p:cNvSpPr txBox="1"/>
          <p:nvPr/>
        </p:nvSpPr>
        <p:spPr>
          <a:xfrm>
            <a:off x="1871240" y="1192495"/>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REQUEST</a:t>
            </a:r>
            <a:endParaRPr lang="en-US" sz="500" dirty="0"/>
          </a:p>
        </p:txBody>
      </p:sp>
      <p:cxnSp>
        <p:nvCxnSpPr>
          <p:cNvPr id="141" name="Straight Arrow Connector 140"/>
          <p:cNvCxnSpPr>
            <a:endCxn id="139" idx="4"/>
          </p:cNvCxnSpPr>
          <p:nvPr/>
        </p:nvCxnSpPr>
        <p:spPr>
          <a:xfrm flipV="1">
            <a:off x="1231377" y="1749714"/>
            <a:ext cx="430997" cy="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38" idx="4"/>
          </p:cNvCxnSpPr>
          <p:nvPr/>
        </p:nvCxnSpPr>
        <p:spPr>
          <a:xfrm flipH="1">
            <a:off x="1229545" y="1304636"/>
            <a:ext cx="432829" cy="436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365721" y="1753059"/>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2365721" y="1304636"/>
            <a:ext cx="378725"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486537" y="1443509"/>
            <a:ext cx="1203806"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sp>
        <p:nvSpPr>
          <p:cNvPr id="147" name="TextBox 146"/>
          <p:cNvSpPr txBox="1"/>
          <p:nvPr/>
        </p:nvSpPr>
        <p:spPr>
          <a:xfrm>
            <a:off x="1856139" y="1641448"/>
            <a:ext cx="595140" cy="246221"/>
          </a:xfrm>
          <a:prstGeom prst="rect">
            <a:avLst/>
          </a:prstGeom>
          <a:noFill/>
        </p:spPr>
        <p:txBody>
          <a:bodyPr wrap="square" rtlCol="0">
            <a:spAutoFit/>
          </a:bodyPr>
          <a:lstStyle/>
          <a:p>
            <a:r>
              <a:rPr lang="en-US" sz="500" dirty="0" smtClean="0"/>
              <a:t>UPDATE</a:t>
            </a:r>
            <a:br>
              <a:rPr lang="en-US" sz="500" dirty="0" smtClean="0"/>
            </a:br>
            <a:r>
              <a:rPr lang="en-US" sz="500" dirty="0" smtClean="0"/>
              <a:t>RESPONSE</a:t>
            </a:r>
            <a:endParaRPr lang="en-US" sz="500" dirty="0"/>
          </a:p>
        </p:txBody>
      </p:sp>
      <p:sp>
        <p:nvSpPr>
          <p:cNvPr id="150" name="Arc 149"/>
          <p:cNvSpPr/>
          <p:nvPr/>
        </p:nvSpPr>
        <p:spPr>
          <a:xfrm flipV="1">
            <a:off x="2544387" y="894983"/>
            <a:ext cx="424958" cy="408330"/>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51" name="Arc 150"/>
          <p:cNvSpPr/>
          <p:nvPr/>
        </p:nvSpPr>
        <p:spPr>
          <a:xfrm flipV="1">
            <a:off x="2667000" y="1342911"/>
            <a:ext cx="424958" cy="408330"/>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52" name="Straight Arrow Connector 151"/>
          <p:cNvCxnSpPr/>
          <p:nvPr/>
        </p:nvCxnSpPr>
        <p:spPr>
          <a:xfrm>
            <a:off x="2754649" y="1751835"/>
            <a:ext cx="344296"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092280" y="1095095"/>
            <a:ext cx="0" cy="436735"/>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968410" y="900375"/>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092280" y="908826"/>
            <a:ext cx="0" cy="194666"/>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6" name="Rectangular Callout 155"/>
          <p:cNvSpPr/>
          <p:nvPr/>
        </p:nvSpPr>
        <p:spPr>
          <a:xfrm>
            <a:off x="1554167" y="1016168"/>
            <a:ext cx="933287" cy="132977"/>
          </a:xfrm>
          <a:prstGeom prst="wedgeRectCallout">
            <a:avLst>
              <a:gd name="adj1" fmla="val 100956"/>
              <a:gd name="adj2" fmla="val -9368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157" name="Rectangular Callout 156"/>
          <p:cNvSpPr/>
          <p:nvPr/>
        </p:nvSpPr>
        <p:spPr>
          <a:xfrm>
            <a:off x="4102568" y="749263"/>
            <a:ext cx="933287" cy="132977"/>
          </a:xfrm>
          <a:prstGeom prst="wedgeRectCallout">
            <a:avLst>
              <a:gd name="adj1" fmla="val -137250"/>
              <a:gd name="adj2" fmla="val 11945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33" name="Elbow Connector 32"/>
          <p:cNvCxnSpPr/>
          <p:nvPr/>
        </p:nvCxnSpPr>
        <p:spPr>
          <a:xfrm rot="5400000">
            <a:off x="2504359" y="1859472"/>
            <a:ext cx="1901184" cy="57830"/>
          </a:xfrm>
          <a:prstGeom prst="bentConnector3">
            <a:avLst>
              <a:gd name="adj1" fmla="val 50000"/>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3426036" y="2813563"/>
            <a:ext cx="688463" cy="482968"/>
          </a:xfrm>
          <a:prstGeom prst="bentConnector3">
            <a:avLst>
              <a:gd name="adj1" fmla="val -498"/>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Rectangular Callout 157"/>
          <p:cNvSpPr/>
          <p:nvPr/>
        </p:nvSpPr>
        <p:spPr>
          <a:xfrm>
            <a:off x="1554167" y="745650"/>
            <a:ext cx="933287" cy="132977"/>
          </a:xfrm>
          <a:prstGeom prst="wedgeRectCallout">
            <a:avLst>
              <a:gd name="adj1" fmla="val 111505"/>
              <a:gd name="adj2" fmla="val 115423"/>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updateResponse</a:t>
            </a:r>
            <a:r>
              <a:rPr lang="en-US" sz="700" dirty="0" smtClean="0">
                <a:solidFill>
                  <a:schemeClr val="tx1"/>
                </a:solidFill>
              </a:rPr>
              <a:t>()</a:t>
            </a:r>
            <a:endParaRPr lang="en-US" sz="700" dirty="0">
              <a:solidFill>
                <a:schemeClr val="tx1"/>
              </a:solidFill>
            </a:endParaRPr>
          </a:p>
        </p:txBody>
      </p:sp>
      <p:cxnSp>
        <p:nvCxnSpPr>
          <p:cNvPr id="48" name="Elbow Connector 47"/>
          <p:cNvCxnSpPr/>
          <p:nvPr/>
        </p:nvCxnSpPr>
        <p:spPr>
          <a:xfrm rot="16200000" flipH="1">
            <a:off x="2692013" y="1848973"/>
            <a:ext cx="1858684" cy="70499"/>
          </a:xfrm>
          <a:prstGeom prst="bentConnector3">
            <a:avLst>
              <a:gd name="adj1" fmla="val 50000"/>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3656604" y="2813563"/>
            <a:ext cx="440433" cy="215387"/>
          </a:xfrm>
          <a:prstGeom prst="bentConnector3">
            <a:avLst>
              <a:gd name="adj1" fmla="val 259"/>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 name="Rectangular Callout 158"/>
          <p:cNvSpPr/>
          <p:nvPr/>
        </p:nvSpPr>
        <p:spPr>
          <a:xfrm>
            <a:off x="1563290" y="554006"/>
            <a:ext cx="933287" cy="132977"/>
          </a:xfrm>
          <a:prstGeom prst="wedgeRectCallout">
            <a:avLst>
              <a:gd name="adj1" fmla="val 120369"/>
              <a:gd name="adj2" fmla="val 263975"/>
            </a:avLst>
          </a:prstGeom>
          <a:solidFill>
            <a:srgbClr val="FF6600">
              <a:alpha val="30000"/>
            </a:srgbClr>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updateRequest</a:t>
            </a:r>
            <a:r>
              <a:rPr lang="en-US" sz="700" dirty="0" smtClean="0">
                <a:solidFill>
                  <a:schemeClr val="tx1"/>
                </a:solidFill>
              </a:rPr>
              <a:t>()</a:t>
            </a:r>
            <a:endParaRPr lang="en-US" sz="700" dirty="0">
              <a:solidFill>
                <a:schemeClr val="tx1"/>
              </a:solidFill>
            </a:endParaRPr>
          </a:p>
        </p:txBody>
      </p:sp>
      <p:sp>
        <p:nvSpPr>
          <p:cNvPr id="58" name="TextBox 57"/>
          <p:cNvSpPr txBox="1"/>
          <p:nvPr/>
        </p:nvSpPr>
        <p:spPr>
          <a:xfrm>
            <a:off x="1154587" y="539381"/>
            <a:ext cx="399579" cy="415498"/>
          </a:xfrm>
          <a:prstGeom prst="rect">
            <a:avLst/>
          </a:prstGeom>
          <a:noFill/>
        </p:spPr>
        <p:txBody>
          <a:bodyPr wrap="square" rtlCol="0">
            <a:spAutoFit/>
          </a:bodyPr>
          <a:lstStyle/>
          <a:p>
            <a:r>
              <a:rPr lang="en-US" sz="700" dirty="0" smtClean="0"/>
              <a:t>For each child</a:t>
            </a:r>
            <a:endParaRPr lang="en-US" sz="700" dirty="0"/>
          </a:p>
        </p:txBody>
      </p:sp>
      <p:sp>
        <p:nvSpPr>
          <p:cNvPr id="59" name="Left Brace 58"/>
          <p:cNvSpPr/>
          <p:nvPr/>
        </p:nvSpPr>
        <p:spPr>
          <a:xfrm>
            <a:off x="1446876" y="554006"/>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60" name="TextBox 159"/>
          <p:cNvSpPr txBox="1"/>
          <p:nvPr/>
        </p:nvSpPr>
        <p:spPr>
          <a:xfrm flipH="1">
            <a:off x="6534621" y="2670298"/>
            <a:ext cx="399579" cy="415498"/>
          </a:xfrm>
          <a:prstGeom prst="rect">
            <a:avLst/>
          </a:prstGeom>
          <a:noFill/>
        </p:spPr>
        <p:txBody>
          <a:bodyPr wrap="square" rtlCol="0">
            <a:spAutoFit/>
          </a:bodyPr>
          <a:lstStyle/>
          <a:p>
            <a:r>
              <a:rPr lang="en-US" sz="700" dirty="0" smtClean="0"/>
              <a:t>For each child</a:t>
            </a:r>
            <a:endParaRPr lang="en-US" sz="700" dirty="0"/>
          </a:p>
        </p:txBody>
      </p:sp>
      <p:sp>
        <p:nvSpPr>
          <p:cNvPr id="161" name="Left Brace 160"/>
          <p:cNvSpPr/>
          <p:nvPr/>
        </p:nvSpPr>
        <p:spPr>
          <a:xfrm flipH="1">
            <a:off x="6501370" y="2684923"/>
            <a:ext cx="53188" cy="346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20" name="Oval 119"/>
          <p:cNvSpPr/>
          <p:nvPr/>
        </p:nvSpPr>
        <p:spPr>
          <a:xfrm>
            <a:off x="4668537" y="1323916"/>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en-US" sz="1200" dirty="0"/>
          </a:p>
        </p:txBody>
      </p:sp>
      <p:grpSp>
        <p:nvGrpSpPr>
          <p:cNvPr id="170" name="Group 169"/>
          <p:cNvGrpSpPr/>
          <p:nvPr/>
        </p:nvGrpSpPr>
        <p:grpSpPr>
          <a:xfrm>
            <a:off x="4839609" y="2072017"/>
            <a:ext cx="311095" cy="246221"/>
            <a:chOff x="8076951" y="1175486"/>
            <a:chExt cx="438149" cy="346780"/>
          </a:xfrm>
        </p:grpSpPr>
        <p:sp>
          <p:nvSpPr>
            <p:cNvPr id="171" name="Oval 170"/>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2" name="TextBox 171"/>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10</a:t>
              </a:r>
              <a:endParaRPr lang="en-US" sz="1100" dirty="0">
                <a:solidFill>
                  <a:schemeClr val="bg1"/>
                </a:solidFill>
              </a:endParaRPr>
            </a:p>
          </p:txBody>
        </p:sp>
      </p:grpSp>
      <p:grpSp>
        <p:nvGrpSpPr>
          <p:cNvPr id="173" name="Group 172"/>
          <p:cNvGrpSpPr/>
          <p:nvPr/>
        </p:nvGrpSpPr>
        <p:grpSpPr>
          <a:xfrm>
            <a:off x="5054484" y="2142290"/>
            <a:ext cx="311095" cy="246221"/>
            <a:chOff x="8076951" y="1175486"/>
            <a:chExt cx="438149" cy="346780"/>
          </a:xfrm>
        </p:grpSpPr>
        <p:sp>
          <p:nvSpPr>
            <p:cNvPr id="174" name="Oval 173"/>
            <p:cNvSpPr/>
            <p:nvPr/>
          </p:nvSpPr>
          <p:spPr>
            <a:xfrm>
              <a:off x="8173459" y="122739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5" name="TextBox 174"/>
            <p:cNvSpPr txBox="1"/>
            <p:nvPr/>
          </p:nvSpPr>
          <p:spPr>
            <a:xfrm>
              <a:off x="8076951" y="1175486"/>
              <a:ext cx="438149" cy="346780"/>
            </a:xfrm>
            <a:prstGeom prst="rect">
              <a:avLst/>
            </a:prstGeom>
            <a:noFill/>
          </p:spPr>
          <p:txBody>
            <a:bodyPr wrap="square" rtlCol="0">
              <a:spAutoFit/>
            </a:bodyPr>
            <a:lstStyle/>
            <a:p>
              <a:r>
                <a:rPr lang="en-US" sz="1000" dirty="0" smtClean="0">
                  <a:solidFill>
                    <a:schemeClr val="bg1"/>
                  </a:solidFill>
                </a:rPr>
                <a:t>11</a:t>
              </a:r>
              <a:endParaRPr lang="en-US" sz="1100" dirty="0">
                <a:solidFill>
                  <a:schemeClr val="bg1"/>
                </a:solidFill>
              </a:endParaRPr>
            </a:p>
          </p:txBody>
        </p:sp>
      </p:grpSp>
      <p:cxnSp>
        <p:nvCxnSpPr>
          <p:cNvPr id="17" name="Straight Arrow Connector 16"/>
          <p:cNvCxnSpPr>
            <a:stCxn id="150" idx="0"/>
          </p:cNvCxnSpPr>
          <p:nvPr/>
        </p:nvCxnSpPr>
        <p:spPr>
          <a:xfrm>
            <a:off x="2760837" y="1303277"/>
            <a:ext cx="1673690" cy="3541"/>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60837" y="1753060"/>
            <a:ext cx="1673690" cy="6128"/>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5" name="Flowchart: Direct Access Storage 214"/>
          <p:cNvSpPr/>
          <p:nvPr/>
        </p:nvSpPr>
        <p:spPr>
          <a:xfrm flipH="1">
            <a:off x="4740335" y="2345523"/>
            <a:ext cx="683062" cy="210173"/>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6" name="Flowchart: Direct Access Storage 215"/>
          <p:cNvSpPr/>
          <p:nvPr/>
        </p:nvSpPr>
        <p:spPr>
          <a:xfrm flipH="1">
            <a:off x="4740335" y="2632527"/>
            <a:ext cx="683062" cy="210173"/>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7" name="TextBox 216"/>
          <p:cNvSpPr txBox="1"/>
          <p:nvPr/>
        </p:nvSpPr>
        <p:spPr>
          <a:xfrm>
            <a:off x="4933653" y="2671635"/>
            <a:ext cx="577976" cy="169277"/>
          </a:xfrm>
          <a:prstGeom prst="rect">
            <a:avLst/>
          </a:prstGeom>
          <a:noFill/>
        </p:spPr>
        <p:txBody>
          <a:bodyPr wrap="square" rtlCol="0">
            <a:spAutoFit/>
          </a:bodyPr>
          <a:lstStyle/>
          <a:p>
            <a:r>
              <a:rPr lang="en-US" sz="500" dirty="0" smtClean="0"/>
              <a:t>RESPONSE</a:t>
            </a:r>
            <a:endParaRPr lang="en-US" sz="500" dirty="0"/>
          </a:p>
        </p:txBody>
      </p:sp>
      <p:sp>
        <p:nvSpPr>
          <p:cNvPr id="218" name="TextBox 217"/>
          <p:cNvSpPr txBox="1"/>
          <p:nvPr/>
        </p:nvSpPr>
        <p:spPr>
          <a:xfrm>
            <a:off x="4950508" y="2378363"/>
            <a:ext cx="577976" cy="169277"/>
          </a:xfrm>
          <a:prstGeom prst="rect">
            <a:avLst/>
          </a:prstGeom>
          <a:noFill/>
        </p:spPr>
        <p:txBody>
          <a:bodyPr wrap="square" rtlCol="0">
            <a:spAutoFit/>
          </a:bodyPr>
          <a:lstStyle/>
          <a:p>
            <a:r>
              <a:rPr lang="en-US" sz="500" dirty="0" smtClean="0"/>
              <a:t>REQUEST</a:t>
            </a:r>
            <a:endParaRPr lang="en-US" sz="500" dirty="0"/>
          </a:p>
        </p:txBody>
      </p:sp>
      <p:sp>
        <p:nvSpPr>
          <p:cNvPr id="219" name="Arc 218"/>
          <p:cNvSpPr/>
          <p:nvPr/>
        </p:nvSpPr>
        <p:spPr>
          <a:xfrm flipH="1" flipV="1">
            <a:off x="3794200" y="2040303"/>
            <a:ext cx="412702" cy="396554"/>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20" name="Straight Connector 219"/>
          <p:cNvCxnSpPr>
            <a:stCxn id="222" idx="2"/>
          </p:cNvCxnSpPr>
          <p:nvPr/>
        </p:nvCxnSpPr>
        <p:spPr>
          <a:xfrm flipH="1" flipV="1">
            <a:off x="3678143" y="1108049"/>
            <a:ext cx="102" cy="1448881"/>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219" idx="0"/>
          </p:cNvCxnSpPr>
          <p:nvPr/>
        </p:nvCxnSpPr>
        <p:spPr>
          <a:xfrm>
            <a:off x="3996695" y="2436822"/>
            <a:ext cx="323294" cy="8727"/>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Arc 221"/>
          <p:cNvSpPr/>
          <p:nvPr/>
        </p:nvSpPr>
        <p:spPr>
          <a:xfrm flipH="1" flipV="1">
            <a:off x="3678245" y="2358549"/>
            <a:ext cx="412702" cy="396554"/>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23" name="Straight Arrow Connector 222"/>
          <p:cNvCxnSpPr>
            <a:endCxn id="216" idx="4"/>
          </p:cNvCxnSpPr>
          <p:nvPr/>
        </p:nvCxnSpPr>
        <p:spPr>
          <a:xfrm flipV="1">
            <a:off x="3882553" y="2737614"/>
            <a:ext cx="857782" cy="1516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215" idx="4"/>
          </p:cNvCxnSpPr>
          <p:nvPr/>
        </p:nvCxnSpPr>
        <p:spPr>
          <a:xfrm flipH="1">
            <a:off x="4319989" y="2450610"/>
            <a:ext cx="420346" cy="423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3678143" y="871497"/>
            <a:ext cx="0" cy="22875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p:nvPr/>
        </p:nvCxnSpPr>
        <p:spPr>
          <a:xfrm>
            <a:off x="5423397" y="2740863"/>
            <a:ext cx="36780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5423397" y="2450610"/>
            <a:ext cx="367803"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5565322" y="2484913"/>
            <a:ext cx="1169088" cy="200055"/>
          </a:xfrm>
          <a:prstGeom prst="rect">
            <a:avLst/>
          </a:prstGeom>
          <a:noFill/>
        </p:spPr>
        <p:txBody>
          <a:bodyPr wrap="square" rtlCol="0">
            <a:spAutoFit/>
          </a:bodyPr>
          <a:lstStyle/>
          <a:p>
            <a:r>
              <a:rPr lang="en-US" sz="700" dirty="0" smtClean="0">
                <a:solidFill>
                  <a:srgbClr val="FF0000"/>
                </a:solidFill>
              </a:rPr>
              <a:t>IEEE 2654 </a:t>
            </a:r>
            <a:r>
              <a:rPr lang="en-US" sz="700" dirty="0" err="1" smtClean="0">
                <a:solidFill>
                  <a:srgbClr val="FF0000"/>
                </a:solidFill>
              </a:rPr>
              <a:t>Msg</a:t>
            </a:r>
            <a:r>
              <a:rPr lang="en-US" sz="700" dirty="0" smtClean="0">
                <a:solidFill>
                  <a:srgbClr val="FF0000"/>
                </a:solidFill>
              </a:rPr>
              <a:t> Channel</a:t>
            </a:r>
            <a:endParaRPr lang="en-US" sz="700" dirty="0">
              <a:solidFill>
                <a:srgbClr val="FF0000"/>
              </a:solidFill>
            </a:endParaRPr>
          </a:p>
        </p:txBody>
      </p:sp>
      <p:cxnSp>
        <p:nvCxnSpPr>
          <p:cNvPr id="230" name="Straight Connector 229"/>
          <p:cNvCxnSpPr/>
          <p:nvPr/>
        </p:nvCxnSpPr>
        <p:spPr>
          <a:xfrm flipV="1">
            <a:off x="3790788" y="863546"/>
            <a:ext cx="0" cy="228754"/>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19" idx="2"/>
          </p:cNvCxnSpPr>
          <p:nvPr/>
        </p:nvCxnSpPr>
        <p:spPr>
          <a:xfrm flipH="1" flipV="1">
            <a:off x="3790788" y="1126450"/>
            <a:ext cx="4768" cy="1089439"/>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182930" y="954879"/>
            <a:ext cx="6496" cy="1884100"/>
          </a:xfrm>
          <a:prstGeom prst="straightConnector1">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3276600" y="951078"/>
            <a:ext cx="0" cy="1862486"/>
          </a:xfrm>
          <a:prstGeom prst="straightConnector1">
            <a:avLst/>
          </a:prstGeom>
          <a:ln w="28575">
            <a:solidFill>
              <a:srgbClr val="FF66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flipV="1">
            <a:off x="2968413" y="2813563"/>
            <a:ext cx="226325" cy="50832"/>
          </a:xfrm>
          <a:prstGeom prst="bentConnector3">
            <a:avLst>
              <a:gd name="adj1" fmla="val 550"/>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Elbow Connector 256"/>
          <p:cNvCxnSpPr>
            <a:stCxn id="40" idx="0"/>
          </p:cNvCxnSpPr>
          <p:nvPr/>
        </p:nvCxnSpPr>
        <p:spPr>
          <a:xfrm rot="10800000" flipH="1">
            <a:off x="2974422" y="2799842"/>
            <a:ext cx="302178" cy="479938"/>
          </a:xfrm>
          <a:prstGeom prst="bentConnector4">
            <a:avLst>
              <a:gd name="adj1" fmla="val 100079"/>
              <a:gd name="adj2" fmla="val 50004"/>
            </a:avLst>
          </a:prstGeom>
          <a:ln w="28575">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Arc 263"/>
          <p:cNvSpPr/>
          <p:nvPr/>
        </p:nvSpPr>
        <p:spPr>
          <a:xfrm flipH="1" flipV="1">
            <a:off x="3810102" y="2047438"/>
            <a:ext cx="412702" cy="396554"/>
          </a:xfrm>
          <a:prstGeom prst="arc">
            <a:avLst>
              <a:gd name="adj1" fmla="val 16266864"/>
              <a:gd name="adj2" fmla="val 378985"/>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65" name="Straight Arrow Connector 264"/>
          <p:cNvCxnSpPr>
            <a:stCxn id="264" idx="0"/>
          </p:cNvCxnSpPr>
          <p:nvPr/>
        </p:nvCxnSpPr>
        <p:spPr>
          <a:xfrm>
            <a:off x="4012597" y="2443957"/>
            <a:ext cx="323294" cy="8727"/>
          </a:xfrm>
          <a:prstGeom prst="straightConnector1">
            <a:avLst/>
          </a:prstGeom>
          <a:ln w="28575">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96" idx="2"/>
          </p:cNvCxnSpPr>
          <p:nvPr/>
        </p:nvCxnSpPr>
        <p:spPr>
          <a:xfrm>
            <a:off x="4030968" y="1988948"/>
            <a:ext cx="403560" cy="9848"/>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3" name="Arc 272"/>
          <p:cNvSpPr/>
          <p:nvPr/>
        </p:nvSpPr>
        <p:spPr>
          <a:xfrm flipH="1" flipV="1">
            <a:off x="3686277" y="813251"/>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74" name="Straight Arrow Connector 273"/>
          <p:cNvCxnSpPr>
            <a:stCxn id="273" idx="0"/>
          </p:cNvCxnSpPr>
          <p:nvPr/>
        </p:nvCxnSpPr>
        <p:spPr>
          <a:xfrm flipV="1">
            <a:off x="3890585" y="1200182"/>
            <a:ext cx="543942" cy="9613"/>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7" name="Arc 276"/>
          <p:cNvSpPr/>
          <p:nvPr/>
        </p:nvSpPr>
        <p:spPr>
          <a:xfrm flipH="1">
            <a:off x="3276600" y="1529634"/>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78" name="Straight Arrow Connector 277"/>
          <p:cNvCxnSpPr>
            <a:stCxn id="277" idx="0"/>
          </p:cNvCxnSpPr>
          <p:nvPr/>
        </p:nvCxnSpPr>
        <p:spPr>
          <a:xfrm>
            <a:off x="3480908" y="1529644"/>
            <a:ext cx="953619" cy="6925"/>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77" idx="2"/>
          </p:cNvCxnSpPr>
          <p:nvPr/>
        </p:nvCxnSpPr>
        <p:spPr>
          <a:xfrm>
            <a:off x="3276600" y="1727807"/>
            <a:ext cx="3868" cy="1085757"/>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Elbow Connector 280"/>
          <p:cNvCxnSpPr/>
          <p:nvPr/>
        </p:nvCxnSpPr>
        <p:spPr>
          <a:xfrm rot="5400000" flipH="1" flipV="1">
            <a:off x="2892859" y="2902863"/>
            <a:ext cx="476907" cy="298310"/>
          </a:xfrm>
          <a:prstGeom prst="bentConnector3">
            <a:avLst>
              <a:gd name="adj1" fmla="val 1566"/>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V="1">
            <a:off x="3691539" y="885433"/>
            <a:ext cx="0" cy="162471"/>
          </a:xfrm>
          <a:prstGeom prst="line">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9" name="Arc 288"/>
          <p:cNvSpPr/>
          <p:nvPr/>
        </p:nvSpPr>
        <p:spPr>
          <a:xfrm flipH="1" flipV="1">
            <a:off x="3186988" y="1038012"/>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290" name="Straight Arrow Connector 289"/>
          <p:cNvCxnSpPr/>
          <p:nvPr/>
        </p:nvCxnSpPr>
        <p:spPr>
          <a:xfrm>
            <a:off x="3389681" y="1428750"/>
            <a:ext cx="1044551" cy="0"/>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V="1">
            <a:off x="3189426" y="942286"/>
            <a:ext cx="0" cy="297661"/>
          </a:xfrm>
          <a:prstGeom prst="line">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6" name="Arc 295"/>
          <p:cNvSpPr/>
          <p:nvPr/>
        </p:nvSpPr>
        <p:spPr>
          <a:xfrm rot="5400000" flipH="1" flipV="1">
            <a:off x="3801926" y="1995666"/>
            <a:ext cx="412702" cy="396554"/>
          </a:xfrm>
          <a:prstGeom prst="arc">
            <a:avLst>
              <a:gd name="adj1" fmla="val 16266864"/>
              <a:gd name="adj2" fmla="val 378985"/>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320" name="Arc 319"/>
          <p:cNvSpPr/>
          <p:nvPr/>
        </p:nvSpPr>
        <p:spPr>
          <a:xfrm flipH="1" flipV="1">
            <a:off x="3583245" y="1260796"/>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21" name="Straight Arrow Connector 320"/>
          <p:cNvCxnSpPr>
            <a:stCxn id="320" idx="0"/>
          </p:cNvCxnSpPr>
          <p:nvPr/>
        </p:nvCxnSpPr>
        <p:spPr>
          <a:xfrm>
            <a:off x="3787553" y="1657340"/>
            <a:ext cx="632047" cy="10"/>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V="1">
            <a:off x="3588507" y="942286"/>
            <a:ext cx="0" cy="553164"/>
          </a:xfrm>
          <a:prstGeom prst="line">
            <a:avLst/>
          </a:prstGeom>
          <a:ln w="28575">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4" name="Arc 323"/>
          <p:cNvSpPr/>
          <p:nvPr/>
        </p:nvSpPr>
        <p:spPr>
          <a:xfrm flipH="1" flipV="1">
            <a:off x="3486152" y="1489396"/>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25" name="Straight Arrow Connector 324"/>
          <p:cNvCxnSpPr>
            <a:stCxn id="324" idx="0"/>
          </p:cNvCxnSpPr>
          <p:nvPr/>
        </p:nvCxnSpPr>
        <p:spPr>
          <a:xfrm flipV="1">
            <a:off x="3690460" y="1877192"/>
            <a:ext cx="744068" cy="8748"/>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V="1">
            <a:off x="3491414" y="951078"/>
            <a:ext cx="0" cy="772972"/>
          </a:xfrm>
          <a:prstGeom prst="line">
            <a:avLst/>
          </a:prstGeom>
          <a:ln w="28575">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0" name="Arc 329"/>
          <p:cNvSpPr/>
          <p:nvPr/>
        </p:nvSpPr>
        <p:spPr>
          <a:xfrm flipH="1">
            <a:off x="3409311" y="2088359"/>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31" name="Straight Arrow Connector 330"/>
          <p:cNvCxnSpPr>
            <a:stCxn id="330" idx="0"/>
          </p:cNvCxnSpPr>
          <p:nvPr/>
        </p:nvCxnSpPr>
        <p:spPr>
          <a:xfrm>
            <a:off x="3613619" y="2088369"/>
            <a:ext cx="820909" cy="6925"/>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p:cNvCxnSpPr>
            <a:stCxn id="330" idx="2"/>
          </p:cNvCxnSpPr>
          <p:nvPr/>
        </p:nvCxnSpPr>
        <p:spPr>
          <a:xfrm>
            <a:off x="3409311" y="2286532"/>
            <a:ext cx="0" cy="1220742"/>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6" name="Arc 335"/>
          <p:cNvSpPr/>
          <p:nvPr/>
        </p:nvSpPr>
        <p:spPr>
          <a:xfrm flipH="1">
            <a:off x="3751573" y="2186301"/>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37" name="Straight Arrow Connector 336"/>
          <p:cNvCxnSpPr>
            <a:stCxn id="336" idx="0"/>
          </p:cNvCxnSpPr>
          <p:nvPr/>
        </p:nvCxnSpPr>
        <p:spPr>
          <a:xfrm>
            <a:off x="3955881" y="2186311"/>
            <a:ext cx="692319" cy="7860"/>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stCxn id="336" idx="2"/>
          </p:cNvCxnSpPr>
          <p:nvPr/>
        </p:nvCxnSpPr>
        <p:spPr>
          <a:xfrm>
            <a:off x="3751573" y="2384474"/>
            <a:ext cx="0" cy="1112124"/>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0" name="Arc 339"/>
          <p:cNvSpPr/>
          <p:nvPr/>
        </p:nvSpPr>
        <p:spPr>
          <a:xfrm flipH="1">
            <a:off x="3903973" y="2255045"/>
            <a:ext cx="412702" cy="396554"/>
          </a:xfrm>
          <a:prstGeom prst="arc">
            <a:avLst>
              <a:gd name="adj1" fmla="val 16235421"/>
              <a:gd name="adj2" fmla="val 21598270"/>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cxnSp>
        <p:nvCxnSpPr>
          <p:cNvPr id="341" name="Straight Arrow Connector 340"/>
          <p:cNvCxnSpPr>
            <a:stCxn id="340" idx="0"/>
          </p:cNvCxnSpPr>
          <p:nvPr/>
        </p:nvCxnSpPr>
        <p:spPr>
          <a:xfrm>
            <a:off x="4108281" y="2255055"/>
            <a:ext cx="820909" cy="6925"/>
          </a:xfrm>
          <a:prstGeom prst="straightConnector1">
            <a:avLst/>
          </a:prstGeom>
          <a:ln w="28575">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a:stCxn id="340" idx="2"/>
          </p:cNvCxnSpPr>
          <p:nvPr/>
        </p:nvCxnSpPr>
        <p:spPr>
          <a:xfrm>
            <a:off x="3903973" y="2453218"/>
            <a:ext cx="0" cy="1112124"/>
          </a:xfrm>
          <a:prstGeom prst="straightConnector1">
            <a:avLst/>
          </a:prstGeom>
          <a:ln w="28575">
            <a:solidFill>
              <a:srgbClr val="0099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473494" y="1218205"/>
            <a:ext cx="174706" cy="17645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Tree>
    <p:extLst>
      <p:ext uri="{BB962C8B-B14F-4D97-AF65-F5344CB8AC3E}">
        <p14:creationId xmlns:p14="http://schemas.microsoft.com/office/powerpoint/2010/main" val="2619021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BACKUP SLIDES</a:t>
            </a:r>
            <a:endParaRPr lang="en-US" dirty="0"/>
          </a:p>
        </p:txBody>
      </p:sp>
      <p:sp>
        <p:nvSpPr>
          <p:cNvPr id="7" name="Text Placeholder 6"/>
          <p:cNvSpPr>
            <a:spLocks noGrp="1"/>
          </p:cNvSpPr>
          <p:nvPr>
            <p:ph type="body" idx="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spTree>
    <p:extLst>
      <p:ext uri="{BB962C8B-B14F-4D97-AF65-F5344CB8AC3E}">
        <p14:creationId xmlns:p14="http://schemas.microsoft.com/office/powerpoint/2010/main" val="1370469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34542" y="819150"/>
            <a:ext cx="2276397" cy="1341418"/>
          </a:xfrm>
        </p:spPr>
        <p:txBody>
          <a:bodyPr/>
          <a:lstStyle/>
          <a:p>
            <a:pPr>
              <a:lnSpc>
                <a:spcPts val="3000"/>
              </a:lnSpc>
            </a:pPr>
            <a:r>
              <a:rPr lang="en-US" sz="2400" dirty="0" smtClean="0"/>
              <a:t>1687.1/2654 Transformation Flow </a:t>
            </a:r>
            <a:endParaRPr lang="en-US" sz="2400"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11/29/2021</a:t>
            </a:fld>
            <a:endParaRPr lang="en-US"/>
          </a:p>
        </p:txBody>
      </p:sp>
      <p:sp>
        <p:nvSpPr>
          <p:cNvPr id="77" name="Cloud 76"/>
          <p:cNvSpPr/>
          <p:nvPr/>
        </p:nvSpPr>
        <p:spPr>
          <a:xfrm>
            <a:off x="160867" y="1149350"/>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Scheduler/Broker</a:t>
            </a:r>
            <a:endParaRPr lang="en-US" sz="1050" dirty="0">
              <a:solidFill>
                <a:schemeClr val="tx1"/>
              </a:solidFill>
            </a:endParaRPr>
          </a:p>
        </p:txBody>
      </p:sp>
      <p:sp>
        <p:nvSpPr>
          <p:cNvPr id="78" name="Cloud 77"/>
          <p:cNvSpPr/>
          <p:nvPr/>
        </p:nvSpPr>
        <p:spPr>
          <a:xfrm>
            <a:off x="152400" y="46404"/>
            <a:ext cx="1441027" cy="747346"/>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Application</a:t>
            </a:r>
            <a:endParaRPr lang="en-US" sz="1050" dirty="0">
              <a:solidFill>
                <a:schemeClr val="tx1"/>
              </a:solidFill>
            </a:endParaRPr>
          </a:p>
        </p:txBody>
      </p:sp>
      <p:cxnSp>
        <p:nvCxnSpPr>
          <p:cNvPr id="79" name="Straight Arrow Connector 78"/>
          <p:cNvCxnSpPr>
            <a:stCxn id="77" idx="3"/>
            <a:endCxn id="78" idx="1"/>
          </p:cNvCxnSpPr>
          <p:nvPr/>
        </p:nvCxnSpPr>
        <p:spPr>
          <a:xfrm flipV="1">
            <a:off x="842434" y="792954"/>
            <a:ext cx="30480" cy="407225"/>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8" name="Cloud 187"/>
          <p:cNvSpPr/>
          <p:nvPr/>
        </p:nvSpPr>
        <p:spPr>
          <a:xfrm>
            <a:off x="7171267" y="2320925"/>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1687.1 EDA Tool</a:t>
            </a:r>
            <a:endParaRPr lang="en-US" sz="1050" dirty="0">
              <a:solidFill>
                <a:schemeClr val="tx1"/>
              </a:solidFill>
            </a:endParaRPr>
          </a:p>
        </p:txBody>
      </p:sp>
      <p:sp>
        <p:nvSpPr>
          <p:cNvPr id="191" name="Rectangle 190"/>
          <p:cNvSpPr/>
          <p:nvPr/>
        </p:nvSpPr>
        <p:spPr>
          <a:xfrm>
            <a:off x="1676400" y="438150"/>
            <a:ext cx="4853095" cy="41783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System Model</a:t>
            </a:r>
            <a:endParaRPr lang="en-US" dirty="0">
              <a:solidFill>
                <a:schemeClr val="tx1"/>
              </a:solidFill>
            </a:endParaRPr>
          </a:p>
        </p:txBody>
      </p:sp>
      <p:sp>
        <p:nvSpPr>
          <p:cNvPr id="187" name="Rectangle 186"/>
          <p:cNvSpPr/>
          <p:nvPr/>
        </p:nvSpPr>
        <p:spPr>
          <a:xfrm>
            <a:off x="5089963" y="1797050"/>
            <a:ext cx="1292549" cy="1524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sp>
        <p:nvSpPr>
          <p:cNvPr id="186" name="Rectangle 185"/>
          <p:cNvSpPr/>
          <p:nvPr/>
        </p:nvSpPr>
        <p:spPr>
          <a:xfrm>
            <a:off x="3508051" y="1797050"/>
            <a:ext cx="1292549" cy="1524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sp>
        <p:nvSpPr>
          <p:cNvPr id="184" name="Rectangle 183"/>
          <p:cNvSpPr/>
          <p:nvPr/>
        </p:nvSpPr>
        <p:spPr>
          <a:xfrm>
            <a:off x="1862131" y="1818386"/>
            <a:ext cx="1292549" cy="150266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grpSp>
        <p:nvGrpSpPr>
          <p:cNvPr id="3" name="Group 2"/>
          <p:cNvGrpSpPr/>
          <p:nvPr/>
        </p:nvGrpSpPr>
        <p:grpSpPr>
          <a:xfrm>
            <a:off x="1928976" y="2474383"/>
            <a:ext cx="1155700" cy="1837267"/>
            <a:chOff x="3833976" y="2868083"/>
            <a:chExt cx="1155700" cy="1837267"/>
          </a:xfrm>
        </p:grpSpPr>
        <p:sp>
          <p:nvSpPr>
            <p:cNvPr id="10" name="Rounded Rectangle 9"/>
            <p:cNvSpPr/>
            <p:nvPr/>
          </p:nvSpPr>
          <p:spPr>
            <a:xfrm>
              <a:off x="3879160" y="2868083"/>
              <a:ext cx="1082351"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2654</a:t>
              </a:r>
              <a:br>
                <a:rPr lang="en-US" sz="1050" dirty="0">
                  <a:solidFill>
                    <a:schemeClr val="tx1"/>
                  </a:solidFill>
                </a:rPr>
              </a:br>
              <a:r>
                <a:rPr lang="en-US" sz="1050" dirty="0">
                  <a:solidFill>
                    <a:schemeClr val="tx1"/>
                  </a:solidFill>
                </a:rPr>
                <a:t>Node</a:t>
              </a:r>
            </a:p>
          </p:txBody>
        </p:sp>
        <p:sp>
          <p:nvSpPr>
            <p:cNvPr id="11" name="Flowchart: Magnetic Disk 10"/>
            <p:cNvSpPr/>
            <p:nvPr/>
          </p:nvSpPr>
          <p:spPr>
            <a:xfrm>
              <a:off x="3833976" y="38163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 name="Straight Arrow Connector 12"/>
            <p:cNvCxnSpPr>
              <a:stCxn id="10" idx="2"/>
              <a:endCxn id="11" idx="1"/>
            </p:cNvCxnSpPr>
            <p:nvPr/>
          </p:nvCxnSpPr>
          <p:spPr>
            <a:xfrm flipH="1">
              <a:off x="4411826" y="3460750"/>
              <a:ext cx="8510" cy="35560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174025" y="3816350"/>
              <a:ext cx="474133" cy="265232"/>
              <a:chOff x="5562600" y="3181350"/>
              <a:chExt cx="609600" cy="341012"/>
            </a:xfrm>
          </p:grpSpPr>
          <p:sp>
            <p:nvSpPr>
              <p:cNvPr id="17" name="Flowchart: Magnetic Disk 16"/>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Magnetic Disk 17"/>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Flowchart: Magnetic Disk 18"/>
              <p:cNvSpPr/>
              <p:nvPr/>
            </p:nvSpPr>
            <p:spPr>
              <a:xfrm>
                <a:off x="5715000" y="3333751"/>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Magnetic Disk 19"/>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sp>
        <p:nvSpPr>
          <p:cNvPr id="29" name="Rounded Rectangle 28"/>
          <p:cNvSpPr/>
          <p:nvPr/>
        </p:nvSpPr>
        <p:spPr>
          <a:xfrm>
            <a:off x="3640794" y="24743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cxnSp>
        <p:nvCxnSpPr>
          <p:cNvPr id="30" name="Straight Arrow Connector 29"/>
          <p:cNvCxnSpPr>
            <a:stCxn id="29" idx="3"/>
            <a:endCxn id="65" idx="1"/>
          </p:cNvCxnSpPr>
          <p:nvPr/>
        </p:nvCxnSpPr>
        <p:spPr>
          <a:xfrm>
            <a:off x="4648327" y="2770717"/>
            <a:ext cx="578458"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3558935" y="34226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36" name="Straight Arrow Connector 35"/>
          <p:cNvCxnSpPr>
            <a:stCxn id="29" idx="2"/>
            <a:endCxn id="35" idx="1"/>
          </p:cNvCxnSpPr>
          <p:nvPr/>
        </p:nvCxnSpPr>
        <p:spPr>
          <a:xfrm flipH="1">
            <a:off x="4136785" y="3067050"/>
            <a:ext cx="7775" cy="35560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898985" y="3422650"/>
            <a:ext cx="474133" cy="265232"/>
            <a:chOff x="5562600" y="3181350"/>
            <a:chExt cx="609600" cy="341012"/>
          </a:xfrm>
        </p:grpSpPr>
        <p:sp>
          <p:nvSpPr>
            <p:cNvPr id="38" name="Flowchart: Magnetic Disk 37"/>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Flowchart: Magnetic Disk 38"/>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0" name="Flowchart: Magnetic Disk 39"/>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Flowchart: Magnetic Disk 40"/>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47" name="TextBox 46"/>
          <p:cNvSpPr txBox="1"/>
          <p:nvPr/>
        </p:nvSpPr>
        <p:spPr>
          <a:xfrm>
            <a:off x="4657966" y="2547732"/>
            <a:ext cx="592667" cy="523220"/>
          </a:xfrm>
          <a:prstGeom prst="rect">
            <a:avLst/>
          </a:prstGeom>
          <a:noFill/>
        </p:spPr>
        <p:txBody>
          <a:bodyPr wrap="square" rtlCol="0">
            <a:spAutoFit/>
          </a:bodyPr>
          <a:lstStyle/>
          <a:p>
            <a:r>
              <a:rPr lang="en-US" sz="700" dirty="0" smtClean="0"/>
              <a:t/>
            </a:r>
            <a:br>
              <a:rPr lang="en-US" sz="700" dirty="0" smtClean="0"/>
            </a:br>
            <a:r>
              <a:rPr lang="en-US" sz="700" dirty="0" smtClean="0"/>
              <a:t/>
            </a:r>
            <a:br>
              <a:rPr lang="en-US" sz="700" dirty="0" smtClean="0"/>
            </a:br>
            <a:r>
              <a:rPr lang="en-US" sz="700" dirty="0" smtClean="0"/>
              <a:t>Request/</a:t>
            </a:r>
            <a:br>
              <a:rPr lang="en-US" sz="700" dirty="0" smtClean="0"/>
            </a:br>
            <a:r>
              <a:rPr lang="en-US" sz="700" dirty="0" smtClean="0"/>
              <a:t>Response</a:t>
            </a:r>
            <a:endParaRPr lang="en-US" sz="700" dirty="0"/>
          </a:p>
        </p:txBody>
      </p:sp>
      <p:grpSp>
        <p:nvGrpSpPr>
          <p:cNvPr id="63" name="Group 62"/>
          <p:cNvGrpSpPr/>
          <p:nvPr/>
        </p:nvGrpSpPr>
        <p:grpSpPr>
          <a:xfrm>
            <a:off x="3194474" y="2735157"/>
            <a:ext cx="272626" cy="3555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65" name="Rounded Rectangle 64"/>
          <p:cNvSpPr/>
          <p:nvPr/>
        </p:nvSpPr>
        <p:spPr>
          <a:xfrm>
            <a:off x="5226785" y="24743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2654 </a:t>
            </a:r>
            <a:r>
              <a:rPr lang="en-US" sz="1050" dirty="0" err="1">
                <a:solidFill>
                  <a:schemeClr val="tx1"/>
                </a:solidFill>
              </a:rPr>
              <a:t>ModelPoint</a:t>
            </a:r>
            <a:r>
              <a:rPr lang="en-US" sz="1050" dirty="0">
                <a:solidFill>
                  <a:schemeClr val="tx1"/>
                </a:solidFill>
              </a:rPr>
              <a:t> Node</a:t>
            </a:r>
          </a:p>
        </p:txBody>
      </p:sp>
      <p:sp>
        <p:nvSpPr>
          <p:cNvPr id="66" name="Flowchart: Magnetic Disk 65"/>
          <p:cNvSpPr/>
          <p:nvPr/>
        </p:nvSpPr>
        <p:spPr>
          <a:xfrm>
            <a:off x="5144927" y="34226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67" name="Straight Arrow Connector 66"/>
          <p:cNvCxnSpPr>
            <a:stCxn id="65" idx="2"/>
            <a:endCxn id="66" idx="1"/>
          </p:cNvCxnSpPr>
          <p:nvPr/>
        </p:nvCxnSpPr>
        <p:spPr>
          <a:xfrm flipH="1">
            <a:off x="5722777" y="3067050"/>
            <a:ext cx="7775" cy="35560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5484976" y="3422650"/>
            <a:ext cx="474133" cy="265232"/>
            <a:chOff x="5562600" y="3181350"/>
            <a:chExt cx="609600" cy="341012"/>
          </a:xfrm>
        </p:grpSpPr>
        <p:sp>
          <p:nvSpPr>
            <p:cNvPr id="69" name="Flowchart: Magnetic Disk 68"/>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Flowchart: Magnetic Disk 69"/>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1" name="Flowchart: Magnetic Disk 70"/>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2" name="Flowchart: Magnetic Disk 71"/>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80" name="Straight Arrow Connector 79"/>
          <p:cNvCxnSpPr>
            <a:stCxn id="149" idx="1"/>
            <a:endCxn id="77" idx="0"/>
          </p:cNvCxnSpPr>
          <p:nvPr/>
        </p:nvCxnSpPr>
        <p:spPr>
          <a:xfrm flipH="1" flipV="1">
            <a:off x="1522864" y="1593850"/>
            <a:ext cx="2112356" cy="576565"/>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63" idx="1"/>
            <a:endCxn id="77" idx="0"/>
          </p:cNvCxnSpPr>
          <p:nvPr/>
        </p:nvCxnSpPr>
        <p:spPr>
          <a:xfrm flipH="1" flipV="1">
            <a:off x="1522864" y="1593850"/>
            <a:ext cx="3691220" cy="5735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7" idx="0"/>
            <a:endCxn id="135" idx="1"/>
          </p:cNvCxnSpPr>
          <p:nvPr/>
        </p:nvCxnSpPr>
        <p:spPr>
          <a:xfrm>
            <a:off x="1522864" y="1593850"/>
            <a:ext cx="430171" cy="566836"/>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907851" y="577419"/>
            <a:ext cx="1155700" cy="1879600"/>
            <a:chOff x="3200485" y="1301750"/>
            <a:chExt cx="1155700" cy="1879600"/>
          </a:xfrm>
        </p:grpSpPr>
        <p:sp>
          <p:nvSpPr>
            <p:cNvPr id="135" name="Rounded Rectangle 134"/>
            <p:cNvSpPr/>
            <p:nvPr/>
          </p:nvSpPr>
          <p:spPr>
            <a:xfrm>
              <a:off x="3245669" y="2588683"/>
              <a:ext cx="1082351"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36" name="Flowchart: Magnetic Disk 135"/>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7" name="Straight Arrow Connector 136"/>
            <p:cNvCxnSpPr>
              <a:stCxn id="135" idx="0"/>
              <a:endCxn id="136" idx="3"/>
            </p:cNvCxnSpPr>
            <p:nvPr/>
          </p:nvCxnSpPr>
          <p:spPr>
            <a:xfrm flipH="1" flipV="1">
              <a:off x="3778335" y="2190750"/>
              <a:ext cx="8510"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3540534" y="1301750"/>
              <a:ext cx="474133" cy="265232"/>
              <a:chOff x="5562600" y="3181350"/>
              <a:chExt cx="609600" cy="341012"/>
            </a:xfrm>
          </p:grpSpPr>
          <p:sp>
            <p:nvSpPr>
              <p:cNvPr id="140" name="Flowchart: Magnetic Disk 139"/>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1" name="Flowchart: Magnetic Disk 140"/>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2" name="Flowchart: Magnetic Disk 141"/>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3" name="Flowchart: Magnetic Disk 142"/>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4" name="Flowchart: Magnetic Disk 143"/>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5" name="Flowchart: Magnetic Disk 144"/>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6" name="Flowchart: Magnetic Disk 145"/>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7" name="Flowchart: Magnetic Disk 146"/>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48" name="Group 147"/>
          <p:cNvGrpSpPr/>
          <p:nvPr/>
        </p:nvGrpSpPr>
        <p:grpSpPr>
          <a:xfrm>
            <a:off x="3590036" y="587148"/>
            <a:ext cx="1155700" cy="1879600"/>
            <a:chOff x="3200485" y="1301750"/>
            <a:chExt cx="1155700" cy="1879600"/>
          </a:xfrm>
        </p:grpSpPr>
        <p:sp>
          <p:nvSpPr>
            <p:cNvPr id="149" name="Rounded Rectangle 148"/>
            <p:cNvSpPr/>
            <p:nvPr/>
          </p:nvSpPr>
          <p:spPr>
            <a:xfrm>
              <a:off x="3245669" y="2588683"/>
              <a:ext cx="1013107"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50" name="Flowchart: Magnetic Disk 149"/>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51" name="Straight Arrow Connector 150"/>
            <p:cNvCxnSpPr>
              <a:stCxn id="149" idx="0"/>
              <a:endCxn id="150" idx="3"/>
            </p:cNvCxnSpPr>
            <p:nvPr/>
          </p:nvCxnSpPr>
          <p:spPr>
            <a:xfrm flipV="1">
              <a:off x="3752223" y="2190750"/>
              <a:ext cx="26112"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3540534" y="1301751"/>
              <a:ext cx="474133" cy="265233"/>
              <a:chOff x="5562600" y="3181349"/>
              <a:chExt cx="609600" cy="341013"/>
            </a:xfrm>
          </p:grpSpPr>
          <p:sp>
            <p:nvSpPr>
              <p:cNvPr id="154" name="Flowchart: Magnetic Disk 153"/>
              <p:cNvSpPr/>
              <p:nvPr/>
            </p:nvSpPr>
            <p:spPr>
              <a:xfrm>
                <a:off x="5562600" y="3181349"/>
                <a:ext cx="152400" cy="132406"/>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5" name="Flowchart: Magnetic Disk 154"/>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6" name="Flowchart: Magnetic Disk 155"/>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7" name="Flowchart: Magnetic Disk 156"/>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8" name="Flowchart: Magnetic Disk 157"/>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9" name="Flowchart: Magnetic Disk 158"/>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0" name="Flowchart: Magnetic Disk 159"/>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1" name="Flowchart: Magnetic Disk 160"/>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62" name="Group 161"/>
          <p:cNvGrpSpPr/>
          <p:nvPr/>
        </p:nvGrpSpPr>
        <p:grpSpPr>
          <a:xfrm>
            <a:off x="5168900" y="584100"/>
            <a:ext cx="1155700" cy="1879600"/>
            <a:chOff x="3200485" y="1301750"/>
            <a:chExt cx="1155700" cy="1879600"/>
          </a:xfrm>
        </p:grpSpPr>
        <p:sp>
          <p:nvSpPr>
            <p:cNvPr id="163" name="Rounded Rectangle 162"/>
            <p:cNvSpPr/>
            <p:nvPr/>
          </p:nvSpPr>
          <p:spPr>
            <a:xfrm>
              <a:off x="3245669" y="2588683"/>
              <a:ext cx="1013107"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64" name="Flowchart: Magnetic Disk 163"/>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65" name="Straight Arrow Connector 164"/>
            <p:cNvCxnSpPr>
              <a:stCxn id="163" idx="0"/>
              <a:endCxn id="164" idx="3"/>
            </p:cNvCxnSpPr>
            <p:nvPr/>
          </p:nvCxnSpPr>
          <p:spPr>
            <a:xfrm flipV="1">
              <a:off x="3752223" y="2190750"/>
              <a:ext cx="26112"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6" name="Group 165"/>
            <p:cNvGrpSpPr/>
            <p:nvPr/>
          </p:nvGrpSpPr>
          <p:grpSpPr>
            <a:xfrm>
              <a:off x="3540534" y="1301750"/>
              <a:ext cx="474133" cy="265232"/>
              <a:chOff x="5562600" y="3181350"/>
              <a:chExt cx="609600" cy="341012"/>
            </a:xfrm>
          </p:grpSpPr>
          <p:sp>
            <p:nvSpPr>
              <p:cNvPr id="168" name="Flowchart: Magnetic Disk 167"/>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9" name="Flowchart: Magnetic Disk 168"/>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0" name="Flowchart: Magnetic Disk 169"/>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1" name="Flowchart: Magnetic Disk 170"/>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2" name="Flowchart: Magnetic Disk 17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3" name="Flowchart: Magnetic Disk 17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4" name="Flowchart: Magnetic Disk 17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5" name="Flowchart: Magnetic Disk 17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76" name="Group 175"/>
          <p:cNvGrpSpPr/>
          <p:nvPr/>
        </p:nvGrpSpPr>
        <p:grpSpPr>
          <a:xfrm>
            <a:off x="3190875" y="2178050"/>
            <a:ext cx="272626" cy="35559"/>
            <a:chOff x="5437359" y="1657350"/>
            <a:chExt cx="350519" cy="45719"/>
          </a:xfrm>
        </p:grpSpPr>
        <p:sp>
          <p:nvSpPr>
            <p:cNvPr id="177" name="Oval 176"/>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8" name="Oval 177"/>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9" name="Oval 178"/>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189" name="Straight Arrow Connector 188"/>
          <p:cNvCxnSpPr>
            <a:stCxn id="188" idx="2"/>
            <a:endCxn id="65" idx="3"/>
          </p:cNvCxnSpPr>
          <p:nvPr/>
        </p:nvCxnSpPr>
        <p:spPr>
          <a:xfrm flipH="1">
            <a:off x="6234318" y="2765425"/>
            <a:ext cx="941177" cy="5292"/>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0" idx="1"/>
            <a:endCxn id="77" idx="1"/>
          </p:cNvCxnSpPr>
          <p:nvPr/>
        </p:nvCxnSpPr>
        <p:spPr>
          <a:xfrm flipH="1" flipV="1">
            <a:off x="842434" y="2037403"/>
            <a:ext cx="1131726" cy="733314"/>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1" name="Rectangular Callout 1030"/>
          <p:cNvSpPr/>
          <p:nvPr/>
        </p:nvSpPr>
        <p:spPr>
          <a:xfrm>
            <a:off x="2895600" y="1012296"/>
            <a:ext cx="869345" cy="606319"/>
          </a:xfrm>
          <a:prstGeom prst="wedgeRectCallout">
            <a:avLst>
              <a:gd name="adj1" fmla="val -5056"/>
              <a:gd name="adj2" fmla="val 8964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Injected Commands</a:t>
            </a:r>
            <a:endParaRPr lang="en-US" sz="1000" dirty="0">
              <a:solidFill>
                <a:schemeClr val="tx1"/>
              </a:solidFill>
            </a:endParaRPr>
          </a:p>
        </p:txBody>
      </p:sp>
    </p:spTree>
    <p:extLst>
      <p:ext uri="{BB962C8B-B14F-4D97-AF65-F5344CB8AC3E}">
        <p14:creationId xmlns:p14="http://schemas.microsoft.com/office/powerpoint/2010/main" val="2746769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ts val="3000"/>
              </a:lnSpc>
            </a:pPr>
            <a:r>
              <a:rPr lang="en-US" dirty="0" smtClean="0"/>
              <a:t>Key Assumption</a:t>
            </a:r>
            <a:br>
              <a:rPr lang="en-US" dirty="0" smtClean="0"/>
            </a:br>
            <a:r>
              <a:rPr lang="en-US" sz="1800" dirty="0" smtClean="0"/>
              <a:t>for Transfer Procedure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4" name="Date Placeholder 3"/>
          <p:cNvSpPr>
            <a:spLocks noGrp="1"/>
          </p:cNvSpPr>
          <p:nvPr>
            <p:ph type="dt" sz="half" idx="10"/>
          </p:nvPr>
        </p:nvSpPr>
        <p:spPr/>
        <p:txBody>
          <a:bodyPr/>
          <a:lstStyle/>
          <a:p>
            <a:fld id="{E9878F6D-7EE3-4377-9CD7-AA67ED4B4EAD}" type="datetime1">
              <a:rPr lang="en-US" smtClean="0"/>
              <a:t>11/29/2021</a:t>
            </a:fld>
            <a:endParaRPr lang="en-US"/>
          </a:p>
        </p:txBody>
      </p:sp>
      <p:grpSp>
        <p:nvGrpSpPr>
          <p:cNvPr id="2" name="Group 1"/>
          <p:cNvGrpSpPr/>
          <p:nvPr/>
        </p:nvGrpSpPr>
        <p:grpSpPr>
          <a:xfrm>
            <a:off x="152400" y="1200150"/>
            <a:ext cx="7620000" cy="3177064"/>
            <a:chOff x="152400" y="1200150"/>
            <a:chExt cx="7620000" cy="3177064"/>
          </a:xfrm>
        </p:grpSpPr>
        <p:sp>
          <p:nvSpPr>
            <p:cNvPr id="8" name="Rounded Rectangle 7"/>
            <p:cNvSpPr/>
            <p:nvPr/>
          </p:nvSpPr>
          <p:spPr>
            <a:xfrm>
              <a:off x="990600" y="2245068"/>
              <a:ext cx="1447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Target Grammar</a:t>
              </a:r>
              <a:endParaRPr lang="en-US" dirty="0">
                <a:solidFill>
                  <a:schemeClr val="bg1"/>
                </a:solidFill>
              </a:endParaRPr>
            </a:p>
          </p:txBody>
        </p:sp>
        <p:sp>
          <p:nvSpPr>
            <p:cNvPr id="9" name="Rounded Rectangle 8"/>
            <p:cNvSpPr/>
            <p:nvPr/>
          </p:nvSpPr>
          <p:spPr>
            <a:xfrm>
              <a:off x="3505200" y="2245068"/>
              <a:ext cx="1447800" cy="1066800"/>
            </a:xfrm>
            <a:prstGeom prst="roundRect">
              <a:avLst/>
            </a:prstGeom>
            <a:solidFill>
              <a:srgbClr val="FF6600"/>
            </a:solidFill>
            <a:ln>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Retargeted Grammar</a:t>
              </a:r>
              <a:endParaRPr lang="en-US" dirty="0">
                <a:solidFill>
                  <a:schemeClr val="tx1"/>
                </a:solidFill>
              </a:endParaRPr>
            </a:p>
          </p:txBody>
        </p:sp>
        <p:sp>
          <p:nvSpPr>
            <p:cNvPr id="10" name="Rounded Rectangle 9"/>
            <p:cNvSpPr/>
            <p:nvPr/>
          </p:nvSpPr>
          <p:spPr>
            <a:xfrm>
              <a:off x="6172200" y="2236015"/>
              <a:ext cx="1600200" cy="1066800"/>
            </a:xfrm>
            <a:prstGeom prst="roundRect">
              <a:avLst/>
            </a:prstGeom>
            <a:solidFill>
              <a:srgbClr val="00FF00"/>
            </a:solid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Transformed Grammar</a:t>
              </a:r>
              <a:endParaRPr lang="en-US" dirty="0">
                <a:solidFill>
                  <a:schemeClr val="tx1"/>
                </a:solidFill>
              </a:endParaRPr>
            </a:p>
          </p:txBody>
        </p:sp>
        <p:sp>
          <p:nvSpPr>
            <p:cNvPr id="11" name="Right Arrow 10"/>
            <p:cNvSpPr/>
            <p:nvPr/>
          </p:nvSpPr>
          <p:spPr>
            <a:xfrm>
              <a:off x="2438400" y="2495550"/>
              <a:ext cx="1066800" cy="533400"/>
            </a:xfrm>
            <a:prstGeom prst="rightArrow">
              <a:avLst/>
            </a:prstGeom>
            <a:solidFill>
              <a:srgbClr val="FFFF00"/>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Behavior</a:t>
              </a:r>
              <a:endParaRPr lang="en-US" sz="1400" dirty="0">
                <a:solidFill>
                  <a:schemeClr val="tx1"/>
                </a:solidFill>
              </a:endParaRPr>
            </a:p>
          </p:txBody>
        </p:sp>
        <p:sp>
          <p:nvSpPr>
            <p:cNvPr id="12" name="Right Arrow 11"/>
            <p:cNvSpPr/>
            <p:nvPr/>
          </p:nvSpPr>
          <p:spPr>
            <a:xfrm>
              <a:off x="4953000" y="2495550"/>
              <a:ext cx="1219200" cy="533400"/>
            </a:xfrm>
            <a:prstGeom prst="rightArrow">
              <a:avLst/>
            </a:prstGeom>
            <a:solidFill>
              <a:srgbClr val="FFFF00"/>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Semantics</a:t>
              </a:r>
              <a:endParaRPr lang="en-US" sz="1400" dirty="0">
                <a:solidFill>
                  <a:schemeClr val="tx1"/>
                </a:solidFill>
              </a:endParaRPr>
            </a:p>
          </p:txBody>
        </p:sp>
        <p:sp>
          <p:nvSpPr>
            <p:cNvPr id="13" name="Right Brace 12"/>
            <p:cNvSpPr/>
            <p:nvPr/>
          </p:nvSpPr>
          <p:spPr>
            <a:xfrm rot="5400000">
              <a:off x="2826327" y="2923940"/>
              <a:ext cx="290945" cy="1066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5400000">
              <a:off x="1569027" y="2746271"/>
              <a:ext cx="290945" cy="1447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143000" y="3638550"/>
              <a:ext cx="1143000" cy="523220"/>
            </a:xfrm>
            <a:prstGeom prst="rect">
              <a:avLst/>
            </a:prstGeom>
            <a:noFill/>
          </p:spPr>
          <p:txBody>
            <a:bodyPr wrap="square" rtlCol="0">
              <a:spAutoFit/>
            </a:bodyPr>
            <a:lstStyle/>
            <a:p>
              <a:r>
                <a:rPr lang="en-US" sz="1400" dirty="0" smtClean="0"/>
                <a:t>Application Perspective</a:t>
              </a:r>
              <a:endParaRPr lang="en-US" sz="1400" dirty="0"/>
            </a:p>
          </p:txBody>
        </p:sp>
        <p:sp>
          <p:nvSpPr>
            <p:cNvPr id="16" name="TextBox 15"/>
            <p:cNvSpPr txBox="1"/>
            <p:nvPr/>
          </p:nvSpPr>
          <p:spPr>
            <a:xfrm>
              <a:off x="2362199" y="3638550"/>
              <a:ext cx="1219201" cy="738664"/>
            </a:xfrm>
            <a:prstGeom prst="rect">
              <a:avLst/>
            </a:prstGeom>
            <a:noFill/>
          </p:spPr>
          <p:txBody>
            <a:bodyPr wrap="square" rtlCol="0">
              <a:spAutoFit/>
            </a:bodyPr>
            <a:lstStyle/>
            <a:p>
              <a:r>
                <a:rPr lang="en-US" sz="1400" dirty="0" smtClean="0"/>
                <a:t>Behavioral Modeling  in Software</a:t>
              </a:r>
              <a:endParaRPr lang="en-US" sz="1400" dirty="0"/>
            </a:p>
          </p:txBody>
        </p:sp>
        <p:sp>
          <p:nvSpPr>
            <p:cNvPr id="17" name="Right Brace 16"/>
            <p:cNvSpPr/>
            <p:nvPr/>
          </p:nvSpPr>
          <p:spPr>
            <a:xfrm rot="5400000">
              <a:off x="4083627" y="2746271"/>
              <a:ext cx="290945" cy="1447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3657600" y="3630624"/>
              <a:ext cx="1143000" cy="523220"/>
            </a:xfrm>
            <a:prstGeom prst="rect">
              <a:avLst/>
            </a:prstGeom>
            <a:noFill/>
          </p:spPr>
          <p:txBody>
            <a:bodyPr wrap="square" rtlCol="0">
              <a:spAutoFit/>
            </a:bodyPr>
            <a:lstStyle/>
            <a:p>
              <a:r>
                <a:rPr lang="en-US" sz="1400" dirty="0" err="1" smtClean="0"/>
                <a:t>RetargetedPerspective</a:t>
              </a:r>
              <a:endParaRPr lang="en-US" sz="1400" dirty="0"/>
            </a:p>
          </p:txBody>
        </p:sp>
        <p:sp>
          <p:nvSpPr>
            <p:cNvPr id="19" name="Right Brace 18"/>
            <p:cNvSpPr/>
            <p:nvPr/>
          </p:nvSpPr>
          <p:spPr>
            <a:xfrm rot="5400000">
              <a:off x="5417127" y="2851517"/>
              <a:ext cx="290945" cy="121920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4962052" y="3638550"/>
              <a:ext cx="1219201" cy="738664"/>
            </a:xfrm>
            <a:prstGeom prst="rect">
              <a:avLst/>
            </a:prstGeom>
            <a:noFill/>
          </p:spPr>
          <p:txBody>
            <a:bodyPr wrap="square" rtlCol="0">
              <a:spAutoFit/>
            </a:bodyPr>
            <a:lstStyle/>
            <a:p>
              <a:r>
                <a:rPr lang="en-US" sz="1400" dirty="0" smtClean="0"/>
                <a:t>Interface Modeling  in Software</a:t>
              </a:r>
              <a:endParaRPr lang="en-US" sz="1400" dirty="0"/>
            </a:p>
          </p:txBody>
        </p:sp>
        <p:sp>
          <p:nvSpPr>
            <p:cNvPr id="21" name="Right Brace 20"/>
            <p:cNvSpPr/>
            <p:nvPr/>
          </p:nvSpPr>
          <p:spPr>
            <a:xfrm rot="5400000">
              <a:off x="6831353" y="2674596"/>
              <a:ext cx="290945" cy="159114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6409853" y="3638550"/>
              <a:ext cx="1143000" cy="523220"/>
            </a:xfrm>
            <a:prstGeom prst="rect">
              <a:avLst/>
            </a:prstGeom>
            <a:noFill/>
          </p:spPr>
          <p:txBody>
            <a:bodyPr wrap="square" rtlCol="0">
              <a:spAutoFit/>
            </a:bodyPr>
            <a:lstStyle/>
            <a:p>
              <a:r>
                <a:rPr lang="en-US" sz="1400" dirty="0" smtClean="0"/>
                <a:t>Interface Perspective</a:t>
              </a:r>
              <a:endParaRPr lang="en-US" sz="1400" dirty="0"/>
            </a:p>
          </p:txBody>
        </p:sp>
        <p:sp>
          <p:nvSpPr>
            <p:cNvPr id="23" name="TextBox 22"/>
            <p:cNvSpPr txBox="1"/>
            <p:nvPr/>
          </p:nvSpPr>
          <p:spPr>
            <a:xfrm>
              <a:off x="1143000" y="1200150"/>
              <a:ext cx="640985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rgbClr val="C00000"/>
                  </a:solidFill>
                </a:rPr>
                <a:t>A </a:t>
              </a:r>
              <a:r>
                <a:rPr lang="en-US" b="1" i="1" u="sng" dirty="0" smtClean="0">
                  <a:solidFill>
                    <a:srgbClr val="C00000"/>
                  </a:solidFill>
                </a:rPr>
                <a:t>targeted objective</a:t>
              </a:r>
              <a:r>
                <a:rPr lang="en-US" dirty="0" smtClean="0">
                  <a:solidFill>
                    <a:srgbClr val="C00000"/>
                  </a:solidFill>
                </a:rPr>
                <a:t> for an instrument may be represented by an </a:t>
              </a:r>
              <a:r>
                <a:rPr lang="en-US" b="1" i="1" u="sng" dirty="0" smtClean="0">
                  <a:solidFill>
                    <a:srgbClr val="C00000"/>
                  </a:solidFill>
                </a:rPr>
                <a:t>interface perspective</a:t>
              </a:r>
              <a:r>
                <a:rPr lang="en-US" dirty="0" smtClean="0">
                  <a:solidFill>
                    <a:srgbClr val="C00000"/>
                  </a:solidFill>
                </a:rPr>
                <a:t> at the closest accessible </a:t>
              </a:r>
              <a:r>
                <a:rPr lang="en-US" b="1" i="1" u="sng" dirty="0" smtClean="0">
                  <a:solidFill>
                    <a:srgbClr val="C00000"/>
                  </a:solidFill>
                </a:rPr>
                <a:t>access point</a:t>
              </a:r>
              <a:r>
                <a:rPr lang="en-US" dirty="0" smtClean="0">
                  <a:solidFill>
                    <a:srgbClr val="C00000"/>
                  </a:solidFill>
                </a:rPr>
                <a:t> to the circuit.</a:t>
              </a:r>
              <a:endParaRPr lang="en-US" dirty="0">
                <a:solidFill>
                  <a:srgbClr val="C00000"/>
                </a:solidFill>
              </a:endParaRPr>
            </a:p>
          </p:txBody>
        </p:sp>
        <p:sp>
          <p:nvSpPr>
            <p:cNvPr id="24" name="TextBox 23"/>
            <p:cNvSpPr txBox="1"/>
            <p:nvPr/>
          </p:nvSpPr>
          <p:spPr>
            <a:xfrm>
              <a:off x="152400" y="2303443"/>
              <a:ext cx="914400" cy="954107"/>
            </a:xfrm>
            <a:prstGeom prst="rect">
              <a:avLst/>
            </a:prstGeom>
            <a:noFill/>
          </p:spPr>
          <p:txBody>
            <a:bodyPr wrap="square" rtlCol="0">
              <a:spAutoFit/>
            </a:bodyPr>
            <a:lstStyle/>
            <a:p>
              <a:r>
                <a:rPr lang="en-US" sz="1400" dirty="0" smtClean="0"/>
                <a:t>Target = </a:t>
              </a:r>
              <a:br>
                <a:rPr lang="en-US" sz="1400" dirty="0" smtClean="0"/>
              </a:br>
              <a:r>
                <a:rPr lang="en-US" sz="1400" dirty="0" smtClean="0"/>
                <a:t>Register,</a:t>
              </a:r>
              <a:br>
                <a:rPr lang="en-US" sz="1400" dirty="0" smtClean="0"/>
              </a:br>
              <a:r>
                <a:rPr lang="en-US" sz="1400" dirty="0" smtClean="0"/>
                <a:t>Port, or</a:t>
              </a:r>
              <a:br>
                <a:rPr lang="en-US" sz="1400" dirty="0" smtClean="0"/>
              </a:br>
              <a:r>
                <a:rPr lang="en-US" sz="1400" dirty="0" smtClean="0"/>
                <a:t>Interface</a:t>
              </a:r>
              <a:endParaRPr lang="en-US" sz="1400" dirty="0"/>
            </a:p>
          </p:txBody>
        </p:sp>
      </p:grpSp>
    </p:spTree>
    <p:extLst>
      <p:ext uri="{BB962C8B-B14F-4D97-AF65-F5344CB8AC3E}">
        <p14:creationId xmlns:p14="http://schemas.microsoft.com/office/powerpoint/2010/main" val="336871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1687 to 1687.1 Transformation Process</a:t>
            </a:r>
            <a:endParaRPr lang="en-US" dirty="0"/>
          </a:p>
        </p:txBody>
      </p:sp>
      <p:sp>
        <p:nvSpPr>
          <p:cNvPr id="11" name="Content Placeholder 10"/>
          <p:cNvSpPr>
            <a:spLocks noGrp="1"/>
          </p:cNvSpPr>
          <p:nvPr>
            <p:ph idx="1"/>
          </p:nvPr>
        </p:nvSpPr>
        <p:spPr/>
        <p:txBody>
          <a:bodyPr/>
          <a:lstStyle/>
          <a:p>
            <a:endParaRPr lang="en-US" dirty="0"/>
          </a:p>
        </p:txBody>
      </p:sp>
      <p:sp>
        <p:nvSpPr>
          <p:cNvPr id="12" name="Text Placeholder 11"/>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dirty="0" smtClean="0"/>
              <a:t>INPUT: Target Context</a:t>
            </a:r>
          </a:p>
          <a:p>
            <a:pPr marL="285750" indent="-285750" algn="l">
              <a:buFont typeface="Arial" panose="020B0604020202020204" pitchFamily="34" charset="0"/>
              <a:buChar char="•"/>
            </a:pPr>
            <a:r>
              <a:rPr lang="en-US" dirty="0" smtClean="0"/>
              <a:t>PHASE 1: Retarget target context into interface register context</a:t>
            </a:r>
          </a:p>
          <a:p>
            <a:pPr marL="285750" indent="-285750" algn="l">
              <a:buFont typeface="Arial" panose="020B0604020202020204" pitchFamily="34" charset="0"/>
              <a:buChar char="•"/>
            </a:pPr>
            <a:r>
              <a:rPr lang="en-US" dirty="0" smtClean="0"/>
              <a:t>PHASE 2: Transform interface register context into interface context grammar</a:t>
            </a:r>
          </a:p>
          <a:p>
            <a:pPr marL="285750" indent="-285750" algn="l">
              <a:buFont typeface="Arial" panose="020B0604020202020204" pitchFamily="34" charset="0"/>
              <a:buChar char="•"/>
            </a:pPr>
            <a:r>
              <a:rPr lang="en-US" dirty="0" smtClean="0"/>
              <a:t>OUTPUT: Commands with Interface Context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4" name="Date Placeholder 3"/>
          <p:cNvSpPr>
            <a:spLocks noGrp="1"/>
          </p:cNvSpPr>
          <p:nvPr>
            <p:ph type="dt" sz="half" idx="10"/>
          </p:nvPr>
        </p:nvSpPr>
        <p:spPr/>
        <p:txBody>
          <a:bodyPr/>
          <a:lstStyle/>
          <a:p>
            <a:fld id="{A4A9ABBC-B319-4B66-8406-D84D9C0D7D79}" type="datetime1">
              <a:rPr lang="en-US" smtClean="0"/>
              <a:t>11/29/2021</a:t>
            </a:fld>
            <a:endParaRPr lang="en-US"/>
          </a:p>
        </p:txBody>
      </p:sp>
      <p:sp>
        <p:nvSpPr>
          <p:cNvPr id="53" name="TextBox 52"/>
          <p:cNvSpPr txBox="1"/>
          <p:nvPr/>
        </p:nvSpPr>
        <p:spPr>
          <a:xfrm>
            <a:off x="4343400" y="4552950"/>
            <a:ext cx="1447800" cy="400110"/>
          </a:xfrm>
          <a:prstGeom prst="rect">
            <a:avLst/>
          </a:prstGeom>
          <a:noFill/>
        </p:spPr>
        <p:txBody>
          <a:bodyPr wrap="square" rtlCol="0">
            <a:spAutoFit/>
          </a:bodyPr>
          <a:lstStyle/>
          <a:p>
            <a:pPr algn="ctr"/>
            <a:r>
              <a:rPr lang="en-US" sz="1000" dirty="0" smtClean="0"/>
              <a:t>Transformed</a:t>
            </a:r>
            <a:br>
              <a:rPr lang="en-US" sz="1000" dirty="0" smtClean="0"/>
            </a:br>
            <a:r>
              <a:rPr lang="en-US" sz="1000" dirty="0" smtClean="0"/>
              <a:t>Values</a:t>
            </a:r>
            <a:endParaRPr lang="en-US" sz="1000" dirty="0"/>
          </a:p>
        </p:txBody>
      </p:sp>
      <p:grpSp>
        <p:nvGrpSpPr>
          <p:cNvPr id="2" name="Group 1"/>
          <p:cNvGrpSpPr/>
          <p:nvPr/>
        </p:nvGrpSpPr>
        <p:grpSpPr>
          <a:xfrm>
            <a:off x="228600" y="57150"/>
            <a:ext cx="5562600" cy="4876800"/>
            <a:chOff x="228600" y="57150"/>
            <a:chExt cx="5562600" cy="4876800"/>
          </a:xfrm>
        </p:grpSpPr>
        <p:sp>
          <p:nvSpPr>
            <p:cNvPr id="13" name="Rounded Rectangle 12"/>
            <p:cNvSpPr/>
            <p:nvPr/>
          </p:nvSpPr>
          <p:spPr>
            <a:xfrm>
              <a:off x="228600" y="2038350"/>
              <a:ext cx="1752600" cy="8382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Net1, 0x</a:t>
              </a:r>
              <a:r>
                <a:rPr lang="en-US" sz="1050" dirty="0" smtClean="0">
                  <a:solidFill>
                    <a:srgbClr val="FF0000"/>
                  </a:solidFill>
                </a:rPr>
                <a:t>00</a:t>
              </a:r>
              <a:r>
                <a:rPr lang="en-US" sz="1050" dirty="0" smtClean="0">
                  <a:solidFill>
                    <a:srgbClr val="00B050"/>
                  </a:solidFill>
                </a:rPr>
                <a:t>00</a:t>
              </a:r>
              <a:r>
                <a:rPr lang="en-US" sz="1050" dirty="0" smtClean="0">
                  <a:solidFill>
                    <a:srgbClr val="FF6600"/>
                  </a:solidFill>
                </a:rPr>
                <a:t>50</a:t>
              </a:r>
              <a:r>
                <a:rPr lang="en-US" sz="1050" dirty="0" smtClean="0">
                  <a:solidFill>
                    <a:srgbClr val="0070C0"/>
                  </a:solidFill>
                </a:rPr>
                <a:t>7F</a:t>
              </a:r>
              <a:endParaRPr lang="en-US" sz="1050" dirty="0">
                <a:solidFill>
                  <a:srgbClr val="0070C0"/>
                </a:solidFill>
              </a:endParaRPr>
            </a:p>
          </p:txBody>
        </p:sp>
        <p:sp>
          <p:nvSpPr>
            <p:cNvPr id="15" name="Rounded Rectangle 14"/>
            <p:cNvSpPr/>
            <p:nvPr/>
          </p:nvSpPr>
          <p:spPr>
            <a:xfrm>
              <a:off x="2438400" y="2857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i2cC, 0x02</a:t>
              </a:r>
              <a:endParaRPr lang="en-US" sz="1050" dirty="0">
                <a:solidFill>
                  <a:schemeClr val="tx1"/>
                </a:solidFill>
              </a:endParaRPr>
            </a:p>
          </p:txBody>
        </p:sp>
        <p:sp>
          <p:nvSpPr>
            <p:cNvPr id="16" name="Rounded Rectangle 15"/>
            <p:cNvSpPr/>
            <p:nvPr/>
          </p:nvSpPr>
          <p:spPr>
            <a:xfrm>
              <a:off x="2438400" y="971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FF0000"/>
                  </a:solidFill>
                </a:rPr>
                <a:t>00</a:t>
              </a:r>
              <a:endParaRPr lang="en-US" sz="1050" dirty="0">
                <a:solidFill>
                  <a:srgbClr val="FF0000"/>
                </a:solidFill>
              </a:endParaRPr>
            </a:p>
          </p:txBody>
        </p:sp>
        <p:sp>
          <p:nvSpPr>
            <p:cNvPr id="17" name="Rounded Rectangle 16"/>
            <p:cNvSpPr/>
            <p:nvPr/>
          </p:nvSpPr>
          <p:spPr>
            <a:xfrm>
              <a:off x="2438400" y="1733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00B050"/>
                  </a:solidFill>
                </a:rPr>
                <a:t>00</a:t>
              </a:r>
              <a:endParaRPr lang="en-US" sz="1050" dirty="0">
                <a:solidFill>
                  <a:srgbClr val="00B050"/>
                </a:solidFill>
              </a:endParaRPr>
            </a:p>
          </p:txBody>
        </p:sp>
        <p:sp>
          <p:nvSpPr>
            <p:cNvPr id="18" name="Rounded Rectangle 17"/>
            <p:cNvSpPr/>
            <p:nvPr/>
          </p:nvSpPr>
          <p:spPr>
            <a:xfrm>
              <a:off x="2438400" y="2495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FF6600"/>
                  </a:solidFill>
                </a:rPr>
                <a:t>50</a:t>
              </a:r>
              <a:endParaRPr lang="en-US" sz="1050" dirty="0">
                <a:solidFill>
                  <a:srgbClr val="FF6600"/>
                </a:solidFill>
              </a:endParaRPr>
            </a:p>
          </p:txBody>
        </p:sp>
        <p:sp>
          <p:nvSpPr>
            <p:cNvPr id="19" name="Rounded Rectangle 18"/>
            <p:cNvSpPr/>
            <p:nvPr/>
          </p:nvSpPr>
          <p:spPr>
            <a:xfrm>
              <a:off x="2438400" y="3257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0070C0"/>
                  </a:solidFill>
                </a:rPr>
                <a:t>7F</a:t>
              </a:r>
              <a:endParaRPr lang="en-US" sz="1050" dirty="0">
                <a:solidFill>
                  <a:srgbClr val="0070C0"/>
                </a:solidFill>
              </a:endParaRPr>
            </a:p>
          </p:txBody>
        </p:sp>
        <p:sp>
          <p:nvSpPr>
            <p:cNvPr id="21" name="Rounded Rectangle 20"/>
            <p:cNvSpPr/>
            <p:nvPr/>
          </p:nvSpPr>
          <p:spPr>
            <a:xfrm>
              <a:off x="2416521" y="4019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i2cC, 0x03</a:t>
              </a:r>
              <a:endParaRPr lang="en-US" sz="1050" dirty="0">
                <a:solidFill>
                  <a:schemeClr val="tx1"/>
                </a:solidFill>
              </a:endParaRPr>
            </a:p>
          </p:txBody>
        </p:sp>
        <p:cxnSp>
          <p:nvCxnSpPr>
            <p:cNvPr id="23" name="Straight Arrow Connector 22"/>
            <p:cNvCxnSpPr>
              <a:stCxn id="13" idx="3"/>
            </p:cNvCxnSpPr>
            <p:nvPr/>
          </p:nvCxnSpPr>
          <p:spPr>
            <a:xfrm flipV="1">
              <a:off x="1981200" y="552450"/>
              <a:ext cx="435321" cy="19050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6" idx="1"/>
            </p:cNvCxnSpPr>
            <p:nvPr/>
          </p:nvCxnSpPr>
          <p:spPr>
            <a:xfrm flipV="1">
              <a:off x="1981200" y="1238250"/>
              <a:ext cx="457200" cy="1219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7" idx="1"/>
            </p:cNvCxnSpPr>
            <p:nvPr/>
          </p:nvCxnSpPr>
          <p:spPr>
            <a:xfrm flipV="1">
              <a:off x="1981200" y="2000250"/>
              <a:ext cx="457200" cy="457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8" idx="1"/>
            </p:cNvCxnSpPr>
            <p:nvPr/>
          </p:nvCxnSpPr>
          <p:spPr>
            <a:xfrm>
              <a:off x="1981200" y="2457450"/>
              <a:ext cx="457200" cy="304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3"/>
              <a:endCxn id="19" idx="1"/>
            </p:cNvCxnSpPr>
            <p:nvPr/>
          </p:nvCxnSpPr>
          <p:spPr>
            <a:xfrm>
              <a:off x="1981200" y="2457450"/>
              <a:ext cx="457200" cy="1066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3"/>
              <a:endCxn id="21" idx="1"/>
            </p:cNvCxnSpPr>
            <p:nvPr/>
          </p:nvCxnSpPr>
          <p:spPr>
            <a:xfrm>
              <a:off x="1981200" y="2457450"/>
              <a:ext cx="435321" cy="1828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419600" y="2893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0x30, 0x02</a:t>
              </a:r>
              <a:endParaRPr lang="en-US" sz="1050" dirty="0">
                <a:solidFill>
                  <a:schemeClr val="bg1"/>
                </a:solidFill>
              </a:endParaRPr>
            </a:p>
          </p:txBody>
        </p:sp>
        <p:cxnSp>
          <p:nvCxnSpPr>
            <p:cNvPr id="36" name="Straight Arrow Connector 35"/>
            <p:cNvCxnSpPr>
              <a:stCxn id="15" idx="3"/>
              <a:endCxn id="34" idx="1"/>
            </p:cNvCxnSpPr>
            <p:nvPr/>
          </p:nvCxnSpPr>
          <p:spPr>
            <a:xfrm>
              <a:off x="3810000" y="552450"/>
              <a:ext cx="609600"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407529" y="9751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FF0000"/>
                  </a:solidFill>
                </a:rPr>
                <a:t>00</a:t>
              </a:r>
              <a:endParaRPr lang="en-US" sz="1050" dirty="0">
                <a:solidFill>
                  <a:srgbClr val="FF0000"/>
                </a:solidFill>
              </a:endParaRPr>
            </a:p>
          </p:txBody>
        </p:sp>
        <p:cxnSp>
          <p:nvCxnSpPr>
            <p:cNvPr id="38" name="Straight Arrow Connector 37"/>
            <p:cNvCxnSpPr>
              <a:stCxn id="16" idx="3"/>
              <a:endCxn id="37" idx="1"/>
            </p:cNvCxnSpPr>
            <p:nvPr/>
          </p:nvCxnSpPr>
          <p:spPr>
            <a:xfrm>
              <a:off x="3810000" y="1238250"/>
              <a:ext cx="597529"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419600" y="1733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00B050"/>
                  </a:solidFill>
                </a:rPr>
                <a:t>00</a:t>
              </a:r>
              <a:endParaRPr lang="en-US" sz="1050" dirty="0">
                <a:solidFill>
                  <a:srgbClr val="00B050"/>
                </a:solidFill>
              </a:endParaRPr>
            </a:p>
          </p:txBody>
        </p:sp>
        <p:cxnSp>
          <p:nvCxnSpPr>
            <p:cNvPr id="40" name="Straight Arrow Connector 39"/>
            <p:cNvCxnSpPr>
              <a:stCxn id="17" idx="3"/>
              <a:endCxn id="39" idx="1"/>
            </p:cNvCxnSpPr>
            <p:nvPr/>
          </p:nvCxnSpPr>
          <p:spPr>
            <a:xfrm>
              <a:off x="3810000" y="2000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407529" y="2495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FF6600"/>
                  </a:solidFill>
                </a:rPr>
                <a:t>50</a:t>
              </a:r>
              <a:endParaRPr lang="en-US" sz="1050" dirty="0">
                <a:solidFill>
                  <a:srgbClr val="FF6600"/>
                </a:solidFill>
              </a:endParaRPr>
            </a:p>
          </p:txBody>
        </p:sp>
        <p:cxnSp>
          <p:nvCxnSpPr>
            <p:cNvPr id="42" name="Straight Arrow Connector 41"/>
            <p:cNvCxnSpPr>
              <a:stCxn id="18" idx="3"/>
              <a:endCxn id="41" idx="1"/>
            </p:cNvCxnSpPr>
            <p:nvPr/>
          </p:nvCxnSpPr>
          <p:spPr>
            <a:xfrm>
              <a:off x="3810000" y="2762250"/>
              <a:ext cx="597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419600" y="3257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0070C0"/>
                  </a:solidFill>
                </a:rPr>
                <a:t>7F</a:t>
              </a:r>
              <a:endParaRPr lang="en-US" sz="1050" dirty="0">
                <a:solidFill>
                  <a:srgbClr val="0070C0"/>
                </a:solidFill>
              </a:endParaRPr>
            </a:p>
          </p:txBody>
        </p:sp>
        <p:cxnSp>
          <p:nvCxnSpPr>
            <p:cNvPr id="44" name="Straight Arrow Connector 43"/>
            <p:cNvCxnSpPr>
              <a:stCxn id="19" idx="3"/>
              <a:endCxn id="43" idx="1"/>
            </p:cNvCxnSpPr>
            <p:nvPr/>
          </p:nvCxnSpPr>
          <p:spPr>
            <a:xfrm>
              <a:off x="3810000" y="3524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4407529" y="4019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0x30, 0x03</a:t>
              </a:r>
              <a:endParaRPr lang="en-US" sz="1050" dirty="0">
                <a:solidFill>
                  <a:schemeClr val="bg1"/>
                </a:solidFill>
              </a:endParaRPr>
            </a:p>
          </p:txBody>
        </p:sp>
        <p:cxnSp>
          <p:nvCxnSpPr>
            <p:cNvPr id="46" name="Straight Arrow Connector 45"/>
            <p:cNvCxnSpPr>
              <a:stCxn id="21" idx="3"/>
              <a:endCxn id="45" idx="1"/>
            </p:cNvCxnSpPr>
            <p:nvPr/>
          </p:nvCxnSpPr>
          <p:spPr>
            <a:xfrm>
              <a:off x="3788121" y="4286250"/>
              <a:ext cx="6194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62200" y="4533840"/>
              <a:ext cx="1447800" cy="400110"/>
            </a:xfrm>
            <a:prstGeom prst="rect">
              <a:avLst/>
            </a:prstGeom>
            <a:noFill/>
          </p:spPr>
          <p:txBody>
            <a:bodyPr wrap="square" rtlCol="0">
              <a:spAutoFit/>
            </a:bodyPr>
            <a:lstStyle/>
            <a:p>
              <a:pPr algn="ctr"/>
              <a:r>
                <a:rPr lang="en-US" sz="1000" dirty="0" smtClean="0"/>
                <a:t>Retargeted</a:t>
              </a:r>
              <a:br>
                <a:rPr lang="en-US" sz="1000" dirty="0" smtClean="0"/>
              </a:br>
              <a:r>
                <a:rPr lang="en-US" sz="1000" dirty="0" smtClean="0"/>
                <a:t>Values</a:t>
              </a:r>
              <a:endParaRPr lang="en-US" sz="1000" dirty="0"/>
            </a:p>
          </p:txBody>
        </p:sp>
        <p:sp>
          <p:nvSpPr>
            <p:cNvPr id="54" name="Rounded Rectangular Callout 53"/>
            <p:cNvSpPr/>
            <p:nvPr/>
          </p:nvSpPr>
          <p:spPr>
            <a:xfrm>
              <a:off x="381000" y="822734"/>
              <a:ext cx="990600" cy="834616"/>
            </a:xfrm>
            <a:prstGeom prst="wedgeRoundRectCallout">
              <a:avLst>
                <a:gd name="adj1" fmla="val 119000"/>
                <a:gd name="adj2" fmla="val 89233"/>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(Retarget) Phase 1</a:t>
              </a:r>
              <a:endParaRPr lang="en-US" sz="1000" dirty="0">
                <a:solidFill>
                  <a:schemeClr val="tx1"/>
                </a:solidFill>
              </a:endParaRPr>
            </a:p>
          </p:txBody>
        </p:sp>
        <p:sp>
          <p:nvSpPr>
            <p:cNvPr id="55" name="Rounded Rectangular Callout 54"/>
            <p:cNvSpPr/>
            <p:nvPr/>
          </p:nvSpPr>
          <p:spPr>
            <a:xfrm>
              <a:off x="343277" y="3257550"/>
              <a:ext cx="990600" cy="762000"/>
            </a:xfrm>
            <a:prstGeom prst="wedgeRoundRectCallout">
              <a:avLst>
                <a:gd name="adj1" fmla="val 339259"/>
                <a:gd name="adj2" fmla="val -115421"/>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(Transform) Phase 2</a:t>
              </a:r>
              <a:endParaRPr lang="en-US" sz="1000" dirty="0">
                <a:solidFill>
                  <a:schemeClr val="tx1"/>
                </a:solidFill>
              </a:endParaRPr>
            </a:p>
          </p:txBody>
        </p:sp>
        <p:sp>
          <p:nvSpPr>
            <p:cNvPr id="56" name="TextBox 55"/>
            <p:cNvSpPr txBox="1"/>
            <p:nvPr/>
          </p:nvSpPr>
          <p:spPr>
            <a:xfrm>
              <a:off x="2438400" y="57150"/>
              <a:ext cx="1447800" cy="246221"/>
            </a:xfrm>
            <a:prstGeom prst="rect">
              <a:avLst/>
            </a:prstGeom>
            <a:noFill/>
          </p:spPr>
          <p:txBody>
            <a:bodyPr wrap="square" rtlCol="0">
              <a:spAutoFit/>
            </a:bodyPr>
            <a:lstStyle/>
            <a:p>
              <a:pPr algn="ctr"/>
              <a:r>
                <a:rPr lang="en-US" sz="1000" dirty="0" smtClean="0"/>
                <a:t>Register Context</a:t>
              </a:r>
              <a:endParaRPr lang="en-US" sz="1000" dirty="0"/>
            </a:p>
          </p:txBody>
        </p:sp>
        <p:sp>
          <p:nvSpPr>
            <p:cNvPr id="57" name="TextBox 56"/>
            <p:cNvSpPr txBox="1"/>
            <p:nvPr/>
          </p:nvSpPr>
          <p:spPr>
            <a:xfrm>
              <a:off x="4343400" y="57150"/>
              <a:ext cx="1447800" cy="246221"/>
            </a:xfrm>
            <a:prstGeom prst="rect">
              <a:avLst/>
            </a:prstGeom>
            <a:noFill/>
          </p:spPr>
          <p:txBody>
            <a:bodyPr wrap="square" rtlCol="0">
              <a:spAutoFit/>
            </a:bodyPr>
            <a:lstStyle/>
            <a:p>
              <a:pPr algn="ctr"/>
              <a:r>
                <a:rPr lang="en-US" sz="1000" dirty="0" smtClean="0"/>
                <a:t>Interface Context</a:t>
              </a:r>
              <a:endParaRPr lang="en-US" sz="1000" dirty="0"/>
            </a:p>
          </p:txBody>
        </p:sp>
        <p:sp>
          <p:nvSpPr>
            <p:cNvPr id="58" name="TextBox 57"/>
            <p:cNvSpPr txBox="1"/>
            <p:nvPr/>
          </p:nvSpPr>
          <p:spPr>
            <a:xfrm>
              <a:off x="343277" y="1792129"/>
              <a:ext cx="1447800" cy="246221"/>
            </a:xfrm>
            <a:prstGeom prst="rect">
              <a:avLst/>
            </a:prstGeom>
            <a:noFill/>
          </p:spPr>
          <p:txBody>
            <a:bodyPr wrap="square" rtlCol="0">
              <a:spAutoFit/>
            </a:bodyPr>
            <a:lstStyle/>
            <a:p>
              <a:pPr algn="ctr"/>
              <a:r>
                <a:rPr lang="en-US" sz="1000" dirty="0" smtClean="0"/>
                <a:t>Target Context</a:t>
              </a:r>
              <a:endParaRPr lang="en-US" sz="1000" dirty="0"/>
            </a:p>
          </p:txBody>
        </p:sp>
        <p:sp>
          <p:nvSpPr>
            <p:cNvPr id="59" name="TextBox 58"/>
            <p:cNvSpPr txBox="1"/>
            <p:nvPr/>
          </p:nvSpPr>
          <p:spPr>
            <a:xfrm>
              <a:off x="3657600" y="4488575"/>
              <a:ext cx="1447800" cy="400110"/>
            </a:xfrm>
            <a:prstGeom prst="rect">
              <a:avLst/>
            </a:prstGeom>
            <a:noFill/>
          </p:spPr>
          <p:txBody>
            <a:bodyPr wrap="square" rtlCol="0">
              <a:spAutoFit/>
            </a:bodyPr>
            <a:lstStyle/>
            <a:p>
              <a:r>
                <a:rPr lang="en-US" sz="1000" dirty="0" smtClean="0"/>
                <a:t>i2cC =&gt; 0x30</a:t>
              </a:r>
              <a:br>
                <a:rPr lang="en-US" sz="1000" dirty="0" smtClean="0"/>
              </a:br>
              <a:r>
                <a:rPr lang="en-US" sz="1000" dirty="0" smtClean="0"/>
                <a:t>i2cD =&gt; 0x31</a:t>
              </a:r>
              <a:endParaRPr lang="en-US" sz="1000" dirty="0"/>
            </a:p>
          </p:txBody>
        </p:sp>
      </p:grpSp>
    </p:spTree>
    <p:extLst>
      <p:ext uri="{BB962C8B-B14F-4D97-AF65-F5344CB8AC3E}">
        <p14:creationId xmlns:p14="http://schemas.microsoft.com/office/powerpoint/2010/main" val="1951877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1687 to 1687.1 Transformation Process</a:t>
            </a:r>
            <a:endParaRPr lang="en-US" dirty="0"/>
          </a:p>
        </p:txBody>
      </p:sp>
      <p:sp>
        <p:nvSpPr>
          <p:cNvPr id="11" name="Content Placeholder 10"/>
          <p:cNvSpPr>
            <a:spLocks noGrp="1"/>
          </p:cNvSpPr>
          <p:nvPr>
            <p:ph idx="1"/>
          </p:nvPr>
        </p:nvSpPr>
        <p:spPr/>
        <p:txBody>
          <a:bodyPr/>
          <a:lstStyle/>
          <a:p>
            <a:endParaRPr lang="en-US" dirty="0"/>
          </a:p>
        </p:txBody>
      </p:sp>
      <p:sp>
        <p:nvSpPr>
          <p:cNvPr id="12" name="Text Placeholder 11"/>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dirty="0" smtClean="0"/>
              <a:t>INPUT: Target Context</a:t>
            </a:r>
          </a:p>
          <a:p>
            <a:pPr marL="285750" indent="-285750" algn="l">
              <a:buFont typeface="Arial" panose="020B0604020202020204" pitchFamily="34" charset="0"/>
              <a:buChar char="•"/>
            </a:pPr>
            <a:r>
              <a:rPr lang="en-US" dirty="0" smtClean="0"/>
              <a:t>PHASE 1: Retarget target context into interface register context</a:t>
            </a:r>
          </a:p>
          <a:p>
            <a:pPr marL="285750" indent="-285750" algn="l">
              <a:buFont typeface="Arial" panose="020B0604020202020204" pitchFamily="34" charset="0"/>
              <a:buChar char="•"/>
            </a:pPr>
            <a:r>
              <a:rPr lang="en-US" dirty="0" smtClean="0"/>
              <a:t>PHASE 2: Transform interface register context into interface context grammar</a:t>
            </a:r>
          </a:p>
          <a:p>
            <a:pPr marL="285750" indent="-285750" algn="l">
              <a:buFont typeface="Arial" panose="020B0604020202020204" pitchFamily="34" charset="0"/>
              <a:buChar char="•"/>
            </a:pPr>
            <a:r>
              <a:rPr lang="en-US" dirty="0" smtClean="0"/>
              <a:t>OUTPUT: Commands with Interface Context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4" name="Date Placeholder 3"/>
          <p:cNvSpPr>
            <a:spLocks noGrp="1"/>
          </p:cNvSpPr>
          <p:nvPr>
            <p:ph type="dt" sz="half" idx="10"/>
          </p:nvPr>
        </p:nvSpPr>
        <p:spPr/>
        <p:txBody>
          <a:bodyPr/>
          <a:lstStyle/>
          <a:p>
            <a:fld id="{A4A9ABBC-B319-4B66-8406-D84D9C0D7D79}" type="datetime1">
              <a:rPr lang="en-US" smtClean="0"/>
              <a:t>11/29/2021</a:t>
            </a:fld>
            <a:endParaRPr lang="en-US"/>
          </a:p>
        </p:txBody>
      </p:sp>
      <p:sp>
        <p:nvSpPr>
          <p:cNvPr id="53" name="TextBox 52"/>
          <p:cNvSpPr txBox="1"/>
          <p:nvPr/>
        </p:nvSpPr>
        <p:spPr>
          <a:xfrm flipH="1">
            <a:off x="4343400" y="4552950"/>
            <a:ext cx="1447800" cy="400110"/>
          </a:xfrm>
          <a:prstGeom prst="rect">
            <a:avLst/>
          </a:prstGeom>
          <a:noFill/>
        </p:spPr>
        <p:txBody>
          <a:bodyPr wrap="square" rtlCol="0">
            <a:spAutoFit/>
          </a:bodyPr>
          <a:lstStyle/>
          <a:p>
            <a:pPr algn="ctr"/>
            <a:r>
              <a:rPr lang="en-US" sz="1000" dirty="0" smtClean="0"/>
              <a:t>Transformed</a:t>
            </a:r>
            <a:br>
              <a:rPr lang="en-US" sz="1000" dirty="0" smtClean="0"/>
            </a:br>
            <a:r>
              <a:rPr lang="en-US" sz="1000" dirty="0" smtClean="0"/>
              <a:t>Values</a:t>
            </a:r>
            <a:endParaRPr lang="en-US" sz="1000" dirty="0"/>
          </a:p>
        </p:txBody>
      </p:sp>
      <p:grpSp>
        <p:nvGrpSpPr>
          <p:cNvPr id="2" name="Group 1"/>
          <p:cNvGrpSpPr/>
          <p:nvPr/>
        </p:nvGrpSpPr>
        <p:grpSpPr>
          <a:xfrm flipH="1">
            <a:off x="228600" y="57150"/>
            <a:ext cx="5562600" cy="4876800"/>
            <a:chOff x="228600" y="57150"/>
            <a:chExt cx="5562600" cy="4876800"/>
          </a:xfrm>
        </p:grpSpPr>
        <p:sp>
          <p:nvSpPr>
            <p:cNvPr id="13" name="Rounded Rectangle 12"/>
            <p:cNvSpPr/>
            <p:nvPr/>
          </p:nvSpPr>
          <p:spPr>
            <a:xfrm>
              <a:off x="228600" y="2038350"/>
              <a:ext cx="1752600" cy="8382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Net1, 0x</a:t>
              </a:r>
              <a:r>
                <a:rPr lang="en-US" sz="1050" dirty="0" smtClean="0">
                  <a:solidFill>
                    <a:srgbClr val="FF0000"/>
                  </a:solidFill>
                </a:rPr>
                <a:t>00</a:t>
              </a:r>
              <a:r>
                <a:rPr lang="en-US" sz="1050" dirty="0" smtClean="0">
                  <a:solidFill>
                    <a:srgbClr val="00B050"/>
                  </a:solidFill>
                </a:rPr>
                <a:t>00</a:t>
              </a:r>
              <a:r>
                <a:rPr lang="en-US" sz="1050" dirty="0" smtClean="0">
                  <a:solidFill>
                    <a:srgbClr val="FF6600"/>
                  </a:solidFill>
                </a:rPr>
                <a:t>50</a:t>
              </a:r>
              <a:r>
                <a:rPr lang="en-US" sz="1050" dirty="0" smtClean="0">
                  <a:solidFill>
                    <a:srgbClr val="0070C0"/>
                  </a:solidFill>
                </a:rPr>
                <a:t>7F</a:t>
              </a:r>
              <a:endParaRPr lang="en-US" sz="1050" dirty="0">
                <a:solidFill>
                  <a:srgbClr val="0070C0"/>
                </a:solidFill>
              </a:endParaRPr>
            </a:p>
          </p:txBody>
        </p:sp>
        <p:sp>
          <p:nvSpPr>
            <p:cNvPr id="15" name="Rounded Rectangle 14"/>
            <p:cNvSpPr/>
            <p:nvPr/>
          </p:nvSpPr>
          <p:spPr>
            <a:xfrm>
              <a:off x="2438400" y="2857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i2cC, 0x02</a:t>
              </a:r>
              <a:endParaRPr lang="en-US" sz="1050" dirty="0">
                <a:solidFill>
                  <a:schemeClr val="tx1"/>
                </a:solidFill>
              </a:endParaRPr>
            </a:p>
          </p:txBody>
        </p:sp>
        <p:sp>
          <p:nvSpPr>
            <p:cNvPr id="16" name="Rounded Rectangle 15"/>
            <p:cNvSpPr/>
            <p:nvPr/>
          </p:nvSpPr>
          <p:spPr>
            <a:xfrm>
              <a:off x="2438400" y="971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FF0000"/>
                  </a:solidFill>
                </a:rPr>
                <a:t>00</a:t>
              </a:r>
              <a:endParaRPr lang="en-US" sz="1050" dirty="0">
                <a:solidFill>
                  <a:srgbClr val="FF0000"/>
                </a:solidFill>
              </a:endParaRPr>
            </a:p>
          </p:txBody>
        </p:sp>
        <p:sp>
          <p:nvSpPr>
            <p:cNvPr id="17" name="Rounded Rectangle 16"/>
            <p:cNvSpPr/>
            <p:nvPr/>
          </p:nvSpPr>
          <p:spPr>
            <a:xfrm>
              <a:off x="2438400" y="1733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00B050"/>
                  </a:solidFill>
                </a:rPr>
                <a:t>00</a:t>
              </a:r>
              <a:endParaRPr lang="en-US" sz="1050" dirty="0">
                <a:solidFill>
                  <a:srgbClr val="00B050"/>
                </a:solidFill>
              </a:endParaRPr>
            </a:p>
          </p:txBody>
        </p:sp>
        <p:sp>
          <p:nvSpPr>
            <p:cNvPr id="18" name="Rounded Rectangle 17"/>
            <p:cNvSpPr/>
            <p:nvPr/>
          </p:nvSpPr>
          <p:spPr>
            <a:xfrm>
              <a:off x="2438400" y="2495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FF6600"/>
                  </a:solidFill>
                </a:rPr>
                <a:t>50</a:t>
              </a:r>
              <a:endParaRPr lang="en-US" sz="1050" dirty="0">
                <a:solidFill>
                  <a:srgbClr val="FF6600"/>
                </a:solidFill>
              </a:endParaRPr>
            </a:p>
          </p:txBody>
        </p:sp>
        <p:sp>
          <p:nvSpPr>
            <p:cNvPr id="19" name="Rounded Rectangle 18"/>
            <p:cNvSpPr/>
            <p:nvPr/>
          </p:nvSpPr>
          <p:spPr>
            <a:xfrm>
              <a:off x="2438400" y="3257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i2cD, 0x</a:t>
              </a:r>
              <a:r>
                <a:rPr lang="en-US" sz="1050" dirty="0" smtClean="0">
                  <a:solidFill>
                    <a:srgbClr val="0070C0"/>
                  </a:solidFill>
                </a:rPr>
                <a:t>7F</a:t>
              </a:r>
              <a:endParaRPr lang="en-US" sz="1050" dirty="0">
                <a:solidFill>
                  <a:srgbClr val="0070C0"/>
                </a:solidFill>
              </a:endParaRPr>
            </a:p>
          </p:txBody>
        </p:sp>
        <p:sp>
          <p:nvSpPr>
            <p:cNvPr id="21" name="Rounded Rectangle 20"/>
            <p:cNvSpPr/>
            <p:nvPr/>
          </p:nvSpPr>
          <p:spPr>
            <a:xfrm>
              <a:off x="2416521" y="4019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i2cC, 0x03</a:t>
              </a:r>
              <a:endParaRPr lang="en-US" sz="1050" dirty="0">
                <a:solidFill>
                  <a:schemeClr val="tx1"/>
                </a:solidFill>
              </a:endParaRPr>
            </a:p>
          </p:txBody>
        </p:sp>
        <p:cxnSp>
          <p:nvCxnSpPr>
            <p:cNvPr id="23" name="Straight Arrow Connector 22"/>
            <p:cNvCxnSpPr>
              <a:stCxn id="13" idx="3"/>
            </p:cNvCxnSpPr>
            <p:nvPr/>
          </p:nvCxnSpPr>
          <p:spPr>
            <a:xfrm flipV="1">
              <a:off x="1981200" y="552450"/>
              <a:ext cx="435321" cy="19050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6" idx="1"/>
            </p:cNvCxnSpPr>
            <p:nvPr/>
          </p:nvCxnSpPr>
          <p:spPr>
            <a:xfrm flipV="1">
              <a:off x="1981200" y="1238250"/>
              <a:ext cx="457200" cy="1219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7" idx="1"/>
            </p:cNvCxnSpPr>
            <p:nvPr/>
          </p:nvCxnSpPr>
          <p:spPr>
            <a:xfrm flipV="1">
              <a:off x="1981200" y="2000250"/>
              <a:ext cx="457200" cy="457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8" idx="1"/>
            </p:cNvCxnSpPr>
            <p:nvPr/>
          </p:nvCxnSpPr>
          <p:spPr>
            <a:xfrm>
              <a:off x="1981200" y="2457450"/>
              <a:ext cx="457200" cy="304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3"/>
              <a:endCxn id="19" idx="1"/>
            </p:cNvCxnSpPr>
            <p:nvPr/>
          </p:nvCxnSpPr>
          <p:spPr>
            <a:xfrm>
              <a:off x="1981200" y="2457450"/>
              <a:ext cx="457200" cy="1066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3"/>
              <a:endCxn id="21" idx="1"/>
            </p:cNvCxnSpPr>
            <p:nvPr/>
          </p:nvCxnSpPr>
          <p:spPr>
            <a:xfrm>
              <a:off x="1981200" y="2457450"/>
              <a:ext cx="435321" cy="1828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419600" y="2893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0x30, 0x02</a:t>
              </a:r>
              <a:endParaRPr lang="en-US" sz="1050" dirty="0">
                <a:solidFill>
                  <a:schemeClr val="bg1"/>
                </a:solidFill>
              </a:endParaRPr>
            </a:p>
          </p:txBody>
        </p:sp>
        <p:cxnSp>
          <p:nvCxnSpPr>
            <p:cNvPr id="36" name="Straight Arrow Connector 35"/>
            <p:cNvCxnSpPr>
              <a:stCxn id="15" idx="3"/>
              <a:endCxn id="34" idx="1"/>
            </p:cNvCxnSpPr>
            <p:nvPr/>
          </p:nvCxnSpPr>
          <p:spPr>
            <a:xfrm>
              <a:off x="3810000" y="552450"/>
              <a:ext cx="609600"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407529" y="9751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FF0000"/>
                  </a:solidFill>
                </a:rPr>
                <a:t>00</a:t>
              </a:r>
              <a:endParaRPr lang="en-US" sz="1050" dirty="0">
                <a:solidFill>
                  <a:srgbClr val="FF0000"/>
                </a:solidFill>
              </a:endParaRPr>
            </a:p>
          </p:txBody>
        </p:sp>
        <p:cxnSp>
          <p:nvCxnSpPr>
            <p:cNvPr id="38" name="Straight Arrow Connector 37"/>
            <p:cNvCxnSpPr>
              <a:stCxn id="16" idx="3"/>
              <a:endCxn id="37" idx="1"/>
            </p:cNvCxnSpPr>
            <p:nvPr/>
          </p:nvCxnSpPr>
          <p:spPr>
            <a:xfrm>
              <a:off x="3810000" y="1238250"/>
              <a:ext cx="597529"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419600" y="1733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00B050"/>
                  </a:solidFill>
                </a:rPr>
                <a:t>00</a:t>
              </a:r>
              <a:endParaRPr lang="en-US" sz="1050" dirty="0">
                <a:solidFill>
                  <a:srgbClr val="00B050"/>
                </a:solidFill>
              </a:endParaRPr>
            </a:p>
          </p:txBody>
        </p:sp>
        <p:cxnSp>
          <p:nvCxnSpPr>
            <p:cNvPr id="40" name="Straight Arrow Connector 39"/>
            <p:cNvCxnSpPr>
              <a:stCxn id="17" idx="3"/>
              <a:endCxn id="39" idx="1"/>
            </p:cNvCxnSpPr>
            <p:nvPr/>
          </p:nvCxnSpPr>
          <p:spPr>
            <a:xfrm>
              <a:off x="3810000" y="2000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407529" y="2495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FF6600"/>
                  </a:solidFill>
                </a:rPr>
                <a:t>50</a:t>
              </a:r>
              <a:endParaRPr lang="en-US" sz="1050" dirty="0">
                <a:solidFill>
                  <a:srgbClr val="FF6600"/>
                </a:solidFill>
              </a:endParaRPr>
            </a:p>
          </p:txBody>
        </p:sp>
        <p:cxnSp>
          <p:nvCxnSpPr>
            <p:cNvPr id="42" name="Straight Arrow Connector 41"/>
            <p:cNvCxnSpPr>
              <a:stCxn id="18" idx="3"/>
              <a:endCxn id="41" idx="1"/>
            </p:cNvCxnSpPr>
            <p:nvPr/>
          </p:nvCxnSpPr>
          <p:spPr>
            <a:xfrm>
              <a:off x="3810000" y="2762250"/>
              <a:ext cx="597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419600" y="3257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0x31, 0x</a:t>
              </a:r>
              <a:r>
                <a:rPr lang="en-US" sz="1050" dirty="0" smtClean="0">
                  <a:solidFill>
                    <a:srgbClr val="0070C0"/>
                  </a:solidFill>
                </a:rPr>
                <a:t>7F</a:t>
              </a:r>
              <a:endParaRPr lang="en-US" sz="1050" dirty="0">
                <a:solidFill>
                  <a:srgbClr val="0070C0"/>
                </a:solidFill>
              </a:endParaRPr>
            </a:p>
          </p:txBody>
        </p:sp>
        <p:cxnSp>
          <p:nvCxnSpPr>
            <p:cNvPr id="44" name="Straight Arrow Connector 43"/>
            <p:cNvCxnSpPr>
              <a:stCxn id="19" idx="3"/>
              <a:endCxn id="43" idx="1"/>
            </p:cNvCxnSpPr>
            <p:nvPr/>
          </p:nvCxnSpPr>
          <p:spPr>
            <a:xfrm>
              <a:off x="3810000" y="3524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4407529" y="4019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i2cWrite 0x30, 0x03</a:t>
              </a:r>
              <a:endParaRPr lang="en-US" sz="1050" dirty="0">
                <a:solidFill>
                  <a:schemeClr val="bg1"/>
                </a:solidFill>
              </a:endParaRPr>
            </a:p>
          </p:txBody>
        </p:sp>
        <p:cxnSp>
          <p:nvCxnSpPr>
            <p:cNvPr id="46" name="Straight Arrow Connector 45"/>
            <p:cNvCxnSpPr>
              <a:stCxn id="21" idx="3"/>
              <a:endCxn id="45" idx="1"/>
            </p:cNvCxnSpPr>
            <p:nvPr/>
          </p:nvCxnSpPr>
          <p:spPr>
            <a:xfrm>
              <a:off x="3788121" y="4286250"/>
              <a:ext cx="6194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62200" y="4533840"/>
              <a:ext cx="1447800" cy="400110"/>
            </a:xfrm>
            <a:prstGeom prst="rect">
              <a:avLst/>
            </a:prstGeom>
            <a:noFill/>
          </p:spPr>
          <p:txBody>
            <a:bodyPr wrap="square" rtlCol="0">
              <a:spAutoFit/>
            </a:bodyPr>
            <a:lstStyle/>
            <a:p>
              <a:pPr algn="ctr"/>
              <a:r>
                <a:rPr lang="en-US" sz="1000" dirty="0" smtClean="0"/>
                <a:t>Retargeted</a:t>
              </a:r>
              <a:br>
                <a:rPr lang="en-US" sz="1000" dirty="0" smtClean="0"/>
              </a:br>
              <a:r>
                <a:rPr lang="en-US" sz="1000" dirty="0" smtClean="0"/>
                <a:t>Values</a:t>
              </a:r>
              <a:endParaRPr lang="en-US" sz="1000" dirty="0"/>
            </a:p>
          </p:txBody>
        </p:sp>
        <p:sp>
          <p:nvSpPr>
            <p:cNvPr id="54" name="Rounded Rectangular Callout 53"/>
            <p:cNvSpPr/>
            <p:nvPr/>
          </p:nvSpPr>
          <p:spPr>
            <a:xfrm>
              <a:off x="381000" y="822734"/>
              <a:ext cx="990600" cy="834616"/>
            </a:xfrm>
            <a:prstGeom prst="wedgeRoundRectCallout">
              <a:avLst>
                <a:gd name="adj1" fmla="val 119000"/>
                <a:gd name="adj2" fmla="val 89233"/>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(Retarget) Phase 1</a:t>
              </a:r>
              <a:endParaRPr lang="en-US" sz="1000" dirty="0">
                <a:solidFill>
                  <a:schemeClr val="tx1"/>
                </a:solidFill>
              </a:endParaRPr>
            </a:p>
          </p:txBody>
        </p:sp>
        <p:sp>
          <p:nvSpPr>
            <p:cNvPr id="55" name="Rounded Rectangular Callout 54"/>
            <p:cNvSpPr/>
            <p:nvPr/>
          </p:nvSpPr>
          <p:spPr>
            <a:xfrm>
              <a:off x="343277" y="3257550"/>
              <a:ext cx="990600" cy="762000"/>
            </a:xfrm>
            <a:prstGeom prst="wedgeRoundRectCallout">
              <a:avLst>
                <a:gd name="adj1" fmla="val 339259"/>
                <a:gd name="adj2" fmla="val -115421"/>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(Transform) Phase 2</a:t>
              </a:r>
              <a:endParaRPr lang="en-US" sz="1000" dirty="0">
                <a:solidFill>
                  <a:schemeClr val="tx1"/>
                </a:solidFill>
              </a:endParaRPr>
            </a:p>
          </p:txBody>
        </p:sp>
        <p:sp>
          <p:nvSpPr>
            <p:cNvPr id="56" name="TextBox 55"/>
            <p:cNvSpPr txBox="1"/>
            <p:nvPr/>
          </p:nvSpPr>
          <p:spPr>
            <a:xfrm>
              <a:off x="2438400" y="57150"/>
              <a:ext cx="1447800" cy="246221"/>
            </a:xfrm>
            <a:prstGeom prst="rect">
              <a:avLst/>
            </a:prstGeom>
            <a:noFill/>
          </p:spPr>
          <p:txBody>
            <a:bodyPr wrap="square" rtlCol="0">
              <a:spAutoFit/>
            </a:bodyPr>
            <a:lstStyle/>
            <a:p>
              <a:pPr algn="ctr"/>
              <a:r>
                <a:rPr lang="en-US" sz="1000" dirty="0" smtClean="0"/>
                <a:t>Register Context</a:t>
              </a:r>
              <a:endParaRPr lang="en-US" sz="1000" dirty="0"/>
            </a:p>
          </p:txBody>
        </p:sp>
        <p:sp>
          <p:nvSpPr>
            <p:cNvPr id="57" name="TextBox 56"/>
            <p:cNvSpPr txBox="1"/>
            <p:nvPr/>
          </p:nvSpPr>
          <p:spPr>
            <a:xfrm>
              <a:off x="4343400" y="57150"/>
              <a:ext cx="1447800" cy="246221"/>
            </a:xfrm>
            <a:prstGeom prst="rect">
              <a:avLst/>
            </a:prstGeom>
            <a:noFill/>
          </p:spPr>
          <p:txBody>
            <a:bodyPr wrap="square" rtlCol="0">
              <a:spAutoFit/>
            </a:bodyPr>
            <a:lstStyle/>
            <a:p>
              <a:pPr algn="ctr"/>
              <a:r>
                <a:rPr lang="en-US" sz="1000" dirty="0" smtClean="0"/>
                <a:t>Interface Context</a:t>
              </a:r>
              <a:endParaRPr lang="en-US" sz="1000" dirty="0"/>
            </a:p>
          </p:txBody>
        </p:sp>
        <p:sp>
          <p:nvSpPr>
            <p:cNvPr id="58" name="TextBox 57"/>
            <p:cNvSpPr txBox="1"/>
            <p:nvPr/>
          </p:nvSpPr>
          <p:spPr>
            <a:xfrm>
              <a:off x="343277" y="1792129"/>
              <a:ext cx="1447800" cy="246221"/>
            </a:xfrm>
            <a:prstGeom prst="rect">
              <a:avLst/>
            </a:prstGeom>
            <a:noFill/>
          </p:spPr>
          <p:txBody>
            <a:bodyPr wrap="square" rtlCol="0">
              <a:spAutoFit/>
            </a:bodyPr>
            <a:lstStyle/>
            <a:p>
              <a:pPr algn="ctr"/>
              <a:r>
                <a:rPr lang="en-US" sz="1000" dirty="0" smtClean="0"/>
                <a:t>Target Context</a:t>
              </a:r>
              <a:endParaRPr lang="en-US" sz="1000" dirty="0"/>
            </a:p>
          </p:txBody>
        </p:sp>
        <p:sp>
          <p:nvSpPr>
            <p:cNvPr id="59" name="TextBox 58"/>
            <p:cNvSpPr txBox="1"/>
            <p:nvPr/>
          </p:nvSpPr>
          <p:spPr>
            <a:xfrm>
              <a:off x="3657600" y="4488575"/>
              <a:ext cx="1447800" cy="400110"/>
            </a:xfrm>
            <a:prstGeom prst="rect">
              <a:avLst/>
            </a:prstGeom>
            <a:noFill/>
          </p:spPr>
          <p:txBody>
            <a:bodyPr wrap="square" rtlCol="0">
              <a:spAutoFit/>
            </a:bodyPr>
            <a:lstStyle/>
            <a:p>
              <a:r>
                <a:rPr lang="en-US" sz="1000" dirty="0" smtClean="0"/>
                <a:t>i2cC =&gt; 0x30</a:t>
              </a:r>
              <a:br>
                <a:rPr lang="en-US" sz="1000" dirty="0" smtClean="0"/>
              </a:br>
              <a:r>
                <a:rPr lang="en-US" sz="1000" dirty="0" smtClean="0"/>
                <a:t>i2cD =&gt; 0x31</a:t>
              </a:r>
              <a:endParaRPr lang="en-US" sz="1000" dirty="0"/>
            </a:p>
          </p:txBody>
        </p:sp>
      </p:grpSp>
    </p:spTree>
    <p:extLst>
      <p:ext uri="{BB962C8B-B14F-4D97-AF65-F5344CB8AC3E}">
        <p14:creationId xmlns:p14="http://schemas.microsoft.com/office/powerpoint/2010/main" val="2474836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1687.1 to 2654 Driver Transformation Process</a:t>
            </a:r>
            <a:endParaRPr lang="en-US" dirty="0"/>
          </a:p>
        </p:txBody>
      </p:sp>
      <p:sp>
        <p:nvSpPr>
          <p:cNvPr id="11" name="Content Placeholder 10"/>
          <p:cNvSpPr>
            <a:spLocks noGrp="1"/>
          </p:cNvSpPr>
          <p:nvPr>
            <p:ph idx="1"/>
          </p:nvPr>
        </p:nvSpPr>
        <p:spPr/>
        <p:txBody>
          <a:bodyPr/>
          <a:lstStyle/>
          <a:p>
            <a:endParaRPr lang="en-US" dirty="0"/>
          </a:p>
        </p:txBody>
      </p:sp>
      <p:sp>
        <p:nvSpPr>
          <p:cNvPr id="12" name="Text Placeholder 11"/>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dirty="0" smtClean="0"/>
              <a:t>INPUT: Target Context</a:t>
            </a:r>
          </a:p>
          <a:p>
            <a:pPr marL="285750" indent="-285750" algn="l">
              <a:buFont typeface="Arial" panose="020B0604020202020204" pitchFamily="34" charset="0"/>
              <a:buChar char="•"/>
            </a:pPr>
            <a:r>
              <a:rPr lang="en-US" dirty="0" smtClean="0"/>
              <a:t>PHASE 1: Retarget target context into interface register context</a:t>
            </a:r>
          </a:p>
          <a:p>
            <a:pPr marL="285750" indent="-285750" algn="l">
              <a:buFont typeface="Arial" panose="020B0604020202020204" pitchFamily="34" charset="0"/>
              <a:buChar char="•"/>
            </a:pPr>
            <a:r>
              <a:rPr lang="en-US" dirty="0" smtClean="0"/>
              <a:t>PHASE 2: Transform interface register context into interface context grammar</a:t>
            </a:r>
          </a:p>
          <a:p>
            <a:pPr marL="285750" indent="-285750" algn="l">
              <a:buFont typeface="Arial" panose="020B0604020202020204" pitchFamily="34" charset="0"/>
              <a:buChar char="•"/>
            </a:pPr>
            <a:r>
              <a:rPr lang="en-US" dirty="0" smtClean="0"/>
              <a:t>OUTPUT: Code in the Driver Context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4" name="Date Placeholder 3"/>
          <p:cNvSpPr>
            <a:spLocks noGrp="1"/>
          </p:cNvSpPr>
          <p:nvPr>
            <p:ph type="dt" sz="half" idx="10"/>
          </p:nvPr>
        </p:nvSpPr>
        <p:spPr/>
        <p:txBody>
          <a:bodyPr/>
          <a:lstStyle/>
          <a:p>
            <a:fld id="{A4A9ABBC-B319-4B66-8406-D84D9C0D7D79}" type="datetime1">
              <a:rPr lang="en-US" smtClean="0"/>
              <a:t>11/29/2021</a:t>
            </a:fld>
            <a:endParaRPr lang="en-US"/>
          </a:p>
        </p:txBody>
      </p:sp>
      <p:grpSp>
        <p:nvGrpSpPr>
          <p:cNvPr id="2" name="Group 1"/>
          <p:cNvGrpSpPr/>
          <p:nvPr/>
        </p:nvGrpSpPr>
        <p:grpSpPr>
          <a:xfrm>
            <a:off x="228600" y="57150"/>
            <a:ext cx="5562600" cy="4895910"/>
            <a:chOff x="228600" y="57150"/>
            <a:chExt cx="5562600" cy="4895910"/>
          </a:xfrm>
        </p:grpSpPr>
        <p:sp>
          <p:nvSpPr>
            <p:cNvPr id="13" name="Rounded Rectangle 12"/>
            <p:cNvSpPr/>
            <p:nvPr/>
          </p:nvSpPr>
          <p:spPr>
            <a:xfrm>
              <a:off x="228600" y="2038350"/>
              <a:ext cx="1752600" cy="8382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i2cWrite 0x30, </a:t>
              </a:r>
              <a:r>
                <a:rPr lang="en-US" sz="1050" dirty="0">
                  <a:solidFill>
                    <a:srgbClr val="FF0000"/>
                  </a:solidFill>
                </a:rPr>
                <a:t>0x02</a:t>
              </a:r>
              <a:endParaRPr lang="en-US" sz="1050" dirty="0" smtClean="0">
                <a:solidFill>
                  <a:srgbClr val="FF0000"/>
                </a:solidFill>
              </a:endParaRPr>
            </a:p>
          </p:txBody>
        </p:sp>
        <p:sp>
          <p:nvSpPr>
            <p:cNvPr id="15" name="Rounded Rectangle 14"/>
            <p:cNvSpPr/>
            <p:nvPr/>
          </p:nvSpPr>
          <p:spPr>
            <a:xfrm>
              <a:off x="2438400" y="285750"/>
              <a:ext cx="1371600" cy="3810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Xmt</a:t>
              </a:r>
              <a:r>
                <a:rPr lang="en-US" sz="1050" dirty="0" smtClean="0">
                  <a:solidFill>
                    <a:schemeClr val="tx1"/>
                  </a:solidFill>
                </a:rPr>
                <a:t>,</a:t>
              </a:r>
              <a:br>
                <a:rPr lang="en-US" sz="1050" dirty="0" smtClean="0">
                  <a:solidFill>
                    <a:schemeClr val="tx1"/>
                  </a:solidFill>
                </a:rPr>
              </a:br>
              <a:r>
                <a:rPr lang="en-US" sz="1050" dirty="0" smtClean="0">
                  <a:solidFill>
                    <a:schemeClr val="tx1"/>
                  </a:solidFill>
                </a:rPr>
                <a:t>(0x01&lt;&lt;1) &amp; 0xFE</a:t>
              </a:r>
              <a:endParaRPr lang="en-US" sz="1050" dirty="0">
                <a:solidFill>
                  <a:schemeClr val="tx1"/>
                </a:solidFill>
              </a:endParaRPr>
            </a:p>
          </p:txBody>
        </p:sp>
        <p:sp>
          <p:nvSpPr>
            <p:cNvPr id="16" name="Rounded Rectangle 15"/>
            <p:cNvSpPr/>
            <p:nvPr/>
          </p:nvSpPr>
          <p:spPr>
            <a:xfrm>
              <a:off x="2438400" y="742950"/>
              <a:ext cx="1371600" cy="270284"/>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Ctr</a:t>
              </a:r>
              <a:r>
                <a:rPr lang="en-US" sz="1050" dirty="0" smtClean="0">
                  <a:solidFill>
                    <a:schemeClr val="tx1"/>
                  </a:solidFill>
                </a:rPr>
                <a:t>, 0x0B</a:t>
              </a:r>
              <a:endParaRPr lang="en-US" sz="1050" dirty="0">
                <a:solidFill>
                  <a:schemeClr val="tx1"/>
                </a:solidFill>
              </a:endParaRPr>
            </a:p>
          </p:txBody>
        </p:sp>
        <p:sp>
          <p:nvSpPr>
            <p:cNvPr id="17" name="Rounded Rectangle 16"/>
            <p:cNvSpPr/>
            <p:nvPr/>
          </p:nvSpPr>
          <p:spPr>
            <a:xfrm>
              <a:off x="2438400" y="1096791"/>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iRead</a:t>
              </a:r>
              <a:r>
                <a:rPr lang="en-US" sz="1050" dirty="0" smtClean="0">
                  <a:solidFill>
                    <a:schemeClr val="tx1"/>
                  </a:solidFill>
                </a:rPr>
                <a:t> SR, 0x01</a:t>
              </a:r>
              <a:endParaRPr lang="en-US" sz="1050" dirty="0">
                <a:solidFill>
                  <a:schemeClr val="tx1"/>
                </a:solidFill>
              </a:endParaRPr>
            </a:p>
          </p:txBody>
        </p:sp>
        <p:sp>
          <p:nvSpPr>
            <p:cNvPr id="18" name="Rounded Rectangle 17"/>
            <p:cNvSpPr/>
            <p:nvPr/>
          </p:nvSpPr>
          <p:spPr>
            <a:xfrm>
              <a:off x="2438400" y="1450632"/>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Xmt</a:t>
              </a:r>
              <a:r>
                <a:rPr lang="en-US" sz="1050" dirty="0" smtClean="0">
                  <a:solidFill>
                    <a:schemeClr val="tx1"/>
                  </a:solidFill>
                </a:rPr>
                <a:t>, 0x30</a:t>
              </a:r>
              <a:endParaRPr lang="en-US" sz="1050" dirty="0">
                <a:solidFill>
                  <a:schemeClr val="tx1"/>
                </a:solidFill>
              </a:endParaRPr>
            </a:p>
          </p:txBody>
        </p:sp>
        <p:sp>
          <p:nvSpPr>
            <p:cNvPr id="19" name="Rounded Rectangle 18"/>
            <p:cNvSpPr/>
            <p:nvPr/>
          </p:nvSpPr>
          <p:spPr>
            <a:xfrm>
              <a:off x="2438400" y="18097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Ctl</a:t>
              </a:r>
              <a:r>
                <a:rPr lang="en-US" sz="1050" dirty="0" smtClean="0">
                  <a:solidFill>
                    <a:schemeClr val="tx1"/>
                  </a:solidFill>
                </a:rPr>
                <a:t>, 0x03</a:t>
              </a:r>
              <a:endParaRPr lang="en-US" sz="1050" dirty="0">
                <a:solidFill>
                  <a:schemeClr val="tx1"/>
                </a:solidFill>
              </a:endParaRPr>
            </a:p>
          </p:txBody>
        </p:sp>
        <p:sp>
          <p:nvSpPr>
            <p:cNvPr id="21" name="Rounded Rectangle 20"/>
            <p:cNvSpPr/>
            <p:nvPr/>
          </p:nvSpPr>
          <p:spPr>
            <a:xfrm>
              <a:off x="2416521" y="21526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iRead</a:t>
              </a:r>
              <a:r>
                <a:rPr lang="en-US" sz="1050" dirty="0" smtClean="0">
                  <a:solidFill>
                    <a:schemeClr val="tx1"/>
                  </a:solidFill>
                </a:rPr>
                <a:t> SR, 0x01</a:t>
              </a:r>
              <a:endParaRPr lang="en-US" sz="1050" dirty="0">
                <a:solidFill>
                  <a:schemeClr val="tx1"/>
                </a:solidFill>
              </a:endParaRPr>
            </a:p>
          </p:txBody>
        </p:sp>
        <p:cxnSp>
          <p:nvCxnSpPr>
            <p:cNvPr id="23" name="Straight Arrow Connector 22"/>
            <p:cNvCxnSpPr>
              <a:stCxn id="13" idx="3"/>
            </p:cNvCxnSpPr>
            <p:nvPr/>
          </p:nvCxnSpPr>
          <p:spPr>
            <a:xfrm flipV="1">
              <a:off x="1981200" y="552450"/>
              <a:ext cx="435321" cy="19050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6" idx="1"/>
            </p:cNvCxnSpPr>
            <p:nvPr/>
          </p:nvCxnSpPr>
          <p:spPr>
            <a:xfrm flipV="1">
              <a:off x="1981200" y="878092"/>
              <a:ext cx="457200" cy="157935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7" idx="1"/>
            </p:cNvCxnSpPr>
            <p:nvPr/>
          </p:nvCxnSpPr>
          <p:spPr>
            <a:xfrm flipV="1">
              <a:off x="1981200" y="1230141"/>
              <a:ext cx="457200" cy="1227309"/>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8" idx="1"/>
            </p:cNvCxnSpPr>
            <p:nvPr/>
          </p:nvCxnSpPr>
          <p:spPr>
            <a:xfrm flipV="1">
              <a:off x="1981200" y="1583982"/>
              <a:ext cx="457200" cy="87346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3"/>
              <a:endCxn id="19" idx="1"/>
            </p:cNvCxnSpPr>
            <p:nvPr/>
          </p:nvCxnSpPr>
          <p:spPr>
            <a:xfrm flipV="1">
              <a:off x="1981200" y="1943100"/>
              <a:ext cx="457200" cy="5143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3"/>
              <a:endCxn id="21" idx="1"/>
            </p:cNvCxnSpPr>
            <p:nvPr/>
          </p:nvCxnSpPr>
          <p:spPr>
            <a:xfrm flipV="1">
              <a:off x="1981200" y="2286000"/>
              <a:ext cx="435321" cy="1714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038600" y="289334"/>
              <a:ext cx="1752600" cy="377416"/>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write_xmt</a:t>
              </a:r>
              <a:r>
                <a:rPr lang="en-US" sz="1050" dirty="0" smtClean="0">
                  <a:solidFill>
                    <a:schemeClr val="bg1"/>
                  </a:solidFill>
                </a:rPr>
                <a:t>((0x01&lt;&lt;1) &amp; 0xFE)</a:t>
              </a:r>
              <a:endParaRPr lang="en-US" sz="1050" dirty="0">
                <a:solidFill>
                  <a:schemeClr val="bg1"/>
                </a:solidFill>
              </a:endParaRPr>
            </a:p>
          </p:txBody>
        </p:sp>
        <p:cxnSp>
          <p:nvCxnSpPr>
            <p:cNvPr id="36" name="Straight Arrow Connector 35"/>
            <p:cNvCxnSpPr>
              <a:stCxn id="15" idx="3"/>
              <a:endCxn id="34" idx="1"/>
            </p:cNvCxnSpPr>
            <p:nvPr/>
          </p:nvCxnSpPr>
          <p:spPr>
            <a:xfrm>
              <a:off x="3810000" y="476250"/>
              <a:ext cx="228600" cy="179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026529" y="746534"/>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w</a:t>
              </a:r>
              <a:r>
                <a:rPr lang="en-US" sz="1050" dirty="0" err="1" smtClean="0">
                  <a:solidFill>
                    <a:schemeClr val="bg1"/>
                  </a:solidFill>
                </a:rPr>
                <a:t>rite_cntr</a:t>
              </a:r>
              <a:r>
                <a:rPr lang="en-US" sz="1050" dirty="0" smtClean="0">
                  <a:solidFill>
                    <a:schemeClr val="bg1"/>
                  </a:solidFill>
                </a:rPr>
                <a:t>(0x0B)</a:t>
              </a:r>
              <a:endParaRPr lang="en-US" sz="1050" dirty="0">
                <a:solidFill>
                  <a:schemeClr val="bg1"/>
                </a:solidFill>
              </a:endParaRPr>
            </a:p>
          </p:txBody>
        </p:sp>
        <p:cxnSp>
          <p:nvCxnSpPr>
            <p:cNvPr id="38" name="Straight Arrow Connector 37"/>
            <p:cNvCxnSpPr>
              <a:stCxn id="16" idx="3"/>
              <a:endCxn id="37" idx="1"/>
            </p:cNvCxnSpPr>
            <p:nvPr/>
          </p:nvCxnSpPr>
          <p:spPr>
            <a:xfrm>
              <a:off x="3810000" y="878092"/>
              <a:ext cx="216529" cy="179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038600" y="1096791"/>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a:t>
              </a:r>
              <a:r>
                <a:rPr lang="en-US" sz="1050" dirty="0" smtClean="0">
                  <a:solidFill>
                    <a:schemeClr val="bg1"/>
                  </a:solidFill>
                </a:rPr>
                <a:t>hile </a:t>
              </a:r>
              <a:r>
                <a:rPr lang="en-US" sz="1050" dirty="0" err="1" smtClean="0">
                  <a:solidFill>
                    <a:schemeClr val="bg1"/>
                  </a:solidFill>
                </a:rPr>
                <a:t>read_status</a:t>
              </a:r>
              <a:r>
                <a:rPr lang="en-US" sz="1050" dirty="0" smtClean="0">
                  <a:solidFill>
                    <a:schemeClr val="bg1"/>
                  </a:solidFill>
                </a:rPr>
                <a:t>() == 0x01;</a:t>
              </a:r>
              <a:endParaRPr lang="en-US" sz="1050" dirty="0">
                <a:solidFill>
                  <a:schemeClr val="bg1"/>
                </a:solidFill>
              </a:endParaRPr>
            </a:p>
          </p:txBody>
        </p:sp>
        <p:cxnSp>
          <p:nvCxnSpPr>
            <p:cNvPr id="40" name="Straight Arrow Connector 39"/>
            <p:cNvCxnSpPr>
              <a:stCxn id="17" idx="3"/>
              <a:endCxn id="39" idx="1"/>
            </p:cNvCxnSpPr>
            <p:nvPr/>
          </p:nvCxnSpPr>
          <p:spPr>
            <a:xfrm>
              <a:off x="3810000" y="1230141"/>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026529" y="1450632"/>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w</a:t>
              </a:r>
              <a:r>
                <a:rPr lang="en-US" sz="1050" dirty="0" err="1" smtClean="0">
                  <a:solidFill>
                    <a:schemeClr val="bg1"/>
                  </a:solidFill>
                </a:rPr>
                <a:t>rite_xmt</a:t>
              </a:r>
              <a:r>
                <a:rPr lang="en-US" sz="1050" dirty="0" smtClean="0">
                  <a:solidFill>
                    <a:schemeClr val="bg1"/>
                  </a:solidFill>
                </a:rPr>
                <a:t>(0x30)</a:t>
              </a:r>
              <a:endParaRPr lang="en-US" sz="1050" dirty="0">
                <a:solidFill>
                  <a:schemeClr val="bg1"/>
                </a:solidFill>
              </a:endParaRPr>
            </a:p>
          </p:txBody>
        </p:sp>
        <p:cxnSp>
          <p:nvCxnSpPr>
            <p:cNvPr id="42" name="Straight Arrow Connector 41"/>
            <p:cNvCxnSpPr>
              <a:stCxn id="18" idx="3"/>
              <a:endCxn id="41" idx="1"/>
            </p:cNvCxnSpPr>
            <p:nvPr/>
          </p:nvCxnSpPr>
          <p:spPr>
            <a:xfrm>
              <a:off x="3810000" y="1583982"/>
              <a:ext cx="216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038600" y="18097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w</a:t>
              </a:r>
              <a:r>
                <a:rPr lang="en-US" sz="1050" dirty="0" err="1" smtClean="0">
                  <a:solidFill>
                    <a:schemeClr val="bg1"/>
                  </a:solidFill>
                </a:rPr>
                <a:t>rite_ctrl</a:t>
              </a:r>
              <a:r>
                <a:rPr lang="en-US" sz="1050" dirty="0" smtClean="0">
                  <a:solidFill>
                    <a:schemeClr val="bg1"/>
                  </a:solidFill>
                </a:rPr>
                <a:t>(0x03)</a:t>
              </a:r>
              <a:endParaRPr lang="en-US" sz="1050" dirty="0">
                <a:solidFill>
                  <a:schemeClr val="bg1"/>
                </a:solidFill>
              </a:endParaRPr>
            </a:p>
          </p:txBody>
        </p:sp>
        <p:cxnSp>
          <p:nvCxnSpPr>
            <p:cNvPr id="44" name="Straight Arrow Connector 43"/>
            <p:cNvCxnSpPr>
              <a:stCxn id="19" idx="3"/>
              <a:endCxn id="43" idx="1"/>
            </p:cNvCxnSpPr>
            <p:nvPr/>
          </p:nvCxnSpPr>
          <p:spPr>
            <a:xfrm>
              <a:off x="3810000" y="1943100"/>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4026529" y="21526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while </a:t>
              </a:r>
              <a:r>
                <a:rPr lang="en-US" sz="1050" dirty="0" err="1" smtClean="0">
                  <a:solidFill>
                    <a:schemeClr val="bg1"/>
                  </a:solidFill>
                </a:rPr>
                <a:t>read_status</a:t>
              </a:r>
              <a:r>
                <a:rPr lang="en-US" sz="1050" dirty="0" smtClean="0">
                  <a:solidFill>
                    <a:schemeClr val="bg1"/>
                  </a:solidFill>
                </a:rPr>
                <a:t>() == 0x01;</a:t>
              </a:r>
              <a:endParaRPr lang="en-US" sz="1050" dirty="0">
                <a:solidFill>
                  <a:schemeClr val="bg1"/>
                </a:solidFill>
              </a:endParaRPr>
            </a:p>
          </p:txBody>
        </p:sp>
        <p:cxnSp>
          <p:nvCxnSpPr>
            <p:cNvPr id="46" name="Straight Arrow Connector 45"/>
            <p:cNvCxnSpPr>
              <a:stCxn id="21" idx="3"/>
              <a:endCxn id="45" idx="1"/>
            </p:cNvCxnSpPr>
            <p:nvPr/>
          </p:nvCxnSpPr>
          <p:spPr>
            <a:xfrm>
              <a:off x="3788121" y="2286000"/>
              <a:ext cx="2384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62200" y="4533840"/>
              <a:ext cx="1447800" cy="400110"/>
            </a:xfrm>
            <a:prstGeom prst="rect">
              <a:avLst/>
            </a:prstGeom>
            <a:noFill/>
          </p:spPr>
          <p:txBody>
            <a:bodyPr wrap="square" rtlCol="0">
              <a:spAutoFit/>
            </a:bodyPr>
            <a:lstStyle/>
            <a:p>
              <a:pPr algn="ctr"/>
              <a:r>
                <a:rPr lang="en-US" sz="1000" dirty="0" smtClean="0"/>
                <a:t>Retargeted</a:t>
              </a:r>
              <a:br>
                <a:rPr lang="en-US" sz="1000" dirty="0" smtClean="0"/>
              </a:br>
              <a:r>
                <a:rPr lang="en-US" sz="1000" dirty="0" smtClean="0"/>
                <a:t>Values</a:t>
              </a:r>
              <a:endParaRPr lang="en-US" sz="1000" dirty="0"/>
            </a:p>
          </p:txBody>
        </p:sp>
        <p:sp>
          <p:nvSpPr>
            <p:cNvPr id="53" name="TextBox 52"/>
            <p:cNvSpPr txBox="1"/>
            <p:nvPr/>
          </p:nvSpPr>
          <p:spPr>
            <a:xfrm>
              <a:off x="4343400" y="4552950"/>
              <a:ext cx="1447800" cy="400110"/>
            </a:xfrm>
            <a:prstGeom prst="rect">
              <a:avLst/>
            </a:prstGeom>
            <a:noFill/>
          </p:spPr>
          <p:txBody>
            <a:bodyPr wrap="square" rtlCol="0">
              <a:spAutoFit/>
            </a:bodyPr>
            <a:lstStyle/>
            <a:p>
              <a:pPr algn="ctr"/>
              <a:r>
                <a:rPr lang="en-US" sz="1000" dirty="0" smtClean="0"/>
                <a:t>Transformed</a:t>
              </a:r>
              <a:br>
                <a:rPr lang="en-US" sz="1000" dirty="0" smtClean="0"/>
              </a:br>
              <a:r>
                <a:rPr lang="en-US" sz="1000" dirty="0" smtClean="0"/>
                <a:t>Values</a:t>
              </a:r>
              <a:endParaRPr lang="en-US" sz="1000" dirty="0"/>
            </a:p>
          </p:txBody>
        </p:sp>
        <p:sp>
          <p:nvSpPr>
            <p:cNvPr id="54" name="Rounded Rectangular Callout 53"/>
            <p:cNvSpPr/>
            <p:nvPr/>
          </p:nvSpPr>
          <p:spPr>
            <a:xfrm>
              <a:off x="381000" y="822734"/>
              <a:ext cx="990600" cy="834616"/>
            </a:xfrm>
            <a:prstGeom prst="wedgeRoundRectCallout">
              <a:avLst>
                <a:gd name="adj1" fmla="val 119000"/>
                <a:gd name="adj2" fmla="val 89233"/>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(Retarget) Phase 1</a:t>
              </a:r>
              <a:endParaRPr lang="en-US" sz="1000" dirty="0">
                <a:solidFill>
                  <a:schemeClr val="tx1"/>
                </a:solidFill>
              </a:endParaRPr>
            </a:p>
          </p:txBody>
        </p:sp>
        <p:sp>
          <p:nvSpPr>
            <p:cNvPr id="56" name="TextBox 55"/>
            <p:cNvSpPr txBox="1"/>
            <p:nvPr/>
          </p:nvSpPr>
          <p:spPr>
            <a:xfrm>
              <a:off x="2438400" y="57150"/>
              <a:ext cx="1447800" cy="246221"/>
            </a:xfrm>
            <a:prstGeom prst="rect">
              <a:avLst/>
            </a:prstGeom>
            <a:noFill/>
          </p:spPr>
          <p:txBody>
            <a:bodyPr wrap="square" rtlCol="0">
              <a:spAutoFit/>
            </a:bodyPr>
            <a:lstStyle/>
            <a:p>
              <a:pPr algn="ctr"/>
              <a:r>
                <a:rPr lang="en-US" sz="1000" dirty="0" smtClean="0"/>
                <a:t>Register Context</a:t>
              </a:r>
              <a:endParaRPr lang="en-US" sz="1000" dirty="0"/>
            </a:p>
          </p:txBody>
        </p:sp>
        <p:sp>
          <p:nvSpPr>
            <p:cNvPr id="57" name="TextBox 56"/>
            <p:cNvSpPr txBox="1"/>
            <p:nvPr/>
          </p:nvSpPr>
          <p:spPr>
            <a:xfrm>
              <a:off x="4343400" y="57150"/>
              <a:ext cx="1447800" cy="246221"/>
            </a:xfrm>
            <a:prstGeom prst="rect">
              <a:avLst/>
            </a:prstGeom>
            <a:noFill/>
          </p:spPr>
          <p:txBody>
            <a:bodyPr wrap="square" rtlCol="0">
              <a:spAutoFit/>
            </a:bodyPr>
            <a:lstStyle/>
            <a:p>
              <a:pPr algn="ctr"/>
              <a:r>
                <a:rPr lang="en-US" sz="1000" dirty="0" smtClean="0"/>
                <a:t>Interface Context</a:t>
              </a:r>
              <a:endParaRPr lang="en-US" sz="1000" dirty="0"/>
            </a:p>
          </p:txBody>
        </p:sp>
        <p:sp>
          <p:nvSpPr>
            <p:cNvPr id="58" name="TextBox 57"/>
            <p:cNvSpPr txBox="1"/>
            <p:nvPr/>
          </p:nvSpPr>
          <p:spPr>
            <a:xfrm>
              <a:off x="343277" y="1792129"/>
              <a:ext cx="1447800" cy="246221"/>
            </a:xfrm>
            <a:prstGeom prst="rect">
              <a:avLst/>
            </a:prstGeom>
            <a:noFill/>
          </p:spPr>
          <p:txBody>
            <a:bodyPr wrap="square" rtlCol="0">
              <a:spAutoFit/>
            </a:bodyPr>
            <a:lstStyle/>
            <a:p>
              <a:pPr algn="ctr"/>
              <a:r>
                <a:rPr lang="en-US" sz="1000" dirty="0" smtClean="0"/>
                <a:t>Target Context</a:t>
              </a:r>
              <a:endParaRPr lang="en-US" sz="1000" dirty="0"/>
            </a:p>
          </p:txBody>
        </p:sp>
        <p:sp>
          <p:nvSpPr>
            <p:cNvPr id="59" name="TextBox 58"/>
            <p:cNvSpPr txBox="1"/>
            <p:nvPr/>
          </p:nvSpPr>
          <p:spPr>
            <a:xfrm>
              <a:off x="3379959" y="4141015"/>
              <a:ext cx="1447800" cy="553998"/>
            </a:xfrm>
            <a:prstGeom prst="rect">
              <a:avLst/>
            </a:prstGeom>
            <a:noFill/>
          </p:spPr>
          <p:txBody>
            <a:bodyPr wrap="square" rtlCol="0">
              <a:spAutoFit/>
            </a:bodyPr>
            <a:lstStyle/>
            <a:p>
              <a:r>
                <a:rPr lang="en-US" sz="1000" dirty="0" err="1" smtClean="0"/>
                <a:t>Xmt</a:t>
              </a:r>
              <a:r>
                <a:rPr lang="en-US" sz="1000" dirty="0" smtClean="0"/>
                <a:t> =&gt; </a:t>
              </a:r>
              <a:r>
                <a:rPr lang="en-US" sz="1000" dirty="0" err="1" smtClean="0"/>
                <a:t>write_xmt</a:t>
              </a:r>
              <a:r>
                <a:rPr lang="en-US" sz="1000" dirty="0" smtClean="0"/>
                <a:t>()</a:t>
              </a:r>
              <a:br>
                <a:rPr lang="en-US" sz="1000" dirty="0" smtClean="0"/>
              </a:br>
              <a:r>
                <a:rPr lang="en-US" sz="1000" dirty="0" err="1" smtClean="0"/>
                <a:t>Ctr</a:t>
              </a:r>
              <a:r>
                <a:rPr lang="en-US" sz="1000" dirty="0" smtClean="0"/>
                <a:t> =&gt; </a:t>
              </a:r>
              <a:r>
                <a:rPr lang="en-US" sz="1000" dirty="0" err="1" smtClean="0"/>
                <a:t>write_ctrl</a:t>
              </a:r>
              <a:r>
                <a:rPr lang="en-US" sz="1000" dirty="0" smtClean="0"/>
                <a:t>()</a:t>
              </a:r>
            </a:p>
            <a:p>
              <a:r>
                <a:rPr lang="en-US" sz="1000" dirty="0" smtClean="0"/>
                <a:t>SR =&gt; </a:t>
              </a:r>
              <a:r>
                <a:rPr lang="en-US" sz="1000" dirty="0" err="1" smtClean="0"/>
                <a:t>read_status</a:t>
              </a:r>
              <a:r>
                <a:rPr lang="en-US" sz="1000" dirty="0" smtClean="0"/>
                <a:t>()</a:t>
              </a:r>
              <a:endParaRPr lang="en-US" sz="1000" dirty="0"/>
            </a:p>
          </p:txBody>
        </p:sp>
        <p:sp>
          <p:nvSpPr>
            <p:cNvPr id="68" name="Rounded Rectangle 67"/>
            <p:cNvSpPr/>
            <p:nvPr/>
          </p:nvSpPr>
          <p:spPr>
            <a:xfrm>
              <a:off x="2429347" y="2495550"/>
              <a:ext cx="1371600" cy="270284"/>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Xmt</a:t>
              </a:r>
              <a:r>
                <a:rPr lang="en-US" sz="1050" dirty="0" smtClean="0">
                  <a:solidFill>
                    <a:schemeClr val="tx1"/>
                  </a:solidFill>
                </a:rPr>
                <a:t>, </a:t>
              </a:r>
              <a:r>
                <a:rPr lang="en-US" sz="1050" dirty="0" smtClean="0">
                  <a:solidFill>
                    <a:srgbClr val="FF0000"/>
                  </a:solidFill>
                </a:rPr>
                <a:t>0x02</a:t>
              </a:r>
              <a:endParaRPr lang="en-US" sz="1050" dirty="0">
                <a:solidFill>
                  <a:srgbClr val="FF0000"/>
                </a:solidFill>
              </a:endParaRPr>
            </a:p>
          </p:txBody>
        </p:sp>
        <p:sp>
          <p:nvSpPr>
            <p:cNvPr id="69" name="Rounded Rectangle 68"/>
            <p:cNvSpPr/>
            <p:nvPr/>
          </p:nvSpPr>
          <p:spPr>
            <a:xfrm>
              <a:off x="2429347" y="2849391"/>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iWriteCtl</a:t>
              </a:r>
              <a:r>
                <a:rPr lang="en-US" sz="1050" dirty="0" smtClean="0">
                  <a:solidFill>
                    <a:schemeClr val="tx1"/>
                  </a:solidFill>
                </a:rPr>
                <a:t>, 0x13</a:t>
              </a:r>
              <a:endParaRPr lang="en-US" sz="1050" dirty="0">
                <a:solidFill>
                  <a:schemeClr val="tx1"/>
                </a:solidFill>
              </a:endParaRPr>
            </a:p>
          </p:txBody>
        </p:sp>
        <p:sp>
          <p:nvSpPr>
            <p:cNvPr id="70" name="Rounded Rectangle 69"/>
            <p:cNvSpPr/>
            <p:nvPr/>
          </p:nvSpPr>
          <p:spPr>
            <a:xfrm>
              <a:off x="2429347" y="3203232"/>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iRead</a:t>
              </a:r>
              <a:r>
                <a:rPr lang="en-US" sz="1050" dirty="0">
                  <a:solidFill>
                    <a:schemeClr val="tx1"/>
                  </a:solidFill>
                </a:rPr>
                <a:t> </a:t>
              </a:r>
              <a:r>
                <a:rPr lang="en-US" sz="1050" dirty="0" smtClean="0">
                  <a:solidFill>
                    <a:schemeClr val="tx1"/>
                  </a:solidFill>
                </a:rPr>
                <a:t>SR, 0x01</a:t>
              </a:r>
              <a:endParaRPr lang="en-US" sz="1050" dirty="0">
                <a:solidFill>
                  <a:schemeClr val="tx1"/>
                </a:solidFill>
              </a:endParaRPr>
            </a:p>
          </p:txBody>
        </p:sp>
        <p:sp>
          <p:nvSpPr>
            <p:cNvPr id="71" name="Rounded Rectangle 70"/>
            <p:cNvSpPr/>
            <p:nvPr/>
          </p:nvSpPr>
          <p:spPr>
            <a:xfrm>
              <a:off x="2429347" y="35623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iRead</a:t>
              </a:r>
              <a:r>
                <a:rPr lang="en-US" sz="1050" dirty="0">
                  <a:solidFill>
                    <a:schemeClr val="tx1"/>
                  </a:solidFill>
                </a:rPr>
                <a:t> </a:t>
              </a:r>
              <a:r>
                <a:rPr lang="en-US" sz="1050" dirty="0" smtClean="0">
                  <a:solidFill>
                    <a:schemeClr val="tx1"/>
                  </a:solidFill>
                </a:rPr>
                <a:t>SR, 0x02</a:t>
              </a:r>
              <a:endParaRPr lang="en-US" sz="1050" dirty="0">
                <a:solidFill>
                  <a:schemeClr val="tx1"/>
                </a:solidFill>
              </a:endParaRPr>
            </a:p>
          </p:txBody>
        </p:sp>
        <p:sp>
          <p:nvSpPr>
            <p:cNvPr id="72" name="Rounded Rectangle 71"/>
            <p:cNvSpPr/>
            <p:nvPr/>
          </p:nvSpPr>
          <p:spPr>
            <a:xfrm>
              <a:off x="2407468" y="39052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iWrite</a:t>
              </a:r>
              <a:r>
                <a:rPr lang="en-US" sz="1050" dirty="0">
                  <a:solidFill>
                    <a:schemeClr val="tx1"/>
                  </a:solidFill>
                </a:rPr>
                <a:t> </a:t>
              </a:r>
              <a:r>
                <a:rPr lang="en-US" sz="1050" dirty="0" err="1" smtClean="0">
                  <a:solidFill>
                    <a:schemeClr val="tx1"/>
                  </a:solidFill>
                </a:rPr>
                <a:t>Ctl</a:t>
              </a:r>
              <a:r>
                <a:rPr lang="en-US" sz="1050" dirty="0" smtClean="0">
                  <a:solidFill>
                    <a:schemeClr val="tx1"/>
                  </a:solidFill>
                </a:rPr>
                <a:t>, 0x00</a:t>
              </a:r>
              <a:endParaRPr lang="en-US" sz="1050" dirty="0">
                <a:solidFill>
                  <a:schemeClr val="tx1"/>
                </a:solidFill>
              </a:endParaRPr>
            </a:p>
          </p:txBody>
        </p:sp>
        <p:cxnSp>
          <p:nvCxnSpPr>
            <p:cNvPr id="74" name="Straight Arrow Connector 73"/>
            <p:cNvCxnSpPr>
              <a:stCxn id="13" idx="3"/>
              <a:endCxn id="68" idx="1"/>
            </p:cNvCxnSpPr>
            <p:nvPr/>
          </p:nvCxnSpPr>
          <p:spPr>
            <a:xfrm>
              <a:off x="1981200" y="2457450"/>
              <a:ext cx="448147" cy="17324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3" idx="3"/>
              <a:endCxn id="69" idx="1"/>
            </p:cNvCxnSpPr>
            <p:nvPr/>
          </p:nvCxnSpPr>
          <p:spPr>
            <a:xfrm>
              <a:off x="1981200" y="2457450"/>
              <a:ext cx="448147" cy="525291"/>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3" idx="3"/>
              <a:endCxn id="70" idx="1"/>
            </p:cNvCxnSpPr>
            <p:nvPr/>
          </p:nvCxnSpPr>
          <p:spPr>
            <a:xfrm>
              <a:off x="1981200" y="2457450"/>
              <a:ext cx="448147" cy="87913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3" idx="3"/>
              <a:endCxn id="71" idx="1"/>
            </p:cNvCxnSpPr>
            <p:nvPr/>
          </p:nvCxnSpPr>
          <p:spPr>
            <a:xfrm>
              <a:off x="1981200" y="2457450"/>
              <a:ext cx="448147" cy="12382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3" idx="3"/>
              <a:endCxn id="72" idx="1"/>
            </p:cNvCxnSpPr>
            <p:nvPr/>
          </p:nvCxnSpPr>
          <p:spPr>
            <a:xfrm>
              <a:off x="1981200" y="2457450"/>
              <a:ext cx="426268" cy="15811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4017476" y="2499134"/>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write_xmt</a:t>
              </a:r>
              <a:r>
                <a:rPr lang="en-US" sz="1050" dirty="0" smtClean="0">
                  <a:solidFill>
                    <a:schemeClr val="bg1"/>
                  </a:solidFill>
                </a:rPr>
                <a:t>(</a:t>
              </a:r>
              <a:r>
                <a:rPr lang="en-US" sz="1050" dirty="0" smtClean="0">
                  <a:solidFill>
                    <a:srgbClr val="FF0000"/>
                  </a:solidFill>
                </a:rPr>
                <a:t>0x02</a:t>
              </a:r>
              <a:r>
                <a:rPr lang="en-US" sz="1050" dirty="0" smtClean="0">
                  <a:solidFill>
                    <a:schemeClr val="bg1"/>
                  </a:solidFill>
                </a:rPr>
                <a:t>)</a:t>
              </a:r>
              <a:endParaRPr lang="en-US" sz="1050" dirty="0">
                <a:solidFill>
                  <a:schemeClr val="bg1"/>
                </a:solidFill>
              </a:endParaRPr>
            </a:p>
          </p:txBody>
        </p:sp>
        <p:cxnSp>
          <p:nvCxnSpPr>
            <p:cNvPr id="81" name="Straight Arrow Connector 80"/>
            <p:cNvCxnSpPr>
              <a:stCxn id="68" idx="3"/>
              <a:endCxn id="80" idx="1"/>
            </p:cNvCxnSpPr>
            <p:nvPr/>
          </p:nvCxnSpPr>
          <p:spPr>
            <a:xfrm>
              <a:off x="3800947" y="2630692"/>
              <a:ext cx="216529" cy="179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4029547" y="2849391"/>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write_ctrl</a:t>
              </a:r>
              <a:r>
                <a:rPr lang="en-US" sz="1050" dirty="0" smtClean="0">
                  <a:solidFill>
                    <a:schemeClr val="bg1"/>
                  </a:solidFill>
                </a:rPr>
                <a:t>(0x13)</a:t>
              </a:r>
              <a:endParaRPr lang="en-US" sz="1050" dirty="0">
                <a:solidFill>
                  <a:schemeClr val="bg1"/>
                </a:solidFill>
              </a:endParaRPr>
            </a:p>
          </p:txBody>
        </p:sp>
        <p:cxnSp>
          <p:nvCxnSpPr>
            <p:cNvPr id="83" name="Straight Arrow Connector 82"/>
            <p:cNvCxnSpPr>
              <a:stCxn id="69" idx="3"/>
              <a:endCxn id="82" idx="1"/>
            </p:cNvCxnSpPr>
            <p:nvPr/>
          </p:nvCxnSpPr>
          <p:spPr>
            <a:xfrm>
              <a:off x="3800947" y="2982741"/>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ounded Rectangle 83"/>
            <p:cNvSpPr/>
            <p:nvPr/>
          </p:nvSpPr>
          <p:spPr>
            <a:xfrm>
              <a:off x="4017476" y="3203232"/>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while </a:t>
              </a:r>
              <a:r>
                <a:rPr lang="en-US" sz="1050" dirty="0" err="1" smtClean="0">
                  <a:solidFill>
                    <a:schemeClr val="bg1"/>
                  </a:solidFill>
                </a:rPr>
                <a:t>read_status</a:t>
              </a:r>
              <a:r>
                <a:rPr lang="en-US" sz="1050" dirty="0" smtClean="0">
                  <a:solidFill>
                    <a:schemeClr val="bg1"/>
                  </a:solidFill>
                </a:rPr>
                <a:t>() == 0x01;</a:t>
              </a:r>
              <a:endParaRPr lang="en-US" sz="1050" dirty="0">
                <a:solidFill>
                  <a:schemeClr val="bg1"/>
                </a:solidFill>
              </a:endParaRPr>
            </a:p>
          </p:txBody>
        </p:sp>
        <p:cxnSp>
          <p:nvCxnSpPr>
            <p:cNvPr id="85" name="Straight Arrow Connector 84"/>
            <p:cNvCxnSpPr>
              <a:stCxn id="70" idx="3"/>
              <a:endCxn id="84" idx="1"/>
            </p:cNvCxnSpPr>
            <p:nvPr/>
          </p:nvCxnSpPr>
          <p:spPr>
            <a:xfrm>
              <a:off x="3800947" y="3336582"/>
              <a:ext cx="216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4029547" y="35623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if </a:t>
              </a:r>
              <a:r>
                <a:rPr lang="en-US" sz="1050" dirty="0" err="1" smtClean="0">
                  <a:solidFill>
                    <a:schemeClr val="bg1"/>
                  </a:solidFill>
                </a:rPr>
                <a:t>read_status</a:t>
              </a:r>
              <a:r>
                <a:rPr lang="en-US" sz="1050" dirty="0" smtClean="0">
                  <a:solidFill>
                    <a:schemeClr val="bg1"/>
                  </a:solidFill>
                </a:rPr>
                <a:t>() == 0x02: error;</a:t>
              </a:r>
              <a:endParaRPr lang="en-US" sz="1050" dirty="0">
                <a:solidFill>
                  <a:schemeClr val="bg1"/>
                </a:solidFill>
              </a:endParaRPr>
            </a:p>
          </p:txBody>
        </p:sp>
        <p:cxnSp>
          <p:nvCxnSpPr>
            <p:cNvPr id="87" name="Straight Arrow Connector 86"/>
            <p:cNvCxnSpPr>
              <a:stCxn id="71" idx="3"/>
              <a:endCxn id="86" idx="1"/>
            </p:cNvCxnSpPr>
            <p:nvPr/>
          </p:nvCxnSpPr>
          <p:spPr>
            <a:xfrm>
              <a:off x="3800947" y="3695700"/>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Rounded Rectangle 87"/>
            <p:cNvSpPr/>
            <p:nvPr/>
          </p:nvSpPr>
          <p:spPr>
            <a:xfrm>
              <a:off x="4017476" y="39052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write_ctrl</a:t>
              </a:r>
              <a:r>
                <a:rPr lang="en-US" sz="1050" dirty="0" smtClean="0">
                  <a:solidFill>
                    <a:schemeClr val="bg1"/>
                  </a:solidFill>
                </a:rPr>
                <a:t>(0x00)</a:t>
              </a:r>
              <a:endParaRPr lang="en-US" sz="1050" dirty="0">
                <a:solidFill>
                  <a:schemeClr val="bg1"/>
                </a:solidFill>
              </a:endParaRPr>
            </a:p>
          </p:txBody>
        </p:sp>
        <p:cxnSp>
          <p:nvCxnSpPr>
            <p:cNvPr id="89" name="Straight Arrow Connector 88"/>
            <p:cNvCxnSpPr>
              <a:stCxn id="72" idx="3"/>
              <a:endCxn id="88" idx="1"/>
            </p:cNvCxnSpPr>
            <p:nvPr/>
          </p:nvCxnSpPr>
          <p:spPr>
            <a:xfrm>
              <a:off x="3779068" y="4038600"/>
              <a:ext cx="2384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ounded Rectangular Callout 54"/>
            <p:cNvSpPr/>
            <p:nvPr/>
          </p:nvSpPr>
          <p:spPr>
            <a:xfrm>
              <a:off x="343277" y="3257550"/>
              <a:ext cx="990600" cy="762000"/>
            </a:xfrm>
            <a:prstGeom prst="wedgeRoundRectCallout">
              <a:avLst>
                <a:gd name="adj1" fmla="val 306357"/>
                <a:gd name="adj2" fmla="val -128490"/>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(Transform) Phase 2</a:t>
              </a:r>
              <a:endParaRPr lang="en-US" sz="1000" dirty="0">
                <a:solidFill>
                  <a:schemeClr val="tx1"/>
                </a:solidFill>
              </a:endParaRPr>
            </a:p>
          </p:txBody>
        </p:sp>
      </p:grpSp>
    </p:spTree>
    <p:extLst>
      <p:ext uri="{BB962C8B-B14F-4D97-AF65-F5344CB8AC3E}">
        <p14:creationId xmlns:p14="http://schemas.microsoft.com/office/powerpoint/2010/main" val="1933521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1687.1 to 2654 Node Transformation Process</a:t>
            </a:r>
            <a:endParaRPr lang="en-US" dirty="0"/>
          </a:p>
        </p:txBody>
      </p:sp>
      <p:sp>
        <p:nvSpPr>
          <p:cNvPr id="11" name="Content Placeholder 10"/>
          <p:cNvSpPr>
            <a:spLocks noGrp="1"/>
          </p:cNvSpPr>
          <p:nvPr>
            <p:ph idx="1"/>
          </p:nvPr>
        </p:nvSpPr>
        <p:spPr/>
        <p:txBody>
          <a:bodyPr/>
          <a:lstStyle/>
          <a:p>
            <a:endParaRPr lang="en-US" dirty="0"/>
          </a:p>
        </p:txBody>
      </p:sp>
      <p:sp>
        <p:nvSpPr>
          <p:cNvPr id="12" name="Text Placeholder 11"/>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dirty="0" smtClean="0"/>
              <a:t>INPUT: Target Context</a:t>
            </a:r>
          </a:p>
          <a:p>
            <a:pPr marL="285750" indent="-285750" algn="l">
              <a:buFont typeface="Arial" panose="020B0604020202020204" pitchFamily="34" charset="0"/>
              <a:buChar char="•"/>
            </a:pPr>
            <a:r>
              <a:rPr lang="en-US" dirty="0" smtClean="0"/>
              <a:t>PHASE 1: Retarget target context into interface register context</a:t>
            </a:r>
          </a:p>
          <a:p>
            <a:pPr marL="285750" indent="-285750" algn="l">
              <a:buFont typeface="Arial" panose="020B0604020202020204" pitchFamily="34" charset="0"/>
              <a:buChar char="•"/>
            </a:pPr>
            <a:r>
              <a:rPr lang="en-US" dirty="0" smtClean="0"/>
              <a:t>PHASE 2: Transform interface register context into interface context grammar</a:t>
            </a:r>
          </a:p>
          <a:p>
            <a:pPr marL="285750" indent="-285750" algn="l">
              <a:buFont typeface="Arial" panose="020B0604020202020204" pitchFamily="34" charset="0"/>
              <a:buChar char="•"/>
            </a:pPr>
            <a:r>
              <a:rPr lang="en-US" dirty="0" smtClean="0"/>
              <a:t>OUTPUT:  Messages for the Interface Context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4" name="Date Placeholder 3"/>
          <p:cNvSpPr>
            <a:spLocks noGrp="1"/>
          </p:cNvSpPr>
          <p:nvPr>
            <p:ph type="dt" sz="half" idx="10"/>
          </p:nvPr>
        </p:nvSpPr>
        <p:spPr/>
        <p:txBody>
          <a:bodyPr/>
          <a:lstStyle/>
          <a:p>
            <a:fld id="{A4A9ABBC-B319-4B66-8406-D84D9C0D7D79}" type="datetime1">
              <a:rPr lang="en-US" smtClean="0"/>
              <a:t>11/29/2021</a:t>
            </a:fld>
            <a:endParaRPr lang="en-US"/>
          </a:p>
        </p:txBody>
      </p:sp>
      <p:grpSp>
        <p:nvGrpSpPr>
          <p:cNvPr id="2" name="Group 1"/>
          <p:cNvGrpSpPr/>
          <p:nvPr/>
        </p:nvGrpSpPr>
        <p:grpSpPr>
          <a:xfrm>
            <a:off x="228600" y="57150"/>
            <a:ext cx="5562600" cy="4895910"/>
            <a:chOff x="228600" y="57150"/>
            <a:chExt cx="5562600" cy="4895910"/>
          </a:xfrm>
        </p:grpSpPr>
        <p:sp>
          <p:nvSpPr>
            <p:cNvPr id="13" name="Rounded Rectangle 12"/>
            <p:cNvSpPr/>
            <p:nvPr/>
          </p:nvSpPr>
          <p:spPr>
            <a:xfrm>
              <a:off x="228600" y="2038350"/>
              <a:ext cx="1752600" cy="8382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i2cWrite 0x30, </a:t>
              </a:r>
              <a:r>
                <a:rPr lang="en-US" sz="1050" dirty="0">
                  <a:solidFill>
                    <a:srgbClr val="FF0000"/>
                  </a:solidFill>
                </a:rPr>
                <a:t>0x02</a:t>
              </a:r>
            </a:p>
          </p:txBody>
        </p:sp>
        <p:sp>
          <p:nvSpPr>
            <p:cNvPr id="15" name="Rounded Rectangle 14"/>
            <p:cNvSpPr/>
            <p:nvPr/>
          </p:nvSpPr>
          <p:spPr>
            <a:xfrm>
              <a:off x="2438400" y="2857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jtagA</a:t>
              </a:r>
              <a:r>
                <a:rPr lang="en-US" sz="1050" dirty="0" smtClean="0">
                  <a:solidFill>
                    <a:schemeClr val="tx1"/>
                  </a:solidFill>
                </a:rPr>
                <a:t>, 0x30</a:t>
              </a:r>
              <a:endParaRPr lang="en-US" sz="1050" dirty="0">
                <a:solidFill>
                  <a:schemeClr val="tx1"/>
                </a:solidFill>
              </a:endParaRPr>
            </a:p>
          </p:txBody>
        </p:sp>
        <p:sp>
          <p:nvSpPr>
            <p:cNvPr id="16" name="Rounded Rectangle 15"/>
            <p:cNvSpPr/>
            <p:nvPr/>
          </p:nvSpPr>
          <p:spPr>
            <a:xfrm>
              <a:off x="2438400" y="971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jtagD</a:t>
              </a:r>
              <a:r>
                <a:rPr lang="en-US" sz="1050" dirty="0" smtClean="0">
                  <a:solidFill>
                    <a:schemeClr val="tx1"/>
                  </a:solidFill>
                </a:rPr>
                <a:t>, </a:t>
              </a:r>
              <a:r>
                <a:rPr lang="en-US" sz="1050" dirty="0" smtClean="0">
                  <a:solidFill>
                    <a:srgbClr val="FF0000"/>
                  </a:solidFill>
                </a:rPr>
                <a:t>0x02</a:t>
              </a:r>
              <a:endParaRPr lang="en-US" sz="1050" dirty="0">
                <a:solidFill>
                  <a:srgbClr val="FF0000"/>
                </a:solidFill>
              </a:endParaRPr>
            </a:p>
          </p:txBody>
        </p:sp>
        <p:sp>
          <p:nvSpPr>
            <p:cNvPr id="17" name="Rounded Rectangle 16"/>
            <p:cNvSpPr/>
            <p:nvPr/>
          </p:nvSpPr>
          <p:spPr>
            <a:xfrm>
              <a:off x="2438400" y="1733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jtagC</a:t>
              </a:r>
              <a:r>
                <a:rPr lang="en-US" sz="1050" dirty="0" smtClean="0">
                  <a:solidFill>
                    <a:schemeClr val="tx1"/>
                  </a:solidFill>
                </a:rPr>
                <a:t>, 0x01</a:t>
              </a:r>
              <a:endParaRPr lang="en-US" sz="1050" dirty="0">
                <a:solidFill>
                  <a:schemeClr val="tx1"/>
                </a:solidFill>
              </a:endParaRPr>
            </a:p>
          </p:txBody>
        </p:sp>
        <p:sp>
          <p:nvSpPr>
            <p:cNvPr id="18" name="Rounded Rectangle 17"/>
            <p:cNvSpPr/>
            <p:nvPr/>
          </p:nvSpPr>
          <p:spPr>
            <a:xfrm>
              <a:off x="2438400" y="2495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iRead</a:t>
              </a:r>
              <a:r>
                <a:rPr lang="en-US" sz="1050" dirty="0" smtClean="0">
                  <a:solidFill>
                    <a:schemeClr val="tx1"/>
                  </a:solidFill>
                </a:rPr>
                <a:t> </a:t>
              </a:r>
              <a:r>
                <a:rPr lang="en-US" sz="1050" dirty="0" err="1" smtClean="0">
                  <a:solidFill>
                    <a:schemeClr val="tx1"/>
                  </a:solidFill>
                </a:rPr>
                <a:t>jtagS</a:t>
              </a:r>
              <a:r>
                <a:rPr lang="en-US" sz="1050" dirty="0" smtClean="0">
                  <a:solidFill>
                    <a:schemeClr val="tx1"/>
                  </a:solidFill>
                </a:rPr>
                <a:t>, 0x01</a:t>
              </a:r>
              <a:endParaRPr lang="en-US" sz="1050" dirty="0">
                <a:solidFill>
                  <a:schemeClr val="tx1"/>
                </a:solidFill>
              </a:endParaRPr>
            </a:p>
          </p:txBody>
        </p:sp>
        <p:sp>
          <p:nvSpPr>
            <p:cNvPr id="19" name="Rounded Rectangle 18"/>
            <p:cNvSpPr/>
            <p:nvPr/>
          </p:nvSpPr>
          <p:spPr>
            <a:xfrm>
              <a:off x="2438400" y="3257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jtagC</a:t>
              </a:r>
              <a:r>
                <a:rPr lang="en-US" sz="1050" dirty="0" smtClean="0">
                  <a:solidFill>
                    <a:schemeClr val="tx1"/>
                  </a:solidFill>
                </a:rPr>
                <a:t>, 0x00</a:t>
              </a:r>
              <a:endParaRPr lang="en-US" sz="1050" dirty="0">
                <a:solidFill>
                  <a:schemeClr val="tx1"/>
                </a:solidFill>
              </a:endParaRPr>
            </a:p>
          </p:txBody>
        </p:sp>
        <p:cxnSp>
          <p:nvCxnSpPr>
            <p:cNvPr id="23" name="Straight Arrow Connector 22"/>
            <p:cNvCxnSpPr>
              <a:stCxn id="13" idx="3"/>
            </p:cNvCxnSpPr>
            <p:nvPr/>
          </p:nvCxnSpPr>
          <p:spPr>
            <a:xfrm flipV="1">
              <a:off x="1981200" y="552450"/>
              <a:ext cx="435321" cy="19050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6" idx="1"/>
            </p:cNvCxnSpPr>
            <p:nvPr/>
          </p:nvCxnSpPr>
          <p:spPr>
            <a:xfrm flipV="1">
              <a:off x="1981200" y="1238250"/>
              <a:ext cx="457200" cy="1219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7" idx="1"/>
            </p:cNvCxnSpPr>
            <p:nvPr/>
          </p:nvCxnSpPr>
          <p:spPr>
            <a:xfrm flipV="1">
              <a:off x="1981200" y="2000250"/>
              <a:ext cx="457200" cy="457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8" idx="1"/>
            </p:cNvCxnSpPr>
            <p:nvPr/>
          </p:nvCxnSpPr>
          <p:spPr>
            <a:xfrm>
              <a:off x="1981200" y="2457450"/>
              <a:ext cx="457200" cy="304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3"/>
              <a:endCxn id="19" idx="1"/>
            </p:cNvCxnSpPr>
            <p:nvPr/>
          </p:nvCxnSpPr>
          <p:spPr>
            <a:xfrm>
              <a:off x="1981200" y="2457450"/>
              <a:ext cx="457200" cy="1066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419600" y="2893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0x10); SDR(8, 0x30);</a:t>
              </a:r>
              <a:endParaRPr lang="en-US" sz="1050" dirty="0">
                <a:solidFill>
                  <a:schemeClr val="bg1"/>
                </a:solidFill>
              </a:endParaRPr>
            </a:p>
          </p:txBody>
        </p:sp>
        <p:cxnSp>
          <p:nvCxnSpPr>
            <p:cNvPr id="36" name="Straight Arrow Connector 35"/>
            <p:cNvCxnSpPr>
              <a:stCxn id="15" idx="3"/>
              <a:endCxn id="34" idx="1"/>
            </p:cNvCxnSpPr>
            <p:nvPr/>
          </p:nvCxnSpPr>
          <p:spPr>
            <a:xfrm>
              <a:off x="3810000" y="552450"/>
              <a:ext cx="609600"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407529" y="9751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0x11); SDR(8, </a:t>
              </a:r>
              <a:r>
                <a:rPr lang="en-US" sz="1050" dirty="0" smtClean="0">
                  <a:solidFill>
                    <a:srgbClr val="FF0000"/>
                  </a:solidFill>
                </a:rPr>
                <a:t>0x02</a:t>
              </a:r>
              <a:r>
                <a:rPr lang="en-US" sz="1050" dirty="0" smtClean="0">
                  <a:solidFill>
                    <a:schemeClr val="bg1"/>
                  </a:solidFill>
                </a:rPr>
                <a:t>);</a:t>
              </a:r>
              <a:endParaRPr lang="en-US" sz="1050" dirty="0">
                <a:solidFill>
                  <a:schemeClr val="bg1"/>
                </a:solidFill>
              </a:endParaRPr>
            </a:p>
          </p:txBody>
        </p:sp>
        <p:cxnSp>
          <p:nvCxnSpPr>
            <p:cNvPr id="38" name="Straight Arrow Connector 37"/>
            <p:cNvCxnSpPr>
              <a:stCxn id="16" idx="3"/>
              <a:endCxn id="37" idx="1"/>
            </p:cNvCxnSpPr>
            <p:nvPr/>
          </p:nvCxnSpPr>
          <p:spPr>
            <a:xfrm>
              <a:off x="3810000" y="1238250"/>
              <a:ext cx="597529"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419600" y="1733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0x12); SDR(8, 0x01);</a:t>
              </a:r>
              <a:endParaRPr lang="en-US" sz="1050" dirty="0">
                <a:solidFill>
                  <a:schemeClr val="bg1"/>
                </a:solidFill>
              </a:endParaRPr>
            </a:p>
          </p:txBody>
        </p:sp>
        <p:cxnSp>
          <p:nvCxnSpPr>
            <p:cNvPr id="40" name="Straight Arrow Connector 39"/>
            <p:cNvCxnSpPr>
              <a:stCxn id="17" idx="3"/>
              <a:endCxn id="39" idx="1"/>
            </p:cNvCxnSpPr>
            <p:nvPr/>
          </p:nvCxnSpPr>
          <p:spPr>
            <a:xfrm>
              <a:off x="3810000" y="2000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407529" y="2495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0x13); SDR(8, 0x00, 0x01, 0x03);</a:t>
              </a:r>
              <a:endParaRPr lang="en-US" sz="1050" dirty="0">
                <a:solidFill>
                  <a:schemeClr val="bg1"/>
                </a:solidFill>
              </a:endParaRPr>
            </a:p>
          </p:txBody>
        </p:sp>
        <p:cxnSp>
          <p:nvCxnSpPr>
            <p:cNvPr id="42" name="Straight Arrow Connector 41"/>
            <p:cNvCxnSpPr>
              <a:stCxn id="18" idx="3"/>
              <a:endCxn id="41" idx="1"/>
            </p:cNvCxnSpPr>
            <p:nvPr/>
          </p:nvCxnSpPr>
          <p:spPr>
            <a:xfrm>
              <a:off x="3810000" y="2762250"/>
              <a:ext cx="597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419600" y="3257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0x12); SDR(8, 0x00);</a:t>
              </a:r>
              <a:endParaRPr lang="en-US" sz="1050" dirty="0">
                <a:solidFill>
                  <a:schemeClr val="bg1"/>
                </a:solidFill>
              </a:endParaRPr>
            </a:p>
          </p:txBody>
        </p:sp>
        <p:cxnSp>
          <p:nvCxnSpPr>
            <p:cNvPr id="44" name="Straight Arrow Connector 43"/>
            <p:cNvCxnSpPr>
              <a:stCxn id="19" idx="3"/>
              <a:endCxn id="43" idx="1"/>
            </p:cNvCxnSpPr>
            <p:nvPr/>
          </p:nvCxnSpPr>
          <p:spPr>
            <a:xfrm>
              <a:off x="3810000" y="3524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62200" y="4533840"/>
              <a:ext cx="1447800" cy="400110"/>
            </a:xfrm>
            <a:prstGeom prst="rect">
              <a:avLst/>
            </a:prstGeom>
            <a:noFill/>
          </p:spPr>
          <p:txBody>
            <a:bodyPr wrap="square" rtlCol="0">
              <a:spAutoFit/>
            </a:bodyPr>
            <a:lstStyle/>
            <a:p>
              <a:pPr algn="ctr"/>
              <a:r>
                <a:rPr lang="en-US" sz="1000" dirty="0" smtClean="0"/>
                <a:t>Retargeted</a:t>
              </a:r>
              <a:br>
                <a:rPr lang="en-US" sz="1000" dirty="0" smtClean="0"/>
              </a:br>
              <a:r>
                <a:rPr lang="en-US" sz="1000" dirty="0" smtClean="0"/>
                <a:t>Values</a:t>
              </a:r>
              <a:endParaRPr lang="en-US" sz="1000" dirty="0"/>
            </a:p>
          </p:txBody>
        </p:sp>
        <p:sp>
          <p:nvSpPr>
            <p:cNvPr id="53" name="TextBox 52"/>
            <p:cNvSpPr txBox="1"/>
            <p:nvPr/>
          </p:nvSpPr>
          <p:spPr>
            <a:xfrm>
              <a:off x="4343400" y="4552950"/>
              <a:ext cx="1447800" cy="400110"/>
            </a:xfrm>
            <a:prstGeom prst="rect">
              <a:avLst/>
            </a:prstGeom>
            <a:noFill/>
          </p:spPr>
          <p:txBody>
            <a:bodyPr wrap="square" rtlCol="0">
              <a:spAutoFit/>
            </a:bodyPr>
            <a:lstStyle/>
            <a:p>
              <a:pPr algn="ctr"/>
              <a:r>
                <a:rPr lang="en-US" sz="1000" dirty="0" smtClean="0"/>
                <a:t>Transformed</a:t>
              </a:r>
              <a:br>
                <a:rPr lang="en-US" sz="1000" dirty="0" smtClean="0"/>
              </a:br>
              <a:r>
                <a:rPr lang="en-US" sz="1000" dirty="0" smtClean="0"/>
                <a:t>Values</a:t>
              </a:r>
              <a:endParaRPr lang="en-US" sz="1000" dirty="0"/>
            </a:p>
          </p:txBody>
        </p:sp>
        <p:sp>
          <p:nvSpPr>
            <p:cNvPr id="54" name="Rounded Rectangular Callout 53"/>
            <p:cNvSpPr/>
            <p:nvPr/>
          </p:nvSpPr>
          <p:spPr>
            <a:xfrm>
              <a:off x="381000" y="822734"/>
              <a:ext cx="990600" cy="834616"/>
            </a:xfrm>
            <a:prstGeom prst="wedgeRoundRectCallout">
              <a:avLst>
                <a:gd name="adj1" fmla="val 119000"/>
                <a:gd name="adj2" fmla="val 89233"/>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(Retarget) Phase 1</a:t>
              </a:r>
              <a:endParaRPr lang="en-US" sz="1000" dirty="0">
                <a:solidFill>
                  <a:schemeClr val="tx1"/>
                </a:solidFill>
              </a:endParaRPr>
            </a:p>
          </p:txBody>
        </p:sp>
        <p:sp>
          <p:nvSpPr>
            <p:cNvPr id="55" name="Rounded Rectangular Callout 54"/>
            <p:cNvSpPr/>
            <p:nvPr/>
          </p:nvSpPr>
          <p:spPr>
            <a:xfrm>
              <a:off x="343277" y="3257550"/>
              <a:ext cx="990600" cy="762000"/>
            </a:xfrm>
            <a:prstGeom prst="wedgeRoundRectCallout">
              <a:avLst>
                <a:gd name="adj1" fmla="val 339259"/>
                <a:gd name="adj2" fmla="val -115421"/>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(Transform) Phase 2</a:t>
              </a:r>
              <a:endParaRPr lang="en-US" sz="1000" dirty="0">
                <a:solidFill>
                  <a:schemeClr val="tx1"/>
                </a:solidFill>
              </a:endParaRPr>
            </a:p>
          </p:txBody>
        </p:sp>
        <p:sp>
          <p:nvSpPr>
            <p:cNvPr id="56" name="TextBox 55"/>
            <p:cNvSpPr txBox="1"/>
            <p:nvPr/>
          </p:nvSpPr>
          <p:spPr>
            <a:xfrm>
              <a:off x="2438400" y="57150"/>
              <a:ext cx="1447800" cy="246221"/>
            </a:xfrm>
            <a:prstGeom prst="rect">
              <a:avLst/>
            </a:prstGeom>
            <a:noFill/>
          </p:spPr>
          <p:txBody>
            <a:bodyPr wrap="square" rtlCol="0">
              <a:spAutoFit/>
            </a:bodyPr>
            <a:lstStyle/>
            <a:p>
              <a:pPr algn="ctr"/>
              <a:r>
                <a:rPr lang="en-US" sz="1000" dirty="0" smtClean="0"/>
                <a:t>Register Context</a:t>
              </a:r>
              <a:endParaRPr lang="en-US" sz="1000" dirty="0"/>
            </a:p>
          </p:txBody>
        </p:sp>
        <p:sp>
          <p:nvSpPr>
            <p:cNvPr id="57" name="TextBox 56"/>
            <p:cNvSpPr txBox="1"/>
            <p:nvPr/>
          </p:nvSpPr>
          <p:spPr>
            <a:xfrm>
              <a:off x="4343400" y="57150"/>
              <a:ext cx="1447800" cy="246221"/>
            </a:xfrm>
            <a:prstGeom prst="rect">
              <a:avLst/>
            </a:prstGeom>
            <a:noFill/>
          </p:spPr>
          <p:txBody>
            <a:bodyPr wrap="square" rtlCol="0">
              <a:spAutoFit/>
            </a:bodyPr>
            <a:lstStyle/>
            <a:p>
              <a:pPr algn="ctr"/>
              <a:r>
                <a:rPr lang="en-US" sz="1000" dirty="0" smtClean="0"/>
                <a:t>Interface Context</a:t>
              </a:r>
              <a:endParaRPr lang="en-US" sz="1000" dirty="0"/>
            </a:p>
          </p:txBody>
        </p:sp>
        <p:sp>
          <p:nvSpPr>
            <p:cNvPr id="58" name="TextBox 57"/>
            <p:cNvSpPr txBox="1"/>
            <p:nvPr/>
          </p:nvSpPr>
          <p:spPr>
            <a:xfrm>
              <a:off x="343277" y="1792129"/>
              <a:ext cx="1447800" cy="246221"/>
            </a:xfrm>
            <a:prstGeom prst="rect">
              <a:avLst/>
            </a:prstGeom>
            <a:noFill/>
          </p:spPr>
          <p:txBody>
            <a:bodyPr wrap="square" rtlCol="0">
              <a:spAutoFit/>
            </a:bodyPr>
            <a:lstStyle/>
            <a:p>
              <a:pPr algn="ctr"/>
              <a:r>
                <a:rPr lang="en-US" sz="1000" dirty="0" smtClean="0"/>
                <a:t>Target Context</a:t>
              </a:r>
              <a:endParaRPr lang="en-US" sz="1000" dirty="0"/>
            </a:p>
          </p:txBody>
        </p:sp>
        <p:sp>
          <p:nvSpPr>
            <p:cNvPr id="59" name="TextBox 58"/>
            <p:cNvSpPr txBox="1"/>
            <p:nvPr/>
          </p:nvSpPr>
          <p:spPr>
            <a:xfrm>
              <a:off x="3657600" y="3867150"/>
              <a:ext cx="1447800" cy="707886"/>
            </a:xfrm>
            <a:prstGeom prst="rect">
              <a:avLst/>
            </a:prstGeom>
            <a:noFill/>
          </p:spPr>
          <p:txBody>
            <a:bodyPr wrap="square" rtlCol="0">
              <a:spAutoFit/>
            </a:bodyPr>
            <a:lstStyle/>
            <a:p>
              <a:r>
                <a:rPr lang="en-US" sz="1000" dirty="0" err="1" smtClean="0"/>
                <a:t>jtagA</a:t>
              </a:r>
              <a:r>
                <a:rPr lang="en-US" sz="1000" dirty="0" smtClean="0"/>
                <a:t>=&gt; 0x10</a:t>
              </a:r>
            </a:p>
            <a:p>
              <a:r>
                <a:rPr lang="en-US" sz="1000" dirty="0" err="1" smtClean="0"/>
                <a:t>jtagD</a:t>
              </a:r>
              <a:r>
                <a:rPr lang="en-US" sz="1000" dirty="0" smtClean="0"/>
                <a:t> =&gt; 0x11</a:t>
              </a:r>
            </a:p>
            <a:p>
              <a:r>
                <a:rPr lang="en-US" sz="1000" dirty="0" err="1" smtClean="0"/>
                <a:t>jtagC</a:t>
              </a:r>
              <a:r>
                <a:rPr lang="en-US" sz="1000" dirty="0" smtClean="0"/>
                <a:t> =&gt; 0x12</a:t>
              </a:r>
              <a:br>
                <a:rPr lang="en-US" sz="1000" dirty="0" smtClean="0"/>
              </a:br>
              <a:r>
                <a:rPr lang="en-US" sz="1000" dirty="0" err="1" smtClean="0"/>
                <a:t>jtagS</a:t>
              </a:r>
              <a:r>
                <a:rPr lang="en-US" sz="1000" dirty="0" smtClean="0"/>
                <a:t>=&gt; 0x13</a:t>
              </a:r>
              <a:endParaRPr lang="en-US" sz="1000" dirty="0"/>
            </a:p>
          </p:txBody>
        </p:sp>
      </p:grpSp>
    </p:spTree>
    <p:extLst>
      <p:ext uri="{BB962C8B-B14F-4D97-AF65-F5344CB8AC3E}">
        <p14:creationId xmlns:p14="http://schemas.microsoft.com/office/powerpoint/2010/main" val="811522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838200" y="1123950"/>
            <a:ext cx="7010400" cy="35814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System Model</a:t>
            </a:r>
            <a:endParaRPr lang="en-US" dirty="0">
              <a:solidFill>
                <a:schemeClr val="tx1"/>
              </a:solidFill>
            </a:endParaRPr>
          </a:p>
        </p:txBody>
      </p:sp>
      <p:sp>
        <p:nvSpPr>
          <p:cNvPr id="2" name="Title 1"/>
          <p:cNvSpPr>
            <a:spLocks noGrp="1"/>
          </p:cNvSpPr>
          <p:nvPr>
            <p:ph type="title"/>
          </p:nvPr>
        </p:nvSpPr>
        <p:spPr/>
        <p:txBody>
          <a:bodyPr/>
          <a:lstStyle/>
          <a:p>
            <a:r>
              <a:rPr lang="en-US" dirty="0" smtClean="0"/>
              <a:t>Transformation Node Model</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sp>
        <p:nvSpPr>
          <p:cNvPr id="6" name="Rounded Rectangle 5"/>
          <p:cNvSpPr/>
          <p:nvPr/>
        </p:nvSpPr>
        <p:spPr>
          <a:xfrm>
            <a:off x="3713806" y="1962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TransformNode</a:t>
            </a:r>
            <a:r>
              <a:rPr lang="en-US" sz="1600" dirty="0" smtClean="0">
                <a:solidFill>
                  <a:schemeClr val="tx1"/>
                </a:solidFill>
              </a:rPr>
              <a:t/>
            </a:r>
            <a:br>
              <a:rPr lang="en-US" sz="1600" dirty="0" smtClean="0">
                <a:solidFill>
                  <a:schemeClr val="tx1"/>
                </a:solidFill>
              </a:rPr>
            </a:br>
            <a:r>
              <a:rPr lang="en-US" sz="800" dirty="0" smtClean="0">
                <a:solidFill>
                  <a:schemeClr val="tx1"/>
                </a:solidFill>
              </a:rPr>
              <a:t>(Tool Native Language)</a:t>
            </a:r>
            <a:endParaRPr lang="en-US" sz="800" dirty="0">
              <a:solidFill>
                <a:schemeClr val="tx1"/>
              </a:solidFill>
            </a:endParaRPr>
          </a:p>
        </p:txBody>
      </p:sp>
      <p:sp>
        <p:nvSpPr>
          <p:cNvPr id="7" name="Flowchart: Magnetic Disk 6"/>
          <p:cNvSpPr/>
          <p:nvPr/>
        </p:nvSpPr>
        <p:spPr>
          <a:xfrm>
            <a:off x="36195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br>
              <a:rPr lang="en-US" sz="1200" dirty="0" smtClean="0">
                <a:solidFill>
                  <a:schemeClr val="tx1"/>
                </a:solidFill>
              </a:rPr>
            </a:br>
            <a:r>
              <a:rPr lang="en-US" sz="1200" dirty="0" smtClean="0">
                <a:solidFill>
                  <a:schemeClr val="tx1"/>
                </a:solidFill>
              </a:rPr>
              <a:t>(C++ Plug-in)</a:t>
            </a:r>
            <a:endParaRPr lang="en-US" sz="1200" dirty="0">
              <a:solidFill>
                <a:schemeClr val="tx1"/>
              </a:solidFill>
            </a:endParaRPr>
          </a:p>
        </p:txBody>
      </p:sp>
      <p:cxnSp>
        <p:nvCxnSpPr>
          <p:cNvPr id="8" name="Straight Arrow Connector 7"/>
          <p:cNvCxnSpPr>
            <a:stCxn id="6" idx="2"/>
            <a:endCxn id="7" idx="1"/>
          </p:cNvCxnSpPr>
          <p:nvPr/>
        </p:nvCxnSpPr>
        <p:spPr>
          <a:xfrm>
            <a:off x="4361506" y="2724150"/>
            <a:ext cx="944"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056706" y="3181350"/>
            <a:ext cx="609600" cy="341012"/>
            <a:chOff x="5562600" y="3181350"/>
            <a:chExt cx="609600" cy="341012"/>
          </a:xfrm>
        </p:grpSpPr>
        <p:sp>
          <p:nvSpPr>
            <p:cNvPr id="10" name="Flowchart: Magnetic Disk 9"/>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ular Callout 17"/>
          <p:cNvSpPr/>
          <p:nvPr/>
        </p:nvSpPr>
        <p:spPr>
          <a:xfrm>
            <a:off x="2534641" y="3513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1" name="Rectangular Callout 20"/>
          <p:cNvSpPr/>
          <p:nvPr/>
        </p:nvSpPr>
        <p:spPr>
          <a:xfrm>
            <a:off x="5334000" y="3503311"/>
            <a:ext cx="914400" cy="479082"/>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2" name="Right Arrow 21"/>
          <p:cNvSpPr/>
          <p:nvPr/>
        </p:nvSpPr>
        <p:spPr>
          <a:xfrm>
            <a:off x="2590800" y="1922162"/>
            <a:ext cx="1123006"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endParaRPr lang="en-US" sz="1200" dirty="0">
              <a:solidFill>
                <a:schemeClr val="tx1"/>
              </a:solidFill>
            </a:endParaRPr>
          </a:p>
        </p:txBody>
      </p:sp>
      <p:sp>
        <p:nvSpPr>
          <p:cNvPr id="23" name="Right Arrow 22"/>
          <p:cNvSpPr/>
          <p:nvPr/>
        </p:nvSpPr>
        <p:spPr>
          <a:xfrm flipH="1">
            <a:off x="2590800" y="2303162"/>
            <a:ext cx="114300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US" sz="1200" dirty="0">
              <a:solidFill>
                <a:schemeClr val="tx1"/>
              </a:solidFill>
            </a:endParaRPr>
          </a:p>
        </p:txBody>
      </p:sp>
      <p:sp>
        <p:nvSpPr>
          <p:cNvPr id="24" name="Right Arrow 23"/>
          <p:cNvSpPr/>
          <p:nvPr/>
        </p:nvSpPr>
        <p:spPr>
          <a:xfrm>
            <a:off x="4992988" y="1913109"/>
            <a:ext cx="1123006"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endParaRPr lang="en-US" sz="1200" dirty="0">
              <a:solidFill>
                <a:schemeClr val="tx1"/>
              </a:solidFill>
            </a:endParaRPr>
          </a:p>
        </p:txBody>
      </p:sp>
      <p:sp>
        <p:nvSpPr>
          <p:cNvPr id="25" name="Right Arrow 24"/>
          <p:cNvSpPr/>
          <p:nvPr/>
        </p:nvSpPr>
        <p:spPr>
          <a:xfrm flipH="1">
            <a:off x="4992988" y="2294109"/>
            <a:ext cx="1143000"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US" sz="1200" dirty="0">
              <a:solidFill>
                <a:schemeClr val="tx1"/>
              </a:solidFill>
            </a:endParaRPr>
          </a:p>
        </p:txBody>
      </p:sp>
      <p:sp>
        <p:nvSpPr>
          <p:cNvPr id="27" name="Flowchart: Predefined Process 26"/>
          <p:cNvSpPr/>
          <p:nvPr/>
        </p:nvSpPr>
        <p:spPr>
          <a:xfrm>
            <a:off x="990600" y="1733550"/>
            <a:ext cx="1600200" cy="1277294"/>
          </a:xfrm>
          <a:prstGeom prst="flowChartPredefined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 with State Changed </a:t>
            </a:r>
            <a:r>
              <a:rPr lang="en-US" sz="1050" dirty="0">
                <a:solidFill>
                  <a:schemeClr val="tx1"/>
                </a:solidFill>
              </a:rPr>
              <a:t>(Target Context</a:t>
            </a:r>
            <a:r>
              <a:rPr lang="en-US" sz="1050" dirty="0" smtClean="0">
                <a:solidFill>
                  <a:schemeClr val="tx1"/>
                </a:solidFill>
              </a:rPr>
              <a:t>)</a:t>
            </a:r>
            <a:endParaRPr lang="en-US" sz="1050" dirty="0">
              <a:solidFill>
                <a:schemeClr val="tx1"/>
              </a:solidFill>
            </a:endParaRPr>
          </a:p>
        </p:txBody>
      </p:sp>
      <p:sp>
        <p:nvSpPr>
          <p:cNvPr id="28" name="Flowchart: Predefined Process 27"/>
          <p:cNvSpPr/>
          <p:nvPr/>
        </p:nvSpPr>
        <p:spPr>
          <a:xfrm>
            <a:off x="6123432" y="1733550"/>
            <a:ext cx="1600200" cy="1277294"/>
          </a:xfrm>
          <a:prstGeom prst="flowChartPredefined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 Closer to Access Interface</a:t>
            </a:r>
            <a:br>
              <a:rPr lang="en-US" dirty="0" smtClean="0">
                <a:solidFill>
                  <a:schemeClr val="tx1"/>
                </a:solidFill>
              </a:rPr>
            </a:br>
            <a:r>
              <a:rPr lang="en-US" sz="900" dirty="0" smtClean="0">
                <a:solidFill>
                  <a:schemeClr val="tx1"/>
                </a:solidFill>
              </a:rPr>
              <a:t>(Interface Context)</a:t>
            </a:r>
            <a:endParaRPr lang="en-US" dirty="0">
              <a:solidFill>
                <a:schemeClr val="tx1"/>
              </a:solidFill>
            </a:endParaRPr>
          </a:p>
        </p:txBody>
      </p:sp>
      <p:sp>
        <p:nvSpPr>
          <p:cNvPr id="29" name="TextBox 28"/>
          <p:cNvSpPr txBox="1"/>
          <p:nvPr/>
        </p:nvSpPr>
        <p:spPr>
          <a:xfrm>
            <a:off x="2534641" y="1276350"/>
            <a:ext cx="1179165" cy="646331"/>
          </a:xfrm>
          <a:prstGeom prst="rect">
            <a:avLst/>
          </a:prstGeom>
          <a:noFill/>
        </p:spPr>
        <p:txBody>
          <a:bodyPr wrap="square" rtlCol="0">
            <a:spAutoFit/>
          </a:bodyPr>
          <a:lstStyle/>
          <a:p>
            <a:pPr algn="ctr"/>
            <a:r>
              <a:rPr lang="en-US" dirty="0" smtClean="0">
                <a:solidFill>
                  <a:srgbClr val="C00000"/>
                </a:solidFill>
              </a:rPr>
              <a:t>Target Grammar</a:t>
            </a:r>
            <a:endParaRPr lang="en-US" dirty="0">
              <a:solidFill>
                <a:srgbClr val="C00000"/>
              </a:solidFill>
            </a:endParaRPr>
          </a:p>
        </p:txBody>
      </p:sp>
      <p:sp>
        <p:nvSpPr>
          <p:cNvPr id="30" name="TextBox 29"/>
          <p:cNvSpPr txBox="1"/>
          <p:nvPr/>
        </p:nvSpPr>
        <p:spPr>
          <a:xfrm>
            <a:off x="4916835" y="1276350"/>
            <a:ext cx="1179165" cy="646331"/>
          </a:xfrm>
          <a:prstGeom prst="rect">
            <a:avLst/>
          </a:prstGeom>
          <a:noFill/>
        </p:spPr>
        <p:txBody>
          <a:bodyPr wrap="square" rtlCol="0">
            <a:spAutoFit/>
          </a:bodyPr>
          <a:lstStyle/>
          <a:p>
            <a:pPr algn="ctr"/>
            <a:r>
              <a:rPr lang="en-US" dirty="0" err="1" smtClean="0">
                <a:solidFill>
                  <a:srgbClr val="C00000"/>
                </a:solidFill>
              </a:rPr>
              <a:t>InterfaceGrammar</a:t>
            </a:r>
            <a:endParaRPr lang="en-US" dirty="0">
              <a:solidFill>
                <a:srgbClr val="C00000"/>
              </a:solidFill>
            </a:endParaRPr>
          </a:p>
        </p:txBody>
      </p:sp>
      <p:sp>
        <p:nvSpPr>
          <p:cNvPr id="31" name="Rectangle 30"/>
          <p:cNvSpPr/>
          <p:nvPr/>
        </p:nvSpPr>
        <p:spPr>
          <a:xfrm>
            <a:off x="2723" y="2038350"/>
            <a:ext cx="1042273" cy="461665"/>
          </a:xfrm>
          <a:prstGeom prst="rect">
            <a:avLst/>
          </a:prstGeom>
        </p:spPr>
        <p:txBody>
          <a:bodyPr wrap="none">
            <a:spAutoFit/>
          </a:bodyPr>
          <a:lstStyle/>
          <a:p>
            <a:r>
              <a:rPr lang="en-US" sz="1200" dirty="0" err="1"/>
              <a:t>iWrite</a:t>
            </a:r>
            <a:r>
              <a:rPr lang="en-US" sz="1200" dirty="0"/>
              <a:t> </a:t>
            </a:r>
            <a:r>
              <a:rPr lang="en-US" sz="1200" dirty="0" smtClean="0"/>
              <a:t>Net1,</a:t>
            </a:r>
            <a:br>
              <a:rPr lang="en-US" sz="1200" dirty="0" smtClean="0"/>
            </a:br>
            <a:r>
              <a:rPr lang="en-US" sz="1200" dirty="0" smtClean="0"/>
              <a:t>  0x0000507F</a:t>
            </a:r>
            <a:endParaRPr lang="en-US" sz="1200" dirty="0"/>
          </a:p>
        </p:txBody>
      </p:sp>
      <p:sp>
        <p:nvSpPr>
          <p:cNvPr id="32" name="Rectangle 31"/>
          <p:cNvSpPr/>
          <p:nvPr/>
        </p:nvSpPr>
        <p:spPr>
          <a:xfrm>
            <a:off x="7690053" y="1704646"/>
            <a:ext cx="1492653" cy="1200329"/>
          </a:xfrm>
          <a:prstGeom prst="rect">
            <a:avLst/>
          </a:prstGeom>
        </p:spPr>
        <p:txBody>
          <a:bodyPr wrap="none">
            <a:spAutoFit/>
          </a:bodyPr>
          <a:lstStyle/>
          <a:p>
            <a:pPr algn="ctr"/>
            <a:r>
              <a:rPr lang="en-US" sz="1200" dirty="0">
                <a:solidFill>
                  <a:schemeClr val="accent3">
                    <a:lumMod val="50000"/>
                  </a:schemeClr>
                </a:solidFill>
              </a:rPr>
              <a:t>i2cWrite 0x30, </a:t>
            </a:r>
            <a:r>
              <a:rPr lang="en-US" sz="1200" dirty="0" smtClean="0">
                <a:solidFill>
                  <a:schemeClr val="accent3">
                    <a:lumMod val="50000"/>
                  </a:schemeClr>
                </a:solidFill>
              </a:rPr>
              <a:t>0x02</a:t>
            </a:r>
            <a:br>
              <a:rPr lang="en-US" sz="1200" dirty="0" smtClean="0">
                <a:solidFill>
                  <a:schemeClr val="accent3">
                    <a:lumMod val="50000"/>
                  </a:schemeClr>
                </a:solidFill>
              </a:rPr>
            </a:br>
            <a:r>
              <a:rPr lang="en-US" sz="1200" dirty="0">
                <a:solidFill>
                  <a:schemeClr val="accent3">
                    <a:lumMod val="50000"/>
                  </a:schemeClr>
                </a:solidFill>
              </a:rPr>
              <a:t>i2cWrite 0x31, 0x00</a:t>
            </a:r>
          </a:p>
          <a:p>
            <a:pPr algn="ctr"/>
            <a:r>
              <a:rPr lang="en-US" sz="1200" dirty="0">
                <a:solidFill>
                  <a:schemeClr val="accent3">
                    <a:lumMod val="50000"/>
                  </a:schemeClr>
                </a:solidFill>
              </a:rPr>
              <a:t>i2cWrite 0x31, 0x00</a:t>
            </a:r>
          </a:p>
          <a:p>
            <a:pPr algn="ctr"/>
            <a:r>
              <a:rPr lang="en-US" sz="1200" dirty="0">
                <a:solidFill>
                  <a:schemeClr val="accent3">
                    <a:lumMod val="50000"/>
                  </a:schemeClr>
                </a:solidFill>
              </a:rPr>
              <a:t>i2cWrite 0x31, 0x50</a:t>
            </a:r>
          </a:p>
          <a:p>
            <a:pPr algn="ctr"/>
            <a:r>
              <a:rPr lang="en-US" sz="1200" dirty="0">
                <a:solidFill>
                  <a:schemeClr val="accent3">
                    <a:lumMod val="50000"/>
                  </a:schemeClr>
                </a:solidFill>
              </a:rPr>
              <a:t>i2cWrite 0x31, 0x7F</a:t>
            </a:r>
          </a:p>
          <a:p>
            <a:pPr algn="ctr"/>
            <a:r>
              <a:rPr lang="en-US" sz="1200" dirty="0">
                <a:solidFill>
                  <a:schemeClr val="accent3">
                    <a:lumMod val="50000"/>
                  </a:schemeClr>
                </a:solidFill>
              </a:rPr>
              <a:t>i2cWrite 0x30, </a:t>
            </a:r>
            <a:r>
              <a:rPr lang="en-US" sz="1200" dirty="0" smtClean="0">
                <a:solidFill>
                  <a:schemeClr val="accent3">
                    <a:lumMod val="50000"/>
                  </a:schemeClr>
                </a:solidFill>
              </a:rPr>
              <a:t>0x03</a:t>
            </a:r>
            <a:endParaRPr lang="en-US" sz="1200" dirty="0">
              <a:solidFill>
                <a:schemeClr val="accent3">
                  <a:lumMod val="50000"/>
                </a:schemeClr>
              </a:solidFill>
            </a:endParaRPr>
          </a:p>
        </p:txBody>
      </p:sp>
      <p:sp>
        <p:nvSpPr>
          <p:cNvPr id="33" name="TextBox 32"/>
          <p:cNvSpPr txBox="1"/>
          <p:nvPr/>
        </p:nvSpPr>
        <p:spPr>
          <a:xfrm>
            <a:off x="152400" y="3135690"/>
            <a:ext cx="2285999" cy="1569660"/>
          </a:xfrm>
          <a:prstGeom prst="rect">
            <a:avLst/>
          </a:prstGeom>
          <a:solidFill>
            <a:schemeClr val="bg1"/>
          </a:solidFill>
          <a:ln>
            <a:solidFill>
              <a:schemeClr val="tx1"/>
            </a:solidFill>
          </a:ln>
        </p:spPr>
        <p:txBody>
          <a:bodyPr wrap="square" rtlCol="0">
            <a:spAutoFit/>
          </a:bodyPr>
          <a:lstStyle/>
          <a:p>
            <a:pPr algn="ctr"/>
            <a:r>
              <a:rPr lang="en-US" sz="1600" dirty="0" smtClean="0"/>
              <a:t>Request Transfer Procedures convert </a:t>
            </a:r>
            <a:r>
              <a:rPr lang="en-US" sz="1600" dirty="0" smtClean="0">
                <a:solidFill>
                  <a:srgbClr val="C00000"/>
                </a:solidFill>
              </a:rPr>
              <a:t>Target Grammar </a:t>
            </a:r>
            <a:r>
              <a:rPr lang="en-US" sz="1600" dirty="0" smtClean="0"/>
              <a:t>Commands </a:t>
            </a:r>
            <a:r>
              <a:rPr lang="en-US" sz="1600" dirty="0" smtClean="0">
                <a:solidFill>
                  <a:srgbClr val="0070C0"/>
                </a:solidFill>
              </a:rPr>
              <a:t>into one or more </a:t>
            </a:r>
            <a:r>
              <a:rPr lang="en-US" sz="1600" dirty="0" smtClean="0">
                <a:solidFill>
                  <a:srgbClr val="C00000"/>
                </a:solidFill>
              </a:rPr>
              <a:t>Interface Grammar </a:t>
            </a:r>
            <a:r>
              <a:rPr lang="en-US" sz="1600" dirty="0" smtClean="0"/>
              <a:t>Commands</a:t>
            </a:r>
            <a:endParaRPr lang="en-US" sz="1600" dirty="0"/>
          </a:p>
        </p:txBody>
      </p:sp>
      <p:sp>
        <p:nvSpPr>
          <p:cNvPr id="35" name="Isosceles Triangle 34"/>
          <p:cNvSpPr/>
          <p:nvPr/>
        </p:nvSpPr>
        <p:spPr>
          <a:xfrm>
            <a:off x="4056706" y="1276350"/>
            <a:ext cx="618744" cy="533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733800" y="1428750"/>
            <a:ext cx="1295400" cy="400110"/>
          </a:xfrm>
          <a:prstGeom prst="rect">
            <a:avLst/>
          </a:prstGeom>
          <a:noFill/>
        </p:spPr>
        <p:txBody>
          <a:bodyPr wrap="square" rtlCol="0">
            <a:spAutoFit/>
          </a:bodyPr>
          <a:lstStyle/>
          <a:p>
            <a:pPr algn="ctr"/>
            <a:r>
              <a:rPr lang="en-US" sz="1000" dirty="0" smtClean="0"/>
              <a:t>CHANGE</a:t>
            </a:r>
            <a:br>
              <a:rPr lang="en-US" sz="1000" dirty="0" smtClean="0"/>
            </a:br>
            <a:r>
              <a:rPr lang="en-US" sz="1000" dirty="0" smtClean="0"/>
              <a:t>TO</a:t>
            </a:r>
            <a:endParaRPr lang="en-US" dirty="0"/>
          </a:p>
        </p:txBody>
      </p:sp>
      <p:sp>
        <p:nvSpPr>
          <p:cNvPr id="34" name="TextBox 33"/>
          <p:cNvSpPr txBox="1"/>
          <p:nvPr/>
        </p:nvSpPr>
        <p:spPr>
          <a:xfrm>
            <a:off x="6324600" y="3056382"/>
            <a:ext cx="2514600" cy="1815882"/>
          </a:xfrm>
          <a:prstGeom prst="rect">
            <a:avLst/>
          </a:prstGeom>
          <a:solidFill>
            <a:schemeClr val="bg1"/>
          </a:solidFill>
          <a:ln>
            <a:solidFill>
              <a:schemeClr val="tx1"/>
            </a:solidFill>
          </a:ln>
        </p:spPr>
        <p:txBody>
          <a:bodyPr wrap="square" rtlCol="0">
            <a:spAutoFit/>
          </a:bodyPr>
          <a:lstStyle/>
          <a:p>
            <a:pPr algn="ctr"/>
            <a:r>
              <a:rPr lang="en-US" sz="1600" dirty="0" smtClean="0"/>
              <a:t>Response Transfer Procedures convert </a:t>
            </a:r>
            <a:r>
              <a:rPr lang="en-US" sz="1600" dirty="0" smtClean="0">
                <a:solidFill>
                  <a:srgbClr val="3366FF"/>
                </a:solidFill>
              </a:rPr>
              <a:t>one or more </a:t>
            </a:r>
            <a:r>
              <a:rPr lang="en-US" sz="1600" dirty="0" smtClean="0">
                <a:solidFill>
                  <a:srgbClr val="C00000"/>
                </a:solidFill>
              </a:rPr>
              <a:t>Interface Grammar </a:t>
            </a:r>
            <a:r>
              <a:rPr lang="en-US" sz="1600" dirty="0" smtClean="0"/>
              <a:t>Responses </a:t>
            </a:r>
            <a:r>
              <a:rPr lang="en-US" sz="1600" dirty="0" smtClean="0">
                <a:solidFill>
                  <a:srgbClr val="3366FF"/>
                </a:solidFill>
              </a:rPr>
              <a:t>into one </a:t>
            </a:r>
            <a:r>
              <a:rPr lang="en-US" sz="1600" dirty="0" smtClean="0">
                <a:solidFill>
                  <a:srgbClr val="C00000"/>
                </a:solidFill>
              </a:rPr>
              <a:t>Target Grammar </a:t>
            </a:r>
            <a:r>
              <a:rPr lang="en-US" sz="1600" dirty="0" smtClean="0"/>
              <a:t>Response for initiating Target Grammar Request</a:t>
            </a:r>
            <a:endParaRPr lang="en-US" sz="1600" dirty="0"/>
          </a:p>
        </p:txBody>
      </p:sp>
      <p:sp>
        <p:nvSpPr>
          <p:cNvPr id="19" name="Oval 18"/>
          <p:cNvSpPr/>
          <p:nvPr/>
        </p:nvSpPr>
        <p:spPr>
          <a:xfrm>
            <a:off x="907208" y="1389632"/>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8" name="Oval 37"/>
          <p:cNvSpPr/>
          <p:nvPr/>
        </p:nvSpPr>
        <p:spPr>
          <a:xfrm>
            <a:off x="2362200" y="1395680"/>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9" name="Oval 38"/>
          <p:cNvSpPr/>
          <p:nvPr/>
        </p:nvSpPr>
        <p:spPr>
          <a:xfrm>
            <a:off x="3716548" y="1637431"/>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0" name="Oval 39"/>
          <p:cNvSpPr/>
          <p:nvPr/>
        </p:nvSpPr>
        <p:spPr>
          <a:xfrm>
            <a:off x="4707148" y="1632906"/>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41" name="Oval 40"/>
          <p:cNvSpPr/>
          <p:nvPr/>
        </p:nvSpPr>
        <p:spPr>
          <a:xfrm>
            <a:off x="6019800" y="1389632"/>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2" name="Oval 41"/>
          <p:cNvSpPr/>
          <p:nvPr/>
        </p:nvSpPr>
        <p:spPr>
          <a:xfrm>
            <a:off x="7525109" y="1389632"/>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2799693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000" dirty="0" smtClean="0"/>
              <a:t>Rules for 1687 Transfer Procedures</a:t>
            </a:r>
            <a:endParaRPr lang="en-US" sz="4000" dirty="0"/>
          </a:p>
        </p:txBody>
      </p:sp>
      <p:sp>
        <p:nvSpPr>
          <p:cNvPr id="9" name="Content Placeholder 8"/>
          <p:cNvSpPr>
            <a:spLocks noGrp="1"/>
          </p:cNvSpPr>
          <p:nvPr>
            <p:ph sz="half" idx="2"/>
          </p:nvPr>
        </p:nvSpPr>
        <p:spPr/>
        <p:txBody>
          <a:bodyPr>
            <a:normAutofit fontScale="77500" lnSpcReduction="20000"/>
          </a:bodyPr>
          <a:lstStyle/>
          <a:p>
            <a:r>
              <a:rPr lang="en-US" dirty="0" smtClean="0"/>
              <a:t>A Transfer Procedure is only applied after the 1687 Retargeting phase, applied to the Top Module, is complete for a given objective</a:t>
            </a:r>
          </a:p>
          <a:p>
            <a:r>
              <a:rPr lang="en-US" dirty="0" smtClean="0"/>
              <a:t>Target objectives are only applied as resolved changes following an </a:t>
            </a:r>
            <a:r>
              <a:rPr lang="en-US" dirty="0" err="1" smtClean="0"/>
              <a:t>iApply</a:t>
            </a:r>
            <a:r>
              <a:rPr lang="en-US" dirty="0" smtClean="0"/>
              <a:t> statement, which has been resolved by the retargeter and not when a statement is executed by the PDL interpreter</a:t>
            </a:r>
            <a:endParaRPr lang="en-US" dirty="0"/>
          </a:p>
        </p:txBody>
      </p:sp>
      <p:sp>
        <p:nvSpPr>
          <p:cNvPr id="7" name="Date Placeholder 6"/>
          <p:cNvSpPr>
            <a:spLocks noGrp="1"/>
          </p:cNvSpPr>
          <p:nvPr>
            <p:ph type="dt" sz="half" idx="10"/>
          </p:nvPr>
        </p:nvSpPr>
        <p:spPr/>
        <p:txBody>
          <a:bodyPr/>
          <a:lstStyle/>
          <a:p>
            <a:fld id="{DB7DDADD-8170-4ABA-8AB2-9B9F94C7D18C}" type="datetime1">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10" name="Content Placeholder 9"/>
          <p:cNvSpPr>
            <a:spLocks noGrp="1"/>
          </p:cNvSpPr>
          <p:nvPr>
            <p:ph sz="quarter" idx="13"/>
          </p:nvPr>
        </p:nvSpPr>
        <p:spPr/>
        <p:txBody>
          <a:bodyPr>
            <a:normAutofit lnSpcReduction="10000"/>
          </a:bodyPr>
          <a:lstStyle/>
          <a:p>
            <a:r>
              <a:rPr lang="en-US" sz="1900" dirty="0" smtClean="0"/>
              <a:t>Target context commands strictly represent PDL scoped context</a:t>
            </a:r>
          </a:p>
          <a:p>
            <a:r>
              <a:rPr lang="en-US" sz="1900" dirty="0" smtClean="0"/>
              <a:t>Objectives are applied to the target context to which are resolved ICL </a:t>
            </a:r>
            <a:r>
              <a:rPr lang="en-US" sz="1900" dirty="0" err="1" smtClean="0"/>
              <a:t>DataRegisters</a:t>
            </a:r>
            <a:r>
              <a:rPr lang="en-US" sz="1900" dirty="0" smtClean="0"/>
              <a:t>, </a:t>
            </a:r>
            <a:r>
              <a:rPr lang="en-US" sz="1900" dirty="0" err="1" smtClean="0"/>
              <a:t>ScanInterfaces</a:t>
            </a:r>
            <a:r>
              <a:rPr lang="en-US" sz="1900" dirty="0" smtClean="0"/>
              <a:t>, or state targets from one or more Top Module elements</a:t>
            </a:r>
          </a:p>
          <a:p>
            <a:r>
              <a:rPr lang="en-US" sz="1900" dirty="0" smtClean="0"/>
              <a:t>Each objective must be completed before another may be applied</a:t>
            </a:r>
            <a:endParaRPr lang="en-US" sz="1900" dirty="0"/>
          </a:p>
        </p:txBody>
      </p:sp>
    </p:spTree>
    <p:extLst>
      <p:ext uri="{BB962C8B-B14F-4D97-AF65-F5344CB8AC3E}">
        <p14:creationId xmlns:p14="http://schemas.microsoft.com/office/powerpoint/2010/main" val="2042425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600" dirty="0" smtClean="0"/>
              <a:t>Rules for 1687.1 Transfer Procedures</a:t>
            </a:r>
            <a:endParaRPr lang="en-US" sz="3600" dirty="0"/>
          </a:p>
        </p:txBody>
      </p:sp>
      <p:sp>
        <p:nvSpPr>
          <p:cNvPr id="9" name="Content Placeholder 8"/>
          <p:cNvSpPr>
            <a:spLocks noGrp="1"/>
          </p:cNvSpPr>
          <p:nvPr>
            <p:ph sz="half" idx="2"/>
          </p:nvPr>
        </p:nvSpPr>
        <p:spPr/>
        <p:txBody>
          <a:bodyPr>
            <a:normAutofit/>
          </a:bodyPr>
          <a:lstStyle/>
          <a:p>
            <a:r>
              <a:rPr lang="en-US" sz="1500" dirty="0" smtClean="0"/>
              <a:t>A Transfer Procedure request shall block execution to wait for a response to be received from the interface indicating the success with data or an error</a:t>
            </a:r>
          </a:p>
          <a:p>
            <a:r>
              <a:rPr lang="en-US" sz="1500" dirty="0" smtClean="0"/>
              <a:t>A Transfer Procedure shall return a response to the target element making the request</a:t>
            </a:r>
          </a:p>
          <a:p>
            <a:r>
              <a:rPr lang="en-US" sz="1500" dirty="0" smtClean="0"/>
              <a:t>If an error occurs during the processing of the request, an error response message shall be returned to the target element making the request</a:t>
            </a:r>
            <a:endParaRPr lang="en-US" sz="1500" dirty="0"/>
          </a:p>
        </p:txBody>
      </p:sp>
      <p:sp>
        <p:nvSpPr>
          <p:cNvPr id="7" name="Date Placeholder 6"/>
          <p:cNvSpPr>
            <a:spLocks noGrp="1"/>
          </p:cNvSpPr>
          <p:nvPr>
            <p:ph type="dt" sz="half" idx="10"/>
          </p:nvPr>
        </p:nvSpPr>
        <p:spPr/>
        <p:txBody>
          <a:bodyPr/>
          <a:lstStyle/>
          <a:p>
            <a:fld id="{DB7DDADD-8170-4ABA-8AB2-9B9F94C7D18C}" type="datetime1">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10" name="Content Placeholder 9"/>
          <p:cNvSpPr>
            <a:spLocks noGrp="1"/>
          </p:cNvSpPr>
          <p:nvPr>
            <p:ph sz="quarter" idx="13"/>
          </p:nvPr>
        </p:nvSpPr>
        <p:spPr/>
        <p:txBody>
          <a:bodyPr>
            <a:normAutofit/>
          </a:bodyPr>
          <a:lstStyle/>
          <a:p>
            <a:r>
              <a:rPr lang="en-US" sz="1500" dirty="0" smtClean="0"/>
              <a:t>Target context commands strictly represent resolved interface messages</a:t>
            </a:r>
          </a:p>
          <a:p>
            <a:r>
              <a:rPr lang="en-US" sz="1500" dirty="0" smtClean="0"/>
              <a:t>Objectives are applied to the target context to which are resolved Interface Register or state targets</a:t>
            </a:r>
          </a:p>
          <a:p>
            <a:r>
              <a:rPr lang="en-US" sz="1500" dirty="0" smtClean="0"/>
              <a:t>Each objective must be completed before another may be applied</a:t>
            </a:r>
          </a:p>
          <a:p>
            <a:r>
              <a:rPr lang="en-US" sz="1600" dirty="0"/>
              <a:t>A Transfer Procedure is only applied upon receipt of a request from a target element</a:t>
            </a:r>
          </a:p>
          <a:p>
            <a:endParaRPr lang="en-US" sz="1500" dirty="0"/>
          </a:p>
        </p:txBody>
      </p:sp>
    </p:spTree>
    <p:extLst>
      <p:ext uri="{BB962C8B-B14F-4D97-AF65-F5344CB8AC3E}">
        <p14:creationId xmlns:p14="http://schemas.microsoft.com/office/powerpoint/2010/main" val="1621842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600" dirty="0" smtClean="0"/>
              <a:t>Rules for 2654 Transfer Procedures</a:t>
            </a:r>
            <a:endParaRPr lang="en-US" sz="3600" dirty="0"/>
          </a:p>
        </p:txBody>
      </p:sp>
      <p:sp>
        <p:nvSpPr>
          <p:cNvPr id="9" name="Content Placeholder 8"/>
          <p:cNvSpPr>
            <a:spLocks noGrp="1"/>
          </p:cNvSpPr>
          <p:nvPr>
            <p:ph sz="half" idx="2"/>
          </p:nvPr>
        </p:nvSpPr>
        <p:spPr/>
        <p:txBody>
          <a:bodyPr>
            <a:normAutofit/>
          </a:bodyPr>
          <a:lstStyle/>
          <a:p>
            <a:r>
              <a:rPr lang="en-US" sz="1500" dirty="0" smtClean="0"/>
              <a:t>A Transfer Procedure request shall block execution to wait for a response to be received from the interface indicating the success with data or an error</a:t>
            </a:r>
          </a:p>
          <a:p>
            <a:r>
              <a:rPr lang="en-US" sz="1500" dirty="0" smtClean="0"/>
              <a:t>A Transfer Procedure shall return a response to the target element making the request</a:t>
            </a:r>
          </a:p>
          <a:p>
            <a:r>
              <a:rPr lang="en-US" sz="1500" dirty="0" smtClean="0"/>
              <a:t>If an error occurs during the processing of the request, an error response message shall be returned to the target element making the request</a:t>
            </a:r>
            <a:endParaRPr lang="en-US" sz="1500" dirty="0"/>
          </a:p>
        </p:txBody>
      </p:sp>
      <p:sp>
        <p:nvSpPr>
          <p:cNvPr id="7" name="Date Placeholder 6"/>
          <p:cNvSpPr>
            <a:spLocks noGrp="1"/>
          </p:cNvSpPr>
          <p:nvPr>
            <p:ph type="dt" sz="half" idx="10"/>
          </p:nvPr>
        </p:nvSpPr>
        <p:spPr/>
        <p:txBody>
          <a:bodyPr/>
          <a:lstStyle/>
          <a:p>
            <a:fld id="{DB7DDADD-8170-4ABA-8AB2-9B9F94C7D18C}" type="datetime1">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10" name="Content Placeholder 9"/>
          <p:cNvSpPr>
            <a:spLocks noGrp="1"/>
          </p:cNvSpPr>
          <p:nvPr>
            <p:ph sz="quarter" idx="13"/>
          </p:nvPr>
        </p:nvSpPr>
        <p:spPr/>
        <p:txBody>
          <a:bodyPr>
            <a:normAutofit/>
          </a:bodyPr>
          <a:lstStyle/>
          <a:p>
            <a:r>
              <a:rPr lang="en-US" sz="1500" dirty="0" smtClean="0"/>
              <a:t>Target context commands strictly represent resolved interface messages</a:t>
            </a:r>
          </a:p>
          <a:p>
            <a:r>
              <a:rPr lang="en-US" sz="1500" dirty="0" smtClean="0"/>
              <a:t>Objectives are applied to the target context to which are resolved Interface Register or state targets</a:t>
            </a:r>
          </a:p>
          <a:p>
            <a:r>
              <a:rPr lang="en-US" sz="1500" dirty="0" smtClean="0"/>
              <a:t>Each objective must be completed before another may be applied</a:t>
            </a:r>
          </a:p>
          <a:p>
            <a:r>
              <a:rPr lang="en-US" sz="1600" dirty="0"/>
              <a:t>A Transfer Procedure is only applied upon receipt of a request from a target element</a:t>
            </a:r>
          </a:p>
          <a:p>
            <a:endParaRPr lang="en-US" sz="1500" dirty="0"/>
          </a:p>
        </p:txBody>
      </p:sp>
    </p:spTree>
    <p:extLst>
      <p:ext uri="{BB962C8B-B14F-4D97-AF65-F5344CB8AC3E}">
        <p14:creationId xmlns:p14="http://schemas.microsoft.com/office/powerpoint/2010/main" val="377481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000" dirty="0" smtClean="0"/>
              <a:t>1687/1687.1 Transformation Flow</a:t>
            </a:r>
            <a:endParaRPr lang="en-US" sz="40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11/29/2021</a:t>
            </a:fld>
            <a:endParaRPr lang="en-US"/>
          </a:p>
        </p:txBody>
      </p:sp>
      <p:sp>
        <p:nvSpPr>
          <p:cNvPr id="9" name="Cloud 8"/>
          <p:cNvSpPr/>
          <p:nvPr/>
        </p:nvSpPr>
        <p:spPr>
          <a:xfrm>
            <a:off x="304800" y="2150762"/>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IEEE 1687</a:t>
            </a:r>
            <a:br>
              <a:rPr lang="en-US" sz="1600" dirty="0" smtClean="0">
                <a:solidFill>
                  <a:schemeClr val="tx1"/>
                </a:solidFill>
              </a:rPr>
            </a:br>
            <a:r>
              <a:rPr lang="en-US" sz="1600" dirty="0" smtClean="0">
                <a:solidFill>
                  <a:schemeClr val="tx1"/>
                </a:solidFill>
              </a:rPr>
              <a:t>Retargeter</a:t>
            </a:r>
            <a:endParaRPr lang="en-US" sz="1600" dirty="0">
              <a:solidFill>
                <a:schemeClr val="tx1"/>
              </a:solidFill>
            </a:endParaRPr>
          </a:p>
        </p:txBody>
      </p:sp>
      <p:sp>
        <p:nvSpPr>
          <p:cNvPr id="10" name="Rounded Rectangle 9"/>
          <p:cNvSpPr/>
          <p:nvPr/>
        </p:nvSpPr>
        <p:spPr>
          <a:xfrm>
            <a:off x="2667000"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Top 1687 Target </a:t>
            </a:r>
            <a:r>
              <a:rPr lang="en-US" sz="1600" dirty="0" err="1" smtClean="0">
                <a:solidFill>
                  <a:schemeClr val="tx1"/>
                </a:solidFill>
              </a:rPr>
              <a:t>ModelPoint</a:t>
            </a:r>
            <a:endParaRPr lang="en-US" sz="1600" dirty="0">
              <a:solidFill>
                <a:schemeClr val="tx1"/>
              </a:solidFill>
            </a:endParaRPr>
          </a:p>
        </p:txBody>
      </p:sp>
      <p:cxnSp>
        <p:nvCxnSpPr>
          <p:cNvPr id="15" name="Straight Arrow Connector 14"/>
          <p:cNvCxnSpPr>
            <a:stCxn id="9" idx="0"/>
            <a:endCxn id="10" idx="1"/>
          </p:cNvCxnSpPr>
          <p:nvPr/>
        </p:nvCxnSpPr>
        <p:spPr>
          <a:xfrm>
            <a:off x="2055940" y="2722262"/>
            <a:ext cx="611060" cy="1888"/>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2620319"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13" name="Straight Arrow Connector 12"/>
          <p:cNvCxnSpPr>
            <a:stCxn id="10" idx="2"/>
            <a:endCxn id="11" idx="1"/>
          </p:cNvCxnSpPr>
          <p:nvPr/>
        </p:nvCxnSpPr>
        <p:spPr>
          <a:xfrm>
            <a:off x="3362797" y="3105150"/>
            <a:ext cx="472"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057525" y="3562350"/>
            <a:ext cx="609600" cy="34101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ular Callout 25"/>
          <p:cNvSpPr/>
          <p:nvPr/>
        </p:nvSpPr>
        <p:spPr>
          <a:xfrm>
            <a:off x="1535460" y="3894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7" name="TextBox 26"/>
          <p:cNvSpPr txBox="1"/>
          <p:nvPr/>
        </p:nvSpPr>
        <p:spPr>
          <a:xfrm>
            <a:off x="1981200" y="2442686"/>
            <a:ext cx="762000" cy="738664"/>
          </a:xfrm>
          <a:prstGeom prst="rect">
            <a:avLst/>
          </a:prstGeom>
          <a:noFill/>
        </p:spPr>
        <p:txBody>
          <a:bodyPr wrap="square" rtlCol="0">
            <a:spAutoFit/>
          </a:bodyPr>
          <a:lstStyle/>
          <a:p>
            <a:r>
              <a:rPr lang="en-US" sz="1050" dirty="0" smtClean="0"/>
              <a:t>Target</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29" name="Rounded Rectangle 28"/>
          <p:cNvSpPr/>
          <p:nvPr/>
        </p:nvSpPr>
        <p:spPr>
          <a:xfrm>
            <a:off x="4800600"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Node</a:t>
            </a:r>
            <a:endParaRPr lang="en-US" sz="1600" dirty="0">
              <a:solidFill>
                <a:schemeClr val="tx1"/>
              </a:solidFill>
            </a:endParaRPr>
          </a:p>
        </p:txBody>
      </p:sp>
      <p:cxnSp>
        <p:nvCxnSpPr>
          <p:cNvPr id="30" name="Straight Arrow Connector 29"/>
          <p:cNvCxnSpPr>
            <a:stCxn id="10" idx="3"/>
            <a:endCxn id="29" idx="1"/>
          </p:cNvCxnSpPr>
          <p:nvPr/>
        </p:nvCxnSpPr>
        <p:spPr>
          <a:xfrm>
            <a:off x="4058594" y="2724150"/>
            <a:ext cx="742006"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4695353"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36" name="Straight Arrow Connector 35"/>
          <p:cNvCxnSpPr>
            <a:stCxn id="29" idx="2"/>
            <a:endCxn id="35" idx="1"/>
          </p:cNvCxnSpPr>
          <p:nvPr/>
        </p:nvCxnSpPr>
        <p:spPr>
          <a:xfrm flipH="1">
            <a:off x="5438303"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132559" y="3562350"/>
            <a:ext cx="609600" cy="34101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154788" y="2437456"/>
            <a:ext cx="762000" cy="738664"/>
          </a:xfrm>
          <a:prstGeom prst="rect">
            <a:avLst/>
          </a:prstGeom>
          <a:noFill/>
        </p:spPr>
        <p:txBody>
          <a:bodyPr wrap="square" rtlCol="0">
            <a:spAutoFit/>
          </a:bodyPr>
          <a:lstStyle/>
          <a:p>
            <a:r>
              <a:rPr lang="en-US" sz="1050" dirty="0" smtClean="0"/>
              <a:t>Interface</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48" name="Rounded Rectangle 47"/>
          <p:cNvSpPr/>
          <p:nvPr/>
        </p:nvSpPr>
        <p:spPr>
          <a:xfrm>
            <a:off x="69251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DPIC Node</a:t>
            </a:r>
            <a:endParaRPr lang="en-US" sz="1600" dirty="0">
              <a:solidFill>
                <a:schemeClr val="tx1"/>
              </a:solidFill>
            </a:endParaRPr>
          </a:p>
        </p:txBody>
      </p:sp>
      <p:sp>
        <p:nvSpPr>
          <p:cNvPr id="49" name="Flowchart: Magnetic Disk 48"/>
          <p:cNvSpPr/>
          <p:nvPr/>
        </p:nvSpPr>
        <p:spPr>
          <a:xfrm>
            <a:off x="68199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50" name="Straight Arrow Connector 49"/>
          <p:cNvCxnSpPr>
            <a:stCxn id="48" idx="2"/>
            <a:endCxn id="49" idx="1"/>
          </p:cNvCxnSpPr>
          <p:nvPr/>
        </p:nvCxnSpPr>
        <p:spPr>
          <a:xfrm flipH="1">
            <a:off x="75628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7257106" y="3562350"/>
            <a:ext cx="609600" cy="341012"/>
            <a:chOff x="5562600" y="3181350"/>
            <a:chExt cx="609600" cy="341012"/>
          </a:xfrm>
        </p:grpSpPr>
        <p:sp>
          <p:nvSpPr>
            <p:cNvPr id="52" name="Flowchart: Magnetic Disk 51"/>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6355081" y="2678431"/>
            <a:ext cx="350519" cy="4571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Arrow Connector 63"/>
          <p:cNvCxnSpPr>
            <a:stCxn id="48" idx="3"/>
          </p:cNvCxnSpPr>
          <p:nvPr/>
        </p:nvCxnSpPr>
        <p:spPr>
          <a:xfrm>
            <a:off x="8220547" y="2724150"/>
            <a:ext cx="618653"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868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000" dirty="0" smtClean="0"/>
              <a:t>1687/1687.1 Transformation Flow</a:t>
            </a:r>
            <a:endParaRPr lang="en-US" sz="40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11/29/2021</a:t>
            </a:fld>
            <a:endParaRPr lang="en-US"/>
          </a:p>
        </p:txBody>
      </p:sp>
      <p:sp>
        <p:nvSpPr>
          <p:cNvPr id="9" name="Cloud 8"/>
          <p:cNvSpPr/>
          <p:nvPr/>
        </p:nvSpPr>
        <p:spPr>
          <a:xfrm>
            <a:off x="7162800" y="2150762"/>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IEEE 1687</a:t>
            </a:r>
            <a:br>
              <a:rPr lang="en-US" sz="1600" dirty="0" smtClean="0">
                <a:solidFill>
                  <a:schemeClr val="tx1"/>
                </a:solidFill>
              </a:rPr>
            </a:br>
            <a:r>
              <a:rPr lang="en-US" sz="1600" dirty="0" smtClean="0">
                <a:solidFill>
                  <a:schemeClr val="tx1"/>
                </a:solidFill>
              </a:rPr>
              <a:t>Retargeter</a:t>
            </a:r>
            <a:endParaRPr lang="en-US" sz="1600" dirty="0">
              <a:solidFill>
                <a:schemeClr val="tx1"/>
              </a:solidFill>
            </a:endParaRPr>
          </a:p>
        </p:txBody>
      </p:sp>
      <p:sp>
        <p:nvSpPr>
          <p:cNvPr id="10" name="Rounded Rectangle 9"/>
          <p:cNvSpPr/>
          <p:nvPr/>
        </p:nvSpPr>
        <p:spPr>
          <a:xfrm>
            <a:off x="5085406"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Top 1687 Target </a:t>
            </a:r>
            <a:r>
              <a:rPr lang="en-US" sz="1600" dirty="0" err="1" smtClean="0">
                <a:solidFill>
                  <a:schemeClr val="tx1"/>
                </a:solidFill>
              </a:rPr>
              <a:t>ModelPoint</a:t>
            </a:r>
            <a:endParaRPr lang="en-US" sz="1600" dirty="0">
              <a:solidFill>
                <a:schemeClr val="tx1"/>
              </a:solidFill>
            </a:endParaRPr>
          </a:p>
        </p:txBody>
      </p:sp>
      <p:cxnSp>
        <p:nvCxnSpPr>
          <p:cNvPr id="15" name="Straight Arrow Connector 14"/>
          <p:cNvCxnSpPr>
            <a:stCxn id="9" idx="2"/>
            <a:endCxn id="10" idx="3"/>
          </p:cNvCxnSpPr>
          <p:nvPr/>
        </p:nvCxnSpPr>
        <p:spPr>
          <a:xfrm flipH="1">
            <a:off x="6477000" y="2722262"/>
            <a:ext cx="691236" cy="1888"/>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504825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13" name="Straight Arrow Connector 12"/>
          <p:cNvCxnSpPr>
            <a:stCxn id="10" idx="2"/>
            <a:endCxn id="11" idx="1"/>
          </p:cNvCxnSpPr>
          <p:nvPr/>
        </p:nvCxnSpPr>
        <p:spPr>
          <a:xfrm>
            <a:off x="5781203"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485456" y="3562350"/>
            <a:ext cx="609600" cy="34101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ular Callout 25"/>
          <p:cNvSpPr/>
          <p:nvPr/>
        </p:nvSpPr>
        <p:spPr>
          <a:xfrm>
            <a:off x="6762750" y="3531415"/>
            <a:ext cx="914400" cy="479082"/>
          </a:xfrm>
          <a:prstGeom prst="wedgeRectCallout">
            <a:avLst>
              <a:gd name="adj1" fmla="val -124092"/>
              <a:gd name="adj2" fmla="val 15527"/>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7" name="TextBox 26"/>
          <p:cNvSpPr txBox="1"/>
          <p:nvPr/>
        </p:nvSpPr>
        <p:spPr>
          <a:xfrm>
            <a:off x="6477000" y="2442686"/>
            <a:ext cx="762000" cy="738664"/>
          </a:xfrm>
          <a:prstGeom prst="rect">
            <a:avLst/>
          </a:prstGeom>
          <a:noFill/>
        </p:spPr>
        <p:txBody>
          <a:bodyPr wrap="square" rtlCol="0">
            <a:spAutoFit/>
          </a:bodyPr>
          <a:lstStyle/>
          <a:p>
            <a:r>
              <a:rPr lang="en-US" sz="1050" dirty="0" smtClean="0"/>
              <a:t>Target</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29" name="Rounded Rectangle 28"/>
          <p:cNvSpPr/>
          <p:nvPr/>
        </p:nvSpPr>
        <p:spPr>
          <a:xfrm>
            <a:off x="30389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Node</a:t>
            </a:r>
            <a:endParaRPr lang="en-US" sz="1600" dirty="0">
              <a:solidFill>
                <a:schemeClr val="tx1"/>
              </a:solidFill>
            </a:endParaRPr>
          </a:p>
        </p:txBody>
      </p:sp>
      <p:cxnSp>
        <p:nvCxnSpPr>
          <p:cNvPr id="30" name="Straight Arrow Connector 29"/>
          <p:cNvCxnSpPr>
            <a:stCxn id="10" idx="1"/>
            <a:endCxn id="29" idx="3"/>
          </p:cNvCxnSpPr>
          <p:nvPr/>
        </p:nvCxnSpPr>
        <p:spPr>
          <a:xfrm flipH="1">
            <a:off x="4334347" y="2724150"/>
            <a:ext cx="751059"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29337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36" name="Straight Arrow Connector 35"/>
          <p:cNvCxnSpPr>
            <a:stCxn id="29" idx="2"/>
            <a:endCxn id="35" idx="1"/>
          </p:cNvCxnSpPr>
          <p:nvPr/>
        </p:nvCxnSpPr>
        <p:spPr>
          <a:xfrm flipH="1">
            <a:off x="36766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370906" y="3562350"/>
            <a:ext cx="609600" cy="34101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400550" y="2437456"/>
            <a:ext cx="762000" cy="738664"/>
          </a:xfrm>
          <a:prstGeom prst="rect">
            <a:avLst/>
          </a:prstGeom>
          <a:noFill/>
        </p:spPr>
        <p:txBody>
          <a:bodyPr wrap="square" rtlCol="0">
            <a:spAutoFit/>
          </a:bodyPr>
          <a:lstStyle/>
          <a:p>
            <a:r>
              <a:rPr lang="en-US" sz="1050" dirty="0" smtClean="0"/>
              <a:t>Interface</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48" name="Rounded Rectangle 47"/>
          <p:cNvSpPr/>
          <p:nvPr/>
        </p:nvSpPr>
        <p:spPr>
          <a:xfrm>
            <a:off x="9434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DPIC Node</a:t>
            </a:r>
            <a:endParaRPr lang="en-US" sz="1600" dirty="0">
              <a:solidFill>
                <a:schemeClr val="tx1"/>
              </a:solidFill>
            </a:endParaRPr>
          </a:p>
        </p:txBody>
      </p:sp>
      <p:sp>
        <p:nvSpPr>
          <p:cNvPr id="49" name="Flowchart: Magnetic Disk 48"/>
          <p:cNvSpPr/>
          <p:nvPr/>
        </p:nvSpPr>
        <p:spPr>
          <a:xfrm>
            <a:off x="8382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50" name="Straight Arrow Connector 49"/>
          <p:cNvCxnSpPr>
            <a:stCxn id="48" idx="2"/>
            <a:endCxn id="49" idx="1"/>
          </p:cNvCxnSpPr>
          <p:nvPr/>
        </p:nvCxnSpPr>
        <p:spPr>
          <a:xfrm flipH="1">
            <a:off x="15811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275406" y="3562350"/>
            <a:ext cx="609600" cy="341012"/>
            <a:chOff x="5562600" y="3181350"/>
            <a:chExt cx="609600" cy="341012"/>
          </a:xfrm>
        </p:grpSpPr>
        <p:sp>
          <p:nvSpPr>
            <p:cNvPr id="52" name="Flowchart: Magnetic Disk 51"/>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468881" y="2678431"/>
            <a:ext cx="350519" cy="4571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Arrow Connector 63"/>
          <p:cNvCxnSpPr>
            <a:stCxn id="48" idx="1"/>
          </p:cNvCxnSpPr>
          <p:nvPr/>
        </p:nvCxnSpPr>
        <p:spPr>
          <a:xfrm flipH="1">
            <a:off x="304800" y="2724150"/>
            <a:ext cx="6386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848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 y="0"/>
            <a:ext cx="3724747" cy="2190750"/>
          </a:xfrm>
        </p:spPr>
        <p:txBody>
          <a:bodyPr/>
          <a:lstStyle/>
          <a:p>
            <a:r>
              <a:rPr lang="en-US" sz="4000" dirty="0" smtClean="0"/>
              <a:t>1687.1/2654 Transformation Flow</a:t>
            </a:r>
            <a:endParaRPr lang="en-US" sz="40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11/29/2021</a:t>
            </a:fld>
            <a:endParaRPr lang="en-US"/>
          </a:p>
        </p:txBody>
      </p:sp>
      <p:sp>
        <p:nvSpPr>
          <p:cNvPr id="10" name="Rounded Rectangle 9"/>
          <p:cNvSpPr/>
          <p:nvPr/>
        </p:nvSpPr>
        <p:spPr>
          <a:xfrm>
            <a:off x="2505547"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 </a:t>
            </a:r>
            <a:r>
              <a:rPr lang="en-US" sz="1600" dirty="0" err="1" smtClean="0">
                <a:solidFill>
                  <a:schemeClr val="tx1"/>
                </a:solidFill>
              </a:rPr>
              <a:t>ModelPoint</a:t>
            </a:r>
            <a:r>
              <a:rPr lang="en-US" sz="1600" dirty="0" smtClean="0">
                <a:solidFill>
                  <a:schemeClr val="tx1"/>
                </a:solidFill>
              </a:rPr>
              <a:t> Node</a:t>
            </a:r>
            <a:endParaRPr lang="en-US" sz="1600" dirty="0">
              <a:solidFill>
                <a:schemeClr val="tx1"/>
              </a:solidFill>
            </a:endParaRPr>
          </a:p>
        </p:txBody>
      </p:sp>
      <p:cxnSp>
        <p:nvCxnSpPr>
          <p:cNvPr id="15" name="Straight Arrow Connector 14"/>
          <p:cNvCxnSpPr>
            <a:stCxn id="48" idx="3"/>
            <a:endCxn id="10" idx="1"/>
          </p:cNvCxnSpPr>
          <p:nvPr/>
        </p:nvCxnSpPr>
        <p:spPr>
          <a:xfrm>
            <a:off x="1924994" y="2724150"/>
            <a:ext cx="580553"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2447453"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13" name="Straight Arrow Connector 12"/>
          <p:cNvCxnSpPr>
            <a:stCxn id="10" idx="2"/>
            <a:endCxn id="11" idx="1"/>
          </p:cNvCxnSpPr>
          <p:nvPr/>
        </p:nvCxnSpPr>
        <p:spPr>
          <a:xfrm flipH="1">
            <a:off x="3190403" y="3105150"/>
            <a:ext cx="10941"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884659" y="3562350"/>
            <a:ext cx="609600" cy="34101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ular Callout 25"/>
          <p:cNvSpPr/>
          <p:nvPr/>
        </p:nvSpPr>
        <p:spPr>
          <a:xfrm>
            <a:off x="1855959" y="3138915"/>
            <a:ext cx="914400" cy="479082"/>
          </a:xfrm>
          <a:prstGeom prst="wedgeRectCallout">
            <a:avLst>
              <a:gd name="adj1" fmla="val 66266"/>
              <a:gd name="adj2" fmla="val 4955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7" name="TextBox 26"/>
          <p:cNvSpPr txBox="1"/>
          <p:nvPr/>
        </p:nvSpPr>
        <p:spPr>
          <a:xfrm>
            <a:off x="1855959" y="2442686"/>
            <a:ext cx="762000" cy="738664"/>
          </a:xfrm>
          <a:prstGeom prst="rect">
            <a:avLst/>
          </a:prstGeom>
          <a:noFill/>
        </p:spPr>
        <p:txBody>
          <a:bodyPr wrap="square" rtlCol="0">
            <a:spAutoFit/>
          </a:bodyPr>
          <a:lstStyle/>
          <a:p>
            <a:r>
              <a:rPr lang="en-US" sz="1050" dirty="0" smtClean="0"/>
              <a:t>Interface</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29" name="Rounded Rectangle 28"/>
          <p:cNvSpPr/>
          <p:nvPr/>
        </p:nvSpPr>
        <p:spPr>
          <a:xfrm>
            <a:off x="4522959"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Node</a:t>
            </a:r>
            <a:endParaRPr lang="en-US" sz="1600" dirty="0">
              <a:solidFill>
                <a:schemeClr val="tx1"/>
              </a:solidFill>
            </a:endParaRPr>
          </a:p>
        </p:txBody>
      </p:sp>
      <p:cxnSp>
        <p:nvCxnSpPr>
          <p:cNvPr id="30" name="Straight Arrow Connector 29"/>
          <p:cNvCxnSpPr>
            <a:stCxn id="10" idx="3"/>
            <a:endCxn id="29" idx="1"/>
          </p:cNvCxnSpPr>
          <p:nvPr/>
        </p:nvCxnSpPr>
        <p:spPr>
          <a:xfrm>
            <a:off x="3897141" y="2724150"/>
            <a:ext cx="625818"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4417712"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36" name="Straight Arrow Connector 35"/>
          <p:cNvCxnSpPr>
            <a:stCxn id="29" idx="2"/>
            <a:endCxn id="35" idx="1"/>
          </p:cNvCxnSpPr>
          <p:nvPr/>
        </p:nvCxnSpPr>
        <p:spPr>
          <a:xfrm flipH="1">
            <a:off x="5160662"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854918" y="3562350"/>
            <a:ext cx="609600" cy="34101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3877147" y="2437456"/>
            <a:ext cx="762000" cy="738664"/>
          </a:xfrm>
          <a:prstGeom prst="rect">
            <a:avLst/>
          </a:prstGeom>
          <a:noFill/>
        </p:spPr>
        <p:txBody>
          <a:bodyPr wrap="square" rtlCol="0">
            <a:spAutoFit/>
          </a:bodyPr>
          <a:lstStyle/>
          <a:p>
            <a:r>
              <a:rPr lang="en-US" sz="1050" dirty="0" smtClean="0"/>
              <a:t>Interface</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48" name="Rounded Rectangle 47"/>
          <p:cNvSpPr/>
          <p:nvPr/>
        </p:nvSpPr>
        <p:spPr>
          <a:xfrm>
            <a:off x="629594"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DPIC Node</a:t>
            </a:r>
            <a:endParaRPr lang="en-US" sz="1600" dirty="0">
              <a:solidFill>
                <a:schemeClr val="tx1"/>
              </a:solidFill>
            </a:endParaRPr>
          </a:p>
        </p:txBody>
      </p:sp>
      <p:sp>
        <p:nvSpPr>
          <p:cNvPr id="49" name="Flowchart: Magnetic Disk 48"/>
          <p:cNvSpPr/>
          <p:nvPr/>
        </p:nvSpPr>
        <p:spPr>
          <a:xfrm>
            <a:off x="524347"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50" name="Straight Arrow Connector 49"/>
          <p:cNvCxnSpPr>
            <a:stCxn id="48" idx="2"/>
            <a:endCxn id="49" idx="1"/>
          </p:cNvCxnSpPr>
          <p:nvPr/>
        </p:nvCxnSpPr>
        <p:spPr>
          <a:xfrm flipH="1">
            <a:off x="1267297"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61553" y="3562350"/>
            <a:ext cx="609600" cy="341012"/>
            <a:chOff x="5562600" y="3181350"/>
            <a:chExt cx="609600" cy="341012"/>
          </a:xfrm>
        </p:grpSpPr>
        <p:sp>
          <p:nvSpPr>
            <p:cNvPr id="52" name="Flowchart: Magnetic Disk 51"/>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6077440" y="2678431"/>
            <a:ext cx="350519" cy="4571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Arrow Connector 63"/>
          <p:cNvCxnSpPr>
            <a:stCxn id="65" idx="3"/>
          </p:cNvCxnSpPr>
          <p:nvPr/>
        </p:nvCxnSpPr>
        <p:spPr>
          <a:xfrm>
            <a:off x="7982894" y="2724150"/>
            <a:ext cx="627706"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6687494"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Node</a:t>
            </a:r>
            <a:endParaRPr lang="en-US" sz="1600" dirty="0">
              <a:solidFill>
                <a:schemeClr val="tx1"/>
              </a:solidFill>
            </a:endParaRPr>
          </a:p>
        </p:txBody>
      </p:sp>
      <p:sp>
        <p:nvSpPr>
          <p:cNvPr id="66" name="Flowchart: Magnetic Disk 65"/>
          <p:cNvSpPr/>
          <p:nvPr/>
        </p:nvSpPr>
        <p:spPr>
          <a:xfrm>
            <a:off x="6582247"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67" name="Straight Arrow Connector 66"/>
          <p:cNvCxnSpPr>
            <a:stCxn id="65" idx="2"/>
            <a:endCxn id="66" idx="1"/>
          </p:cNvCxnSpPr>
          <p:nvPr/>
        </p:nvCxnSpPr>
        <p:spPr>
          <a:xfrm flipH="1">
            <a:off x="7325197"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7019453" y="3562350"/>
            <a:ext cx="609600" cy="341012"/>
            <a:chOff x="5562600" y="3181350"/>
            <a:chExt cx="609600" cy="341012"/>
          </a:xfrm>
        </p:grpSpPr>
        <p:sp>
          <p:nvSpPr>
            <p:cNvPr id="69" name="Flowchart: Magnetic Disk 68"/>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agnetic Disk 69"/>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Magnetic Disk 70"/>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Magnetic Disk 71"/>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Cloud 76"/>
          <p:cNvSpPr/>
          <p:nvPr/>
        </p:nvSpPr>
        <p:spPr>
          <a:xfrm>
            <a:off x="4419600" y="590550"/>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 System Model</a:t>
            </a:r>
            <a:endParaRPr lang="en-US" sz="1600" dirty="0">
              <a:solidFill>
                <a:schemeClr val="tx1"/>
              </a:solidFill>
            </a:endParaRPr>
          </a:p>
        </p:txBody>
      </p:sp>
      <p:sp>
        <p:nvSpPr>
          <p:cNvPr id="78" name="Cloud 77"/>
          <p:cNvSpPr/>
          <p:nvPr/>
        </p:nvSpPr>
        <p:spPr>
          <a:xfrm>
            <a:off x="6705600" y="590550"/>
            <a:ext cx="19812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Application</a:t>
            </a:r>
            <a:endParaRPr lang="en-US" sz="1600" dirty="0">
              <a:solidFill>
                <a:schemeClr val="tx1"/>
              </a:solidFill>
            </a:endParaRPr>
          </a:p>
        </p:txBody>
      </p:sp>
      <p:cxnSp>
        <p:nvCxnSpPr>
          <p:cNvPr id="79" name="Straight Arrow Connector 78"/>
          <p:cNvCxnSpPr>
            <a:stCxn id="77" idx="0"/>
            <a:endCxn id="78" idx="2"/>
          </p:cNvCxnSpPr>
          <p:nvPr/>
        </p:nvCxnSpPr>
        <p:spPr>
          <a:xfrm>
            <a:off x="6170740" y="1162050"/>
            <a:ext cx="541005"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0" idx="0"/>
          </p:cNvCxnSpPr>
          <p:nvPr/>
        </p:nvCxnSpPr>
        <p:spPr>
          <a:xfrm flipV="1">
            <a:off x="3201344" y="1428750"/>
            <a:ext cx="1321615" cy="91440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9" idx="0"/>
            <a:endCxn id="77" idx="1"/>
          </p:cNvCxnSpPr>
          <p:nvPr/>
        </p:nvCxnSpPr>
        <p:spPr>
          <a:xfrm flipV="1">
            <a:off x="5170659" y="1732333"/>
            <a:ext cx="125241"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5" idx="0"/>
          </p:cNvCxnSpPr>
          <p:nvPr/>
        </p:nvCxnSpPr>
        <p:spPr>
          <a:xfrm flipH="1" flipV="1">
            <a:off x="5903612" y="1428750"/>
            <a:ext cx="1431582" cy="91440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269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876800" y="0"/>
            <a:ext cx="3724747" cy="2190750"/>
          </a:xfrm>
        </p:spPr>
        <p:txBody>
          <a:bodyPr/>
          <a:lstStyle/>
          <a:p>
            <a:r>
              <a:rPr lang="en-US" sz="4000" dirty="0" smtClean="0"/>
              <a:t>1687.1/2654 Transformation Flow</a:t>
            </a:r>
            <a:endParaRPr lang="en-US" sz="40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11/29/2021</a:t>
            </a:fld>
            <a:endParaRPr lang="en-US"/>
          </a:p>
        </p:txBody>
      </p:sp>
      <p:sp>
        <p:nvSpPr>
          <p:cNvPr id="10" name="Rounded Rectangle 9"/>
          <p:cNvSpPr/>
          <p:nvPr/>
        </p:nvSpPr>
        <p:spPr>
          <a:xfrm>
            <a:off x="5239694"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 </a:t>
            </a:r>
            <a:r>
              <a:rPr lang="en-US" sz="1600" dirty="0" err="1" smtClean="0">
                <a:solidFill>
                  <a:schemeClr val="tx1"/>
                </a:solidFill>
              </a:rPr>
              <a:t>ModelPoint</a:t>
            </a:r>
            <a:r>
              <a:rPr lang="en-US" sz="1600" dirty="0" smtClean="0">
                <a:solidFill>
                  <a:schemeClr val="tx1"/>
                </a:solidFill>
              </a:rPr>
              <a:t> Node</a:t>
            </a:r>
            <a:endParaRPr lang="en-US" sz="1600" dirty="0">
              <a:solidFill>
                <a:schemeClr val="tx1"/>
              </a:solidFill>
            </a:endParaRPr>
          </a:p>
        </p:txBody>
      </p:sp>
      <p:cxnSp>
        <p:nvCxnSpPr>
          <p:cNvPr id="15" name="Straight Arrow Connector 14"/>
          <p:cNvCxnSpPr>
            <a:stCxn id="48" idx="1"/>
            <a:endCxn id="10" idx="3"/>
          </p:cNvCxnSpPr>
          <p:nvPr/>
        </p:nvCxnSpPr>
        <p:spPr>
          <a:xfrm flipH="1">
            <a:off x="6631288" y="2724150"/>
            <a:ext cx="712959"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51816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13" name="Straight Arrow Connector 12"/>
          <p:cNvCxnSpPr>
            <a:stCxn id="10" idx="2"/>
            <a:endCxn id="11" idx="1"/>
          </p:cNvCxnSpPr>
          <p:nvPr/>
        </p:nvCxnSpPr>
        <p:spPr>
          <a:xfrm flipH="1">
            <a:off x="5924550" y="3105150"/>
            <a:ext cx="10941"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618806" y="3562350"/>
            <a:ext cx="609600" cy="34101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6629400" y="2442686"/>
            <a:ext cx="762000" cy="738664"/>
          </a:xfrm>
          <a:prstGeom prst="rect">
            <a:avLst/>
          </a:prstGeom>
          <a:noFill/>
        </p:spPr>
        <p:txBody>
          <a:bodyPr wrap="square" rtlCol="0">
            <a:spAutoFit/>
          </a:bodyPr>
          <a:lstStyle/>
          <a:p>
            <a:r>
              <a:rPr lang="en-US" sz="1050" dirty="0" smtClean="0"/>
              <a:t>Interface</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29" name="Rounded Rectangle 28"/>
          <p:cNvSpPr/>
          <p:nvPr/>
        </p:nvSpPr>
        <p:spPr>
          <a:xfrm>
            <a:off x="31913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Node</a:t>
            </a:r>
            <a:endParaRPr lang="en-US" sz="1600" dirty="0">
              <a:solidFill>
                <a:schemeClr val="tx1"/>
              </a:solidFill>
            </a:endParaRPr>
          </a:p>
        </p:txBody>
      </p:sp>
      <p:cxnSp>
        <p:nvCxnSpPr>
          <p:cNvPr id="30" name="Straight Arrow Connector 29"/>
          <p:cNvCxnSpPr>
            <a:stCxn id="10" idx="1"/>
            <a:endCxn id="29" idx="3"/>
          </p:cNvCxnSpPr>
          <p:nvPr/>
        </p:nvCxnSpPr>
        <p:spPr>
          <a:xfrm flipH="1">
            <a:off x="4486747" y="2724150"/>
            <a:ext cx="7529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30861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36" name="Straight Arrow Connector 35"/>
          <p:cNvCxnSpPr>
            <a:stCxn id="29" idx="2"/>
            <a:endCxn id="35" idx="1"/>
          </p:cNvCxnSpPr>
          <p:nvPr/>
        </p:nvCxnSpPr>
        <p:spPr>
          <a:xfrm flipH="1">
            <a:off x="38290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523306" y="3562350"/>
            <a:ext cx="609600" cy="34101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495800" y="2437456"/>
            <a:ext cx="762000" cy="738664"/>
          </a:xfrm>
          <a:prstGeom prst="rect">
            <a:avLst/>
          </a:prstGeom>
          <a:noFill/>
        </p:spPr>
        <p:txBody>
          <a:bodyPr wrap="square" rtlCol="0">
            <a:spAutoFit/>
          </a:bodyPr>
          <a:lstStyle/>
          <a:p>
            <a:r>
              <a:rPr lang="en-US" sz="1050" dirty="0" smtClean="0"/>
              <a:t>Interface</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48" name="Rounded Rectangle 47"/>
          <p:cNvSpPr/>
          <p:nvPr/>
        </p:nvSpPr>
        <p:spPr>
          <a:xfrm>
            <a:off x="73442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DPIC Node</a:t>
            </a:r>
            <a:endParaRPr lang="en-US" sz="1600" dirty="0">
              <a:solidFill>
                <a:schemeClr val="tx1"/>
              </a:solidFill>
            </a:endParaRPr>
          </a:p>
        </p:txBody>
      </p:sp>
      <p:sp>
        <p:nvSpPr>
          <p:cNvPr id="49" name="Flowchart: Magnetic Disk 48"/>
          <p:cNvSpPr/>
          <p:nvPr/>
        </p:nvSpPr>
        <p:spPr>
          <a:xfrm>
            <a:off x="72390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50" name="Straight Arrow Connector 49"/>
          <p:cNvCxnSpPr>
            <a:stCxn id="48" idx="2"/>
            <a:endCxn id="49" idx="1"/>
          </p:cNvCxnSpPr>
          <p:nvPr/>
        </p:nvCxnSpPr>
        <p:spPr>
          <a:xfrm flipH="1">
            <a:off x="79819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7676206" y="3562350"/>
            <a:ext cx="609600" cy="341012"/>
            <a:chOff x="5562600" y="3181350"/>
            <a:chExt cx="609600" cy="341012"/>
          </a:xfrm>
        </p:grpSpPr>
        <p:sp>
          <p:nvSpPr>
            <p:cNvPr id="52" name="Flowchart: Magnetic Disk 51"/>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590800" y="2678431"/>
            <a:ext cx="350519" cy="4571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Arrow Connector 63"/>
          <p:cNvCxnSpPr>
            <a:stCxn id="65" idx="1"/>
          </p:cNvCxnSpPr>
          <p:nvPr/>
        </p:nvCxnSpPr>
        <p:spPr>
          <a:xfrm flipH="1">
            <a:off x="533400" y="2724150"/>
            <a:ext cx="6005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11339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Node</a:t>
            </a:r>
            <a:endParaRPr lang="en-US" sz="1600" dirty="0">
              <a:solidFill>
                <a:schemeClr val="tx1"/>
              </a:solidFill>
            </a:endParaRPr>
          </a:p>
        </p:txBody>
      </p:sp>
      <p:sp>
        <p:nvSpPr>
          <p:cNvPr id="66" name="Flowchart: Magnetic Disk 65"/>
          <p:cNvSpPr/>
          <p:nvPr/>
        </p:nvSpPr>
        <p:spPr>
          <a:xfrm>
            <a:off x="10287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67" name="Straight Arrow Connector 66"/>
          <p:cNvCxnSpPr>
            <a:stCxn id="65" idx="2"/>
            <a:endCxn id="66" idx="1"/>
          </p:cNvCxnSpPr>
          <p:nvPr/>
        </p:nvCxnSpPr>
        <p:spPr>
          <a:xfrm flipH="1">
            <a:off x="17716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1465906" y="3562350"/>
            <a:ext cx="609600" cy="341012"/>
            <a:chOff x="5562600" y="3181350"/>
            <a:chExt cx="609600" cy="341012"/>
          </a:xfrm>
        </p:grpSpPr>
        <p:sp>
          <p:nvSpPr>
            <p:cNvPr id="69" name="Flowchart: Magnetic Disk 68"/>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agnetic Disk 69"/>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Magnetic Disk 70"/>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Magnetic Disk 71"/>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Cloud 76"/>
          <p:cNvSpPr/>
          <p:nvPr/>
        </p:nvSpPr>
        <p:spPr>
          <a:xfrm>
            <a:off x="2971800" y="590550"/>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 System Model</a:t>
            </a:r>
            <a:endParaRPr lang="en-US" sz="1600" dirty="0">
              <a:solidFill>
                <a:schemeClr val="tx1"/>
              </a:solidFill>
            </a:endParaRPr>
          </a:p>
        </p:txBody>
      </p:sp>
      <p:sp>
        <p:nvSpPr>
          <p:cNvPr id="78" name="Cloud 77"/>
          <p:cNvSpPr/>
          <p:nvPr/>
        </p:nvSpPr>
        <p:spPr>
          <a:xfrm>
            <a:off x="76200" y="361950"/>
            <a:ext cx="19812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2654</a:t>
            </a:r>
            <a:br>
              <a:rPr lang="en-US" sz="1600" dirty="0" smtClean="0">
                <a:solidFill>
                  <a:schemeClr val="tx1"/>
                </a:solidFill>
              </a:rPr>
            </a:br>
            <a:r>
              <a:rPr lang="en-US" sz="1600" dirty="0" smtClean="0">
                <a:solidFill>
                  <a:schemeClr val="tx1"/>
                </a:solidFill>
              </a:rPr>
              <a:t>Application</a:t>
            </a:r>
            <a:endParaRPr lang="en-US" sz="1600" dirty="0">
              <a:solidFill>
                <a:schemeClr val="tx1"/>
              </a:solidFill>
            </a:endParaRPr>
          </a:p>
        </p:txBody>
      </p:sp>
      <p:cxnSp>
        <p:nvCxnSpPr>
          <p:cNvPr id="79" name="Straight Arrow Connector 78"/>
          <p:cNvCxnSpPr>
            <a:stCxn id="77" idx="2"/>
            <a:endCxn id="78" idx="0"/>
          </p:cNvCxnSpPr>
          <p:nvPr/>
        </p:nvCxnSpPr>
        <p:spPr>
          <a:xfrm flipH="1" flipV="1">
            <a:off x="2055749" y="933450"/>
            <a:ext cx="921487" cy="22860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0" idx="0"/>
            <a:endCxn id="77" idx="1"/>
          </p:cNvCxnSpPr>
          <p:nvPr/>
        </p:nvCxnSpPr>
        <p:spPr>
          <a:xfrm flipH="1" flipV="1">
            <a:off x="3848100" y="1732333"/>
            <a:ext cx="2087391"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9" idx="0"/>
            <a:endCxn id="77" idx="1"/>
          </p:cNvCxnSpPr>
          <p:nvPr/>
        </p:nvCxnSpPr>
        <p:spPr>
          <a:xfrm flipV="1">
            <a:off x="3839047" y="1732333"/>
            <a:ext cx="9053"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5" idx="0"/>
            <a:endCxn id="77" idx="1"/>
          </p:cNvCxnSpPr>
          <p:nvPr/>
        </p:nvCxnSpPr>
        <p:spPr>
          <a:xfrm flipV="1">
            <a:off x="1781647" y="1732333"/>
            <a:ext cx="2066453"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142875" y="3083268"/>
            <a:ext cx="914400" cy="479082"/>
          </a:xfrm>
          <a:prstGeom prst="wedgeRectCallout">
            <a:avLst>
              <a:gd name="adj1" fmla="val 101683"/>
              <a:gd name="adj2" fmla="val 57507"/>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grpSp>
        <p:nvGrpSpPr>
          <p:cNvPr id="83" name="Group 82"/>
          <p:cNvGrpSpPr/>
          <p:nvPr/>
        </p:nvGrpSpPr>
        <p:grpSpPr>
          <a:xfrm>
            <a:off x="8717281" y="2676525"/>
            <a:ext cx="350519" cy="45719"/>
            <a:chOff x="5437359" y="1657350"/>
            <a:chExt cx="350519" cy="45719"/>
          </a:xfrm>
        </p:grpSpPr>
        <p:sp>
          <p:nvSpPr>
            <p:cNvPr id="84" name="Oval 83"/>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525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1687.1 to 2654 Driver Transformation Process</a:t>
            </a:r>
            <a:endParaRPr lang="en-US" dirty="0"/>
          </a:p>
        </p:txBody>
      </p:sp>
      <p:sp>
        <p:nvSpPr>
          <p:cNvPr id="11" name="Content Placeholder 10"/>
          <p:cNvSpPr>
            <a:spLocks noGrp="1"/>
          </p:cNvSpPr>
          <p:nvPr>
            <p:ph idx="1"/>
          </p:nvPr>
        </p:nvSpPr>
        <p:spPr/>
        <p:txBody>
          <a:bodyPr/>
          <a:lstStyle/>
          <a:p>
            <a:endParaRPr lang="en-US" dirty="0"/>
          </a:p>
        </p:txBody>
      </p:sp>
      <p:sp>
        <p:nvSpPr>
          <p:cNvPr id="12" name="Text Placeholder 11"/>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dirty="0" smtClean="0"/>
              <a:t>INPUT: Target Context</a:t>
            </a:r>
          </a:p>
          <a:p>
            <a:pPr marL="285750" indent="-285750" algn="l">
              <a:buFont typeface="Arial" panose="020B0604020202020204" pitchFamily="34" charset="0"/>
              <a:buChar char="•"/>
            </a:pPr>
            <a:r>
              <a:rPr lang="en-US" dirty="0" smtClean="0"/>
              <a:t>PHASE 1: Retarget target context into interface register context</a:t>
            </a:r>
          </a:p>
          <a:p>
            <a:pPr marL="285750" indent="-285750" algn="l">
              <a:buFont typeface="Arial" panose="020B0604020202020204" pitchFamily="34" charset="0"/>
              <a:buChar char="•"/>
            </a:pPr>
            <a:r>
              <a:rPr lang="en-US" dirty="0" smtClean="0"/>
              <a:t>PHASE 2: Transform interface register context into interface context grammar</a:t>
            </a:r>
          </a:p>
          <a:p>
            <a:pPr marL="285750" indent="-285750" algn="l">
              <a:buFont typeface="Arial" panose="020B0604020202020204" pitchFamily="34" charset="0"/>
              <a:buChar char="•"/>
            </a:pPr>
            <a:r>
              <a:rPr lang="en-US" dirty="0" smtClean="0"/>
              <a:t>OUTPUT: Code in the Driver Context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4" name="Date Placeholder 3"/>
          <p:cNvSpPr>
            <a:spLocks noGrp="1"/>
          </p:cNvSpPr>
          <p:nvPr>
            <p:ph type="dt" sz="half" idx="10"/>
          </p:nvPr>
        </p:nvSpPr>
        <p:spPr/>
        <p:txBody>
          <a:bodyPr/>
          <a:lstStyle/>
          <a:p>
            <a:fld id="{A4A9ABBC-B319-4B66-8406-D84D9C0D7D79}" type="datetime1">
              <a:rPr lang="en-US" smtClean="0"/>
              <a:t>11/29/2021</a:t>
            </a:fld>
            <a:endParaRPr lang="en-US"/>
          </a:p>
        </p:txBody>
      </p:sp>
      <p:grpSp>
        <p:nvGrpSpPr>
          <p:cNvPr id="2" name="Group 1"/>
          <p:cNvGrpSpPr/>
          <p:nvPr/>
        </p:nvGrpSpPr>
        <p:grpSpPr>
          <a:xfrm flipH="1">
            <a:off x="228600" y="57150"/>
            <a:ext cx="5562600" cy="4895910"/>
            <a:chOff x="228600" y="57150"/>
            <a:chExt cx="5562600" cy="4895910"/>
          </a:xfrm>
        </p:grpSpPr>
        <p:sp>
          <p:nvSpPr>
            <p:cNvPr id="13" name="Rounded Rectangle 12"/>
            <p:cNvSpPr/>
            <p:nvPr/>
          </p:nvSpPr>
          <p:spPr>
            <a:xfrm>
              <a:off x="228600" y="2038350"/>
              <a:ext cx="1752600" cy="8382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i2cWrite 0x30, </a:t>
              </a:r>
              <a:r>
                <a:rPr lang="en-US" sz="1050" dirty="0">
                  <a:solidFill>
                    <a:srgbClr val="FF0000"/>
                  </a:solidFill>
                </a:rPr>
                <a:t>0x02</a:t>
              </a:r>
              <a:endParaRPr lang="en-US" sz="1050" dirty="0" smtClean="0">
                <a:solidFill>
                  <a:srgbClr val="FF0000"/>
                </a:solidFill>
              </a:endParaRPr>
            </a:p>
          </p:txBody>
        </p:sp>
        <p:sp>
          <p:nvSpPr>
            <p:cNvPr id="15" name="Rounded Rectangle 14"/>
            <p:cNvSpPr/>
            <p:nvPr/>
          </p:nvSpPr>
          <p:spPr>
            <a:xfrm>
              <a:off x="2438400" y="285750"/>
              <a:ext cx="1371600" cy="3810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Xmt</a:t>
              </a:r>
              <a:r>
                <a:rPr lang="en-US" sz="1050" dirty="0" smtClean="0">
                  <a:solidFill>
                    <a:schemeClr val="tx1"/>
                  </a:solidFill>
                </a:rPr>
                <a:t>,</a:t>
              </a:r>
              <a:br>
                <a:rPr lang="en-US" sz="1050" dirty="0" smtClean="0">
                  <a:solidFill>
                    <a:schemeClr val="tx1"/>
                  </a:solidFill>
                </a:rPr>
              </a:br>
              <a:r>
                <a:rPr lang="en-US" sz="1050" dirty="0" smtClean="0">
                  <a:solidFill>
                    <a:schemeClr val="tx1"/>
                  </a:solidFill>
                </a:rPr>
                <a:t>(0x01&lt;&lt;1) &amp; 0xFE</a:t>
              </a:r>
              <a:endParaRPr lang="en-US" sz="1050" dirty="0">
                <a:solidFill>
                  <a:schemeClr val="tx1"/>
                </a:solidFill>
              </a:endParaRPr>
            </a:p>
          </p:txBody>
        </p:sp>
        <p:sp>
          <p:nvSpPr>
            <p:cNvPr id="16" name="Rounded Rectangle 15"/>
            <p:cNvSpPr/>
            <p:nvPr/>
          </p:nvSpPr>
          <p:spPr>
            <a:xfrm>
              <a:off x="2438400" y="742950"/>
              <a:ext cx="1371600" cy="270284"/>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Ctr</a:t>
              </a:r>
              <a:r>
                <a:rPr lang="en-US" sz="1050" dirty="0" smtClean="0">
                  <a:solidFill>
                    <a:schemeClr val="tx1"/>
                  </a:solidFill>
                </a:rPr>
                <a:t>, 0x0B</a:t>
              </a:r>
              <a:endParaRPr lang="en-US" sz="1050" dirty="0">
                <a:solidFill>
                  <a:schemeClr val="tx1"/>
                </a:solidFill>
              </a:endParaRPr>
            </a:p>
          </p:txBody>
        </p:sp>
        <p:sp>
          <p:nvSpPr>
            <p:cNvPr id="17" name="Rounded Rectangle 16"/>
            <p:cNvSpPr/>
            <p:nvPr/>
          </p:nvSpPr>
          <p:spPr>
            <a:xfrm>
              <a:off x="2438400" y="1096791"/>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iRead</a:t>
              </a:r>
              <a:r>
                <a:rPr lang="en-US" sz="1050" dirty="0" smtClean="0">
                  <a:solidFill>
                    <a:schemeClr val="tx1"/>
                  </a:solidFill>
                </a:rPr>
                <a:t> SR, 0x01</a:t>
              </a:r>
              <a:endParaRPr lang="en-US" sz="1050" dirty="0">
                <a:solidFill>
                  <a:schemeClr val="tx1"/>
                </a:solidFill>
              </a:endParaRPr>
            </a:p>
          </p:txBody>
        </p:sp>
        <p:sp>
          <p:nvSpPr>
            <p:cNvPr id="18" name="Rounded Rectangle 17"/>
            <p:cNvSpPr/>
            <p:nvPr/>
          </p:nvSpPr>
          <p:spPr>
            <a:xfrm>
              <a:off x="2438400" y="1450632"/>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Xmt</a:t>
              </a:r>
              <a:r>
                <a:rPr lang="en-US" sz="1050" dirty="0" smtClean="0">
                  <a:solidFill>
                    <a:schemeClr val="tx1"/>
                  </a:solidFill>
                </a:rPr>
                <a:t>, 0x30</a:t>
              </a:r>
              <a:endParaRPr lang="en-US" sz="1050" dirty="0">
                <a:solidFill>
                  <a:schemeClr val="tx1"/>
                </a:solidFill>
              </a:endParaRPr>
            </a:p>
          </p:txBody>
        </p:sp>
        <p:sp>
          <p:nvSpPr>
            <p:cNvPr id="19" name="Rounded Rectangle 18"/>
            <p:cNvSpPr/>
            <p:nvPr/>
          </p:nvSpPr>
          <p:spPr>
            <a:xfrm>
              <a:off x="2438400" y="18097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Ctl</a:t>
              </a:r>
              <a:r>
                <a:rPr lang="en-US" sz="1050" dirty="0" smtClean="0">
                  <a:solidFill>
                    <a:schemeClr val="tx1"/>
                  </a:solidFill>
                </a:rPr>
                <a:t>, 0x03</a:t>
              </a:r>
              <a:endParaRPr lang="en-US" sz="1050" dirty="0">
                <a:solidFill>
                  <a:schemeClr val="tx1"/>
                </a:solidFill>
              </a:endParaRPr>
            </a:p>
          </p:txBody>
        </p:sp>
        <p:sp>
          <p:nvSpPr>
            <p:cNvPr id="21" name="Rounded Rectangle 20"/>
            <p:cNvSpPr/>
            <p:nvPr/>
          </p:nvSpPr>
          <p:spPr>
            <a:xfrm>
              <a:off x="2416521" y="21526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iRead</a:t>
              </a:r>
              <a:r>
                <a:rPr lang="en-US" sz="1050" dirty="0" smtClean="0">
                  <a:solidFill>
                    <a:schemeClr val="tx1"/>
                  </a:solidFill>
                </a:rPr>
                <a:t> SR, 0x01</a:t>
              </a:r>
              <a:endParaRPr lang="en-US" sz="1050" dirty="0">
                <a:solidFill>
                  <a:schemeClr val="tx1"/>
                </a:solidFill>
              </a:endParaRPr>
            </a:p>
          </p:txBody>
        </p:sp>
        <p:cxnSp>
          <p:nvCxnSpPr>
            <p:cNvPr id="23" name="Straight Arrow Connector 22"/>
            <p:cNvCxnSpPr>
              <a:stCxn id="13" idx="3"/>
            </p:cNvCxnSpPr>
            <p:nvPr/>
          </p:nvCxnSpPr>
          <p:spPr>
            <a:xfrm flipV="1">
              <a:off x="1981200" y="552450"/>
              <a:ext cx="435321" cy="19050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6" idx="1"/>
            </p:cNvCxnSpPr>
            <p:nvPr/>
          </p:nvCxnSpPr>
          <p:spPr>
            <a:xfrm flipV="1">
              <a:off x="1981200" y="878092"/>
              <a:ext cx="457200" cy="157935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7" idx="1"/>
            </p:cNvCxnSpPr>
            <p:nvPr/>
          </p:nvCxnSpPr>
          <p:spPr>
            <a:xfrm flipV="1">
              <a:off x="1981200" y="1230141"/>
              <a:ext cx="457200" cy="1227309"/>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8" idx="1"/>
            </p:cNvCxnSpPr>
            <p:nvPr/>
          </p:nvCxnSpPr>
          <p:spPr>
            <a:xfrm flipV="1">
              <a:off x="1981200" y="1583982"/>
              <a:ext cx="457200" cy="87346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3"/>
              <a:endCxn id="19" idx="1"/>
            </p:cNvCxnSpPr>
            <p:nvPr/>
          </p:nvCxnSpPr>
          <p:spPr>
            <a:xfrm flipV="1">
              <a:off x="1981200" y="1943100"/>
              <a:ext cx="457200" cy="5143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3"/>
              <a:endCxn id="21" idx="1"/>
            </p:cNvCxnSpPr>
            <p:nvPr/>
          </p:nvCxnSpPr>
          <p:spPr>
            <a:xfrm flipV="1">
              <a:off x="1981200" y="2286000"/>
              <a:ext cx="435321" cy="1714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038600" y="289334"/>
              <a:ext cx="1752600" cy="377416"/>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write_xmt</a:t>
              </a:r>
              <a:r>
                <a:rPr lang="en-US" sz="1050" dirty="0" smtClean="0">
                  <a:solidFill>
                    <a:schemeClr val="bg1"/>
                  </a:solidFill>
                </a:rPr>
                <a:t>((0x01&lt;&lt;1) &amp; 0xFE)</a:t>
              </a:r>
              <a:endParaRPr lang="en-US" sz="1050" dirty="0">
                <a:solidFill>
                  <a:schemeClr val="bg1"/>
                </a:solidFill>
              </a:endParaRPr>
            </a:p>
          </p:txBody>
        </p:sp>
        <p:cxnSp>
          <p:nvCxnSpPr>
            <p:cNvPr id="36" name="Straight Arrow Connector 35"/>
            <p:cNvCxnSpPr>
              <a:stCxn id="15" idx="3"/>
              <a:endCxn id="34" idx="1"/>
            </p:cNvCxnSpPr>
            <p:nvPr/>
          </p:nvCxnSpPr>
          <p:spPr>
            <a:xfrm>
              <a:off x="3810000" y="476250"/>
              <a:ext cx="228600" cy="179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026529" y="746534"/>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w</a:t>
              </a:r>
              <a:r>
                <a:rPr lang="en-US" sz="1050" dirty="0" err="1" smtClean="0">
                  <a:solidFill>
                    <a:schemeClr val="bg1"/>
                  </a:solidFill>
                </a:rPr>
                <a:t>rite_cntr</a:t>
              </a:r>
              <a:r>
                <a:rPr lang="en-US" sz="1050" dirty="0" smtClean="0">
                  <a:solidFill>
                    <a:schemeClr val="bg1"/>
                  </a:solidFill>
                </a:rPr>
                <a:t>(0x0B)</a:t>
              </a:r>
              <a:endParaRPr lang="en-US" sz="1050" dirty="0">
                <a:solidFill>
                  <a:schemeClr val="bg1"/>
                </a:solidFill>
              </a:endParaRPr>
            </a:p>
          </p:txBody>
        </p:sp>
        <p:cxnSp>
          <p:nvCxnSpPr>
            <p:cNvPr id="38" name="Straight Arrow Connector 37"/>
            <p:cNvCxnSpPr>
              <a:stCxn id="16" idx="3"/>
              <a:endCxn id="37" idx="1"/>
            </p:cNvCxnSpPr>
            <p:nvPr/>
          </p:nvCxnSpPr>
          <p:spPr>
            <a:xfrm>
              <a:off x="3810000" y="878092"/>
              <a:ext cx="216529" cy="179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038600" y="1096791"/>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a:t>
              </a:r>
              <a:r>
                <a:rPr lang="en-US" sz="1050" dirty="0" smtClean="0">
                  <a:solidFill>
                    <a:schemeClr val="bg1"/>
                  </a:solidFill>
                </a:rPr>
                <a:t>hile </a:t>
              </a:r>
              <a:r>
                <a:rPr lang="en-US" sz="1050" dirty="0" err="1" smtClean="0">
                  <a:solidFill>
                    <a:schemeClr val="bg1"/>
                  </a:solidFill>
                </a:rPr>
                <a:t>read_status</a:t>
              </a:r>
              <a:r>
                <a:rPr lang="en-US" sz="1050" dirty="0" smtClean="0">
                  <a:solidFill>
                    <a:schemeClr val="bg1"/>
                  </a:solidFill>
                </a:rPr>
                <a:t>() == 0x01;</a:t>
              </a:r>
              <a:endParaRPr lang="en-US" sz="1050" dirty="0">
                <a:solidFill>
                  <a:schemeClr val="bg1"/>
                </a:solidFill>
              </a:endParaRPr>
            </a:p>
          </p:txBody>
        </p:sp>
        <p:cxnSp>
          <p:nvCxnSpPr>
            <p:cNvPr id="40" name="Straight Arrow Connector 39"/>
            <p:cNvCxnSpPr>
              <a:stCxn id="17" idx="3"/>
              <a:endCxn id="39" idx="1"/>
            </p:cNvCxnSpPr>
            <p:nvPr/>
          </p:nvCxnSpPr>
          <p:spPr>
            <a:xfrm>
              <a:off x="3810000" y="1230141"/>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026529" y="1450632"/>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w</a:t>
              </a:r>
              <a:r>
                <a:rPr lang="en-US" sz="1050" dirty="0" err="1" smtClean="0">
                  <a:solidFill>
                    <a:schemeClr val="bg1"/>
                  </a:solidFill>
                </a:rPr>
                <a:t>rite_xmt</a:t>
              </a:r>
              <a:r>
                <a:rPr lang="en-US" sz="1050" dirty="0" smtClean="0">
                  <a:solidFill>
                    <a:schemeClr val="bg1"/>
                  </a:solidFill>
                </a:rPr>
                <a:t>(0x30)</a:t>
              </a:r>
              <a:endParaRPr lang="en-US" sz="1050" dirty="0">
                <a:solidFill>
                  <a:schemeClr val="bg1"/>
                </a:solidFill>
              </a:endParaRPr>
            </a:p>
          </p:txBody>
        </p:sp>
        <p:cxnSp>
          <p:nvCxnSpPr>
            <p:cNvPr id="42" name="Straight Arrow Connector 41"/>
            <p:cNvCxnSpPr>
              <a:stCxn id="18" idx="3"/>
              <a:endCxn id="41" idx="1"/>
            </p:cNvCxnSpPr>
            <p:nvPr/>
          </p:nvCxnSpPr>
          <p:spPr>
            <a:xfrm>
              <a:off x="3810000" y="1583982"/>
              <a:ext cx="216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038600" y="18097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w</a:t>
              </a:r>
              <a:r>
                <a:rPr lang="en-US" sz="1050" dirty="0" err="1" smtClean="0">
                  <a:solidFill>
                    <a:schemeClr val="bg1"/>
                  </a:solidFill>
                </a:rPr>
                <a:t>rite_ctrl</a:t>
              </a:r>
              <a:r>
                <a:rPr lang="en-US" sz="1050" dirty="0" smtClean="0">
                  <a:solidFill>
                    <a:schemeClr val="bg1"/>
                  </a:solidFill>
                </a:rPr>
                <a:t>(0x03)</a:t>
              </a:r>
              <a:endParaRPr lang="en-US" sz="1050" dirty="0">
                <a:solidFill>
                  <a:schemeClr val="bg1"/>
                </a:solidFill>
              </a:endParaRPr>
            </a:p>
          </p:txBody>
        </p:sp>
        <p:cxnSp>
          <p:nvCxnSpPr>
            <p:cNvPr id="44" name="Straight Arrow Connector 43"/>
            <p:cNvCxnSpPr>
              <a:stCxn id="19" idx="3"/>
              <a:endCxn id="43" idx="1"/>
            </p:cNvCxnSpPr>
            <p:nvPr/>
          </p:nvCxnSpPr>
          <p:spPr>
            <a:xfrm>
              <a:off x="3810000" y="1943100"/>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4026529" y="21526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while </a:t>
              </a:r>
              <a:r>
                <a:rPr lang="en-US" sz="1050" dirty="0" err="1" smtClean="0">
                  <a:solidFill>
                    <a:schemeClr val="bg1"/>
                  </a:solidFill>
                </a:rPr>
                <a:t>read_status</a:t>
              </a:r>
              <a:r>
                <a:rPr lang="en-US" sz="1050" dirty="0" smtClean="0">
                  <a:solidFill>
                    <a:schemeClr val="bg1"/>
                  </a:solidFill>
                </a:rPr>
                <a:t>() == 0x01;</a:t>
              </a:r>
              <a:endParaRPr lang="en-US" sz="1050" dirty="0">
                <a:solidFill>
                  <a:schemeClr val="bg1"/>
                </a:solidFill>
              </a:endParaRPr>
            </a:p>
          </p:txBody>
        </p:sp>
        <p:cxnSp>
          <p:nvCxnSpPr>
            <p:cNvPr id="46" name="Straight Arrow Connector 45"/>
            <p:cNvCxnSpPr>
              <a:stCxn id="21" idx="3"/>
              <a:endCxn id="45" idx="1"/>
            </p:cNvCxnSpPr>
            <p:nvPr/>
          </p:nvCxnSpPr>
          <p:spPr>
            <a:xfrm>
              <a:off x="3788121" y="2286000"/>
              <a:ext cx="2384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62200" y="4533840"/>
              <a:ext cx="1447800" cy="400110"/>
            </a:xfrm>
            <a:prstGeom prst="rect">
              <a:avLst/>
            </a:prstGeom>
            <a:noFill/>
          </p:spPr>
          <p:txBody>
            <a:bodyPr wrap="square" rtlCol="0">
              <a:spAutoFit/>
            </a:bodyPr>
            <a:lstStyle/>
            <a:p>
              <a:pPr algn="ctr"/>
              <a:r>
                <a:rPr lang="en-US" sz="1000" dirty="0" smtClean="0"/>
                <a:t>Retargeted</a:t>
              </a:r>
              <a:br>
                <a:rPr lang="en-US" sz="1000" dirty="0" smtClean="0"/>
              </a:br>
              <a:r>
                <a:rPr lang="en-US" sz="1000" dirty="0" smtClean="0"/>
                <a:t>Values</a:t>
              </a:r>
              <a:endParaRPr lang="en-US" sz="1000" dirty="0"/>
            </a:p>
          </p:txBody>
        </p:sp>
        <p:sp>
          <p:nvSpPr>
            <p:cNvPr id="53" name="TextBox 52"/>
            <p:cNvSpPr txBox="1"/>
            <p:nvPr/>
          </p:nvSpPr>
          <p:spPr>
            <a:xfrm>
              <a:off x="4343400" y="4552950"/>
              <a:ext cx="1447800" cy="400110"/>
            </a:xfrm>
            <a:prstGeom prst="rect">
              <a:avLst/>
            </a:prstGeom>
            <a:noFill/>
          </p:spPr>
          <p:txBody>
            <a:bodyPr wrap="square" rtlCol="0">
              <a:spAutoFit/>
            </a:bodyPr>
            <a:lstStyle/>
            <a:p>
              <a:pPr algn="ctr"/>
              <a:r>
                <a:rPr lang="en-US" sz="1000" dirty="0" smtClean="0"/>
                <a:t>Transformed</a:t>
              </a:r>
              <a:br>
                <a:rPr lang="en-US" sz="1000" dirty="0" smtClean="0"/>
              </a:br>
              <a:r>
                <a:rPr lang="en-US" sz="1000" dirty="0" smtClean="0"/>
                <a:t>Values</a:t>
              </a:r>
              <a:endParaRPr lang="en-US" sz="1000" dirty="0"/>
            </a:p>
          </p:txBody>
        </p:sp>
        <p:sp>
          <p:nvSpPr>
            <p:cNvPr id="54" name="Rounded Rectangular Callout 53"/>
            <p:cNvSpPr/>
            <p:nvPr/>
          </p:nvSpPr>
          <p:spPr>
            <a:xfrm>
              <a:off x="381000" y="822734"/>
              <a:ext cx="990600" cy="834616"/>
            </a:xfrm>
            <a:prstGeom prst="wedgeRoundRectCallout">
              <a:avLst>
                <a:gd name="adj1" fmla="val 119000"/>
                <a:gd name="adj2" fmla="val 89233"/>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(Retarget) Phase 1</a:t>
              </a:r>
              <a:endParaRPr lang="en-US" sz="1000" dirty="0">
                <a:solidFill>
                  <a:schemeClr val="tx1"/>
                </a:solidFill>
              </a:endParaRPr>
            </a:p>
          </p:txBody>
        </p:sp>
        <p:sp>
          <p:nvSpPr>
            <p:cNvPr id="56" name="TextBox 55"/>
            <p:cNvSpPr txBox="1"/>
            <p:nvPr/>
          </p:nvSpPr>
          <p:spPr>
            <a:xfrm>
              <a:off x="2438400" y="57150"/>
              <a:ext cx="1447800" cy="246221"/>
            </a:xfrm>
            <a:prstGeom prst="rect">
              <a:avLst/>
            </a:prstGeom>
            <a:noFill/>
          </p:spPr>
          <p:txBody>
            <a:bodyPr wrap="square" rtlCol="0">
              <a:spAutoFit/>
            </a:bodyPr>
            <a:lstStyle/>
            <a:p>
              <a:pPr algn="ctr"/>
              <a:r>
                <a:rPr lang="en-US" sz="1000" dirty="0" smtClean="0"/>
                <a:t>Register Context</a:t>
              </a:r>
              <a:endParaRPr lang="en-US" sz="1000" dirty="0"/>
            </a:p>
          </p:txBody>
        </p:sp>
        <p:sp>
          <p:nvSpPr>
            <p:cNvPr id="57" name="TextBox 56"/>
            <p:cNvSpPr txBox="1"/>
            <p:nvPr/>
          </p:nvSpPr>
          <p:spPr>
            <a:xfrm>
              <a:off x="4343400" y="57150"/>
              <a:ext cx="1447800" cy="246221"/>
            </a:xfrm>
            <a:prstGeom prst="rect">
              <a:avLst/>
            </a:prstGeom>
            <a:noFill/>
          </p:spPr>
          <p:txBody>
            <a:bodyPr wrap="square" rtlCol="0">
              <a:spAutoFit/>
            </a:bodyPr>
            <a:lstStyle/>
            <a:p>
              <a:pPr algn="ctr"/>
              <a:r>
                <a:rPr lang="en-US" sz="1000" dirty="0" smtClean="0"/>
                <a:t>Interface Context</a:t>
              </a:r>
              <a:endParaRPr lang="en-US" sz="1000" dirty="0"/>
            </a:p>
          </p:txBody>
        </p:sp>
        <p:sp>
          <p:nvSpPr>
            <p:cNvPr id="58" name="TextBox 57"/>
            <p:cNvSpPr txBox="1"/>
            <p:nvPr/>
          </p:nvSpPr>
          <p:spPr>
            <a:xfrm>
              <a:off x="343277" y="1792129"/>
              <a:ext cx="1447800" cy="246221"/>
            </a:xfrm>
            <a:prstGeom prst="rect">
              <a:avLst/>
            </a:prstGeom>
            <a:noFill/>
          </p:spPr>
          <p:txBody>
            <a:bodyPr wrap="square" rtlCol="0">
              <a:spAutoFit/>
            </a:bodyPr>
            <a:lstStyle/>
            <a:p>
              <a:pPr algn="ctr"/>
              <a:r>
                <a:rPr lang="en-US" sz="1000" dirty="0" smtClean="0"/>
                <a:t>Target Context</a:t>
              </a:r>
              <a:endParaRPr lang="en-US" sz="1000" dirty="0"/>
            </a:p>
          </p:txBody>
        </p:sp>
        <p:sp>
          <p:nvSpPr>
            <p:cNvPr id="59" name="TextBox 58"/>
            <p:cNvSpPr txBox="1"/>
            <p:nvPr/>
          </p:nvSpPr>
          <p:spPr>
            <a:xfrm>
              <a:off x="3379959" y="4141015"/>
              <a:ext cx="1447800" cy="553998"/>
            </a:xfrm>
            <a:prstGeom prst="rect">
              <a:avLst/>
            </a:prstGeom>
            <a:noFill/>
          </p:spPr>
          <p:txBody>
            <a:bodyPr wrap="square" rtlCol="0">
              <a:spAutoFit/>
            </a:bodyPr>
            <a:lstStyle/>
            <a:p>
              <a:r>
                <a:rPr lang="en-US" sz="1000" dirty="0" err="1" smtClean="0"/>
                <a:t>Xmt</a:t>
              </a:r>
              <a:r>
                <a:rPr lang="en-US" sz="1000" dirty="0" smtClean="0"/>
                <a:t> =&gt; </a:t>
              </a:r>
              <a:r>
                <a:rPr lang="en-US" sz="1000" dirty="0" err="1" smtClean="0"/>
                <a:t>write_xmt</a:t>
              </a:r>
              <a:r>
                <a:rPr lang="en-US" sz="1000" dirty="0" smtClean="0"/>
                <a:t>()</a:t>
              </a:r>
              <a:br>
                <a:rPr lang="en-US" sz="1000" dirty="0" smtClean="0"/>
              </a:br>
              <a:r>
                <a:rPr lang="en-US" sz="1000" dirty="0" err="1" smtClean="0"/>
                <a:t>Ctr</a:t>
              </a:r>
              <a:r>
                <a:rPr lang="en-US" sz="1000" dirty="0" smtClean="0"/>
                <a:t> =&gt; </a:t>
              </a:r>
              <a:r>
                <a:rPr lang="en-US" sz="1000" dirty="0" err="1" smtClean="0"/>
                <a:t>write_ctrl</a:t>
              </a:r>
              <a:r>
                <a:rPr lang="en-US" sz="1000" dirty="0" smtClean="0"/>
                <a:t>()</a:t>
              </a:r>
            </a:p>
            <a:p>
              <a:r>
                <a:rPr lang="en-US" sz="1000" dirty="0" smtClean="0"/>
                <a:t>SR =&gt; </a:t>
              </a:r>
              <a:r>
                <a:rPr lang="en-US" sz="1000" dirty="0" err="1" smtClean="0"/>
                <a:t>read_status</a:t>
              </a:r>
              <a:r>
                <a:rPr lang="en-US" sz="1000" dirty="0" smtClean="0"/>
                <a:t>()</a:t>
              </a:r>
              <a:endParaRPr lang="en-US" sz="1000" dirty="0"/>
            </a:p>
          </p:txBody>
        </p:sp>
        <p:sp>
          <p:nvSpPr>
            <p:cNvPr id="68" name="Rounded Rectangle 67"/>
            <p:cNvSpPr/>
            <p:nvPr/>
          </p:nvSpPr>
          <p:spPr>
            <a:xfrm>
              <a:off x="2429347" y="2495550"/>
              <a:ext cx="1371600" cy="270284"/>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Xmt</a:t>
              </a:r>
              <a:r>
                <a:rPr lang="en-US" sz="1050" dirty="0" smtClean="0">
                  <a:solidFill>
                    <a:schemeClr val="tx1"/>
                  </a:solidFill>
                </a:rPr>
                <a:t>, </a:t>
              </a:r>
              <a:r>
                <a:rPr lang="en-US" sz="1050" dirty="0" smtClean="0">
                  <a:solidFill>
                    <a:srgbClr val="FF0000"/>
                  </a:solidFill>
                </a:rPr>
                <a:t>0x02</a:t>
              </a:r>
              <a:endParaRPr lang="en-US" sz="1050" dirty="0">
                <a:solidFill>
                  <a:srgbClr val="FF0000"/>
                </a:solidFill>
              </a:endParaRPr>
            </a:p>
          </p:txBody>
        </p:sp>
        <p:sp>
          <p:nvSpPr>
            <p:cNvPr id="69" name="Rounded Rectangle 68"/>
            <p:cNvSpPr/>
            <p:nvPr/>
          </p:nvSpPr>
          <p:spPr>
            <a:xfrm>
              <a:off x="2429347" y="2849391"/>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iWriteCtl</a:t>
              </a:r>
              <a:r>
                <a:rPr lang="en-US" sz="1050" dirty="0" smtClean="0">
                  <a:solidFill>
                    <a:schemeClr val="tx1"/>
                  </a:solidFill>
                </a:rPr>
                <a:t>, 0x13</a:t>
              </a:r>
              <a:endParaRPr lang="en-US" sz="1050" dirty="0">
                <a:solidFill>
                  <a:schemeClr val="tx1"/>
                </a:solidFill>
              </a:endParaRPr>
            </a:p>
          </p:txBody>
        </p:sp>
        <p:sp>
          <p:nvSpPr>
            <p:cNvPr id="70" name="Rounded Rectangle 69"/>
            <p:cNvSpPr/>
            <p:nvPr/>
          </p:nvSpPr>
          <p:spPr>
            <a:xfrm>
              <a:off x="2429347" y="3203232"/>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iRead</a:t>
              </a:r>
              <a:r>
                <a:rPr lang="en-US" sz="1050" dirty="0">
                  <a:solidFill>
                    <a:schemeClr val="tx1"/>
                  </a:solidFill>
                </a:rPr>
                <a:t> </a:t>
              </a:r>
              <a:r>
                <a:rPr lang="en-US" sz="1050" dirty="0" smtClean="0">
                  <a:solidFill>
                    <a:schemeClr val="tx1"/>
                  </a:solidFill>
                </a:rPr>
                <a:t>SR, 0x01</a:t>
              </a:r>
              <a:endParaRPr lang="en-US" sz="1050" dirty="0">
                <a:solidFill>
                  <a:schemeClr val="tx1"/>
                </a:solidFill>
              </a:endParaRPr>
            </a:p>
          </p:txBody>
        </p:sp>
        <p:sp>
          <p:nvSpPr>
            <p:cNvPr id="71" name="Rounded Rectangle 70"/>
            <p:cNvSpPr/>
            <p:nvPr/>
          </p:nvSpPr>
          <p:spPr>
            <a:xfrm>
              <a:off x="2429347" y="35623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iRead</a:t>
              </a:r>
              <a:r>
                <a:rPr lang="en-US" sz="1050" dirty="0">
                  <a:solidFill>
                    <a:schemeClr val="tx1"/>
                  </a:solidFill>
                </a:rPr>
                <a:t> </a:t>
              </a:r>
              <a:r>
                <a:rPr lang="en-US" sz="1050" dirty="0" smtClean="0">
                  <a:solidFill>
                    <a:schemeClr val="tx1"/>
                  </a:solidFill>
                </a:rPr>
                <a:t>SR, 0x02</a:t>
              </a:r>
              <a:endParaRPr lang="en-US" sz="1050" dirty="0">
                <a:solidFill>
                  <a:schemeClr val="tx1"/>
                </a:solidFill>
              </a:endParaRPr>
            </a:p>
          </p:txBody>
        </p:sp>
        <p:sp>
          <p:nvSpPr>
            <p:cNvPr id="72" name="Rounded Rectangle 71"/>
            <p:cNvSpPr/>
            <p:nvPr/>
          </p:nvSpPr>
          <p:spPr>
            <a:xfrm>
              <a:off x="2407468" y="3905250"/>
              <a:ext cx="1371600" cy="2667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iWrite</a:t>
              </a:r>
              <a:r>
                <a:rPr lang="en-US" sz="1050" dirty="0">
                  <a:solidFill>
                    <a:schemeClr val="tx1"/>
                  </a:solidFill>
                </a:rPr>
                <a:t> </a:t>
              </a:r>
              <a:r>
                <a:rPr lang="en-US" sz="1050" dirty="0" err="1" smtClean="0">
                  <a:solidFill>
                    <a:schemeClr val="tx1"/>
                  </a:solidFill>
                </a:rPr>
                <a:t>Ctl</a:t>
              </a:r>
              <a:r>
                <a:rPr lang="en-US" sz="1050" dirty="0" smtClean="0">
                  <a:solidFill>
                    <a:schemeClr val="tx1"/>
                  </a:solidFill>
                </a:rPr>
                <a:t>, 0x00</a:t>
              </a:r>
              <a:endParaRPr lang="en-US" sz="1050" dirty="0">
                <a:solidFill>
                  <a:schemeClr val="tx1"/>
                </a:solidFill>
              </a:endParaRPr>
            </a:p>
          </p:txBody>
        </p:sp>
        <p:cxnSp>
          <p:nvCxnSpPr>
            <p:cNvPr id="74" name="Straight Arrow Connector 73"/>
            <p:cNvCxnSpPr>
              <a:stCxn id="13" idx="3"/>
              <a:endCxn id="68" idx="1"/>
            </p:cNvCxnSpPr>
            <p:nvPr/>
          </p:nvCxnSpPr>
          <p:spPr>
            <a:xfrm>
              <a:off x="1981200" y="2457450"/>
              <a:ext cx="448147" cy="17324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3" idx="3"/>
              <a:endCxn id="69" idx="1"/>
            </p:cNvCxnSpPr>
            <p:nvPr/>
          </p:nvCxnSpPr>
          <p:spPr>
            <a:xfrm>
              <a:off x="1981200" y="2457450"/>
              <a:ext cx="448147" cy="525291"/>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3" idx="3"/>
              <a:endCxn id="70" idx="1"/>
            </p:cNvCxnSpPr>
            <p:nvPr/>
          </p:nvCxnSpPr>
          <p:spPr>
            <a:xfrm>
              <a:off x="1981200" y="2457450"/>
              <a:ext cx="448147" cy="87913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3" idx="3"/>
              <a:endCxn id="71" idx="1"/>
            </p:cNvCxnSpPr>
            <p:nvPr/>
          </p:nvCxnSpPr>
          <p:spPr>
            <a:xfrm>
              <a:off x="1981200" y="2457450"/>
              <a:ext cx="448147" cy="12382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3" idx="3"/>
              <a:endCxn id="72" idx="1"/>
            </p:cNvCxnSpPr>
            <p:nvPr/>
          </p:nvCxnSpPr>
          <p:spPr>
            <a:xfrm>
              <a:off x="1981200" y="2457450"/>
              <a:ext cx="426268" cy="15811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4017476" y="2499134"/>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write_xmt</a:t>
              </a:r>
              <a:r>
                <a:rPr lang="en-US" sz="1050" dirty="0" smtClean="0">
                  <a:solidFill>
                    <a:schemeClr val="bg1"/>
                  </a:solidFill>
                </a:rPr>
                <a:t>(</a:t>
              </a:r>
              <a:r>
                <a:rPr lang="en-US" sz="1050" dirty="0" smtClean="0">
                  <a:solidFill>
                    <a:srgbClr val="FF0000"/>
                  </a:solidFill>
                </a:rPr>
                <a:t>0x02</a:t>
              </a:r>
              <a:r>
                <a:rPr lang="en-US" sz="1050" dirty="0" smtClean="0">
                  <a:solidFill>
                    <a:schemeClr val="bg1"/>
                  </a:solidFill>
                </a:rPr>
                <a:t>)</a:t>
              </a:r>
              <a:endParaRPr lang="en-US" sz="1050" dirty="0">
                <a:solidFill>
                  <a:schemeClr val="bg1"/>
                </a:solidFill>
              </a:endParaRPr>
            </a:p>
          </p:txBody>
        </p:sp>
        <p:cxnSp>
          <p:nvCxnSpPr>
            <p:cNvPr id="81" name="Straight Arrow Connector 80"/>
            <p:cNvCxnSpPr>
              <a:stCxn id="68" idx="3"/>
              <a:endCxn id="80" idx="1"/>
            </p:cNvCxnSpPr>
            <p:nvPr/>
          </p:nvCxnSpPr>
          <p:spPr>
            <a:xfrm>
              <a:off x="3800947" y="2630692"/>
              <a:ext cx="216529" cy="1792"/>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4029547" y="2849391"/>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write_ctrl</a:t>
              </a:r>
              <a:r>
                <a:rPr lang="en-US" sz="1050" dirty="0" smtClean="0">
                  <a:solidFill>
                    <a:schemeClr val="bg1"/>
                  </a:solidFill>
                </a:rPr>
                <a:t>(0x13)</a:t>
              </a:r>
              <a:endParaRPr lang="en-US" sz="1050" dirty="0">
                <a:solidFill>
                  <a:schemeClr val="bg1"/>
                </a:solidFill>
              </a:endParaRPr>
            </a:p>
          </p:txBody>
        </p:sp>
        <p:cxnSp>
          <p:nvCxnSpPr>
            <p:cNvPr id="83" name="Straight Arrow Connector 82"/>
            <p:cNvCxnSpPr>
              <a:stCxn id="69" idx="3"/>
              <a:endCxn id="82" idx="1"/>
            </p:cNvCxnSpPr>
            <p:nvPr/>
          </p:nvCxnSpPr>
          <p:spPr>
            <a:xfrm>
              <a:off x="3800947" y="2982741"/>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ounded Rectangle 83"/>
            <p:cNvSpPr/>
            <p:nvPr/>
          </p:nvSpPr>
          <p:spPr>
            <a:xfrm>
              <a:off x="4017476" y="3203232"/>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while </a:t>
              </a:r>
              <a:r>
                <a:rPr lang="en-US" sz="1050" dirty="0" err="1" smtClean="0">
                  <a:solidFill>
                    <a:schemeClr val="bg1"/>
                  </a:solidFill>
                </a:rPr>
                <a:t>read_status</a:t>
              </a:r>
              <a:r>
                <a:rPr lang="en-US" sz="1050" dirty="0" smtClean="0">
                  <a:solidFill>
                    <a:schemeClr val="bg1"/>
                  </a:solidFill>
                </a:rPr>
                <a:t>() == 0x01;</a:t>
              </a:r>
              <a:endParaRPr lang="en-US" sz="1050" dirty="0">
                <a:solidFill>
                  <a:schemeClr val="bg1"/>
                </a:solidFill>
              </a:endParaRPr>
            </a:p>
          </p:txBody>
        </p:sp>
        <p:cxnSp>
          <p:nvCxnSpPr>
            <p:cNvPr id="85" name="Straight Arrow Connector 84"/>
            <p:cNvCxnSpPr>
              <a:stCxn id="70" idx="3"/>
              <a:endCxn id="84" idx="1"/>
            </p:cNvCxnSpPr>
            <p:nvPr/>
          </p:nvCxnSpPr>
          <p:spPr>
            <a:xfrm>
              <a:off x="3800947" y="3336582"/>
              <a:ext cx="216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4029547" y="35623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if </a:t>
              </a:r>
              <a:r>
                <a:rPr lang="en-US" sz="1050" dirty="0" err="1" smtClean="0">
                  <a:solidFill>
                    <a:schemeClr val="bg1"/>
                  </a:solidFill>
                </a:rPr>
                <a:t>read_status</a:t>
              </a:r>
              <a:r>
                <a:rPr lang="en-US" sz="1050" dirty="0" smtClean="0">
                  <a:solidFill>
                    <a:schemeClr val="bg1"/>
                  </a:solidFill>
                </a:rPr>
                <a:t>() == 0x02: error;</a:t>
              </a:r>
              <a:endParaRPr lang="en-US" sz="1050" dirty="0">
                <a:solidFill>
                  <a:schemeClr val="bg1"/>
                </a:solidFill>
              </a:endParaRPr>
            </a:p>
          </p:txBody>
        </p:sp>
        <p:cxnSp>
          <p:nvCxnSpPr>
            <p:cNvPr id="87" name="Straight Arrow Connector 86"/>
            <p:cNvCxnSpPr>
              <a:stCxn id="71" idx="3"/>
              <a:endCxn id="86" idx="1"/>
            </p:cNvCxnSpPr>
            <p:nvPr/>
          </p:nvCxnSpPr>
          <p:spPr>
            <a:xfrm>
              <a:off x="3800947" y="3695700"/>
              <a:ext cx="228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Rounded Rectangle 87"/>
            <p:cNvSpPr/>
            <p:nvPr/>
          </p:nvSpPr>
          <p:spPr>
            <a:xfrm>
              <a:off x="4017476" y="3905250"/>
              <a:ext cx="1752600" cy="2667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bg1"/>
                  </a:solidFill>
                </a:rPr>
                <a:t>write_ctrl</a:t>
              </a:r>
              <a:r>
                <a:rPr lang="en-US" sz="1050" dirty="0" smtClean="0">
                  <a:solidFill>
                    <a:schemeClr val="bg1"/>
                  </a:solidFill>
                </a:rPr>
                <a:t>(0x00)</a:t>
              </a:r>
              <a:endParaRPr lang="en-US" sz="1050" dirty="0">
                <a:solidFill>
                  <a:schemeClr val="bg1"/>
                </a:solidFill>
              </a:endParaRPr>
            </a:p>
          </p:txBody>
        </p:sp>
        <p:cxnSp>
          <p:nvCxnSpPr>
            <p:cNvPr id="89" name="Straight Arrow Connector 88"/>
            <p:cNvCxnSpPr>
              <a:stCxn id="72" idx="3"/>
              <a:endCxn id="88" idx="1"/>
            </p:cNvCxnSpPr>
            <p:nvPr/>
          </p:nvCxnSpPr>
          <p:spPr>
            <a:xfrm>
              <a:off x="3779068" y="4038600"/>
              <a:ext cx="23840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ounded Rectangular Callout 54"/>
            <p:cNvSpPr/>
            <p:nvPr/>
          </p:nvSpPr>
          <p:spPr>
            <a:xfrm>
              <a:off x="343277" y="3257550"/>
              <a:ext cx="990600" cy="762000"/>
            </a:xfrm>
            <a:prstGeom prst="wedgeRoundRectCallout">
              <a:avLst>
                <a:gd name="adj1" fmla="val 306357"/>
                <a:gd name="adj2" fmla="val -128490"/>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(Transform) Phase 2</a:t>
              </a:r>
              <a:endParaRPr lang="en-US" sz="1000" dirty="0">
                <a:solidFill>
                  <a:schemeClr val="tx1"/>
                </a:solidFill>
              </a:endParaRPr>
            </a:p>
          </p:txBody>
        </p:sp>
      </p:grpSp>
    </p:spTree>
    <p:extLst>
      <p:ext uri="{BB962C8B-B14F-4D97-AF65-F5344CB8AC3E}">
        <p14:creationId xmlns:p14="http://schemas.microsoft.com/office/powerpoint/2010/main" val="14417488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1" y="0"/>
            <a:ext cx="838200" cy="2190750"/>
          </a:xfrm>
        </p:spPr>
        <p:txBody>
          <a:bodyPr/>
          <a:lstStyle/>
          <a:p>
            <a:r>
              <a:rPr lang="en-US" sz="4000" dirty="0" smtClean="0"/>
              <a:t>1687.1/2654 Transformation Flow </a:t>
            </a:r>
            <a:endParaRPr lang="en-US" sz="4000"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11/29/2021</a:t>
            </a:fld>
            <a:endParaRPr lang="en-US"/>
          </a:p>
        </p:txBody>
      </p:sp>
      <p:sp>
        <p:nvSpPr>
          <p:cNvPr id="10" name="Rounded Rectangle 9"/>
          <p:cNvSpPr/>
          <p:nvPr/>
        </p:nvSpPr>
        <p:spPr>
          <a:xfrm>
            <a:off x="3879160" y="2868083"/>
            <a:ext cx="1082351"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a:t>
            </a:r>
            <a:r>
              <a:rPr lang="en-US" sz="1050" dirty="0" err="1" smtClean="0">
                <a:solidFill>
                  <a:schemeClr val="tx1"/>
                </a:solidFill>
              </a:rPr>
              <a:t>ModelPoint</a:t>
            </a:r>
            <a:r>
              <a:rPr lang="en-US" sz="1050" dirty="0" smtClean="0">
                <a:solidFill>
                  <a:schemeClr val="tx1"/>
                </a:solidFill>
              </a:rPr>
              <a:t> Node</a:t>
            </a:r>
            <a:endParaRPr lang="en-US" sz="1050" dirty="0">
              <a:solidFill>
                <a:schemeClr val="tx1"/>
              </a:solidFill>
            </a:endParaRPr>
          </a:p>
        </p:txBody>
      </p:sp>
      <p:sp>
        <p:nvSpPr>
          <p:cNvPr id="11" name="Flowchart: Magnetic Disk 10"/>
          <p:cNvSpPr/>
          <p:nvPr/>
        </p:nvSpPr>
        <p:spPr>
          <a:xfrm>
            <a:off x="3833976" y="38163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 name="Straight Arrow Connector 12"/>
          <p:cNvCxnSpPr>
            <a:stCxn id="10" idx="2"/>
            <a:endCxn id="11" idx="1"/>
          </p:cNvCxnSpPr>
          <p:nvPr/>
        </p:nvCxnSpPr>
        <p:spPr>
          <a:xfrm flipH="1">
            <a:off x="4411826" y="3460750"/>
            <a:ext cx="8510"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174025" y="3816350"/>
            <a:ext cx="474133" cy="26523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26" name="Rectangular Callout 25"/>
          <p:cNvSpPr/>
          <p:nvPr/>
        </p:nvSpPr>
        <p:spPr>
          <a:xfrm>
            <a:off x="3373925" y="3487012"/>
            <a:ext cx="711200" cy="372619"/>
          </a:xfrm>
          <a:prstGeom prst="wedgeRectCallout">
            <a:avLst>
              <a:gd name="adj1" fmla="val 66266"/>
              <a:gd name="adj2" fmla="val 4955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Transfer</a:t>
            </a:r>
            <a:br>
              <a:rPr lang="en-US" sz="600" dirty="0" smtClean="0">
                <a:solidFill>
                  <a:schemeClr val="tx1"/>
                </a:solidFill>
              </a:rPr>
            </a:br>
            <a:r>
              <a:rPr lang="en-US" sz="600" dirty="0" smtClean="0">
                <a:solidFill>
                  <a:schemeClr val="tx1"/>
                </a:solidFill>
              </a:rPr>
              <a:t>Procedures</a:t>
            </a:r>
            <a:endParaRPr lang="en-US" sz="600" dirty="0">
              <a:solidFill>
                <a:schemeClr val="tx1"/>
              </a:solidFill>
            </a:endParaRPr>
          </a:p>
        </p:txBody>
      </p:sp>
      <p:sp>
        <p:nvSpPr>
          <p:cNvPr id="29" name="Rounded Rectangle 28"/>
          <p:cNvSpPr/>
          <p:nvPr/>
        </p:nvSpPr>
        <p:spPr>
          <a:xfrm>
            <a:off x="5448258" y="28680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cxnSp>
        <p:nvCxnSpPr>
          <p:cNvPr id="30" name="Straight Arrow Connector 29"/>
          <p:cNvCxnSpPr>
            <a:stCxn id="10" idx="3"/>
            <a:endCxn id="29" idx="1"/>
          </p:cNvCxnSpPr>
          <p:nvPr/>
        </p:nvCxnSpPr>
        <p:spPr>
          <a:xfrm>
            <a:off x="4961511" y="3164417"/>
            <a:ext cx="4867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5366399" y="38163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36" name="Straight Arrow Connector 35"/>
          <p:cNvCxnSpPr>
            <a:stCxn id="29" idx="2"/>
            <a:endCxn id="35" idx="1"/>
          </p:cNvCxnSpPr>
          <p:nvPr/>
        </p:nvCxnSpPr>
        <p:spPr>
          <a:xfrm flipH="1">
            <a:off x="5944249" y="3460750"/>
            <a:ext cx="7775"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706449" y="3816350"/>
            <a:ext cx="474133" cy="26523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47" name="TextBox 46"/>
          <p:cNvSpPr txBox="1"/>
          <p:nvPr/>
        </p:nvSpPr>
        <p:spPr>
          <a:xfrm>
            <a:off x="4945960" y="2941432"/>
            <a:ext cx="592667" cy="523220"/>
          </a:xfrm>
          <a:prstGeom prst="rect">
            <a:avLst/>
          </a:prstGeom>
          <a:noFill/>
        </p:spPr>
        <p:txBody>
          <a:bodyPr wrap="square" rtlCol="0">
            <a:spAutoFit/>
          </a:bodyPr>
          <a:lstStyle/>
          <a:p>
            <a:r>
              <a:rPr lang="en-US" sz="700" dirty="0" smtClean="0"/>
              <a:t>Interface</a:t>
            </a:r>
            <a:br>
              <a:rPr lang="en-US" sz="700" dirty="0" smtClean="0"/>
            </a:br>
            <a:r>
              <a:rPr lang="en-US" sz="700" dirty="0" smtClean="0"/>
              <a:t/>
            </a:r>
            <a:br>
              <a:rPr lang="en-US" sz="700" dirty="0" smtClean="0"/>
            </a:br>
            <a:r>
              <a:rPr lang="en-US" sz="700" dirty="0" smtClean="0"/>
              <a:t>Request/</a:t>
            </a:r>
            <a:br>
              <a:rPr lang="en-US" sz="700" dirty="0" smtClean="0"/>
            </a:br>
            <a:r>
              <a:rPr lang="en-US" sz="700" dirty="0" smtClean="0"/>
              <a:t>Response</a:t>
            </a:r>
            <a:endParaRPr lang="en-US" sz="700" dirty="0"/>
          </a:p>
        </p:txBody>
      </p:sp>
      <p:grpSp>
        <p:nvGrpSpPr>
          <p:cNvPr id="63" name="Group 62"/>
          <p:cNvGrpSpPr/>
          <p:nvPr/>
        </p:nvGrpSpPr>
        <p:grpSpPr>
          <a:xfrm>
            <a:off x="6657299" y="3128857"/>
            <a:ext cx="272626" cy="3555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64" name="Straight Arrow Connector 63"/>
          <p:cNvCxnSpPr>
            <a:stCxn id="65" idx="3"/>
          </p:cNvCxnSpPr>
          <p:nvPr/>
        </p:nvCxnSpPr>
        <p:spPr>
          <a:xfrm>
            <a:off x="8139319" y="3164417"/>
            <a:ext cx="488216"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131785" y="28680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sp>
        <p:nvSpPr>
          <p:cNvPr id="66" name="Flowchart: Magnetic Disk 65"/>
          <p:cNvSpPr/>
          <p:nvPr/>
        </p:nvSpPr>
        <p:spPr>
          <a:xfrm>
            <a:off x="7049927" y="38163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67" name="Straight Arrow Connector 66"/>
          <p:cNvCxnSpPr>
            <a:stCxn id="65" idx="2"/>
            <a:endCxn id="66" idx="1"/>
          </p:cNvCxnSpPr>
          <p:nvPr/>
        </p:nvCxnSpPr>
        <p:spPr>
          <a:xfrm flipH="1">
            <a:off x="7627777" y="3460750"/>
            <a:ext cx="7775"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7389976" y="3816350"/>
            <a:ext cx="474133" cy="265232"/>
            <a:chOff x="5562600" y="3181350"/>
            <a:chExt cx="609600" cy="341012"/>
          </a:xfrm>
        </p:grpSpPr>
        <p:sp>
          <p:nvSpPr>
            <p:cNvPr id="69" name="Flowchart: Magnetic Disk 68"/>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Flowchart: Magnetic Disk 69"/>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1" name="Flowchart: Magnetic Disk 70"/>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2" name="Flowchart: Magnetic Disk 71"/>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77" name="Cloud 76"/>
          <p:cNvSpPr/>
          <p:nvPr/>
        </p:nvSpPr>
        <p:spPr>
          <a:xfrm>
            <a:off x="5367868" y="1504950"/>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System Model</a:t>
            </a:r>
            <a:endParaRPr lang="en-US" sz="1050" dirty="0">
              <a:solidFill>
                <a:schemeClr val="tx1"/>
              </a:solidFill>
            </a:endParaRPr>
          </a:p>
        </p:txBody>
      </p:sp>
      <p:sp>
        <p:nvSpPr>
          <p:cNvPr id="78" name="Cloud 77"/>
          <p:cNvSpPr/>
          <p:nvPr/>
        </p:nvSpPr>
        <p:spPr>
          <a:xfrm>
            <a:off x="7145868" y="1504950"/>
            <a:ext cx="15409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Application</a:t>
            </a:r>
            <a:endParaRPr lang="en-US" sz="1050" dirty="0">
              <a:solidFill>
                <a:schemeClr val="tx1"/>
              </a:solidFill>
            </a:endParaRPr>
          </a:p>
        </p:txBody>
      </p:sp>
      <p:cxnSp>
        <p:nvCxnSpPr>
          <p:cNvPr id="79" name="Straight Arrow Connector 78"/>
          <p:cNvCxnSpPr>
            <a:stCxn id="77" idx="0"/>
            <a:endCxn id="78" idx="2"/>
          </p:cNvCxnSpPr>
          <p:nvPr/>
        </p:nvCxnSpPr>
        <p:spPr>
          <a:xfrm>
            <a:off x="6729866" y="1949450"/>
            <a:ext cx="420782"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0" idx="0"/>
          </p:cNvCxnSpPr>
          <p:nvPr/>
        </p:nvCxnSpPr>
        <p:spPr>
          <a:xfrm flipV="1">
            <a:off x="4420335" y="2156883"/>
            <a:ext cx="1027923" cy="71120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9" idx="0"/>
            <a:endCxn id="77" idx="1"/>
          </p:cNvCxnSpPr>
          <p:nvPr/>
        </p:nvCxnSpPr>
        <p:spPr>
          <a:xfrm flipV="1">
            <a:off x="5952025" y="2393003"/>
            <a:ext cx="97410" cy="47508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5" idx="0"/>
          </p:cNvCxnSpPr>
          <p:nvPr/>
        </p:nvCxnSpPr>
        <p:spPr>
          <a:xfrm flipH="1" flipV="1">
            <a:off x="6522099" y="2156883"/>
            <a:ext cx="1113453" cy="71120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2064275" y="827617"/>
            <a:ext cx="5312876" cy="3200400"/>
            <a:chOff x="1855959" y="590550"/>
            <a:chExt cx="6830841" cy="4114800"/>
          </a:xfrm>
        </p:grpSpPr>
        <p:sp>
          <p:nvSpPr>
            <p:cNvPr id="84" name="Rounded Rectangle 83"/>
            <p:cNvSpPr/>
            <p:nvPr/>
          </p:nvSpPr>
          <p:spPr>
            <a:xfrm>
              <a:off x="2505547"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a:t>
              </a:r>
              <a:r>
                <a:rPr lang="en-US" sz="1050" dirty="0" err="1" smtClean="0">
                  <a:solidFill>
                    <a:schemeClr val="tx1"/>
                  </a:solidFill>
                </a:rPr>
                <a:t>ModelPoint</a:t>
              </a:r>
              <a:r>
                <a:rPr lang="en-US" sz="1050" dirty="0" smtClean="0">
                  <a:solidFill>
                    <a:schemeClr val="tx1"/>
                  </a:solidFill>
                </a:rPr>
                <a:t> Node</a:t>
              </a:r>
              <a:endParaRPr lang="en-US" sz="1050" dirty="0">
                <a:solidFill>
                  <a:schemeClr val="tx1"/>
                </a:solidFill>
              </a:endParaRPr>
            </a:p>
          </p:txBody>
        </p:sp>
        <p:sp>
          <p:nvSpPr>
            <p:cNvPr id="85" name="Flowchart: Magnetic Disk 84"/>
            <p:cNvSpPr/>
            <p:nvPr/>
          </p:nvSpPr>
          <p:spPr>
            <a:xfrm>
              <a:off x="2447453"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86" name="Straight Arrow Connector 85"/>
            <p:cNvCxnSpPr>
              <a:stCxn id="84" idx="2"/>
              <a:endCxn id="85" idx="1"/>
            </p:cNvCxnSpPr>
            <p:nvPr/>
          </p:nvCxnSpPr>
          <p:spPr>
            <a:xfrm flipH="1">
              <a:off x="3190403" y="3105150"/>
              <a:ext cx="10941"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2884659" y="3562350"/>
              <a:ext cx="609600" cy="341012"/>
              <a:chOff x="5562600" y="3181350"/>
              <a:chExt cx="609600" cy="341012"/>
            </a:xfrm>
          </p:grpSpPr>
          <p:sp>
            <p:nvSpPr>
              <p:cNvPr id="126" name="Flowchart: Magnetic Disk 125"/>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7" name="Flowchart: Magnetic Disk 126"/>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8" name="Flowchart: Magnetic Disk 127"/>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9" name="Flowchart: Magnetic Disk 128"/>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0" name="Flowchart: Magnetic Disk 129"/>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1" name="Flowchart: Magnetic Disk 130"/>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2" name="Flowchart: Magnetic Disk 131"/>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3" name="Flowchart: Magnetic Disk 132"/>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88" name="Rectangular Callout 87"/>
            <p:cNvSpPr/>
            <p:nvPr/>
          </p:nvSpPr>
          <p:spPr>
            <a:xfrm>
              <a:off x="1855959" y="3138915"/>
              <a:ext cx="914400" cy="479082"/>
            </a:xfrm>
            <a:prstGeom prst="wedgeRectCallout">
              <a:avLst>
                <a:gd name="adj1" fmla="val 66266"/>
                <a:gd name="adj2" fmla="val 4955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Transfer</a:t>
              </a:r>
              <a:br>
                <a:rPr lang="en-US" sz="600" dirty="0" smtClean="0">
                  <a:solidFill>
                    <a:schemeClr val="tx1"/>
                  </a:solidFill>
                </a:rPr>
              </a:br>
              <a:r>
                <a:rPr lang="en-US" sz="600" dirty="0" smtClean="0">
                  <a:solidFill>
                    <a:schemeClr val="tx1"/>
                  </a:solidFill>
                </a:rPr>
                <a:t>Procedures</a:t>
              </a:r>
              <a:endParaRPr lang="en-US" sz="600" dirty="0">
                <a:solidFill>
                  <a:schemeClr val="tx1"/>
                </a:solidFill>
              </a:endParaRPr>
            </a:p>
          </p:txBody>
        </p:sp>
        <p:sp>
          <p:nvSpPr>
            <p:cNvPr id="89" name="Rounded Rectangle 88"/>
            <p:cNvSpPr/>
            <p:nvPr/>
          </p:nvSpPr>
          <p:spPr>
            <a:xfrm>
              <a:off x="4522959"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cxnSp>
          <p:nvCxnSpPr>
            <p:cNvPr id="90" name="Straight Arrow Connector 89"/>
            <p:cNvCxnSpPr>
              <a:stCxn id="84" idx="3"/>
              <a:endCxn id="89" idx="1"/>
            </p:cNvCxnSpPr>
            <p:nvPr/>
          </p:nvCxnSpPr>
          <p:spPr>
            <a:xfrm>
              <a:off x="3897141" y="2724150"/>
              <a:ext cx="625818"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Flowchart: Magnetic Disk 90"/>
            <p:cNvSpPr/>
            <p:nvPr/>
          </p:nvSpPr>
          <p:spPr>
            <a:xfrm>
              <a:off x="4417712"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92" name="Straight Arrow Connector 91"/>
            <p:cNvCxnSpPr>
              <a:stCxn id="89" idx="2"/>
              <a:endCxn id="91" idx="1"/>
            </p:cNvCxnSpPr>
            <p:nvPr/>
          </p:nvCxnSpPr>
          <p:spPr>
            <a:xfrm flipH="1">
              <a:off x="5160662"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4854918" y="3562350"/>
              <a:ext cx="609600" cy="341012"/>
              <a:chOff x="5562600" y="3181350"/>
              <a:chExt cx="609600" cy="341012"/>
            </a:xfrm>
          </p:grpSpPr>
          <p:sp>
            <p:nvSpPr>
              <p:cNvPr id="118" name="Flowchart: Magnetic Disk 11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9" name="Flowchart: Magnetic Disk 11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0" name="Flowchart: Magnetic Disk 11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1" name="Flowchart: Magnetic Disk 12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2" name="Flowchart: Magnetic Disk 12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3" name="Flowchart: Magnetic Disk 12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4" name="Flowchart: Magnetic Disk 12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5" name="Flowchart: Magnetic Disk 12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94" name="TextBox 93"/>
            <p:cNvSpPr txBox="1"/>
            <p:nvPr/>
          </p:nvSpPr>
          <p:spPr>
            <a:xfrm>
              <a:off x="3877147" y="2437455"/>
              <a:ext cx="762000" cy="672711"/>
            </a:xfrm>
            <a:prstGeom prst="rect">
              <a:avLst/>
            </a:prstGeom>
            <a:noFill/>
          </p:spPr>
          <p:txBody>
            <a:bodyPr wrap="square" rtlCol="0">
              <a:spAutoFit/>
            </a:bodyPr>
            <a:lstStyle/>
            <a:p>
              <a:r>
                <a:rPr lang="en-US" sz="700" dirty="0" smtClean="0"/>
                <a:t>Interface</a:t>
              </a:r>
              <a:br>
                <a:rPr lang="en-US" sz="700" dirty="0" smtClean="0"/>
              </a:br>
              <a:r>
                <a:rPr lang="en-US" sz="700" dirty="0" smtClean="0"/>
                <a:t/>
              </a:r>
              <a:br>
                <a:rPr lang="en-US" sz="700" dirty="0" smtClean="0"/>
              </a:br>
              <a:r>
                <a:rPr lang="en-US" sz="700" dirty="0" smtClean="0"/>
                <a:t>Request/</a:t>
              </a:r>
              <a:br>
                <a:rPr lang="en-US" sz="700" dirty="0" smtClean="0"/>
              </a:br>
              <a:r>
                <a:rPr lang="en-US" sz="700" dirty="0" smtClean="0"/>
                <a:t>Response</a:t>
              </a:r>
              <a:endParaRPr lang="en-US" sz="700" dirty="0"/>
            </a:p>
          </p:txBody>
        </p:sp>
        <p:grpSp>
          <p:nvGrpSpPr>
            <p:cNvPr id="95" name="Group 94"/>
            <p:cNvGrpSpPr/>
            <p:nvPr/>
          </p:nvGrpSpPr>
          <p:grpSpPr>
            <a:xfrm>
              <a:off x="6077440" y="2678431"/>
              <a:ext cx="350519" cy="45719"/>
              <a:chOff x="5437359" y="1657350"/>
              <a:chExt cx="350519" cy="45719"/>
            </a:xfrm>
          </p:grpSpPr>
          <p:sp>
            <p:nvSpPr>
              <p:cNvPr id="115" name="Oval 114"/>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6" name="Oval 115"/>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7" name="Oval 116"/>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96" name="Straight Arrow Connector 95"/>
            <p:cNvCxnSpPr>
              <a:stCxn id="97" idx="3"/>
            </p:cNvCxnSpPr>
            <p:nvPr/>
          </p:nvCxnSpPr>
          <p:spPr>
            <a:xfrm>
              <a:off x="7982894" y="2724150"/>
              <a:ext cx="627706"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6687494"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sp>
          <p:nvSpPr>
            <p:cNvPr id="98" name="Flowchart: Magnetic Disk 97"/>
            <p:cNvSpPr/>
            <p:nvPr/>
          </p:nvSpPr>
          <p:spPr>
            <a:xfrm>
              <a:off x="6582247"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99" name="Straight Arrow Connector 98"/>
            <p:cNvCxnSpPr>
              <a:stCxn id="97" idx="2"/>
              <a:endCxn id="98" idx="1"/>
            </p:cNvCxnSpPr>
            <p:nvPr/>
          </p:nvCxnSpPr>
          <p:spPr>
            <a:xfrm flipH="1">
              <a:off x="7325197"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7019453" y="3562350"/>
              <a:ext cx="609600" cy="341012"/>
              <a:chOff x="5562600" y="3181350"/>
              <a:chExt cx="609600" cy="341012"/>
            </a:xfrm>
          </p:grpSpPr>
          <p:sp>
            <p:nvSpPr>
              <p:cNvPr id="107" name="Flowchart: Magnetic Disk 10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8" name="Flowchart: Magnetic Disk 10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9" name="Flowchart: Magnetic Disk 10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0" name="Flowchart: Magnetic Disk 10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1" name="Flowchart: Magnetic Disk 11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2" name="Flowchart: Magnetic Disk 11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3" name="Flowchart: Magnetic Disk 11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4" name="Flowchart: Magnetic Disk 11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101" name="Cloud 100"/>
            <p:cNvSpPr/>
            <p:nvPr/>
          </p:nvSpPr>
          <p:spPr>
            <a:xfrm>
              <a:off x="4419600" y="590550"/>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System Model</a:t>
              </a:r>
              <a:endParaRPr lang="en-US" sz="1050" dirty="0">
                <a:solidFill>
                  <a:schemeClr val="tx1"/>
                </a:solidFill>
              </a:endParaRPr>
            </a:p>
          </p:txBody>
        </p:sp>
        <p:sp>
          <p:nvSpPr>
            <p:cNvPr id="102" name="Cloud 101"/>
            <p:cNvSpPr/>
            <p:nvPr/>
          </p:nvSpPr>
          <p:spPr>
            <a:xfrm>
              <a:off x="6705600" y="590550"/>
              <a:ext cx="19812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Application</a:t>
              </a:r>
              <a:endParaRPr lang="en-US" sz="1050" dirty="0">
                <a:solidFill>
                  <a:schemeClr val="tx1"/>
                </a:solidFill>
              </a:endParaRPr>
            </a:p>
          </p:txBody>
        </p:sp>
        <p:cxnSp>
          <p:nvCxnSpPr>
            <p:cNvPr id="103" name="Straight Arrow Connector 102"/>
            <p:cNvCxnSpPr>
              <a:stCxn id="101" idx="0"/>
              <a:endCxn id="102" idx="2"/>
            </p:cNvCxnSpPr>
            <p:nvPr/>
          </p:nvCxnSpPr>
          <p:spPr>
            <a:xfrm>
              <a:off x="6170740" y="1162050"/>
              <a:ext cx="541005"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4" idx="0"/>
            </p:cNvCxnSpPr>
            <p:nvPr/>
          </p:nvCxnSpPr>
          <p:spPr>
            <a:xfrm flipV="1">
              <a:off x="3201344" y="1428750"/>
              <a:ext cx="1321615" cy="91440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89" idx="0"/>
              <a:endCxn id="101" idx="1"/>
            </p:cNvCxnSpPr>
            <p:nvPr/>
          </p:nvCxnSpPr>
          <p:spPr>
            <a:xfrm flipV="1">
              <a:off x="5170659" y="1732333"/>
              <a:ext cx="125241" cy="6108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7" idx="0"/>
            </p:cNvCxnSpPr>
            <p:nvPr/>
          </p:nvCxnSpPr>
          <p:spPr>
            <a:xfrm flipH="1" flipV="1">
              <a:off x="5903612" y="1428750"/>
              <a:ext cx="1431582" cy="914400"/>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8855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34542" y="2584196"/>
            <a:ext cx="2276397" cy="1341418"/>
          </a:xfrm>
        </p:spPr>
        <p:txBody>
          <a:bodyPr/>
          <a:lstStyle/>
          <a:p>
            <a:pPr>
              <a:lnSpc>
                <a:spcPts val="3000"/>
              </a:lnSpc>
            </a:pPr>
            <a:r>
              <a:rPr lang="en-US" sz="2400" dirty="0" smtClean="0"/>
              <a:t>1687.1/2654 Transformation Flow </a:t>
            </a:r>
            <a:endParaRPr lang="en-US" sz="2400"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11/29/2021</a:t>
            </a:fld>
            <a:endParaRPr lang="en-US"/>
          </a:p>
        </p:txBody>
      </p:sp>
      <p:sp>
        <p:nvSpPr>
          <p:cNvPr id="77" name="Cloud 76"/>
          <p:cNvSpPr/>
          <p:nvPr/>
        </p:nvSpPr>
        <p:spPr>
          <a:xfrm>
            <a:off x="6553200" y="1149350"/>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Scheduler/Broker</a:t>
            </a:r>
            <a:endParaRPr lang="en-US" sz="1050" dirty="0">
              <a:solidFill>
                <a:schemeClr val="tx1"/>
              </a:solidFill>
            </a:endParaRPr>
          </a:p>
        </p:txBody>
      </p:sp>
      <p:sp>
        <p:nvSpPr>
          <p:cNvPr id="78" name="Cloud 77"/>
          <p:cNvSpPr/>
          <p:nvPr/>
        </p:nvSpPr>
        <p:spPr>
          <a:xfrm>
            <a:off x="6705600" y="46404"/>
            <a:ext cx="1441027" cy="747346"/>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Application</a:t>
            </a:r>
            <a:endParaRPr lang="en-US" sz="1050" dirty="0">
              <a:solidFill>
                <a:schemeClr val="tx1"/>
              </a:solidFill>
            </a:endParaRPr>
          </a:p>
        </p:txBody>
      </p:sp>
      <p:cxnSp>
        <p:nvCxnSpPr>
          <p:cNvPr id="79" name="Straight Arrow Connector 78"/>
          <p:cNvCxnSpPr>
            <a:stCxn id="77" idx="3"/>
            <a:endCxn id="78" idx="1"/>
          </p:cNvCxnSpPr>
          <p:nvPr/>
        </p:nvCxnSpPr>
        <p:spPr>
          <a:xfrm flipV="1">
            <a:off x="7234767" y="792954"/>
            <a:ext cx="191347" cy="407225"/>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8" name="Cloud 187"/>
          <p:cNvSpPr/>
          <p:nvPr/>
        </p:nvSpPr>
        <p:spPr>
          <a:xfrm>
            <a:off x="152400" y="2343150"/>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1687.1 EDA Tool</a:t>
            </a:r>
            <a:endParaRPr lang="en-US" sz="1050" dirty="0">
              <a:solidFill>
                <a:schemeClr val="tx1"/>
              </a:solidFill>
            </a:endParaRPr>
          </a:p>
        </p:txBody>
      </p:sp>
      <p:grpSp>
        <p:nvGrpSpPr>
          <p:cNvPr id="1024" name="Group 1023"/>
          <p:cNvGrpSpPr/>
          <p:nvPr/>
        </p:nvGrpSpPr>
        <p:grpSpPr>
          <a:xfrm>
            <a:off x="1438197" y="438150"/>
            <a:ext cx="5091298" cy="4178300"/>
            <a:chOff x="2352597" y="679450"/>
            <a:chExt cx="5091298" cy="4178300"/>
          </a:xfrm>
        </p:grpSpPr>
        <p:sp>
          <p:nvSpPr>
            <p:cNvPr id="191" name="Rectangle 190"/>
            <p:cNvSpPr/>
            <p:nvPr/>
          </p:nvSpPr>
          <p:spPr>
            <a:xfrm>
              <a:off x="2590800" y="679450"/>
              <a:ext cx="4853095" cy="41783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System Model</a:t>
              </a:r>
              <a:endParaRPr lang="en-US" dirty="0">
                <a:solidFill>
                  <a:schemeClr val="tx1"/>
                </a:solidFill>
              </a:endParaRPr>
            </a:p>
          </p:txBody>
        </p:sp>
        <p:sp>
          <p:nvSpPr>
            <p:cNvPr id="187" name="Rectangle 186"/>
            <p:cNvSpPr/>
            <p:nvPr/>
          </p:nvSpPr>
          <p:spPr>
            <a:xfrm>
              <a:off x="6004363" y="2038350"/>
              <a:ext cx="1292549" cy="1524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sp>
          <p:nvSpPr>
            <p:cNvPr id="186" name="Rectangle 185"/>
            <p:cNvSpPr/>
            <p:nvPr/>
          </p:nvSpPr>
          <p:spPr>
            <a:xfrm>
              <a:off x="4324915" y="2038350"/>
              <a:ext cx="1292549" cy="1524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sp>
          <p:nvSpPr>
            <p:cNvPr id="184" name="Rectangle 183"/>
            <p:cNvSpPr/>
            <p:nvPr/>
          </p:nvSpPr>
          <p:spPr>
            <a:xfrm>
              <a:off x="2776531" y="2059686"/>
              <a:ext cx="1292549" cy="150266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grpSp>
          <p:nvGrpSpPr>
            <p:cNvPr id="3" name="Group 2"/>
            <p:cNvGrpSpPr/>
            <p:nvPr/>
          </p:nvGrpSpPr>
          <p:grpSpPr>
            <a:xfrm>
              <a:off x="2843376" y="2715683"/>
              <a:ext cx="1155700" cy="1837267"/>
              <a:chOff x="3833976" y="2868083"/>
              <a:chExt cx="1155700" cy="1837267"/>
            </a:xfrm>
          </p:grpSpPr>
          <p:sp>
            <p:nvSpPr>
              <p:cNvPr id="10" name="Rounded Rectangle 9"/>
              <p:cNvSpPr/>
              <p:nvPr/>
            </p:nvSpPr>
            <p:spPr>
              <a:xfrm>
                <a:off x="3879160" y="2868083"/>
                <a:ext cx="1082351"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a:t>
                </a:r>
                <a:r>
                  <a:rPr lang="en-US" sz="1050" dirty="0" err="1" smtClean="0">
                    <a:solidFill>
                      <a:schemeClr val="tx1"/>
                    </a:solidFill>
                  </a:rPr>
                  <a:t>ModelPoint</a:t>
                </a:r>
                <a:r>
                  <a:rPr lang="en-US" sz="1050" dirty="0" smtClean="0">
                    <a:solidFill>
                      <a:schemeClr val="tx1"/>
                    </a:solidFill>
                  </a:rPr>
                  <a:t> Node</a:t>
                </a:r>
                <a:endParaRPr lang="en-US" sz="1050" dirty="0">
                  <a:solidFill>
                    <a:schemeClr val="tx1"/>
                  </a:solidFill>
                </a:endParaRPr>
              </a:p>
            </p:txBody>
          </p:sp>
          <p:sp>
            <p:nvSpPr>
              <p:cNvPr id="11" name="Flowchart: Magnetic Disk 10"/>
              <p:cNvSpPr/>
              <p:nvPr/>
            </p:nvSpPr>
            <p:spPr>
              <a:xfrm>
                <a:off x="3833976" y="38163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 name="Straight Arrow Connector 12"/>
              <p:cNvCxnSpPr>
                <a:stCxn id="10" idx="2"/>
                <a:endCxn id="11" idx="1"/>
              </p:cNvCxnSpPr>
              <p:nvPr/>
            </p:nvCxnSpPr>
            <p:spPr>
              <a:xfrm flipH="1">
                <a:off x="4411826" y="3460750"/>
                <a:ext cx="8510"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174025" y="3816350"/>
                <a:ext cx="474133" cy="26523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sp>
          <p:nvSpPr>
            <p:cNvPr id="29" name="Rounded Rectangle 28"/>
            <p:cNvSpPr/>
            <p:nvPr/>
          </p:nvSpPr>
          <p:spPr>
            <a:xfrm>
              <a:off x="4457658" y="27156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cxnSp>
          <p:nvCxnSpPr>
            <p:cNvPr id="30" name="Straight Arrow Connector 29"/>
            <p:cNvCxnSpPr>
              <a:stCxn id="10" idx="3"/>
              <a:endCxn id="29" idx="1"/>
            </p:cNvCxnSpPr>
            <p:nvPr/>
          </p:nvCxnSpPr>
          <p:spPr>
            <a:xfrm>
              <a:off x="3970911" y="3012017"/>
              <a:ext cx="4867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4375799" y="36639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36" name="Straight Arrow Connector 35"/>
            <p:cNvCxnSpPr>
              <a:stCxn id="29" idx="2"/>
              <a:endCxn id="35" idx="1"/>
            </p:cNvCxnSpPr>
            <p:nvPr/>
          </p:nvCxnSpPr>
          <p:spPr>
            <a:xfrm flipH="1">
              <a:off x="4953649" y="3308350"/>
              <a:ext cx="7775"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715849" y="3663950"/>
              <a:ext cx="474133" cy="26523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47" name="TextBox 46"/>
            <p:cNvSpPr txBox="1"/>
            <p:nvPr/>
          </p:nvSpPr>
          <p:spPr>
            <a:xfrm>
              <a:off x="3955360" y="2789032"/>
              <a:ext cx="592667" cy="523220"/>
            </a:xfrm>
            <a:prstGeom prst="rect">
              <a:avLst/>
            </a:prstGeom>
            <a:noFill/>
          </p:spPr>
          <p:txBody>
            <a:bodyPr wrap="square" rtlCol="0">
              <a:spAutoFit/>
            </a:bodyPr>
            <a:lstStyle/>
            <a:p>
              <a:r>
                <a:rPr lang="en-US" sz="700" dirty="0" smtClean="0"/>
                <a:t>Interface</a:t>
              </a:r>
              <a:br>
                <a:rPr lang="en-US" sz="700" dirty="0" smtClean="0"/>
              </a:br>
              <a:r>
                <a:rPr lang="en-US" sz="700" dirty="0" smtClean="0"/>
                <a:t/>
              </a:r>
              <a:br>
                <a:rPr lang="en-US" sz="700" dirty="0" smtClean="0"/>
              </a:br>
              <a:r>
                <a:rPr lang="en-US" sz="700" dirty="0" smtClean="0"/>
                <a:t>Request/</a:t>
              </a:r>
              <a:br>
                <a:rPr lang="en-US" sz="700" dirty="0" smtClean="0"/>
              </a:br>
              <a:r>
                <a:rPr lang="en-US" sz="700" dirty="0" smtClean="0"/>
                <a:t>Response</a:t>
              </a:r>
              <a:endParaRPr lang="en-US" sz="700" dirty="0"/>
            </a:p>
          </p:txBody>
        </p:sp>
        <p:grpSp>
          <p:nvGrpSpPr>
            <p:cNvPr id="63" name="Group 62"/>
            <p:cNvGrpSpPr/>
            <p:nvPr/>
          </p:nvGrpSpPr>
          <p:grpSpPr>
            <a:xfrm>
              <a:off x="5666699" y="2976457"/>
              <a:ext cx="272626" cy="3555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65" name="Rounded Rectangle 64"/>
            <p:cNvSpPr/>
            <p:nvPr/>
          </p:nvSpPr>
          <p:spPr>
            <a:xfrm>
              <a:off x="6141185" y="27156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sp>
          <p:nvSpPr>
            <p:cNvPr id="66" name="Flowchart: Magnetic Disk 65"/>
            <p:cNvSpPr/>
            <p:nvPr/>
          </p:nvSpPr>
          <p:spPr>
            <a:xfrm>
              <a:off x="6059327" y="36639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67" name="Straight Arrow Connector 66"/>
            <p:cNvCxnSpPr>
              <a:stCxn id="65" idx="2"/>
              <a:endCxn id="66" idx="1"/>
            </p:cNvCxnSpPr>
            <p:nvPr/>
          </p:nvCxnSpPr>
          <p:spPr>
            <a:xfrm flipH="1">
              <a:off x="6637177" y="3308350"/>
              <a:ext cx="7775"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6399376" y="3663950"/>
              <a:ext cx="474133" cy="265232"/>
              <a:chOff x="5562600" y="3181350"/>
              <a:chExt cx="609600" cy="341012"/>
            </a:xfrm>
          </p:grpSpPr>
          <p:sp>
            <p:nvSpPr>
              <p:cNvPr id="69" name="Flowchart: Magnetic Disk 68"/>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Flowchart: Magnetic Disk 69"/>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1" name="Flowchart: Magnetic Disk 70"/>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2" name="Flowchart: Magnetic Disk 71"/>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80" name="Straight Arrow Connector 79"/>
            <p:cNvCxnSpPr>
              <a:stCxn id="149" idx="3"/>
              <a:endCxn id="77" idx="2"/>
            </p:cNvCxnSpPr>
            <p:nvPr/>
          </p:nvCxnSpPr>
          <p:spPr>
            <a:xfrm flipV="1">
              <a:off x="5465191" y="1835150"/>
              <a:ext cx="1930437" cy="576565"/>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63" idx="3"/>
              <a:endCxn id="77" idx="2"/>
            </p:cNvCxnSpPr>
            <p:nvPr/>
          </p:nvCxnSpPr>
          <p:spPr>
            <a:xfrm flipV="1">
              <a:off x="7141591" y="1835150"/>
              <a:ext cx="254037" cy="5735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7" idx="2"/>
              <a:endCxn id="135" idx="3"/>
            </p:cNvCxnSpPr>
            <p:nvPr/>
          </p:nvCxnSpPr>
          <p:spPr>
            <a:xfrm flipH="1">
              <a:off x="3949786" y="1835150"/>
              <a:ext cx="3445842" cy="566836"/>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822251" y="818719"/>
              <a:ext cx="1155700" cy="1879600"/>
              <a:chOff x="3200485" y="1301750"/>
              <a:chExt cx="1155700" cy="1879600"/>
            </a:xfrm>
          </p:grpSpPr>
          <p:sp>
            <p:nvSpPr>
              <p:cNvPr id="135" name="Rounded Rectangle 134"/>
              <p:cNvSpPr/>
              <p:nvPr/>
            </p:nvSpPr>
            <p:spPr>
              <a:xfrm>
                <a:off x="3245669" y="2588683"/>
                <a:ext cx="1082351"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36" name="Flowchart: Magnetic Disk 135"/>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7" name="Straight Arrow Connector 136"/>
              <p:cNvCxnSpPr>
                <a:stCxn id="135" idx="0"/>
                <a:endCxn id="136" idx="3"/>
              </p:cNvCxnSpPr>
              <p:nvPr/>
            </p:nvCxnSpPr>
            <p:spPr>
              <a:xfrm flipH="1" flipV="1">
                <a:off x="3778335" y="2190750"/>
                <a:ext cx="8510"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3540534" y="1301750"/>
                <a:ext cx="474133" cy="265232"/>
                <a:chOff x="5562600" y="3181350"/>
                <a:chExt cx="609600" cy="341012"/>
              </a:xfrm>
            </p:grpSpPr>
            <p:sp>
              <p:nvSpPr>
                <p:cNvPr id="140" name="Flowchart: Magnetic Disk 139"/>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1" name="Flowchart: Magnetic Disk 140"/>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2" name="Flowchart: Magnetic Disk 141"/>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3" name="Flowchart: Magnetic Disk 142"/>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4" name="Flowchart: Magnetic Disk 143"/>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5" name="Flowchart: Magnetic Disk 144"/>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6" name="Flowchart: Magnetic Disk 145"/>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7" name="Flowchart: Magnetic Disk 146"/>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48" name="Group 147"/>
            <p:cNvGrpSpPr/>
            <p:nvPr/>
          </p:nvGrpSpPr>
          <p:grpSpPr>
            <a:xfrm>
              <a:off x="4406900" y="828448"/>
              <a:ext cx="1155700" cy="1879600"/>
              <a:chOff x="3200485" y="1301750"/>
              <a:chExt cx="1155700" cy="1879600"/>
            </a:xfrm>
          </p:grpSpPr>
          <p:sp>
            <p:nvSpPr>
              <p:cNvPr id="149" name="Rounded Rectangle 148"/>
              <p:cNvSpPr/>
              <p:nvPr/>
            </p:nvSpPr>
            <p:spPr>
              <a:xfrm>
                <a:off x="3245669" y="2588683"/>
                <a:ext cx="1013107"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50" name="Flowchart: Magnetic Disk 149"/>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51" name="Straight Arrow Connector 150"/>
              <p:cNvCxnSpPr>
                <a:stCxn id="149" idx="0"/>
                <a:endCxn id="150" idx="3"/>
              </p:cNvCxnSpPr>
              <p:nvPr/>
            </p:nvCxnSpPr>
            <p:spPr>
              <a:xfrm flipV="1">
                <a:off x="3752223" y="2190750"/>
                <a:ext cx="26112"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3540534" y="1301750"/>
                <a:ext cx="474133" cy="265232"/>
                <a:chOff x="5562600" y="3181350"/>
                <a:chExt cx="609600" cy="341012"/>
              </a:xfrm>
            </p:grpSpPr>
            <p:sp>
              <p:nvSpPr>
                <p:cNvPr id="154" name="Flowchart: Magnetic Disk 153"/>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5" name="Flowchart: Magnetic Disk 154"/>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6" name="Flowchart: Magnetic Disk 155"/>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7" name="Flowchart: Magnetic Disk 156"/>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8" name="Flowchart: Magnetic Disk 157"/>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9" name="Flowchart: Magnetic Disk 158"/>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0" name="Flowchart: Magnetic Disk 159"/>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1" name="Flowchart: Magnetic Disk 160"/>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62" name="Group 161"/>
            <p:cNvGrpSpPr/>
            <p:nvPr/>
          </p:nvGrpSpPr>
          <p:grpSpPr>
            <a:xfrm>
              <a:off x="6083300" y="825400"/>
              <a:ext cx="1155700" cy="1879600"/>
              <a:chOff x="3200485" y="1301750"/>
              <a:chExt cx="1155700" cy="1879600"/>
            </a:xfrm>
          </p:grpSpPr>
          <p:sp>
            <p:nvSpPr>
              <p:cNvPr id="163" name="Rounded Rectangle 162"/>
              <p:cNvSpPr/>
              <p:nvPr/>
            </p:nvSpPr>
            <p:spPr>
              <a:xfrm>
                <a:off x="3245669" y="2588683"/>
                <a:ext cx="1013107"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64" name="Flowchart: Magnetic Disk 163"/>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65" name="Straight Arrow Connector 164"/>
              <p:cNvCxnSpPr>
                <a:stCxn id="163" idx="0"/>
                <a:endCxn id="164" idx="3"/>
              </p:cNvCxnSpPr>
              <p:nvPr/>
            </p:nvCxnSpPr>
            <p:spPr>
              <a:xfrm flipV="1">
                <a:off x="3752223" y="2190750"/>
                <a:ext cx="26112"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6" name="Group 165"/>
              <p:cNvGrpSpPr/>
              <p:nvPr/>
            </p:nvGrpSpPr>
            <p:grpSpPr>
              <a:xfrm>
                <a:off x="3540534" y="1301750"/>
                <a:ext cx="474133" cy="265232"/>
                <a:chOff x="5562600" y="3181350"/>
                <a:chExt cx="609600" cy="341012"/>
              </a:xfrm>
            </p:grpSpPr>
            <p:sp>
              <p:nvSpPr>
                <p:cNvPr id="168" name="Flowchart: Magnetic Disk 16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9" name="Flowchart: Magnetic Disk 16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0" name="Flowchart: Magnetic Disk 16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1" name="Flowchart: Magnetic Disk 17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2" name="Flowchart: Magnetic Disk 17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3" name="Flowchart: Magnetic Disk 17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4" name="Flowchart: Magnetic Disk 17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5" name="Flowchart: Magnetic Disk 17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76" name="Group 175"/>
            <p:cNvGrpSpPr/>
            <p:nvPr/>
          </p:nvGrpSpPr>
          <p:grpSpPr>
            <a:xfrm>
              <a:off x="5670974" y="2419350"/>
              <a:ext cx="272626" cy="35559"/>
              <a:chOff x="5437359" y="1657350"/>
              <a:chExt cx="350519" cy="45719"/>
            </a:xfrm>
          </p:grpSpPr>
          <p:sp>
            <p:nvSpPr>
              <p:cNvPr id="177" name="Oval 176"/>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8" name="Oval 177"/>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9" name="Oval 178"/>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189" name="Straight Arrow Connector 188"/>
            <p:cNvCxnSpPr>
              <a:stCxn id="188" idx="0"/>
              <a:endCxn id="10" idx="1"/>
            </p:cNvCxnSpPr>
            <p:nvPr/>
          </p:nvCxnSpPr>
          <p:spPr>
            <a:xfrm flipV="1">
              <a:off x="2352597" y="3012017"/>
              <a:ext cx="535963" cy="16933"/>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stCxn id="65" idx="3"/>
            <a:endCxn id="77" idx="1"/>
          </p:cNvCxnSpPr>
          <p:nvPr/>
        </p:nvCxnSpPr>
        <p:spPr>
          <a:xfrm flipV="1">
            <a:off x="6234318" y="2037403"/>
            <a:ext cx="1000449" cy="733314"/>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1" name="Rectangular Callout 1030"/>
          <p:cNvSpPr/>
          <p:nvPr/>
        </p:nvSpPr>
        <p:spPr>
          <a:xfrm>
            <a:off x="4590252" y="983721"/>
            <a:ext cx="869345" cy="606319"/>
          </a:xfrm>
          <a:prstGeom prst="wedgeRectCallout">
            <a:avLst>
              <a:gd name="adj1" fmla="val -5056"/>
              <a:gd name="adj2" fmla="val 8964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Injected Commands</a:t>
            </a:r>
            <a:endParaRPr lang="en-US" sz="1000" dirty="0">
              <a:solidFill>
                <a:schemeClr val="tx1"/>
              </a:solidFill>
            </a:endParaRPr>
          </a:p>
        </p:txBody>
      </p:sp>
    </p:spTree>
    <p:extLst>
      <p:ext uri="{BB962C8B-B14F-4D97-AF65-F5344CB8AC3E}">
        <p14:creationId xmlns:p14="http://schemas.microsoft.com/office/powerpoint/2010/main" val="1962983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34542" y="819150"/>
            <a:ext cx="2276397" cy="1341418"/>
          </a:xfrm>
        </p:spPr>
        <p:txBody>
          <a:bodyPr/>
          <a:lstStyle/>
          <a:p>
            <a:pPr>
              <a:lnSpc>
                <a:spcPts val="3000"/>
              </a:lnSpc>
            </a:pPr>
            <a:r>
              <a:rPr lang="en-US" sz="2400" dirty="0" smtClean="0"/>
              <a:t>1687.1/2654 Transformation Flow </a:t>
            </a:r>
            <a:endParaRPr lang="en-US" sz="2400"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11/29/2021</a:t>
            </a:fld>
            <a:endParaRPr lang="en-US"/>
          </a:p>
        </p:txBody>
      </p:sp>
      <p:sp>
        <p:nvSpPr>
          <p:cNvPr id="77" name="Cloud 76"/>
          <p:cNvSpPr/>
          <p:nvPr/>
        </p:nvSpPr>
        <p:spPr>
          <a:xfrm>
            <a:off x="160867" y="1149350"/>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 Scheduler/Broker</a:t>
            </a:r>
            <a:endParaRPr lang="en-US" sz="1050" dirty="0">
              <a:solidFill>
                <a:schemeClr val="tx1"/>
              </a:solidFill>
            </a:endParaRPr>
          </a:p>
        </p:txBody>
      </p:sp>
      <p:sp>
        <p:nvSpPr>
          <p:cNvPr id="78" name="Cloud 77"/>
          <p:cNvSpPr/>
          <p:nvPr/>
        </p:nvSpPr>
        <p:spPr>
          <a:xfrm>
            <a:off x="152400" y="46404"/>
            <a:ext cx="1441027" cy="747346"/>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Application</a:t>
            </a:r>
            <a:endParaRPr lang="en-US" sz="1050" dirty="0">
              <a:solidFill>
                <a:schemeClr val="tx1"/>
              </a:solidFill>
            </a:endParaRPr>
          </a:p>
        </p:txBody>
      </p:sp>
      <p:cxnSp>
        <p:nvCxnSpPr>
          <p:cNvPr id="79" name="Straight Arrow Connector 78"/>
          <p:cNvCxnSpPr>
            <a:stCxn id="77" idx="3"/>
            <a:endCxn id="78" idx="1"/>
          </p:cNvCxnSpPr>
          <p:nvPr/>
        </p:nvCxnSpPr>
        <p:spPr>
          <a:xfrm flipV="1">
            <a:off x="842434" y="792954"/>
            <a:ext cx="30480" cy="407225"/>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8" name="Cloud 187"/>
          <p:cNvSpPr/>
          <p:nvPr/>
        </p:nvSpPr>
        <p:spPr>
          <a:xfrm>
            <a:off x="7171267" y="2320925"/>
            <a:ext cx="1363133" cy="889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1687.1 EDA Tool</a:t>
            </a:r>
            <a:endParaRPr lang="en-US" sz="1050" dirty="0">
              <a:solidFill>
                <a:schemeClr val="tx1"/>
              </a:solidFill>
            </a:endParaRPr>
          </a:p>
        </p:txBody>
      </p:sp>
      <p:sp>
        <p:nvSpPr>
          <p:cNvPr id="191" name="Rectangle 190"/>
          <p:cNvSpPr/>
          <p:nvPr/>
        </p:nvSpPr>
        <p:spPr>
          <a:xfrm>
            <a:off x="1676400" y="438150"/>
            <a:ext cx="4853095" cy="41783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System Model</a:t>
            </a:r>
            <a:endParaRPr lang="en-US" dirty="0">
              <a:solidFill>
                <a:schemeClr val="tx1"/>
              </a:solidFill>
            </a:endParaRPr>
          </a:p>
        </p:txBody>
      </p:sp>
      <p:sp>
        <p:nvSpPr>
          <p:cNvPr id="187" name="Rectangle 186"/>
          <p:cNvSpPr/>
          <p:nvPr/>
        </p:nvSpPr>
        <p:spPr>
          <a:xfrm>
            <a:off x="5089963" y="1797050"/>
            <a:ext cx="1292549" cy="1524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sp>
        <p:nvSpPr>
          <p:cNvPr id="186" name="Rectangle 185"/>
          <p:cNvSpPr/>
          <p:nvPr/>
        </p:nvSpPr>
        <p:spPr>
          <a:xfrm>
            <a:off x="3508051" y="1797050"/>
            <a:ext cx="1292549" cy="1524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sp>
        <p:nvSpPr>
          <p:cNvPr id="184" name="Rectangle 183"/>
          <p:cNvSpPr/>
          <p:nvPr/>
        </p:nvSpPr>
        <p:spPr>
          <a:xfrm>
            <a:off x="1862131" y="1818386"/>
            <a:ext cx="1292549" cy="150266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100" dirty="0" smtClean="0">
                <a:solidFill>
                  <a:schemeClr val="tx1"/>
                </a:solidFill>
              </a:rPr>
              <a:t>System Node</a:t>
            </a:r>
            <a:endParaRPr lang="en-US" sz="1100" dirty="0">
              <a:solidFill>
                <a:schemeClr val="tx1"/>
              </a:solidFill>
            </a:endParaRPr>
          </a:p>
        </p:txBody>
      </p:sp>
      <p:grpSp>
        <p:nvGrpSpPr>
          <p:cNvPr id="3" name="Group 2"/>
          <p:cNvGrpSpPr/>
          <p:nvPr/>
        </p:nvGrpSpPr>
        <p:grpSpPr>
          <a:xfrm>
            <a:off x="1928976" y="2474383"/>
            <a:ext cx="1155700" cy="1837267"/>
            <a:chOff x="3833976" y="2868083"/>
            <a:chExt cx="1155700" cy="1837267"/>
          </a:xfrm>
        </p:grpSpPr>
        <p:sp>
          <p:nvSpPr>
            <p:cNvPr id="10" name="Rounded Rectangle 9"/>
            <p:cNvSpPr/>
            <p:nvPr/>
          </p:nvSpPr>
          <p:spPr>
            <a:xfrm>
              <a:off x="3879160" y="2868083"/>
              <a:ext cx="1082351"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2654</a:t>
              </a:r>
              <a:br>
                <a:rPr lang="en-US" sz="1050" dirty="0">
                  <a:solidFill>
                    <a:schemeClr val="tx1"/>
                  </a:solidFill>
                </a:rPr>
              </a:br>
              <a:r>
                <a:rPr lang="en-US" sz="1050" dirty="0">
                  <a:solidFill>
                    <a:schemeClr val="tx1"/>
                  </a:solidFill>
                </a:rPr>
                <a:t>Node</a:t>
              </a:r>
            </a:p>
          </p:txBody>
        </p:sp>
        <p:sp>
          <p:nvSpPr>
            <p:cNvPr id="11" name="Flowchart: Magnetic Disk 10"/>
            <p:cNvSpPr/>
            <p:nvPr/>
          </p:nvSpPr>
          <p:spPr>
            <a:xfrm>
              <a:off x="3833976" y="38163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 name="Straight Arrow Connector 12"/>
            <p:cNvCxnSpPr>
              <a:stCxn id="10" idx="2"/>
              <a:endCxn id="11" idx="1"/>
            </p:cNvCxnSpPr>
            <p:nvPr/>
          </p:nvCxnSpPr>
          <p:spPr>
            <a:xfrm flipH="1">
              <a:off x="4411826" y="3460750"/>
              <a:ext cx="8510"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174025" y="3816350"/>
              <a:ext cx="474133" cy="26523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sp>
        <p:nvSpPr>
          <p:cNvPr id="29" name="Rounded Rectangle 28"/>
          <p:cNvSpPr/>
          <p:nvPr/>
        </p:nvSpPr>
        <p:spPr>
          <a:xfrm>
            <a:off x="3640794" y="24743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Node</a:t>
            </a:r>
            <a:endParaRPr lang="en-US" sz="1050" dirty="0">
              <a:solidFill>
                <a:schemeClr val="tx1"/>
              </a:solidFill>
            </a:endParaRPr>
          </a:p>
        </p:txBody>
      </p:sp>
      <p:cxnSp>
        <p:nvCxnSpPr>
          <p:cNvPr id="30" name="Straight Arrow Connector 29"/>
          <p:cNvCxnSpPr>
            <a:stCxn id="29" idx="3"/>
            <a:endCxn id="65" idx="1"/>
          </p:cNvCxnSpPr>
          <p:nvPr/>
        </p:nvCxnSpPr>
        <p:spPr>
          <a:xfrm>
            <a:off x="4648327" y="2770717"/>
            <a:ext cx="578458"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3558935" y="34226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36" name="Straight Arrow Connector 35"/>
          <p:cNvCxnSpPr>
            <a:stCxn id="29" idx="2"/>
            <a:endCxn id="35" idx="1"/>
          </p:cNvCxnSpPr>
          <p:nvPr/>
        </p:nvCxnSpPr>
        <p:spPr>
          <a:xfrm flipH="1">
            <a:off x="4136785" y="3067050"/>
            <a:ext cx="7775"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898985" y="3422650"/>
            <a:ext cx="474133" cy="265232"/>
            <a:chOff x="5562600" y="3181350"/>
            <a:chExt cx="609600" cy="341012"/>
          </a:xfrm>
        </p:grpSpPr>
        <p:sp>
          <p:nvSpPr>
            <p:cNvPr id="38" name="Flowchart: Magnetic Disk 3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Flowchart: Magnetic Disk 3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0" name="Flowchart: Magnetic Disk 3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Flowchart: Magnetic Disk 4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47" name="TextBox 46"/>
          <p:cNvSpPr txBox="1"/>
          <p:nvPr/>
        </p:nvSpPr>
        <p:spPr>
          <a:xfrm>
            <a:off x="4657966" y="2547732"/>
            <a:ext cx="592667" cy="523220"/>
          </a:xfrm>
          <a:prstGeom prst="rect">
            <a:avLst/>
          </a:prstGeom>
          <a:noFill/>
        </p:spPr>
        <p:txBody>
          <a:bodyPr wrap="square" rtlCol="0">
            <a:spAutoFit/>
          </a:bodyPr>
          <a:lstStyle/>
          <a:p>
            <a:r>
              <a:rPr lang="en-US" sz="700" dirty="0" smtClean="0"/>
              <a:t>Interface</a:t>
            </a:r>
            <a:br>
              <a:rPr lang="en-US" sz="700" dirty="0" smtClean="0"/>
            </a:br>
            <a:r>
              <a:rPr lang="en-US" sz="700" dirty="0" smtClean="0"/>
              <a:t/>
            </a:r>
            <a:br>
              <a:rPr lang="en-US" sz="700" dirty="0" smtClean="0"/>
            </a:br>
            <a:r>
              <a:rPr lang="en-US" sz="700" dirty="0" smtClean="0"/>
              <a:t>Request/</a:t>
            </a:r>
            <a:br>
              <a:rPr lang="en-US" sz="700" dirty="0" smtClean="0"/>
            </a:br>
            <a:r>
              <a:rPr lang="en-US" sz="700" dirty="0" smtClean="0"/>
              <a:t>Response</a:t>
            </a:r>
            <a:endParaRPr lang="en-US" sz="700" dirty="0"/>
          </a:p>
        </p:txBody>
      </p:sp>
      <p:grpSp>
        <p:nvGrpSpPr>
          <p:cNvPr id="63" name="Group 62"/>
          <p:cNvGrpSpPr/>
          <p:nvPr/>
        </p:nvGrpSpPr>
        <p:grpSpPr>
          <a:xfrm>
            <a:off x="3194474" y="2735157"/>
            <a:ext cx="272626" cy="3555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65" name="Rounded Rectangle 64"/>
          <p:cNvSpPr/>
          <p:nvPr/>
        </p:nvSpPr>
        <p:spPr>
          <a:xfrm>
            <a:off x="5226785" y="2474383"/>
            <a:ext cx="1007533" cy="5926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2654 </a:t>
            </a:r>
            <a:r>
              <a:rPr lang="en-US" sz="1050" dirty="0" err="1">
                <a:solidFill>
                  <a:schemeClr val="tx1"/>
                </a:solidFill>
              </a:rPr>
              <a:t>ModelPoint</a:t>
            </a:r>
            <a:r>
              <a:rPr lang="en-US" sz="1050" dirty="0">
                <a:solidFill>
                  <a:schemeClr val="tx1"/>
                </a:solidFill>
              </a:rPr>
              <a:t> Node</a:t>
            </a:r>
          </a:p>
        </p:txBody>
      </p:sp>
      <p:sp>
        <p:nvSpPr>
          <p:cNvPr id="66" name="Flowchart: Magnetic Disk 65"/>
          <p:cNvSpPr/>
          <p:nvPr/>
        </p:nvSpPr>
        <p:spPr>
          <a:xfrm>
            <a:off x="5144927" y="3422650"/>
            <a:ext cx="1155700" cy="889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Transform</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67" name="Straight Arrow Connector 66"/>
          <p:cNvCxnSpPr>
            <a:stCxn id="65" idx="2"/>
            <a:endCxn id="66" idx="1"/>
          </p:cNvCxnSpPr>
          <p:nvPr/>
        </p:nvCxnSpPr>
        <p:spPr>
          <a:xfrm flipH="1">
            <a:off x="5722777" y="3067050"/>
            <a:ext cx="7775" cy="3556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5484976" y="3422650"/>
            <a:ext cx="474133" cy="265232"/>
            <a:chOff x="5562600" y="3181350"/>
            <a:chExt cx="609600" cy="341012"/>
          </a:xfrm>
        </p:grpSpPr>
        <p:sp>
          <p:nvSpPr>
            <p:cNvPr id="69" name="Flowchart: Magnetic Disk 68"/>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Flowchart: Magnetic Disk 69"/>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1" name="Flowchart: Magnetic Disk 70"/>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2" name="Flowchart: Magnetic Disk 71"/>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3" name="Flowchart: Magnetic Disk 72"/>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4" name="Flowchart: Magnetic Disk 73"/>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5" name="Flowchart: Magnetic Disk 74"/>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6" name="Flowchart: Magnetic Disk 75"/>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80" name="Straight Arrow Connector 79"/>
          <p:cNvCxnSpPr>
            <a:stCxn id="149" idx="1"/>
            <a:endCxn id="77" idx="0"/>
          </p:cNvCxnSpPr>
          <p:nvPr/>
        </p:nvCxnSpPr>
        <p:spPr>
          <a:xfrm flipH="1" flipV="1">
            <a:off x="1522864" y="1593850"/>
            <a:ext cx="2112356" cy="576565"/>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63" idx="1"/>
            <a:endCxn id="77" idx="0"/>
          </p:cNvCxnSpPr>
          <p:nvPr/>
        </p:nvCxnSpPr>
        <p:spPr>
          <a:xfrm flipH="1" flipV="1">
            <a:off x="1522864" y="1593850"/>
            <a:ext cx="3691220" cy="573517"/>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7" idx="0"/>
            <a:endCxn id="135" idx="1"/>
          </p:cNvCxnSpPr>
          <p:nvPr/>
        </p:nvCxnSpPr>
        <p:spPr>
          <a:xfrm>
            <a:off x="1522864" y="1593850"/>
            <a:ext cx="430171" cy="566836"/>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907851" y="577419"/>
            <a:ext cx="1155700" cy="1879600"/>
            <a:chOff x="3200485" y="1301750"/>
            <a:chExt cx="1155700" cy="1879600"/>
          </a:xfrm>
        </p:grpSpPr>
        <p:sp>
          <p:nvSpPr>
            <p:cNvPr id="135" name="Rounded Rectangle 134"/>
            <p:cNvSpPr/>
            <p:nvPr/>
          </p:nvSpPr>
          <p:spPr>
            <a:xfrm>
              <a:off x="3245669" y="2588683"/>
              <a:ext cx="1082351"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36" name="Flowchart: Magnetic Disk 135"/>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37" name="Straight Arrow Connector 136"/>
            <p:cNvCxnSpPr>
              <a:stCxn id="135" idx="0"/>
              <a:endCxn id="136" idx="3"/>
            </p:cNvCxnSpPr>
            <p:nvPr/>
          </p:nvCxnSpPr>
          <p:spPr>
            <a:xfrm flipH="1" flipV="1">
              <a:off x="3778335" y="2190750"/>
              <a:ext cx="8510"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3540534" y="1301750"/>
              <a:ext cx="474133" cy="265232"/>
              <a:chOff x="5562600" y="3181350"/>
              <a:chExt cx="609600" cy="341012"/>
            </a:xfrm>
          </p:grpSpPr>
          <p:sp>
            <p:nvSpPr>
              <p:cNvPr id="140" name="Flowchart: Magnetic Disk 139"/>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1" name="Flowchart: Magnetic Disk 140"/>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2" name="Flowchart: Magnetic Disk 141"/>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3" name="Flowchart: Magnetic Disk 142"/>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4" name="Flowchart: Magnetic Disk 143"/>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5" name="Flowchart: Magnetic Disk 144"/>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6" name="Flowchart: Magnetic Disk 145"/>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7" name="Flowchart: Magnetic Disk 146"/>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48" name="Group 147"/>
          <p:cNvGrpSpPr/>
          <p:nvPr/>
        </p:nvGrpSpPr>
        <p:grpSpPr>
          <a:xfrm>
            <a:off x="3590036" y="587148"/>
            <a:ext cx="1155700" cy="1879600"/>
            <a:chOff x="3200485" y="1301750"/>
            <a:chExt cx="1155700" cy="1879600"/>
          </a:xfrm>
        </p:grpSpPr>
        <p:sp>
          <p:nvSpPr>
            <p:cNvPr id="149" name="Rounded Rectangle 148"/>
            <p:cNvSpPr/>
            <p:nvPr/>
          </p:nvSpPr>
          <p:spPr>
            <a:xfrm>
              <a:off x="3245669" y="2588683"/>
              <a:ext cx="1013107"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50" name="Flowchart: Magnetic Disk 149"/>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51" name="Straight Arrow Connector 150"/>
            <p:cNvCxnSpPr>
              <a:stCxn id="149" idx="0"/>
              <a:endCxn id="150" idx="3"/>
            </p:cNvCxnSpPr>
            <p:nvPr/>
          </p:nvCxnSpPr>
          <p:spPr>
            <a:xfrm flipV="1">
              <a:off x="3752223" y="2190750"/>
              <a:ext cx="26112"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3540534" y="1301750"/>
              <a:ext cx="474133" cy="265232"/>
              <a:chOff x="5562600" y="3181350"/>
              <a:chExt cx="609600" cy="341012"/>
            </a:xfrm>
          </p:grpSpPr>
          <p:sp>
            <p:nvSpPr>
              <p:cNvPr id="154" name="Flowchart: Magnetic Disk 153"/>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5" name="Flowchart: Magnetic Disk 154"/>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6" name="Flowchart: Magnetic Disk 155"/>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7" name="Flowchart: Magnetic Disk 156"/>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8" name="Flowchart: Magnetic Disk 157"/>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9" name="Flowchart: Magnetic Disk 158"/>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0" name="Flowchart: Magnetic Disk 159"/>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1" name="Flowchart: Magnetic Disk 160"/>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62" name="Group 161"/>
          <p:cNvGrpSpPr/>
          <p:nvPr/>
        </p:nvGrpSpPr>
        <p:grpSpPr>
          <a:xfrm>
            <a:off x="5168900" y="584100"/>
            <a:ext cx="1155700" cy="1879600"/>
            <a:chOff x="3200485" y="1301750"/>
            <a:chExt cx="1155700" cy="1879600"/>
          </a:xfrm>
        </p:grpSpPr>
        <p:sp>
          <p:nvSpPr>
            <p:cNvPr id="163" name="Rounded Rectangle 162"/>
            <p:cNvSpPr/>
            <p:nvPr/>
          </p:nvSpPr>
          <p:spPr>
            <a:xfrm>
              <a:off x="3245669" y="2588683"/>
              <a:ext cx="1013107" cy="59266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2654</a:t>
              </a:r>
              <a:br>
                <a:rPr lang="en-US" sz="1050" dirty="0" smtClean="0">
                  <a:solidFill>
                    <a:schemeClr val="tx1"/>
                  </a:solidFill>
                </a:rPr>
              </a:br>
              <a:r>
                <a:rPr lang="en-US" sz="1050" dirty="0" smtClean="0">
                  <a:solidFill>
                    <a:schemeClr val="tx1"/>
                  </a:solidFill>
                </a:rPr>
                <a:t>Injection Node</a:t>
              </a:r>
              <a:endParaRPr lang="en-US" sz="1050" dirty="0">
                <a:solidFill>
                  <a:schemeClr val="tx1"/>
                </a:solidFill>
              </a:endParaRPr>
            </a:p>
          </p:txBody>
        </p:sp>
        <p:sp>
          <p:nvSpPr>
            <p:cNvPr id="164" name="Flowchart: Magnetic Disk 163"/>
            <p:cNvSpPr/>
            <p:nvPr/>
          </p:nvSpPr>
          <p:spPr>
            <a:xfrm>
              <a:off x="3200485" y="1301750"/>
              <a:ext cx="1155700" cy="889000"/>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Injection</a:t>
              </a:r>
              <a:br>
                <a:rPr lang="en-US" sz="900" dirty="0" smtClean="0">
                  <a:solidFill>
                    <a:schemeClr val="tx1"/>
                  </a:solidFill>
                </a:rPr>
              </a:br>
              <a:r>
                <a:rPr lang="en-US" sz="900" dirty="0" smtClean="0">
                  <a:solidFill>
                    <a:schemeClr val="tx1"/>
                  </a:solidFill>
                </a:rPr>
                <a:t>Library</a:t>
              </a:r>
              <a:endParaRPr lang="en-US" sz="900" dirty="0">
                <a:solidFill>
                  <a:schemeClr val="tx1"/>
                </a:solidFill>
              </a:endParaRPr>
            </a:p>
          </p:txBody>
        </p:sp>
        <p:cxnSp>
          <p:nvCxnSpPr>
            <p:cNvPr id="165" name="Straight Arrow Connector 164"/>
            <p:cNvCxnSpPr>
              <a:stCxn id="163" idx="0"/>
              <a:endCxn id="164" idx="3"/>
            </p:cNvCxnSpPr>
            <p:nvPr/>
          </p:nvCxnSpPr>
          <p:spPr>
            <a:xfrm flipV="1">
              <a:off x="3752223" y="2190750"/>
              <a:ext cx="26112" cy="397933"/>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6" name="Group 165"/>
            <p:cNvGrpSpPr/>
            <p:nvPr/>
          </p:nvGrpSpPr>
          <p:grpSpPr>
            <a:xfrm>
              <a:off x="3540534" y="1301750"/>
              <a:ext cx="474133" cy="265232"/>
              <a:chOff x="5562600" y="3181350"/>
              <a:chExt cx="609600" cy="341012"/>
            </a:xfrm>
          </p:grpSpPr>
          <p:sp>
            <p:nvSpPr>
              <p:cNvPr id="168" name="Flowchart: Magnetic Disk 16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9" name="Flowchart: Magnetic Disk 16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0" name="Flowchart: Magnetic Disk 16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1" name="Flowchart: Magnetic Disk 17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2" name="Flowchart: Magnetic Disk 17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3" name="Flowchart: Magnetic Disk 17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4" name="Flowchart: Magnetic Disk 17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5" name="Flowchart: Magnetic Disk 17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176" name="Group 175"/>
          <p:cNvGrpSpPr/>
          <p:nvPr/>
        </p:nvGrpSpPr>
        <p:grpSpPr>
          <a:xfrm>
            <a:off x="3190875" y="2178050"/>
            <a:ext cx="272626" cy="35559"/>
            <a:chOff x="5437359" y="1657350"/>
            <a:chExt cx="350519" cy="45719"/>
          </a:xfrm>
        </p:grpSpPr>
        <p:sp>
          <p:nvSpPr>
            <p:cNvPr id="177" name="Oval 176"/>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8" name="Oval 177"/>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9" name="Oval 178"/>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189" name="Straight Arrow Connector 188"/>
          <p:cNvCxnSpPr>
            <a:stCxn id="188" idx="2"/>
            <a:endCxn id="65" idx="3"/>
          </p:cNvCxnSpPr>
          <p:nvPr/>
        </p:nvCxnSpPr>
        <p:spPr>
          <a:xfrm flipH="1">
            <a:off x="6234318" y="2765425"/>
            <a:ext cx="941177" cy="5292"/>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0" idx="1"/>
            <a:endCxn id="77" idx="1"/>
          </p:cNvCxnSpPr>
          <p:nvPr/>
        </p:nvCxnSpPr>
        <p:spPr>
          <a:xfrm flipH="1" flipV="1">
            <a:off x="842434" y="2037403"/>
            <a:ext cx="1131726" cy="733314"/>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1" name="Rectangular Callout 1030"/>
          <p:cNvSpPr/>
          <p:nvPr/>
        </p:nvSpPr>
        <p:spPr>
          <a:xfrm>
            <a:off x="2895600" y="1012296"/>
            <a:ext cx="869345" cy="606319"/>
          </a:xfrm>
          <a:prstGeom prst="wedgeRectCallout">
            <a:avLst>
              <a:gd name="adj1" fmla="val -5056"/>
              <a:gd name="adj2" fmla="val 8964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Injected Commands</a:t>
            </a:r>
            <a:endParaRPr lang="en-US" sz="1000" dirty="0">
              <a:solidFill>
                <a:schemeClr val="tx1"/>
              </a:solidFill>
            </a:endParaRPr>
          </a:p>
        </p:txBody>
      </p:sp>
    </p:spTree>
    <p:extLst>
      <p:ext uri="{BB962C8B-B14F-4D97-AF65-F5344CB8AC3E}">
        <p14:creationId xmlns:p14="http://schemas.microsoft.com/office/powerpoint/2010/main" val="219959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Board</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grpSp>
        <p:nvGrpSpPr>
          <p:cNvPr id="224" name="Group 223"/>
          <p:cNvGrpSpPr/>
          <p:nvPr/>
        </p:nvGrpSpPr>
        <p:grpSpPr>
          <a:xfrm>
            <a:off x="2362200" y="1256347"/>
            <a:ext cx="4396348" cy="3644444"/>
            <a:chOff x="2362200" y="1256347"/>
            <a:chExt cx="4396348" cy="3644444"/>
          </a:xfrm>
        </p:grpSpPr>
        <p:grpSp>
          <p:nvGrpSpPr>
            <p:cNvPr id="305" name="Group 304"/>
            <p:cNvGrpSpPr/>
            <p:nvPr/>
          </p:nvGrpSpPr>
          <p:grpSpPr>
            <a:xfrm>
              <a:off x="4419600" y="4380547"/>
              <a:ext cx="1203298" cy="520244"/>
              <a:chOff x="5273702" y="4397799"/>
              <a:chExt cx="1203298" cy="520244"/>
            </a:xfrm>
          </p:grpSpPr>
          <p:grpSp>
            <p:nvGrpSpPr>
              <p:cNvPr id="286" name="Group 285"/>
              <p:cNvGrpSpPr/>
              <p:nvPr/>
            </p:nvGrpSpPr>
            <p:grpSpPr>
              <a:xfrm>
                <a:off x="5279555" y="4397799"/>
                <a:ext cx="1197445" cy="215444"/>
                <a:chOff x="5279555" y="4476750"/>
                <a:chExt cx="1197445" cy="215444"/>
              </a:xfrm>
            </p:grpSpPr>
            <p:sp>
              <p:nvSpPr>
                <p:cNvPr id="284" name="Rectangle 283"/>
                <p:cNvSpPr/>
                <p:nvPr/>
              </p:nvSpPr>
              <p:spPr>
                <a:xfrm>
                  <a:off x="5279555" y="4555701"/>
                  <a:ext cx="233580" cy="734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Box 284"/>
                <p:cNvSpPr txBox="1"/>
                <p:nvPr/>
              </p:nvSpPr>
              <p:spPr>
                <a:xfrm>
                  <a:off x="5458274" y="4476750"/>
                  <a:ext cx="1018726" cy="215444"/>
                </a:xfrm>
                <a:prstGeom prst="rect">
                  <a:avLst/>
                </a:prstGeom>
                <a:noFill/>
              </p:spPr>
              <p:txBody>
                <a:bodyPr wrap="square" rtlCol="0">
                  <a:spAutoFit/>
                </a:bodyPr>
                <a:lstStyle/>
                <a:p>
                  <a:r>
                    <a:rPr lang="en-US" sz="800" dirty="0" smtClean="0"/>
                    <a:t>IEEE 1149.1</a:t>
                  </a:r>
                  <a:endParaRPr lang="en-US" sz="800" dirty="0"/>
                </a:p>
              </p:txBody>
            </p:sp>
          </p:grpSp>
          <p:grpSp>
            <p:nvGrpSpPr>
              <p:cNvPr id="287" name="Group 286"/>
              <p:cNvGrpSpPr/>
              <p:nvPr/>
            </p:nvGrpSpPr>
            <p:grpSpPr>
              <a:xfrm>
                <a:off x="5273702" y="4550199"/>
                <a:ext cx="1197445" cy="215444"/>
                <a:chOff x="5279555" y="4476750"/>
                <a:chExt cx="1197445" cy="215444"/>
              </a:xfrm>
            </p:grpSpPr>
            <p:sp>
              <p:nvSpPr>
                <p:cNvPr id="288" name="Rectangle 287"/>
                <p:cNvSpPr/>
                <p:nvPr/>
              </p:nvSpPr>
              <p:spPr>
                <a:xfrm>
                  <a:off x="5279555" y="4555701"/>
                  <a:ext cx="233580" cy="734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extBox 288"/>
                <p:cNvSpPr txBox="1"/>
                <p:nvPr/>
              </p:nvSpPr>
              <p:spPr>
                <a:xfrm>
                  <a:off x="5458274" y="4476750"/>
                  <a:ext cx="1018726" cy="215444"/>
                </a:xfrm>
                <a:prstGeom prst="rect">
                  <a:avLst/>
                </a:prstGeom>
                <a:noFill/>
              </p:spPr>
              <p:txBody>
                <a:bodyPr wrap="square" rtlCol="0">
                  <a:spAutoFit/>
                </a:bodyPr>
                <a:lstStyle/>
                <a:p>
                  <a:r>
                    <a:rPr lang="en-US" sz="800" dirty="0" smtClean="0"/>
                    <a:t>SPI</a:t>
                  </a:r>
                  <a:endParaRPr lang="en-US" sz="800" dirty="0"/>
                </a:p>
              </p:txBody>
            </p:sp>
          </p:grpSp>
          <p:grpSp>
            <p:nvGrpSpPr>
              <p:cNvPr id="290" name="Group 289"/>
              <p:cNvGrpSpPr/>
              <p:nvPr/>
            </p:nvGrpSpPr>
            <p:grpSpPr>
              <a:xfrm>
                <a:off x="5278343" y="4702599"/>
                <a:ext cx="1197445" cy="215444"/>
                <a:chOff x="5279555" y="4476750"/>
                <a:chExt cx="1197445" cy="215444"/>
              </a:xfrm>
            </p:grpSpPr>
            <p:sp>
              <p:nvSpPr>
                <p:cNvPr id="291" name="Rectangle 290"/>
                <p:cNvSpPr/>
                <p:nvPr/>
              </p:nvSpPr>
              <p:spPr>
                <a:xfrm>
                  <a:off x="5279555" y="4555701"/>
                  <a:ext cx="233580" cy="734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TextBox 291"/>
                <p:cNvSpPr txBox="1"/>
                <p:nvPr/>
              </p:nvSpPr>
              <p:spPr>
                <a:xfrm>
                  <a:off x="5458274" y="4476750"/>
                  <a:ext cx="1018726" cy="215444"/>
                </a:xfrm>
                <a:prstGeom prst="rect">
                  <a:avLst/>
                </a:prstGeom>
                <a:noFill/>
              </p:spPr>
              <p:txBody>
                <a:bodyPr wrap="square" rtlCol="0">
                  <a:spAutoFit/>
                </a:bodyPr>
                <a:lstStyle/>
                <a:p>
                  <a:r>
                    <a:rPr lang="en-US" sz="800" dirty="0" smtClean="0"/>
                    <a:t>I2C</a:t>
                  </a:r>
                  <a:endParaRPr lang="en-US" sz="800" dirty="0"/>
                </a:p>
              </p:txBody>
            </p:sp>
          </p:grpSp>
        </p:grpSp>
        <p:grpSp>
          <p:nvGrpSpPr>
            <p:cNvPr id="6" name="Group 5"/>
            <p:cNvGrpSpPr/>
            <p:nvPr/>
          </p:nvGrpSpPr>
          <p:grpSpPr>
            <a:xfrm>
              <a:off x="2362200" y="1256347"/>
              <a:ext cx="4396348" cy="3124200"/>
              <a:chOff x="2362200" y="1256347"/>
              <a:chExt cx="4396348" cy="3124200"/>
            </a:xfrm>
          </p:grpSpPr>
          <p:sp>
            <p:nvSpPr>
              <p:cNvPr id="7" name="Rounded Rectangle 6"/>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380306" y="1770787"/>
                <a:ext cx="304800" cy="2209800"/>
                <a:chOff x="3429000" y="1885950"/>
                <a:chExt cx="304800" cy="2209800"/>
              </a:xfrm>
            </p:grpSpPr>
            <p:sp>
              <p:nvSpPr>
                <p:cNvPr id="10" name="Rectangle 9"/>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3413544" y="1425999"/>
                <a:ext cx="411114" cy="954388"/>
                <a:chOff x="4251744" y="1504950"/>
                <a:chExt cx="411114" cy="954388"/>
              </a:xfrm>
            </p:grpSpPr>
            <p:sp>
              <p:nvSpPr>
                <p:cNvPr id="26" name="Rectangle 25"/>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50" dirty="0" smtClean="0"/>
                    <a:t>U1</a:t>
                  </a:r>
                  <a:endParaRPr lang="en-US" sz="1050" dirty="0"/>
                </a:p>
              </p:txBody>
            </p:sp>
            <p:grpSp>
              <p:nvGrpSpPr>
                <p:cNvPr id="35" name="Group 34"/>
                <p:cNvGrpSpPr/>
                <p:nvPr/>
              </p:nvGrpSpPr>
              <p:grpSpPr>
                <a:xfrm>
                  <a:off x="4559120" y="1543050"/>
                  <a:ext cx="103738" cy="845283"/>
                  <a:chOff x="4924239" y="1543050"/>
                  <a:chExt cx="103738" cy="1134732"/>
                </a:xfrm>
              </p:grpSpPr>
              <p:sp>
                <p:nvSpPr>
                  <p:cNvPr id="27" name="Rectangle 2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4251744" y="1545731"/>
                  <a:ext cx="103738" cy="845283"/>
                  <a:chOff x="4924239" y="1543050"/>
                  <a:chExt cx="103738" cy="1134732"/>
                </a:xfrm>
              </p:grpSpPr>
              <p:sp>
                <p:nvSpPr>
                  <p:cNvPr id="37" name="Rectangle 3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6" name="Group 45"/>
              <p:cNvGrpSpPr/>
              <p:nvPr/>
            </p:nvGrpSpPr>
            <p:grpSpPr>
              <a:xfrm>
                <a:off x="4191000" y="1425999"/>
                <a:ext cx="411114" cy="954388"/>
                <a:chOff x="4251744" y="1504950"/>
                <a:chExt cx="411114" cy="954388"/>
              </a:xfrm>
            </p:grpSpPr>
            <p:sp>
              <p:nvSpPr>
                <p:cNvPr id="47" name="Rectangle 4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U2</a:t>
                  </a:r>
                  <a:endParaRPr lang="en-US" sz="1000" dirty="0"/>
                </a:p>
              </p:txBody>
            </p:sp>
            <p:grpSp>
              <p:nvGrpSpPr>
                <p:cNvPr id="48" name="Group 47"/>
                <p:cNvGrpSpPr/>
                <p:nvPr/>
              </p:nvGrpSpPr>
              <p:grpSpPr>
                <a:xfrm>
                  <a:off x="4559120" y="1543050"/>
                  <a:ext cx="103738" cy="845283"/>
                  <a:chOff x="4924239" y="1543050"/>
                  <a:chExt cx="103738" cy="1134732"/>
                </a:xfrm>
              </p:grpSpPr>
              <p:sp>
                <p:nvSpPr>
                  <p:cNvPr id="58" name="Rectangle 5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4251744" y="1545731"/>
                  <a:ext cx="103738" cy="845283"/>
                  <a:chOff x="4924239" y="1543050"/>
                  <a:chExt cx="103738" cy="1134732"/>
                </a:xfrm>
              </p:grpSpPr>
              <p:sp>
                <p:nvSpPr>
                  <p:cNvPr id="50" name="Rectangle 4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6" name="Group 65"/>
              <p:cNvGrpSpPr/>
              <p:nvPr/>
            </p:nvGrpSpPr>
            <p:grpSpPr>
              <a:xfrm>
                <a:off x="4922886" y="1425999"/>
                <a:ext cx="411114" cy="954388"/>
                <a:chOff x="4251744" y="1504950"/>
                <a:chExt cx="411114" cy="954388"/>
              </a:xfrm>
            </p:grpSpPr>
            <p:sp>
              <p:nvSpPr>
                <p:cNvPr id="67" name="Rectangle 6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U3</a:t>
                  </a:r>
                  <a:endParaRPr lang="en-US" sz="1000" dirty="0"/>
                </a:p>
              </p:txBody>
            </p:sp>
            <p:grpSp>
              <p:nvGrpSpPr>
                <p:cNvPr id="68" name="Group 67"/>
                <p:cNvGrpSpPr/>
                <p:nvPr/>
              </p:nvGrpSpPr>
              <p:grpSpPr>
                <a:xfrm>
                  <a:off x="4559120" y="1543050"/>
                  <a:ext cx="103738" cy="845283"/>
                  <a:chOff x="4924239" y="1543050"/>
                  <a:chExt cx="103738" cy="1134732"/>
                </a:xfrm>
              </p:grpSpPr>
              <p:sp>
                <p:nvSpPr>
                  <p:cNvPr id="78" name="Rectangle 7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251744" y="1545731"/>
                  <a:ext cx="103738" cy="845283"/>
                  <a:chOff x="4924239" y="1543050"/>
                  <a:chExt cx="103738" cy="1134732"/>
                </a:xfrm>
              </p:grpSpPr>
              <p:sp>
                <p:nvSpPr>
                  <p:cNvPr id="70" name="Rectangle 6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4" name="Group 123"/>
              <p:cNvGrpSpPr/>
              <p:nvPr/>
            </p:nvGrpSpPr>
            <p:grpSpPr>
              <a:xfrm>
                <a:off x="3276600" y="2949999"/>
                <a:ext cx="1066800" cy="1144648"/>
                <a:chOff x="4892702" y="2555848"/>
                <a:chExt cx="914400" cy="1144648"/>
              </a:xfrm>
            </p:grpSpPr>
            <p:sp>
              <p:nvSpPr>
                <p:cNvPr id="87" name="Rectangle 86"/>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U6</a:t>
                  </a:r>
                  <a:endParaRPr lang="en-US" sz="1000" dirty="0"/>
                </a:p>
              </p:txBody>
            </p:sp>
            <p:grpSp>
              <p:nvGrpSpPr>
                <p:cNvPr id="88" name="Group 87"/>
                <p:cNvGrpSpPr/>
                <p:nvPr/>
              </p:nvGrpSpPr>
              <p:grpSpPr>
                <a:xfrm>
                  <a:off x="5703364" y="2722262"/>
                  <a:ext cx="103738" cy="845283"/>
                  <a:chOff x="4924239" y="1543050"/>
                  <a:chExt cx="103738" cy="1134732"/>
                </a:xfrm>
              </p:grpSpPr>
              <p:sp>
                <p:nvSpPr>
                  <p:cNvPr id="98" name="Rectangle 9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4892702" y="2724943"/>
                  <a:ext cx="103738" cy="845283"/>
                  <a:chOff x="4924239" y="1543050"/>
                  <a:chExt cx="103738" cy="1134732"/>
                </a:xfrm>
              </p:grpSpPr>
              <p:sp>
                <p:nvSpPr>
                  <p:cNvPr id="90" name="Rectangle 8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rot="5400000">
                  <a:off x="5267685" y="3300887"/>
                  <a:ext cx="138145" cy="661073"/>
                  <a:chOff x="4924239" y="1543050"/>
                  <a:chExt cx="103738" cy="1134732"/>
                </a:xfrm>
              </p:grpSpPr>
              <p:sp>
                <p:nvSpPr>
                  <p:cNvPr id="107" name="Rectangle 10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rot="5400000">
                  <a:off x="5275636" y="2294384"/>
                  <a:ext cx="138145" cy="661073"/>
                  <a:chOff x="4924239" y="1543050"/>
                  <a:chExt cx="103738" cy="1134732"/>
                </a:xfrm>
              </p:grpSpPr>
              <p:sp>
                <p:nvSpPr>
                  <p:cNvPr id="116" name="Rectangle 11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2" name="Group 151"/>
              <p:cNvGrpSpPr/>
              <p:nvPr/>
            </p:nvGrpSpPr>
            <p:grpSpPr>
              <a:xfrm>
                <a:off x="6050035" y="1492121"/>
                <a:ext cx="406004" cy="490060"/>
                <a:chOff x="5762773" y="2607962"/>
                <a:chExt cx="406004" cy="490060"/>
              </a:xfrm>
            </p:grpSpPr>
            <p:sp>
              <p:nvSpPr>
                <p:cNvPr id="126" name="Rectangle 125"/>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U4</a:t>
                  </a:r>
                  <a:endParaRPr lang="en-US" sz="1000" dirty="0"/>
                </a:p>
              </p:txBody>
            </p:sp>
            <p:grpSp>
              <p:nvGrpSpPr>
                <p:cNvPr id="145" name="Group 144"/>
                <p:cNvGrpSpPr/>
                <p:nvPr/>
              </p:nvGrpSpPr>
              <p:grpSpPr>
                <a:xfrm>
                  <a:off x="5762773" y="2657809"/>
                  <a:ext cx="103738" cy="397340"/>
                  <a:chOff x="5410200" y="2648743"/>
                  <a:chExt cx="103738" cy="397340"/>
                </a:xfrm>
              </p:grpSpPr>
              <p:sp>
                <p:nvSpPr>
                  <p:cNvPr id="129" name="Rectangle 128"/>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065039" y="2657474"/>
                  <a:ext cx="103738" cy="397340"/>
                  <a:chOff x="5410200" y="2648743"/>
                  <a:chExt cx="103738" cy="397340"/>
                </a:xfrm>
              </p:grpSpPr>
              <p:sp>
                <p:nvSpPr>
                  <p:cNvPr id="148" name="Rectangle 147"/>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8" name="Group 157"/>
              <p:cNvGrpSpPr/>
              <p:nvPr/>
            </p:nvGrpSpPr>
            <p:grpSpPr>
              <a:xfrm>
                <a:off x="5994274" y="3799114"/>
                <a:ext cx="409896" cy="358556"/>
                <a:chOff x="5412257" y="3177385"/>
                <a:chExt cx="409896" cy="358556"/>
              </a:xfrm>
            </p:grpSpPr>
            <p:sp>
              <p:nvSpPr>
                <p:cNvPr id="153" name="Rectangle 152"/>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U8</a:t>
                  </a:r>
                  <a:endParaRPr lang="en-US" sz="1000" dirty="0"/>
                </a:p>
              </p:txBody>
            </p:sp>
            <p:grpSp>
              <p:nvGrpSpPr>
                <p:cNvPr id="146" name="Group 145"/>
                <p:cNvGrpSpPr/>
                <p:nvPr/>
              </p:nvGrpSpPr>
              <p:grpSpPr>
                <a:xfrm>
                  <a:off x="5412257" y="3217997"/>
                  <a:ext cx="103738" cy="277655"/>
                  <a:chOff x="5410200" y="3216371"/>
                  <a:chExt cx="103738" cy="277655"/>
                </a:xfrm>
              </p:grpSpPr>
              <p:sp>
                <p:nvSpPr>
                  <p:cNvPr id="134" name="Rectangle 133"/>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5718415" y="3212303"/>
                  <a:ext cx="103738" cy="277655"/>
                  <a:chOff x="5410200" y="3216371"/>
                  <a:chExt cx="103738" cy="277655"/>
                </a:xfrm>
              </p:grpSpPr>
              <p:sp>
                <p:nvSpPr>
                  <p:cNvPr id="155" name="Rectangle 15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9" name="Group 158"/>
              <p:cNvGrpSpPr/>
              <p:nvPr/>
            </p:nvGrpSpPr>
            <p:grpSpPr>
              <a:xfrm>
                <a:off x="5002250" y="3881340"/>
                <a:ext cx="409896" cy="358556"/>
                <a:chOff x="5412257" y="3177385"/>
                <a:chExt cx="409896" cy="358556"/>
              </a:xfrm>
            </p:grpSpPr>
            <p:sp>
              <p:nvSpPr>
                <p:cNvPr id="160" name="Rectangle 159"/>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U7</a:t>
                  </a:r>
                  <a:endParaRPr lang="en-US" sz="1000" dirty="0"/>
                </a:p>
              </p:txBody>
            </p:sp>
            <p:grpSp>
              <p:nvGrpSpPr>
                <p:cNvPr id="161" name="Group 160"/>
                <p:cNvGrpSpPr/>
                <p:nvPr/>
              </p:nvGrpSpPr>
              <p:grpSpPr>
                <a:xfrm>
                  <a:off x="5412257" y="3217997"/>
                  <a:ext cx="103738" cy="277655"/>
                  <a:chOff x="5410200" y="3216371"/>
                  <a:chExt cx="103738" cy="277655"/>
                </a:xfrm>
              </p:grpSpPr>
              <p:sp>
                <p:nvSpPr>
                  <p:cNvPr id="166" name="Rectangle 16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5718415" y="3212303"/>
                  <a:ext cx="103738" cy="277655"/>
                  <a:chOff x="5410200" y="3216371"/>
                  <a:chExt cx="103738" cy="277655"/>
                </a:xfrm>
              </p:grpSpPr>
              <p:sp>
                <p:nvSpPr>
                  <p:cNvPr id="163" name="Rectangle 162"/>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70" name="Elbow Connector 169"/>
              <p:cNvCxnSpPr>
                <a:stCxn id="10" idx="3"/>
                <a:endCxn id="42"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Elbow Connector 172"/>
              <p:cNvCxnSpPr>
                <a:stCxn id="33" idx="3"/>
                <a:endCxn id="55"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Elbow Connector 174"/>
              <p:cNvCxnSpPr>
                <a:stCxn id="64" idx="3"/>
                <a:endCxn id="75"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Elbow Connector 176"/>
              <p:cNvCxnSpPr>
                <a:stCxn id="84" idx="3"/>
                <a:endCxn id="117"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9" name="Elbow Connector 178"/>
              <p:cNvCxnSpPr>
                <a:stCxn id="90" idx="1"/>
                <a:endCxn id="13" idx="3"/>
              </p:cNvCxnSpPr>
              <p:nvPr/>
            </p:nvCxnSpPr>
            <p:spPr>
              <a:xfrm rot="10800000">
                <a:off x="2685106" y="2266088"/>
                <a:ext cx="591494" cy="881389"/>
              </a:xfrm>
              <a:prstGeom prst="bentConnector3">
                <a:avLst>
                  <a:gd name="adj1" fmla="val 78099"/>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Elbow Connector 182"/>
              <p:cNvCxnSpPr>
                <a:stCxn id="98" idx="3"/>
                <a:endCxn id="129"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Elbow Connector 187"/>
              <p:cNvCxnSpPr>
                <a:stCxn id="99" idx="3"/>
                <a:endCxn id="130" idx="1"/>
              </p:cNvCxnSpPr>
              <p:nvPr/>
            </p:nvCxnSpPr>
            <p:spPr>
              <a:xfrm flipV="1">
                <a:off x="4343400" y="1683876"/>
                <a:ext cx="1706635" cy="1574445"/>
              </a:xfrm>
              <a:prstGeom prst="bentConnector3">
                <a:avLst>
                  <a:gd name="adj1" fmla="val 80351"/>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1" name="Elbow Connector 190"/>
              <p:cNvCxnSpPr>
                <a:stCxn id="100" idx="3"/>
                <a:endCxn id="131"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9" name="Group 198"/>
              <p:cNvGrpSpPr/>
              <p:nvPr/>
            </p:nvGrpSpPr>
            <p:grpSpPr>
              <a:xfrm>
                <a:off x="6223396" y="2383739"/>
                <a:ext cx="406004" cy="490060"/>
                <a:chOff x="5762773" y="2607962"/>
                <a:chExt cx="406004" cy="490060"/>
              </a:xfrm>
            </p:grpSpPr>
            <p:sp>
              <p:nvSpPr>
                <p:cNvPr id="200" name="Rectangle 199"/>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U5</a:t>
                  </a:r>
                  <a:endParaRPr lang="en-US" sz="1000" dirty="0"/>
                </a:p>
              </p:txBody>
            </p:sp>
            <p:grpSp>
              <p:nvGrpSpPr>
                <p:cNvPr id="201" name="Group 200"/>
                <p:cNvGrpSpPr/>
                <p:nvPr/>
              </p:nvGrpSpPr>
              <p:grpSpPr>
                <a:xfrm>
                  <a:off x="5762773" y="2657809"/>
                  <a:ext cx="103738" cy="397340"/>
                  <a:chOff x="5410200" y="2648743"/>
                  <a:chExt cx="103738" cy="397340"/>
                </a:xfrm>
              </p:grpSpPr>
              <p:sp>
                <p:nvSpPr>
                  <p:cNvPr id="207" name="Rectangle 206"/>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p:cNvGrpSpPr/>
                <p:nvPr/>
              </p:nvGrpSpPr>
              <p:grpSpPr>
                <a:xfrm>
                  <a:off x="6065039" y="2657474"/>
                  <a:ext cx="103738" cy="397340"/>
                  <a:chOff x="5410200" y="2648743"/>
                  <a:chExt cx="103738" cy="397340"/>
                </a:xfrm>
              </p:grpSpPr>
              <p:sp>
                <p:nvSpPr>
                  <p:cNvPr id="203" name="Rectangle 202"/>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12" name="Elbow Connector 211"/>
              <p:cNvCxnSpPr>
                <a:stCxn id="98" idx="3"/>
                <a:endCxn id="207"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7" name="Elbow Connector 216"/>
              <p:cNvCxnSpPr>
                <a:stCxn id="99" idx="3"/>
              </p:cNvCxnSpPr>
              <p:nvPr/>
            </p:nvCxnSpPr>
            <p:spPr>
              <a:xfrm flipV="1">
                <a:off x="4343400" y="2575495"/>
                <a:ext cx="1855875" cy="682826"/>
              </a:xfrm>
              <a:prstGeom prst="bentConnector3">
                <a:avLst>
                  <a:gd name="adj1" fmla="val 5000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210" idx="1"/>
                <a:endCxn id="101"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5" name="Elbow Connector 224"/>
              <p:cNvCxnSpPr>
                <a:stCxn id="102" idx="3"/>
                <a:endCxn id="209"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8" name="Oval 227"/>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2" name="Elbow Connector 231"/>
              <p:cNvCxnSpPr>
                <a:stCxn id="103" idx="3"/>
                <a:endCxn id="134"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5" name="Elbow Connector 234"/>
              <p:cNvCxnSpPr>
                <a:stCxn id="103" idx="3"/>
                <a:endCxn id="166"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7" name="Elbow Connector 236"/>
              <p:cNvCxnSpPr>
                <a:stCxn id="104" idx="3"/>
                <a:endCxn id="135"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Elbow Connector 239"/>
              <p:cNvCxnSpPr>
                <a:stCxn id="104" idx="3"/>
                <a:endCxn id="167"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3" name="Elbow Connector 242"/>
              <p:cNvCxnSpPr>
                <a:stCxn id="11" idx="3"/>
                <a:endCxn id="43"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Elbow Connector 245"/>
              <p:cNvCxnSpPr>
                <a:stCxn id="43" idx="1"/>
                <a:endCxn id="56"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Elbow Connector 253"/>
              <p:cNvCxnSpPr>
                <a:stCxn id="56" idx="1"/>
                <a:endCxn id="76"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43" idx="1"/>
                <a:endCxn id="118"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Elbow Connector 264"/>
              <p:cNvCxnSpPr>
                <a:stCxn id="12" idx="3"/>
                <a:endCxn id="44"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9" name="Elbow Connector 268"/>
              <p:cNvCxnSpPr>
                <a:stCxn id="44" idx="1"/>
                <a:endCxn id="57"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4" name="Elbow Connector 273"/>
              <p:cNvCxnSpPr>
                <a:stCxn id="57" idx="1"/>
                <a:endCxn id="77"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stCxn id="44" idx="1"/>
                <a:endCxn id="119"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3" name="TextBox 292"/>
              <p:cNvSpPr txBox="1"/>
              <p:nvPr/>
            </p:nvSpPr>
            <p:spPr>
              <a:xfrm>
                <a:off x="4497124" y="3561330"/>
                <a:ext cx="609600" cy="200055"/>
              </a:xfrm>
              <a:prstGeom prst="rect">
                <a:avLst/>
              </a:prstGeom>
              <a:noFill/>
            </p:spPr>
            <p:txBody>
              <a:bodyPr wrap="square" rtlCol="0">
                <a:spAutoFit/>
              </a:bodyPr>
              <a:lstStyle/>
              <a:p>
                <a:r>
                  <a:rPr lang="en-US" sz="700" dirty="0" smtClean="0">
                    <a:solidFill>
                      <a:srgbClr val="C00000"/>
                    </a:solidFill>
                  </a:rPr>
                  <a:t>SCK</a:t>
                </a:r>
                <a:endParaRPr lang="en-US" sz="700" dirty="0">
                  <a:solidFill>
                    <a:srgbClr val="C00000"/>
                  </a:solidFill>
                </a:endParaRPr>
              </a:p>
            </p:txBody>
          </p:sp>
          <p:sp>
            <p:nvSpPr>
              <p:cNvPr id="294" name="TextBox 293"/>
              <p:cNvSpPr txBox="1"/>
              <p:nvPr/>
            </p:nvSpPr>
            <p:spPr>
              <a:xfrm>
                <a:off x="4495800" y="3665368"/>
                <a:ext cx="609600" cy="200055"/>
              </a:xfrm>
              <a:prstGeom prst="rect">
                <a:avLst/>
              </a:prstGeom>
              <a:noFill/>
            </p:spPr>
            <p:txBody>
              <a:bodyPr wrap="square" rtlCol="0">
                <a:spAutoFit/>
              </a:bodyPr>
              <a:lstStyle/>
              <a:p>
                <a:r>
                  <a:rPr lang="en-US" sz="700" dirty="0" smtClean="0">
                    <a:solidFill>
                      <a:srgbClr val="C00000"/>
                    </a:solidFill>
                  </a:rPr>
                  <a:t>SDA</a:t>
                </a:r>
                <a:endParaRPr lang="en-US" sz="700" dirty="0">
                  <a:solidFill>
                    <a:srgbClr val="C00000"/>
                  </a:solidFill>
                </a:endParaRPr>
              </a:p>
            </p:txBody>
          </p:sp>
          <p:sp>
            <p:nvSpPr>
              <p:cNvPr id="295" name="TextBox 294"/>
              <p:cNvSpPr txBox="1"/>
              <p:nvPr/>
            </p:nvSpPr>
            <p:spPr>
              <a:xfrm>
                <a:off x="4520755" y="2972471"/>
                <a:ext cx="533400" cy="215444"/>
              </a:xfrm>
              <a:prstGeom prst="rect">
                <a:avLst/>
              </a:prstGeom>
              <a:noFill/>
            </p:spPr>
            <p:txBody>
              <a:bodyPr wrap="square" rtlCol="0">
                <a:spAutoFit/>
              </a:bodyPr>
              <a:lstStyle/>
              <a:p>
                <a:r>
                  <a:rPr lang="en-US" sz="800" dirty="0" smtClean="0">
                    <a:solidFill>
                      <a:srgbClr val="FFFF00"/>
                    </a:solidFill>
                  </a:rPr>
                  <a:t>SCLK</a:t>
                </a:r>
                <a:endParaRPr lang="en-US" sz="800" dirty="0">
                  <a:solidFill>
                    <a:srgbClr val="FFFF00"/>
                  </a:solidFill>
                </a:endParaRPr>
              </a:p>
            </p:txBody>
          </p:sp>
          <p:sp>
            <p:nvSpPr>
              <p:cNvPr id="296" name="TextBox 295"/>
              <p:cNvSpPr txBox="1"/>
              <p:nvPr/>
            </p:nvSpPr>
            <p:spPr>
              <a:xfrm>
                <a:off x="4522175" y="3095241"/>
                <a:ext cx="533400" cy="215444"/>
              </a:xfrm>
              <a:prstGeom prst="rect">
                <a:avLst/>
              </a:prstGeom>
              <a:noFill/>
            </p:spPr>
            <p:txBody>
              <a:bodyPr wrap="square" rtlCol="0">
                <a:spAutoFit/>
              </a:bodyPr>
              <a:lstStyle/>
              <a:p>
                <a:r>
                  <a:rPr lang="en-US" sz="800" dirty="0" smtClean="0">
                    <a:solidFill>
                      <a:srgbClr val="FFFF00"/>
                    </a:solidFill>
                  </a:rPr>
                  <a:t>MOSI</a:t>
                </a:r>
                <a:endParaRPr lang="en-US" sz="800" dirty="0">
                  <a:solidFill>
                    <a:srgbClr val="FFFF00"/>
                  </a:solidFill>
                </a:endParaRPr>
              </a:p>
            </p:txBody>
          </p:sp>
          <p:sp>
            <p:nvSpPr>
              <p:cNvPr id="297" name="TextBox 296"/>
              <p:cNvSpPr txBox="1"/>
              <p:nvPr/>
            </p:nvSpPr>
            <p:spPr>
              <a:xfrm>
                <a:off x="4519986" y="3210914"/>
                <a:ext cx="533400" cy="215444"/>
              </a:xfrm>
              <a:prstGeom prst="rect">
                <a:avLst/>
              </a:prstGeom>
              <a:noFill/>
            </p:spPr>
            <p:txBody>
              <a:bodyPr wrap="square" rtlCol="0">
                <a:spAutoFit/>
              </a:bodyPr>
              <a:lstStyle/>
              <a:p>
                <a:r>
                  <a:rPr lang="en-US" sz="800" dirty="0" smtClean="0">
                    <a:solidFill>
                      <a:srgbClr val="FFFF00"/>
                    </a:solidFill>
                  </a:rPr>
                  <a:t>SS1</a:t>
                </a:r>
                <a:endParaRPr lang="en-US" sz="800" dirty="0">
                  <a:solidFill>
                    <a:srgbClr val="FFFF00"/>
                  </a:solidFill>
                </a:endParaRPr>
              </a:p>
            </p:txBody>
          </p:sp>
          <p:sp>
            <p:nvSpPr>
              <p:cNvPr id="298" name="TextBox 297"/>
              <p:cNvSpPr txBox="1"/>
              <p:nvPr/>
            </p:nvSpPr>
            <p:spPr>
              <a:xfrm>
                <a:off x="4515757" y="3327704"/>
                <a:ext cx="533400" cy="215444"/>
              </a:xfrm>
              <a:prstGeom prst="rect">
                <a:avLst/>
              </a:prstGeom>
              <a:noFill/>
            </p:spPr>
            <p:txBody>
              <a:bodyPr wrap="square" rtlCol="0">
                <a:spAutoFit/>
              </a:bodyPr>
              <a:lstStyle/>
              <a:p>
                <a:r>
                  <a:rPr lang="en-US" sz="800" dirty="0" smtClean="0">
                    <a:solidFill>
                      <a:srgbClr val="FFFF00"/>
                    </a:solidFill>
                  </a:rPr>
                  <a:t>MISO</a:t>
                </a:r>
                <a:endParaRPr lang="en-US" sz="800" dirty="0">
                  <a:solidFill>
                    <a:srgbClr val="FFFF00"/>
                  </a:solidFill>
                </a:endParaRPr>
              </a:p>
            </p:txBody>
          </p:sp>
          <p:sp>
            <p:nvSpPr>
              <p:cNvPr id="299" name="TextBox 298"/>
              <p:cNvSpPr txBox="1"/>
              <p:nvPr/>
            </p:nvSpPr>
            <p:spPr>
              <a:xfrm>
                <a:off x="4516527" y="3435931"/>
                <a:ext cx="533400" cy="215444"/>
              </a:xfrm>
              <a:prstGeom prst="rect">
                <a:avLst/>
              </a:prstGeom>
              <a:noFill/>
            </p:spPr>
            <p:txBody>
              <a:bodyPr wrap="square" rtlCol="0">
                <a:spAutoFit/>
              </a:bodyPr>
              <a:lstStyle/>
              <a:p>
                <a:r>
                  <a:rPr lang="en-US" sz="800" dirty="0" smtClean="0">
                    <a:solidFill>
                      <a:srgbClr val="FFFF00"/>
                    </a:solidFill>
                  </a:rPr>
                  <a:t>SS2</a:t>
                </a:r>
                <a:endParaRPr lang="en-US" sz="800" dirty="0">
                  <a:solidFill>
                    <a:srgbClr val="FFFF00"/>
                  </a:solidFill>
                </a:endParaRPr>
              </a:p>
            </p:txBody>
          </p:sp>
          <p:sp>
            <p:nvSpPr>
              <p:cNvPr id="300" name="TextBox 299"/>
              <p:cNvSpPr txBox="1"/>
              <p:nvPr/>
            </p:nvSpPr>
            <p:spPr>
              <a:xfrm>
                <a:off x="2944637" y="1638702"/>
                <a:ext cx="533400" cy="215444"/>
              </a:xfrm>
              <a:prstGeom prst="rect">
                <a:avLst/>
              </a:prstGeom>
              <a:noFill/>
            </p:spPr>
            <p:txBody>
              <a:bodyPr wrap="square" rtlCol="0">
                <a:spAutoFit/>
              </a:bodyPr>
              <a:lstStyle/>
              <a:p>
                <a:r>
                  <a:rPr lang="en-US" sz="800" dirty="0" smtClean="0">
                    <a:solidFill>
                      <a:srgbClr val="33CCCC"/>
                    </a:solidFill>
                  </a:rPr>
                  <a:t>TDI</a:t>
                </a:r>
                <a:endParaRPr lang="en-US" sz="800" dirty="0">
                  <a:solidFill>
                    <a:srgbClr val="33CCCC"/>
                  </a:solidFill>
                </a:endParaRPr>
              </a:p>
            </p:txBody>
          </p:sp>
          <p:sp>
            <p:nvSpPr>
              <p:cNvPr id="303" name="TextBox 302"/>
              <p:cNvSpPr txBox="1"/>
              <p:nvPr/>
            </p:nvSpPr>
            <p:spPr>
              <a:xfrm>
                <a:off x="3048000" y="2965906"/>
                <a:ext cx="533400" cy="215444"/>
              </a:xfrm>
              <a:prstGeom prst="rect">
                <a:avLst/>
              </a:prstGeom>
              <a:noFill/>
            </p:spPr>
            <p:txBody>
              <a:bodyPr wrap="square" rtlCol="0">
                <a:spAutoFit/>
              </a:bodyPr>
              <a:lstStyle/>
              <a:p>
                <a:r>
                  <a:rPr lang="en-US" sz="800" dirty="0" smtClean="0">
                    <a:solidFill>
                      <a:srgbClr val="33CCCC"/>
                    </a:solidFill>
                  </a:rPr>
                  <a:t>TDO</a:t>
                </a:r>
                <a:endParaRPr lang="en-US" sz="800" dirty="0">
                  <a:solidFill>
                    <a:srgbClr val="33CCCC"/>
                  </a:solidFill>
                </a:endParaRPr>
              </a:p>
            </p:txBody>
          </p:sp>
          <p:grpSp>
            <p:nvGrpSpPr>
              <p:cNvPr id="306" name="Group 305"/>
              <p:cNvGrpSpPr/>
              <p:nvPr/>
            </p:nvGrpSpPr>
            <p:grpSpPr>
              <a:xfrm>
                <a:off x="2790504" y="3660994"/>
                <a:ext cx="409896" cy="358556"/>
                <a:chOff x="5412257" y="3177385"/>
                <a:chExt cx="409896" cy="358556"/>
              </a:xfrm>
            </p:grpSpPr>
            <p:sp>
              <p:nvSpPr>
                <p:cNvPr id="307" name="Rectangle 306"/>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t>U9</a:t>
                  </a:r>
                  <a:endParaRPr lang="en-US" sz="1000" dirty="0"/>
                </a:p>
              </p:txBody>
            </p:sp>
            <p:grpSp>
              <p:nvGrpSpPr>
                <p:cNvPr id="308" name="Group 307"/>
                <p:cNvGrpSpPr/>
                <p:nvPr/>
              </p:nvGrpSpPr>
              <p:grpSpPr>
                <a:xfrm>
                  <a:off x="5412257" y="3217997"/>
                  <a:ext cx="103738" cy="277655"/>
                  <a:chOff x="5410200" y="3216371"/>
                  <a:chExt cx="103738" cy="277655"/>
                </a:xfrm>
              </p:grpSpPr>
              <p:sp>
                <p:nvSpPr>
                  <p:cNvPr id="313" name="Rectangle 312"/>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9" name="Group 308"/>
                <p:cNvGrpSpPr/>
                <p:nvPr/>
              </p:nvGrpSpPr>
              <p:grpSpPr>
                <a:xfrm>
                  <a:off x="5718415" y="3212303"/>
                  <a:ext cx="103738" cy="277655"/>
                  <a:chOff x="5410200" y="3216371"/>
                  <a:chExt cx="103738" cy="277655"/>
                </a:xfrm>
              </p:grpSpPr>
              <p:sp>
                <p:nvSpPr>
                  <p:cNvPr id="310" name="Rectangle 309"/>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20" name="Elbow Connector 319"/>
              <p:cNvCxnSpPr>
                <a:endCxn id="314"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2" name="Elbow Connector 321"/>
              <p:cNvCxnSpPr>
                <a:stCxn id="24" idx="3"/>
                <a:endCxn id="315"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87585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Board Model</a:t>
            </a:r>
            <a:endParaRPr lang="en-US" dirty="0"/>
          </a:p>
        </p:txBody>
      </p:sp>
      <p:sp>
        <p:nvSpPr>
          <p:cNvPr id="3" name="Footer Placeholder 2"/>
          <p:cNvSpPr>
            <a:spLocks noGrp="1"/>
          </p:cNvSpPr>
          <p:nvPr>
            <p:ph type="ftr" sz="quarter" idx="11"/>
          </p:nvPr>
        </p:nvSpPr>
        <p:spPr>
          <a:xfrm>
            <a:off x="1469659" y="5039591"/>
            <a:ext cx="2071255" cy="199159"/>
          </a:xfrm>
        </p:spPr>
        <p:txBody>
          <a:bodyPr/>
          <a:lstStyle/>
          <a:p>
            <a:endParaRPr lang="en-US" sz="40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sp>
        <p:nvSpPr>
          <p:cNvPr id="6" name="Rounded Rectangle 5"/>
          <p:cNvSpPr/>
          <p:nvPr/>
        </p:nvSpPr>
        <p:spPr>
          <a:xfrm>
            <a:off x="2997678" y="1879023"/>
            <a:ext cx="942109" cy="38792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JTAG</a:t>
            </a:r>
            <a:br>
              <a:rPr lang="en-US" sz="800" dirty="0" smtClean="0">
                <a:solidFill>
                  <a:schemeClr val="tx1"/>
                </a:solidFill>
              </a:rPr>
            </a:br>
            <a:r>
              <a:rPr lang="en-US" sz="800" dirty="0" smtClean="0">
                <a:solidFill>
                  <a:schemeClr val="tx1"/>
                </a:solidFill>
              </a:rPr>
              <a:t>CONTROLLER</a:t>
            </a:r>
            <a:endParaRPr lang="en-US" sz="800" dirty="0">
              <a:solidFill>
                <a:schemeClr val="tx1"/>
              </a:solidFill>
            </a:endParaRPr>
          </a:p>
        </p:txBody>
      </p:sp>
      <p:sp>
        <p:nvSpPr>
          <p:cNvPr id="7" name="Rounded Rectangle 6"/>
          <p:cNvSpPr/>
          <p:nvPr/>
        </p:nvSpPr>
        <p:spPr>
          <a:xfrm>
            <a:off x="6225787" y="1879023"/>
            <a:ext cx="942109" cy="38792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I2C</a:t>
            </a:r>
            <a:br>
              <a:rPr lang="en-US" sz="800" dirty="0" smtClean="0">
                <a:solidFill>
                  <a:schemeClr val="tx1"/>
                </a:solidFill>
              </a:rPr>
            </a:br>
            <a:r>
              <a:rPr lang="en-US" sz="800" dirty="0" smtClean="0">
                <a:solidFill>
                  <a:schemeClr val="tx1"/>
                </a:solidFill>
              </a:rPr>
              <a:t>CONTROLLER</a:t>
            </a:r>
            <a:endParaRPr lang="en-US" sz="800" dirty="0">
              <a:solidFill>
                <a:schemeClr val="tx1"/>
              </a:solidFill>
            </a:endParaRPr>
          </a:p>
        </p:txBody>
      </p:sp>
      <p:sp>
        <p:nvSpPr>
          <p:cNvPr id="8" name="Rounded Rectangle 7"/>
          <p:cNvSpPr/>
          <p:nvPr/>
        </p:nvSpPr>
        <p:spPr>
          <a:xfrm>
            <a:off x="6220691" y="2463077"/>
            <a:ext cx="942109" cy="387927"/>
          </a:xfrm>
          <a:prstGeom prst="roundRect">
            <a:avLst/>
          </a:prstGeom>
          <a:solidFill>
            <a:schemeClr val="bg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C00000"/>
                </a:solidFill>
              </a:rPr>
              <a:t>I2C</a:t>
            </a:r>
            <a:br>
              <a:rPr lang="en-US" sz="900" dirty="0" smtClean="0">
                <a:solidFill>
                  <a:srgbClr val="C00000"/>
                </a:solidFill>
              </a:rPr>
            </a:br>
            <a:r>
              <a:rPr lang="en-US" sz="900" dirty="0" smtClean="0">
                <a:solidFill>
                  <a:srgbClr val="C00000"/>
                </a:solidFill>
              </a:rPr>
              <a:t>BUS</a:t>
            </a:r>
            <a:endParaRPr lang="en-US" sz="900" dirty="0">
              <a:solidFill>
                <a:srgbClr val="C00000"/>
              </a:solidFill>
            </a:endParaRPr>
          </a:p>
        </p:txBody>
      </p:sp>
      <p:sp>
        <p:nvSpPr>
          <p:cNvPr id="9" name="Rounded Rectangle 8"/>
          <p:cNvSpPr/>
          <p:nvPr/>
        </p:nvSpPr>
        <p:spPr>
          <a:xfrm>
            <a:off x="6220691" y="3028950"/>
            <a:ext cx="942109"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U9</a:t>
            </a:r>
            <a:endParaRPr lang="en-US" sz="1050" dirty="0"/>
          </a:p>
        </p:txBody>
      </p:sp>
      <p:sp>
        <p:nvSpPr>
          <p:cNvPr id="10" name="Rounded Rectangle 9"/>
          <p:cNvSpPr/>
          <p:nvPr/>
        </p:nvSpPr>
        <p:spPr>
          <a:xfrm>
            <a:off x="2992582" y="2386877"/>
            <a:ext cx="942109" cy="387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JTAG</a:t>
            </a:r>
            <a:br>
              <a:rPr lang="en-US" sz="900" dirty="0" smtClean="0"/>
            </a:br>
            <a:r>
              <a:rPr lang="en-US" sz="900" dirty="0" smtClean="0"/>
              <a:t>CHAIN</a:t>
            </a:r>
            <a:endParaRPr lang="en-US" sz="900" dirty="0"/>
          </a:p>
        </p:txBody>
      </p:sp>
      <p:sp>
        <p:nvSpPr>
          <p:cNvPr id="11" name="Rounded Rectangle 10"/>
          <p:cNvSpPr/>
          <p:nvPr/>
        </p:nvSpPr>
        <p:spPr>
          <a:xfrm>
            <a:off x="1544782" y="3091008"/>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U1</a:t>
            </a:r>
            <a:endParaRPr lang="en-US" sz="1050" dirty="0"/>
          </a:p>
        </p:txBody>
      </p:sp>
      <p:sp>
        <p:nvSpPr>
          <p:cNvPr id="12" name="Rounded Rectangle 11"/>
          <p:cNvSpPr/>
          <p:nvPr/>
        </p:nvSpPr>
        <p:spPr>
          <a:xfrm>
            <a:off x="2649682" y="3082022"/>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U2</a:t>
            </a:r>
            <a:endParaRPr lang="en-US" sz="1050" dirty="0"/>
          </a:p>
        </p:txBody>
      </p:sp>
      <p:sp>
        <p:nvSpPr>
          <p:cNvPr id="13" name="Rounded Rectangle 12"/>
          <p:cNvSpPr/>
          <p:nvPr/>
        </p:nvSpPr>
        <p:spPr>
          <a:xfrm>
            <a:off x="3754582" y="3072677"/>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U3</a:t>
            </a:r>
            <a:endParaRPr lang="en-US" sz="1050" dirty="0"/>
          </a:p>
        </p:txBody>
      </p:sp>
      <p:sp>
        <p:nvSpPr>
          <p:cNvPr id="14" name="Rounded Rectangle 13"/>
          <p:cNvSpPr/>
          <p:nvPr/>
        </p:nvSpPr>
        <p:spPr>
          <a:xfrm>
            <a:off x="4897582" y="3073756"/>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U6</a:t>
            </a:r>
            <a:endParaRPr lang="en-US" sz="1050" dirty="0"/>
          </a:p>
        </p:txBody>
      </p:sp>
      <p:sp>
        <p:nvSpPr>
          <p:cNvPr id="15" name="Rounded Rectangle 14"/>
          <p:cNvSpPr/>
          <p:nvPr/>
        </p:nvSpPr>
        <p:spPr>
          <a:xfrm>
            <a:off x="1544782" y="4444277"/>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U4</a:t>
            </a:r>
            <a:endParaRPr lang="en-US" sz="1050" dirty="0"/>
          </a:p>
        </p:txBody>
      </p:sp>
      <p:sp>
        <p:nvSpPr>
          <p:cNvPr id="16" name="Rounded Rectangle 15"/>
          <p:cNvSpPr/>
          <p:nvPr/>
        </p:nvSpPr>
        <p:spPr>
          <a:xfrm>
            <a:off x="2649682" y="4435291"/>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U5</a:t>
            </a:r>
            <a:endParaRPr lang="en-US" sz="1050" dirty="0"/>
          </a:p>
        </p:txBody>
      </p:sp>
      <p:sp>
        <p:nvSpPr>
          <p:cNvPr id="17" name="Rounded Rectangle 16"/>
          <p:cNvSpPr/>
          <p:nvPr/>
        </p:nvSpPr>
        <p:spPr>
          <a:xfrm>
            <a:off x="3754582" y="4425946"/>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U7</a:t>
            </a:r>
            <a:endParaRPr lang="en-US" sz="1050" dirty="0"/>
          </a:p>
        </p:txBody>
      </p:sp>
      <p:sp>
        <p:nvSpPr>
          <p:cNvPr id="18" name="Rounded Rectangle 17"/>
          <p:cNvSpPr/>
          <p:nvPr/>
        </p:nvSpPr>
        <p:spPr>
          <a:xfrm>
            <a:off x="4897582" y="4427025"/>
            <a:ext cx="609600" cy="387927"/>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U8</a:t>
            </a:r>
            <a:endParaRPr lang="en-US" sz="1050" dirty="0"/>
          </a:p>
        </p:txBody>
      </p:sp>
      <p:sp>
        <p:nvSpPr>
          <p:cNvPr id="19" name="Rounded Rectangle 18"/>
          <p:cNvSpPr/>
          <p:nvPr/>
        </p:nvSpPr>
        <p:spPr>
          <a:xfrm>
            <a:off x="2154382" y="3758477"/>
            <a:ext cx="609600" cy="387927"/>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SPI</a:t>
            </a:r>
            <a:br>
              <a:rPr lang="en-US" sz="1050" dirty="0" smtClean="0">
                <a:solidFill>
                  <a:schemeClr val="tx1"/>
                </a:solidFill>
              </a:rPr>
            </a:br>
            <a:r>
              <a:rPr lang="en-US" sz="1050" dirty="0" smtClean="0">
                <a:solidFill>
                  <a:schemeClr val="tx1"/>
                </a:solidFill>
              </a:rPr>
              <a:t>BUS</a:t>
            </a:r>
            <a:endParaRPr lang="en-US" sz="1050" dirty="0">
              <a:solidFill>
                <a:schemeClr val="tx1"/>
              </a:solidFill>
            </a:endParaRPr>
          </a:p>
        </p:txBody>
      </p:sp>
      <p:sp>
        <p:nvSpPr>
          <p:cNvPr id="20" name="Rounded Rectangle 19"/>
          <p:cNvSpPr/>
          <p:nvPr/>
        </p:nvSpPr>
        <p:spPr>
          <a:xfrm>
            <a:off x="4897583" y="3758477"/>
            <a:ext cx="609600" cy="387927"/>
          </a:xfrm>
          <a:prstGeom prst="roundRect">
            <a:avLst/>
          </a:prstGeom>
          <a:solidFill>
            <a:schemeClr val="bg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I2C</a:t>
            </a:r>
            <a:br>
              <a:rPr lang="en-US" sz="1050" dirty="0" smtClean="0">
                <a:solidFill>
                  <a:schemeClr val="tx1"/>
                </a:solidFill>
              </a:rPr>
            </a:br>
            <a:r>
              <a:rPr lang="en-US" sz="1050" dirty="0" smtClean="0">
                <a:solidFill>
                  <a:schemeClr val="tx1"/>
                </a:solidFill>
              </a:rPr>
              <a:t>BUS</a:t>
            </a:r>
            <a:endParaRPr lang="en-US" sz="1050" dirty="0">
              <a:solidFill>
                <a:schemeClr val="tx1"/>
              </a:solidFill>
            </a:endParaRPr>
          </a:p>
        </p:txBody>
      </p:sp>
      <p:cxnSp>
        <p:nvCxnSpPr>
          <p:cNvPr id="22" name="Elbow Connector 21"/>
          <p:cNvCxnSpPr>
            <a:stCxn id="6" idx="2"/>
            <a:endCxn id="10" idx="0"/>
          </p:cNvCxnSpPr>
          <p:nvPr/>
        </p:nvCxnSpPr>
        <p:spPr>
          <a:xfrm rot="5400000">
            <a:off x="3406222" y="2324365"/>
            <a:ext cx="119927" cy="509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0" idx="2"/>
            <a:endCxn id="11" idx="0"/>
          </p:cNvCxnSpPr>
          <p:nvPr/>
        </p:nvCxnSpPr>
        <p:spPr>
          <a:xfrm rot="5400000">
            <a:off x="2498508" y="2125879"/>
            <a:ext cx="316204" cy="161405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2" idx="0"/>
            <a:endCxn id="10" idx="2"/>
          </p:cNvCxnSpPr>
          <p:nvPr/>
        </p:nvCxnSpPr>
        <p:spPr>
          <a:xfrm rot="5400000" flipH="1" flipV="1">
            <a:off x="3055450" y="2673836"/>
            <a:ext cx="307218" cy="50915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0"/>
            <a:endCxn id="10" idx="2"/>
          </p:cNvCxnSpPr>
          <p:nvPr/>
        </p:nvCxnSpPr>
        <p:spPr>
          <a:xfrm rot="16200000" flipV="1">
            <a:off x="3612574" y="2625868"/>
            <a:ext cx="297873" cy="59574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0"/>
            <a:endCxn id="10" idx="2"/>
          </p:cNvCxnSpPr>
          <p:nvPr/>
        </p:nvCxnSpPr>
        <p:spPr>
          <a:xfrm rot="16200000" flipV="1">
            <a:off x="4183534" y="2054907"/>
            <a:ext cx="298952" cy="173874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4" idx="2"/>
            <a:endCxn id="20" idx="0"/>
          </p:cNvCxnSpPr>
          <p:nvPr/>
        </p:nvCxnSpPr>
        <p:spPr>
          <a:xfrm rot="16200000" flipH="1">
            <a:off x="5053985" y="3610079"/>
            <a:ext cx="296794" cy="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0" idx="2"/>
            <a:endCxn id="17" idx="0"/>
          </p:cNvCxnSpPr>
          <p:nvPr/>
        </p:nvCxnSpPr>
        <p:spPr>
          <a:xfrm rot="5400000">
            <a:off x="4491112" y="3714675"/>
            <a:ext cx="279542" cy="114300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8" idx="0"/>
            <a:endCxn id="20" idx="2"/>
          </p:cNvCxnSpPr>
          <p:nvPr/>
        </p:nvCxnSpPr>
        <p:spPr>
          <a:xfrm rot="5400000" flipH="1" flipV="1">
            <a:off x="5062072" y="4286715"/>
            <a:ext cx="280621" cy="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4" idx="2"/>
            <a:endCxn id="19" idx="0"/>
          </p:cNvCxnSpPr>
          <p:nvPr/>
        </p:nvCxnSpPr>
        <p:spPr>
          <a:xfrm rot="5400000">
            <a:off x="3682385" y="2238480"/>
            <a:ext cx="296794" cy="274320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 idx="2"/>
            <a:endCxn id="15" idx="0"/>
          </p:cNvCxnSpPr>
          <p:nvPr/>
        </p:nvCxnSpPr>
        <p:spPr>
          <a:xfrm rot="5400000">
            <a:off x="2005446" y="3990540"/>
            <a:ext cx="297873" cy="60960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6" idx="0"/>
            <a:endCxn id="19" idx="2"/>
          </p:cNvCxnSpPr>
          <p:nvPr/>
        </p:nvCxnSpPr>
        <p:spPr>
          <a:xfrm rot="16200000" flipV="1">
            <a:off x="2562389" y="4043198"/>
            <a:ext cx="288887" cy="49530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a:endCxn id="8" idx="0"/>
          </p:cNvCxnSpPr>
          <p:nvPr/>
        </p:nvCxnSpPr>
        <p:spPr>
          <a:xfrm rot="5400000">
            <a:off x="6596231" y="2362465"/>
            <a:ext cx="196127" cy="509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8" idx="2"/>
            <a:endCxn id="9" idx="0"/>
          </p:cNvCxnSpPr>
          <p:nvPr/>
        </p:nvCxnSpPr>
        <p:spPr>
          <a:xfrm rot="5400000">
            <a:off x="6602773" y="2939977"/>
            <a:ext cx="177946" cy="1270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4364182" y="1200150"/>
            <a:ext cx="942109" cy="38792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BOARD</a:t>
            </a:r>
            <a:endParaRPr lang="en-US" sz="800" dirty="0">
              <a:solidFill>
                <a:schemeClr val="tx1"/>
              </a:solidFill>
            </a:endParaRPr>
          </a:p>
        </p:txBody>
      </p:sp>
      <p:cxnSp>
        <p:nvCxnSpPr>
          <p:cNvPr id="49" name="Elbow Connector 48"/>
          <p:cNvCxnSpPr>
            <a:stCxn id="47" idx="2"/>
            <a:endCxn id="6" idx="0"/>
          </p:cNvCxnSpPr>
          <p:nvPr/>
        </p:nvCxnSpPr>
        <p:spPr>
          <a:xfrm rot="5400000">
            <a:off x="4006512" y="1050298"/>
            <a:ext cx="290946" cy="136650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7" idx="0"/>
            <a:endCxn id="47" idx="2"/>
          </p:cNvCxnSpPr>
          <p:nvPr/>
        </p:nvCxnSpPr>
        <p:spPr>
          <a:xfrm rot="16200000" flipV="1">
            <a:off x="5620567" y="802747"/>
            <a:ext cx="290946" cy="186160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970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Example 1</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grpSp>
        <p:nvGrpSpPr>
          <p:cNvPr id="6" name="Group 5"/>
          <p:cNvGrpSpPr/>
          <p:nvPr/>
        </p:nvGrpSpPr>
        <p:grpSpPr>
          <a:xfrm>
            <a:off x="4114800" y="1276350"/>
            <a:ext cx="955400" cy="678941"/>
            <a:chOff x="2362200" y="1256347"/>
            <a:chExt cx="4396348" cy="3124200"/>
          </a:xfrm>
        </p:grpSpPr>
        <p:sp>
          <p:nvSpPr>
            <p:cNvPr id="7" name="Rounded Rectangle 6"/>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 name="Rounded Rectangle 7"/>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 name="Rectangle 8"/>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0" name="Group 9"/>
            <p:cNvGrpSpPr/>
            <p:nvPr/>
          </p:nvGrpSpPr>
          <p:grpSpPr>
            <a:xfrm>
              <a:off x="2380306" y="1770787"/>
              <a:ext cx="304800" cy="2209800"/>
              <a:chOff x="3429000" y="1885950"/>
              <a:chExt cx="304800" cy="2209800"/>
            </a:xfrm>
          </p:grpSpPr>
          <p:sp>
            <p:nvSpPr>
              <p:cNvPr id="202" name="Rectangle 201"/>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3" name="Rectangle 202"/>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4" name="Rectangle 203"/>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5" name="Rectangle 204"/>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6" name="Rectangle 205"/>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7" name="Rectangle 206"/>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8" name="Rectangle 207"/>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9" name="Rectangle 208"/>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0" name="Rectangle 209"/>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1" name="Rectangle 210"/>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2" name="Rectangle 211"/>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3" name="Rectangle 212"/>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4" name="Rectangle 213"/>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5" name="Rectangle 214"/>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6" name="Rectangle 215"/>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 name="Group 10"/>
            <p:cNvGrpSpPr/>
            <p:nvPr/>
          </p:nvGrpSpPr>
          <p:grpSpPr>
            <a:xfrm>
              <a:off x="3413544" y="1425999"/>
              <a:ext cx="411114" cy="954388"/>
              <a:chOff x="4251744" y="1504950"/>
              <a:chExt cx="411114" cy="954388"/>
            </a:xfrm>
          </p:grpSpPr>
          <p:sp>
            <p:nvSpPr>
              <p:cNvPr id="183" name="Rectangle 182"/>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184" name="Group 183"/>
              <p:cNvGrpSpPr/>
              <p:nvPr/>
            </p:nvGrpSpPr>
            <p:grpSpPr>
              <a:xfrm>
                <a:off x="4559120" y="1543050"/>
                <a:ext cx="103738" cy="845283"/>
                <a:chOff x="4924239" y="1543050"/>
                <a:chExt cx="103738" cy="1134732"/>
              </a:xfrm>
            </p:grpSpPr>
            <p:sp>
              <p:nvSpPr>
                <p:cNvPr id="194" name="Rectangle 193"/>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5" name="Rectangle 194"/>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6" name="Rectangle 195"/>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7" name="Rectangle 196"/>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8" name="Rectangle 197"/>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9" name="Rectangle 198"/>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0" name="Rectangle 199"/>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01" name="Rectangle 200"/>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85" name="Group 184"/>
              <p:cNvGrpSpPr/>
              <p:nvPr/>
            </p:nvGrpSpPr>
            <p:grpSpPr>
              <a:xfrm>
                <a:off x="4251744" y="1545731"/>
                <a:ext cx="103738" cy="845283"/>
                <a:chOff x="4924239" y="1543050"/>
                <a:chExt cx="103738" cy="1134732"/>
              </a:xfrm>
            </p:grpSpPr>
            <p:sp>
              <p:nvSpPr>
                <p:cNvPr id="186" name="Rectangle 18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7" name="Rectangle 18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8" name="Rectangle 18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9" name="Rectangle 18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0" name="Rectangle 18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1" name="Rectangle 19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2" name="Rectangle 19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93" name="Rectangle 19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 name="Group 11"/>
            <p:cNvGrpSpPr/>
            <p:nvPr/>
          </p:nvGrpSpPr>
          <p:grpSpPr>
            <a:xfrm>
              <a:off x="4191000" y="1425999"/>
              <a:ext cx="411114" cy="954388"/>
              <a:chOff x="4251744" y="1504950"/>
              <a:chExt cx="411114" cy="954388"/>
            </a:xfrm>
          </p:grpSpPr>
          <p:sp>
            <p:nvSpPr>
              <p:cNvPr id="164" name="Rectangle 163"/>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165" name="Group 164"/>
              <p:cNvGrpSpPr/>
              <p:nvPr/>
            </p:nvGrpSpPr>
            <p:grpSpPr>
              <a:xfrm>
                <a:off x="4559120" y="1543050"/>
                <a:ext cx="103738" cy="845283"/>
                <a:chOff x="4924239" y="1543050"/>
                <a:chExt cx="103738" cy="1134732"/>
              </a:xfrm>
            </p:grpSpPr>
            <p:sp>
              <p:nvSpPr>
                <p:cNvPr id="175" name="Rectangle 174"/>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6" name="Rectangle 175"/>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7" name="Rectangle 176"/>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8" name="Rectangle 177"/>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9" name="Rectangle 178"/>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0" name="Rectangle 179"/>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1" name="Rectangle 180"/>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2" name="Rectangle 181"/>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66" name="Group 165"/>
              <p:cNvGrpSpPr/>
              <p:nvPr/>
            </p:nvGrpSpPr>
            <p:grpSpPr>
              <a:xfrm>
                <a:off x="4251744" y="1545731"/>
                <a:ext cx="103738" cy="845283"/>
                <a:chOff x="4924239" y="1543050"/>
                <a:chExt cx="103738" cy="1134732"/>
              </a:xfrm>
            </p:grpSpPr>
            <p:sp>
              <p:nvSpPr>
                <p:cNvPr id="167" name="Rectangle 16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8" name="Rectangle 16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9" name="Rectangle 16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0" name="Rectangle 16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1" name="Rectangle 17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2" name="Rectangle 17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3" name="Rectangle 17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74" name="Rectangle 17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3" name="Group 12"/>
            <p:cNvGrpSpPr/>
            <p:nvPr/>
          </p:nvGrpSpPr>
          <p:grpSpPr>
            <a:xfrm>
              <a:off x="4922886" y="1425999"/>
              <a:ext cx="411114" cy="954388"/>
              <a:chOff x="4251744" y="1504950"/>
              <a:chExt cx="411114" cy="954388"/>
            </a:xfrm>
          </p:grpSpPr>
          <p:sp>
            <p:nvSpPr>
              <p:cNvPr id="145" name="Rectangle 144"/>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146" name="Group 145"/>
              <p:cNvGrpSpPr/>
              <p:nvPr/>
            </p:nvGrpSpPr>
            <p:grpSpPr>
              <a:xfrm>
                <a:off x="4559120" y="1543050"/>
                <a:ext cx="103738" cy="845283"/>
                <a:chOff x="4924239" y="1543050"/>
                <a:chExt cx="103738" cy="1134732"/>
              </a:xfrm>
            </p:grpSpPr>
            <p:sp>
              <p:nvSpPr>
                <p:cNvPr id="156" name="Rectangle 15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7" name="Rectangle 15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8" name="Rectangle 15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9" name="Rectangle 15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0" name="Rectangle 15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1" name="Rectangle 16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2" name="Rectangle 16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3" name="Rectangle 16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47" name="Group 146"/>
              <p:cNvGrpSpPr/>
              <p:nvPr/>
            </p:nvGrpSpPr>
            <p:grpSpPr>
              <a:xfrm>
                <a:off x="4251744" y="1545731"/>
                <a:ext cx="103738" cy="845283"/>
                <a:chOff x="4924239" y="1543050"/>
                <a:chExt cx="103738" cy="1134732"/>
              </a:xfrm>
            </p:grpSpPr>
            <p:sp>
              <p:nvSpPr>
                <p:cNvPr id="148" name="Rectangle 14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9" name="Rectangle 14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1" name="Rectangle 15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Rectangle 15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Rectangle 15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Rectangle 15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Rectangle 15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4" name="Group 13"/>
            <p:cNvGrpSpPr/>
            <p:nvPr/>
          </p:nvGrpSpPr>
          <p:grpSpPr>
            <a:xfrm>
              <a:off x="3276600" y="2949999"/>
              <a:ext cx="1066800" cy="1144648"/>
              <a:chOff x="4892702" y="2555848"/>
              <a:chExt cx="914400" cy="1144648"/>
            </a:xfrm>
          </p:grpSpPr>
          <p:sp>
            <p:nvSpPr>
              <p:cNvPr id="108" name="Rectangle 107"/>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109" name="Group 108"/>
              <p:cNvGrpSpPr/>
              <p:nvPr/>
            </p:nvGrpSpPr>
            <p:grpSpPr>
              <a:xfrm>
                <a:off x="5703364" y="2722262"/>
                <a:ext cx="103738" cy="845283"/>
                <a:chOff x="4924239" y="1543050"/>
                <a:chExt cx="103738" cy="1134732"/>
              </a:xfrm>
            </p:grpSpPr>
            <p:sp>
              <p:nvSpPr>
                <p:cNvPr id="137" name="Rectangle 13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Rectangle 13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 name="Rectangle 13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Rectangle 13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 name="Rectangle 14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 name="Rectangle 14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 name="Rectangle 14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 name="Rectangle 14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0" name="Group 109"/>
              <p:cNvGrpSpPr/>
              <p:nvPr/>
            </p:nvGrpSpPr>
            <p:grpSpPr>
              <a:xfrm>
                <a:off x="4892702" y="2724943"/>
                <a:ext cx="103738" cy="845283"/>
                <a:chOff x="4924239" y="1543050"/>
                <a:chExt cx="103738" cy="1134732"/>
              </a:xfrm>
            </p:grpSpPr>
            <p:sp>
              <p:nvSpPr>
                <p:cNvPr id="129" name="Rectangle 12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0" name="Rectangle 12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1" name="Rectangle 13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2" name="Rectangle 13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Rectangle 13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5" name="Rectangle 13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6" name="Rectangle 13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1" name="Group 110"/>
              <p:cNvGrpSpPr/>
              <p:nvPr/>
            </p:nvGrpSpPr>
            <p:grpSpPr>
              <a:xfrm rot="5400000">
                <a:off x="5267685" y="3300887"/>
                <a:ext cx="138145" cy="661073"/>
                <a:chOff x="4924239" y="1543050"/>
                <a:chExt cx="103738" cy="1134732"/>
              </a:xfrm>
            </p:grpSpPr>
            <p:sp>
              <p:nvSpPr>
                <p:cNvPr id="121" name="Rectangle 12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Rectangle 12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Rectangle 12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 name="Rectangle 12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 name="Rectangle 12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 name="Rectangle 12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Rectangle 12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8" name="Rectangle 12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2" name="Group 111"/>
              <p:cNvGrpSpPr/>
              <p:nvPr/>
            </p:nvGrpSpPr>
            <p:grpSpPr>
              <a:xfrm rot="5400000">
                <a:off x="5275636" y="2294384"/>
                <a:ext cx="138145" cy="661073"/>
                <a:chOff x="4924239" y="1543050"/>
                <a:chExt cx="103738" cy="1134732"/>
              </a:xfrm>
            </p:grpSpPr>
            <p:sp>
              <p:nvSpPr>
                <p:cNvPr id="113" name="Rectangle 112"/>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4" name="Rectangle 113"/>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5" name="Rectangle 114"/>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Rectangle 116"/>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Rectangle 117"/>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Rectangle 119"/>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5" name="Group 14"/>
            <p:cNvGrpSpPr/>
            <p:nvPr/>
          </p:nvGrpSpPr>
          <p:grpSpPr>
            <a:xfrm>
              <a:off x="6050035" y="1492121"/>
              <a:ext cx="406004" cy="490060"/>
              <a:chOff x="5762773" y="2607962"/>
              <a:chExt cx="406004" cy="490060"/>
            </a:xfrm>
          </p:grpSpPr>
          <p:sp>
            <p:nvSpPr>
              <p:cNvPr id="97" name="Rectangle 96"/>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98" name="Group 97"/>
              <p:cNvGrpSpPr/>
              <p:nvPr/>
            </p:nvGrpSpPr>
            <p:grpSpPr>
              <a:xfrm>
                <a:off x="5762773" y="2657809"/>
                <a:ext cx="103738" cy="397340"/>
                <a:chOff x="5410200" y="2648743"/>
                <a:chExt cx="103738" cy="397340"/>
              </a:xfrm>
            </p:grpSpPr>
            <p:sp>
              <p:nvSpPr>
                <p:cNvPr id="104" name="Rectangle 103"/>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 name="Rectangle 104"/>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6" name="Rectangle 105"/>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7" name="Rectangle 106"/>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9" name="Group 98"/>
              <p:cNvGrpSpPr/>
              <p:nvPr/>
            </p:nvGrpSpPr>
            <p:grpSpPr>
              <a:xfrm>
                <a:off x="6065039" y="2657474"/>
                <a:ext cx="103738" cy="397340"/>
                <a:chOff x="5410200" y="2648743"/>
                <a:chExt cx="103738" cy="397340"/>
              </a:xfrm>
            </p:grpSpPr>
            <p:sp>
              <p:nvSpPr>
                <p:cNvPr id="100" name="Rectangle 99"/>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 name="Rectangle 100"/>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 name="Rectangle 101"/>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 name="Rectangle 102"/>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6" name="Group 15"/>
            <p:cNvGrpSpPr/>
            <p:nvPr/>
          </p:nvGrpSpPr>
          <p:grpSpPr>
            <a:xfrm>
              <a:off x="5994274" y="3799114"/>
              <a:ext cx="409896" cy="358556"/>
              <a:chOff x="5412257" y="3177385"/>
              <a:chExt cx="409896" cy="358556"/>
            </a:xfrm>
          </p:grpSpPr>
          <p:sp>
            <p:nvSpPr>
              <p:cNvPr id="88" name="Rectangle 87"/>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89" name="Group 88"/>
              <p:cNvGrpSpPr/>
              <p:nvPr/>
            </p:nvGrpSpPr>
            <p:grpSpPr>
              <a:xfrm>
                <a:off x="5412257" y="3217997"/>
                <a:ext cx="103738" cy="277655"/>
                <a:chOff x="5410200" y="3216371"/>
                <a:chExt cx="103738" cy="277655"/>
              </a:xfrm>
            </p:grpSpPr>
            <p:sp>
              <p:nvSpPr>
                <p:cNvPr id="94" name="Rectangle 93"/>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5" name="Rectangle 94"/>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 name="Rectangle 95"/>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0" name="Group 89"/>
              <p:cNvGrpSpPr/>
              <p:nvPr/>
            </p:nvGrpSpPr>
            <p:grpSpPr>
              <a:xfrm>
                <a:off x="5718415" y="3212303"/>
                <a:ext cx="103738" cy="277655"/>
                <a:chOff x="5410200" y="3216371"/>
                <a:chExt cx="103738" cy="277655"/>
              </a:xfrm>
            </p:grpSpPr>
            <p:sp>
              <p:nvSpPr>
                <p:cNvPr id="91" name="Rectangle 90"/>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2" name="Rectangle 91"/>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3" name="Rectangle 92"/>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7" name="Group 16"/>
            <p:cNvGrpSpPr/>
            <p:nvPr/>
          </p:nvGrpSpPr>
          <p:grpSpPr>
            <a:xfrm>
              <a:off x="5002250" y="3881340"/>
              <a:ext cx="409896" cy="358556"/>
              <a:chOff x="5412257" y="3177385"/>
              <a:chExt cx="409896" cy="358556"/>
            </a:xfrm>
          </p:grpSpPr>
          <p:sp>
            <p:nvSpPr>
              <p:cNvPr id="79" name="Rectangle 78"/>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80" name="Group 79"/>
              <p:cNvGrpSpPr/>
              <p:nvPr/>
            </p:nvGrpSpPr>
            <p:grpSpPr>
              <a:xfrm>
                <a:off x="5412257" y="3217997"/>
                <a:ext cx="103738" cy="277655"/>
                <a:chOff x="5410200" y="3216371"/>
                <a:chExt cx="103738" cy="277655"/>
              </a:xfrm>
            </p:grpSpPr>
            <p:sp>
              <p:nvSpPr>
                <p:cNvPr id="85" name="Rectangle 8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6" name="Rectangle 8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7" name="Rectangle 8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81" name="Group 80"/>
              <p:cNvGrpSpPr/>
              <p:nvPr/>
            </p:nvGrpSpPr>
            <p:grpSpPr>
              <a:xfrm>
                <a:off x="5718415" y="3212303"/>
                <a:ext cx="103738" cy="277655"/>
                <a:chOff x="5410200" y="3216371"/>
                <a:chExt cx="103738" cy="277655"/>
              </a:xfrm>
            </p:grpSpPr>
            <p:sp>
              <p:nvSpPr>
                <p:cNvPr id="82" name="Rectangle 81"/>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 name="Rectangle 82"/>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 name="Rectangle 83"/>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8" name="Elbow Connector 17"/>
            <p:cNvCxnSpPr>
              <a:stCxn id="202" idx="3"/>
              <a:endCxn id="191"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00" idx="3"/>
              <a:endCxn id="172"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81" idx="3"/>
              <a:endCxn id="153"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62" idx="3"/>
              <a:endCxn id="114"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29" idx="1"/>
              <a:endCxn id="205"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7" idx="3"/>
              <a:endCxn id="104"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a:endCxn id="105"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39" idx="3"/>
              <a:endCxn id="106"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223396" y="2383739"/>
              <a:ext cx="406004" cy="490060"/>
              <a:chOff x="5762773" y="2607962"/>
              <a:chExt cx="406004" cy="490060"/>
            </a:xfrm>
          </p:grpSpPr>
          <p:sp>
            <p:nvSpPr>
              <p:cNvPr id="68" name="Rectangle 67"/>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69" name="Group 68"/>
              <p:cNvGrpSpPr/>
              <p:nvPr/>
            </p:nvGrpSpPr>
            <p:grpSpPr>
              <a:xfrm>
                <a:off x="5762773" y="2657809"/>
                <a:ext cx="103738" cy="397340"/>
                <a:chOff x="5410200" y="2648743"/>
                <a:chExt cx="103738" cy="397340"/>
              </a:xfrm>
            </p:grpSpPr>
            <p:sp>
              <p:nvSpPr>
                <p:cNvPr id="75" name="Rectangle 74"/>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Rectangle 75"/>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 name="Rectangle 76"/>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 name="Rectangle 77"/>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0" name="Group 69"/>
              <p:cNvGrpSpPr/>
              <p:nvPr/>
            </p:nvGrpSpPr>
            <p:grpSpPr>
              <a:xfrm>
                <a:off x="6065039" y="2657474"/>
                <a:ext cx="103738" cy="397340"/>
                <a:chOff x="5410200" y="2648743"/>
                <a:chExt cx="103738" cy="397340"/>
              </a:xfrm>
            </p:grpSpPr>
            <p:sp>
              <p:nvSpPr>
                <p:cNvPr id="71" name="Rectangle 70"/>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2" name="Rectangle 71"/>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3" name="Rectangle 72"/>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4" name="Rectangle 73"/>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28" name="Elbow Connector 27"/>
            <p:cNvCxnSpPr>
              <a:stCxn id="137" idx="3"/>
              <a:endCxn id="75"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78" idx="1"/>
              <a:endCxn id="140"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41" idx="3"/>
              <a:endCxn id="77"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 name="Oval 32"/>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 name="Oval 33"/>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35" name="Elbow Connector 34"/>
            <p:cNvCxnSpPr>
              <a:stCxn id="142" idx="3"/>
              <a:endCxn id="94"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42" idx="3"/>
              <a:endCxn id="85"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43" idx="3"/>
              <a:endCxn id="95"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43" idx="3"/>
              <a:endCxn id="86"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03" idx="3"/>
              <a:endCxn id="192"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2" idx="1"/>
              <a:endCxn id="173"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73" idx="1"/>
              <a:endCxn id="154"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92" idx="1"/>
              <a:endCxn id="115"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04" idx="3"/>
              <a:endCxn id="193"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93" idx="1"/>
              <a:endCxn id="174"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74" idx="1"/>
              <a:endCxn id="155"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93" idx="1"/>
              <a:endCxn id="116"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48" name="TextBox 47"/>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49" name="TextBox 48"/>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50" name="TextBox 49"/>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51" name="TextBox 50"/>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52" name="TextBox 51"/>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53" name="TextBox 52"/>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54" name="TextBox 53"/>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55" name="TextBox 54"/>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56" name="Group 55"/>
            <p:cNvGrpSpPr/>
            <p:nvPr/>
          </p:nvGrpSpPr>
          <p:grpSpPr>
            <a:xfrm>
              <a:off x="2790504" y="3660994"/>
              <a:ext cx="409896" cy="358556"/>
              <a:chOff x="5412257" y="3177385"/>
              <a:chExt cx="409896" cy="358556"/>
            </a:xfrm>
          </p:grpSpPr>
          <p:sp>
            <p:nvSpPr>
              <p:cNvPr id="59" name="Rectangle 58"/>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60" name="Group 59"/>
              <p:cNvGrpSpPr/>
              <p:nvPr/>
            </p:nvGrpSpPr>
            <p:grpSpPr>
              <a:xfrm>
                <a:off x="5412257" y="3217997"/>
                <a:ext cx="103738" cy="277655"/>
                <a:chOff x="5410200" y="3216371"/>
                <a:chExt cx="103738" cy="277655"/>
              </a:xfrm>
            </p:grpSpPr>
            <p:sp>
              <p:nvSpPr>
                <p:cNvPr id="65" name="Rectangle 6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6" name="Rectangle 6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7" name="Rectangle 6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61" name="Group 60"/>
              <p:cNvGrpSpPr/>
              <p:nvPr/>
            </p:nvGrpSpPr>
            <p:grpSpPr>
              <a:xfrm>
                <a:off x="5718415" y="3212303"/>
                <a:ext cx="103738" cy="277655"/>
                <a:chOff x="5410200" y="3216371"/>
                <a:chExt cx="103738" cy="277655"/>
              </a:xfrm>
            </p:grpSpPr>
            <p:sp>
              <p:nvSpPr>
                <p:cNvPr id="62" name="Rectangle 61"/>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Rectangle 62"/>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4" name="Rectangle 63"/>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57" name="Elbow Connector 56"/>
            <p:cNvCxnSpPr>
              <a:endCxn id="66"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16" idx="3"/>
              <a:endCxn id="67"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a:off x="4267200" y="1428750"/>
            <a:ext cx="955400" cy="678941"/>
            <a:chOff x="2362200" y="1256347"/>
            <a:chExt cx="4396348" cy="3124200"/>
          </a:xfrm>
        </p:grpSpPr>
        <p:sp>
          <p:nvSpPr>
            <p:cNvPr id="218" name="Rounded Rectangle 217"/>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19" name="Rounded Rectangle 218"/>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20" name="Rectangle 219"/>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221" name="Group 220"/>
            <p:cNvGrpSpPr/>
            <p:nvPr/>
          </p:nvGrpSpPr>
          <p:grpSpPr>
            <a:xfrm>
              <a:off x="2380306" y="1770787"/>
              <a:ext cx="304800" cy="2209800"/>
              <a:chOff x="3429000" y="1885950"/>
              <a:chExt cx="304800" cy="2209800"/>
            </a:xfrm>
          </p:grpSpPr>
          <p:sp>
            <p:nvSpPr>
              <p:cNvPr id="413" name="Rectangle 412"/>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4" name="Rectangle 413"/>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5" name="Rectangle 414"/>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6" name="Rectangle 415"/>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7" name="Rectangle 416"/>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8" name="Rectangle 417"/>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9" name="Rectangle 418"/>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0" name="Rectangle 419"/>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1" name="Rectangle 420"/>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2" name="Rectangle 421"/>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3" name="Rectangle 422"/>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4" name="Rectangle 423"/>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5" name="Rectangle 424"/>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6" name="Rectangle 425"/>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27" name="Rectangle 426"/>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222" name="Group 221"/>
            <p:cNvGrpSpPr/>
            <p:nvPr/>
          </p:nvGrpSpPr>
          <p:grpSpPr>
            <a:xfrm>
              <a:off x="3413544" y="1425999"/>
              <a:ext cx="411114" cy="954388"/>
              <a:chOff x="4251744" y="1504950"/>
              <a:chExt cx="411114" cy="954388"/>
            </a:xfrm>
          </p:grpSpPr>
          <p:sp>
            <p:nvSpPr>
              <p:cNvPr id="394" name="Rectangle 393"/>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395" name="Group 394"/>
              <p:cNvGrpSpPr/>
              <p:nvPr/>
            </p:nvGrpSpPr>
            <p:grpSpPr>
              <a:xfrm>
                <a:off x="4559120" y="1543050"/>
                <a:ext cx="103738" cy="845283"/>
                <a:chOff x="4924239" y="1543050"/>
                <a:chExt cx="103738" cy="1134732"/>
              </a:xfrm>
            </p:grpSpPr>
            <p:sp>
              <p:nvSpPr>
                <p:cNvPr id="405" name="Rectangle 404"/>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6" name="Rectangle 405"/>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7" name="Rectangle 406"/>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8" name="Rectangle 407"/>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9" name="Rectangle 408"/>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0" name="Rectangle 409"/>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1" name="Rectangle 410"/>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12" name="Rectangle 411"/>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96" name="Group 395"/>
              <p:cNvGrpSpPr/>
              <p:nvPr/>
            </p:nvGrpSpPr>
            <p:grpSpPr>
              <a:xfrm>
                <a:off x="4251744" y="1545731"/>
                <a:ext cx="103738" cy="845283"/>
                <a:chOff x="4924239" y="1543050"/>
                <a:chExt cx="103738" cy="1134732"/>
              </a:xfrm>
            </p:grpSpPr>
            <p:sp>
              <p:nvSpPr>
                <p:cNvPr id="397" name="Rectangle 39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8" name="Rectangle 39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9" name="Rectangle 39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0" name="Rectangle 39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1" name="Rectangle 40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2" name="Rectangle 40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3" name="Rectangle 40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04" name="Rectangle 40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223" name="Group 222"/>
            <p:cNvGrpSpPr/>
            <p:nvPr/>
          </p:nvGrpSpPr>
          <p:grpSpPr>
            <a:xfrm>
              <a:off x="4191000" y="1425999"/>
              <a:ext cx="411114" cy="954388"/>
              <a:chOff x="4251744" y="1504950"/>
              <a:chExt cx="411114" cy="954388"/>
            </a:xfrm>
          </p:grpSpPr>
          <p:sp>
            <p:nvSpPr>
              <p:cNvPr id="375" name="Rectangle 374"/>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376" name="Group 375"/>
              <p:cNvGrpSpPr/>
              <p:nvPr/>
            </p:nvGrpSpPr>
            <p:grpSpPr>
              <a:xfrm>
                <a:off x="4559120" y="1543050"/>
                <a:ext cx="103738" cy="845283"/>
                <a:chOff x="4924239" y="1543050"/>
                <a:chExt cx="103738" cy="1134732"/>
              </a:xfrm>
            </p:grpSpPr>
            <p:sp>
              <p:nvSpPr>
                <p:cNvPr id="386" name="Rectangle 38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7" name="Rectangle 38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8" name="Rectangle 38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9" name="Rectangle 38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0" name="Rectangle 38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1" name="Rectangle 39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2" name="Rectangle 39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3" name="Rectangle 39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77" name="Group 376"/>
              <p:cNvGrpSpPr/>
              <p:nvPr/>
            </p:nvGrpSpPr>
            <p:grpSpPr>
              <a:xfrm>
                <a:off x="4251744" y="1545731"/>
                <a:ext cx="103738" cy="845283"/>
                <a:chOff x="4924239" y="1543050"/>
                <a:chExt cx="103738" cy="1134732"/>
              </a:xfrm>
            </p:grpSpPr>
            <p:sp>
              <p:nvSpPr>
                <p:cNvPr id="378" name="Rectangle 37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9" name="Rectangle 37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0" name="Rectangle 37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1" name="Rectangle 38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2" name="Rectangle 38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3" name="Rectangle 38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4" name="Rectangle 38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5" name="Rectangle 38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224" name="Group 223"/>
            <p:cNvGrpSpPr/>
            <p:nvPr/>
          </p:nvGrpSpPr>
          <p:grpSpPr>
            <a:xfrm>
              <a:off x="4922886" y="1425999"/>
              <a:ext cx="411114" cy="954388"/>
              <a:chOff x="4251744" y="1504950"/>
              <a:chExt cx="411114" cy="954388"/>
            </a:xfrm>
          </p:grpSpPr>
          <p:sp>
            <p:nvSpPr>
              <p:cNvPr id="356" name="Rectangle 355"/>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357" name="Group 356"/>
              <p:cNvGrpSpPr/>
              <p:nvPr/>
            </p:nvGrpSpPr>
            <p:grpSpPr>
              <a:xfrm>
                <a:off x="4559120" y="1543050"/>
                <a:ext cx="103738" cy="845283"/>
                <a:chOff x="4924239" y="1543050"/>
                <a:chExt cx="103738" cy="1134732"/>
              </a:xfrm>
            </p:grpSpPr>
            <p:sp>
              <p:nvSpPr>
                <p:cNvPr id="367" name="Rectangle 36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8" name="Rectangle 36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9" name="Rectangle 36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0" name="Rectangle 36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1" name="Rectangle 37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2" name="Rectangle 37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3" name="Rectangle 37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4" name="Rectangle 37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58" name="Group 357"/>
              <p:cNvGrpSpPr/>
              <p:nvPr/>
            </p:nvGrpSpPr>
            <p:grpSpPr>
              <a:xfrm>
                <a:off x="4251744" y="1545731"/>
                <a:ext cx="103738" cy="845283"/>
                <a:chOff x="4924239" y="1543050"/>
                <a:chExt cx="103738" cy="1134732"/>
              </a:xfrm>
            </p:grpSpPr>
            <p:sp>
              <p:nvSpPr>
                <p:cNvPr id="359" name="Rectangle 35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0" name="Rectangle 35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1" name="Rectangle 36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2" name="Rectangle 36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3" name="Rectangle 36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4" name="Rectangle 36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5" name="Rectangle 36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6" name="Rectangle 36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225" name="Group 224"/>
            <p:cNvGrpSpPr/>
            <p:nvPr/>
          </p:nvGrpSpPr>
          <p:grpSpPr>
            <a:xfrm>
              <a:off x="3276600" y="2949999"/>
              <a:ext cx="1066800" cy="1144648"/>
              <a:chOff x="4892702" y="2555848"/>
              <a:chExt cx="914400" cy="1144648"/>
            </a:xfrm>
          </p:grpSpPr>
          <p:sp>
            <p:nvSpPr>
              <p:cNvPr id="319" name="Rectangle 318"/>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320" name="Group 319"/>
              <p:cNvGrpSpPr/>
              <p:nvPr/>
            </p:nvGrpSpPr>
            <p:grpSpPr>
              <a:xfrm>
                <a:off x="5703364" y="2722262"/>
                <a:ext cx="103738" cy="845283"/>
                <a:chOff x="4924239" y="1543050"/>
                <a:chExt cx="103738" cy="1134732"/>
              </a:xfrm>
            </p:grpSpPr>
            <p:sp>
              <p:nvSpPr>
                <p:cNvPr id="348" name="Rectangle 34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9" name="Rectangle 34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0" name="Rectangle 34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1" name="Rectangle 35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2" name="Rectangle 35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3" name="Rectangle 35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4" name="Rectangle 35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5" name="Rectangle 35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21" name="Group 320"/>
              <p:cNvGrpSpPr/>
              <p:nvPr/>
            </p:nvGrpSpPr>
            <p:grpSpPr>
              <a:xfrm>
                <a:off x="4892702" y="2724943"/>
                <a:ext cx="103738" cy="845283"/>
                <a:chOff x="4924239" y="1543050"/>
                <a:chExt cx="103738" cy="1134732"/>
              </a:xfrm>
            </p:grpSpPr>
            <p:sp>
              <p:nvSpPr>
                <p:cNvPr id="340" name="Rectangle 33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1" name="Rectangle 34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2" name="Rectangle 34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3" name="Rectangle 34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4" name="Rectangle 34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5" name="Rectangle 34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6" name="Rectangle 34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7" name="Rectangle 34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22" name="Group 321"/>
              <p:cNvGrpSpPr/>
              <p:nvPr/>
            </p:nvGrpSpPr>
            <p:grpSpPr>
              <a:xfrm rot="5400000">
                <a:off x="5267685" y="3300887"/>
                <a:ext cx="138145" cy="661073"/>
                <a:chOff x="4924239" y="1543050"/>
                <a:chExt cx="103738" cy="1134732"/>
              </a:xfrm>
            </p:grpSpPr>
            <p:sp>
              <p:nvSpPr>
                <p:cNvPr id="332" name="Rectangle 33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3" name="Rectangle 33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4" name="Rectangle 33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5" name="Rectangle 33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6" name="Rectangle 33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7" name="Rectangle 33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8" name="Rectangle 33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9" name="Rectangle 33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23" name="Group 322"/>
              <p:cNvGrpSpPr/>
              <p:nvPr/>
            </p:nvGrpSpPr>
            <p:grpSpPr>
              <a:xfrm rot="5400000">
                <a:off x="5275636" y="2294384"/>
                <a:ext cx="138145" cy="661073"/>
                <a:chOff x="4924239" y="1543050"/>
                <a:chExt cx="103738" cy="1134732"/>
              </a:xfrm>
            </p:grpSpPr>
            <p:sp>
              <p:nvSpPr>
                <p:cNvPr id="324" name="Rectangle 323"/>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5" name="Rectangle 324"/>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6" name="Rectangle 325"/>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7" name="Rectangle 326"/>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8" name="Rectangle 327"/>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9" name="Rectangle 328"/>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0" name="Rectangle 329"/>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1" name="Rectangle 330"/>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226" name="Group 225"/>
            <p:cNvGrpSpPr/>
            <p:nvPr/>
          </p:nvGrpSpPr>
          <p:grpSpPr>
            <a:xfrm>
              <a:off x="6050035" y="1492121"/>
              <a:ext cx="406004" cy="490060"/>
              <a:chOff x="5762773" y="2607962"/>
              <a:chExt cx="406004" cy="490060"/>
            </a:xfrm>
          </p:grpSpPr>
          <p:sp>
            <p:nvSpPr>
              <p:cNvPr id="308" name="Rectangle 307"/>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309" name="Group 308"/>
              <p:cNvGrpSpPr/>
              <p:nvPr/>
            </p:nvGrpSpPr>
            <p:grpSpPr>
              <a:xfrm>
                <a:off x="5762773" y="2657809"/>
                <a:ext cx="103738" cy="397340"/>
                <a:chOff x="5410200" y="2648743"/>
                <a:chExt cx="103738" cy="397340"/>
              </a:xfrm>
            </p:grpSpPr>
            <p:sp>
              <p:nvSpPr>
                <p:cNvPr id="315" name="Rectangle 314"/>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6" name="Rectangle 315"/>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7" name="Rectangle 316"/>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8" name="Rectangle 317"/>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10" name="Group 309"/>
              <p:cNvGrpSpPr/>
              <p:nvPr/>
            </p:nvGrpSpPr>
            <p:grpSpPr>
              <a:xfrm>
                <a:off x="6065039" y="2657474"/>
                <a:ext cx="103738" cy="397340"/>
                <a:chOff x="5410200" y="2648743"/>
                <a:chExt cx="103738" cy="397340"/>
              </a:xfrm>
            </p:grpSpPr>
            <p:sp>
              <p:nvSpPr>
                <p:cNvPr id="311" name="Rectangle 310"/>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2" name="Rectangle 311"/>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3" name="Rectangle 312"/>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4" name="Rectangle 313"/>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227" name="Group 226"/>
            <p:cNvGrpSpPr/>
            <p:nvPr/>
          </p:nvGrpSpPr>
          <p:grpSpPr>
            <a:xfrm>
              <a:off x="5994274" y="3799114"/>
              <a:ext cx="409896" cy="358556"/>
              <a:chOff x="5412257" y="3177385"/>
              <a:chExt cx="409896" cy="358556"/>
            </a:xfrm>
          </p:grpSpPr>
          <p:sp>
            <p:nvSpPr>
              <p:cNvPr id="299" name="Rectangle 298"/>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300" name="Group 299"/>
              <p:cNvGrpSpPr/>
              <p:nvPr/>
            </p:nvGrpSpPr>
            <p:grpSpPr>
              <a:xfrm>
                <a:off x="5412257" y="3217997"/>
                <a:ext cx="103738" cy="277655"/>
                <a:chOff x="5410200" y="3216371"/>
                <a:chExt cx="103738" cy="277655"/>
              </a:xfrm>
            </p:grpSpPr>
            <p:sp>
              <p:nvSpPr>
                <p:cNvPr id="305" name="Rectangle 30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6" name="Rectangle 30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7" name="Rectangle 30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01" name="Group 300"/>
              <p:cNvGrpSpPr/>
              <p:nvPr/>
            </p:nvGrpSpPr>
            <p:grpSpPr>
              <a:xfrm>
                <a:off x="5718415" y="3212303"/>
                <a:ext cx="103738" cy="277655"/>
                <a:chOff x="5410200" y="3216371"/>
                <a:chExt cx="103738" cy="277655"/>
              </a:xfrm>
            </p:grpSpPr>
            <p:sp>
              <p:nvSpPr>
                <p:cNvPr id="302" name="Rectangle 301"/>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3" name="Rectangle 302"/>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4" name="Rectangle 303"/>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228" name="Group 227"/>
            <p:cNvGrpSpPr/>
            <p:nvPr/>
          </p:nvGrpSpPr>
          <p:grpSpPr>
            <a:xfrm>
              <a:off x="5002250" y="3881340"/>
              <a:ext cx="409896" cy="358556"/>
              <a:chOff x="5412257" y="3177385"/>
              <a:chExt cx="409896" cy="358556"/>
            </a:xfrm>
          </p:grpSpPr>
          <p:sp>
            <p:nvSpPr>
              <p:cNvPr id="290" name="Rectangle 289"/>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291" name="Group 290"/>
              <p:cNvGrpSpPr/>
              <p:nvPr/>
            </p:nvGrpSpPr>
            <p:grpSpPr>
              <a:xfrm>
                <a:off x="5412257" y="3217997"/>
                <a:ext cx="103738" cy="277655"/>
                <a:chOff x="5410200" y="3216371"/>
                <a:chExt cx="103738" cy="277655"/>
              </a:xfrm>
            </p:grpSpPr>
            <p:sp>
              <p:nvSpPr>
                <p:cNvPr id="296" name="Rectangle 29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7" name="Rectangle 29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8" name="Rectangle 29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292" name="Group 291"/>
              <p:cNvGrpSpPr/>
              <p:nvPr/>
            </p:nvGrpSpPr>
            <p:grpSpPr>
              <a:xfrm>
                <a:off x="5718415" y="3212303"/>
                <a:ext cx="103738" cy="277655"/>
                <a:chOff x="5410200" y="3216371"/>
                <a:chExt cx="103738" cy="277655"/>
              </a:xfrm>
            </p:grpSpPr>
            <p:sp>
              <p:nvSpPr>
                <p:cNvPr id="293" name="Rectangle 292"/>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4" name="Rectangle 293"/>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5" name="Rectangle 294"/>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229" name="Elbow Connector 228"/>
            <p:cNvCxnSpPr>
              <a:stCxn id="413" idx="3"/>
              <a:endCxn id="402"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411" idx="3"/>
              <a:endCxn id="383"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1" name="Elbow Connector 230"/>
            <p:cNvCxnSpPr>
              <a:stCxn id="392" idx="3"/>
              <a:endCxn id="364"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373" idx="3"/>
              <a:endCxn id="325"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3" name="Elbow Connector 232"/>
            <p:cNvCxnSpPr>
              <a:stCxn id="340" idx="1"/>
              <a:endCxn id="416"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4" name="Elbow Connector 233"/>
            <p:cNvCxnSpPr>
              <a:stCxn id="348" idx="3"/>
              <a:endCxn id="315"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5" name="Elbow Connector 234"/>
            <p:cNvCxnSpPr>
              <a:endCxn id="316"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6" name="Elbow Connector 235"/>
            <p:cNvCxnSpPr>
              <a:stCxn id="350" idx="3"/>
              <a:endCxn id="317"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7" name="Elbow Connector 236"/>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8" name="Group 237"/>
            <p:cNvGrpSpPr/>
            <p:nvPr/>
          </p:nvGrpSpPr>
          <p:grpSpPr>
            <a:xfrm>
              <a:off x="6223396" y="2383739"/>
              <a:ext cx="406004" cy="490060"/>
              <a:chOff x="5762773" y="2607962"/>
              <a:chExt cx="406004" cy="490060"/>
            </a:xfrm>
          </p:grpSpPr>
          <p:sp>
            <p:nvSpPr>
              <p:cNvPr id="279" name="Rectangle 278"/>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280" name="Group 279"/>
              <p:cNvGrpSpPr/>
              <p:nvPr/>
            </p:nvGrpSpPr>
            <p:grpSpPr>
              <a:xfrm>
                <a:off x="5762773" y="2657809"/>
                <a:ext cx="103738" cy="397340"/>
                <a:chOff x="5410200" y="2648743"/>
                <a:chExt cx="103738" cy="397340"/>
              </a:xfrm>
            </p:grpSpPr>
            <p:sp>
              <p:nvSpPr>
                <p:cNvPr id="286" name="Rectangle 285"/>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7" name="Rectangle 286"/>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8" name="Rectangle 287"/>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9" name="Rectangle 288"/>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281" name="Group 280"/>
              <p:cNvGrpSpPr/>
              <p:nvPr/>
            </p:nvGrpSpPr>
            <p:grpSpPr>
              <a:xfrm>
                <a:off x="6065039" y="2657474"/>
                <a:ext cx="103738" cy="397340"/>
                <a:chOff x="5410200" y="2648743"/>
                <a:chExt cx="103738" cy="397340"/>
              </a:xfrm>
            </p:grpSpPr>
            <p:sp>
              <p:nvSpPr>
                <p:cNvPr id="282" name="Rectangle 281"/>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3" name="Rectangle 282"/>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4" name="Rectangle 283"/>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5" name="Rectangle 284"/>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239" name="Elbow Connector 238"/>
            <p:cNvCxnSpPr>
              <a:stCxn id="348" idx="3"/>
              <a:endCxn id="286"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Elbow Connector 239"/>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Elbow Connector 240"/>
            <p:cNvCxnSpPr>
              <a:stCxn id="289" idx="1"/>
              <a:endCxn id="351"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Elbow Connector 241"/>
            <p:cNvCxnSpPr>
              <a:stCxn id="352" idx="3"/>
              <a:endCxn id="288"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3" name="Oval 242"/>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44" name="Oval 243"/>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45" name="Oval 244"/>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246" name="Elbow Connector 245"/>
            <p:cNvCxnSpPr>
              <a:stCxn id="353" idx="3"/>
              <a:endCxn id="305"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7" name="Elbow Connector 246"/>
            <p:cNvCxnSpPr>
              <a:stCxn id="353" idx="3"/>
              <a:endCxn id="296"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Elbow Connector 247"/>
            <p:cNvCxnSpPr>
              <a:stCxn id="354" idx="3"/>
              <a:endCxn id="306"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Elbow Connector 248"/>
            <p:cNvCxnSpPr>
              <a:stCxn id="354" idx="3"/>
              <a:endCxn id="297"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Elbow Connector 249"/>
            <p:cNvCxnSpPr>
              <a:stCxn id="414" idx="3"/>
              <a:endCxn id="403"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403" idx="1"/>
              <a:endCxn id="384"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384" idx="1"/>
              <a:endCxn id="365"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Elbow Connector 252"/>
            <p:cNvCxnSpPr>
              <a:stCxn id="403" idx="1"/>
              <a:endCxn id="326"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Elbow Connector 253"/>
            <p:cNvCxnSpPr>
              <a:stCxn id="415" idx="3"/>
              <a:endCxn id="404"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404" idx="1"/>
              <a:endCxn id="385"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Elbow Connector 255"/>
            <p:cNvCxnSpPr>
              <a:stCxn id="385" idx="1"/>
              <a:endCxn id="366"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Elbow Connector 256"/>
            <p:cNvCxnSpPr>
              <a:stCxn id="404" idx="1"/>
              <a:endCxn id="327"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259" name="TextBox 258"/>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260" name="TextBox 259"/>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261" name="TextBox 260"/>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262" name="TextBox 261"/>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263" name="TextBox 262"/>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264" name="TextBox 263"/>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265" name="TextBox 264"/>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266" name="TextBox 265"/>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267" name="Group 266"/>
            <p:cNvGrpSpPr/>
            <p:nvPr/>
          </p:nvGrpSpPr>
          <p:grpSpPr>
            <a:xfrm>
              <a:off x="2790504" y="3660994"/>
              <a:ext cx="409896" cy="358556"/>
              <a:chOff x="5412257" y="3177385"/>
              <a:chExt cx="409896" cy="358556"/>
            </a:xfrm>
          </p:grpSpPr>
          <p:sp>
            <p:nvSpPr>
              <p:cNvPr id="270" name="Rectangle 269"/>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271" name="Group 270"/>
              <p:cNvGrpSpPr/>
              <p:nvPr/>
            </p:nvGrpSpPr>
            <p:grpSpPr>
              <a:xfrm>
                <a:off x="5412257" y="3217997"/>
                <a:ext cx="103738" cy="277655"/>
                <a:chOff x="5410200" y="3216371"/>
                <a:chExt cx="103738" cy="277655"/>
              </a:xfrm>
            </p:grpSpPr>
            <p:sp>
              <p:nvSpPr>
                <p:cNvPr id="276" name="Rectangle 27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7" name="Rectangle 27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8" name="Rectangle 27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272" name="Group 271"/>
              <p:cNvGrpSpPr/>
              <p:nvPr/>
            </p:nvGrpSpPr>
            <p:grpSpPr>
              <a:xfrm>
                <a:off x="5718415" y="3212303"/>
                <a:ext cx="103738" cy="277655"/>
                <a:chOff x="5410200" y="3216371"/>
                <a:chExt cx="103738" cy="277655"/>
              </a:xfrm>
            </p:grpSpPr>
            <p:sp>
              <p:nvSpPr>
                <p:cNvPr id="273" name="Rectangle 272"/>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4" name="Rectangle 273"/>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5" name="Rectangle 274"/>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268" name="Elbow Connector 267"/>
            <p:cNvCxnSpPr>
              <a:endCxn id="277"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9" name="Elbow Connector 268"/>
            <p:cNvCxnSpPr>
              <a:stCxn id="427" idx="3"/>
              <a:endCxn id="278"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28" name="Group 427"/>
          <p:cNvGrpSpPr/>
          <p:nvPr/>
        </p:nvGrpSpPr>
        <p:grpSpPr>
          <a:xfrm>
            <a:off x="4419600" y="1581150"/>
            <a:ext cx="955400" cy="678941"/>
            <a:chOff x="2362200" y="1256347"/>
            <a:chExt cx="4396348" cy="3124200"/>
          </a:xfrm>
        </p:grpSpPr>
        <p:sp>
          <p:nvSpPr>
            <p:cNvPr id="429" name="Rounded Rectangle 428"/>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30" name="Rounded Rectangle 429"/>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31" name="Rectangle 430"/>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32" name="Group 431"/>
            <p:cNvGrpSpPr/>
            <p:nvPr/>
          </p:nvGrpSpPr>
          <p:grpSpPr>
            <a:xfrm>
              <a:off x="2380306" y="1770787"/>
              <a:ext cx="304800" cy="2209800"/>
              <a:chOff x="3429000" y="1885950"/>
              <a:chExt cx="304800" cy="2209800"/>
            </a:xfrm>
          </p:grpSpPr>
          <p:sp>
            <p:nvSpPr>
              <p:cNvPr id="624" name="Rectangle 623"/>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5" name="Rectangle 624"/>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6" name="Rectangle 625"/>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7" name="Rectangle 626"/>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8" name="Rectangle 627"/>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9" name="Rectangle 628"/>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0" name="Rectangle 629"/>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1" name="Rectangle 630"/>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2" name="Rectangle 631"/>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3" name="Rectangle 632"/>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4" name="Rectangle 633"/>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5" name="Rectangle 634"/>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6" name="Rectangle 635"/>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7" name="Rectangle 636"/>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8" name="Rectangle 637"/>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433" name="Group 432"/>
            <p:cNvGrpSpPr/>
            <p:nvPr/>
          </p:nvGrpSpPr>
          <p:grpSpPr>
            <a:xfrm>
              <a:off x="3413544" y="1425999"/>
              <a:ext cx="411114" cy="954388"/>
              <a:chOff x="4251744" y="1504950"/>
              <a:chExt cx="411114" cy="954388"/>
            </a:xfrm>
          </p:grpSpPr>
          <p:sp>
            <p:nvSpPr>
              <p:cNvPr id="605" name="Rectangle 604"/>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606" name="Group 605"/>
              <p:cNvGrpSpPr/>
              <p:nvPr/>
            </p:nvGrpSpPr>
            <p:grpSpPr>
              <a:xfrm>
                <a:off x="4559120" y="1543050"/>
                <a:ext cx="103738" cy="845283"/>
                <a:chOff x="4924239" y="1543050"/>
                <a:chExt cx="103738" cy="1134732"/>
              </a:xfrm>
            </p:grpSpPr>
            <p:sp>
              <p:nvSpPr>
                <p:cNvPr id="616" name="Rectangle 61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7" name="Rectangle 61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8" name="Rectangle 61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9" name="Rectangle 61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0" name="Rectangle 61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1" name="Rectangle 62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2" name="Rectangle 62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3" name="Rectangle 62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607" name="Group 606"/>
              <p:cNvGrpSpPr/>
              <p:nvPr/>
            </p:nvGrpSpPr>
            <p:grpSpPr>
              <a:xfrm>
                <a:off x="4251744" y="1545731"/>
                <a:ext cx="103738" cy="845283"/>
                <a:chOff x="4924239" y="1543050"/>
                <a:chExt cx="103738" cy="1134732"/>
              </a:xfrm>
            </p:grpSpPr>
            <p:sp>
              <p:nvSpPr>
                <p:cNvPr id="608" name="Rectangle 60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09" name="Rectangle 60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0" name="Rectangle 60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1" name="Rectangle 61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2" name="Rectangle 61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3" name="Rectangle 61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4" name="Rectangle 61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5" name="Rectangle 61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434" name="Group 433"/>
            <p:cNvGrpSpPr/>
            <p:nvPr/>
          </p:nvGrpSpPr>
          <p:grpSpPr>
            <a:xfrm>
              <a:off x="4191000" y="1425999"/>
              <a:ext cx="411114" cy="954388"/>
              <a:chOff x="4251744" y="1504950"/>
              <a:chExt cx="411114" cy="954388"/>
            </a:xfrm>
          </p:grpSpPr>
          <p:sp>
            <p:nvSpPr>
              <p:cNvPr id="586" name="Rectangle 585"/>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587" name="Group 586"/>
              <p:cNvGrpSpPr/>
              <p:nvPr/>
            </p:nvGrpSpPr>
            <p:grpSpPr>
              <a:xfrm>
                <a:off x="4559120" y="1543050"/>
                <a:ext cx="103738" cy="845283"/>
                <a:chOff x="4924239" y="1543050"/>
                <a:chExt cx="103738" cy="1134732"/>
              </a:xfrm>
            </p:grpSpPr>
            <p:sp>
              <p:nvSpPr>
                <p:cNvPr id="597" name="Rectangle 59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8" name="Rectangle 59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9" name="Rectangle 59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00" name="Rectangle 59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01" name="Rectangle 60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02" name="Rectangle 60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03" name="Rectangle 60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04" name="Rectangle 60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88" name="Group 587"/>
              <p:cNvGrpSpPr/>
              <p:nvPr/>
            </p:nvGrpSpPr>
            <p:grpSpPr>
              <a:xfrm>
                <a:off x="4251744" y="1545731"/>
                <a:ext cx="103738" cy="845283"/>
                <a:chOff x="4924239" y="1543050"/>
                <a:chExt cx="103738" cy="1134732"/>
              </a:xfrm>
            </p:grpSpPr>
            <p:sp>
              <p:nvSpPr>
                <p:cNvPr id="589" name="Rectangle 58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0" name="Rectangle 58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1" name="Rectangle 59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2" name="Rectangle 59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3" name="Rectangle 59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4" name="Rectangle 59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5" name="Rectangle 59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96" name="Rectangle 59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435" name="Group 434"/>
            <p:cNvGrpSpPr/>
            <p:nvPr/>
          </p:nvGrpSpPr>
          <p:grpSpPr>
            <a:xfrm>
              <a:off x="4922886" y="1425999"/>
              <a:ext cx="411114" cy="954388"/>
              <a:chOff x="4251744" y="1504950"/>
              <a:chExt cx="411114" cy="954388"/>
            </a:xfrm>
          </p:grpSpPr>
          <p:sp>
            <p:nvSpPr>
              <p:cNvPr id="567" name="Rectangle 56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568" name="Group 567"/>
              <p:cNvGrpSpPr/>
              <p:nvPr/>
            </p:nvGrpSpPr>
            <p:grpSpPr>
              <a:xfrm>
                <a:off x="4559120" y="1543050"/>
                <a:ext cx="103738" cy="845283"/>
                <a:chOff x="4924239" y="1543050"/>
                <a:chExt cx="103738" cy="1134732"/>
              </a:xfrm>
            </p:grpSpPr>
            <p:sp>
              <p:nvSpPr>
                <p:cNvPr id="578" name="Rectangle 57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9" name="Rectangle 57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0" name="Rectangle 57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1" name="Rectangle 58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2" name="Rectangle 58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3" name="Rectangle 58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4" name="Rectangle 58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5" name="Rectangle 58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69" name="Group 568"/>
              <p:cNvGrpSpPr/>
              <p:nvPr/>
            </p:nvGrpSpPr>
            <p:grpSpPr>
              <a:xfrm>
                <a:off x="4251744" y="1545731"/>
                <a:ext cx="103738" cy="845283"/>
                <a:chOff x="4924239" y="1543050"/>
                <a:chExt cx="103738" cy="1134732"/>
              </a:xfrm>
            </p:grpSpPr>
            <p:sp>
              <p:nvSpPr>
                <p:cNvPr id="570" name="Rectangle 56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1" name="Rectangle 57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2" name="Rectangle 57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3" name="Rectangle 57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4" name="Rectangle 57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5" name="Rectangle 57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6" name="Rectangle 57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7" name="Rectangle 57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436" name="Group 435"/>
            <p:cNvGrpSpPr/>
            <p:nvPr/>
          </p:nvGrpSpPr>
          <p:grpSpPr>
            <a:xfrm>
              <a:off x="3276600" y="2949999"/>
              <a:ext cx="1066800" cy="1144648"/>
              <a:chOff x="4892702" y="2555848"/>
              <a:chExt cx="914400" cy="1144648"/>
            </a:xfrm>
          </p:grpSpPr>
          <p:sp>
            <p:nvSpPr>
              <p:cNvPr id="530" name="Rectangle 529"/>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531" name="Group 530"/>
              <p:cNvGrpSpPr/>
              <p:nvPr/>
            </p:nvGrpSpPr>
            <p:grpSpPr>
              <a:xfrm>
                <a:off x="5703364" y="2722262"/>
                <a:ext cx="103738" cy="845283"/>
                <a:chOff x="4924239" y="1543050"/>
                <a:chExt cx="103738" cy="1134732"/>
              </a:xfrm>
            </p:grpSpPr>
            <p:sp>
              <p:nvSpPr>
                <p:cNvPr id="559" name="Rectangle 55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0" name="Rectangle 55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1" name="Rectangle 56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2" name="Rectangle 56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3" name="Rectangle 56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4" name="Rectangle 56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5" name="Rectangle 56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66" name="Rectangle 56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32" name="Group 531"/>
              <p:cNvGrpSpPr/>
              <p:nvPr/>
            </p:nvGrpSpPr>
            <p:grpSpPr>
              <a:xfrm>
                <a:off x="4892702" y="2724943"/>
                <a:ext cx="103738" cy="845283"/>
                <a:chOff x="4924239" y="1543050"/>
                <a:chExt cx="103738" cy="1134732"/>
              </a:xfrm>
            </p:grpSpPr>
            <p:sp>
              <p:nvSpPr>
                <p:cNvPr id="551" name="Rectangle 55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2" name="Rectangle 55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3" name="Rectangle 55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4" name="Rectangle 55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5" name="Rectangle 55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6" name="Rectangle 55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7" name="Rectangle 55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8" name="Rectangle 55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33" name="Group 532"/>
              <p:cNvGrpSpPr/>
              <p:nvPr/>
            </p:nvGrpSpPr>
            <p:grpSpPr>
              <a:xfrm rot="5400000">
                <a:off x="5267685" y="3300887"/>
                <a:ext cx="138145" cy="661073"/>
                <a:chOff x="4924239" y="1543050"/>
                <a:chExt cx="103738" cy="1134732"/>
              </a:xfrm>
            </p:grpSpPr>
            <p:sp>
              <p:nvSpPr>
                <p:cNvPr id="543" name="Rectangle 542"/>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4" name="Rectangle 543"/>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5" name="Rectangle 544"/>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6" name="Rectangle 545"/>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7" name="Rectangle 546"/>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8" name="Rectangle 547"/>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9" name="Rectangle 548"/>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0" name="Rectangle 549"/>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34" name="Group 533"/>
              <p:cNvGrpSpPr/>
              <p:nvPr/>
            </p:nvGrpSpPr>
            <p:grpSpPr>
              <a:xfrm rot="5400000">
                <a:off x="5275636" y="2294384"/>
                <a:ext cx="138145" cy="661073"/>
                <a:chOff x="4924239" y="1543050"/>
                <a:chExt cx="103738" cy="1134732"/>
              </a:xfrm>
            </p:grpSpPr>
            <p:sp>
              <p:nvSpPr>
                <p:cNvPr id="535" name="Rectangle 534"/>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36" name="Rectangle 535"/>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37" name="Rectangle 536"/>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38" name="Rectangle 537"/>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39" name="Rectangle 538"/>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0" name="Rectangle 539"/>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1" name="Rectangle 540"/>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42" name="Rectangle 541"/>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437" name="Group 436"/>
            <p:cNvGrpSpPr/>
            <p:nvPr/>
          </p:nvGrpSpPr>
          <p:grpSpPr>
            <a:xfrm>
              <a:off x="6050035" y="1492121"/>
              <a:ext cx="406004" cy="490060"/>
              <a:chOff x="5762773" y="2607962"/>
              <a:chExt cx="406004" cy="490060"/>
            </a:xfrm>
          </p:grpSpPr>
          <p:sp>
            <p:nvSpPr>
              <p:cNvPr id="519" name="Rectangle 518"/>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520" name="Group 519"/>
              <p:cNvGrpSpPr/>
              <p:nvPr/>
            </p:nvGrpSpPr>
            <p:grpSpPr>
              <a:xfrm>
                <a:off x="5762773" y="2657809"/>
                <a:ext cx="103738" cy="397340"/>
                <a:chOff x="5410200" y="2648743"/>
                <a:chExt cx="103738" cy="397340"/>
              </a:xfrm>
            </p:grpSpPr>
            <p:sp>
              <p:nvSpPr>
                <p:cNvPr id="526" name="Rectangle 525"/>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27" name="Rectangle 526"/>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28" name="Rectangle 527"/>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29" name="Rectangle 528"/>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21" name="Group 520"/>
              <p:cNvGrpSpPr/>
              <p:nvPr/>
            </p:nvGrpSpPr>
            <p:grpSpPr>
              <a:xfrm>
                <a:off x="6065039" y="2657474"/>
                <a:ext cx="103738" cy="397340"/>
                <a:chOff x="5410200" y="2648743"/>
                <a:chExt cx="103738" cy="397340"/>
              </a:xfrm>
            </p:grpSpPr>
            <p:sp>
              <p:nvSpPr>
                <p:cNvPr id="522" name="Rectangle 521"/>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23" name="Rectangle 522"/>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24" name="Rectangle 523"/>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25" name="Rectangle 524"/>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438" name="Group 437"/>
            <p:cNvGrpSpPr/>
            <p:nvPr/>
          </p:nvGrpSpPr>
          <p:grpSpPr>
            <a:xfrm>
              <a:off x="5994274" y="3799114"/>
              <a:ext cx="409896" cy="358556"/>
              <a:chOff x="5412257" y="3177385"/>
              <a:chExt cx="409896" cy="358556"/>
            </a:xfrm>
          </p:grpSpPr>
          <p:sp>
            <p:nvSpPr>
              <p:cNvPr id="510" name="Rectangle 509"/>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511" name="Group 510"/>
              <p:cNvGrpSpPr/>
              <p:nvPr/>
            </p:nvGrpSpPr>
            <p:grpSpPr>
              <a:xfrm>
                <a:off x="5412257" y="3217997"/>
                <a:ext cx="103738" cy="277655"/>
                <a:chOff x="5410200" y="3216371"/>
                <a:chExt cx="103738" cy="277655"/>
              </a:xfrm>
            </p:grpSpPr>
            <p:sp>
              <p:nvSpPr>
                <p:cNvPr id="516" name="Rectangle 51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17" name="Rectangle 51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18" name="Rectangle 51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12" name="Group 511"/>
              <p:cNvGrpSpPr/>
              <p:nvPr/>
            </p:nvGrpSpPr>
            <p:grpSpPr>
              <a:xfrm>
                <a:off x="5718415" y="3212303"/>
                <a:ext cx="103738" cy="277655"/>
                <a:chOff x="5410200" y="3216371"/>
                <a:chExt cx="103738" cy="277655"/>
              </a:xfrm>
            </p:grpSpPr>
            <p:sp>
              <p:nvSpPr>
                <p:cNvPr id="513" name="Rectangle 512"/>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14" name="Rectangle 513"/>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15" name="Rectangle 514"/>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439" name="Group 438"/>
            <p:cNvGrpSpPr/>
            <p:nvPr/>
          </p:nvGrpSpPr>
          <p:grpSpPr>
            <a:xfrm>
              <a:off x="5002250" y="3881340"/>
              <a:ext cx="409896" cy="358556"/>
              <a:chOff x="5412257" y="3177385"/>
              <a:chExt cx="409896" cy="358556"/>
            </a:xfrm>
          </p:grpSpPr>
          <p:sp>
            <p:nvSpPr>
              <p:cNvPr id="501" name="Rectangle 500"/>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502" name="Group 501"/>
              <p:cNvGrpSpPr/>
              <p:nvPr/>
            </p:nvGrpSpPr>
            <p:grpSpPr>
              <a:xfrm>
                <a:off x="5412257" y="3217997"/>
                <a:ext cx="103738" cy="277655"/>
                <a:chOff x="5410200" y="3216371"/>
                <a:chExt cx="103738" cy="277655"/>
              </a:xfrm>
            </p:grpSpPr>
            <p:sp>
              <p:nvSpPr>
                <p:cNvPr id="507" name="Rectangle 506"/>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08" name="Rectangle 507"/>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09" name="Rectangle 508"/>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03" name="Group 502"/>
              <p:cNvGrpSpPr/>
              <p:nvPr/>
            </p:nvGrpSpPr>
            <p:grpSpPr>
              <a:xfrm>
                <a:off x="5718415" y="3212303"/>
                <a:ext cx="103738" cy="277655"/>
                <a:chOff x="5410200" y="3216371"/>
                <a:chExt cx="103738" cy="277655"/>
              </a:xfrm>
            </p:grpSpPr>
            <p:sp>
              <p:nvSpPr>
                <p:cNvPr id="504" name="Rectangle 503"/>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05" name="Rectangle 504"/>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06" name="Rectangle 505"/>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440" name="Elbow Connector 439"/>
            <p:cNvCxnSpPr>
              <a:stCxn id="624" idx="3"/>
              <a:endCxn id="613"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1" name="Elbow Connector 440"/>
            <p:cNvCxnSpPr>
              <a:stCxn id="622" idx="3"/>
              <a:endCxn id="594"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2" name="Elbow Connector 441"/>
            <p:cNvCxnSpPr>
              <a:stCxn id="603" idx="3"/>
              <a:endCxn id="575"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3" name="Elbow Connector 442"/>
            <p:cNvCxnSpPr>
              <a:stCxn id="584" idx="3"/>
              <a:endCxn id="536"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4" name="Elbow Connector 443"/>
            <p:cNvCxnSpPr>
              <a:stCxn id="551" idx="1"/>
              <a:endCxn id="627"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5" name="Elbow Connector 444"/>
            <p:cNvCxnSpPr>
              <a:stCxn id="559" idx="3"/>
              <a:endCxn id="526"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6" name="Elbow Connector 445"/>
            <p:cNvCxnSpPr>
              <a:endCxn id="527"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7" name="Elbow Connector 446"/>
            <p:cNvCxnSpPr>
              <a:stCxn id="561" idx="3"/>
              <a:endCxn id="528"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8" name="Elbow Connector 447"/>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9" name="Group 448"/>
            <p:cNvGrpSpPr/>
            <p:nvPr/>
          </p:nvGrpSpPr>
          <p:grpSpPr>
            <a:xfrm>
              <a:off x="6223396" y="2383739"/>
              <a:ext cx="406004" cy="490060"/>
              <a:chOff x="5762773" y="2607962"/>
              <a:chExt cx="406004" cy="490060"/>
            </a:xfrm>
          </p:grpSpPr>
          <p:sp>
            <p:nvSpPr>
              <p:cNvPr id="490" name="Rectangle 489"/>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491" name="Group 490"/>
              <p:cNvGrpSpPr/>
              <p:nvPr/>
            </p:nvGrpSpPr>
            <p:grpSpPr>
              <a:xfrm>
                <a:off x="5762773" y="2657809"/>
                <a:ext cx="103738" cy="397340"/>
                <a:chOff x="5410200" y="2648743"/>
                <a:chExt cx="103738" cy="397340"/>
              </a:xfrm>
            </p:grpSpPr>
            <p:sp>
              <p:nvSpPr>
                <p:cNvPr id="497" name="Rectangle 496"/>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8" name="Rectangle 497"/>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9" name="Rectangle 498"/>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00" name="Rectangle 499"/>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492" name="Group 491"/>
              <p:cNvGrpSpPr/>
              <p:nvPr/>
            </p:nvGrpSpPr>
            <p:grpSpPr>
              <a:xfrm>
                <a:off x="6065039" y="2657474"/>
                <a:ext cx="103738" cy="397340"/>
                <a:chOff x="5410200" y="2648743"/>
                <a:chExt cx="103738" cy="397340"/>
              </a:xfrm>
            </p:grpSpPr>
            <p:sp>
              <p:nvSpPr>
                <p:cNvPr id="493" name="Rectangle 492"/>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4" name="Rectangle 493"/>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5" name="Rectangle 494"/>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6" name="Rectangle 495"/>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450" name="Elbow Connector 449"/>
            <p:cNvCxnSpPr>
              <a:stCxn id="559" idx="3"/>
              <a:endCxn id="497"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1" name="Elbow Connector 450"/>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2" name="Elbow Connector 451"/>
            <p:cNvCxnSpPr>
              <a:stCxn id="500" idx="1"/>
              <a:endCxn id="562"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3" name="Elbow Connector 452"/>
            <p:cNvCxnSpPr>
              <a:stCxn id="563" idx="3"/>
              <a:endCxn id="499"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4" name="Oval 453"/>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55" name="Oval 454"/>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56" name="Oval 455"/>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457" name="Elbow Connector 456"/>
            <p:cNvCxnSpPr>
              <a:stCxn id="564" idx="3"/>
              <a:endCxn id="516"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8" name="Elbow Connector 457"/>
            <p:cNvCxnSpPr>
              <a:stCxn id="564" idx="3"/>
              <a:endCxn id="507"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9" name="Elbow Connector 458"/>
            <p:cNvCxnSpPr>
              <a:stCxn id="565" idx="3"/>
              <a:endCxn id="517"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0" name="Elbow Connector 459"/>
            <p:cNvCxnSpPr>
              <a:stCxn id="565" idx="3"/>
              <a:endCxn id="508"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1" name="Elbow Connector 460"/>
            <p:cNvCxnSpPr>
              <a:stCxn id="625" idx="3"/>
              <a:endCxn id="614"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2" name="Elbow Connector 461"/>
            <p:cNvCxnSpPr>
              <a:stCxn id="614" idx="1"/>
              <a:endCxn id="595"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3" name="Elbow Connector 462"/>
            <p:cNvCxnSpPr>
              <a:stCxn id="595" idx="1"/>
              <a:endCxn id="576"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4" name="Elbow Connector 463"/>
            <p:cNvCxnSpPr>
              <a:stCxn id="614" idx="1"/>
              <a:endCxn id="537"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5" name="Elbow Connector 464"/>
            <p:cNvCxnSpPr>
              <a:stCxn id="626" idx="3"/>
              <a:endCxn id="615"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6" name="Elbow Connector 465"/>
            <p:cNvCxnSpPr>
              <a:stCxn id="615" idx="1"/>
              <a:endCxn id="596"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7" name="Elbow Connector 466"/>
            <p:cNvCxnSpPr>
              <a:stCxn id="596" idx="1"/>
              <a:endCxn id="577"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8" name="Elbow Connector 467"/>
            <p:cNvCxnSpPr>
              <a:stCxn id="615" idx="1"/>
              <a:endCxn id="538"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9" name="TextBox 468"/>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470" name="TextBox 469"/>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471" name="TextBox 470"/>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472" name="TextBox 471"/>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473" name="TextBox 472"/>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474" name="TextBox 473"/>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475" name="TextBox 474"/>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476" name="TextBox 475"/>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477" name="TextBox 476"/>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478" name="Group 477"/>
            <p:cNvGrpSpPr/>
            <p:nvPr/>
          </p:nvGrpSpPr>
          <p:grpSpPr>
            <a:xfrm>
              <a:off x="2790504" y="3660994"/>
              <a:ext cx="409896" cy="358556"/>
              <a:chOff x="5412257" y="3177385"/>
              <a:chExt cx="409896" cy="358556"/>
            </a:xfrm>
          </p:grpSpPr>
          <p:sp>
            <p:nvSpPr>
              <p:cNvPr id="481" name="Rectangle 480"/>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482" name="Group 481"/>
              <p:cNvGrpSpPr/>
              <p:nvPr/>
            </p:nvGrpSpPr>
            <p:grpSpPr>
              <a:xfrm>
                <a:off x="5412257" y="3217997"/>
                <a:ext cx="103738" cy="277655"/>
                <a:chOff x="5410200" y="3216371"/>
                <a:chExt cx="103738" cy="277655"/>
              </a:xfrm>
            </p:grpSpPr>
            <p:sp>
              <p:nvSpPr>
                <p:cNvPr id="487" name="Rectangle 486"/>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8" name="Rectangle 487"/>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9" name="Rectangle 488"/>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483" name="Group 482"/>
              <p:cNvGrpSpPr/>
              <p:nvPr/>
            </p:nvGrpSpPr>
            <p:grpSpPr>
              <a:xfrm>
                <a:off x="5718415" y="3212303"/>
                <a:ext cx="103738" cy="277655"/>
                <a:chOff x="5410200" y="3216371"/>
                <a:chExt cx="103738" cy="277655"/>
              </a:xfrm>
            </p:grpSpPr>
            <p:sp>
              <p:nvSpPr>
                <p:cNvPr id="484" name="Rectangle 483"/>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5" name="Rectangle 484"/>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6" name="Rectangle 485"/>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479" name="Elbow Connector 478"/>
            <p:cNvCxnSpPr>
              <a:endCxn id="488"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0" name="Elbow Connector 479"/>
            <p:cNvCxnSpPr>
              <a:stCxn id="638" idx="3"/>
              <a:endCxn id="489"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39" name="Group 638"/>
          <p:cNvGrpSpPr/>
          <p:nvPr/>
        </p:nvGrpSpPr>
        <p:grpSpPr>
          <a:xfrm>
            <a:off x="4572000" y="1733550"/>
            <a:ext cx="955400" cy="678941"/>
            <a:chOff x="2362200" y="1256347"/>
            <a:chExt cx="4396348" cy="3124200"/>
          </a:xfrm>
        </p:grpSpPr>
        <p:sp>
          <p:nvSpPr>
            <p:cNvPr id="640" name="Rounded Rectangle 639"/>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41" name="Rounded Rectangle 640"/>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42" name="Rectangle 641"/>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643" name="Group 642"/>
            <p:cNvGrpSpPr/>
            <p:nvPr/>
          </p:nvGrpSpPr>
          <p:grpSpPr>
            <a:xfrm>
              <a:off x="2380306" y="1770787"/>
              <a:ext cx="304800" cy="2209800"/>
              <a:chOff x="3429000" y="1885950"/>
              <a:chExt cx="304800" cy="2209800"/>
            </a:xfrm>
          </p:grpSpPr>
          <p:sp>
            <p:nvSpPr>
              <p:cNvPr id="835" name="Rectangle 834"/>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6" name="Rectangle 835"/>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7" name="Rectangle 836"/>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8" name="Rectangle 837"/>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9" name="Rectangle 838"/>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0" name="Rectangle 839"/>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1" name="Rectangle 840"/>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2" name="Rectangle 841"/>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3" name="Rectangle 842"/>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4" name="Rectangle 843"/>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5" name="Rectangle 844"/>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6" name="Rectangle 845"/>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7" name="Rectangle 846"/>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8" name="Rectangle 847"/>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49" name="Rectangle 848"/>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644" name="Group 643"/>
            <p:cNvGrpSpPr/>
            <p:nvPr/>
          </p:nvGrpSpPr>
          <p:grpSpPr>
            <a:xfrm>
              <a:off x="3413544" y="1425999"/>
              <a:ext cx="411114" cy="954388"/>
              <a:chOff x="4251744" y="1504950"/>
              <a:chExt cx="411114" cy="954388"/>
            </a:xfrm>
          </p:grpSpPr>
          <p:sp>
            <p:nvSpPr>
              <p:cNvPr id="816" name="Rectangle 815"/>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817" name="Group 816"/>
              <p:cNvGrpSpPr/>
              <p:nvPr/>
            </p:nvGrpSpPr>
            <p:grpSpPr>
              <a:xfrm>
                <a:off x="4559120" y="1543050"/>
                <a:ext cx="103738" cy="845283"/>
                <a:chOff x="4924239" y="1543050"/>
                <a:chExt cx="103738" cy="1134732"/>
              </a:xfrm>
            </p:grpSpPr>
            <p:sp>
              <p:nvSpPr>
                <p:cNvPr id="827" name="Rectangle 82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8" name="Rectangle 82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9" name="Rectangle 82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0" name="Rectangle 82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1" name="Rectangle 83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2" name="Rectangle 83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3" name="Rectangle 83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34" name="Rectangle 83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818" name="Group 817"/>
              <p:cNvGrpSpPr/>
              <p:nvPr/>
            </p:nvGrpSpPr>
            <p:grpSpPr>
              <a:xfrm>
                <a:off x="4251744" y="1545731"/>
                <a:ext cx="103738" cy="845283"/>
                <a:chOff x="4924239" y="1543050"/>
                <a:chExt cx="103738" cy="1134732"/>
              </a:xfrm>
            </p:grpSpPr>
            <p:sp>
              <p:nvSpPr>
                <p:cNvPr id="819" name="Rectangle 81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0" name="Rectangle 81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1" name="Rectangle 82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2" name="Rectangle 82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3" name="Rectangle 82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4" name="Rectangle 82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5" name="Rectangle 82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26" name="Rectangle 82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645" name="Group 644"/>
            <p:cNvGrpSpPr/>
            <p:nvPr/>
          </p:nvGrpSpPr>
          <p:grpSpPr>
            <a:xfrm>
              <a:off x="4191000" y="1425999"/>
              <a:ext cx="411114" cy="954388"/>
              <a:chOff x="4251744" y="1504950"/>
              <a:chExt cx="411114" cy="954388"/>
            </a:xfrm>
          </p:grpSpPr>
          <p:sp>
            <p:nvSpPr>
              <p:cNvPr id="797" name="Rectangle 79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798" name="Group 797"/>
              <p:cNvGrpSpPr/>
              <p:nvPr/>
            </p:nvGrpSpPr>
            <p:grpSpPr>
              <a:xfrm>
                <a:off x="4559120" y="1543050"/>
                <a:ext cx="103738" cy="845283"/>
                <a:chOff x="4924239" y="1543050"/>
                <a:chExt cx="103738" cy="1134732"/>
              </a:xfrm>
            </p:grpSpPr>
            <p:sp>
              <p:nvSpPr>
                <p:cNvPr id="808" name="Rectangle 80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9" name="Rectangle 80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10" name="Rectangle 80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11" name="Rectangle 81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12" name="Rectangle 81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13" name="Rectangle 81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14" name="Rectangle 81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15" name="Rectangle 81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99" name="Group 798"/>
              <p:cNvGrpSpPr/>
              <p:nvPr/>
            </p:nvGrpSpPr>
            <p:grpSpPr>
              <a:xfrm>
                <a:off x="4251744" y="1545731"/>
                <a:ext cx="103738" cy="845283"/>
                <a:chOff x="4924239" y="1543050"/>
                <a:chExt cx="103738" cy="1134732"/>
              </a:xfrm>
            </p:grpSpPr>
            <p:sp>
              <p:nvSpPr>
                <p:cNvPr id="800" name="Rectangle 79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1" name="Rectangle 80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2" name="Rectangle 80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3" name="Rectangle 80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4" name="Rectangle 80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5" name="Rectangle 80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6" name="Rectangle 80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7" name="Rectangle 80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646" name="Group 645"/>
            <p:cNvGrpSpPr/>
            <p:nvPr/>
          </p:nvGrpSpPr>
          <p:grpSpPr>
            <a:xfrm>
              <a:off x="4922886" y="1425999"/>
              <a:ext cx="411114" cy="954388"/>
              <a:chOff x="4251744" y="1504950"/>
              <a:chExt cx="411114" cy="954388"/>
            </a:xfrm>
          </p:grpSpPr>
          <p:sp>
            <p:nvSpPr>
              <p:cNvPr id="778" name="Rectangle 777"/>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779" name="Group 778"/>
              <p:cNvGrpSpPr/>
              <p:nvPr/>
            </p:nvGrpSpPr>
            <p:grpSpPr>
              <a:xfrm>
                <a:off x="4559120" y="1543050"/>
                <a:ext cx="103738" cy="845283"/>
                <a:chOff x="4924239" y="1543050"/>
                <a:chExt cx="103738" cy="1134732"/>
              </a:xfrm>
            </p:grpSpPr>
            <p:sp>
              <p:nvSpPr>
                <p:cNvPr id="789" name="Rectangle 78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0" name="Rectangle 78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1" name="Rectangle 79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2" name="Rectangle 79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3" name="Rectangle 79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4" name="Rectangle 79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5" name="Rectangle 79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6" name="Rectangle 79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80" name="Group 779"/>
              <p:cNvGrpSpPr/>
              <p:nvPr/>
            </p:nvGrpSpPr>
            <p:grpSpPr>
              <a:xfrm>
                <a:off x="4251744" y="1545731"/>
                <a:ext cx="103738" cy="845283"/>
                <a:chOff x="4924239" y="1543050"/>
                <a:chExt cx="103738" cy="1134732"/>
              </a:xfrm>
            </p:grpSpPr>
            <p:sp>
              <p:nvSpPr>
                <p:cNvPr id="781" name="Rectangle 78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2" name="Rectangle 78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3" name="Rectangle 78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4" name="Rectangle 78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5" name="Rectangle 78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6" name="Rectangle 78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7" name="Rectangle 78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88" name="Rectangle 78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647" name="Group 646"/>
            <p:cNvGrpSpPr/>
            <p:nvPr/>
          </p:nvGrpSpPr>
          <p:grpSpPr>
            <a:xfrm>
              <a:off x="3276600" y="2949999"/>
              <a:ext cx="1066800" cy="1144648"/>
              <a:chOff x="4892702" y="2555848"/>
              <a:chExt cx="914400" cy="1144648"/>
            </a:xfrm>
          </p:grpSpPr>
          <p:sp>
            <p:nvSpPr>
              <p:cNvPr id="741" name="Rectangle 740"/>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742" name="Group 741"/>
              <p:cNvGrpSpPr/>
              <p:nvPr/>
            </p:nvGrpSpPr>
            <p:grpSpPr>
              <a:xfrm>
                <a:off x="5703364" y="2722262"/>
                <a:ext cx="103738" cy="845283"/>
                <a:chOff x="4924239" y="1543050"/>
                <a:chExt cx="103738" cy="1134732"/>
              </a:xfrm>
            </p:grpSpPr>
            <p:sp>
              <p:nvSpPr>
                <p:cNvPr id="770" name="Rectangle 76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1" name="Rectangle 77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2" name="Rectangle 77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3" name="Rectangle 77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4" name="Rectangle 77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5" name="Rectangle 77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6" name="Rectangle 77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77" name="Rectangle 77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43" name="Group 742"/>
              <p:cNvGrpSpPr/>
              <p:nvPr/>
            </p:nvGrpSpPr>
            <p:grpSpPr>
              <a:xfrm>
                <a:off x="4892702" y="2724943"/>
                <a:ext cx="103738" cy="845283"/>
                <a:chOff x="4924239" y="1543050"/>
                <a:chExt cx="103738" cy="1134732"/>
              </a:xfrm>
            </p:grpSpPr>
            <p:sp>
              <p:nvSpPr>
                <p:cNvPr id="762" name="Rectangle 76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3" name="Rectangle 76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4" name="Rectangle 76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5" name="Rectangle 76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6" name="Rectangle 76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7" name="Rectangle 76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8" name="Rectangle 76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9" name="Rectangle 76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44" name="Group 743"/>
              <p:cNvGrpSpPr/>
              <p:nvPr/>
            </p:nvGrpSpPr>
            <p:grpSpPr>
              <a:xfrm rot="5400000">
                <a:off x="5267685" y="3300887"/>
                <a:ext cx="138145" cy="661073"/>
                <a:chOff x="4924239" y="1543050"/>
                <a:chExt cx="103738" cy="1134732"/>
              </a:xfrm>
            </p:grpSpPr>
            <p:sp>
              <p:nvSpPr>
                <p:cNvPr id="754" name="Rectangle 753"/>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5" name="Rectangle 754"/>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6" name="Rectangle 755"/>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7" name="Rectangle 756"/>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8" name="Rectangle 757"/>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9" name="Rectangle 758"/>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0" name="Rectangle 759"/>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1" name="Rectangle 760"/>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45" name="Group 744"/>
              <p:cNvGrpSpPr/>
              <p:nvPr/>
            </p:nvGrpSpPr>
            <p:grpSpPr>
              <a:xfrm rot="5400000">
                <a:off x="5275636" y="2294384"/>
                <a:ext cx="138145" cy="661073"/>
                <a:chOff x="4924239" y="1543050"/>
                <a:chExt cx="103738" cy="1134732"/>
              </a:xfrm>
            </p:grpSpPr>
            <p:sp>
              <p:nvSpPr>
                <p:cNvPr id="746" name="Rectangle 74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47" name="Rectangle 74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48" name="Rectangle 74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49" name="Rectangle 74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0" name="Rectangle 74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1" name="Rectangle 75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2" name="Rectangle 75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3" name="Rectangle 75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648" name="Group 647"/>
            <p:cNvGrpSpPr/>
            <p:nvPr/>
          </p:nvGrpSpPr>
          <p:grpSpPr>
            <a:xfrm>
              <a:off x="6050035" y="1492121"/>
              <a:ext cx="406004" cy="490060"/>
              <a:chOff x="5762773" y="2607962"/>
              <a:chExt cx="406004" cy="490060"/>
            </a:xfrm>
          </p:grpSpPr>
          <p:sp>
            <p:nvSpPr>
              <p:cNvPr id="730" name="Rectangle 729"/>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731" name="Group 730"/>
              <p:cNvGrpSpPr/>
              <p:nvPr/>
            </p:nvGrpSpPr>
            <p:grpSpPr>
              <a:xfrm>
                <a:off x="5762773" y="2657809"/>
                <a:ext cx="103738" cy="397340"/>
                <a:chOff x="5410200" y="2648743"/>
                <a:chExt cx="103738" cy="397340"/>
              </a:xfrm>
            </p:grpSpPr>
            <p:sp>
              <p:nvSpPr>
                <p:cNvPr id="737" name="Rectangle 736"/>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38" name="Rectangle 737"/>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39" name="Rectangle 738"/>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40" name="Rectangle 739"/>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32" name="Group 731"/>
              <p:cNvGrpSpPr/>
              <p:nvPr/>
            </p:nvGrpSpPr>
            <p:grpSpPr>
              <a:xfrm>
                <a:off x="6065039" y="2657474"/>
                <a:ext cx="103738" cy="397340"/>
                <a:chOff x="5410200" y="2648743"/>
                <a:chExt cx="103738" cy="397340"/>
              </a:xfrm>
            </p:grpSpPr>
            <p:sp>
              <p:nvSpPr>
                <p:cNvPr id="733" name="Rectangle 732"/>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34" name="Rectangle 733"/>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35" name="Rectangle 734"/>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36" name="Rectangle 735"/>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649" name="Group 648"/>
            <p:cNvGrpSpPr/>
            <p:nvPr/>
          </p:nvGrpSpPr>
          <p:grpSpPr>
            <a:xfrm>
              <a:off x="5994274" y="3799114"/>
              <a:ext cx="409896" cy="358556"/>
              <a:chOff x="5412257" y="3177385"/>
              <a:chExt cx="409896" cy="358556"/>
            </a:xfrm>
          </p:grpSpPr>
          <p:sp>
            <p:nvSpPr>
              <p:cNvPr id="721" name="Rectangle 720"/>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722" name="Group 721"/>
              <p:cNvGrpSpPr/>
              <p:nvPr/>
            </p:nvGrpSpPr>
            <p:grpSpPr>
              <a:xfrm>
                <a:off x="5412257" y="3217997"/>
                <a:ext cx="103738" cy="277655"/>
                <a:chOff x="5410200" y="3216371"/>
                <a:chExt cx="103738" cy="277655"/>
              </a:xfrm>
            </p:grpSpPr>
            <p:sp>
              <p:nvSpPr>
                <p:cNvPr id="727" name="Rectangle 726"/>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28" name="Rectangle 727"/>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29" name="Rectangle 728"/>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23" name="Group 722"/>
              <p:cNvGrpSpPr/>
              <p:nvPr/>
            </p:nvGrpSpPr>
            <p:grpSpPr>
              <a:xfrm>
                <a:off x="5718415" y="3212303"/>
                <a:ext cx="103738" cy="277655"/>
                <a:chOff x="5410200" y="3216371"/>
                <a:chExt cx="103738" cy="277655"/>
              </a:xfrm>
            </p:grpSpPr>
            <p:sp>
              <p:nvSpPr>
                <p:cNvPr id="724" name="Rectangle 723"/>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25" name="Rectangle 724"/>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26" name="Rectangle 725"/>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650" name="Group 649"/>
            <p:cNvGrpSpPr/>
            <p:nvPr/>
          </p:nvGrpSpPr>
          <p:grpSpPr>
            <a:xfrm>
              <a:off x="5002250" y="3881340"/>
              <a:ext cx="409896" cy="358556"/>
              <a:chOff x="5412257" y="3177385"/>
              <a:chExt cx="409896" cy="358556"/>
            </a:xfrm>
          </p:grpSpPr>
          <p:sp>
            <p:nvSpPr>
              <p:cNvPr id="712" name="Rectangle 711"/>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713" name="Group 712"/>
              <p:cNvGrpSpPr/>
              <p:nvPr/>
            </p:nvGrpSpPr>
            <p:grpSpPr>
              <a:xfrm>
                <a:off x="5412257" y="3217997"/>
                <a:ext cx="103738" cy="277655"/>
                <a:chOff x="5410200" y="3216371"/>
                <a:chExt cx="103738" cy="277655"/>
              </a:xfrm>
            </p:grpSpPr>
            <p:sp>
              <p:nvSpPr>
                <p:cNvPr id="718" name="Rectangle 717"/>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19" name="Rectangle 718"/>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20" name="Rectangle 719"/>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14" name="Group 713"/>
              <p:cNvGrpSpPr/>
              <p:nvPr/>
            </p:nvGrpSpPr>
            <p:grpSpPr>
              <a:xfrm>
                <a:off x="5718415" y="3212303"/>
                <a:ext cx="103738" cy="277655"/>
                <a:chOff x="5410200" y="3216371"/>
                <a:chExt cx="103738" cy="277655"/>
              </a:xfrm>
            </p:grpSpPr>
            <p:sp>
              <p:nvSpPr>
                <p:cNvPr id="715" name="Rectangle 71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16" name="Rectangle 71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17" name="Rectangle 71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651" name="Elbow Connector 650"/>
            <p:cNvCxnSpPr>
              <a:stCxn id="835" idx="3"/>
              <a:endCxn id="824"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2" name="Elbow Connector 651"/>
            <p:cNvCxnSpPr>
              <a:stCxn id="833" idx="3"/>
              <a:endCxn id="805"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3" name="Elbow Connector 652"/>
            <p:cNvCxnSpPr>
              <a:stCxn id="814" idx="3"/>
              <a:endCxn id="786"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4" name="Elbow Connector 653"/>
            <p:cNvCxnSpPr>
              <a:stCxn id="795" idx="3"/>
              <a:endCxn id="747"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5" name="Elbow Connector 654"/>
            <p:cNvCxnSpPr>
              <a:stCxn id="762" idx="1"/>
              <a:endCxn id="838"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6" name="Elbow Connector 655"/>
            <p:cNvCxnSpPr>
              <a:stCxn id="770" idx="3"/>
              <a:endCxn id="737"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7" name="Elbow Connector 656"/>
            <p:cNvCxnSpPr>
              <a:endCxn id="738"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8" name="Elbow Connector 657"/>
            <p:cNvCxnSpPr>
              <a:stCxn id="772" idx="3"/>
              <a:endCxn id="739"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9" name="Elbow Connector 658"/>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60" name="Group 659"/>
            <p:cNvGrpSpPr/>
            <p:nvPr/>
          </p:nvGrpSpPr>
          <p:grpSpPr>
            <a:xfrm>
              <a:off x="6223396" y="2383739"/>
              <a:ext cx="406004" cy="490060"/>
              <a:chOff x="5762773" y="2607962"/>
              <a:chExt cx="406004" cy="490060"/>
            </a:xfrm>
          </p:grpSpPr>
          <p:sp>
            <p:nvSpPr>
              <p:cNvPr id="701" name="Rectangle 700"/>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702" name="Group 701"/>
              <p:cNvGrpSpPr/>
              <p:nvPr/>
            </p:nvGrpSpPr>
            <p:grpSpPr>
              <a:xfrm>
                <a:off x="5762773" y="2657809"/>
                <a:ext cx="103738" cy="397340"/>
                <a:chOff x="5410200" y="2648743"/>
                <a:chExt cx="103738" cy="397340"/>
              </a:xfrm>
            </p:grpSpPr>
            <p:sp>
              <p:nvSpPr>
                <p:cNvPr id="708" name="Rectangle 707"/>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09" name="Rectangle 708"/>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10" name="Rectangle 709"/>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11" name="Rectangle 710"/>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03" name="Group 702"/>
              <p:cNvGrpSpPr/>
              <p:nvPr/>
            </p:nvGrpSpPr>
            <p:grpSpPr>
              <a:xfrm>
                <a:off x="6065039" y="2657474"/>
                <a:ext cx="103738" cy="397340"/>
                <a:chOff x="5410200" y="2648743"/>
                <a:chExt cx="103738" cy="397340"/>
              </a:xfrm>
            </p:grpSpPr>
            <p:sp>
              <p:nvSpPr>
                <p:cNvPr id="704" name="Rectangle 703"/>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05" name="Rectangle 704"/>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06" name="Rectangle 705"/>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07" name="Rectangle 706"/>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661" name="Elbow Connector 660"/>
            <p:cNvCxnSpPr>
              <a:stCxn id="770" idx="3"/>
              <a:endCxn id="708"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2" name="Elbow Connector 661"/>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3" name="Elbow Connector 662"/>
            <p:cNvCxnSpPr>
              <a:stCxn id="711" idx="1"/>
              <a:endCxn id="773"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4" name="Elbow Connector 663"/>
            <p:cNvCxnSpPr>
              <a:stCxn id="774" idx="3"/>
              <a:endCxn id="710"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5" name="Oval 664"/>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66" name="Oval 665"/>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67" name="Oval 666"/>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668" name="Elbow Connector 667"/>
            <p:cNvCxnSpPr>
              <a:stCxn id="775" idx="3"/>
              <a:endCxn id="727"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9" name="Elbow Connector 668"/>
            <p:cNvCxnSpPr>
              <a:stCxn id="775" idx="3"/>
              <a:endCxn id="718"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0" name="Elbow Connector 669"/>
            <p:cNvCxnSpPr>
              <a:stCxn id="776" idx="3"/>
              <a:endCxn id="728"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1" name="Elbow Connector 670"/>
            <p:cNvCxnSpPr>
              <a:stCxn id="776" idx="3"/>
              <a:endCxn id="719"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2" name="Elbow Connector 671"/>
            <p:cNvCxnSpPr>
              <a:stCxn id="836" idx="3"/>
              <a:endCxn id="825"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3" name="Elbow Connector 672"/>
            <p:cNvCxnSpPr>
              <a:stCxn id="825" idx="1"/>
              <a:endCxn id="806"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4" name="Elbow Connector 673"/>
            <p:cNvCxnSpPr>
              <a:stCxn id="806" idx="1"/>
              <a:endCxn id="787"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5" name="Elbow Connector 674"/>
            <p:cNvCxnSpPr>
              <a:stCxn id="825" idx="1"/>
              <a:endCxn id="748"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6" name="Elbow Connector 675"/>
            <p:cNvCxnSpPr>
              <a:stCxn id="837" idx="3"/>
              <a:endCxn id="826"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7" name="Elbow Connector 676"/>
            <p:cNvCxnSpPr>
              <a:stCxn id="826" idx="1"/>
              <a:endCxn id="807"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8" name="Elbow Connector 677"/>
            <p:cNvCxnSpPr>
              <a:stCxn id="807" idx="1"/>
              <a:endCxn id="788"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9" name="Elbow Connector 678"/>
            <p:cNvCxnSpPr>
              <a:stCxn id="826" idx="1"/>
              <a:endCxn id="749"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0" name="TextBox 679"/>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681" name="TextBox 680"/>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682" name="TextBox 681"/>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683" name="TextBox 682"/>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684" name="TextBox 683"/>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685" name="TextBox 684"/>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686" name="TextBox 685"/>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687" name="TextBox 686"/>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688" name="TextBox 687"/>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689" name="Group 688"/>
            <p:cNvGrpSpPr/>
            <p:nvPr/>
          </p:nvGrpSpPr>
          <p:grpSpPr>
            <a:xfrm>
              <a:off x="2790504" y="3660994"/>
              <a:ext cx="409896" cy="358556"/>
              <a:chOff x="5412257" y="3177385"/>
              <a:chExt cx="409896" cy="358556"/>
            </a:xfrm>
          </p:grpSpPr>
          <p:sp>
            <p:nvSpPr>
              <p:cNvPr id="692" name="Rectangle 691"/>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693" name="Group 692"/>
              <p:cNvGrpSpPr/>
              <p:nvPr/>
            </p:nvGrpSpPr>
            <p:grpSpPr>
              <a:xfrm>
                <a:off x="5412257" y="3217997"/>
                <a:ext cx="103738" cy="277655"/>
                <a:chOff x="5410200" y="3216371"/>
                <a:chExt cx="103738" cy="277655"/>
              </a:xfrm>
            </p:grpSpPr>
            <p:sp>
              <p:nvSpPr>
                <p:cNvPr id="698" name="Rectangle 697"/>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99" name="Rectangle 698"/>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00" name="Rectangle 699"/>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694" name="Group 693"/>
              <p:cNvGrpSpPr/>
              <p:nvPr/>
            </p:nvGrpSpPr>
            <p:grpSpPr>
              <a:xfrm>
                <a:off x="5718415" y="3212303"/>
                <a:ext cx="103738" cy="277655"/>
                <a:chOff x="5410200" y="3216371"/>
                <a:chExt cx="103738" cy="277655"/>
              </a:xfrm>
            </p:grpSpPr>
            <p:sp>
              <p:nvSpPr>
                <p:cNvPr id="695" name="Rectangle 69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96" name="Rectangle 69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97" name="Rectangle 69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690" name="Elbow Connector 689"/>
            <p:cNvCxnSpPr>
              <a:endCxn id="699"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1" name="Elbow Connector 690"/>
            <p:cNvCxnSpPr>
              <a:stCxn id="849" idx="3"/>
              <a:endCxn id="700"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50" name="Group 849"/>
          <p:cNvGrpSpPr/>
          <p:nvPr/>
        </p:nvGrpSpPr>
        <p:grpSpPr>
          <a:xfrm>
            <a:off x="4724400" y="1885950"/>
            <a:ext cx="955400" cy="678941"/>
            <a:chOff x="2362200" y="1256347"/>
            <a:chExt cx="4396348" cy="3124200"/>
          </a:xfrm>
        </p:grpSpPr>
        <p:sp>
          <p:nvSpPr>
            <p:cNvPr id="851" name="Rounded Rectangle 850"/>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52" name="Rounded Rectangle 851"/>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53" name="Rectangle 852"/>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854" name="Group 853"/>
            <p:cNvGrpSpPr/>
            <p:nvPr/>
          </p:nvGrpSpPr>
          <p:grpSpPr>
            <a:xfrm>
              <a:off x="2380306" y="1770787"/>
              <a:ext cx="304800" cy="2209800"/>
              <a:chOff x="3429000" y="1885950"/>
              <a:chExt cx="304800" cy="2209800"/>
            </a:xfrm>
          </p:grpSpPr>
          <p:sp>
            <p:nvSpPr>
              <p:cNvPr id="1046" name="Rectangle 1045"/>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7" name="Rectangle 1046"/>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8" name="Rectangle 1047"/>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9" name="Rectangle 1048"/>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0" name="Rectangle 1049"/>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1" name="Rectangle 1050"/>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2" name="Rectangle 1051"/>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3" name="Rectangle 1052"/>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4" name="Rectangle 1053"/>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5" name="Rectangle 1054"/>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6" name="Rectangle 1055"/>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7" name="Rectangle 1056"/>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8" name="Rectangle 1057"/>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59" name="Rectangle 1058"/>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60" name="Rectangle 1059"/>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855" name="Group 854"/>
            <p:cNvGrpSpPr/>
            <p:nvPr/>
          </p:nvGrpSpPr>
          <p:grpSpPr>
            <a:xfrm>
              <a:off x="3413544" y="1425999"/>
              <a:ext cx="411114" cy="954388"/>
              <a:chOff x="4251744" y="1504950"/>
              <a:chExt cx="411114" cy="954388"/>
            </a:xfrm>
          </p:grpSpPr>
          <p:sp>
            <p:nvSpPr>
              <p:cNvPr id="1027" name="Rectangle 102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1028" name="Group 1027"/>
              <p:cNvGrpSpPr/>
              <p:nvPr/>
            </p:nvGrpSpPr>
            <p:grpSpPr>
              <a:xfrm>
                <a:off x="4559120" y="1543050"/>
                <a:ext cx="103738" cy="845283"/>
                <a:chOff x="4924239" y="1543050"/>
                <a:chExt cx="103738" cy="1134732"/>
              </a:xfrm>
            </p:grpSpPr>
            <p:sp>
              <p:nvSpPr>
                <p:cNvPr id="1038" name="Rectangle 103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9" name="Rectangle 103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0" name="Rectangle 103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1" name="Rectangle 104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2" name="Rectangle 104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3" name="Rectangle 104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4" name="Rectangle 104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45" name="Rectangle 104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029" name="Group 1028"/>
              <p:cNvGrpSpPr/>
              <p:nvPr/>
            </p:nvGrpSpPr>
            <p:grpSpPr>
              <a:xfrm>
                <a:off x="4251744" y="1545731"/>
                <a:ext cx="103738" cy="845283"/>
                <a:chOff x="4924239" y="1543050"/>
                <a:chExt cx="103738" cy="1134732"/>
              </a:xfrm>
            </p:grpSpPr>
            <p:sp>
              <p:nvSpPr>
                <p:cNvPr id="1030" name="Rectangle 102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1" name="Rectangle 103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2" name="Rectangle 103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3" name="Rectangle 103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4" name="Rectangle 103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5" name="Rectangle 103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6" name="Rectangle 103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37" name="Rectangle 103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856" name="Group 855"/>
            <p:cNvGrpSpPr/>
            <p:nvPr/>
          </p:nvGrpSpPr>
          <p:grpSpPr>
            <a:xfrm>
              <a:off x="4191000" y="1425999"/>
              <a:ext cx="411114" cy="954388"/>
              <a:chOff x="4251744" y="1504950"/>
              <a:chExt cx="411114" cy="954388"/>
            </a:xfrm>
          </p:grpSpPr>
          <p:sp>
            <p:nvSpPr>
              <p:cNvPr id="1008" name="Rectangle 1007"/>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1009" name="Group 1008"/>
              <p:cNvGrpSpPr/>
              <p:nvPr/>
            </p:nvGrpSpPr>
            <p:grpSpPr>
              <a:xfrm>
                <a:off x="4559120" y="1543050"/>
                <a:ext cx="103738" cy="845283"/>
                <a:chOff x="4924239" y="1543050"/>
                <a:chExt cx="103738" cy="1134732"/>
              </a:xfrm>
            </p:grpSpPr>
            <p:sp>
              <p:nvSpPr>
                <p:cNvPr id="1019" name="Rectangle 101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0" name="Rectangle 101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1" name="Rectangle 102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2" name="Rectangle 102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3" name="Rectangle 102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4" name="Rectangle 102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5" name="Rectangle 102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26" name="Rectangle 102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010" name="Group 1009"/>
              <p:cNvGrpSpPr/>
              <p:nvPr/>
            </p:nvGrpSpPr>
            <p:grpSpPr>
              <a:xfrm>
                <a:off x="4251744" y="1545731"/>
                <a:ext cx="103738" cy="845283"/>
                <a:chOff x="4924239" y="1543050"/>
                <a:chExt cx="103738" cy="1134732"/>
              </a:xfrm>
            </p:grpSpPr>
            <p:sp>
              <p:nvSpPr>
                <p:cNvPr id="1011" name="Rectangle 101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2" name="Rectangle 101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3" name="Rectangle 101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4" name="Rectangle 101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5" name="Rectangle 101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6" name="Rectangle 101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7" name="Rectangle 101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18" name="Rectangle 101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857" name="Group 856"/>
            <p:cNvGrpSpPr/>
            <p:nvPr/>
          </p:nvGrpSpPr>
          <p:grpSpPr>
            <a:xfrm>
              <a:off x="4922886" y="1425999"/>
              <a:ext cx="411114" cy="954388"/>
              <a:chOff x="4251744" y="1504950"/>
              <a:chExt cx="411114" cy="954388"/>
            </a:xfrm>
          </p:grpSpPr>
          <p:sp>
            <p:nvSpPr>
              <p:cNvPr id="989" name="Rectangle 988"/>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990" name="Group 989"/>
              <p:cNvGrpSpPr/>
              <p:nvPr/>
            </p:nvGrpSpPr>
            <p:grpSpPr>
              <a:xfrm>
                <a:off x="4559120" y="1543050"/>
                <a:ext cx="103738" cy="845283"/>
                <a:chOff x="4924239" y="1543050"/>
                <a:chExt cx="103738" cy="1134732"/>
              </a:xfrm>
            </p:grpSpPr>
            <p:sp>
              <p:nvSpPr>
                <p:cNvPr id="1000" name="Rectangle 99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1" name="Rectangle 100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2" name="Rectangle 100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3" name="Rectangle 100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4" name="Rectangle 100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5" name="Rectangle 100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6" name="Rectangle 100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07" name="Rectangle 100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91" name="Group 990"/>
              <p:cNvGrpSpPr/>
              <p:nvPr/>
            </p:nvGrpSpPr>
            <p:grpSpPr>
              <a:xfrm>
                <a:off x="4251744" y="1545731"/>
                <a:ext cx="103738" cy="845283"/>
                <a:chOff x="4924239" y="1543050"/>
                <a:chExt cx="103738" cy="1134732"/>
              </a:xfrm>
            </p:grpSpPr>
            <p:sp>
              <p:nvSpPr>
                <p:cNvPr id="992" name="Rectangle 99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3" name="Rectangle 99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4" name="Rectangle 99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5" name="Rectangle 99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6" name="Rectangle 99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7" name="Rectangle 99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8" name="Rectangle 99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99" name="Rectangle 99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858" name="Group 857"/>
            <p:cNvGrpSpPr/>
            <p:nvPr/>
          </p:nvGrpSpPr>
          <p:grpSpPr>
            <a:xfrm>
              <a:off x="3276600" y="2949999"/>
              <a:ext cx="1066800" cy="1144648"/>
              <a:chOff x="4892702" y="2555848"/>
              <a:chExt cx="914400" cy="1144648"/>
            </a:xfrm>
          </p:grpSpPr>
          <p:sp>
            <p:nvSpPr>
              <p:cNvPr id="952" name="Rectangle 951"/>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953" name="Group 952"/>
              <p:cNvGrpSpPr/>
              <p:nvPr/>
            </p:nvGrpSpPr>
            <p:grpSpPr>
              <a:xfrm>
                <a:off x="5703364" y="2722262"/>
                <a:ext cx="103738" cy="845283"/>
                <a:chOff x="4924239" y="1543050"/>
                <a:chExt cx="103738" cy="1134732"/>
              </a:xfrm>
            </p:grpSpPr>
            <p:sp>
              <p:nvSpPr>
                <p:cNvPr id="981" name="Rectangle 98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2" name="Rectangle 98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3" name="Rectangle 98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4" name="Rectangle 98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5" name="Rectangle 98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6" name="Rectangle 98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7" name="Rectangle 98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8" name="Rectangle 98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54" name="Group 953"/>
              <p:cNvGrpSpPr/>
              <p:nvPr/>
            </p:nvGrpSpPr>
            <p:grpSpPr>
              <a:xfrm>
                <a:off x="4892702" y="2724943"/>
                <a:ext cx="103738" cy="845283"/>
                <a:chOff x="4924239" y="1543050"/>
                <a:chExt cx="103738" cy="1134732"/>
              </a:xfrm>
            </p:grpSpPr>
            <p:sp>
              <p:nvSpPr>
                <p:cNvPr id="973" name="Rectangle 972"/>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4" name="Rectangle 973"/>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5" name="Rectangle 974"/>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6" name="Rectangle 975"/>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7" name="Rectangle 976"/>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8" name="Rectangle 977"/>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9" name="Rectangle 978"/>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80" name="Rectangle 979"/>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55" name="Group 954"/>
              <p:cNvGrpSpPr/>
              <p:nvPr/>
            </p:nvGrpSpPr>
            <p:grpSpPr>
              <a:xfrm rot="5400000">
                <a:off x="5267685" y="3300887"/>
                <a:ext cx="138145" cy="661073"/>
                <a:chOff x="4924239" y="1543050"/>
                <a:chExt cx="103738" cy="1134732"/>
              </a:xfrm>
            </p:grpSpPr>
            <p:sp>
              <p:nvSpPr>
                <p:cNvPr id="965" name="Rectangle 964"/>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6" name="Rectangle 965"/>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7" name="Rectangle 966"/>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8" name="Rectangle 967"/>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9" name="Rectangle 968"/>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0" name="Rectangle 969"/>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1" name="Rectangle 970"/>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72" name="Rectangle 971"/>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56" name="Group 955"/>
              <p:cNvGrpSpPr/>
              <p:nvPr/>
            </p:nvGrpSpPr>
            <p:grpSpPr>
              <a:xfrm rot="5400000">
                <a:off x="5275636" y="2294384"/>
                <a:ext cx="138145" cy="661073"/>
                <a:chOff x="4924239" y="1543050"/>
                <a:chExt cx="103738" cy="1134732"/>
              </a:xfrm>
            </p:grpSpPr>
            <p:sp>
              <p:nvSpPr>
                <p:cNvPr id="957" name="Rectangle 95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58" name="Rectangle 95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59" name="Rectangle 95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0" name="Rectangle 95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1" name="Rectangle 96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2" name="Rectangle 96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3" name="Rectangle 96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64" name="Rectangle 96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859" name="Group 858"/>
            <p:cNvGrpSpPr/>
            <p:nvPr/>
          </p:nvGrpSpPr>
          <p:grpSpPr>
            <a:xfrm>
              <a:off x="6050035" y="1492121"/>
              <a:ext cx="406004" cy="490060"/>
              <a:chOff x="5762773" y="2607962"/>
              <a:chExt cx="406004" cy="490060"/>
            </a:xfrm>
          </p:grpSpPr>
          <p:sp>
            <p:nvSpPr>
              <p:cNvPr id="941" name="Rectangle 940"/>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942" name="Group 941"/>
              <p:cNvGrpSpPr/>
              <p:nvPr/>
            </p:nvGrpSpPr>
            <p:grpSpPr>
              <a:xfrm>
                <a:off x="5762773" y="2657809"/>
                <a:ext cx="103738" cy="397340"/>
                <a:chOff x="5410200" y="2648743"/>
                <a:chExt cx="103738" cy="397340"/>
              </a:xfrm>
            </p:grpSpPr>
            <p:sp>
              <p:nvSpPr>
                <p:cNvPr id="948" name="Rectangle 947"/>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49" name="Rectangle 948"/>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50" name="Rectangle 949"/>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51" name="Rectangle 950"/>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43" name="Group 942"/>
              <p:cNvGrpSpPr/>
              <p:nvPr/>
            </p:nvGrpSpPr>
            <p:grpSpPr>
              <a:xfrm>
                <a:off x="6065039" y="2657474"/>
                <a:ext cx="103738" cy="397340"/>
                <a:chOff x="5410200" y="2648743"/>
                <a:chExt cx="103738" cy="397340"/>
              </a:xfrm>
            </p:grpSpPr>
            <p:sp>
              <p:nvSpPr>
                <p:cNvPr id="944" name="Rectangle 943"/>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45" name="Rectangle 944"/>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46" name="Rectangle 945"/>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47" name="Rectangle 946"/>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860" name="Group 859"/>
            <p:cNvGrpSpPr/>
            <p:nvPr/>
          </p:nvGrpSpPr>
          <p:grpSpPr>
            <a:xfrm>
              <a:off x="5994274" y="3799114"/>
              <a:ext cx="409896" cy="358556"/>
              <a:chOff x="5412257" y="3177385"/>
              <a:chExt cx="409896" cy="358556"/>
            </a:xfrm>
          </p:grpSpPr>
          <p:sp>
            <p:nvSpPr>
              <p:cNvPr id="932" name="Rectangle 931"/>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933" name="Group 932"/>
              <p:cNvGrpSpPr/>
              <p:nvPr/>
            </p:nvGrpSpPr>
            <p:grpSpPr>
              <a:xfrm>
                <a:off x="5412257" y="3217997"/>
                <a:ext cx="103738" cy="277655"/>
                <a:chOff x="5410200" y="3216371"/>
                <a:chExt cx="103738" cy="277655"/>
              </a:xfrm>
            </p:grpSpPr>
            <p:sp>
              <p:nvSpPr>
                <p:cNvPr id="938" name="Rectangle 937"/>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39" name="Rectangle 938"/>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40" name="Rectangle 939"/>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34" name="Group 933"/>
              <p:cNvGrpSpPr/>
              <p:nvPr/>
            </p:nvGrpSpPr>
            <p:grpSpPr>
              <a:xfrm>
                <a:off x="5718415" y="3212303"/>
                <a:ext cx="103738" cy="277655"/>
                <a:chOff x="5410200" y="3216371"/>
                <a:chExt cx="103738" cy="277655"/>
              </a:xfrm>
            </p:grpSpPr>
            <p:sp>
              <p:nvSpPr>
                <p:cNvPr id="935" name="Rectangle 934"/>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36" name="Rectangle 935"/>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37" name="Rectangle 936"/>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861" name="Group 860"/>
            <p:cNvGrpSpPr/>
            <p:nvPr/>
          </p:nvGrpSpPr>
          <p:grpSpPr>
            <a:xfrm>
              <a:off x="5002250" y="3881340"/>
              <a:ext cx="409896" cy="358556"/>
              <a:chOff x="5412257" y="3177385"/>
              <a:chExt cx="409896" cy="358556"/>
            </a:xfrm>
          </p:grpSpPr>
          <p:sp>
            <p:nvSpPr>
              <p:cNvPr id="923" name="Rectangle 922"/>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924" name="Group 923"/>
              <p:cNvGrpSpPr/>
              <p:nvPr/>
            </p:nvGrpSpPr>
            <p:grpSpPr>
              <a:xfrm>
                <a:off x="5412257" y="3217997"/>
                <a:ext cx="103738" cy="277655"/>
                <a:chOff x="5410200" y="3216371"/>
                <a:chExt cx="103738" cy="277655"/>
              </a:xfrm>
            </p:grpSpPr>
            <p:sp>
              <p:nvSpPr>
                <p:cNvPr id="929" name="Rectangle 928"/>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30" name="Rectangle 929"/>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31" name="Rectangle 930"/>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25" name="Group 924"/>
              <p:cNvGrpSpPr/>
              <p:nvPr/>
            </p:nvGrpSpPr>
            <p:grpSpPr>
              <a:xfrm>
                <a:off x="5718415" y="3212303"/>
                <a:ext cx="103738" cy="277655"/>
                <a:chOff x="5410200" y="3216371"/>
                <a:chExt cx="103738" cy="277655"/>
              </a:xfrm>
            </p:grpSpPr>
            <p:sp>
              <p:nvSpPr>
                <p:cNvPr id="926" name="Rectangle 92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27" name="Rectangle 92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28" name="Rectangle 92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62" name="Elbow Connector 861"/>
            <p:cNvCxnSpPr>
              <a:stCxn id="1046" idx="3"/>
              <a:endCxn id="1035"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3" name="Elbow Connector 862"/>
            <p:cNvCxnSpPr>
              <a:stCxn id="1044" idx="3"/>
              <a:endCxn id="1016"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4" name="Elbow Connector 863"/>
            <p:cNvCxnSpPr>
              <a:stCxn id="1025" idx="3"/>
              <a:endCxn id="997"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5" name="Elbow Connector 864"/>
            <p:cNvCxnSpPr>
              <a:stCxn id="1006" idx="3"/>
              <a:endCxn id="958"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6" name="Elbow Connector 865"/>
            <p:cNvCxnSpPr>
              <a:stCxn id="973" idx="1"/>
              <a:endCxn id="1049"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7" name="Elbow Connector 866"/>
            <p:cNvCxnSpPr>
              <a:stCxn id="981" idx="3"/>
              <a:endCxn id="948"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8" name="Elbow Connector 867"/>
            <p:cNvCxnSpPr>
              <a:endCxn id="949"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9" name="Elbow Connector 868"/>
            <p:cNvCxnSpPr>
              <a:stCxn id="983" idx="3"/>
              <a:endCxn id="950"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0" name="Elbow Connector 869"/>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71" name="Group 870"/>
            <p:cNvGrpSpPr/>
            <p:nvPr/>
          </p:nvGrpSpPr>
          <p:grpSpPr>
            <a:xfrm>
              <a:off x="6223396" y="2383739"/>
              <a:ext cx="406004" cy="490060"/>
              <a:chOff x="5762773" y="2607962"/>
              <a:chExt cx="406004" cy="490060"/>
            </a:xfrm>
          </p:grpSpPr>
          <p:sp>
            <p:nvSpPr>
              <p:cNvPr id="912" name="Rectangle 911"/>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913" name="Group 912"/>
              <p:cNvGrpSpPr/>
              <p:nvPr/>
            </p:nvGrpSpPr>
            <p:grpSpPr>
              <a:xfrm>
                <a:off x="5762773" y="2657809"/>
                <a:ext cx="103738" cy="397340"/>
                <a:chOff x="5410200" y="2648743"/>
                <a:chExt cx="103738" cy="397340"/>
              </a:xfrm>
            </p:grpSpPr>
            <p:sp>
              <p:nvSpPr>
                <p:cNvPr id="919" name="Rectangle 918"/>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20" name="Rectangle 919"/>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21" name="Rectangle 920"/>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22" name="Rectangle 921"/>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14" name="Group 913"/>
              <p:cNvGrpSpPr/>
              <p:nvPr/>
            </p:nvGrpSpPr>
            <p:grpSpPr>
              <a:xfrm>
                <a:off x="6065039" y="2657474"/>
                <a:ext cx="103738" cy="397340"/>
                <a:chOff x="5410200" y="2648743"/>
                <a:chExt cx="103738" cy="397340"/>
              </a:xfrm>
            </p:grpSpPr>
            <p:sp>
              <p:nvSpPr>
                <p:cNvPr id="915" name="Rectangle 914"/>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6" name="Rectangle 915"/>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7" name="Rectangle 916"/>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8" name="Rectangle 917"/>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2" name="Elbow Connector 871"/>
            <p:cNvCxnSpPr>
              <a:stCxn id="981" idx="3"/>
              <a:endCxn id="919"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3" name="Elbow Connector 872"/>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4" name="Elbow Connector 873"/>
            <p:cNvCxnSpPr>
              <a:stCxn id="922" idx="1"/>
              <a:endCxn id="984"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5" name="Elbow Connector 874"/>
            <p:cNvCxnSpPr>
              <a:stCxn id="985" idx="3"/>
              <a:endCxn id="921"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6" name="Oval 875"/>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77" name="Oval 876"/>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78" name="Oval 877"/>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879" name="Elbow Connector 878"/>
            <p:cNvCxnSpPr>
              <a:stCxn id="986" idx="3"/>
              <a:endCxn id="938"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0" name="Elbow Connector 879"/>
            <p:cNvCxnSpPr>
              <a:stCxn id="986" idx="3"/>
              <a:endCxn id="929"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1" name="Elbow Connector 880"/>
            <p:cNvCxnSpPr>
              <a:stCxn id="987" idx="3"/>
              <a:endCxn id="939"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2" name="Elbow Connector 881"/>
            <p:cNvCxnSpPr>
              <a:stCxn id="987" idx="3"/>
              <a:endCxn id="930"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3" name="Elbow Connector 882"/>
            <p:cNvCxnSpPr>
              <a:stCxn id="1047" idx="3"/>
              <a:endCxn id="1036"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4" name="Elbow Connector 883"/>
            <p:cNvCxnSpPr>
              <a:stCxn id="1036" idx="1"/>
              <a:endCxn id="1017"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5" name="Elbow Connector 884"/>
            <p:cNvCxnSpPr>
              <a:stCxn id="1017" idx="1"/>
              <a:endCxn id="998"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6" name="Elbow Connector 885"/>
            <p:cNvCxnSpPr>
              <a:stCxn id="1036" idx="1"/>
              <a:endCxn id="959"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7" name="Elbow Connector 886"/>
            <p:cNvCxnSpPr>
              <a:stCxn id="1048" idx="3"/>
              <a:endCxn id="1037"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8" name="Elbow Connector 887"/>
            <p:cNvCxnSpPr>
              <a:stCxn id="1037" idx="1"/>
              <a:endCxn id="1018"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9" name="Elbow Connector 888"/>
            <p:cNvCxnSpPr>
              <a:stCxn id="1018" idx="1"/>
              <a:endCxn id="999"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0" name="Elbow Connector 889"/>
            <p:cNvCxnSpPr>
              <a:stCxn id="1037" idx="1"/>
              <a:endCxn id="960"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1" name="TextBox 890"/>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892" name="TextBox 891"/>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893" name="TextBox 892"/>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894" name="TextBox 893"/>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895" name="TextBox 894"/>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896" name="TextBox 895"/>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897" name="TextBox 896"/>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898" name="TextBox 897"/>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899" name="TextBox 898"/>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900" name="Group 899"/>
            <p:cNvGrpSpPr/>
            <p:nvPr/>
          </p:nvGrpSpPr>
          <p:grpSpPr>
            <a:xfrm>
              <a:off x="2790504" y="3660994"/>
              <a:ext cx="409896" cy="358556"/>
              <a:chOff x="5412257" y="3177385"/>
              <a:chExt cx="409896" cy="358556"/>
            </a:xfrm>
          </p:grpSpPr>
          <p:sp>
            <p:nvSpPr>
              <p:cNvPr id="903" name="Rectangle 902"/>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904" name="Group 903"/>
              <p:cNvGrpSpPr/>
              <p:nvPr/>
            </p:nvGrpSpPr>
            <p:grpSpPr>
              <a:xfrm>
                <a:off x="5412257" y="3217997"/>
                <a:ext cx="103738" cy="277655"/>
                <a:chOff x="5410200" y="3216371"/>
                <a:chExt cx="103738" cy="277655"/>
              </a:xfrm>
            </p:grpSpPr>
            <p:sp>
              <p:nvSpPr>
                <p:cNvPr id="909" name="Rectangle 908"/>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0" name="Rectangle 909"/>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1" name="Rectangle 910"/>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905" name="Group 904"/>
              <p:cNvGrpSpPr/>
              <p:nvPr/>
            </p:nvGrpSpPr>
            <p:grpSpPr>
              <a:xfrm>
                <a:off x="5718415" y="3212303"/>
                <a:ext cx="103738" cy="277655"/>
                <a:chOff x="5410200" y="3216371"/>
                <a:chExt cx="103738" cy="277655"/>
              </a:xfrm>
            </p:grpSpPr>
            <p:sp>
              <p:nvSpPr>
                <p:cNvPr id="906" name="Rectangle 90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07" name="Rectangle 90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08" name="Rectangle 90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901" name="Elbow Connector 900"/>
            <p:cNvCxnSpPr>
              <a:endCxn id="910"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2" name="Elbow Connector 901"/>
            <p:cNvCxnSpPr>
              <a:stCxn id="1060" idx="3"/>
              <a:endCxn id="911"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61" name="Group 1060"/>
          <p:cNvGrpSpPr/>
          <p:nvPr/>
        </p:nvGrpSpPr>
        <p:grpSpPr>
          <a:xfrm>
            <a:off x="4876800" y="2038350"/>
            <a:ext cx="955400" cy="678941"/>
            <a:chOff x="2362200" y="1256347"/>
            <a:chExt cx="4396348" cy="3124200"/>
          </a:xfrm>
        </p:grpSpPr>
        <p:sp>
          <p:nvSpPr>
            <p:cNvPr id="1062" name="Rounded Rectangle 1061"/>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63" name="Rounded Rectangle 1062"/>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64" name="Rectangle 1063"/>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065" name="Group 1064"/>
            <p:cNvGrpSpPr/>
            <p:nvPr/>
          </p:nvGrpSpPr>
          <p:grpSpPr>
            <a:xfrm>
              <a:off x="2380306" y="1770787"/>
              <a:ext cx="304800" cy="2209800"/>
              <a:chOff x="3429000" y="1885950"/>
              <a:chExt cx="304800" cy="2209800"/>
            </a:xfrm>
          </p:grpSpPr>
          <p:sp>
            <p:nvSpPr>
              <p:cNvPr id="1257" name="Rectangle 1256"/>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8" name="Rectangle 1257"/>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9" name="Rectangle 1258"/>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0" name="Rectangle 1259"/>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1" name="Rectangle 1260"/>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2" name="Rectangle 1261"/>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3" name="Rectangle 1262"/>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4" name="Rectangle 1263"/>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5" name="Rectangle 1264"/>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6" name="Rectangle 1265"/>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7" name="Rectangle 1266"/>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8" name="Rectangle 1267"/>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69" name="Rectangle 1268"/>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0" name="Rectangle 1269"/>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1" name="Rectangle 1270"/>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066" name="Group 1065"/>
            <p:cNvGrpSpPr/>
            <p:nvPr/>
          </p:nvGrpSpPr>
          <p:grpSpPr>
            <a:xfrm>
              <a:off x="3413544" y="1425999"/>
              <a:ext cx="411114" cy="954388"/>
              <a:chOff x="4251744" y="1504950"/>
              <a:chExt cx="411114" cy="954388"/>
            </a:xfrm>
          </p:grpSpPr>
          <p:sp>
            <p:nvSpPr>
              <p:cNvPr id="1238" name="Rectangle 1237"/>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1239" name="Group 1238"/>
              <p:cNvGrpSpPr/>
              <p:nvPr/>
            </p:nvGrpSpPr>
            <p:grpSpPr>
              <a:xfrm>
                <a:off x="4559120" y="1543050"/>
                <a:ext cx="103738" cy="845283"/>
                <a:chOff x="4924239" y="1543050"/>
                <a:chExt cx="103738" cy="1134732"/>
              </a:xfrm>
            </p:grpSpPr>
            <p:sp>
              <p:nvSpPr>
                <p:cNvPr id="1249" name="Rectangle 124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0" name="Rectangle 124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1" name="Rectangle 125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2" name="Rectangle 125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3" name="Rectangle 125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4" name="Rectangle 125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5" name="Rectangle 125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56" name="Rectangle 125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240" name="Group 1239"/>
              <p:cNvGrpSpPr/>
              <p:nvPr/>
            </p:nvGrpSpPr>
            <p:grpSpPr>
              <a:xfrm>
                <a:off x="4251744" y="1545731"/>
                <a:ext cx="103738" cy="845283"/>
                <a:chOff x="4924239" y="1543050"/>
                <a:chExt cx="103738" cy="1134732"/>
              </a:xfrm>
            </p:grpSpPr>
            <p:sp>
              <p:nvSpPr>
                <p:cNvPr id="1241" name="Rectangle 124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2" name="Rectangle 124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3" name="Rectangle 124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4" name="Rectangle 124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5" name="Rectangle 124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6" name="Rectangle 124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7" name="Rectangle 124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48" name="Rectangle 124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067" name="Group 1066"/>
            <p:cNvGrpSpPr/>
            <p:nvPr/>
          </p:nvGrpSpPr>
          <p:grpSpPr>
            <a:xfrm>
              <a:off x="4191000" y="1425999"/>
              <a:ext cx="411114" cy="954388"/>
              <a:chOff x="4251744" y="1504950"/>
              <a:chExt cx="411114" cy="954388"/>
            </a:xfrm>
          </p:grpSpPr>
          <p:sp>
            <p:nvSpPr>
              <p:cNvPr id="1219" name="Rectangle 1218"/>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1220" name="Group 1219"/>
              <p:cNvGrpSpPr/>
              <p:nvPr/>
            </p:nvGrpSpPr>
            <p:grpSpPr>
              <a:xfrm>
                <a:off x="4559120" y="1543050"/>
                <a:ext cx="103738" cy="845283"/>
                <a:chOff x="4924239" y="1543050"/>
                <a:chExt cx="103738" cy="1134732"/>
              </a:xfrm>
            </p:grpSpPr>
            <p:sp>
              <p:nvSpPr>
                <p:cNvPr id="1230" name="Rectangle 122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1" name="Rectangle 123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2" name="Rectangle 123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3" name="Rectangle 123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4" name="Rectangle 123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5" name="Rectangle 123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6" name="Rectangle 123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7" name="Rectangle 123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221" name="Group 1220"/>
              <p:cNvGrpSpPr/>
              <p:nvPr/>
            </p:nvGrpSpPr>
            <p:grpSpPr>
              <a:xfrm>
                <a:off x="4251744" y="1545731"/>
                <a:ext cx="103738" cy="845283"/>
                <a:chOff x="4924239" y="1543050"/>
                <a:chExt cx="103738" cy="1134732"/>
              </a:xfrm>
            </p:grpSpPr>
            <p:sp>
              <p:nvSpPr>
                <p:cNvPr id="1222" name="Rectangle 122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3" name="Rectangle 122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4" name="Rectangle 122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5" name="Rectangle 122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6" name="Rectangle 122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7" name="Rectangle 122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8" name="Rectangle 122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9" name="Rectangle 122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068" name="Group 1067"/>
            <p:cNvGrpSpPr/>
            <p:nvPr/>
          </p:nvGrpSpPr>
          <p:grpSpPr>
            <a:xfrm>
              <a:off x="4922886" y="1425999"/>
              <a:ext cx="411114" cy="954388"/>
              <a:chOff x="4251744" y="1504950"/>
              <a:chExt cx="411114" cy="954388"/>
            </a:xfrm>
          </p:grpSpPr>
          <p:sp>
            <p:nvSpPr>
              <p:cNvPr id="1200" name="Rectangle 1199"/>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1201" name="Group 1200"/>
              <p:cNvGrpSpPr/>
              <p:nvPr/>
            </p:nvGrpSpPr>
            <p:grpSpPr>
              <a:xfrm>
                <a:off x="4559120" y="1543050"/>
                <a:ext cx="103738" cy="845283"/>
                <a:chOff x="4924239" y="1543050"/>
                <a:chExt cx="103738" cy="1134732"/>
              </a:xfrm>
            </p:grpSpPr>
            <p:sp>
              <p:nvSpPr>
                <p:cNvPr id="1211" name="Rectangle 121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2" name="Rectangle 121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3" name="Rectangle 121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4" name="Rectangle 121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5" name="Rectangle 121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6" name="Rectangle 121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7" name="Rectangle 121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8" name="Rectangle 121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202" name="Group 1201"/>
              <p:cNvGrpSpPr/>
              <p:nvPr/>
            </p:nvGrpSpPr>
            <p:grpSpPr>
              <a:xfrm>
                <a:off x="4251744" y="1545731"/>
                <a:ext cx="103738" cy="845283"/>
                <a:chOff x="4924239" y="1543050"/>
                <a:chExt cx="103738" cy="1134732"/>
              </a:xfrm>
            </p:grpSpPr>
            <p:sp>
              <p:nvSpPr>
                <p:cNvPr id="1203" name="Rectangle 1202"/>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4" name="Rectangle 1203"/>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5" name="Rectangle 1204"/>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6" name="Rectangle 1205"/>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7" name="Rectangle 1206"/>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8" name="Rectangle 1207"/>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9" name="Rectangle 1208"/>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10" name="Rectangle 1209"/>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069" name="Group 1068"/>
            <p:cNvGrpSpPr/>
            <p:nvPr/>
          </p:nvGrpSpPr>
          <p:grpSpPr>
            <a:xfrm>
              <a:off x="3276600" y="2949999"/>
              <a:ext cx="1066800" cy="1144648"/>
              <a:chOff x="4892702" y="2555848"/>
              <a:chExt cx="914400" cy="1144648"/>
            </a:xfrm>
          </p:grpSpPr>
          <p:sp>
            <p:nvSpPr>
              <p:cNvPr id="1163" name="Rectangle 1162"/>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1164" name="Group 1163"/>
              <p:cNvGrpSpPr/>
              <p:nvPr/>
            </p:nvGrpSpPr>
            <p:grpSpPr>
              <a:xfrm>
                <a:off x="5703364" y="2722262"/>
                <a:ext cx="103738" cy="845283"/>
                <a:chOff x="4924239" y="1543050"/>
                <a:chExt cx="103738" cy="1134732"/>
              </a:xfrm>
            </p:grpSpPr>
            <p:sp>
              <p:nvSpPr>
                <p:cNvPr id="1192" name="Rectangle 119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3" name="Rectangle 119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4" name="Rectangle 119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5" name="Rectangle 119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6" name="Rectangle 119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7" name="Rectangle 119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8" name="Rectangle 119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9" name="Rectangle 119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65" name="Group 1164"/>
              <p:cNvGrpSpPr/>
              <p:nvPr/>
            </p:nvGrpSpPr>
            <p:grpSpPr>
              <a:xfrm>
                <a:off x="4892702" y="2724943"/>
                <a:ext cx="103738" cy="845283"/>
                <a:chOff x="4924239" y="1543050"/>
                <a:chExt cx="103738" cy="1134732"/>
              </a:xfrm>
            </p:grpSpPr>
            <p:sp>
              <p:nvSpPr>
                <p:cNvPr id="1184" name="Rectangle 1183"/>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5" name="Rectangle 1184"/>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6" name="Rectangle 1185"/>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7" name="Rectangle 1186"/>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8" name="Rectangle 1187"/>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9" name="Rectangle 1188"/>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0" name="Rectangle 1189"/>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1" name="Rectangle 1190"/>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66" name="Group 1165"/>
              <p:cNvGrpSpPr/>
              <p:nvPr/>
            </p:nvGrpSpPr>
            <p:grpSpPr>
              <a:xfrm rot="5400000">
                <a:off x="5267685" y="3300887"/>
                <a:ext cx="138145" cy="661073"/>
                <a:chOff x="4924239" y="1543050"/>
                <a:chExt cx="103738" cy="1134732"/>
              </a:xfrm>
            </p:grpSpPr>
            <p:sp>
              <p:nvSpPr>
                <p:cNvPr id="1176" name="Rectangle 117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7" name="Rectangle 117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8" name="Rectangle 117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9" name="Rectangle 117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0" name="Rectangle 117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1" name="Rectangle 118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2" name="Rectangle 118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3" name="Rectangle 118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67" name="Group 1166"/>
              <p:cNvGrpSpPr/>
              <p:nvPr/>
            </p:nvGrpSpPr>
            <p:grpSpPr>
              <a:xfrm rot="5400000">
                <a:off x="5275636" y="2294384"/>
                <a:ext cx="138145" cy="661073"/>
                <a:chOff x="4924239" y="1543050"/>
                <a:chExt cx="103738" cy="1134732"/>
              </a:xfrm>
            </p:grpSpPr>
            <p:sp>
              <p:nvSpPr>
                <p:cNvPr id="1168" name="Rectangle 116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9" name="Rectangle 116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0" name="Rectangle 116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1" name="Rectangle 117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2" name="Rectangle 117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3" name="Rectangle 117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4" name="Rectangle 117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5" name="Rectangle 117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070" name="Group 1069"/>
            <p:cNvGrpSpPr/>
            <p:nvPr/>
          </p:nvGrpSpPr>
          <p:grpSpPr>
            <a:xfrm>
              <a:off x="6050035" y="1492121"/>
              <a:ext cx="406004" cy="490060"/>
              <a:chOff x="5762773" y="2607962"/>
              <a:chExt cx="406004" cy="490060"/>
            </a:xfrm>
          </p:grpSpPr>
          <p:sp>
            <p:nvSpPr>
              <p:cNvPr id="1152" name="Rectangle 1151"/>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1153" name="Group 1152"/>
              <p:cNvGrpSpPr/>
              <p:nvPr/>
            </p:nvGrpSpPr>
            <p:grpSpPr>
              <a:xfrm>
                <a:off x="5762773" y="2657809"/>
                <a:ext cx="103738" cy="397340"/>
                <a:chOff x="5410200" y="2648743"/>
                <a:chExt cx="103738" cy="397340"/>
              </a:xfrm>
            </p:grpSpPr>
            <p:sp>
              <p:nvSpPr>
                <p:cNvPr id="1159" name="Rectangle 1158"/>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0" name="Rectangle 1159"/>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1" name="Rectangle 1160"/>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2" name="Rectangle 1161"/>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54" name="Group 1153"/>
              <p:cNvGrpSpPr/>
              <p:nvPr/>
            </p:nvGrpSpPr>
            <p:grpSpPr>
              <a:xfrm>
                <a:off x="6065039" y="2657474"/>
                <a:ext cx="103738" cy="397340"/>
                <a:chOff x="5410200" y="2648743"/>
                <a:chExt cx="103738" cy="397340"/>
              </a:xfrm>
            </p:grpSpPr>
            <p:sp>
              <p:nvSpPr>
                <p:cNvPr id="1155" name="Rectangle 1154"/>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56" name="Rectangle 1155"/>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57" name="Rectangle 1156"/>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58" name="Rectangle 1157"/>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071" name="Group 1070"/>
            <p:cNvGrpSpPr/>
            <p:nvPr/>
          </p:nvGrpSpPr>
          <p:grpSpPr>
            <a:xfrm>
              <a:off x="5994274" y="3799114"/>
              <a:ext cx="409896" cy="358556"/>
              <a:chOff x="5412257" y="3177385"/>
              <a:chExt cx="409896" cy="358556"/>
            </a:xfrm>
          </p:grpSpPr>
          <p:sp>
            <p:nvSpPr>
              <p:cNvPr id="1143" name="Rectangle 1142"/>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1144" name="Group 1143"/>
              <p:cNvGrpSpPr/>
              <p:nvPr/>
            </p:nvGrpSpPr>
            <p:grpSpPr>
              <a:xfrm>
                <a:off x="5412257" y="3217997"/>
                <a:ext cx="103738" cy="277655"/>
                <a:chOff x="5410200" y="3216371"/>
                <a:chExt cx="103738" cy="277655"/>
              </a:xfrm>
            </p:grpSpPr>
            <p:sp>
              <p:nvSpPr>
                <p:cNvPr id="1149" name="Rectangle 1148"/>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50" name="Rectangle 1149"/>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51" name="Rectangle 1150"/>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45" name="Group 1144"/>
              <p:cNvGrpSpPr/>
              <p:nvPr/>
            </p:nvGrpSpPr>
            <p:grpSpPr>
              <a:xfrm>
                <a:off x="5718415" y="3212303"/>
                <a:ext cx="103738" cy="277655"/>
                <a:chOff x="5410200" y="3216371"/>
                <a:chExt cx="103738" cy="277655"/>
              </a:xfrm>
            </p:grpSpPr>
            <p:sp>
              <p:nvSpPr>
                <p:cNvPr id="1146" name="Rectangle 1145"/>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47" name="Rectangle 1146"/>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48" name="Rectangle 1147"/>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072" name="Group 1071"/>
            <p:cNvGrpSpPr/>
            <p:nvPr/>
          </p:nvGrpSpPr>
          <p:grpSpPr>
            <a:xfrm>
              <a:off x="5002250" y="3881340"/>
              <a:ext cx="409896" cy="358556"/>
              <a:chOff x="5412257" y="3177385"/>
              <a:chExt cx="409896" cy="358556"/>
            </a:xfrm>
          </p:grpSpPr>
          <p:sp>
            <p:nvSpPr>
              <p:cNvPr id="1134" name="Rectangle 1133"/>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1135" name="Group 1134"/>
              <p:cNvGrpSpPr/>
              <p:nvPr/>
            </p:nvGrpSpPr>
            <p:grpSpPr>
              <a:xfrm>
                <a:off x="5412257" y="3217997"/>
                <a:ext cx="103738" cy="277655"/>
                <a:chOff x="5410200" y="3216371"/>
                <a:chExt cx="103738" cy="277655"/>
              </a:xfrm>
            </p:grpSpPr>
            <p:sp>
              <p:nvSpPr>
                <p:cNvPr id="1140" name="Rectangle 1139"/>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41" name="Rectangle 1140"/>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42" name="Rectangle 1141"/>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36" name="Group 1135"/>
              <p:cNvGrpSpPr/>
              <p:nvPr/>
            </p:nvGrpSpPr>
            <p:grpSpPr>
              <a:xfrm>
                <a:off x="5718415" y="3212303"/>
                <a:ext cx="103738" cy="277655"/>
                <a:chOff x="5410200" y="3216371"/>
                <a:chExt cx="103738" cy="277655"/>
              </a:xfrm>
            </p:grpSpPr>
            <p:sp>
              <p:nvSpPr>
                <p:cNvPr id="1137" name="Rectangle 1136"/>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8" name="Rectangle 1137"/>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9" name="Rectangle 1138"/>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073" name="Elbow Connector 1072"/>
            <p:cNvCxnSpPr>
              <a:stCxn id="1257" idx="3"/>
              <a:endCxn id="1246"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4" name="Elbow Connector 1073"/>
            <p:cNvCxnSpPr>
              <a:stCxn id="1255" idx="3"/>
              <a:endCxn id="1227"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5" name="Elbow Connector 1074"/>
            <p:cNvCxnSpPr>
              <a:stCxn id="1236" idx="3"/>
              <a:endCxn id="1208"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6" name="Elbow Connector 1075"/>
            <p:cNvCxnSpPr>
              <a:stCxn id="1217" idx="3"/>
              <a:endCxn id="1169"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7" name="Elbow Connector 1076"/>
            <p:cNvCxnSpPr>
              <a:stCxn id="1184" idx="1"/>
              <a:endCxn id="1260"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8" name="Elbow Connector 1077"/>
            <p:cNvCxnSpPr>
              <a:stCxn id="1192" idx="3"/>
              <a:endCxn id="1159"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9" name="Elbow Connector 1078"/>
            <p:cNvCxnSpPr>
              <a:endCxn id="1160"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0" name="Elbow Connector 1079"/>
            <p:cNvCxnSpPr>
              <a:stCxn id="1194" idx="3"/>
              <a:endCxn id="1161"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1" name="Elbow Connector 1080"/>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82" name="Group 1081"/>
            <p:cNvGrpSpPr/>
            <p:nvPr/>
          </p:nvGrpSpPr>
          <p:grpSpPr>
            <a:xfrm>
              <a:off x="6223396" y="2383739"/>
              <a:ext cx="406004" cy="490060"/>
              <a:chOff x="5762773" y="2607962"/>
              <a:chExt cx="406004" cy="490060"/>
            </a:xfrm>
          </p:grpSpPr>
          <p:sp>
            <p:nvSpPr>
              <p:cNvPr id="1123" name="Rectangle 1122"/>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1124" name="Group 1123"/>
              <p:cNvGrpSpPr/>
              <p:nvPr/>
            </p:nvGrpSpPr>
            <p:grpSpPr>
              <a:xfrm>
                <a:off x="5762773" y="2657809"/>
                <a:ext cx="103738" cy="397340"/>
                <a:chOff x="5410200" y="2648743"/>
                <a:chExt cx="103738" cy="397340"/>
              </a:xfrm>
            </p:grpSpPr>
            <p:sp>
              <p:nvSpPr>
                <p:cNvPr id="1130" name="Rectangle 1129"/>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1" name="Rectangle 1130"/>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2" name="Rectangle 1131"/>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3" name="Rectangle 1132"/>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25" name="Group 1124"/>
              <p:cNvGrpSpPr/>
              <p:nvPr/>
            </p:nvGrpSpPr>
            <p:grpSpPr>
              <a:xfrm>
                <a:off x="6065039" y="2657474"/>
                <a:ext cx="103738" cy="397340"/>
                <a:chOff x="5410200" y="2648743"/>
                <a:chExt cx="103738" cy="397340"/>
              </a:xfrm>
            </p:grpSpPr>
            <p:sp>
              <p:nvSpPr>
                <p:cNvPr id="1126" name="Rectangle 1125"/>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27" name="Rectangle 1126"/>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28" name="Rectangle 1127"/>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29" name="Rectangle 1128"/>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083" name="Elbow Connector 1082"/>
            <p:cNvCxnSpPr>
              <a:stCxn id="1192" idx="3"/>
              <a:endCxn id="1130"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4" name="Elbow Connector 1083"/>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5" name="Elbow Connector 1084"/>
            <p:cNvCxnSpPr>
              <a:stCxn id="1133" idx="1"/>
              <a:endCxn id="1195"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6" name="Elbow Connector 1085"/>
            <p:cNvCxnSpPr>
              <a:stCxn id="1196" idx="3"/>
              <a:endCxn id="1132"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7" name="Oval 1086"/>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88" name="Oval 1087"/>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89" name="Oval 1088"/>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1090" name="Elbow Connector 1089"/>
            <p:cNvCxnSpPr>
              <a:stCxn id="1197" idx="3"/>
              <a:endCxn id="1149"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1" name="Elbow Connector 1090"/>
            <p:cNvCxnSpPr>
              <a:stCxn id="1197" idx="3"/>
              <a:endCxn id="1140"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2" name="Elbow Connector 1091"/>
            <p:cNvCxnSpPr>
              <a:stCxn id="1198" idx="3"/>
              <a:endCxn id="1150"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3" name="Elbow Connector 1092"/>
            <p:cNvCxnSpPr>
              <a:stCxn id="1198" idx="3"/>
              <a:endCxn id="1141"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4" name="Elbow Connector 1093"/>
            <p:cNvCxnSpPr>
              <a:stCxn id="1258" idx="3"/>
              <a:endCxn id="1247"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5" name="Elbow Connector 1094"/>
            <p:cNvCxnSpPr>
              <a:stCxn id="1247" idx="1"/>
              <a:endCxn id="1228"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6" name="Elbow Connector 1095"/>
            <p:cNvCxnSpPr>
              <a:stCxn id="1228" idx="1"/>
              <a:endCxn id="1209"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7" name="Elbow Connector 1096"/>
            <p:cNvCxnSpPr>
              <a:stCxn id="1247" idx="1"/>
              <a:endCxn id="1170"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8" name="Elbow Connector 1097"/>
            <p:cNvCxnSpPr>
              <a:stCxn id="1259" idx="3"/>
              <a:endCxn id="1248"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9" name="Elbow Connector 1098"/>
            <p:cNvCxnSpPr>
              <a:stCxn id="1248" idx="1"/>
              <a:endCxn id="1229"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0" name="Elbow Connector 1099"/>
            <p:cNvCxnSpPr>
              <a:stCxn id="1229" idx="1"/>
              <a:endCxn id="1210"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1" name="Elbow Connector 1100"/>
            <p:cNvCxnSpPr>
              <a:stCxn id="1248" idx="1"/>
              <a:endCxn id="1171"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2" name="TextBox 1101"/>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1103" name="TextBox 1102"/>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1104" name="TextBox 1103"/>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1105" name="TextBox 1104"/>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1106" name="TextBox 1105"/>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1107" name="TextBox 1106"/>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1108" name="TextBox 1107"/>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1109" name="TextBox 1108"/>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1110" name="TextBox 1109"/>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1111" name="Group 1110"/>
            <p:cNvGrpSpPr/>
            <p:nvPr/>
          </p:nvGrpSpPr>
          <p:grpSpPr>
            <a:xfrm>
              <a:off x="2790504" y="3660994"/>
              <a:ext cx="409896" cy="358556"/>
              <a:chOff x="5412257" y="3177385"/>
              <a:chExt cx="409896" cy="358556"/>
            </a:xfrm>
          </p:grpSpPr>
          <p:sp>
            <p:nvSpPr>
              <p:cNvPr id="1114" name="Rectangle 1113"/>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1115" name="Group 1114"/>
              <p:cNvGrpSpPr/>
              <p:nvPr/>
            </p:nvGrpSpPr>
            <p:grpSpPr>
              <a:xfrm>
                <a:off x="5412257" y="3217997"/>
                <a:ext cx="103738" cy="277655"/>
                <a:chOff x="5410200" y="3216371"/>
                <a:chExt cx="103738" cy="277655"/>
              </a:xfrm>
            </p:grpSpPr>
            <p:sp>
              <p:nvSpPr>
                <p:cNvPr id="1120" name="Rectangle 1119"/>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21" name="Rectangle 1120"/>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22" name="Rectangle 1121"/>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116" name="Group 1115"/>
              <p:cNvGrpSpPr/>
              <p:nvPr/>
            </p:nvGrpSpPr>
            <p:grpSpPr>
              <a:xfrm>
                <a:off x="5718415" y="3212303"/>
                <a:ext cx="103738" cy="277655"/>
                <a:chOff x="5410200" y="3216371"/>
                <a:chExt cx="103738" cy="277655"/>
              </a:xfrm>
            </p:grpSpPr>
            <p:sp>
              <p:nvSpPr>
                <p:cNvPr id="1117" name="Rectangle 1116"/>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18" name="Rectangle 1117"/>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19" name="Rectangle 1118"/>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112" name="Elbow Connector 1111"/>
            <p:cNvCxnSpPr>
              <a:endCxn id="1121"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3" name="Elbow Connector 1112"/>
            <p:cNvCxnSpPr>
              <a:stCxn id="1271" idx="3"/>
              <a:endCxn id="1122"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72" name="Group 1271"/>
          <p:cNvGrpSpPr/>
          <p:nvPr/>
        </p:nvGrpSpPr>
        <p:grpSpPr>
          <a:xfrm>
            <a:off x="5029200" y="2190750"/>
            <a:ext cx="955400" cy="678941"/>
            <a:chOff x="2362200" y="1256347"/>
            <a:chExt cx="4396348" cy="3124200"/>
          </a:xfrm>
        </p:grpSpPr>
        <p:sp>
          <p:nvSpPr>
            <p:cNvPr id="1273" name="Rounded Rectangle 1272"/>
            <p:cNvSpPr/>
            <p:nvPr/>
          </p:nvSpPr>
          <p:spPr>
            <a:xfrm>
              <a:off x="2661854"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4" name="Rounded Rectangle 1273"/>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5" name="Rectangle 1274"/>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276" name="Group 1275"/>
            <p:cNvGrpSpPr/>
            <p:nvPr/>
          </p:nvGrpSpPr>
          <p:grpSpPr>
            <a:xfrm>
              <a:off x="2380306" y="1770787"/>
              <a:ext cx="304800" cy="2209800"/>
              <a:chOff x="3429000" y="1885950"/>
              <a:chExt cx="304800" cy="2209800"/>
            </a:xfrm>
          </p:grpSpPr>
          <p:sp>
            <p:nvSpPr>
              <p:cNvPr id="1468" name="Rectangle 1467"/>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9" name="Rectangle 1468"/>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0" name="Rectangle 1469"/>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1" name="Rectangle 1470"/>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2" name="Rectangle 1471"/>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3" name="Rectangle 1472"/>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4" name="Rectangle 1473"/>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5" name="Rectangle 1474"/>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6" name="Rectangle 1475"/>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7" name="Rectangle 1476"/>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8" name="Rectangle 1477"/>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79" name="Rectangle 1478"/>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0" name="Rectangle 1479"/>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1" name="Rectangle 1480"/>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2" name="Rectangle 1481"/>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277" name="Group 1276"/>
            <p:cNvGrpSpPr/>
            <p:nvPr/>
          </p:nvGrpSpPr>
          <p:grpSpPr>
            <a:xfrm>
              <a:off x="3413544" y="1425999"/>
              <a:ext cx="411114" cy="954388"/>
              <a:chOff x="4251744" y="1504950"/>
              <a:chExt cx="411114" cy="954388"/>
            </a:xfrm>
          </p:grpSpPr>
          <p:sp>
            <p:nvSpPr>
              <p:cNvPr id="1449" name="Rectangle 1448"/>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U1</a:t>
                </a:r>
                <a:endParaRPr lang="en-US" sz="100" dirty="0"/>
              </a:p>
            </p:txBody>
          </p:sp>
          <p:grpSp>
            <p:nvGrpSpPr>
              <p:cNvPr id="1450" name="Group 1449"/>
              <p:cNvGrpSpPr/>
              <p:nvPr/>
            </p:nvGrpSpPr>
            <p:grpSpPr>
              <a:xfrm>
                <a:off x="4559120" y="1543050"/>
                <a:ext cx="103738" cy="845283"/>
                <a:chOff x="4924239" y="1543050"/>
                <a:chExt cx="103738" cy="1134732"/>
              </a:xfrm>
            </p:grpSpPr>
            <p:sp>
              <p:nvSpPr>
                <p:cNvPr id="1460" name="Rectangle 145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1" name="Rectangle 146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2" name="Rectangle 146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3" name="Rectangle 146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4" name="Rectangle 146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5" name="Rectangle 146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6" name="Rectangle 146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67" name="Rectangle 146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451" name="Group 1450"/>
              <p:cNvGrpSpPr/>
              <p:nvPr/>
            </p:nvGrpSpPr>
            <p:grpSpPr>
              <a:xfrm>
                <a:off x="4251744" y="1545731"/>
                <a:ext cx="103738" cy="845283"/>
                <a:chOff x="4924239" y="1543050"/>
                <a:chExt cx="103738" cy="1134732"/>
              </a:xfrm>
            </p:grpSpPr>
            <p:sp>
              <p:nvSpPr>
                <p:cNvPr id="1452" name="Rectangle 145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3" name="Rectangle 145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4" name="Rectangle 145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5" name="Rectangle 145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6" name="Rectangle 145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7" name="Rectangle 145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8" name="Rectangle 145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59" name="Rectangle 145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78" name="Group 1277"/>
            <p:cNvGrpSpPr/>
            <p:nvPr/>
          </p:nvGrpSpPr>
          <p:grpSpPr>
            <a:xfrm>
              <a:off x="4191000" y="1425999"/>
              <a:ext cx="411114" cy="954388"/>
              <a:chOff x="4251744" y="1504950"/>
              <a:chExt cx="411114" cy="954388"/>
            </a:xfrm>
          </p:grpSpPr>
          <p:sp>
            <p:nvSpPr>
              <p:cNvPr id="1430" name="Rectangle 1429"/>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U2</a:t>
                </a:r>
                <a:endParaRPr lang="en-US" sz="100" dirty="0"/>
              </a:p>
            </p:txBody>
          </p:sp>
          <p:grpSp>
            <p:nvGrpSpPr>
              <p:cNvPr id="1431" name="Group 1430"/>
              <p:cNvGrpSpPr/>
              <p:nvPr/>
            </p:nvGrpSpPr>
            <p:grpSpPr>
              <a:xfrm>
                <a:off x="4559120" y="1543050"/>
                <a:ext cx="103738" cy="845283"/>
                <a:chOff x="4924239" y="1543050"/>
                <a:chExt cx="103738" cy="1134732"/>
              </a:xfrm>
            </p:grpSpPr>
            <p:sp>
              <p:nvSpPr>
                <p:cNvPr id="1441" name="Rectangle 1440"/>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2" name="Rectangle 1441"/>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3" name="Rectangle 1442"/>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4" name="Rectangle 1443"/>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5" name="Rectangle 1444"/>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6" name="Rectangle 1445"/>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7" name="Rectangle 1446"/>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8" name="Rectangle 1447"/>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432" name="Group 1431"/>
              <p:cNvGrpSpPr/>
              <p:nvPr/>
            </p:nvGrpSpPr>
            <p:grpSpPr>
              <a:xfrm>
                <a:off x="4251744" y="1545731"/>
                <a:ext cx="103738" cy="845283"/>
                <a:chOff x="4924239" y="1543050"/>
                <a:chExt cx="103738" cy="1134732"/>
              </a:xfrm>
            </p:grpSpPr>
            <p:sp>
              <p:nvSpPr>
                <p:cNvPr id="1433" name="Rectangle 1432"/>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4" name="Rectangle 1433"/>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5" name="Rectangle 1434"/>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6" name="Rectangle 1435"/>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7" name="Rectangle 1436"/>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8" name="Rectangle 1437"/>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39" name="Rectangle 1438"/>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40" name="Rectangle 1439"/>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79" name="Group 1278"/>
            <p:cNvGrpSpPr/>
            <p:nvPr/>
          </p:nvGrpSpPr>
          <p:grpSpPr>
            <a:xfrm>
              <a:off x="4922886" y="1425999"/>
              <a:ext cx="411114" cy="954388"/>
              <a:chOff x="4251744" y="1504950"/>
              <a:chExt cx="411114" cy="954388"/>
            </a:xfrm>
          </p:grpSpPr>
          <p:sp>
            <p:nvSpPr>
              <p:cNvPr id="1411" name="Rectangle 1410"/>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U3</a:t>
                </a:r>
                <a:endParaRPr lang="en-US" sz="100" dirty="0"/>
              </a:p>
            </p:txBody>
          </p:sp>
          <p:grpSp>
            <p:nvGrpSpPr>
              <p:cNvPr id="1412" name="Group 1411"/>
              <p:cNvGrpSpPr/>
              <p:nvPr/>
            </p:nvGrpSpPr>
            <p:grpSpPr>
              <a:xfrm>
                <a:off x="4559120" y="1543050"/>
                <a:ext cx="103738" cy="845283"/>
                <a:chOff x="4924239" y="1543050"/>
                <a:chExt cx="103738" cy="1134732"/>
              </a:xfrm>
            </p:grpSpPr>
            <p:sp>
              <p:nvSpPr>
                <p:cNvPr id="1422" name="Rectangle 142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3" name="Rectangle 142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4" name="Rectangle 142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5" name="Rectangle 142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6" name="Rectangle 142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7" name="Rectangle 142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8" name="Rectangle 142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9" name="Rectangle 142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413" name="Group 1412"/>
              <p:cNvGrpSpPr/>
              <p:nvPr/>
            </p:nvGrpSpPr>
            <p:grpSpPr>
              <a:xfrm>
                <a:off x="4251744" y="1545731"/>
                <a:ext cx="103738" cy="845283"/>
                <a:chOff x="4924239" y="1543050"/>
                <a:chExt cx="103738" cy="1134732"/>
              </a:xfrm>
            </p:grpSpPr>
            <p:sp>
              <p:nvSpPr>
                <p:cNvPr id="1414" name="Rectangle 1413"/>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5" name="Rectangle 1414"/>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6" name="Rectangle 1415"/>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7" name="Rectangle 1416"/>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8" name="Rectangle 1417"/>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9" name="Rectangle 1418"/>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0" name="Rectangle 1419"/>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21" name="Rectangle 1420"/>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80" name="Group 1279"/>
            <p:cNvGrpSpPr/>
            <p:nvPr/>
          </p:nvGrpSpPr>
          <p:grpSpPr>
            <a:xfrm>
              <a:off x="3276600" y="2949999"/>
              <a:ext cx="1066800" cy="1144648"/>
              <a:chOff x="4892702" y="2555848"/>
              <a:chExt cx="914400" cy="1144648"/>
            </a:xfrm>
          </p:grpSpPr>
          <p:sp>
            <p:nvSpPr>
              <p:cNvPr id="1374" name="Rectangle 1373"/>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smtClean="0"/>
                  <a:t>U6</a:t>
                </a:r>
                <a:endParaRPr lang="en-US" sz="100" dirty="0"/>
              </a:p>
            </p:txBody>
          </p:sp>
          <p:grpSp>
            <p:nvGrpSpPr>
              <p:cNvPr id="1375" name="Group 1374"/>
              <p:cNvGrpSpPr/>
              <p:nvPr/>
            </p:nvGrpSpPr>
            <p:grpSpPr>
              <a:xfrm>
                <a:off x="5703364" y="2722262"/>
                <a:ext cx="103738" cy="845283"/>
                <a:chOff x="4924239" y="1543050"/>
                <a:chExt cx="103738" cy="1134732"/>
              </a:xfrm>
            </p:grpSpPr>
            <p:sp>
              <p:nvSpPr>
                <p:cNvPr id="1403" name="Rectangle 1402"/>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4" name="Rectangle 1403"/>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5" name="Rectangle 1404"/>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6" name="Rectangle 1405"/>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7" name="Rectangle 1406"/>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8" name="Rectangle 1407"/>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9" name="Rectangle 1408"/>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10" name="Rectangle 1409"/>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76" name="Group 1375"/>
              <p:cNvGrpSpPr/>
              <p:nvPr/>
            </p:nvGrpSpPr>
            <p:grpSpPr>
              <a:xfrm>
                <a:off x="4892702" y="2724943"/>
                <a:ext cx="103738" cy="845283"/>
                <a:chOff x="4924239" y="1543050"/>
                <a:chExt cx="103738" cy="1134732"/>
              </a:xfrm>
            </p:grpSpPr>
            <p:sp>
              <p:nvSpPr>
                <p:cNvPr id="1395" name="Rectangle 1394"/>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6" name="Rectangle 1395"/>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7" name="Rectangle 1396"/>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8" name="Rectangle 1397"/>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9" name="Rectangle 1398"/>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0" name="Rectangle 1399"/>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1" name="Rectangle 1400"/>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2" name="Rectangle 1401"/>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77" name="Group 1376"/>
              <p:cNvGrpSpPr/>
              <p:nvPr/>
            </p:nvGrpSpPr>
            <p:grpSpPr>
              <a:xfrm rot="5400000">
                <a:off x="5267685" y="3300887"/>
                <a:ext cx="138145" cy="661073"/>
                <a:chOff x="4924239" y="1543050"/>
                <a:chExt cx="103738" cy="1134732"/>
              </a:xfrm>
            </p:grpSpPr>
            <p:sp>
              <p:nvSpPr>
                <p:cNvPr id="1387" name="Rectangle 138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8" name="Rectangle 138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9" name="Rectangle 138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0" name="Rectangle 138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1" name="Rectangle 139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2" name="Rectangle 139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3" name="Rectangle 139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94" name="Rectangle 139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78" name="Group 1377"/>
              <p:cNvGrpSpPr/>
              <p:nvPr/>
            </p:nvGrpSpPr>
            <p:grpSpPr>
              <a:xfrm rot="5400000">
                <a:off x="5275636" y="2294384"/>
                <a:ext cx="138145" cy="661073"/>
                <a:chOff x="4924239" y="1543050"/>
                <a:chExt cx="103738" cy="1134732"/>
              </a:xfrm>
            </p:grpSpPr>
            <p:sp>
              <p:nvSpPr>
                <p:cNvPr id="1379" name="Rectangle 1378"/>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0" name="Rectangle 1379"/>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1" name="Rectangle 1380"/>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2" name="Rectangle 1381"/>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3" name="Rectangle 1382"/>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4" name="Rectangle 1383"/>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5" name="Rectangle 1384"/>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6" name="Rectangle 1385"/>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81" name="Group 1280"/>
            <p:cNvGrpSpPr/>
            <p:nvPr/>
          </p:nvGrpSpPr>
          <p:grpSpPr>
            <a:xfrm>
              <a:off x="6050035" y="1492121"/>
              <a:ext cx="406004" cy="490060"/>
              <a:chOff x="5762773" y="2607962"/>
              <a:chExt cx="406004" cy="490060"/>
            </a:xfrm>
          </p:grpSpPr>
          <p:sp>
            <p:nvSpPr>
              <p:cNvPr id="1363" name="Rectangle 1362"/>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U4</a:t>
                </a:r>
                <a:endParaRPr lang="en-US" sz="100" dirty="0"/>
              </a:p>
            </p:txBody>
          </p:sp>
          <p:grpSp>
            <p:nvGrpSpPr>
              <p:cNvPr id="1364" name="Group 1363"/>
              <p:cNvGrpSpPr/>
              <p:nvPr/>
            </p:nvGrpSpPr>
            <p:grpSpPr>
              <a:xfrm>
                <a:off x="5762773" y="2657809"/>
                <a:ext cx="103738" cy="397340"/>
                <a:chOff x="5410200" y="2648743"/>
                <a:chExt cx="103738" cy="397340"/>
              </a:xfrm>
            </p:grpSpPr>
            <p:sp>
              <p:nvSpPr>
                <p:cNvPr id="1370" name="Rectangle 1369"/>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1" name="Rectangle 1370"/>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2" name="Rectangle 1371"/>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3" name="Rectangle 1372"/>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65" name="Group 1364"/>
              <p:cNvGrpSpPr/>
              <p:nvPr/>
            </p:nvGrpSpPr>
            <p:grpSpPr>
              <a:xfrm>
                <a:off x="6065039" y="2657474"/>
                <a:ext cx="103738" cy="397340"/>
                <a:chOff x="5410200" y="2648743"/>
                <a:chExt cx="103738" cy="397340"/>
              </a:xfrm>
            </p:grpSpPr>
            <p:sp>
              <p:nvSpPr>
                <p:cNvPr id="1366" name="Rectangle 1365"/>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67" name="Rectangle 1366"/>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68" name="Rectangle 1367"/>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69" name="Rectangle 1368"/>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82" name="Group 1281"/>
            <p:cNvGrpSpPr/>
            <p:nvPr/>
          </p:nvGrpSpPr>
          <p:grpSpPr>
            <a:xfrm>
              <a:off x="5994274" y="3799114"/>
              <a:ext cx="409896" cy="358556"/>
              <a:chOff x="5412257" y="3177385"/>
              <a:chExt cx="409896" cy="358556"/>
            </a:xfrm>
          </p:grpSpPr>
          <p:sp>
            <p:nvSpPr>
              <p:cNvPr id="1354" name="Rectangle 1353"/>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U8</a:t>
                </a:r>
                <a:endParaRPr lang="en-US" sz="100" dirty="0"/>
              </a:p>
            </p:txBody>
          </p:sp>
          <p:grpSp>
            <p:nvGrpSpPr>
              <p:cNvPr id="1355" name="Group 1354"/>
              <p:cNvGrpSpPr/>
              <p:nvPr/>
            </p:nvGrpSpPr>
            <p:grpSpPr>
              <a:xfrm>
                <a:off x="5412257" y="3217997"/>
                <a:ext cx="103738" cy="277655"/>
                <a:chOff x="5410200" y="3216371"/>
                <a:chExt cx="103738" cy="277655"/>
              </a:xfrm>
            </p:grpSpPr>
            <p:sp>
              <p:nvSpPr>
                <p:cNvPr id="1360" name="Rectangle 1359"/>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61" name="Rectangle 1360"/>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62" name="Rectangle 1361"/>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56" name="Group 1355"/>
              <p:cNvGrpSpPr/>
              <p:nvPr/>
            </p:nvGrpSpPr>
            <p:grpSpPr>
              <a:xfrm>
                <a:off x="5718415" y="3212303"/>
                <a:ext cx="103738" cy="277655"/>
                <a:chOff x="5410200" y="3216371"/>
                <a:chExt cx="103738" cy="277655"/>
              </a:xfrm>
            </p:grpSpPr>
            <p:sp>
              <p:nvSpPr>
                <p:cNvPr id="1357" name="Rectangle 1356"/>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58" name="Rectangle 1357"/>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59" name="Rectangle 1358"/>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grpSp>
          <p:nvGrpSpPr>
            <p:cNvPr id="1283" name="Group 1282"/>
            <p:cNvGrpSpPr/>
            <p:nvPr/>
          </p:nvGrpSpPr>
          <p:grpSpPr>
            <a:xfrm>
              <a:off x="5002250" y="3881340"/>
              <a:ext cx="409896" cy="358556"/>
              <a:chOff x="5412257" y="3177385"/>
              <a:chExt cx="409896" cy="358556"/>
            </a:xfrm>
          </p:grpSpPr>
          <p:sp>
            <p:nvSpPr>
              <p:cNvPr id="1345" name="Rectangle 1344"/>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U7</a:t>
                </a:r>
                <a:endParaRPr lang="en-US" sz="100" dirty="0"/>
              </a:p>
            </p:txBody>
          </p:sp>
          <p:grpSp>
            <p:nvGrpSpPr>
              <p:cNvPr id="1346" name="Group 1345"/>
              <p:cNvGrpSpPr/>
              <p:nvPr/>
            </p:nvGrpSpPr>
            <p:grpSpPr>
              <a:xfrm>
                <a:off x="5412257" y="3217997"/>
                <a:ext cx="103738" cy="277655"/>
                <a:chOff x="5410200" y="3216371"/>
                <a:chExt cx="103738" cy="277655"/>
              </a:xfrm>
            </p:grpSpPr>
            <p:sp>
              <p:nvSpPr>
                <p:cNvPr id="1351" name="Rectangle 1350"/>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52" name="Rectangle 1351"/>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53" name="Rectangle 1352"/>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47" name="Group 1346"/>
              <p:cNvGrpSpPr/>
              <p:nvPr/>
            </p:nvGrpSpPr>
            <p:grpSpPr>
              <a:xfrm>
                <a:off x="5718415" y="3212303"/>
                <a:ext cx="103738" cy="277655"/>
                <a:chOff x="5410200" y="3216371"/>
                <a:chExt cx="103738" cy="277655"/>
              </a:xfrm>
            </p:grpSpPr>
            <p:sp>
              <p:nvSpPr>
                <p:cNvPr id="1348" name="Rectangle 1347"/>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9" name="Rectangle 1348"/>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50" name="Rectangle 1349"/>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284" name="Elbow Connector 1283"/>
            <p:cNvCxnSpPr>
              <a:stCxn id="1468" idx="3"/>
              <a:endCxn id="1457" idx="1"/>
            </p:cNvCxnSpPr>
            <p:nvPr/>
          </p:nvCxnSpPr>
          <p:spPr>
            <a:xfrm>
              <a:off x="2685106" y="1808887"/>
              <a:ext cx="728438" cy="253903"/>
            </a:xfrm>
            <a:prstGeom prst="bentConnector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5" name="Elbow Connector 1284"/>
            <p:cNvCxnSpPr>
              <a:stCxn id="1466" idx="3"/>
              <a:endCxn id="1438" idx="1"/>
            </p:cNvCxnSpPr>
            <p:nvPr/>
          </p:nvCxnSpPr>
          <p:spPr>
            <a:xfrm flipV="1">
              <a:off x="3824658" y="2062790"/>
              <a:ext cx="366342" cy="104686"/>
            </a:xfrm>
            <a:prstGeom prst="bentConnector3">
              <a:avLst>
                <a:gd name="adj1" fmla="val 30466"/>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6" name="Elbow Connector 1285"/>
            <p:cNvCxnSpPr>
              <a:stCxn id="1447" idx="3"/>
              <a:endCxn id="1419" idx="1"/>
            </p:cNvCxnSpPr>
            <p:nvPr/>
          </p:nvCxnSpPr>
          <p:spPr>
            <a:xfrm flipV="1">
              <a:off x="4602114" y="2062790"/>
              <a:ext cx="320772" cy="104686"/>
            </a:xfrm>
            <a:prstGeom prst="bentConnector3">
              <a:avLst>
                <a:gd name="adj1" fmla="val 22733"/>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7" name="Elbow Connector 1286"/>
            <p:cNvCxnSpPr>
              <a:stCxn id="1428" idx="3"/>
              <a:endCxn id="1380" idx="1"/>
            </p:cNvCxnSpPr>
            <p:nvPr/>
          </p:nvCxnSpPr>
          <p:spPr>
            <a:xfrm flipH="1">
              <a:off x="4060087" y="2167476"/>
              <a:ext cx="1273913" cy="782523"/>
            </a:xfrm>
            <a:prstGeom prst="bentConnector4">
              <a:avLst>
                <a:gd name="adj1" fmla="val -17945"/>
                <a:gd name="adj2" fmla="val 5457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8" name="Elbow Connector 1287"/>
            <p:cNvCxnSpPr>
              <a:stCxn id="1395" idx="1"/>
              <a:endCxn id="1471" idx="3"/>
            </p:cNvCxnSpPr>
            <p:nvPr/>
          </p:nvCxnSpPr>
          <p:spPr>
            <a:xfrm rot="10800000">
              <a:off x="2685106" y="2266088"/>
              <a:ext cx="591494" cy="881389"/>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9" name="Elbow Connector 1288"/>
            <p:cNvCxnSpPr>
              <a:stCxn id="1403" idx="3"/>
              <a:endCxn id="1370" idx="1"/>
            </p:cNvCxnSpPr>
            <p:nvPr/>
          </p:nvCxnSpPr>
          <p:spPr>
            <a:xfrm flipV="1">
              <a:off x="4343400" y="1570350"/>
              <a:ext cx="1706635" cy="1574445"/>
            </a:xfrm>
            <a:prstGeom prst="bentConnector3">
              <a:avLst>
                <a:gd name="adj1" fmla="val 75779"/>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0" name="Elbow Connector 1289"/>
            <p:cNvCxnSpPr>
              <a:endCxn id="1371" idx="1"/>
            </p:cNvCxnSpPr>
            <p:nvPr/>
          </p:nvCxnSpPr>
          <p:spPr>
            <a:xfrm flipV="1">
              <a:off x="4191000" y="1683876"/>
              <a:ext cx="1859035" cy="1574444"/>
            </a:xfrm>
            <a:prstGeom prst="bentConnector3">
              <a:avLst>
                <a:gd name="adj1" fmla="val 82506"/>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1" name="Elbow Connector 1290"/>
            <p:cNvCxnSpPr>
              <a:stCxn id="1405" idx="3"/>
              <a:endCxn id="1372" idx="1"/>
            </p:cNvCxnSpPr>
            <p:nvPr/>
          </p:nvCxnSpPr>
          <p:spPr>
            <a:xfrm flipV="1">
              <a:off x="4343400" y="1797401"/>
              <a:ext cx="1706635" cy="1574445"/>
            </a:xfrm>
            <a:prstGeom prst="bentConnector3">
              <a:avLst>
                <a:gd name="adj1" fmla="val 85382"/>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2" name="Elbow Connector 1291"/>
            <p:cNvCxnSpPr/>
            <p:nvPr/>
          </p:nvCxnSpPr>
          <p:spPr>
            <a:xfrm rot="10800000" flipV="1">
              <a:off x="4374414" y="1910926"/>
              <a:ext cx="1706635" cy="1574445"/>
            </a:xfrm>
            <a:prstGeom prst="bentConnector3">
              <a:avLst>
                <a:gd name="adj1" fmla="val 653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93" name="Group 1292"/>
            <p:cNvGrpSpPr/>
            <p:nvPr/>
          </p:nvGrpSpPr>
          <p:grpSpPr>
            <a:xfrm>
              <a:off x="6223396" y="2383739"/>
              <a:ext cx="406004" cy="490060"/>
              <a:chOff x="5762773" y="2607962"/>
              <a:chExt cx="406004" cy="490060"/>
            </a:xfrm>
          </p:grpSpPr>
          <p:sp>
            <p:nvSpPr>
              <p:cNvPr id="1334" name="Rectangle 1333"/>
              <p:cNvSpPr/>
              <p:nvPr/>
            </p:nvSpPr>
            <p:spPr>
              <a:xfrm>
                <a:off x="5852742" y="2607962"/>
                <a:ext cx="228600" cy="49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U5</a:t>
                </a:r>
                <a:endParaRPr lang="en-US" sz="100" dirty="0"/>
              </a:p>
            </p:txBody>
          </p:sp>
          <p:grpSp>
            <p:nvGrpSpPr>
              <p:cNvPr id="1335" name="Group 1334"/>
              <p:cNvGrpSpPr/>
              <p:nvPr/>
            </p:nvGrpSpPr>
            <p:grpSpPr>
              <a:xfrm>
                <a:off x="5762773" y="2657809"/>
                <a:ext cx="103738" cy="397340"/>
                <a:chOff x="5410200" y="2648743"/>
                <a:chExt cx="103738" cy="397340"/>
              </a:xfrm>
            </p:grpSpPr>
            <p:sp>
              <p:nvSpPr>
                <p:cNvPr id="1341" name="Rectangle 1340"/>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2" name="Rectangle 1341"/>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3" name="Rectangle 1342"/>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4" name="Rectangle 1343"/>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36" name="Group 1335"/>
              <p:cNvGrpSpPr/>
              <p:nvPr/>
            </p:nvGrpSpPr>
            <p:grpSpPr>
              <a:xfrm>
                <a:off x="6065039" y="2657474"/>
                <a:ext cx="103738" cy="397340"/>
                <a:chOff x="5410200" y="2648743"/>
                <a:chExt cx="103738" cy="397340"/>
              </a:xfrm>
            </p:grpSpPr>
            <p:sp>
              <p:nvSpPr>
                <p:cNvPr id="1337" name="Rectangle 1336"/>
                <p:cNvSpPr/>
                <p:nvPr/>
              </p:nvSpPr>
              <p:spPr>
                <a:xfrm>
                  <a:off x="5410200" y="264874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8" name="Rectangle 1337"/>
                <p:cNvSpPr/>
                <p:nvPr/>
              </p:nvSpPr>
              <p:spPr>
                <a:xfrm>
                  <a:off x="5410200" y="2762269"/>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9" name="Rectangle 1338"/>
                <p:cNvSpPr/>
                <p:nvPr/>
              </p:nvSpPr>
              <p:spPr>
                <a:xfrm>
                  <a:off x="5410200" y="2875794"/>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0" name="Rectangle 1339"/>
                <p:cNvSpPr/>
                <p:nvPr/>
              </p:nvSpPr>
              <p:spPr>
                <a:xfrm>
                  <a:off x="5410200" y="2989320"/>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294" name="Elbow Connector 1293"/>
            <p:cNvCxnSpPr>
              <a:stCxn id="1403" idx="3"/>
              <a:endCxn id="1341" idx="1"/>
            </p:cNvCxnSpPr>
            <p:nvPr/>
          </p:nvCxnSpPr>
          <p:spPr>
            <a:xfrm flipV="1">
              <a:off x="4343400" y="2461968"/>
              <a:ext cx="1879996" cy="682827"/>
            </a:xfrm>
            <a:prstGeom prst="bentConnector3">
              <a:avLst>
                <a:gd name="adj1" fmla="val 68813"/>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5" name="Elbow Connector 1294"/>
            <p:cNvCxnSpPr/>
            <p:nvPr/>
          </p:nvCxnSpPr>
          <p:spPr>
            <a:xfrm flipV="1">
              <a:off x="4319279" y="2575494"/>
              <a:ext cx="1879996" cy="682827"/>
            </a:xfrm>
            <a:prstGeom prst="bentConnector3">
              <a:avLst>
                <a:gd name="adj1" fmla="val 75237"/>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6" name="Elbow Connector 1295"/>
            <p:cNvCxnSpPr>
              <a:stCxn id="1344" idx="1"/>
              <a:endCxn id="1406" idx="3"/>
            </p:cNvCxnSpPr>
            <p:nvPr/>
          </p:nvCxnSpPr>
          <p:spPr>
            <a:xfrm rot="10800000" flipV="1">
              <a:off x="4343400" y="2802544"/>
              <a:ext cx="1879996" cy="682827"/>
            </a:xfrm>
            <a:prstGeom prst="bentConnector3">
              <a:avLst>
                <a:gd name="adj1" fmla="val 1375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7" name="Elbow Connector 1296"/>
            <p:cNvCxnSpPr>
              <a:stCxn id="1407" idx="3"/>
              <a:endCxn id="1343" idx="1"/>
            </p:cNvCxnSpPr>
            <p:nvPr/>
          </p:nvCxnSpPr>
          <p:spPr>
            <a:xfrm flipV="1">
              <a:off x="4343400" y="2689019"/>
              <a:ext cx="1879996" cy="909878"/>
            </a:xfrm>
            <a:prstGeom prst="bentConnector3">
              <a:avLst>
                <a:gd name="adj1" fmla="val 82120"/>
              </a:avLst>
            </a:prstGeom>
            <a:ln w="190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8" name="Oval 1297"/>
            <p:cNvSpPr/>
            <p:nvPr/>
          </p:nvSpPr>
          <p:spPr>
            <a:xfrm>
              <a:off x="5939577" y="27744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9" name="Oval 1298"/>
            <p:cNvSpPr/>
            <p:nvPr/>
          </p:nvSpPr>
          <p:spPr>
            <a:xfrm>
              <a:off x="5698423" y="255449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00" name="Oval 1299"/>
            <p:cNvSpPr/>
            <p:nvPr/>
          </p:nvSpPr>
          <p:spPr>
            <a:xfrm>
              <a:off x="5614272" y="243660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cxnSp>
          <p:nvCxnSpPr>
            <p:cNvPr id="1301" name="Elbow Connector 1300"/>
            <p:cNvCxnSpPr>
              <a:stCxn id="1408" idx="3"/>
              <a:endCxn id="1360" idx="1"/>
            </p:cNvCxnSpPr>
            <p:nvPr/>
          </p:nvCxnSpPr>
          <p:spPr>
            <a:xfrm>
              <a:off x="4343400" y="3712423"/>
              <a:ext cx="1650874" cy="155685"/>
            </a:xfrm>
            <a:prstGeom prst="bentConnector3">
              <a:avLst>
                <a:gd name="adj1" fmla="val 823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2" name="Elbow Connector 1301"/>
            <p:cNvCxnSpPr>
              <a:stCxn id="1408" idx="3"/>
              <a:endCxn id="1351" idx="1"/>
            </p:cNvCxnSpPr>
            <p:nvPr/>
          </p:nvCxnSpPr>
          <p:spPr>
            <a:xfrm>
              <a:off x="4343400" y="3712423"/>
              <a:ext cx="658850" cy="237911"/>
            </a:xfrm>
            <a:prstGeom prst="bentConnector3">
              <a:avLst>
                <a:gd name="adj1" fmla="val 6964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3" name="Elbow Connector 1302"/>
            <p:cNvCxnSpPr>
              <a:stCxn id="1409" idx="3"/>
              <a:endCxn id="1361" idx="1"/>
            </p:cNvCxnSpPr>
            <p:nvPr/>
          </p:nvCxnSpPr>
          <p:spPr>
            <a:xfrm>
              <a:off x="4343400" y="3819790"/>
              <a:ext cx="1650874" cy="155685"/>
            </a:xfrm>
            <a:prstGeom prst="bentConnector3">
              <a:avLst>
                <a:gd name="adj1" fmla="val 75604"/>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4" name="Elbow Connector 1303"/>
            <p:cNvCxnSpPr>
              <a:stCxn id="1409" idx="3"/>
              <a:endCxn id="1352" idx="1"/>
            </p:cNvCxnSpPr>
            <p:nvPr/>
          </p:nvCxnSpPr>
          <p:spPr>
            <a:xfrm>
              <a:off x="4343400" y="3819790"/>
              <a:ext cx="658850" cy="237911"/>
            </a:xfrm>
            <a:prstGeom prst="bentConnector3">
              <a:avLst>
                <a:gd name="adj1" fmla="val 50000"/>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5" name="Elbow Connector 1304"/>
            <p:cNvCxnSpPr>
              <a:stCxn id="1469" idx="3"/>
              <a:endCxn id="1458" idx="1"/>
            </p:cNvCxnSpPr>
            <p:nvPr/>
          </p:nvCxnSpPr>
          <p:spPr>
            <a:xfrm>
              <a:off x="2685106" y="1961287"/>
              <a:ext cx="728438" cy="208870"/>
            </a:xfrm>
            <a:prstGeom prst="bentConnector3">
              <a:avLst>
                <a:gd name="adj1" fmla="val 3799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6" name="Elbow Connector 1305"/>
            <p:cNvCxnSpPr>
              <a:stCxn id="1458" idx="1"/>
              <a:endCxn id="1439" idx="1"/>
            </p:cNvCxnSpPr>
            <p:nvPr/>
          </p:nvCxnSpPr>
          <p:spPr>
            <a:xfrm rot="10800000" flipH="1">
              <a:off x="3413544" y="2170157"/>
              <a:ext cx="777456" cy="12700"/>
            </a:xfrm>
            <a:prstGeom prst="bentConnector5">
              <a:avLst>
                <a:gd name="adj1" fmla="val -29404"/>
                <a:gd name="adj2" fmla="val -2023480"/>
                <a:gd name="adj3" fmla="val 7712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7" name="Elbow Connector 1306"/>
            <p:cNvCxnSpPr>
              <a:stCxn id="1439" idx="1"/>
              <a:endCxn id="1420" idx="1"/>
            </p:cNvCxnSpPr>
            <p:nvPr/>
          </p:nvCxnSpPr>
          <p:spPr>
            <a:xfrm rot="10800000" flipH="1">
              <a:off x="4191000" y="2170157"/>
              <a:ext cx="731886" cy="12700"/>
            </a:xfrm>
            <a:prstGeom prst="bentConnector5">
              <a:avLst>
                <a:gd name="adj1" fmla="val -24716"/>
                <a:gd name="adj2" fmla="val -2023480"/>
                <a:gd name="adj3" fmla="val 76643"/>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8" name="Elbow Connector 1307"/>
            <p:cNvCxnSpPr>
              <a:stCxn id="1458" idx="1"/>
              <a:endCxn id="1381" idx="1"/>
            </p:cNvCxnSpPr>
            <p:nvPr/>
          </p:nvCxnSpPr>
          <p:spPr>
            <a:xfrm rot="10800000" flipH="1" flipV="1">
              <a:off x="3413543" y="2170157"/>
              <a:ext cx="542961" cy="779842"/>
            </a:xfrm>
            <a:prstGeom prst="bentConnector4">
              <a:avLst>
                <a:gd name="adj1" fmla="val -42102"/>
                <a:gd name="adj2" fmla="val 36889"/>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9" name="Elbow Connector 1308"/>
            <p:cNvCxnSpPr>
              <a:stCxn id="1470" idx="3"/>
              <a:endCxn id="1459" idx="1"/>
            </p:cNvCxnSpPr>
            <p:nvPr/>
          </p:nvCxnSpPr>
          <p:spPr>
            <a:xfrm>
              <a:off x="2685106" y="2113687"/>
              <a:ext cx="728438" cy="169995"/>
            </a:xfrm>
            <a:prstGeom prst="bentConnector3">
              <a:avLst>
                <a:gd name="adj1" fmla="val 23803"/>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0" name="Elbow Connector 1309"/>
            <p:cNvCxnSpPr>
              <a:stCxn id="1459" idx="1"/>
              <a:endCxn id="1440" idx="1"/>
            </p:cNvCxnSpPr>
            <p:nvPr/>
          </p:nvCxnSpPr>
          <p:spPr>
            <a:xfrm rot="10800000" flipH="1">
              <a:off x="3413544" y="2283682"/>
              <a:ext cx="777456" cy="12700"/>
            </a:xfrm>
            <a:prstGeom prst="bentConnector5">
              <a:avLst>
                <a:gd name="adj1" fmla="val -44571"/>
                <a:gd name="adj2" fmla="val -2023480"/>
                <a:gd name="adj3" fmla="val 6178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1" name="Elbow Connector 1310"/>
            <p:cNvCxnSpPr>
              <a:stCxn id="1440" idx="1"/>
              <a:endCxn id="1421" idx="1"/>
            </p:cNvCxnSpPr>
            <p:nvPr/>
          </p:nvCxnSpPr>
          <p:spPr>
            <a:xfrm rot="10800000" flipH="1">
              <a:off x="4191000" y="2283682"/>
              <a:ext cx="731886" cy="12700"/>
            </a:xfrm>
            <a:prstGeom prst="bentConnector5">
              <a:avLst>
                <a:gd name="adj1" fmla="val -41011"/>
                <a:gd name="adj2" fmla="val -2023480"/>
                <a:gd name="adj3" fmla="val 8750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2" name="Elbow Connector 1311"/>
            <p:cNvCxnSpPr>
              <a:stCxn id="1459" idx="1"/>
              <a:endCxn id="1382" idx="1"/>
            </p:cNvCxnSpPr>
            <p:nvPr/>
          </p:nvCxnSpPr>
          <p:spPr>
            <a:xfrm rot="10800000" flipH="1" flipV="1">
              <a:off x="3413544" y="2283681"/>
              <a:ext cx="439378" cy="666317"/>
            </a:xfrm>
            <a:prstGeom prst="bentConnector4">
              <a:avLst>
                <a:gd name="adj1" fmla="val -77551"/>
                <a:gd name="adj2" fmla="val 5537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13" name="TextBox 1312"/>
            <p:cNvSpPr txBox="1"/>
            <p:nvPr/>
          </p:nvSpPr>
          <p:spPr>
            <a:xfrm>
              <a:off x="4497125" y="3561328"/>
              <a:ext cx="609599" cy="637314"/>
            </a:xfrm>
            <a:prstGeom prst="rect">
              <a:avLst/>
            </a:prstGeom>
            <a:noFill/>
          </p:spPr>
          <p:txBody>
            <a:bodyPr wrap="square" rtlCol="0">
              <a:spAutoFit/>
            </a:bodyPr>
            <a:lstStyle/>
            <a:p>
              <a:r>
                <a:rPr lang="en-US" sz="100" dirty="0" smtClean="0">
                  <a:solidFill>
                    <a:srgbClr val="C00000"/>
                  </a:solidFill>
                </a:rPr>
                <a:t>SCK</a:t>
              </a:r>
              <a:endParaRPr lang="en-US" sz="100" dirty="0">
                <a:solidFill>
                  <a:srgbClr val="C00000"/>
                </a:solidFill>
              </a:endParaRPr>
            </a:p>
          </p:txBody>
        </p:sp>
        <p:sp>
          <p:nvSpPr>
            <p:cNvPr id="1314" name="TextBox 1313"/>
            <p:cNvSpPr txBox="1"/>
            <p:nvPr/>
          </p:nvSpPr>
          <p:spPr>
            <a:xfrm>
              <a:off x="4495800" y="3665370"/>
              <a:ext cx="609599" cy="637314"/>
            </a:xfrm>
            <a:prstGeom prst="rect">
              <a:avLst/>
            </a:prstGeom>
            <a:noFill/>
          </p:spPr>
          <p:txBody>
            <a:bodyPr wrap="square" rtlCol="0">
              <a:spAutoFit/>
            </a:bodyPr>
            <a:lstStyle/>
            <a:p>
              <a:r>
                <a:rPr lang="en-US" sz="100" dirty="0" smtClean="0">
                  <a:solidFill>
                    <a:srgbClr val="C00000"/>
                  </a:solidFill>
                </a:rPr>
                <a:t>SDA</a:t>
              </a:r>
              <a:endParaRPr lang="en-US" sz="100" dirty="0">
                <a:solidFill>
                  <a:srgbClr val="C00000"/>
                </a:solidFill>
              </a:endParaRPr>
            </a:p>
          </p:txBody>
        </p:sp>
        <p:sp>
          <p:nvSpPr>
            <p:cNvPr id="1315" name="TextBox 1314"/>
            <p:cNvSpPr txBox="1"/>
            <p:nvPr/>
          </p:nvSpPr>
          <p:spPr>
            <a:xfrm>
              <a:off x="4520754" y="2972469"/>
              <a:ext cx="533401" cy="708128"/>
            </a:xfrm>
            <a:prstGeom prst="rect">
              <a:avLst/>
            </a:prstGeom>
            <a:noFill/>
          </p:spPr>
          <p:txBody>
            <a:bodyPr wrap="square" rtlCol="0">
              <a:spAutoFit/>
            </a:bodyPr>
            <a:lstStyle/>
            <a:p>
              <a:r>
                <a:rPr lang="en-US" sz="100" dirty="0" smtClean="0">
                  <a:solidFill>
                    <a:srgbClr val="FFFF00"/>
                  </a:solidFill>
                </a:rPr>
                <a:t>SCLK</a:t>
              </a:r>
              <a:endParaRPr lang="en-US" sz="100" dirty="0">
                <a:solidFill>
                  <a:srgbClr val="FFFF00"/>
                </a:solidFill>
              </a:endParaRPr>
            </a:p>
          </p:txBody>
        </p:sp>
        <p:sp>
          <p:nvSpPr>
            <p:cNvPr id="1316" name="TextBox 1315"/>
            <p:cNvSpPr txBox="1"/>
            <p:nvPr/>
          </p:nvSpPr>
          <p:spPr>
            <a:xfrm>
              <a:off x="4522176" y="3095239"/>
              <a:ext cx="533401" cy="708128"/>
            </a:xfrm>
            <a:prstGeom prst="rect">
              <a:avLst/>
            </a:prstGeom>
            <a:noFill/>
          </p:spPr>
          <p:txBody>
            <a:bodyPr wrap="square" rtlCol="0">
              <a:spAutoFit/>
            </a:bodyPr>
            <a:lstStyle/>
            <a:p>
              <a:r>
                <a:rPr lang="en-US" sz="100" dirty="0" smtClean="0">
                  <a:solidFill>
                    <a:srgbClr val="FFFF00"/>
                  </a:solidFill>
                </a:rPr>
                <a:t>MOSI</a:t>
              </a:r>
              <a:endParaRPr lang="en-US" sz="100" dirty="0">
                <a:solidFill>
                  <a:srgbClr val="FFFF00"/>
                </a:solidFill>
              </a:endParaRPr>
            </a:p>
          </p:txBody>
        </p:sp>
        <p:sp>
          <p:nvSpPr>
            <p:cNvPr id="1317" name="TextBox 1316"/>
            <p:cNvSpPr txBox="1"/>
            <p:nvPr/>
          </p:nvSpPr>
          <p:spPr>
            <a:xfrm>
              <a:off x="4519986" y="3210913"/>
              <a:ext cx="533401" cy="637314"/>
            </a:xfrm>
            <a:prstGeom prst="rect">
              <a:avLst/>
            </a:prstGeom>
            <a:noFill/>
          </p:spPr>
          <p:txBody>
            <a:bodyPr wrap="square" rtlCol="0">
              <a:spAutoFit/>
            </a:bodyPr>
            <a:lstStyle/>
            <a:p>
              <a:r>
                <a:rPr lang="en-US" sz="100" dirty="0" smtClean="0">
                  <a:solidFill>
                    <a:srgbClr val="FFFF00"/>
                  </a:solidFill>
                </a:rPr>
                <a:t>SS1</a:t>
              </a:r>
              <a:endParaRPr lang="en-US" sz="100" dirty="0">
                <a:solidFill>
                  <a:srgbClr val="FFFF00"/>
                </a:solidFill>
              </a:endParaRPr>
            </a:p>
          </p:txBody>
        </p:sp>
        <p:sp>
          <p:nvSpPr>
            <p:cNvPr id="1318" name="TextBox 1317"/>
            <p:cNvSpPr txBox="1"/>
            <p:nvPr/>
          </p:nvSpPr>
          <p:spPr>
            <a:xfrm>
              <a:off x="4515757" y="3327706"/>
              <a:ext cx="533401" cy="708128"/>
            </a:xfrm>
            <a:prstGeom prst="rect">
              <a:avLst/>
            </a:prstGeom>
            <a:noFill/>
          </p:spPr>
          <p:txBody>
            <a:bodyPr wrap="square" rtlCol="0">
              <a:spAutoFit/>
            </a:bodyPr>
            <a:lstStyle/>
            <a:p>
              <a:r>
                <a:rPr lang="en-US" sz="100" dirty="0" smtClean="0">
                  <a:solidFill>
                    <a:srgbClr val="FFFF00"/>
                  </a:solidFill>
                </a:rPr>
                <a:t>MISO</a:t>
              </a:r>
              <a:endParaRPr lang="en-US" sz="100" dirty="0">
                <a:solidFill>
                  <a:srgbClr val="FFFF00"/>
                </a:solidFill>
              </a:endParaRPr>
            </a:p>
          </p:txBody>
        </p:sp>
        <p:sp>
          <p:nvSpPr>
            <p:cNvPr id="1319" name="TextBox 1318"/>
            <p:cNvSpPr txBox="1"/>
            <p:nvPr/>
          </p:nvSpPr>
          <p:spPr>
            <a:xfrm>
              <a:off x="4516526" y="3435930"/>
              <a:ext cx="533401" cy="637314"/>
            </a:xfrm>
            <a:prstGeom prst="rect">
              <a:avLst/>
            </a:prstGeom>
            <a:noFill/>
          </p:spPr>
          <p:txBody>
            <a:bodyPr wrap="square" rtlCol="0">
              <a:spAutoFit/>
            </a:bodyPr>
            <a:lstStyle/>
            <a:p>
              <a:r>
                <a:rPr lang="en-US" sz="100" dirty="0" smtClean="0">
                  <a:solidFill>
                    <a:srgbClr val="FFFF00"/>
                  </a:solidFill>
                </a:rPr>
                <a:t>SS2</a:t>
              </a:r>
              <a:endParaRPr lang="en-US" sz="100" dirty="0">
                <a:solidFill>
                  <a:srgbClr val="FFFF00"/>
                </a:solidFill>
              </a:endParaRPr>
            </a:p>
          </p:txBody>
        </p:sp>
        <p:sp>
          <p:nvSpPr>
            <p:cNvPr id="1320" name="TextBox 1319"/>
            <p:cNvSpPr txBox="1"/>
            <p:nvPr/>
          </p:nvSpPr>
          <p:spPr>
            <a:xfrm>
              <a:off x="2944636" y="1638701"/>
              <a:ext cx="533401" cy="637314"/>
            </a:xfrm>
            <a:prstGeom prst="rect">
              <a:avLst/>
            </a:prstGeom>
            <a:noFill/>
          </p:spPr>
          <p:txBody>
            <a:bodyPr wrap="square" rtlCol="0">
              <a:spAutoFit/>
            </a:bodyPr>
            <a:lstStyle/>
            <a:p>
              <a:r>
                <a:rPr lang="en-US" sz="100" dirty="0" smtClean="0">
                  <a:solidFill>
                    <a:srgbClr val="33CCCC"/>
                  </a:solidFill>
                </a:rPr>
                <a:t>TDI</a:t>
              </a:r>
              <a:endParaRPr lang="en-US" sz="100" dirty="0">
                <a:solidFill>
                  <a:srgbClr val="33CCCC"/>
                </a:solidFill>
              </a:endParaRPr>
            </a:p>
          </p:txBody>
        </p:sp>
        <p:sp>
          <p:nvSpPr>
            <p:cNvPr id="1321" name="TextBox 1320"/>
            <p:cNvSpPr txBox="1"/>
            <p:nvPr/>
          </p:nvSpPr>
          <p:spPr>
            <a:xfrm>
              <a:off x="3048001" y="2965907"/>
              <a:ext cx="533401" cy="637314"/>
            </a:xfrm>
            <a:prstGeom prst="rect">
              <a:avLst/>
            </a:prstGeom>
            <a:noFill/>
          </p:spPr>
          <p:txBody>
            <a:bodyPr wrap="square" rtlCol="0">
              <a:spAutoFit/>
            </a:bodyPr>
            <a:lstStyle/>
            <a:p>
              <a:r>
                <a:rPr lang="en-US" sz="100" dirty="0" smtClean="0">
                  <a:solidFill>
                    <a:srgbClr val="33CCCC"/>
                  </a:solidFill>
                </a:rPr>
                <a:t>TDO</a:t>
              </a:r>
              <a:endParaRPr lang="en-US" sz="100" dirty="0">
                <a:solidFill>
                  <a:srgbClr val="33CCCC"/>
                </a:solidFill>
              </a:endParaRPr>
            </a:p>
          </p:txBody>
        </p:sp>
        <p:grpSp>
          <p:nvGrpSpPr>
            <p:cNvPr id="1322" name="Group 1321"/>
            <p:cNvGrpSpPr/>
            <p:nvPr/>
          </p:nvGrpSpPr>
          <p:grpSpPr>
            <a:xfrm>
              <a:off x="2790504" y="3660994"/>
              <a:ext cx="409896" cy="358556"/>
              <a:chOff x="5412257" y="3177385"/>
              <a:chExt cx="409896" cy="358556"/>
            </a:xfrm>
          </p:grpSpPr>
          <p:sp>
            <p:nvSpPr>
              <p:cNvPr id="1325" name="Rectangle 1324"/>
              <p:cNvSpPr/>
              <p:nvPr/>
            </p:nvSpPr>
            <p:spPr>
              <a:xfrm>
                <a:off x="5504042" y="3177385"/>
                <a:ext cx="228600" cy="3585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 dirty="0" smtClean="0"/>
                  <a:t>U9</a:t>
                </a:r>
                <a:endParaRPr lang="en-US" sz="100" dirty="0"/>
              </a:p>
            </p:txBody>
          </p:sp>
          <p:grpSp>
            <p:nvGrpSpPr>
              <p:cNvPr id="1326" name="Group 1325"/>
              <p:cNvGrpSpPr/>
              <p:nvPr/>
            </p:nvGrpSpPr>
            <p:grpSpPr>
              <a:xfrm>
                <a:off x="5412257" y="3217997"/>
                <a:ext cx="103738" cy="277655"/>
                <a:chOff x="5410200" y="3216371"/>
                <a:chExt cx="103738" cy="277655"/>
              </a:xfrm>
            </p:grpSpPr>
            <p:sp>
              <p:nvSpPr>
                <p:cNvPr id="1331" name="Rectangle 1330"/>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2" name="Rectangle 1331"/>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3" name="Rectangle 1332"/>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1327" name="Group 1326"/>
              <p:cNvGrpSpPr/>
              <p:nvPr/>
            </p:nvGrpSpPr>
            <p:grpSpPr>
              <a:xfrm>
                <a:off x="5718415" y="3212303"/>
                <a:ext cx="103738" cy="277655"/>
                <a:chOff x="5410200" y="3216371"/>
                <a:chExt cx="103738" cy="277655"/>
              </a:xfrm>
            </p:grpSpPr>
            <p:sp>
              <p:nvSpPr>
                <p:cNvPr id="1328" name="Rectangle 1327"/>
                <p:cNvSpPr/>
                <p:nvPr/>
              </p:nvSpPr>
              <p:spPr>
                <a:xfrm>
                  <a:off x="5410200" y="3216371"/>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29" name="Rectangle 1328"/>
                <p:cNvSpPr/>
                <p:nvPr/>
              </p:nvSpPr>
              <p:spPr>
                <a:xfrm>
                  <a:off x="5410200" y="3323738"/>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0" name="Rectangle 1329"/>
                <p:cNvSpPr/>
                <p:nvPr/>
              </p:nvSpPr>
              <p:spPr>
                <a:xfrm>
                  <a:off x="5410200" y="3437263"/>
                  <a:ext cx="103738" cy="5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1323" name="Elbow Connector 1322"/>
            <p:cNvCxnSpPr>
              <a:endCxn id="1332" idx="1"/>
            </p:cNvCxnSpPr>
            <p:nvPr/>
          </p:nvCxnSpPr>
          <p:spPr>
            <a:xfrm>
              <a:off x="2685105" y="3790087"/>
              <a:ext cx="105399" cy="47268"/>
            </a:xfrm>
            <a:prstGeom prst="bentConnector3">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4" name="Elbow Connector 1323"/>
            <p:cNvCxnSpPr>
              <a:stCxn id="1482" idx="3"/>
              <a:endCxn id="1333" idx="1"/>
            </p:cNvCxnSpPr>
            <p:nvPr/>
          </p:nvCxnSpPr>
          <p:spPr>
            <a:xfrm>
              <a:off x="2685106" y="3942487"/>
              <a:ext cx="105398" cy="8393"/>
            </a:xfrm>
            <a:prstGeom prst="bentConnector3">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83" name="Flowchart: Data 1482"/>
          <p:cNvSpPr/>
          <p:nvPr/>
        </p:nvSpPr>
        <p:spPr>
          <a:xfrm>
            <a:off x="3733800" y="13692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4" name="Flowchart: Data 1483"/>
          <p:cNvSpPr/>
          <p:nvPr/>
        </p:nvSpPr>
        <p:spPr>
          <a:xfrm>
            <a:off x="3886200" y="15216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5" name="Flowchart: Data 1484"/>
          <p:cNvSpPr/>
          <p:nvPr/>
        </p:nvSpPr>
        <p:spPr>
          <a:xfrm>
            <a:off x="4038600" y="16740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6" name="Flowchart: Data 1485"/>
          <p:cNvSpPr/>
          <p:nvPr/>
        </p:nvSpPr>
        <p:spPr>
          <a:xfrm>
            <a:off x="4191000" y="18264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7" name="Flowchart: Data 1486"/>
          <p:cNvSpPr/>
          <p:nvPr/>
        </p:nvSpPr>
        <p:spPr>
          <a:xfrm>
            <a:off x="4343400" y="19788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8" name="Flowchart: Data 1487"/>
          <p:cNvSpPr/>
          <p:nvPr/>
        </p:nvSpPr>
        <p:spPr>
          <a:xfrm>
            <a:off x="4495800" y="21312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9" name="Flowchart: Data 1488"/>
          <p:cNvSpPr/>
          <p:nvPr/>
        </p:nvSpPr>
        <p:spPr>
          <a:xfrm>
            <a:off x="4648200" y="2283659"/>
            <a:ext cx="152400" cy="48928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378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Example 2</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sp>
        <p:nvSpPr>
          <p:cNvPr id="6" name="Rounded Rectangle 5"/>
          <p:cNvSpPr/>
          <p:nvPr/>
        </p:nvSpPr>
        <p:spPr>
          <a:xfrm>
            <a:off x="3200400" y="1352550"/>
            <a:ext cx="2438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a:t>
            </a:r>
            <a:endParaRPr lang="en-US" dirty="0"/>
          </a:p>
        </p:txBody>
      </p:sp>
      <p:sp>
        <p:nvSpPr>
          <p:cNvPr id="7" name="Rounded Rectangle 6"/>
          <p:cNvSpPr/>
          <p:nvPr/>
        </p:nvSpPr>
        <p:spPr>
          <a:xfrm>
            <a:off x="1219200" y="2724150"/>
            <a:ext cx="1371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Sub-system1</a:t>
            </a:r>
            <a:endParaRPr lang="en-US" dirty="0"/>
          </a:p>
        </p:txBody>
      </p:sp>
      <p:sp>
        <p:nvSpPr>
          <p:cNvPr id="8" name="Rounded Rectangle 7"/>
          <p:cNvSpPr/>
          <p:nvPr/>
        </p:nvSpPr>
        <p:spPr>
          <a:xfrm>
            <a:off x="3733800" y="2724150"/>
            <a:ext cx="1371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Sub-system1</a:t>
            </a:r>
            <a:endParaRPr lang="en-US" dirty="0"/>
          </a:p>
        </p:txBody>
      </p:sp>
      <p:sp>
        <p:nvSpPr>
          <p:cNvPr id="9" name="Rounded Rectangle 8"/>
          <p:cNvSpPr/>
          <p:nvPr/>
        </p:nvSpPr>
        <p:spPr>
          <a:xfrm>
            <a:off x="6248400" y="2724150"/>
            <a:ext cx="1371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Sub-system1</a:t>
            </a:r>
            <a:endParaRPr lang="en-US" dirty="0"/>
          </a:p>
        </p:txBody>
      </p:sp>
      <p:cxnSp>
        <p:nvCxnSpPr>
          <p:cNvPr id="11" name="Elbow Connector 10"/>
          <p:cNvCxnSpPr>
            <a:stCxn id="6" idx="1"/>
            <a:endCxn id="7" idx="0"/>
          </p:cNvCxnSpPr>
          <p:nvPr/>
        </p:nvCxnSpPr>
        <p:spPr>
          <a:xfrm rot="10800000" flipV="1">
            <a:off x="1905000" y="1771650"/>
            <a:ext cx="1295400" cy="95250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8" idx="0"/>
          </p:cNvCxnSpPr>
          <p:nvPr/>
        </p:nvCxnSpPr>
        <p:spPr>
          <a:xfrm rot="5400000">
            <a:off x="4152900" y="2457450"/>
            <a:ext cx="533400" cy="12700"/>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3"/>
          </p:cNvCxnSpPr>
          <p:nvPr/>
        </p:nvCxnSpPr>
        <p:spPr>
          <a:xfrm>
            <a:off x="5638800" y="1771650"/>
            <a:ext cx="1371600" cy="952500"/>
          </a:xfrm>
          <a:prstGeom prst="bentConnector3">
            <a:avLst>
              <a:gd name="adj1" fmla="val 9930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76400" y="1504950"/>
            <a:ext cx="1143000" cy="276999"/>
          </a:xfrm>
          <a:prstGeom prst="rect">
            <a:avLst/>
          </a:prstGeom>
          <a:noFill/>
        </p:spPr>
        <p:txBody>
          <a:bodyPr wrap="square" rtlCol="0">
            <a:spAutoFit/>
          </a:bodyPr>
          <a:lstStyle/>
          <a:p>
            <a:r>
              <a:rPr lang="en-US" sz="1200" dirty="0" smtClean="0"/>
              <a:t>USB 3.2</a:t>
            </a:r>
            <a:endParaRPr lang="en-US" sz="1200" dirty="0"/>
          </a:p>
        </p:txBody>
      </p:sp>
      <p:sp>
        <p:nvSpPr>
          <p:cNvPr id="18" name="TextBox 17"/>
          <p:cNvSpPr txBox="1"/>
          <p:nvPr/>
        </p:nvSpPr>
        <p:spPr>
          <a:xfrm>
            <a:off x="4454525" y="2325300"/>
            <a:ext cx="1143000" cy="276999"/>
          </a:xfrm>
          <a:prstGeom prst="rect">
            <a:avLst/>
          </a:prstGeom>
          <a:noFill/>
        </p:spPr>
        <p:txBody>
          <a:bodyPr wrap="square" rtlCol="0">
            <a:spAutoFit/>
          </a:bodyPr>
          <a:lstStyle/>
          <a:p>
            <a:r>
              <a:rPr lang="en-US" sz="1200" dirty="0" smtClean="0"/>
              <a:t>IEEE 802.3</a:t>
            </a:r>
            <a:endParaRPr lang="en-US" sz="1200" dirty="0"/>
          </a:p>
        </p:txBody>
      </p:sp>
      <p:sp>
        <p:nvSpPr>
          <p:cNvPr id="19" name="TextBox 18"/>
          <p:cNvSpPr txBox="1"/>
          <p:nvPr/>
        </p:nvSpPr>
        <p:spPr>
          <a:xfrm>
            <a:off x="6096000" y="1504950"/>
            <a:ext cx="1295400" cy="276999"/>
          </a:xfrm>
          <a:prstGeom prst="rect">
            <a:avLst/>
          </a:prstGeom>
          <a:noFill/>
        </p:spPr>
        <p:txBody>
          <a:bodyPr wrap="square" rtlCol="0">
            <a:spAutoFit/>
          </a:bodyPr>
          <a:lstStyle/>
          <a:p>
            <a:r>
              <a:rPr lang="en-US" sz="1200" dirty="0" smtClean="0"/>
              <a:t>RS-232</a:t>
            </a:r>
            <a:endParaRPr lang="en-US" sz="1200" dirty="0"/>
          </a:p>
        </p:txBody>
      </p:sp>
    </p:spTree>
    <p:extLst>
      <p:ext uri="{BB962C8B-B14F-4D97-AF65-F5344CB8AC3E}">
        <p14:creationId xmlns:p14="http://schemas.microsoft.com/office/powerpoint/2010/main" val="521827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Example 3, 4, 5</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sp>
        <p:nvSpPr>
          <p:cNvPr id="6" name="Rounded Rectangle 5"/>
          <p:cNvSpPr/>
          <p:nvPr/>
        </p:nvSpPr>
        <p:spPr>
          <a:xfrm>
            <a:off x="3505200" y="1352550"/>
            <a:ext cx="2133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Controller</a:t>
            </a:r>
            <a:endParaRPr lang="en-US" dirty="0"/>
          </a:p>
        </p:txBody>
      </p:sp>
      <p:sp>
        <p:nvSpPr>
          <p:cNvPr id="7" name="Rounded Rectangle 6"/>
          <p:cNvSpPr/>
          <p:nvPr/>
        </p:nvSpPr>
        <p:spPr>
          <a:xfrm>
            <a:off x="990600" y="2495550"/>
            <a:ext cx="1219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Digital</a:t>
            </a:r>
            <a:br>
              <a:rPr lang="en-US" sz="1200" dirty="0" smtClean="0"/>
            </a:br>
            <a:r>
              <a:rPr lang="en-US" sz="1200" dirty="0" smtClean="0"/>
              <a:t>Signal</a:t>
            </a:r>
            <a:br>
              <a:rPr lang="en-US" sz="1200" dirty="0" smtClean="0"/>
            </a:br>
            <a:r>
              <a:rPr lang="en-US" sz="1200" dirty="0" smtClean="0"/>
              <a:t>Source1</a:t>
            </a:r>
            <a:endParaRPr lang="en-US" sz="1200" dirty="0"/>
          </a:p>
        </p:txBody>
      </p:sp>
      <p:sp>
        <p:nvSpPr>
          <p:cNvPr id="8" name="Rounded Rectangle 7"/>
          <p:cNvSpPr/>
          <p:nvPr/>
        </p:nvSpPr>
        <p:spPr>
          <a:xfrm>
            <a:off x="2438400" y="2495550"/>
            <a:ext cx="1219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Analog</a:t>
            </a:r>
            <a:br>
              <a:rPr lang="en-US" sz="1200" dirty="0" smtClean="0"/>
            </a:br>
            <a:r>
              <a:rPr lang="en-US" sz="1200" dirty="0" smtClean="0"/>
              <a:t>Signal</a:t>
            </a:r>
            <a:br>
              <a:rPr lang="en-US" sz="1200" dirty="0" smtClean="0"/>
            </a:br>
            <a:r>
              <a:rPr lang="en-US" sz="1200" dirty="0" smtClean="0"/>
              <a:t>Source1</a:t>
            </a:r>
            <a:endParaRPr lang="en-US" sz="1200" dirty="0"/>
          </a:p>
        </p:txBody>
      </p:sp>
      <p:sp>
        <p:nvSpPr>
          <p:cNvPr id="9" name="Rounded Rectangle 8"/>
          <p:cNvSpPr/>
          <p:nvPr/>
        </p:nvSpPr>
        <p:spPr>
          <a:xfrm>
            <a:off x="3886200" y="2495550"/>
            <a:ext cx="1600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Sample</a:t>
            </a:r>
            <a:br>
              <a:rPr lang="en-US" sz="1200" dirty="0" smtClean="0"/>
            </a:br>
            <a:r>
              <a:rPr lang="en-US" sz="1200" dirty="0" smtClean="0"/>
              <a:t>Capture/Analyzer</a:t>
            </a:r>
            <a:br>
              <a:rPr lang="en-US" sz="1200" dirty="0" smtClean="0"/>
            </a:br>
            <a:r>
              <a:rPr lang="en-US" sz="1200" dirty="0" smtClean="0"/>
              <a:t>Device1</a:t>
            </a:r>
            <a:endParaRPr lang="en-US" sz="1200" dirty="0"/>
          </a:p>
        </p:txBody>
      </p:sp>
      <p:sp>
        <p:nvSpPr>
          <p:cNvPr id="10" name="Rounded Rectangle 9"/>
          <p:cNvSpPr/>
          <p:nvPr/>
        </p:nvSpPr>
        <p:spPr>
          <a:xfrm>
            <a:off x="5791200" y="2495550"/>
            <a:ext cx="1066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Multimeter</a:t>
            </a:r>
            <a:endParaRPr lang="en-US" sz="1200" dirty="0"/>
          </a:p>
        </p:txBody>
      </p:sp>
      <p:sp>
        <p:nvSpPr>
          <p:cNvPr id="11" name="Rounded Rectangle 10"/>
          <p:cNvSpPr/>
          <p:nvPr/>
        </p:nvSpPr>
        <p:spPr>
          <a:xfrm>
            <a:off x="7162800" y="2495550"/>
            <a:ext cx="1066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GPIO</a:t>
            </a:r>
            <a:endParaRPr lang="en-US" sz="1200" dirty="0"/>
          </a:p>
        </p:txBody>
      </p:sp>
      <p:cxnSp>
        <p:nvCxnSpPr>
          <p:cNvPr id="13" name="Elbow Connector 12"/>
          <p:cNvCxnSpPr>
            <a:stCxn id="6" idx="1"/>
            <a:endCxn id="7" idx="0"/>
          </p:cNvCxnSpPr>
          <p:nvPr/>
        </p:nvCxnSpPr>
        <p:spPr>
          <a:xfrm rot="10800000" flipV="1">
            <a:off x="1600200" y="1771650"/>
            <a:ext cx="1905000" cy="723900"/>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2"/>
            <a:endCxn id="9" idx="0"/>
          </p:cNvCxnSpPr>
          <p:nvPr/>
        </p:nvCxnSpPr>
        <p:spPr>
          <a:xfrm rot="16200000" flipH="1">
            <a:off x="4476750" y="2286000"/>
            <a:ext cx="304800" cy="114300"/>
          </a:xfrm>
          <a:prstGeom prst="bentConnector3">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3"/>
            <a:endCxn id="11" idx="0"/>
          </p:cNvCxnSpPr>
          <p:nvPr/>
        </p:nvCxnSpPr>
        <p:spPr>
          <a:xfrm>
            <a:off x="5638800" y="1771650"/>
            <a:ext cx="2057400" cy="723900"/>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0"/>
            <a:endCxn id="6" idx="3"/>
          </p:cNvCxnSpPr>
          <p:nvPr/>
        </p:nvCxnSpPr>
        <p:spPr>
          <a:xfrm rot="16200000" flipV="1">
            <a:off x="5619750" y="1790700"/>
            <a:ext cx="723900" cy="685800"/>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0"/>
            <a:endCxn id="6" idx="1"/>
          </p:cNvCxnSpPr>
          <p:nvPr/>
        </p:nvCxnSpPr>
        <p:spPr>
          <a:xfrm rot="5400000" flipH="1" flipV="1">
            <a:off x="2914650" y="1905000"/>
            <a:ext cx="723900" cy="457200"/>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838200" y="3790950"/>
            <a:ext cx="7543800" cy="6858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Under Test (or loopback)</a:t>
            </a:r>
            <a:endParaRPr lang="en-US" dirty="0"/>
          </a:p>
        </p:txBody>
      </p:sp>
      <p:cxnSp>
        <p:nvCxnSpPr>
          <p:cNvPr id="24" name="Straight Arrow Connector 23"/>
          <p:cNvCxnSpPr>
            <a:stCxn id="7" idx="2"/>
          </p:cNvCxnSpPr>
          <p:nvPr/>
        </p:nvCxnSpPr>
        <p:spPr>
          <a:xfrm>
            <a:off x="1600200" y="3257550"/>
            <a:ext cx="0" cy="533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p:cNvCxnSpPr>
          <p:nvPr/>
        </p:nvCxnSpPr>
        <p:spPr>
          <a:xfrm>
            <a:off x="3048000" y="3257550"/>
            <a:ext cx="0" cy="533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0"/>
            <a:endCxn id="9" idx="2"/>
          </p:cNvCxnSpPr>
          <p:nvPr/>
        </p:nvCxnSpPr>
        <p:spPr>
          <a:xfrm flipV="1">
            <a:off x="4610100" y="3257550"/>
            <a:ext cx="76200" cy="533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2"/>
          </p:cNvCxnSpPr>
          <p:nvPr/>
        </p:nvCxnSpPr>
        <p:spPr>
          <a:xfrm flipV="1">
            <a:off x="6324600" y="3257550"/>
            <a:ext cx="0" cy="533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1" idx="2"/>
          </p:cNvCxnSpPr>
          <p:nvPr/>
        </p:nvCxnSpPr>
        <p:spPr>
          <a:xfrm rot="5400000">
            <a:off x="7426325" y="3521075"/>
            <a:ext cx="533400" cy="6350"/>
          </a:xfrm>
          <a:prstGeom prst="bentConnector3">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04800" y="1200150"/>
            <a:ext cx="8382000" cy="36576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400" dirty="0" smtClean="0">
                <a:solidFill>
                  <a:schemeClr val="tx1"/>
                </a:solidFill>
              </a:rPr>
              <a:t>System Example #5</a:t>
            </a:r>
            <a:endParaRPr lang="en-US" sz="1400" dirty="0">
              <a:solidFill>
                <a:schemeClr val="tx1"/>
              </a:solidFill>
            </a:endParaRPr>
          </a:p>
        </p:txBody>
      </p:sp>
      <p:sp>
        <p:nvSpPr>
          <p:cNvPr id="35" name="Rectangle 34"/>
          <p:cNvSpPr/>
          <p:nvPr/>
        </p:nvSpPr>
        <p:spPr>
          <a:xfrm>
            <a:off x="533400" y="1276350"/>
            <a:ext cx="7924800" cy="2292350"/>
          </a:xfrm>
          <a:prstGeom prst="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smtClean="0">
                <a:solidFill>
                  <a:srgbClr val="FFC000"/>
                </a:solidFill>
              </a:rPr>
              <a:t>System Example #4</a:t>
            </a:r>
            <a:endParaRPr lang="en-US" sz="1400" dirty="0">
              <a:solidFill>
                <a:srgbClr val="FFC000"/>
              </a:solidFill>
            </a:endParaRPr>
          </a:p>
        </p:txBody>
      </p:sp>
      <p:sp>
        <p:nvSpPr>
          <p:cNvPr id="40" name="Rectangle 39"/>
          <p:cNvSpPr/>
          <p:nvPr/>
        </p:nvSpPr>
        <p:spPr>
          <a:xfrm>
            <a:off x="3340100" y="1339849"/>
            <a:ext cx="2438400" cy="1069976"/>
          </a:xfrm>
          <a:prstGeom prst="rect">
            <a:avLst/>
          </a:prstGeom>
          <a:noFill/>
          <a:ln>
            <a:solidFill>
              <a:srgbClr val="33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smtClean="0">
                <a:solidFill>
                  <a:srgbClr val="3366FF"/>
                </a:solidFill>
              </a:rPr>
              <a:t>System Example #3</a:t>
            </a:r>
            <a:endParaRPr lang="en-US" sz="1200" dirty="0">
              <a:solidFill>
                <a:srgbClr val="3366FF"/>
              </a:solidFill>
            </a:endParaRPr>
          </a:p>
        </p:txBody>
      </p:sp>
    </p:spTree>
    <p:extLst>
      <p:ext uri="{BB962C8B-B14F-4D97-AF65-F5344CB8AC3E}">
        <p14:creationId xmlns:p14="http://schemas.microsoft.com/office/powerpoint/2010/main" val="1378996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3524250" y="1276350"/>
            <a:ext cx="2209800" cy="18334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sp>
        <p:nvSpPr>
          <p:cNvPr id="6" name="Flowchart: Direct Access Storage 5"/>
          <p:cNvSpPr/>
          <p:nvPr/>
        </p:nvSpPr>
        <p:spPr>
          <a:xfrm flipH="1">
            <a:off x="2000250" y="1885950"/>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 name="Flowchart: Direct Access Storage 6"/>
          <p:cNvSpPr/>
          <p:nvPr/>
        </p:nvSpPr>
        <p:spPr>
          <a:xfrm flipH="1">
            <a:off x="6038850" y="1885950"/>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p:cNvSpPr/>
          <p:nvPr/>
        </p:nvSpPr>
        <p:spPr>
          <a:xfrm flipH="1">
            <a:off x="6038850" y="2512802"/>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9206" y="2569518"/>
            <a:ext cx="838200" cy="230832"/>
          </a:xfrm>
          <a:prstGeom prst="rect">
            <a:avLst/>
          </a:prstGeom>
          <a:noFill/>
        </p:spPr>
        <p:txBody>
          <a:bodyPr wrap="square" rtlCol="0">
            <a:spAutoFit/>
          </a:bodyPr>
          <a:lstStyle/>
          <a:p>
            <a:r>
              <a:rPr lang="en-US" sz="900" dirty="0" smtClean="0"/>
              <a:t>RESPONSE</a:t>
            </a:r>
            <a:endParaRPr lang="en-US" sz="900" dirty="0"/>
          </a:p>
        </p:txBody>
      </p:sp>
      <p:sp>
        <p:nvSpPr>
          <p:cNvPr id="12" name="TextBox 11"/>
          <p:cNvSpPr txBox="1"/>
          <p:nvPr/>
        </p:nvSpPr>
        <p:spPr>
          <a:xfrm>
            <a:off x="6343650" y="1933575"/>
            <a:ext cx="838200" cy="230832"/>
          </a:xfrm>
          <a:prstGeom prst="rect">
            <a:avLst/>
          </a:prstGeom>
          <a:noFill/>
        </p:spPr>
        <p:txBody>
          <a:bodyPr wrap="square" rtlCol="0">
            <a:spAutoFit/>
          </a:bodyPr>
          <a:lstStyle/>
          <a:p>
            <a:r>
              <a:rPr lang="en-US" sz="900" dirty="0" smtClean="0"/>
              <a:t>REQUEST</a:t>
            </a:r>
            <a:endParaRPr lang="en-US" sz="900" dirty="0"/>
          </a:p>
        </p:txBody>
      </p:sp>
      <p:sp>
        <p:nvSpPr>
          <p:cNvPr id="9" name="Flowchart: Direct Access Storage 8"/>
          <p:cNvSpPr/>
          <p:nvPr/>
        </p:nvSpPr>
        <p:spPr>
          <a:xfrm flipH="1">
            <a:off x="2000250" y="2476864"/>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05050" y="1931343"/>
            <a:ext cx="838200" cy="230832"/>
          </a:xfrm>
          <a:prstGeom prst="rect">
            <a:avLst/>
          </a:prstGeom>
          <a:noFill/>
        </p:spPr>
        <p:txBody>
          <a:bodyPr wrap="square" rtlCol="0">
            <a:spAutoFit/>
          </a:bodyPr>
          <a:lstStyle/>
          <a:p>
            <a:r>
              <a:rPr lang="en-US" sz="900" dirty="0" smtClean="0"/>
              <a:t>REQUEST</a:t>
            </a:r>
            <a:endParaRPr lang="en-US" sz="900" dirty="0"/>
          </a:p>
        </p:txBody>
      </p:sp>
      <p:sp>
        <p:nvSpPr>
          <p:cNvPr id="14" name="Flowchart: Magnetic Disk 13"/>
          <p:cNvSpPr/>
          <p:nvPr/>
        </p:nvSpPr>
        <p:spPr>
          <a:xfrm>
            <a:off x="3829050" y="3181350"/>
            <a:ext cx="1600200" cy="8382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Transform</a:t>
            </a:r>
            <a:br>
              <a:rPr lang="en-US" sz="900" dirty="0">
                <a:solidFill>
                  <a:schemeClr val="tx1"/>
                </a:solidFill>
              </a:rPr>
            </a:br>
            <a:r>
              <a:rPr lang="en-US" sz="900" dirty="0" smtClean="0">
                <a:solidFill>
                  <a:schemeClr val="tx1"/>
                </a:solidFill>
              </a:rPr>
              <a:t>Library</a:t>
            </a:r>
            <a:endParaRPr lang="en-US" sz="900" dirty="0">
              <a:solidFill>
                <a:schemeClr val="tx1"/>
              </a:solidFill>
            </a:endParaRPr>
          </a:p>
        </p:txBody>
      </p:sp>
      <p:grpSp>
        <p:nvGrpSpPr>
          <p:cNvPr id="16" name="Group 15"/>
          <p:cNvGrpSpPr/>
          <p:nvPr/>
        </p:nvGrpSpPr>
        <p:grpSpPr>
          <a:xfrm>
            <a:off x="4438650" y="3181350"/>
            <a:ext cx="474133" cy="26523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26" name="Rectangle 25"/>
          <p:cNvSpPr/>
          <p:nvPr/>
        </p:nvSpPr>
        <p:spPr>
          <a:xfrm>
            <a:off x="3829050" y="1809750"/>
            <a:ext cx="16002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400" dirty="0" smtClean="0">
                <a:solidFill>
                  <a:schemeClr val="tx1"/>
                </a:solidFill>
              </a:rPr>
              <a:t>XFRM ROUTER</a:t>
            </a:r>
            <a:endParaRPr lang="en-US" sz="1400" dirty="0">
              <a:solidFill>
                <a:schemeClr val="tx1"/>
              </a:solidFill>
            </a:endParaRPr>
          </a:p>
        </p:txBody>
      </p:sp>
      <p:sp>
        <p:nvSpPr>
          <p:cNvPr id="30" name="Arc 29"/>
          <p:cNvSpPr/>
          <p:nvPr/>
        </p:nvSpPr>
        <p:spPr>
          <a:xfrm>
            <a:off x="3840136" y="2038350"/>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a:endCxn id="30" idx="0"/>
          </p:cNvCxnSpPr>
          <p:nvPr/>
        </p:nvCxnSpPr>
        <p:spPr>
          <a:xfrm>
            <a:off x="3823507" y="2038350"/>
            <a:ext cx="321479" cy="5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4436684" y="2358805"/>
            <a:ext cx="1966" cy="59394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4906936" y="2038350"/>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stCxn id="35" idx="2"/>
          </p:cNvCxnSpPr>
          <p:nvPr/>
        </p:nvCxnSpPr>
        <p:spPr>
          <a:xfrm flipH="1">
            <a:off x="4906936" y="2358805"/>
            <a:ext cx="1966" cy="59394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206193" y="2038350"/>
            <a:ext cx="223057"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3524250" y="2632132"/>
            <a:ext cx="598514" cy="575096"/>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flipH="1">
            <a:off x="5135536" y="2665202"/>
            <a:ext cx="598514" cy="575096"/>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p:cNvCxnSpPr>
            <a:stCxn id="41" idx="0"/>
            <a:endCxn id="8" idx="4"/>
          </p:cNvCxnSpPr>
          <p:nvPr/>
        </p:nvCxnSpPr>
        <p:spPr>
          <a:xfrm flipV="1">
            <a:off x="5431830" y="2665202"/>
            <a:ext cx="607020" cy="1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5429250" y="2038350"/>
            <a:ext cx="609600"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990850" y="2038350"/>
            <a:ext cx="849286"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990850" y="2632132"/>
            <a:ext cx="838250" cy="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0" idx="2"/>
          </p:cNvCxnSpPr>
          <p:nvPr/>
        </p:nvCxnSpPr>
        <p:spPr>
          <a:xfrm>
            <a:off x="4120798" y="2952587"/>
            <a:ext cx="1966" cy="34729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38650" y="2919680"/>
            <a:ext cx="0" cy="38020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912783" y="2952587"/>
            <a:ext cx="0" cy="3317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5135536" y="2952599"/>
            <a:ext cx="0" cy="31618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029450" y="2669914"/>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029450" y="2038350"/>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466850" y="2038350"/>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466850" y="2630698"/>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1371600" y="1929080"/>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Left Brace 78"/>
          <p:cNvSpPr/>
          <p:nvPr/>
        </p:nvSpPr>
        <p:spPr>
          <a:xfrm flipH="1">
            <a:off x="7562850" y="1944898"/>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7639050" y="2098852"/>
            <a:ext cx="914400" cy="523220"/>
          </a:xfrm>
          <a:prstGeom prst="rect">
            <a:avLst/>
          </a:prstGeom>
          <a:noFill/>
        </p:spPr>
        <p:txBody>
          <a:bodyPr wrap="square" rtlCol="0">
            <a:spAutoFit/>
          </a:bodyPr>
          <a:lstStyle/>
          <a:p>
            <a:pPr algn="ctr"/>
            <a:r>
              <a:rPr lang="en-US" sz="1400" dirty="0" smtClean="0"/>
              <a:t>Host</a:t>
            </a:r>
            <a:br>
              <a:rPr lang="en-US" sz="1400" dirty="0" smtClean="0"/>
            </a:br>
            <a:r>
              <a:rPr lang="en-US" sz="1400" dirty="0" smtClean="0"/>
              <a:t>Interface</a:t>
            </a:r>
            <a:endParaRPr lang="en-US" sz="1400" dirty="0"/>
          </a:p>
        </p:txBody>
      </p:sp>
      <p:sp>
        <p:nvSpPr>
          <p:cNvPr id="81" name="TextBox 80"/>
          <p:cNvSpPr txBox="1"/>
          <p:nvPr/>
        </p:nvSpPr>
        <p:spPr>
          <a:xfrm>
            <a:off x="520820" y="2088479"/>
            <a:ext cx="914400" cy="523220"/>
          </a:xfrm>
          <a:prstGeom prst="rect">
            <a:avLst/>
          </a:prstGeom>
          <a:noFill/>
        </p:spPr>
        <p:txBody>
          <a:bodyPr wrap="square" rtlCol="0">
            <a:spAutoFit/>
          </a:bodyPr>
          <a:lstStyle/>
          <a:p>
            <a:pPr algn="ctr"/>
            <a:r>
              <a:rPr lang="en-US" sz="1400" dirty="0" smtClean="0"/>
              <a:t>Client</a:t>
            </a:r>
            <a:br>
              <a:rPr lang="en-US" sz="1400" dirty="0" smtClean="0"/>
            </a:br>
            <a:r>
              <a:rPr lang="en-US" sz="1400" dirty="0" smtClean="0"/>
              <a:t>Interface</a:t>
            </a:r>
            <a:endParaRPr lang="en-US" sz="1400" dirty="0"/>
          </a:p>
        </p:txBody>
      </p:sp>
      <p:sp>
        <p:nvSpPr>
          <p:cNvPr id="83" name="Rectangle 82"/>
          <p:cNvSpPr/>
          <p:nvPr/>
        </p:nvSpPr>
        <p:spPr>
          <a:xfrm>
            <a:off x="3535134" y="1262745"/>
            <a:ext cx="2190750" cy="152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P2654 Model Node</a:t>
            </a:r>
            <a:endParaRPr lang="en-US" sz="1200" dirty="0">
              <a:solidFill>
                <a:schemeClr val="tx1"/>
              </a:solidFill>
            </a:endParaRPr>
          </a:p>
        </p:txBody>
      </p:sp>
      <p:sp>
        <p:nvSpPr>
          <p:cNvPr id="84" name="Flowchart: Magnetic Disk 83"/>
          <p:cNvSpPr/>
          <p:nvPr/>
        </p:nvSpPr>
        <p:spPr>
          <a:xfrm>
            <a:off x="3823507" y="4248150"/>
            <a:ext cx="1605743" cy="38100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Instance Data</a:t>
            </a:r>
            <a:endParaRPr lang="en-US" sz="1000" dirty="0">
              <a:solidFill>
                <a:schemeClr val="tx1"/>
              </a:solidFill>
            </a:endParaRPr>
          </a:p>
        </p:txBody>
      </p:sp>
      <p:sp>
        <p:nvSpPr>
          <p:cNvPr id="85" name="Up-Down Arrow 84"/>
          <p:cNvSpPr/>
          <p:nvPr/>
        </p:nvSpPr>
        <p:spPr>
          <a:xfrm>
            <a:off x="4546601" y="4019550"/>
            <a:ext cx="177799" cy="30480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70546" y="2533650"/>
            <a:ext cx="838200" cy="230832"/>
          </a:xfrm>
          <a:prstGeom prst="rect">
            <a:avLst/>
          </a:prstGeom>
          <a:noFill/>
        </p:spPr>
        <p:txBody>
          <a:bodyPr wrap="square" rtlCol="0">
            <a:spAutoFit/>
          </a:bodyPr>
          <a:lstStyle/>
          <a:p>
            <a:r>
              <a:rPr lang="en-US" sz="900" dirty="0" smtClean="0"/>
              <a:t>RESPONSE</a:t>
            </a:r>
            <a:endParaRPr lang="en-US" sz="900" dirty="0"/>
          </a:p>
        </p:txBody>
      </p:sp>
      <p:sp>
        <p:nvSpPr>
          <p:cNvPr id="86" name="Rectangular Callout 85"/>
          <p:cNvSpPr/>
          <p:nvPr/>
        </p:nvSpPr>
        <p:spPr>
          <a:xfrm>
            <a:off x="5886450" y="3252550"/>
            <a:ext cx="914400" cy="479082"/>
          </a:xfrm>
          <a:prstGeom prst="wedgeRectCallout">
            <a:avLst>
              <a:gd name="adj1" fmla="val -162634"/>
              <a:gd name="adj2" fmla="val -24237"/>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br>
              <a:rPr lang="en-US" sz="1000" dirty="0" smtClean="0">
                <a:solidFill>
                  <a:schemeClr val="tx1"/>
                </a:solidFill>
              </a:rPr>
            </a:b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87" name="Rectangular Callout 86"/>
          <p:cNvSpPr/>
          <p:nvPr/>
        </p:nvSpPr>
        <p:spPr>
          <a:xfrm>
            <a:off x="2457450" y="3227507"/>
            <a:ext cx="914400" cy="479082"/>
          </a:xfrm>
          <a:prstGeom prst="wedgeRectCallout">
            <a:avLst>
              <a:gd name="adj1" fmla="val 185282"/>
              <a:gd name="adj2" fmla="val -1429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br>
              <a:rPr lang="en-US" sz="1000" dirty="0" smtClean="0">
                <a:solidFill>
                  <a:schemeClr val="tx1"/>
                </a:solidFill>
              </a:rPr>
            </a:b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88" name="Right Arrow 87"/>
          <p:cNvSpPr/>
          <p:nvPr/>
        </p:nvSpPr>
        <p:spPr>
          <a:xfrm>
            <a:off x="7296150" y="3126235"/>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LOWER LEVEL HIERARCHICAL ELEMENTS</a:t>
            </a:r>
            <a:endParaRPr lang="en-US" sz="900" dirty="0"/>
          </a:p>
        </p:txBody>
      </p:sp>
      <p:sp>
        <p:nvSpPr>
          <p:cNvPr id="89" name="Right Arrow 88"/>
          <p:cNvSpPr/>
          <p:nvPr/>
        </p:nvSpPr>
        <p:spPr>
          <a:xfrm flipH="1">
            <a:off x="381000" y="3105150"/>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HIGHER LEVEL HIERARCHICAL ELEMENTS</a:t>
            </a:r>
            <a:endParaRPr lang="en-US" sz="900" dirty="0"/>
          </a:p>
        </p:txBody>
      </p:sp>
      <p:sp>
        <p:nvSpPr>
          <p:cNvPr id="90" name="Rectangular Callout 89"/>
          <p:cNvSpPr/>
          <p:nvPr/>
        </p:nvSpPr>
        <p:spPr>
          <a:xfrm>
            <a:off x="1952625" y="2919680"/>
            <a:ext cx="1314450" cy="185471"/>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handleResponse</a:t>
            </a:r>
            <a:r>
              <a:rPr lang="en-US" sz="1000" dirty="0" smtClean="0">
                <a:solidFill>
                  <a:schemeClr val="tx1"/>
                </a:solidFill>
              </a:rPr>
              <a:t>()</a:t>
            </a:r>
            <a:endParaRPr lang="en-US" sz="1000" dirty="0">
              <a:solidFill>
                <a:schemeClr val="tx1"/>
              </a:solidFill>
            </a:endParaRPr>
          </a:p>
        </p:txBody>
      </p:sp>
      <p:sp>
        <p:nvSpPr>
          <p:cNvPr id="91" name="Rectangular Callout 90"/>
          <p:cNvSpPr/>
          <p:nvPr/>
        </p:nvSpPr>
        <p:spPr>
          <a:xfrm>
            <a:off x="2562225" y="1392015"/>
            <a:ext cx="1314450" cy="187286"/>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sendRequest</a:t>
            </a:r>
            <a:r>
              <a:rPr lang="en-US" sz="1000" dirty="0" smtClean="0">
                <a:solidFill>
                  <a:schemeClr val="tx1"/>
                </a:solidFill>
              </a:rPr>
              <a:t>()</a:t>
            </a:r>
            <a:endParaRPr lang="en-US" sz="1000" dirty="0">
              <a:solidFill>
                <a:schemeClr val="tx1"/>
              </a:solidFill>
            </a:endParaRPr>
          </a:p>
        </p:txBody>
      </p:sp>
      <p:sp>
        <p:nvSpPr>
          <p:cNvPr id="92" name="Rectangular Callout 91"/>
          <p:cNvSpPr/>
          <p:nvPr/>
        </p:nvSpPr>
        <p:spPr>
          <a:xfrm>
            <a:off x="6143625" y="2923933"/>
            <a:ext cx="1314450" cy="187286"/>
          </a:xfrm>
          <a:prstGeom prst="wedgeRectCallout">
            <a:avLst>
              <a:gd name="adj1" fmla="val -126311"/>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sendResponse</a:t>
            </a:r>
            <a:r>
              <a:rPr lang="en-US" sz="1000" dirty="0" smtClean="0">
                <a:solidFill>
                  <a:schemeClr val="tx1"/>
                </a:solidFill>
              </a:rPr>
              <a:t>()</a:t>
            </a:r>
            <a:endParaRPr lang="en-US" sz="1000" dirty="0">
              <a:solidFill>
                <a:schemeClr val="tx1"/>
              </a:solidFill>
            </a:endParaRPr>
          </a:p>
        </p:txBody>
      </p:sp>
      <p:sp>
        <p:nvSpPr>
          <p:cNvPr id="93" name="Rectangular Callout 92"/>
          <p:cNvSpPr/>
          <p:nvPr/>
        </p:nvSpPr>
        <p:spPr>
          <a:xfrm>
            <a:off x="5381625" y="1392015"/>
            <a:ext cx="1314450" cy="187286"/>
          </a:xfrm>
          <a:prstGeom prst="wedgeRectCallout">
            <a:avLst>
              <a:gd name="adj1" fmla="val -84282"/>
              <a:gd name="adj2" fmla="val 76356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handleRequest</a:t>
            </a:r>
            <a:r>
              <a:rPr lang="en-US" sz="1000" dirty="0" smtClean="0">
                <a:solidFill>
                  <a:schemeClr val="tx1"/>
                </a:solidFill>
              </a:rPr>
              <a:t>()</a:t>
            </a:r>
            <a:endParaRPr lang="en-US" sz="1000" dirty="0">
              <a:solidFill>
                <a:schemeClr val="tx1"/>
              </a:solidFill>
            </a:endParaRPr>
          </a:p>
        </p:txBody>
      </p:sp>
    </p:spTree>
    <p:extLst>
      <p:ext uri="{BB962C8B-B14F-4D97-AF65-F5344CB8AC3E}">
        <p14:creationId xmlns:p14="http://schemas.microsoft.com/office/powerpoint/2010/main" val="3579836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3524250" y="1276350"/>
            <a:ext cx="2209800" cy="18334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sp>
        <p:nvSpPr>
          <p:cNvPr id="6" name="Flowchart: Direct Access Storage 5"/>
          <p:cNvSpPr/>
          <p:nvPr/>
        </p:nvSpPr>
        <p:spPr>
          <a:xfrm flipH="1">
            <a:off x="2000250" y="1885950"/>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 name="Flowchart: Direct Access Storage 6"/>
          <p:cNvSpPr/>
          <p:nvPr/>
        </p:nvSpPr>
        <p:spPr>
          <a:xfrm flipH="1">
            <a:off x="6038850" y="1885950"/>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p:cNvSpPr/>
          <p:nvPr/>
        </p:nvSpPr>
        <p:spPr>
          <a:xfrm flipH="1">
            <a:off x="6038850" y="2512802"/>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9206" y="2569518"/>
            <a:ext cx="838200" cy="230832"/>
          </a:xfrm>
          <a:prstGeom prst="rect">
            <a:avLst/>
          </a:prstGeom>
          <a:noFill/>
        </p:spPr>
        <p:txBody>
          <a:bodyPr wrap="square" rtlCol="0">
            <a:spAutoFit/>
          </a:bodyPr>
          <a:lstStyle/>
          <a:p>
            <a:r>
              <a:rPr lang="en-US" sz="900" dirty="0" smtClean="0"/>
              <a:t>RESPONSE</a:t>
            </a:r>
            <a:endParaRPr lang="en-US" sz="900" dirty="0"/>
          </a:p>
        </p:txBody>
      </p:sp>
      <p:sp>
        <p:nvSpPr>
          <p:cNvPr id="12" name="TextBox 11"/>
          <p:cNvSpPr txBox="1"/>
          <p:nvPr/>
        </p:nvSpPr>
        <p:spPr>
          <a:xfrm>
            <a:off x="6343650" y="1933575"/>
            <a:ext cx="838200" cy="230832"/>
          </a:xfrm>
          <a:prstGeom prst="rect">
            <a:avLst/>
          </a:prstGeom>
          <a:noFill/>
        </p:spPr>
        <p:txBody>
          <a:bodyPr wrap="square" rtlCol="0">
            <a:spAutoFit/>
          </a:bodyPr>
          <a:lstStyle/>
          <a:p>
            <a:r>
              <a:rPr lang="en-US" sz="900" dirty="0" smtClean="0"/>
              <a:t>REQUEST</a:t>
            </a:r>
            <a:endParaRPr lang="en-US" sz="900" dirty="0"/>
          </a:p>
        </p:txBody>
      </p:sp>
      <p:sp>
        <p:nvSpPr>
          <p:cNvPr id="9" name="Flowchart: Direct Access Storage 8"/>
          <p:cNvSpPr/>
          <p:nvPr/>
        </p:nvSpPr>
        <p:spPr>
          <a:xfrm flipH="1">
            <a:off x="2000250" y="2476864"/>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05050" y="1931343"/>
            <a:ext cx="838200" cy="230832"/>
          </a:xfrm>
          <a:prstGeom prst="rect">
            <a:avLst/>
          </a:prstGeom>
          <a:noFill/>
        </p:spPr>
        <p:txBody>
          <a:bodyPr wrap="square" rtlCol="0">
            <a:spAutoFit/>
          </a:bodyPr>
          <a:lstStyle/>
          <a:p>
            <a:r>
              <a:rPr lang="en-US" sz="900" dirty="0" smtClean="0"/>
              <a:t>REQUEST</a:t>
            </a:r>
            <a:endParaRPr lang="en-US" sz="900" dirty="0"/>
          </a:p>
        </p:txBody>
      </p:sp>
      <p:sp>
        <p:nvSpPr>
          <p:cNvPr id="14" name="Flowchart: Magnetic Disk 13"/>
          <p:cNvSpPr/>
          <p:nvPr/>
        </p:nvSpPr>
        <p:spPr>
          <a:xfrm>
            <a:off x="3829050" y="3181350"/>
            <a:ext cx="1600200" cy="8382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Transform</a:t>
            </a:r>
            <a:br>
              <a:rPr lang="en-US" sz="900" dirty="0">
                <a:solidFill>
                  <a:schemeClr val="tx1"/>
                </a:solidFill>
              </a:rPr>
            </a:br>
            <a:r>
              <a:rPr lang="en-US" sz="900" dirty="0" smtClean="0">
                <a:solidFill>
                  <a:schemeClr val="tx1"/>
                </a:solidFill>
              </a:rPr>
              <a:t>Library</a:t>
            </a:r>
            <a:endParaRPr lang="en-US" sz="900" dirty="0">
              <a:solidFill>
                <a:schemeClr val="tx1"/>
              </a:solidFill>
            </a:endParaRPr>
          </a:p>
        </p:txBody>
      </p:sp>
      <p:grpSp>
        <p:nvGrpSpPr>
          <p:cNvPr id="16" name="Group 15"/>
          <p:cNvGrpSpPr/>
          <p:nvPr/>
        </p:nvGrpSpPr>
        <p:grpSpPr>
          <a:xfrm>
            <a:off x="4438650" y="3181350"/>
            <a:ext cx="474133" cy="265232"/>
            <a:chOff x="5562600" y="3181350"/>
            <a:chExt cx="609600" cy="341012"/>
          </a:xfrm>
        </p:grpSpPr>
        <p:sp>
          <p:nvSpPr>
            <p:cNvPr id="17" name="Flowchart: Magnetic Disk 16"/>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Magnetic Disk 17"/>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Flowchart: Magnetic Disk 18"/>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Magnetic Disk 19"/>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26" name="Rectangle 25"/>
          <p:cNvSpPr/>
          <p:nvPr/>
        </p:nvSpPr>
        <p:spPr>
          <a:xfrm>
            <a:off x="3829050" y="1809750"/>
            <a:ext cx="16002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400" dirty="0" smtClean="0">
                <a:solidFill>
                  <a:schemeClr val="tx1"/>
                </a:solidFill>
              </a:rPr>
              <a:t>XFRM ROUTER</a:t>
            </a:r>
            <a:endParaRPr lang="en-US" sz="1400" dirty="0">
              <a:solidFill>
                <a:schemeClr val="tx1"/>
              </a:solidFill>
            </a:endParaRPr>
          </a:p>
        </p:txBody>
      </p:sp>
      <p:sp>
        <p:nvSpPr>
          <p:cNvPr id="30" name="Arc 29"/>
          <p:cNvSpPr/>
          <p:nvPr/>
        </p:nvSpPr>
        <p:spPr>
          <a:xfrm>
            <a:off x="3840136" y="2038350"/>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a:endCxn id="30" idx="0"/>
          </p:cNvCxnSpPr>
          <p:nvPr/>
        </p:nvCxnSpPr>
        <p:spPr>
          <a:xfrm>
            <a:off x="3823507" y="2038350"/>
            <a:ext cx="321479" cy="5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4436684" y="2358805"/>
            <a:ext cx="1966" cy="59394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4906936" y="2038350"/>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stCxn id="35" idx="2"/>
          </p:cNvCxnSpPr>
          <p:nvPr/>
        </p:nvCxnSpPr>
        <p:spPr>
          <a:xfrm flipH="1">
            <a:off x="4906936" y="2358805"/>
            <a:ext cx="1966" cy="59394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206193" y="2038350"/>
            <a:ext cx="223057"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3524250" y="2632132"/>
            <a:ext cx="598514" cy="575096"/>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flipH="1">
            <a:off x="5135536" y="2665202"/>
            <a:ext cx="598514" cy="575096"/>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p:cNvCxnSpPr>
            <a:stCxn id="41" idx="0"/>
            <a:endCxn id="8" idx="4"/>
          </p:cNvCxnSpPr>
          <p:nvPr/>
        </p:nvCxnSpPr>
        <p:spPr>
          <a:xfrm flipV="1">
            <a:off x="5431830" y="2665202"/>
            <a:ext cx="607020" cy="1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5429250" y="2038350"/>
            <a:ext cx="609600"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990850" y="2038350"/>
            <a:ext cx="849286"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990850" y="2632132"/>
            <a:ext cx="838250" cy="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0" idx="2"/>
          </p:cNvCxnSpPr>
          <p:nvPr/>
        </p:nvCxnSpPr>
        <p:spPr>
          <a:xfrm>
            <a:off x="4120798" y="2952587"/>
            <a:ext cx="1966" cy="34729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38650" y="2919680"/>
            <a:ext cx="0" cy="38020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912783" y="2952587"/>
            <a:ext cx="0" cy="3317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5135536" y="2952599"/>
            <a:ext cx="0" cy="31618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029450" y="2669914"/>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029450" y="2038350"/>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466850" y="2038350"/>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466850" y="2630698"/>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1371600" y="1929080"/>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Left Brace 78"/>
          <p:cNvSpPr/>
          <p:nvPr/>
        </p:nvSpPr>
        <p:spPr>
          <a:xfrm flipH="1">
            <a:off x="7562850" y="1944898"/>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7639050" y="2098852"/>
            <a:ext cx="914400" cy="523220"/>
          </a:xfrm>
          <a:prstGeom prst="rect">
            <a:avLst/>
          </a:prstGeom>
          <a:noFill/>
        </p:spPr>
        <p:txBody>
          <a:bodyPr wrap="square" rtlCol="0">
            <a:spAutoFit/>
          </a:bodyPr>
          <a:lstStyle/>
          <a:p>
            <a:pPr algn="ctr"/>
            <a:r>
              <a:rPr lang="en-US" sz="1400" dirty="0" smtClean="0"/>
              <a:t>Host</a:t>
            </a:r>
            <a:br>
              <a:rPr lang="en-US" sz="1400" dirty="0" smtClean="0"/>
            </a:br>
            <a:r>
              <a:rPr lang="en-US" sz="1400" dirty="0" smtClean="0"/>
              <a:t>Interface</a:t>
            </a:r>
            <a:endParaRPr lang="en-US" sz="1400" dirty="0"/>
          </a:p>
        </p:txBody>
      </p:sp>
      <p:sp>
        <p:nvSpPr>
          <p:cNvPr id="81" name="TextBox 80"/>
          <p:cNvSpPr txBox="1"/>
          <p:nvPr/>
        </p:nvSpPr>
        <p:spPr>
          <a:xfrm>
            <a:off x="520820" y="2088479"/>
            <a:ext cx="914400" cy="523220"/>
          </a:xfrm>
          <a:prstGeom prst="rect">
            <a:avLst/>
          </a:prstGeom>
          <a:noFill/>
        </p:spPr>
        <p:txBody>
          <a:bodyPr wrap="square" rtlCol="0">
            <a:spAutoFit/>
          </a:bodyPr>
          <a:lstStyle/>
          <a:p>
            <a:pPr algn="ctr"/>
            <a:r>
              <a:rPr lang="en-US" sz="1400" dirty="0" smtClean="0"/>
              <a:t>Client</a:t>
            </a:r>
            <a:br>
              <a:rPr lang="en-US" sz="1400" dirty="0" smtClean="0"/>
            </a:br>
            <a:r>
              <a:rPr lang="en-US" sz="1400" dirty="0" smtClean="0"/>
              <a:t>Interface</a:t>
            </a:r>
            <a:endParaRPr lang="en-US" sz="1400" dirty="0"/>
          </a:p>
        </p:txBody>
      </p:sp>
      <p:sp>
        <p:nvSpPr>
          <p:cNvPr id="83" name="Rectangle 82"/>
          <p:cNvSpPr/>
          <p:nvPr/>
        </p:nvSpPr>
        <p:spPr>
          <a:xfrm>
            <a:off x="3535134" y="1262745"/>
            <a:ext cx="2190750" cy="152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Magnetic Disk 83"/>
          <p:cNvSpPr/>
          <p:nvPr/>
        </p:nvSpPr>
        <p:spPr>
          <a:xfrm>
            <a:off x="3823507" y="4248150"/>
            <a:ext cx="1605743" cy="38100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Instance Data</a:t>
            </a:r>
            <a:endParaRPr lang="en-US" sz="1000" dirty="0">
              <a:solidFill>
                <a:schemeClr val="tx1"/>
              </a:solidFill>
            </a:endParaRPr>
          </a:p>
        </p:txBody>
      </p:sp>
      <p:sp>
        <p:nvSpPr>
          <p:cNvPr id="85" name="Up-Down Arrow 84"/>
          <p:cNvSpPr/>
          <p:nvPr/>
        </p:nvSpPr>
        <p:spPr>
          <a:xfrm>
            <a:off x="4546601" y="4019550"/>
            <a:ext cx="177799" cy="30480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70546" y="2533650"/>
            <a:ext cx="838200" cy="230832"/>
          </a:xfrm>
          <a:prstGeom prst="rect">
            <a:avLst/>
          </a:prstGeom>
          <a:noFill/>
        </p:spPr>
        <p:txBody>
          <a:bodyPr wrap="square" rtlCol="0">
            <a:spAutoFit/>
          </a:bodyPr>
          <a:lstStyle/>
          <a:p>
            <a:r>
              <a:rPr lang="en-US" sz="900" dirty="0" smtClean="0"/>
              <a:t>RESPONSE</a:t>
            </a:r>
            <a:endParaRPr lang="en-US" sz="900" dirty="0"/>
          </a:p>
        </p:txBody>
      </p:sp>
      <p:sp>
        <p:nvSpPr>
          <p:cNvPr id="86" name="Rectangular Callout 85"/>
          <p:cNvSpPr/>
          <p:nvPr/>
        </p:nvSpPr>
        <p:spPr>
          <a:xfrm>
            <a:off x="5886450" y="3252550"/>
            <a:ext cx="914400" cy="479082"/>
          </a:xfrm>
          <a:prstGeom prst="wedgeRectCallout">
            <a:avLst>
              <a:gd name="adj1" fmla="val -162634"/>
              <a:gd name="adj2" fmla="val -24237"/>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br>
              <a:rPr lang="en-US" sz="1000" dirty="0" smtClean="0">
                <a:solidFill>
                  <a:schemeClr val="tx1"/>
                </a:solidFill>
              </a:rPr>
            </a:b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87" name="Rectangular Callout 86"/>
          <p:cNvSpPr/>
          <p:nvPr/>
        </p:nvSpPr>
        <p:spPr>
          <a:xfrm>
            <a:off x="2457450" y="3227507"/>
            <a:ext cx="914400" cy="479082"/>
          </a:xfrm>
          <a:prstGeom prst="wedgeRectCallout">
            <a:avLst>
              <a:gd name="adj1" fmla="val 185282"/>
              <a:gd name="adj2" fmla="val -1429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br>
              <a:rPr lang="en-US" sz="1000" dirty="0" smtClean="0">
                <a:solidFill>
                  <a:schemeClr val="tx1"/>
                </a:solidFill>
              </a:rPr>
            </a:b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88" name="Right Arrow 87"/>
          <p:cNvSpPr/>
          <p:nvPr/>
        </p:nvSpPr>
        <p:spPr>
          <a:xfrm>
            <a:off x="7296150" y="3126235"/>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LOWER LEVEL HIERARCHICAL ELEMENTS</a:t>
            </a:r>
            <a:endParaRPr lang="en-US" sz="900" dirty="0"/>
          </a:p>
        </p:txBody>
      </p:sp>
      <p:sp>
        <p:nvSpPr>
          <p:cNvPr id="89" name="Right Arrow 88"/>
          <p:cNvSpPr/>
          <p:nvPr/>
        </p:nvSpPr>
        <p:spPr>
          <a:xfrm flipH="1">
            <a:off x="381000" y="3105150"/>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HIGHER LEVEL HIERARCHICAL ELEMENTS</a:t>
            </a:r>
            <a:endParaRPr lang="en-US" sz="900" dirty="0"/>
          </a:p>
        </p:txBody>
      </p:sp>
    </p:spTree>
    <p:extLst>
      <p:ext uri="{BB962C8B-B14F-4D97-AF65-F5344CB8AC3E}">
        <p14:creationId xmlns:p14="http://schemas.microsoft.com/office/powerpoint/2010/main" val="248684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1687.1 to 2654 Node Transformation Process</a:t>
            </a:r>
            <a:endParaRPr lang="en-US" dirty="0"/>
          </a:p>
        </p:txBody>
      </p:sp>
      <p:sp>
        <p:nvSpPr>
          <p:cNvPr id="11" name="Content Placeholder 10"/>
          <p:cNvSpPr>
            <a:spLocks noGrp="1"/>
          </p:cNvSpPr>
          <p:nvPr>
            <p:ph idx="1"/>
          </p:nvPr>
        </p:nvSpPr>
        <p:spPr/>
        <p:txBody>
          <a:bodyPr/>
          <a:lstStyle/>
          <a:p>
            <a:endParaRPr lang="en-US" dirty="0"/>
          </a:p>
        </p:txBody>
      </p:sp>
      <p:sp>
        <p:nvSpPr>
          <p:cNvPr id="12" name="Text Placeholder 11"/>
          <p:cNvSpPr>
            <a:spLocks noGrp="1"/>
          </p:cNvSpPr>
          <p:nvPr>
            <p:ph type="body" sz="half" idx="2"/>
          </p:nvPr>
        </p:nvSpPr>
        <p:spPr/>
        <p:txBody>
          <a:bodyPr>
            <a:normAutofit fontScale="92500" lnSpcReduction="20000"/>
          </a:bodyPr>
          <a:lstStyle/>
          <a:p>
            <a:pPr marL="285750" indent="-285750" algn="l">
              <a:buFont typeface="Arial" panose="020B0604020202020204" pitchFamily="34" charset="0"/>
              <a:buChar char="•"/>
            </a:pPr>
            <a:r>
              <a:rPr lang="en-US" dirty="0" smtClean="0"/>
              <a:t>INPUT: Target Context</a:t>
            </a:r>
          </a:p>
          <a:p>
            <a:pPr marL="285750" indent="-285750" algn="l">
              <a:buFont typeface="Arial" panose="020B0604020202020204" pitchFamily="34" charset="0"/>
              <a:buChar char="•"/>
            </a:pPr>
            <a:r>
              <a:rPr lang="en-US" dirty="0" smtClean="0"/>
              <a:t>PHASE 1: Retarget target context into interface register context</a:t>
            </a:r>
          </a:p>
          <a:p>
            <a:pPr marL="285750" indent="-285750" algn="l">
              <a:buFont typeface="Arial" panose="020B0604020202020204" pitchFamily="34" charset="0"/>
              <a:buChar char="•"/>
            </a:pPr>
            <a:r>
              <a:rPr lang="en-US" dirty="0" smtClean="0"/>
              <a:t>PHASE 2: Transform interface register context into interface context grammar</a:t>
            </a:r>
          </a:p>
          <a:p>
            <a:pPr marL="285750" indent="-285750" algn="l">
              <a:buFont typeface="Arial" panose="020B0604020202020204" pitchFamily="34" charset="0"/>
              <a:buChar char="•"/>
            </a:pPr>
            <a:r>
              <a:rPr lang="en-US" dirty="0" smtClean="0"/>
              <a:t>OUTPUT:  Messages for the Interface Context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4" name="Date Placeholder 3"/>
          <p:cNvSpPr>
            <a:spLocks noGrp="1"/>
          </p:cNvSpPr>
          <p:nvPr>
            <p:ph type="dt" sz="half" idx="10"/>
          </p:nvPr>
        </p:nvSpPr>
        <p:spPr/>
        <p:txBody>
          <a:bodyPr/>
          <a:lstStyle/>
          <a:p>
            <a:fld id="{A4A9ABBC-B319-4B66-8406-D84D9C0D7D79}" type="datetime1">
              <a:rPr lang="en-US" smtClean="0"/>
              <a:t>11/29/2021</a:t>
            </a:fld>
            <a:endParaRPr lang="en-US"/>
          </a:p>
        </p:txBody>
      </p:sp>
      <p:grpSp>
        <p:nvGrpSpPr>
          <p:cNvPr id="2" name="Group 1"/>
          <p:cNvGrpSpPr/>
          <p:nvPr/>
        </p:nvGrpSpPr>
        <p:grpSpPr>
          <a:xfrm flipH="1">
            <a:off x="228600" y="57150"/>
            <a:ext cx="5562600" cy="4895910"/>
            <a:chOff x="228600" y="57150"/>
            <a:chExt cx="5562600" cy="4895910"/>
          </a:xfrm>
        </p:grpSpPr>
        <p:sp>
          <p:nvSpPr>
            <p:cNvPr id="13" name="Rounded Rectangle 12"/>
            <p:cNvSpPr/>
            <p:nvPr/>
          </p:nvSpPr>
          <p:spPr>
            <a:xfrm>
              <a:off x="228600" y="2038350"/>
              <a:ext cx="1752600" cy="8382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i2cWrite 0x30, </a:t>
              </a:r>
              <a:r>
                <a:rPr lang="en-US" sz="1050" dirty="0">
                  <a:solidFill>
                    <a:srgbClr val="FF0000"/>
                  </a:solidFill>
                </a:rPr>
                <a:t>0x02</a:t>
              </a:r>
            </a:p>
          </p:txBody>
        </p:sp>
        <p:sp>
          <p:nvSpPr>
            <p:cNvPr id="15" name="Rounded Rectangle 14"/>
            <p:cNvSpPr/>
            <p:nvPr/>
          </p:nvSpPr>
          <p:spPr>
            <a:xfrm>
              <a:off x="2438400" y="2857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jtagA</a:t>
              </a:r>
              <a:r>
                <a:rPr lang="en-US" sz="1050" dirty="0" smtClean="0">
                  <a:solidFill>
                    <a:schemeClr val="tx1"/>
                  </a:solidFill>
                </a:rPr>
                <a:t>, 0x30</a:t>
              </a:r>
              <a:endParaRPr lang="en-US" sz="1050" dirty="0">
                <a:solidFill>
                  <a:schemeClr val="tx1"/>
                </a:solidFill>
              </a:endParaRPr>
            </a:p>
          </p:txBody>
        </p:sp>
        <p:sp>
          <p:nvSpPr>
            <p:cNvPr id="16" name="Rounded Rectangle 15"/>
            <p:cNvSpPr/>
            <p:nvPr/>
          </p:nvSpPr>
          <p:spPr>
            <a:xfrm>
              <a:off x="2438400" y="971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jtagD</a:t>
              </a:r>
              <a:r>
                <a:rPr lang="en-US" sz="1050" dirty="0" smtClean="0">
                  <a:solidFill>
                    <a:schemeClr val="tx1"/>
                  </a:solidFill>
                </a:rPr>
                <a:t>, </a:t>
              </a:r>
              <a:r>
                <a:rPr lang="en-US" sz="1050" dirty="0" smtClean="0">
                  <a:solidFill>
                    <a:srgbClr val="FF0000"/>
                  </a:solidFill>
                </a:rPr>
                <a:t>0x02</a:t>
              </a:r>
              <a:endParaRPr lang="en-US" sz="1050" dirty="0">
                <a:solidFill>
                  <a:srgbClr val="FF0000"/>
                </a:solidFill>
              </a:endParaRPr>
            </a:p>
          </p:txBody>
        </p:sp>
        <p:sp>
          <p:nvSpPr>
            <p:cNvPr id="17" name="Rounded Rectangle 16"/>
            <p:cNvSpPr/>
            <p:nvPr/>
          </p:nvSpPr>
          <p:spPr>
            <a:xfrm>
              <a:off x="2438400" y="1733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jtagC</a:t>
              </a:r>
              <a:r>
                <a:rPr lang="en-US" sz="1050" dirty="0" smtClean="0">
                  <a:solidFill>
                    <a:schemeClr val="tx1"/>
                  </a:solidFill>
                </a:rPr>
                <a:t>, 0x01</a:t>
              </a:r>
              <a:endParaRPr lang="en-US" sz="1050" dirty="0">
                <a:solidFill>
                  <a:schemeClr val="tx1"/>
                </a:solidFill>
              </a:endParaRPr>
            </a:p>
          </p:txBody>
        </p:sp>
        <p:sp>
          <p:nvSpPr>
            <p:cNvPr id="18" name="Rounded Rectangle 17"/>
            <p:cNvSpPr/>
            <p:nvPr/>
          </p:nvSpPr>
          <p:spPr>
            <a:xfrm>
              <a:off x="2438400" y="2495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iRead</a:t>
              </a:r>
              <a:r>
                <a:rPr lang="en-US" sz="1050" dirty="0" smtClean="0">
                  <a:solidFill>
                    <a:schemeClr val="tx1"/>
                  </a:solidFill>
                </a:rPr>
                <a:t> </a:t>
              </a:r>
              <a:r>
                <a:rPr lang="en-US" sz="1050" dirty="0" err="1" smtClean="0">
                  <a:solidFill>
                    <a:schemeClr val="tx1"/>
                  </a:solidFill>
                </a:rPr>
                <a:t>jtagS</a:t>
              </a:r>
              <a:r>
                <a:rPr lang="en-US" sz="1050" dirty="0" smtClean="0">
                  <a:solidFill>
                    <a:schemeClr val="tx1"/>
                  </a:solidFill>
                </a:rPr>
                <a:t>, 0x01</a:t>
              </a:r>
              <a:endParaRPr lang="en-US" sz="1050" dirty="0">
                <a:solidFill>
                  <a:schemeClr val="tx1"/>
                </a:solidFill>
              </a:endParaRPr>
            </a:p>
          </p:txBody>
        </p:sp>
        <p:sp>
          <p:nvSpPr>
            <p:cNvPr id="19" name="Rounded Rectangle 18"/>
            <p:cNvSpPr/>
            <p:nvPr/>
          </p:nvSpPr>
          <p:spPr>
            <a:xfrm>
              <a:off x="2438400" y="325755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iWrite</a:t>
              </a:r>
              <a:r>
                <a:rPr lang="en-US" sz="1050" dirty="0" smtClean="0">
                  <a:solidFill>
                    <a:schemeClr val="tx1"/>
                  </a:solidFill>
                </a:rPr>
                <a:t> </a:t>
              </a:r>
              <a:r>
                <a:rPr lang="en-US" sz="1050" dirty="0" err="1" smtClean="0">
                  <a:solidFill>
                    <a:schemeClr val="tx1"/>
                  </a:solidFill>
                </a:rPr>
                <a:t>jtagC</a:t>
              </a:r>
              <a:r>
                <a:rPr lang="en-US" sz="1050" dirty="0" smtClean="0">
                  <a:solidFill>
                    <a:schemeClr val="tx1"/>
                  </a:solidFill>
                </a:rPr>
                <a:t>, 0x00</a:t>
              </a:r>
              <a:endParaRPr lang="en-US" sz="1050" dirty="0">
                <a:solidFill>
                  <a:schemeClr val="tx1"/>
                </a:solidFill>
              </a:endParaRPr>
            </a:p>
          </p:txBody>
        </p:sp>
        <p:cxnSp>
          <p:nvCxnSpPr>
            <p:cNvPr id="23" name="Straight Arrow Connector 22"/>
            <p:cNvCxnSpPr>
              <a:stCxn id="13" idx="3"/>
            </p:cNvCxnSpPr>
            <p:nvPr/>
          </p:nvCxnSpPr>
          <p:spPr>
            <a:xfrm flipV="1">
              <a:off x="1981200" y="552450"/>
              <a:ext cx="435321" cy="19050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6" idx="1"/>
            </p:cNvCxnSpPr>
            <p:nvPr/>
          </p:nvCxnSpPr>
          <p:spPr>
            <a:xfrm flipV="1">
              <a:off x="1981200" y="1238250"/>
              <a:ext cx="457200" cy="1219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7" idx="1"/>
            </p:cNvCxnSpPr>
            <p:nvPr/>
          </p:nvCxnSpPr>
          <p:spPr>
            <a:xfrm flipV="1">
              <a:off x="1981200" y="2000250"/>
              <a:ext cx="457200" cy="4572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8" idx="1"/>
            </p:cNvCxnSpPr>
            <p:nvPr/>
          </p:nvCxnSpPr>
          <p:spPr>
            <a:xfrm>
              <a:off x="1981200" y="2457450"/>
              <a:ext cx="457200" cy="304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3"/>
              <a:endCxn id="19" idx="1"/>
            </p:cNvCxnSpPr>
            <p:nvPr/>
          </p:nvCxnSpPr>
          <p:spPr>
            <a:xfrm>
              <a:off x="1981200" y="2457450"/>
              <a:ext cx="457200" cy="106680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419600" y="2893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0x10); SDR(8, 0x30);</a:t>
              </a:r>
              <a:endParaRPr lang="en-US" sz="1050" dirty="0">
                <a:solidFill>
                  <a:schemeClr val="bg1"/>
                </a:solidFill>
              </a:endParaRPr>
            </a:p>
          </p:txBody>
        </p:sp>
        <p:cxnSp>
          <p:nvCxnSpPr>
            <p:cNvPr id="36" name="Straight Arrow Connector 35"/>
            <p:cNvCxnSpPr>
              <a:stCxn id="15" idx="3"/>
              <a:endCxn id="34" idx="1"/>
            </p:cNvCxnSpPr>
            <p:nvPr/>
          </p:nvCxnSpPr>
          <p:spPr>
            <a:xfrm>
              <a:off x="3810000" y="552450"/>
              <a:ext cx="609600"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407529" y="975134"/>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0x11); SDR(8, </a:t>
              </a:r>
              <a:r>
                <a:rPr lang="en-US" sz="1050" dirty="0" smtClean="0">
                  <a:solidFill>
                    <a:srgbClr val="FF0000"/>
                  </a:solidFill>
                </a:rPr>
                <a:t>0x02</a:t>
              </a:r>
              <a:r>
                <a:rPr lang="en-US" sz="1050" dirty="0" smtClean="0">
                  <a:solidFill>
                    <a:schemeClr val="bg1"/>
                  </a:solidFill>
                </a:rPr>
                <a:t>);</a:t>
              </a:r>
              <a:endParaRPr lang="en-US" sz="1050" dirty="0">
                <a:solidFill>
                  <a:schemeClr val="bg1"/>
                </a:solidFill>
              </a:endParaRPr>
            </a:p>
          </p:txBody>
        </p:sp>
        <p:cxnSp>
          <p:nvCxnSpPr>
            <p:cNvPr id="38" name="Straight Arrow Connector 37"/>
            <p:cNvCxnSpPr>
              <a:stCxn id="16" idx="3"/>
              <a:endCxn id="37" idx="1"/>
            </p:cNvCxnSpPr>
            <p:nvPr/>
          </p:nvCxnSpPr>
          <p:spPr>
            <a:xfrm>
              <a:off x="3810000" y="1238250"/>
              <a:ext cx="597529" cy="358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419600" y="1733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0x12); SDR(8, 0x01);</a:t>
              </a:r>
              <a:endParaRPr lang="en-US" sz="1050" dirty="0">
                <a:solidFill>
                  <a:schemeClr val="bg1"/>
                </a:solidFill>
              </a:endParaRPr>
            </a:p>
          </p:txBody>
        </p:sp>
        <p:cxnSp>
          <p:nvCxnSpPr>
            <p:cNvPr id="40" name="Straight Arrow Connector 39"/>
            <p:cNvCxnSpPr>
              <a:stCxn id="17" idx="3"/>
              <a:endCxn id="39" idx="1"/>
            </p:cNvCxnSpPr>
            <p:nvPr/>
          </p:nvCxnSpPr>
          <p:spPr>
            <a:xfrm>
              <a:off x="3810000" y="2000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407529" y="2495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0x13); SDR(8, 0x00, 0x01, 0x03);</a:t>
              </a:r>
              <a:endParaRPr lang="en-US" sz="1050" dirty="0">
                <a:solidFill>
                  <a:schemeClr val="bg1"/>
                </a:solidFill>
              </a:endParaRPr>
            </a:p>
          </p:txBody>
        </p:sp>
        <p:cxnSp>
          <p:nvCxnSpPr>
            <p:cNvPr id="42" name="Straight Arrow Connector 41"/>
            <p:cNvCxnSpPr>
              <a:stCxn id="18" idx="3"/>
              <a:endCxn id="41" idx="1"/>
            </p:cNvCxnSpPr>
            <p:nvPr/>
          </p:nvCxnSpPr>
          <p:spPr>
            <a:xfrm>
              <a:off x="3810000" y="2762250"/>
              <a:ext cx="597529"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419600" y="3257550"/>
              <a:ext cx="1371600" cy="53340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rPr>
                <a:t>SIR(8, 0x12); SDR(8, 0x00);</a:t>
              </a:r>
              <a:endParaRPr lang="en-US" sz="1050" dirty="0">
                <a:solidFill>
                  <a:schemeClr val="bg1"/>
                </a:solidFill>
              </a:endParaRPr>
            </a:p>
          </p:txBody>
        </p:sp>
        <p:cxnSp>
          <p:nvCxnSpPr>
            <p:cNvPr id="44" name="Straight Arrow Connector 43"/>
            <p:cNvCxnSpPr>
              <a:stCxn id="19" idx="3"/>
              <a:endCxn id="43" idx="1"/>
            </p:cNvCxnSpPr>
            <p:nvPr/>
          </p:nvCxnSpPr>
          <p:spPr>
            <a:xfrm>
              <a:off x="3810000" y="3524250"/>
              <a:ext cx="6096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62200" y="4533840"/>
              <a:ext cx="1447800" cy="400110"/>
            </a:xfrm>
            <a:prstGeom prst="rect">
              <a:avLst/>
            </a:prstGeom>
            <a:noFill/>
          </p:spPr>
          <p:txBody>
            <a:bodyPr wrap="square" rtlCol="0">
              <a:spAutoFit/>
            </a:bodyPr>
            <a:lstStyle/>
            <a:p>
              <a:pPr algn="ctr"/>
              <a:r>
                <a:rPr lang="en-US" sz="1000" dirty="0" smtClean="0"/>
                <a:t>Retargeted</a:t>
              </a:r>
              <a:br>
                <a:rPr lang="en-US" sz="1000" dirty="0" smtClean="0"/>
              </a:br>
              <a:r>
                <a:rPr lang="en-US" sz="1000" dirty="0" smtClean="0"/>
                <a:t>Values</a:t>
              </a:r>
              <a:endParaRPr lang="en-US" sz="1000" dirty="0"/>
            </a:p>
          </p:txBody>
        </p:sp>
        <p:sp>
          <p:nvSpPr>
            <p:cNvPr id="53" name="TextBox 52"/>
            <p:cNvSpPr txBox="1"/>
            <p:nvPr/>
          </p:nvSpPr>
          <p:spPr>
            <a:xfrm>
              <a:off x="4343400" y="4552950"/>
              <a:ext cx="1447800" cy="400110"/>
            </a:xfrm>
            <a:prstGeom prst="rect">
              <a:avLst/>
            </a:prstGeom>
            <a:noFill/>
          </p:spPr>
          <p:txBody>
            <a:bodyPr wrap="square" rtlCol="0">
              <a:spAutoFit/>
            </a:bodyPr>
            <a:lstStyle/>
            <a:p>
              <a:pPr algn="ctr"/>
              <a:r>
                <a:rPr lang="en-US" sz="1000" dirty="0" smtClean="0"/>
                <a:t>Transformed</a:t>
              </a:r>
              <a:br>
                <a:rPr lang="en-US" sz="1000" dirty="0" smtClean="0"/>
              </a:br>
              <a:r>
                <a:rPr lang="en-US" sz="1000" dirty="0" smtClean="0"/>
                <a:t>Values</a:t>
              </a:r>
              <a:endParaRPr lang="en-US" sz="1000" dirty="0"/>
            </a:p>
          </p:txBody>
        </p:sp>
        <p:sp>
          <p:nvSpPr>
            <p:cNvPr id="54" name="Rounded Rectangular Callout 53"/>
            <p:cNvSpPr/>
            <p:nvPr/>
          </p:nvSpPr>
          <p:spPr>
            <a:xfrm>
              <a:off x="381000" y="822734"/>
              <a:ext cx="990600" cy="834616"/>
            </a:xfrm>
            <a:prstGeom prst="wedgeRoundRectCallout">
              <a:avLst>
                <a:gd name="adj1" fmla="val 119000"/>
                <a:gd name="adj2" fmla="val 89233"/>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(Retarget) Phase 1</a:t>
              </a:r>
              <a:endParaRPr lang="en-US" sz="1000" dirty="0">
                <a:solidFill>
                  <a:schemeClr val="tx1"/>
                </a:solidFill>
              </a:endParaRPr>
            </a:p>
          </p:txBody>
        </p:sp>
        <p:sp>
          <p:nvSpPr>
            <p:cNvPr id="55" name="Rounded Rectangular Callout 54"/>
            <p:cNvSpPr/>
            <p:nvPr/>
          </p:nvSpPr>
          <p:spPr>
            <a:xfrm>
              <a:off x="343277" y="3257550"/>
              <a:ext cx="990600" cy="762000"/>
            </a:xfrm>
            <a:prstGeom prst="wedgeRoundRectCallout">
              <a:avLst>
                <a:gd name="adj1" fmla="val 339259"/>
                <a:gd name="adj2" fmla="val -115421"/>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 Procedure (Transform) Phase 2</a:t>
              </a:r>
              <a:endParaRPr lang="en-US" sz="1000" dirty="0">
                <a:solidFill>
                  <a:schemeClr val="tx1"/>
                </a:solidFill>
              </a:endParaRPr>
            </a:p>
          </p:txBody>
        </p:sp>
        <p:sp>
          <p:nvSpPr>
            <p:cNvPr id="56" name="TextBox 55"/>
            <p:cNvSpPr txBox="1"/>
            <p:nvPr/>
          </p:nvSpPr>
          <p:spPr>
            <a:xfrm>
              <a:off x="2438400" y="57150"/>
              <a:ext cx="1447800" cy="246221"/>
            </a:xfrm>
            <a:prstGeom prst="rect">
              <a:avLst/>
            </a:prstGeom>
            <a:noFill/>
          </p:spPr>
          <p:txBody>
            <a:bodyPr wrap="square" rtlCol="0">
              <a:spAutoFit/>
            </a:bodyPr>
            <a:lstStyle/>
            <a:p>
              <a:pPr algn="ctr"/>
              <a:r>
                <a:rPr lang="en-US" sz="1000" dirty="0" smtClean="0"/>
                <a:t>Register Context</a:t>
              </a:r>
              <a:endParaRPr lang="en-US" sz="1000" dirty="0"/>
            </a:p>
          </p:txBody>
        </p:sp>
        <p:sp>
          <p:nvSpPr>
            <p:cNvPr id="57" name="TextBox 56"/>
            <p:cNvSpPr txBox="1"/>
            <p:nvPr/>
          </p:nvSpPr>
          <p:spPr>
            <a:xfrm>
              <a:off x="4343400" y="57150"/>
              <a:ext cx="1447800" cy="246221"/>
            </a:xfrm>
            <a:prstGeom prst="rect">
              <a:avLst/>
            </a:prstGeom>
            <a:noFill/>
          </p:spPr>
          <p:txBody>
            <a:bodyPr wrap="square" rtlCol="0">
              <a:spAutoFit/>
            </a:bodyPr>
            <a:lstStyle/>
            <a:p>
              <a:pPr algn="ctr"/>
              <a:r>
                <a:rPr lang="en-US" sz="1000" dirty="0" smtClean="0"/>
                <a:t>Interface Context</a:t>
              </a:r>
              <a:endParaRPr lang="en-US" sz="1000" dirty="0"/>
            </a:p>
          </p:txBody>
        </p:sp>
        <p:sp>
          <p:nvSpPr>
            <p:cNvPr id="58" name="TextBox 57"/>
            <p:cNvSpPr txBox="1"/>
            <p:nvPr/>
          </p:nvSpPr>
          <p:spPr>
            <a:xfrm>
              <a:off x="343277" y="1792129"/>
              <a:ext cx="1447800" cy="246221"/>
            </a:xfrm>
            <a:prstGeom prst="rect">
              <a:avLst/>
            </a:prstGeom>
            <a:noFill/>
          </p:spPr>
          <p:txBody>
            <a:bodyPr wrap="square" rtlCol="0">
              <a:spAutoFit/>
            </a:bodyPr>
            <a:lstStyle/>
            <a:p>
              <a:pPr algn="ctr"/>
              <a:r>
                <a:rPr lang="en-US" sz="1000" dirty="0" smtClean="0"/>
                <a:t>Target Context</a:t>
              </a:r>
              <a:endParaRPr lang="en-US" sz="1000" dirty="0"/>
            </a:p>
          </p:txBody>
        </p:sp>
        <p:sp>
          <p:nvSpPr>
            <p:cNvPr id="59" name="TextBox 58"/>
            <p:cNvSpPr txBox="1"/>
            <p:nvPr/>
          </p:nvSpPr>
          <p:spPr>
            <a:xfrm>
              <a:off x="3657600" y="3867150"/>
              <a:ext cx="1447800" cy="707886"/>
            </a:xfrm>
            <a:prstGeom prst="rect">
              <a:avLst/>
            </a:prstGeom>
            <a:noFill/>
          </p:spPr>
          <p:txBody>
            <a:bodyPr wrap="square" rtlCol="0">
              <a:spAutoFit/>
            </a:bodyPr>
            <a:lstStyle/>
            <a:p>
              <a:r>
                <a:rPr lang="en-US" sz="1000" dirty="0" err="1" smtClean="0"/>
                <a:t>jtagA</a:t>
              </a:r>
              <a:r>
                <a:rPr lang="en-US" sz="1000" dirty="0" smtClean="0"/>
                <a:t>=&gt; 0x10</a:t>
              </a:r>
            </a:p>
            <a:p>
              <a:r>
                <a:rPr lang="en-US" sz="1000" dirty="0" err="1" smtClean="0"/>
                <a:t>jtagD</a:t>
              </a:r>
              <a:r>
                <a:rPr lang="en-US" sz="1000" dirty="0" smtClean="0"/>
                <a:t> =&gt; 0x11</a:t>
              </a:r>
            </a:p>
            <a:p>
              <a:r>
                <a:rPr lang="en-US" sz="1000" dirty="0" err="1" smtClean="0"/>
                <a:t>jtagC</a:t>
              </a:r>
              <a:r>
                <a:rPr lang="en-US" sz="1000" dirty="0" smtClean="0"/>
                <a:t> =&gt; 0x12</a:t>
              </a:r>
              <a:br>
                <a:rPr lang="en-US" sz="1000" dirty="0" smtClean="0"/>
              </a:br>
              <a:r>
                <a:rPr lang="en-US" sz="1000" dirty="0" err="1" smtClean="0"/>
                <a:t>jtagS</a:t>
              </a:r>
              <a:r>
                <a:rPr lang="en-US" sz="1000" dirty="0" smtClean="0"/>
                <a:t>=&gt; 0x13</a:t>
              </a:r>
              <a:endParaRPr lang="en-US" sz="1000" dirty="0"/>
            </a:p>
          </p:txBody>
        </p:sp>
      </p:grpSp>
    </p:spTree>
    <p:extLst>
      <p:ext uri="{BB962C8B-B14F-4D97-AF65-F5344CB8AC3E}">
        <p14:creationId xmlns:p14="http://schemas.microsoft.com/office/powerpoint/2010/main" val="6645875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grpSp>
        <p:nvGrpSpPr>
          <p:cNvPr id="124" name="Group 123"/>
          <p:cNvGrpSpPr/>
          <p:nvPr/>
        </p:nvGrpSpPr>
        <p:grpSpPr>
          <a:xfrm>
            <a:off x="2590800" y="133350"/>
            <a:ext cx="4786248" cy="4562379"/>
            <a:chOff x="2590800" y="133350"/>
            <a:chExt cx="4786248" cy="4562379"/>
          </a:xfrm>
        </p:grpSpPr>
        <p:sp>
          <p:nvSpPr>
            <p:cNvPr id="6" name="Rectangle 5">
              <a:extLst>
                <a:ext uri="{FF2B5EF4-FFF2-40B4-BE49-F238E27FC236}">
                  <a16:creationId xmlns:a16="http://schemas.microsoft.com/office/drawing/2014/main" xmlns="" id="{ACE956A0-8318-4D63-BF9B-E4690D740900}"/>
                </a:ext>
              </a:extLst>
            </p:cNvPr>
            <p:cNvSpPr/>
            <p:nvPr/>
          </p:nvSpPr>
          <p:spPr>
            <a:xfrm>
              <a:off x="5197033" y="4004043"/>
              <a:ext cx="498710" cy="156439"/>
            </a:xfrm>
            <a:prstGeom prst="rect">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MBIST4</a:t>
              </a:r>
            </a:p>
          </p:txBody>
        </p:sp>
        <p:sp>
          <p:nvSpPr>
            <p:cNvPr id="7" name="Rectangle 6">
              <a:extLst>
                <a:ext uri="{FF2B5EF4-FFF2-40B4-BE49-F238E27FC236}">
                  <a16:creationId xmlns:a16="http://schemas.microsoft.com/office/drawing/2014/main" xmlns="" id="{A3305814-7777-46E4-8A3C-D974C10B93DC}"/>
                </a:ext>
              </a:extLst>
            </p:cNvPr>
            <p:cNvSpPr/>
            <p:nvPr/>
          </p:nvSpPr>
          <p:spPr>
            <a:xfrm>
              <a:off x="5204677" y="2524026"/>
              <a:ext cx="498710" cy="151956"/>
            </a:xfrm>
            <a:prstGeom prst="rect">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MBIST2</a:t>
              </a:r>
            </a:p>
          </p:txBody>
        </p:sp>
        <p:sp>
          <p:nvSpPr>
            <p:cNvPr id="8" name="Rectangle 7">
              <a:extLst>
                <a:ext uri="{FF2B5EF4-FFF2-40B4-BE49-F238E27FC236}">
                  <a16:creationId xmlns:a16="http://schemas.microsoft.com/office/drawing/2014/main" xmlns="" id="{7ECBD6CF-CE3E-43AE-869F-3F14CB9633FD}"/>
                </a:ext>
              </a:extLst>
            </p:cNvPr>
            <p:cNvSpPr/>
            <p:nvPr/>
          </p:nvSpPr>
          <p:spPr>
            <a:xfrm>
              <a:off x="5204677" y="2721831"/>
              <a:ext cx="498710" cy="151956"/>
            </a:xfrm>
            <a:prstGeom prst="rect">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MBIST3</a:t>
              </a:r>
            </a:p>
          </p:txBody>
        </p:sp>
        <p:sp>
          <p:nvSpPr>
            <p:cNvPr id="9" name="Rectangle 8">
              <a:extLst>
                <a:ext uri="{FF2B5EF4-FFF2-40B4-BE49-F238E27FC236}">
                  <a16:creationId xmlns:a16="http://schemas.microsoft.com/office/drawing/2014/main" xmlns="" id="{E512132D-A629-4C51-ADB0-4BD1E993475E}"/>
                </a:ext>
              </a:extLst>
            </p:cNvPr>
            <p:cNvSpPr/>
            <p:nvPr/>
          </p:nvSpPr>
          <p:spPr>
            <a:xfrm>
              <a:off x="5204680" y="2125688"/>
              <a:ext cx="498710" cy="151956"/>
            </a:xfrm>
            <a:prstGeom prst="rect">
              <a:avLst/>
            </a:prstGeom>
            <a:solidFill>
              <a:sysClr val="windowText" lastClr="000000"/>
            </a:solidFill>
            <a:ln w="25400" cap="flat" cmpd="sng" algn="ctr">
              <a:solidFill>
                <a:srgbClr val="00B050"/>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BYP</a:t>
              </a:r>
            </a:p>
          </p:txBody>
        </p:sp>
        <p:sp>
          <p:nvSpPr>
            <p:cNvPr id="10" name="Rectangle 9">
              <a:extLst>
                <a:ext uri="{FF2B5EF4-FFF2-40B4-BE49-F238E27FC236}">
                  <a16:creationId xmlns:a16="http://schemas.microsoft.com/office/drawing/2014/main" xmlns="" id="{C1B8A02F-7E41-49E3-B9FB-D5DC7AAE109F}"/>
                </a:ext>
              </a:extLst>
            </p:cNvPr>
            <p:cNvSpPr/>
            <p:nvPr/>
          </p:nvSpPr>
          <p:spPr>
            <a:xfrm>
              <a:off x="4493465" y="3527249"/>
              <a:ext cx="1699517" cy="228600"/>
            </a:xfrm>
            <a:prstGeom prst="rect">
              <a:avLst/>
            </a:prstGeom>
            <a:solidFill>
              <a:srgbClr val="FFC000"/>
            </a:solidFill>
            <a:ln w="25400" cap="flat" cmpd="sng" algn="ctr">
              <a:solidFill>
                <a:sysClr val="windowText" lastClr="000000"/>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black"/>
                  </a:solidFill>
                  <a:effectLst/>
                  <a:uLnTx/>
                  <a:uFillTx/>
                  <a:latin typeface="Calibri"/>
                  <a:ea typeface="+mn-ea"/>
                  <a:cs typeface="+mn-cs"/>
                </a:rPr>
                <a:t>Thermometer + Comparator</a:t>
              </a:r>
            </a:p>
          </p:txBody>
        </p:sp>
        <p:sp>
          <p:nvSpPr>
            <p:cNvPr id="11" name="Rectangle 10">
              <a:extLst>
                <a:ext uri="{FF2B5EF4-FFF2-40B4-BE49-F238E27FC236}">
                  <a16:creationId xmlns:a16="http://schemas.microsoft.com/office/drawing/2014/main" xmlns="" id="{FAEB0CA7-9C3C-4897-BF73-0E042D3EDE24}"/>
                </a:ext>
              </a:extLst>
            </p:cNvPr>
            <p:cNvSpPr/>
            <p:nvPr/>
          </p:nvSpPr>
          <p:spPr>
            <a:xfrm>
              <a:off x="3490848" y="1985650"/>
              <a:ext cx="3886200" cy="2710079"/>
            </a:xfrm>
            <a:prstGeom prst="rect">
              <a:avLst/>
            </a:prstGeom>
            <a:noFill/>
            <a:ln w="3175" cap="flat" cmpd="sng" algn="ctr">
              <a:solidFill>
                <a:sysClr val="windowText" lastClr="000000">
                  <a:lumMod val="50000"/>
                  <a:lumOff val="50000"/>
                </a:sysClr>
              </a:solidFill>
              <a:prstDash val="dash"/>
            </a:ln>
            <a:effectLst/>
          </p:spPr>
          <p:txBody>
            <a:bodyPr lIns="68577" tIns="34289" rIns="68577" bIns="34289" rtlCol="0" anchor="b"/>
            <a:lstStyle/>
            <a:p>
              <a:pPr marL="0" marR="0" lvl="0" indent="0" algn="r" defTabSz="34288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prstClr val="black">
                      <a:lumMod val="50000"/>
                      <a:lumOff val="50000"/>
                    </a:prstClr>
                  </a:solidFill>
                  <a:effectLst/>
                  <a:uLnTx/>
                  <a:uFillTx/>
                  <a:latin typeface="Calibri"/>
                  <a:ea typeface="+mn-ea"/>
                  <a:cs typeface="+mn-cs"/>
                </a:rPr>
                <a:t>IP_3</a:t>
              </a:r>
            </a:p>
          </p:txBody>
        </p:sp>
        <p:sp>
          <p:nvSpPr>
            <p:cNvPr id="12" name="Hexagon 11">
              <a:extLst>
                <a:ext uri="{FF2B5EF4-FFF2-40B4-BE49-F238E27FC236}">
                  <a16:creationId xmlns:a16="http://schemas.microsoft.com/office/drawing/2014/main" xmlns="" id="{CA87945D-2121-491C-BD10-5BE800C8F8B3}"/>
                </a:ext>
              </a:extLst>
            </p:cNvPr>
            <p:cNvSpPr/>
            <p:nvPr/>
          </p:nvSpPr>
          <p:spPr>
            <a:xfrm rot="16200000">
              <a:off x="3091517" y="2446947"/>
              <a:ext cx="795528" cy="152676"/>
            </a:xfrm>
            <a:prstGeom prst="hexagon">
              <a:avLst/>
            </a:prstGeom>
            <a:solidFill>
              <a:sysClr val="windowText" lastClr="000000"/>
            </a:solidFill>
            <a:ln w="25400" cap="flat" cmpd="sng" algn="ctr">
              <a:solidFill>
                <a:srgbClr val="00B050"/>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smtClean="0">
                  <a:ln>
                    <a:noFill/>
                  </a:ln>
                  <a:solidFill>
                    <a:prstClr val="white"/>
                  </a:solidFill>
                  <a:effectLst/>
                  <a:uLnTx/>
                  <a:uFillTx/>
                  <a:latin typeface="Calibri"/>
                  <a:ea typeface="+mn-ea"/>
                  <a:cs typeface="+mn-cs"/>
                </a:rPr>
                <a:t>1687 I/F</a:t>
              </a:r>
            </a:p>
          </p:txBody>
        </p:sp>
        <p:sp>
          <p:nvSpPr>
            <p:cNvPr id="13" name="Rectangle 12">
              <a:extLst>
                <a:ext uri="{FF2B5EF4-FFF2-40B4-BE49-F238E27FC236}">
                  <a16:creationId xmlns:a16="http://schemas.microsoft.com/office/drawing/2014/main" xmlns="" id="{DC67FBFE-E83D-4D6B-9E73-379C55D6E8E9}"/>
                </a:ext>
              </a:extLst>
            </p:cNvPr>
            <p:cNvSpPr/>
            <p:nvPr/>
          </p:nvSpPr>
          <p:spPr>
            <a:xfrm>
              <a:off x="4001288" y="3552706"/>
              <a:ext cx="285750" cy="177647"/>
            </a:xfrm>
            <a:prstGeom prst="rect">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SIB2</a:t>
              </a:r>
            </a:p>
          </p:txBody>
        </p:sp>
        <p:sp>
          <p:nvSpPr>
            <p:cNvPr id="14" name="Rectangle 13">
              <a:extLst>
                <a:ext uri="{FF2B5EF4-FFF2-40B4-BE49-F238E27FC236}">
                  <a16:creationId xmlns:a16="http://schemas.microsoft.com/office/drawing/2014/main" xmlns="" id="{692C22EF-04C2-4777-A10C-9DDD5797D2DC}"/>
                </a:ext>
              </a:extLst>
            </p:cNvPr>
            <p:cNvSpPr/>
            <p:nvPr/>
          </p:nvSpPr>
          <p:spPr>
            <a:xfrm>
              <a:off x="4005198" y="3125561"/>
              <a:ext cx="285750" cy="177647"/>
            </a:xfrm>
            <a:prstGeom prst="rect">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SIB1</a:t>
              </a:r>
            </a:p>
          </p:txBody>
        </p:sp>
        <p:sp>
          <p:nvSpPr>
            <p:cNvPr id="15" name="Rectangle 14">
              <a:extLst>
                <a:ext uri="{FF2B5EF4-FFF2-40B4-BE49-F238E27FC236}">
                  <a16:creationId xmlns:a16="http://schemas.microsoft.com/office/drawing/2014/main" xmlns="" id="{120F7ABF-14DB-4AD6-9147-255363F81855}"/>
                </a:ext>
              </a:extLst>
            </p:cNvPr>
            <p:cNvSpPr/>
            <p:nvPr/>
          </p:nvSpPr>
          <p:spPr>
            <a:xfrm>
              <a:off x="5890480" y="3125561"/>
              <a:ext cx="292598" cy="177647"/>
            </a:xfrm>
            <a:prstGeom prst="rect">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WIR</a:t>
              </a:r>
            </a:p>
          </p:txBody>
        </p:sp>
        <p:sp>
          <p:nvSpPr>
            <p:cNvPr id="16" name="Rectangle 15">
              <a:extLst>
                <a:ext uri="{FF2B5EF4-FFF2-40B4-BE49-F238E27FC236}">
                  <a16:creationId xmlns:a16="http://schemas.microsoft.com/office/drawing/2014/main" xmlns="" id="{E1DF5621-D1D8-45E7-BB2D-42AC349D690E}"/>
                </a:ext>
              </a:extLst>
            </p:cNvPr>
            <p:cNvSpPr/>
            <p:nvPr/>
          </p:nvSpPr>
          <p:spPr>
            <a:xfrm>
              <a:off x="6258537" y="4171853"/>
              <a:ext cx="365946" cy="178809"/>
            </a:xfrm>
            <a:prstGeom prst="rect">
              <a:avLst/>
            </a:prstGeom>
            <a:solidFill>
              <a:sysClr val="windowText" lastClr="000000"/>
            </a:solidFill>
            <a:ln w="25400" cap="flat" cmpd="sng" algn="ctr">
              <a:solidFill>
                <a:srgbClr val="00B050"/>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reg</a:t>
              </a:r>
            </a:p>
          </p:txBody>
        </p:sp>
        <p:sp>
          <p:nvSpPr>
            <p:cNvPr id="17" name="Oval 16">
              <a:extLst>
                <a:ext uri="{FF2B5EF4-FFF2-40B4-BE49-F238E27FC236}">
                  <a16:creationId xmlns:a16="http://schemas.microsoft.com/office/drawing/2014/main" xmlns="" id="{6E507259-5D23-4FD1-A1A1-4EA55DBD559B}"/>
                </a:ext>
              </a:extLst>
            </p:cNvPr>
            <p:cNvSpPr/>
            <p:nvPr/>
          </p:nvSpPr>
          <p:spPr>
            <a:xfrm>
              <a:off x="6323905" y="3525809"/>
              <a:ext cx="236420" cy="228600"/>
            </a:xfrm>
            <a:prstGeom prst="ellipse">
              <a:avLst/>
            </a:prstGeom>
            <a:solidFill>
              <a:srgbClr val="FF0000"/>
            </a:solidFill>
            <a:ln w="3175" cap="flat" cmpd="sng" algn="ctr">
              <a:solidFill>
                <a:sysClr val="windowText" lastClr="00000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smtClean="0">
                  <a:ln>
                    <a:noFill/>
                  </a:ln>
                  <a:solidFill>
                    <a:prstClr val="white"/>
                  </a:solidFill>
                  <a:effectLst/>
                  <a:uLnTx/>
                  <a:uFillTx/>
                  <a:latin typeface="Calibri"/>
                  <a:ea typeface="+mn-ea"/>
                  <a:cs typeface="+mn-cs"/>
                </a:rPr>
                <a:t>LED</a:t>
              </a:r>
            </a:p>
          </p:txBody>
        </p:sp>
        <p:sp>
          <p:nvSpPr>
            <p:cNvPr id="18" name="Rectangle 17">
              <a:extLst>
                <a:ext uri="{FF2B5EF4-FFF2-40B4-BE49-F238E27FC236}">
                  <a16:creationId xmlns:a16="http://schemas.microsoft.com/office/drawing/2014/main" xmlns="" id="{860D3F87-9550-4719-9CE9-57F49545A8E9}"/>
                </a:ext>
              </a:extLst>
            </p:cNvPr>
            <p:cNvSpPr/>
            <p:nvPr/>
          </p:nvSpPr>
          <p:spPr>
            <a:xfrm>
              <a:off x="4001288" y="4001124"/>
              <a:ext cx="285750" cy="177647"/>
            </a:xfrm>
            <a:prstGeom prst="rect">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SIB3</a:t>
              </a:r>
            </a:p>
          </p:txBody>
        </p:sp>
        <p:sp>
          <p:nvSpPr>
            <p:cNvPr id="19" name="Flowchart: Manual Operation 18">
              <a:extLst>
                <a:ext uri="{FF2B5EF4-FFF2-40B4-BE49-F238E27FC236}">
                  <a16:creationId xmlns:a16="http://schemas.microsoft.com/office/drawing/2014/main" xmlns="" id="{00677D04-9560-4144-A62F-13DB461F21E0}"/>
                </a:ext>
              </a:extLst>
            </p:cNvPr>
            <p:cNvSpPr/>
            <p:nvPr/>
          </p:nvSpPr>
          <p:spPr>
            <a:xfrm rot="16200000">
              <a:off x="5618953" y="2358333"/>
              <a:ext cx="842498" cy="285750"/>
            </a:xfrm>
            <a:prstGeom prst="flowChartManualOperation">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err="1" smtClean="0">
                  <a:ln>
                    <a:noFill/>
                  </a:ln>
                  <a:solidFill>
                    <a:prstClr val="white"/>
                  </a:solidFill>
                  <a:effectLst/>
                  <a:uLnTx/>
                  <a:uFillTx/>
                  <a:latin typeface="Calibri"/>
                  <a:ea typeface="+mn-ea"/>
                  <a:cs typeface="+mn-cs"/>
                </a:rPr>
                <a:t>WDRmux</a:t>
              </a:r>
              <a:endParaRPr kumimoji="0" lang="en-US" sz="900" b="0" i="0" u="none" strike="noStrike" kern="0" cap="none" spc="0" normalizeH="0" baseline="0" noProof="0" smtClean="0">
                <a:ln>
                  <a:noFill/>
                </a:ln>
                <a:solidFill>
                  <a:prstClr val="white"/>
                </a:solidFill>
                <a:effectLst/>
                <a:uLnTx/>
                <a:uFillTx/>
                <a:latin typeface="Calibri"/>
                <a:ea typeface="+mn-ea"/>
                <a:cs typeface="+mn-cs"/>
              </a:endParaRPr>
            </a:p>
          </p:txBody>
        </p:sp>
        <p:sp>
          <p:nvSpPr>
            <p:cNvPr id="20" name="Flowchart: Manual Operation 19">
              <a:extLst>
                <a:ext uri="{FF2B5EF4-FFF2-40B4-BE49-F238E27FC236}">
                  <a16:creationId xmlns:a16="http://schemas.microsoft.com/office/drawing/2014/main" xmlns="" id="{C573388D-B1B8-4269-8A6E-4042E7E8568C}"/>
                </a:ext>
              </a:extLst>
            </p:cNvPr>
            <p:cNvSpPr/>
            <p:nvPr/>
          </p:nvSpPr>
          <p:spPr>
            <a:xfrm rot="16200000">
              <a:off x="6402537" y="2890921"/>
              <a:ext cx="520272" cy="285750"/>
            </a:xfrm>
            <a:prstGeom prst="flowChartManualOperation">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WIR mux</a:t>
              </a:r>
            </a:p>
          </p:txBody>
        </p:sp>
        <p:sp>
          <p:nvSpPr>
            <p:cNvPr id="21" name="Rectangle 20">
              <a:extLst>
                <a:ext uri="{FF2B5EF4-FFF2-40B4-BE49-F238E27FC236}">
                  <a16:creationId xmlns:a16="http://schemas.microsoft.com/office/drawing/2014/main" xmlns="" id="{E64A1C4A-4892-4B0F-A015-F7EB1E9D1D1E}"/>
                </a:ext>
              </a:extLst>
            </p:cNvPr>
            <p:cNvSpPr/>
            <p:nvPr/>
          </p:nvSpPr>
          <p:spPr>
            <a:xfrm>
              <a:off x="4493462" y="3125561"/>
              <a:ext cx="504765" cy="177647"/>
            </a:xfrm>
            <a:prstGeom prst="rect">
              <a:avLst/>
            </a:prstGeom>
            <a:solidFill>
              <a:sysClr val="windowText" lastClr="000000"/>
            </a:solidFill>
            <a:ln w="25400" cap="flat" cmpd="sng" algn="ctr">
              <a:solidFill>
                <a:srgbClr val="00B050"/>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SELWIR</a:t>
              </a:r>
            </a:p>
          </p:txBody>
        </p:sp>
        <p:sp>
          <p:nvSpPr>
            <p:cNvPr id="22" name="Rectangle 21">
              <a:extLst>
                <a:ext uri="{FF2B5EF4-FFF2-40B4-BE49-F238E27FC236}">
                  <a16:creationId xmlns:a16="http://schemas.microsoft.com/office/drawing/2014/main" xmlns="" id="{B7869C3A-9A69-49BE-8724-32F5A3BEB8BC}"/>
                </a:ext>
              </a:extLst>
            </p:cNvPr>
            <p:cNvSpPr/>
            <p:nvPr/>
          </p:nvSpPr>
          <p:spPr>
            <a:xfrm>
              <a:off x="5197033" y="4315170"/>
              <a:ext cx="498710" cy="151956"/>
            </a:xfrm>
            <a:prstGeom prst="rect">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MBIST5</a:t>
              </a:r>
            </a:p>
          </p:txBody>
        </p:sp>
        <p:cxnSp>
          <p:nvCxnSpPr>
            <p:cNvPr id="23" name="Straight Connector 22">
              <a:extLst>
                <a:ext uri="{FF2B5EF4-FFF2-40B4-BE49-F238E27FC236}">
                  <a16:creationId xmlns:a16="http://schemas.microsoft.com/office/drawing/2014/main" xmlns="" id="{4A1C1DCC-39D1-41B6-A2A8-782C8D57112F}"/>
                </a:ext>
              </a:extLst>
            </p:cNvPr>
            <p:cNvCxnSpPr>
              <a:cxnSpLocks/>
            </p:cNvCxnSpPr>
            <p:nvPr/>
          </p:nvCxnSpPr>
          <p:spPr>
            <a:xfrm>
              <a:off x="4233801" y="3436807"/>
              <a:ext cx="2732141" cy="0"/>
            </a:xfrm>
            <a:prstGeom prst="line">
              <a:avLst/>
            </a:prstGeom>
            <a:noFill/>
            <a:ln w="9525" cap="flat" cmpd="sng" algn="ctr">
              <a:solidFill>
                <a:sysClr val="windowText" lastClr="000000"/>
              </a:solidFill>
              <a:prstDash val="solid"/>
            </a:ln>
            <a:effectLst/>
          </p:spPr>
        </p:cxnSp>
        <p:cxnSp>
          <p:nvCxnSpPr>
            <p:cNvPr id="24" name="Straight Connector 23">
              <a:extLst>
                <a:ext uri="{FF2B5EF4-FFF2-40B4-BE49-F238E27FC236}">
                  <a16:creationId xmlns:a16="http://schemas.microsoft.com/office/drawing/2014/main" xmlns="" id="{B59354B1-7B33-4C0D-9C4B-EB0FF74D280C}"/>
                </a:ext>
              </a:extLst>
            </p:cNvPr>
            <p:cNvCxnSpPr>
              <a:cxnSpLocks/>
              <a:stCxn id="14" idx="3"/>
              <a:endCxn id="21" idx="1"/>
            </p:cNvCxnSpPr>
            <p:nvPr/>
          </p:nvCxnSpPr>
          <p:spPr>
            <a:xfrm>
              <a:off x="4290949" y="3214382"/>
              <a:ext cx="202514"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25" name="Straight Connector 24">
              <a:extLst>
                <a:ext uri="{FF2B5EF4-FFF2-40B4-BE49-F238E27FC236}">
                  <a16:creationId xmlns:a16="http://schemas.microsoft.com/office/drawing/2014/main" xmlns="" id="{D122C726-7DDA-4CC4-9FBA-6D3667E89E0E}"/>
                </a:ext>
              </a:extLst>
            </p:cNvPr>
            <p:cNvCxnSpPr>
              <a:cxnSpLocks/>
              <a:stCxn id="21" idx="3"/>
              <a:endCxn id="15" idx="1"/>
            </p:cNvCxnSpPr>
            <p:nvPr/>
          </p:nvCxnSpPr>
          <p:spPr>
            <a:xfrm>
              <a:off x="4998229" y="3214382"/>
              <a:ext cx="892250"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26" name="Straight Connector 25">
              <a:extLst>
                <a:ext uri="{FF2B5EF4-FFF2-40B4-BE49-F238E27FC236}">
                  <a16:creationId xmlns:a16="http://schemas.microsoft.com/office/drawing/2014/main" xmlns="" id="{51B9CC44-49D9-4793-A46E-41398B36DC1E}"/>
                </a:ext>
              </a:extLst>
            </p:cNvPr>
            <p:cNvCxnSpPr>
              <a:cxnSpLocks/>
              <a:stCxn id="15" idx="3"/>
            </p:cNvCxnSpPr>
            <p:nvPr/>
          </p:nvCxnSpPr>
          <p:spPr>
            <a:xfrm>
              <a:off x="6183077" y="3214382"/>
              <a:ext cx="336723"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27" name="Straight Connector 26">
              <a:extLst>
                <a:ext uri="{FF2B5EF4-FFF2-40B4-BE49-F238E27FC236}">
                  <a16:creationId xmlns:a16="http://schemas.microsoft.com/office/drawing/2014/main" xmlns="" id="{DDDE8180-B217-4F93-B710-79A1C1AC1246}"/>
                </a:ext>
              </a:extLst>
            </p:cNvPr>
            <p:cNvCxnSpPr>
              <a:cxnSpLocks/>
              <a:stCxn id="19" idx="2"/>
            </p:cNvCxnSpPr>
            <p:nvPr/>
          </p:nvCxnSpPr>
          <p:spPr>
            <a:xfrm>
              <a:off x="6183079" y="2501208"/>
              <a:ext cx="176330" cy="0"/>
            </a:xfrm>
            <a:prstGeom prst="line">
              <a:avLst/>
            </a:prstGeom>
            <a:noFill/>
            <a:ln w="9525" cap="flat" cmpd="sng" algn="ctr">
              <a:solidFill>
                <a:sysClr val="windowText" lastClr="000000"/>
              </a:solidFill>
              <a:prstDash val="solid"/>
            </a:ln>
            <a:effectLst/>
          </p:spPr>
        </p:cxnSp>
        <p:cxnSp>
          <p:nvCxnSpPr>
            <p:cNvPr id="28" name="Straight Connector 27">
              <a:extLst>
                <a:ext uri="{FF2B5EF4-FFF2-40B4-BE49-F238E27FC236}">
                  <a16:creationId xmlns:a16="http://schemas.microsoft.com/office/drawing/2014/main" xmlns="" id="{9F27CCCD-208C-45D6-8AEB-2B3CC93B962D}"/>
                </a:ext>
              </a:extLst>
            </p:cNvPr>
            <p:cNvCxnSpPr>
              <a:cxnSpLocks/>
            </p:cNvCxnSpPr>
            <p:nvPr/>
          </p:nvCxnSpPr>
          <p:spPr>
            <a:xfrm>
              <a:off x="6359406" y="2896623"/>
              <a:ext cx="160392"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29" name="Straight Connector 28">
              <a:extLst>
                <a:ext uri="{FF2B5EF4-FFF2-40B4-BE49-F238E27FC236}">
                  <a16:creationId xmlns:a16="http://schemas.microsoft.com/office/drawing/2014/main" xmlns="" id="{15C7B7DD-D47C-4712-948A-04A28217B8B9}"/>
                </a:ext>
              </a:extLst>
            </p:cNvPr>
            <p:cNvCxnSpPr>
              <a:cxnSpLocks/>
            </p:cNvCxnSpPr>
            <p:nvPr/>
          </p:nvCxnSpPr>
          <p:spPr>
            <a:xfrm>
              <a:off x="6359406" y="2501209"/>
              <a:ext cx="0" cy="395415"/>
            </a:xfrm>
            <a:prstGeom prst="line">
              <a:avLst/>
            </a:prstGeom>
            <a:noFill/>
            <a:ln w="9525" cap="flat" cmpd="sng" algn="ctr">
              <a:solidFill>
                <a:sysClr val="windowText" lastClr="000000"/>
              </a:solidFill>
              <a:prstDash val="solid"/>
            </a:ln>
            <a:effectLst/>
          </p:spPr>
        </p:cxnSp>
        <p:cxnSp>
          <p:nvCxnSpPr>
            <p:cNvPr id="30" name="Straight Connector 29">
              <a:extLst>
                <a:ext uri="{FF2B5EF4-FFF2-40B4-BE49-F238E27FC236}">
                  <a16:creationId xmlns:a16="http://schemas.microsoft.com/office/drawing/2014/main" xmlns="" id="{5E48962E-4DC7-4224-9374-FA8DBAEAFC5E}"/>
                </a:ext>
              </a:extLst>
            </p:cNvPr>
            <p:cNvCxnSpPr>
              <a:cxnSpLocks/>
              <a:stCxn id="20" idx="2"/>
            </p:cNvCxnSpPr>
            <p:nvPr/>
          </p:nvCxnSpPr>
          <p:spPr>
            <a:xfrm>
              <a:off x="6805551" y="3033796"/>
              <a:ext cx="160391" cy="0"/>
            </a:xfrm>
            <a:prstGeom prst="line">
              <a:avLst/>
            </a:prstGeom>
            <a:noFill/>
            <a:ln w="9525" cap="flat" cmpd="sng" algn="ctr">
              <a:solidFill>
                <a:sysClr val="windowText" lastClr="000000"/>
              </a:solidFill>
              <a:prstDash val="solid"/>
            </a:ln>
            <a:effectLst/>
          </p:spPr>
        </p:cxnSp>
        <p:cxnSp>
          <p:nvCxnSpPr>
            <p:cNvPr id="31" name="Straight Connector 30">
              <a:extLst>
                <a:ext uri="{FF2B5EF4-FFF2-40B4-BE49-F238E27FC236}">
                  <a16:creationId xmlns:a16="http://schemas.microsoft.com/office/drawing/2014/main" xmlns="" id="{8A4B7A18-AEFE-472C-B94F-8A758BD424B9}"/>
                </a:ext>
              </a:extLst>
            </p:cNvPr>
            <p:cNvCxnSpPr>
              <a:cxnSpLocks/>
            </p:cNvCxnSpPr>
            <p:nvPr/>
          </p:nvCxnSpPr>
          <p:spPr>
            <a:xfrm>
              <a:off x="6965939" y="3033797"/>
              <a:ext cx="0" cy="403011"/>
            </a:xfrm>
            <a:prstGeom prst="line">
              <a:avLst/>
            </a:prstGeom>
            <a:noFill/>
            <a:ln w="9525" cap="flat" cmpd="sng" algn="ctr">
              <a:solidFill>
                <a:sysClr val="windowText" lastClr="000000"/>
              </a:solidFill>
              <a:prstDash val="solid"/>
            </a:ln>
            <a:effectLst/>
          </p:spPr>
        </p:cxnSp>
        <p:cxnSp>
          <p:nvCxnSpPr>
            <p:cNvPr id="32" name="Straight Connector 31">
              <a:extLst>
                <a:ext uri="{FF2B5EF4-FFF2-40B4-BE49-F238E27FC236}">
                  <a16:creationId xmlns:a16="http://schemas.microsoft.com/office/drawing/2014/main" xmlns="" id="{10C6C995-B386-46BD-B752-65677D45DFB5}"/>
                </a:ext>
              </a:extLst>
            </p:cNvPr>
            <p:cNvCxnSpPr>
              <a:cxnSpLocks/>
            </p:cNvCxnSpPr>
            <p:nvPr/>
          </p:nvCxnSpPr>
          <p:spPr>
            <a:xfrm>
              <a:off x="3565623" y="2307598"/>
              <a:ext cx="317549" cy="0"/>
            </a:xfrm>
            <a:prstGeom prst="line">
              <a:avLst/>
            </a:prstGeom>
            <a:noFill/>
            <a:ln w="9525" cap="flat" cmpd="sng" algn="ctr">
              <a:solidFill>
                <a:sysClr val="windowText" lastClr="000000"/>
              </a:solidFill>
              <a:prstDash val="solid"/>
              <a:headEnd type="none" w="med" len="med"/>
              <a:tailEnd type="none" w="med" len="med"/>
            </a:ln>
            <a:effectLst/>
          </p:spPr>
        </p:cxnSp>
        <p:cxnSp>
          <p:nvCxnSpPr>
            <p:cNvPr id="33" name="Straight Connector 32">
              <a:extLst>
                <a:ext uri="{FF2B5EF4-FFF2-40B4-BE49-F238E27FC236}">
                  <a16:creationId xmlns:a16="http://schemas.microsoft.com/office/drawing/2014/main" xmlns="" id="{45AAB429-C319-43DD-AC81-0CF71A11B288}"/>
                </a:ext>
              </a:extLst>
            </p:cNvPr>
            <p:cNvCxnSpPr>
              <a:cxnSpLocks/>
            </p:cNvCxnSpPr>
            <p:nvPr/>
          </p:nvCxnSpPr>
          <p:spPr>
            <a:xfrm>
              <a:off x="3883169" y="2308267"/>
              <a:ext cx="0" cy="906116"/>
            </a:xfrm>
            <a:prstGeom prst="line">
              <a:avLst/>
            </a:prstGeom>
            <a:noFill/>
            <a:ln w="9525" cap="flat" cmpd="sng" algn="ctr">
              <a:solidFill>
                <a:sysClr val="windowText" lastClr="000000"/>
              </a:solidFill>
              <a:prstDash val="solid"/>
            </a:ln>
            <a:effectLst/>
          </p:spPr>
        </p:cxnSp>
        <p:cxnSp>
          <p:nvCxnSpPr>
            <p:cNvPr id="34" name="Straight Connector 33">
              <a:extLst>
                <a:ext uri="{FF2B5EF4-FFF2-40B4-BE49-F238E27FC236}">
                  <a16:creationId xmlns:a16="http://schemas.microsoft.com/office/drawing/2014/main" xmlns="" id="{BE47D13D-F6C1-4DAD-831E-9A73E22F0532}"/>
                </a:ext>
              </a:extLst>
            </p:cNvPr>
            <p:cNvCxnSpPr>
              <a:cxnSpLocks/>
              <a:endCxn id="14" idx="1"/>
            </p:cNvCxnSpPr>
            <p:nvPr/>
          </p:nvCxnSpPr>
          <p:spPr>
            <a:xfrm>
              <a:off x="3883168" y="3214382"/>
              <a:ext cx="122030"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35" name="Straight Connector 34">
              <a:extLst>
                <a:ext uri="{FF2B5EF4-FFF2-40B4-BE49-F238E27FC236}">
                  <a16:creationId xmlns:a16="http://schemas.microsoft.com/office/drawing/2014/main" xmlns="" id="{08E83484-D235-4945-831C-5A53BAC10D36}"/>
                </a:ext>
              </a:extLst>
            </p:cNvPr>
            <p:cNvCxnSpPr>
              <a:cxnSpLocks/>
            </p:cNvCxnSpPr>
            <p:nvPr/>
          </p:nvCxnSpPr>
          <p:spPr>
            <a:xfrm>
              <a:off x="4745847" y="3379657"/>
              <a:ext cx="1915157" cy="0"/>
            </a:xfrm>
            <a:prstGeom prst="line">
              <a:avLst/>
            </a:prstGeom>
            <a:noFill/>
            <a:ln w="9525" cap="flat" cmpd="sng" algn="ctr">
              <a:solidFill>
                <a:srgbClr val="FF0000"/>
              </a:solidFill>
              <a:prstDash val="solid"/>
            </a:ln>
            <a:effectLst/>
          </p:spPr>
        </p:cxnSp>
        <p:cxnSp>
          <p:nvCxnSpPr>
            <p:cNvPr id="36" name="Straight Connector 35">
              <a:extLst>
                <a:ext uri="{FF2B5EF4-FFF2-40B4-BE49-F238E27FC236}">
                  <a16:creationId xmlns:a16="http://schemas.microsoft.com/office/drawing/2014/main" xmlns="" id="{AA2EDACA-B066-4CC2-A49F-DFFEFB7EE053}"/>
                </a:ext>
              </a:extLst>
            </p:cNvPr>
            <p:cNvCxnSpPr>
              <a:cxnSpLocks/>
            </p:cNvCxnSpPr>
            <p:nvPr/>
          </p:nvCxnSpPr>
          <p:spPr>
            <a:xfrm>
              <a:off x="6661001" y="3243865"/>
              <a:ext cx="0" cy="135792"/>
            </a:xfrm>
            <a:prstGeom prst="line">
              <a:avLst/>
            </a:prstGeom>
            <a:noFill/>
            <a:ln w="9525" cap="flat" cmpd="sng" algn="ctr">
              <a:solidFill>
                <a:srgbClr val="FF0000"/>
              </a:solidFill>
              <a:prstDash val="solid"/>
              <a:headEnd type="triangle" w="med" len="med"/>
              <a:tailEnd type="none" w="med" len="med"/>
            </a:ln>
            <a:effectLst/>
          </p:spPr>
        </p:cxnSp>
        <p:cxnSp>
          <p:nvCxnSpPr>
            <p:cNvPr id="37" name="Straight Connector 36">
              <a:extLst>
                <a:ext uri="{FF2B5EF4-FFF2-40B4-BE49-F238E27FC236}">
                  <a16:creationId xmlns:a16="http://schemas.microsoft.com/office/drawing/2014/main" xmlns="" id="{D9CCC378-CC11-4B88-8FBE-D5E714F7A59B}"/>
                </a:ext>
              </a:extLst>
            </p:cNvPr>
            <p:cNvCxnSpPr>
              <a:cxnSpLocks/>
              <a:stCxn id="21" idx="2"/>
            </p:cNvCxnSpPr>
            <p:nvPr/>
          </p:nvCxnSpPr>
          <p:spPr>
            <a:xfrm>
              <a:off x="4745845" y="3303209"/>
              <a:ext cx="0" cy="76451"/>
            </a:xfrm>
            <a:prstGeom prst="line">
              <a:avLst/>
            </a:prstGeom>
            <a:noFill/>
            <a:ln w="9525" cap="flat" cmpd="sng" algn="ctr">
              <a:solidFill>
                <a:srgbClr val="FF0000"/>
              </a:solidFill>
              <a:prstDash val="solid"/>
            </a:ln>
            <a:effectLst/>
          </p:spPr>
        </p:cxnSp>
        <p:cxnSp>
          <p:nvCxnSpPr>
            <p:cNvPr id="38" name="Straight Connector 37">
              <a:extLst>
                <a:ext uri="{FF2B5EF4-FFF2-40B4-BE49-F238E27FC236}">
                  <a16:creationId xmlns:a16="http://schemas.microsoft.com/office/drawing/2014/main" xmlns="" id="{67AC1AB2-9A1D-4198-98B3-72B1DB88DD4D}"/>
                </a:ext>
              </a:extLst>
            </p:cNvPr>
            <p:cNvCxnSpPr>
              <a:cxnSpLocks/>
            </p:cNvCxnSpPr>
            <p:nvPr/>
          </p:nvCxnSpPr>
          <p:spPr>
            <a:xfrm>
              <a:off x="5948298" y="2896623"/>
              <a:ext cx="0" cy="228936"/>
            </a:xfrm>
            <a:prstGeom prst="line">
              <a:avLst/>
            </a:prstGeom>
            <a:noFill/>
            <a:ln w="9525" cap="flat" cmpd="sng" algn="ctr">
              <a:solidFill>
                <a:srgbClr val="FF0000"/>
              </a:solidFill>
              <a:prstDash val="solid"/>
              <a:headEnd type="triangle" w="med" len="med"/>
              <a:tailEnd type="none" w="med" len="med"/>
            </a:ln>
            <a:effectLst/>
          </p:spPr>
        </p:cxnSp>
        <p:cxnSp>
          <p:nvCxnSpPr>
            <p:cNvPr id="39" name="Straight Connector 38">
              <a:extLst>
                <a:ext uri="{FF2B5EF4-FFF2-40B4-BE49-F238E27FC236}">
                  <a16:creationId xmlns:a16="http://schemas.microsoft.com/office/drawing/2014/main" xmlns="" id="{1C20412D-804B-4A67-BA2C-C1D840A9C89B}"/>
                </a:ext>
              </a:extLst>
            </p:cNvPr>
            <p:cNvCxnSpPr>
              <a:cxnSpLocks/>
            </p:cNvCxnSpPr>
            <p:nvPr/>
          </p:nvCxnSpPr>
          <p:spPr>
            <a:xfrm>
              <a:off x="6119748" y="2801716"/>
              <a:ext cx="0" cy="323846"/>
            </a:xfrm>
            <a:prstGeom prst="line">
              <a:avLst/>
            </a:prstGeom>
            <a:noFill/>
            <a:ln w="9525" cap="flat" cmpd="sng" algn="ctr">
              <a:solidFill>
                <a:srgbClr val="FF0000"/>
              </a:solidFill>
              <a:prstDash val="solid"/>
              <a:headEnd type="triangle" w="med" len="med"/>
              <a:tailEnd type="none" w="med" len="med"/>
            </a:ln>
            <a:effectLst/>
          </p:spPr>
        </p:cxnSp>
        <p:cxnSp>
          <p:nvCxnSpPr>
            <p:cNvPr id="40" name="Straight Connector 39">
              <a:extLst>
                <a:ext uri="{FF2B5EF4-FFF2-40B4-BE49-F238E27FC236}">
                  <a16:creationId xmlns:a16="http://schemas.microsoft.com/office/drawing/2014/main" xmlns="" id="{67A9B0DF-248C-4E38-9ECB-D85F3FC79AB2}"/>
                </a:ext>
              </a:extLst>
            </p:cNvPr>
            <p:cNvCxnSpPr>
              <a:cxnSpLocks/>
              <a:stCxn id="9" idx="3"/>
            </p:cNvCxnSpPr>
            <p:nvPr/>
          </p:nvCxnSpPr>
          <p:spPr>
            <a:xfrm>
              <a:off x="5703390" y="2201666"/>
              <a:ext cx="190525"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1" name="Straight Connector 40">
              <a:extLst>
                <a:ext uri="{FF2B5EF4-FFF2-40B4-BE49-F238E27FC236}">
                  <a16:creationId xmlns:a16="http://schemas.microsoft.com/office/drawing/2014/main" xmlns="" id="{3E44E9CE-AA91-478E-9C8D-D818639F82C8}"/>
                </a:ext>
              </a:extLst>
            </p:cNvPr>
            <p:cNvCxnSpPr>
              <a:cxnSpLocks/>
              <a:stCxn id="7" idx="3"/>
            </p:cNvCxnSpPr>
            <p:nvPr/>
          </p:nvCxnSpPr>
          <p:spPr>
            <a:xfrm>
              <a:off x="5703388" y="2600006"/>
              <a:ext cx="195794" cy="3903"/>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2" name="Straight Connector 41">
              <a:extLst>
                <a:ext uri="{FF2B5EF4-FFF2-40B4-BE49-F238E27FC236}">
                  <a16:creationId xmlns:a16="http://schemas.microsoft.com/office/drawing/2014/main" xmlns="" id="{D56BB4F0-E4A9-478F-B72D-0A423C63D882}"/>
                </a:ext>
              </a:extLst>
            </p:cNvPr>
            <p:cNvCxnSpPr>
              <a:cxnSpLocks/>
              <a:stCxn id="8" idx="3"/>
            </p:cNvCxnSpPr>
            <p:nvPr/>
          </p:nvCxnSpPr>
          <p:spPr>
            <a:xfrm flipV="1">
              <a:off x="5703388" y="2795937"/>
              <a:ext cx="190526" cy="1872"/>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3" name="Straight Connector 42">
              <a:extLst>
                <a:ext uri="{FF2B5EF4-FFF2-40B4-BE49-F238E27FC236}">
                  <a16:creationId xmlns:a16="http://schemas.microsoft.com/office/drawing/2014/main" xmlns="" id="{AA0CD164-C31B-43BC-BA24-BFCC5FC8608D}"/>
                </a:ext>
              </a:extLst>
            </p:cNvPr>
            <p:cNvCxnSpPr>
              <a:cxnSpLocks/>
            </p:cNvCxnSpPr>
            <p:nvPr/>
          </p:nvCxnSpPr>
          <p:spPr>
            <a:xfrm>
              <a:off x="4062348" y="3322507"/>
              <a:ext cx="0" cy="171450"/>
            </a:xfrm>
            <a:prstGeom prst="line">
              <a:avLst/>
            </a:prstGeom>
            <a:noFill/>
            <a:ln w="9525" cap="flat" cmpd="sng" algn="ctr">
              <a:solidFill>
                <a:sysClr val="windowText" lastClr="000000"/>
              </a:solidFill>
              <a:prstDash val="solid"/>
            </a:ln>
            <a:effectLst/>
          </p:spPr>
        </p:cxnSp>
        <p:cxnSp>
          <p:nvCxnSpPr>
            <p:cNvPr id="44" name="Straight Connector 43">
              <a:extLst>
                <a:ext uri="{FF2B5EF4-FFF2-40B4-BE49-F238E27FC236}">
                  <a16:creationId xmlns:a16="http://schemas.microsoft.com/office/drawing/2014/main" xmlns="" id="{0B9430B3-C8F8-474F-B86D-78DA9FEA278D}"/>
                </a:ext>
              </a:extLst>
            </p:cNvPr>
            <p:cNvCxnSpPr>
              <a:cxnSpLocks/>
              <a:endCxn id="13" idx="1"/>
            </p:cNvCxnSpPr>
            <p:nvPr/>
          </p:nvCxnSpPr>
          <p:spPr>
            <a:xfrm>
              <a:off x="3879259" y="3639912"/>
              <a:ext cx="122030" cy="1619"/>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5" name="Straight Connector 44">
              <a:extLst>
                <a:ext uri="{FF2B5EF4-FFF2-40B4-BE49-F238E27FC236}">
                  <a16:creationId xmlns:a16="http://schemas.microsoft.com/office/drawing/2014/main" xmlns="" id="{06F18415-B04E-421C-926B-8B7283C52826}"/>
                </a:ext>
              </a:extLst>
            </p:cNvPr>
            <p:cNvCxnSpPr>
              <a:cxnSpLocks/>
              <a:endCxn id="18" idx="1"/>
            </p:cNvCxnSpPr>
            <p:nvPr/>
          </p:nvCxnSpPr>
          <p:spPr>
            <a:xfrm>
              <a:off x="3893700" y="4089945"/>
              <a:ext cx="107591"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6" name="Straight Connector 45">
              <a:extLst>
                <a:ext uri="{FF2B5EF4-FFF2-40B4-BE49-F238E27FC236}">
                  <a16:creationId xmlns:a16="http://schemas.microsoft.com/office/drawing/2014/main" xmlns="" id="{CA7DB370-6CE6-45C8-845C-180D7D8F841C}"/>
                </a:ext>
              </a:extLst>
            </p:cNvPr>
            <p:cNvCxnSpPr>
              <a:cxnSpLocks/>
              <a:stCxn id="13" idx="3"/>
              <a:endCxn id="10" idx="1"/>
            </p:cNvCxnSpPr>
            <p:nvPr/>
          </p:nvCxnSpPr>
          <p:spPr>
            <a:xfrm>
              <a:off x="4287038" y="3641528"/>
              <a:ext cx="206424" cy="21"/>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7" name="Straight Connector 46">
              <a:extLst>
                <a:ext uri="{FF2B5EF4-FFF2-40B4-BE49-F238E27FC236}">
                  <a16:creationId xmlns:a16="http://schemas.microsoft.com/office/drawing/2014/main" xmlns="" id="{A99860B6-CD7F-4722-8778-E778BDCE5A9C}"/>
                </a:ext>
              </a:extLst>
            </p:cNvPr>
            <p:cNvCxnSpPr>
              <a:cxnSpLocks/>
              <a:endCxn id="17" idx="2"/>
            </p:cNvCxnSpPr>
            <p:nvPr/>
          </p:nvCxnSpPr>
          <p:spPr>
            <a:xfrm flipV="1">
              <a:off x="6201787" y="3640109"/>
              <a:ext cx="122120" cy="144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48" name="Straight Connector 47">
              <a:extLst>
                <a:ext uri="{FF2B5EF4-FFF2-40B4-BE49-F238E27FC236}">
                  <a16:creationId xmlns:a16="http://schemas.microsoft.com/office/drawing/2014/main" xmlns="" id="{2C04FE35-9594-44B2-97B6-456866A713C5}"/>
                </a:ext>
              </a:extLst>
            </p:cNvPr>
            <p:cNvCxnSpPr>
              <a:cxnSpLocks/>
            </p:cNvCxnSpPr>
            <p:nvPr/>
          </p:nvCxnSpPr>
          <p:spPr>
            <a:xfrm>
              <a:off x="4233798" y="3838476"/>
              <a:ext cx="2457450" cy="0"/>
            </a:xfrm>
            <a:prstGeom prst="line">
              <a:avLst/>
            </a:prstGeom>
            <a:noFill/>
            <a:ln w="9525" cap="flat" cmpd="sng" algn="ctr">
              <a:solidFill>
                <a:sysClr val="windowText" lastClr="000000"/>
              </a:solidFill>
              <a:prstDash val="solid"/>
            </a:ln>
            <a:effectLst/>
          </p:spPr>
        </p:cxnSp>
        <p:cxnSp>
          <p:nvCxnSpPr>
            <p:cNvPr id="49" name="Straight Connector 48">
              <a:extLst>
                <a:ext uri="{FF2B5EF4-FFF2-40B4-BE49-F238E27FC236}">
                  <a16:creationId xmlns:a16="http://schemas.microsoft.com/office/drawing/2014/main" xmlns="" id="{AB77ADA8-D7E6-43B8-8B78-7157BC58D943}"/>
                </a:ext>
              </a:extLst>
            </p:cNvPr>
            <p:cNvCxnSpPr>
              <a:cxnSpLocks/>
            </p:cNvCxnSpPr>
            <p:nvPr/>
          </p:nvCxnSpPr>
          <p:spPr>
            <a:xfrm>
              <a:off x="6691248" y="3639909"/>
              <a:ext cx="0" cy="198568"/>
            </a:xfrm>
            <a:prstGeom prst="line">
              <a:avLst/>
            </a:prstGeom>
            <a:noFill/>
            <a:ln w="9525" cap="flat" cmpd="sng" algn="ctr">
              <a:solidFill>
                <a:sysClr val="windowText" lastClr="000000"/>
              </a:solidFill>
              <a:prstDash val="solid"/>
            </a:ln>
            <a:effectLst/>
          </p:spPr>
        </p:cxnSp>
        <p:cxnSp>
          <p:nvCxnSpPr>
            <p:cNvPr id="50" name="Straight Connector 49">
              <a:extLst>
                <a:ext uri="{FF2B5EF4-FFF2-40B4-BE49-F238E27FC236}">
                  <a16:creationId xmlns:a16="http://schemas.microsoft.com/office/drawing/2014/main" xmlns="" id="{2D82AAA5-D72A-4C67-80AB-6C3CC26BDE6A}"/>
                </a:ext>
              </a:extLst>
            </p:cNvPr>
            <p:cNvCxnSpPr>
              <a:cxnSpLocks/>
              <a:stCxn id="17" idx="6"/>
            </p:cNvCxnSpPr>
            <p:nvPr/>
          </p:nvCxnSpPr>
          <p:spPr>
            <a:xfrm>
              <a:off x="6560327" y="3640109"/>
              <a:ext cx="130923" cy="0"/>
            </a:xfrm>
            <a:prstGeom prst="line">
              <a:avLst/>
            </a:prstGeom>
            <a:noFill/>
            <a:ln w="9525" cap="flat" cmpd="sng" algn="ctr">
              <a:solidFill>
                <a:sysClr val="windowText" lastClr="000000"/>
              </a:solidFill>
              <a:prstDash val="solid"/>
            </a:ln>
            <a:effectLst/>
          </p:spPr>
        </p:cxnSp>
        <p:cxnSp>
          <p:nvCxnSpPr>
            <p:cNvPr id="51" name="Straight Connector 50">
              <a:extLst>
                <a:ext uri="{FF2B5EF4-FFF2-40B4-BE49-F238E27FC236}">
                  <a16:creationId xmlns:a16="http://schemas.microsoft.com/office/drawing/2014/main" xmlns="" id="{1DC59837-2467-4873-B968-F9B21C31F328}"/>
                </a:ext>
              </a:extLst>
            </p:cNvPr>
            <p:cNvCxnSpPr>
              <a:cxnSpLocks/>
            </p:cNvCxnSpPr>
            <p:nvPr/>
          </p:nvCxnSpPr>
          <p:spPr>
            <a:xfrm>
              <a:off x="4233798" y="3322507"/>
              <a:ext cx="0" cy="114300"/>
            </a:xfrm>
            <a:prstGeom prst="line">
              <a:avLst/>
            </a:prstGeom>
            <a:noFill/>
            <a:ln w="9525" cap="flat" cmpd="sng" algn="ctr">
              <a:solidFill>
                <a:sysClr val="windowText" lastClr="000000"/>
              </a:solidFill>
              <a:prstDash val="solid"/>
              <a:headEnd type="triangle" w="med" len="med"/>
              <a:tailEnd type="none" w="med" len="med"/>
            </a:ln>
            <a:effectLst/>
          </p:spPr>
        </p:cxnSp>
        <p:cxnSp>
          <p:nvCxnSpPr>
            <p:cNvPr id="52" name="Straight Connector 51">
              <a:extLst>
                <a:ext uri="{FF2B5EF4-FFF2-40B4-BE49-F238E27FC236}">
                  <a16:creationId xmlns:a16="http://schemas.microsoft.com/office/drawing/2014/main" xmlns="" id="{D94C89E8-802E-4A6C-A34D-6958E7AC2C46}"/>
                </a:ext>
              </a:extLst>
            </p:cNvPr>
            <p:cNvCxnSpPr>
              <a:cxnSpLocks/>
            </p:cNvCxnSpPr>
            <p:nvPr/>
          </p:nvCxnSpPr>
          <p:spPr>
            <a:xfrm>
              <a:off x="3879258" y="3495576"/>
              <a:ext cx="183090" cy="0"/>
            </a:xfrm>
            <a:prstGeom prst="line">
              <a:avLst/>
            </a:prstGeom>
            <a:noFill/>
            <a:ln w="9525" cap="flat" cmpd="sng" algn="ctr">
              <a:solidFill>
                <a:sysClr val="windowText" lastClr="000000"/>
              </a:solidFill>
              <a:prstDash val="solid"/>
            </a:ln>
            <a:effectLst/>
          </p:spPr>
        </p:cxnSp>
        <p:cxnSp>
          <p:nvCxnSpPr>
            <p:cNvPr id="53" name="Straight Connector 52">
              <a:extLst>
                <a:ext uri="{FF2B5EF4-FFF2-40B4-BE49-F238E27FC236}">
                  <a16:creationId xmlns:a16="http://schemas.microsoft.com/office/drawing/2014/main" xmlns="" id="{4F0507B3-3029-438C-9D61-2D054DD4F964}"/>
                </a:ext>
              </a:extLst>
            </p:cNvPr>
            <p:cNvCxnSpPr>
              <a:cxnSpLocks/>
            </p:cNvCxnSpPr>
            <p:nvPr/>
          </p:nvCxnSpPr>
          <p:spPr>
            <a:xfrm>
              <a:off x="3883469" y="3493957"/>
              <a:ext cx="0" cy="145952"/>
            </a:xfrm>
            <a:prstGeom prst="line">
              <a:avLst/>
            </a:prstGeom>
            <a:noFill/>
            <a:ln w="9525" cap="flat" cmpd="sng" algn="ctr">
              <a:solidFill>
                <a:sysClr val="windowText" lastClr="000000"/>
              </a:solidFill>
              <a:prstDash val="solid"/>
            </a:ln>
            <a:effectLst/>
          </p:spPr>
        </p:cxnSp>
        <p:cxnSp>
          <p:nvCxnSpPr>
            <p:cNvPr id="54" name="Straight Connector 53">
              <a:extLst>
                <a:ext uri="{FF2B5EF4-FFF2-40B4-BE49-F238E27FC236}">
                  <a16:creationId xmlns:a16="http://schemas.microsoft.com/office/drawing/2014/main" xmlns="" id="{7667171E-57F0-49A3-A477-B7A3AF4FCE56}"/>
                </a:ext>
              </a:extLst>
            </p:cNvPr>
            <p:cNvCxnSpPr>
              <a:cxnSpLocks/>
            </p:cNvCxnSpPr>
            <p:nvPr/>
          </p:nvCxnSpPr>
          <p:spPr>
            <a:xfrm>
              <a:off x="3893696" y="3901804"/>
              <a:ext cx="0" cy="185186"/>
            </a:xfrm>
            <a:prstGeom prst="line">
              <a:avLst/>
            </a:prstGeom>
            <a:noFill/>
            <a:ln w="9525" cap="flat" cmpd="sng" algn="ctr">
              <a:solidFill>
                <a:sysClr val="windowText" lastClr="000000"/>
              </a:solidFill>
              <a:prstDash val="solid"/>
            </a:ln>
            <a:effectLst/>
          </p:spPr>
        </p:cxnSp>
        <p:cxnSp>
          <p:nvCxnSpPr>
            <p:cNvPr id="55" name="Straight Connector 54">
              <a:extLst>
                <a:ext uri="{FF2B5EF4-FFF2-40B4-BE49-F238E27FC236}">
                  <a16:creationId xmlns:a16="http://schemas.microsoft.com/office/drawing/2014/main" xmlns="" id="{DDEE8051-E06C-41B0-BC7D-4DCCF60CD8FC}"/>
                </a:ext>
              </a:extLst>
            </p:cNvPr>
            <p:cNvCxnSpPr>
              <a:cxnSpLocks/>
            </p:cNvCxnSpPr>
            <p:nvPr/>
          </p:nvCxnSpPr>
          <p:spPr>
            <a:xfrm>
              <a:off x="4233798" y="3730354"/>
              <a:ext cx="0" cy="108125"/>
            </a:xfrm>
            <a:prstGeom prst="line">
              <a:avLst/>
            </a:prstGeom>
            <a:noFill/>
            <a:ln w="9525" cap="flat" cmpd="sng" algn="ctr">
              <a:solidFill>
                <a:sysClr val="windowText" lastClr="000000"/>
              </a:solidFill>
              <a:prstDash val="solid"/>
              <a:headEnd type="triangle" w="med" len="med"/>
              <a:tailEnd type="none" w="med" len="med"/>
            </a:ln>
            <a:effectLst/>
          </p:spPr>
        </p:cxnSp>
        <p:cxnSp>
          <p:nvCxnSpPr>
            <p:cNvPr id="56" name="Straight Connector 55">
              <a:extLst>
                <a:ext uri="{FF2B5EF4-FFF2-40B4-BE49-F238E27FC236}">
                  <a16:creationId xmlns:a16="http://schemas.microsoft.com/office/drawing/2014/main" xmlns="" id="{E2205573-4F5B-4B17-B183-80B27EB35132}"/>
                </a:ext>
              </a:extLst>
            </p:cNvPr>
            <p:cNvCxnSpPr>
              <a:cxnSpLocks/>
            </p:cNvCxnSpPr>
            <p:nvPr/>
          </p:nvCxnSpPr>
          <p:spPr>
            <a:xfrm>
              <a:off x="4062348" y="3730351"/>
              <a:ext cx="0" cy="171450"/>
            </a:xfrm>
            <a:prstGeom prst="line">
              <a:avLst/>
            </a:prstGeom>
            <a:noFill/>
            <a:ln w="9525" cap="flat" cmpd="sng" algn="ctr">
              <a:solidFill>
                <a:sysClr val="windowText" lastClr="000000"/>
              </a:solidFill>
              <a:prstDash val="solid"/>
            </a:ln>
            <a:effectLst/>
          </p:spPr>
        </p:cxnSp>
        <p:cxnSp>
          <p:nvCxnSpPr>
            <p:cNvPr id="57" name="Straight Connector 56">
              <a:extLst>
                <a:ext uri="{FF2B5EF4-FFF2-40B4-BE49-F238E27FC236}">
                  <a16:creationId xmlns:a16="http://schemas.microsoft.com/office/drawing/2014/main" xmlns="" id="{4C90EC04-DF73-4B82-B1C6-298E85627B10}"/>
                </a:ext>
              </a:extLst>
            </p:cNvPr>
            <p:cNvCxnSpPr>
              <a:cxnSpLocks/>
            </p:cNvCxnSpPr>
            <p:nvPr/>
          </p:nvCxnSpPr>
          <p:spPr>
            <a:xfrm>
              <a:off x="3893697" y="3903420"/>
              <a:ext cx="168652" cy="0"/>
            </a:xfrm>
            <a:prstGeom prst="line">
              <a:avLst/>
            </a:prstGeom>
            <a:noFill/>
            <a:ln w="9525" cap="flat" cmpd="sng" algn="ctr">
              <a:solidFill>
                <a:sysClr val="windowText" lastClr="000000"/>
              </a:solidFill>
              <a:prstDash val="solid"/>
            </a:ln>
            <a:effectLst/>
          </p:spPr>
        </p:cxnSp>
        <p:cxnSp>
          <p:nvCxnSpPr>
            <p:cNvPr id="58" name="Straight Connector 57">
              <a:extLst>
                <a:ext uri="{FF2B5EF4-FFF2-40B4-BE49-F238E27FC236}">
                  <a16:creationId xmlns:a16="http://schemas.microsoft.com/office/drawing/2014/main" xmlns="" id="{2C2911EF-C3CB-4467-A4CA-56CAA960E264}"/>
                </a:ext>
              </a:extLst>
            </p:cNvPr>
            <p:cNvCxnSpPr>
              <a:cxnSpLocks/>
              <a:stCxn id="18" idx="3"/>
              <a:endCxn id="6" idx="1"/>
            </p:cNvCxnSpPr>
            <p:nvPr/>
          </p:nvCxnSpPr>
          <p:spPr>
            <a:xfrm flipV="1">
              <a:off x="4287039" y="4082263"/>
              <a:ext cx="909994" cy="7685"/>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59" name="Straight Connector 58">
              <a:extLst>
                <a:ext uri="{FF2B5EF4-FFF2-40B4-BE49-F238E27FC236}">
                  <a16:creationId xmlns:a16="http://schemas.microsoft.com/office/drawing/2014/main" xmlns="" id="{C073D98C-9840-4ECC-9279-6A779EE95C88}"/>
                </a:ext>
              </a:extLst>
            </p:cNvPr>
            <p:cNvCxnSpPr>
              <a:cxnSpLocks/>
              <a:endCxn id="22" idx="1"/>
            </p:cNvCxnSpPr>
            <p:nvPr/>
          </p:nvCxnSpPr>
          <p:spPr>
            <a:xfrm>
              <a:off x="4976751" y="4391148"/>
              <a:ext cx="220283"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60" name="Straight Connector 59">
              <a:extLst>
                <a:ext uri="{FF2B5EF4-FFF2-40B4-BE49-F238E27FC236}">
                  <a16:creationId xmlns:a16="http://schemas.microsoft.com/office/drawing/2014/main" xmlns="" id="{78231FB9-327D-432E-8027-B0B8E8E4F494}"/>
                </a:ext>
              </a:extLst>
            </p:cNvPr>
            <p:cNvCxnSpPr>
              <a:cxnSpLocks/>
            </p:cNvCxnSpPr>
            <p:nvPr/>
          </p:nvCxnSpPr>
          <p:spPr>
            <a:xfrm>
              <a:off x="4976748" y="4086990"/>
              <a:ext cx="0" cy="308065"/>
            </a:xfrm>
            <a:prstGeom prst="line">
              <a:avLst/>
            </a:prstGeom>
            <a:noFill/>
            <a:ln w="9525" cap="flat" cmpd="sng" algn="ctr">
              <a:solidFill>
                <a:sysClr val="windowText" lastClr="000000"/>
              </a:solidFill>
              <a:prstDash val="solid"/>
            </a:ln>
            <a:effectLst/>
          </p:spPr>
        </p:cxnSp>
        <p:sp>
          <p:nvSpPr>
            <p:cNvPr id="61" name="Flowchart: Manual Operation 60">
              <a:extLst>
                <a:ext uri="{FF2B5EF4-FFF2-40B4-BE49-F238E27FC236}">
                  <a16:creationId xmlns:a16="http://schemas.microsoft.com/office/drawing/2014/main" xmlns="" id="{164190CC-D9A5-4FED-8A62-BB8155AC0449}"/>
                </a:ext>
              </a:extLst>
            </p:cNvPr>
            <p:cNvSpPr/>
            <p:nvPr/>
          </p:nvSpPr>
          <p:spPr>
            <a:xfrm rot="16200000">
              <a:off x="5737156" y="4170261"/>
              <a:ext cx="520272" cy="187763"/>
            </a:xfrm>
            <a:prstGeom prst="flowChartManualOperation">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mux</a:t>
              </a:r>
            </a:p>
          </p:txBody>
        </p:sp>
        <p:cxnSp>
          <p:nvCxnSpPr>
            <p:cNvPr id="62" name="Straight Connector 61">
              <a:extLst>
                <a:ext uri="{FF2B5EF4-FFF2-40B4-BE49-F238E27FC236}">
                  <a16:creationId xmlns:a16="http://schemas.microsoft.com/office/drawing/2014/main" xmlns="" id="{AD4C12EF-F21B-49EC-9D40-6098B98C1FAB}"/>
                </a:ext>
              </a:extLst>
            </p:cNvPr>
            <p:cNvCxnSpPr>
              <a:cxnSpLocks/>
              <a:stCxn id="22" idx="3"/>
            </p:cNvCxnSpPr>
            <p:nvPr/>
          </p:nvCxnSpPr>
          <p:spPr>
            <a:xfrm>
              <a:off x="5695742" y="4391148"/>
              <a:ext cx="203439"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63" name="Straight Connector 62">
              <a:extLst>
                <a:ext uri="{FF2B5EF4-FFF2-40B4-BE49-F238E27FC236}">
                  <a16:creationId xmlns:a16="http://schemas.microsoft.com/office/drawing/2014/main" xmlns="" id="{9E4257ED-0938-4B5A-83F7-62FDA0C0711D}"/>
                </a:ext>
              </a:extLst>
            </p:cNvPr>
            <p:cNvCxnSpPr>
              <a:cxnSpLocks/>
            </p:cNvCxnSpPr>
            <p:nvPr/>
          </p:nvCxnSpPr>
          <p:spPr>
            <a:xfrm>
              <a:off x="5090712" y="2201669"/>
              <a:ext cx="0" cy="1012717"/>
            </a:xfrm>
            <a:prstGeom prst="line">
              <a:avLst/>
            </a:prstGeom>
            <a:noFill/>
            <a:ln w="9525" cap="flat" cmpd="sng" algn="ctr">
              <a:solidFill>
                <a:sysClr val="windowText" lastClr="000000"/>
              </a:solidFill>
              <a:prstDash val="solid"/>
            </a:ln>
            <a:effectLst/>
          </p:spPr>
        </p:cxnSp>
        <p:cxnSp>
          <p:nvCxnSpPr>
            <p:cNvPr id="64" name="Straight Connector 63">
              <a:extLst>
                <a:ext uri="{FF2B5EF4-FFF2-40B4-BE49-F238E27FC236}">
                  <a16:creationId xmlns:a16="http://schemas.microsoft.com/office/drawing/2014/main" xmlns="" id="{0F226DB7-6F08-4CD6-87FA-DFE0042C6BC6}"/>
                </a:ext>
              </a:extLst>
            </p:cNvPr>
            <p:cNvCxnSpPr>
              <a:cxnSpLocks/>
              <a:endCxn id="9" idx="1"/>
            </p:cNvCxnSpPr>
            <p:nvPr/>
          </p:nvCxnSpPr>
          <p:spPr>
            <a:xfrm>
              <a:off x="5090715" y="2201666"/>
              <a:ext cx="113965"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65" name="Straight Connector 64">
              <a:extLst>
                <a:ext uri="{FF2B5EF4-FFF2-40B4-BE49-F238E27FC236}">
                  <a16:creationId xmlns:a16="http://schemas.microsoft.com/office/drawing/2014/main" xmlns="" id="{B51CF136-9C51-4F48-9ACC-A5493B797222}"/>
                </a:ext>
              </a:extLst>
            </p:cNvPr>
            <p:cNvCxnSpPr>
              <a:cxnSpLocks/>
              <a:stCxn id="67" idx="6"/>
              <a:endCxn id="7" idx="1"/>
            </p:cNvCxnSpPr>
            <p:nvPr/>
          </p:nvCxnSpPr>
          <p:spPr>
            <a:xfrm flipV="1">
              <a:off x="5108287" y="2600005"/>
              <a:ext cx="96392" cy="1796"/>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66" name="Straight Connector 65">
              <a:extLst>
                <a:ext uri="{FF2B5EF4-FFF2-40B4-BE49-F238E27FC236}">
                  <a16:creationId xmlns:a16="http://schemas.microsoft.com/office/drawing/2014/main" xmlns="" id="{B4FFD801-4103-449A-A949-C18DC6219093}"/>
                </a:ext>
              </a:extLst>
            </p:cNvPr>
            <p:cNvCxnSpPr>
              <a:cxnSpLocks/>
              <a:stCxn id="68" idx="6"/>
              <a:endCxn id="8" idx="1"/>
            </p:cNvCxnSpPr>
            <p:nvPr/>
          </p:nvCxnSpPr>
          <p:spPr>
            <a:xfrm flipV="1">
              <a:off x="5108452" y="2797812"/>
              <a:ext cx="96227" cy="3904"/>
            </a:xfrm>
            <a:prstGeom prst="line">
              <a:avLst/>
            </a:prstGeom>
            <a:noFill/>
            <a:ln w="9525" cap="flat" cmpd="sng" algn="ctr">
              <a:solidFill>
                <a:sysClr val="windowText" lastClr="000000"/>
              </a:solidFill>
              <a:prstDash val="solid"/>
              <a:headEnd type="none" w="med" len="med"/>
              <a:tailEnd type="triangle" w="med" len="med"/>
            </a:ln>
            <a:effectLst/>
          </p:spPr>
        </p:cxnSp>
        <p:sp>
          <p:nvSpPr>
            <p:cNvPr id="67" name="Oval 66">
              <a:extLst>
                <a:ext uri="{FF2B5EF4-FFF2-40B4-BE49-F238E27FC236}">
                  <a16:creationId xmlns:a16="http://schemas.microsoft.com/office/drawing/2014/main" xmlns="" id="{19BB33B8-BAEC-4D20-96C9-2E4D54DB810C}"/>
                </a:ext>
              </a:extLst>
            </p:cNvPr>
            <p:cNvSpPr/>
            <p:nvPr/>
          </p:nvSpPr>
          <p:spPr>
            <a:xfrm>
              <a:off x="5073998" y="2584659"/>
              <a:ext cx="34289" cy="34289"/>
            </a:xfrm>
            <a:prstGeom prst="ellipse">
              <a:avLst/>
            </a:prstGeom>
            <a:solidFill>
              <a:sysClr val="windowText" lastClr="000000"/>
            </a:solidFill>
            <a:ln w="25400" cap="flat" cmpd="sng" algn="ctr">
              <a:no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Calibri"/>
                <a:ea typeface="+mn-ea"/>
                <a:cs typeface="+mn-cs"/>
              </a:endParaRPr>
            </a:p>
          </p:txBody>
        </p:sp>
        <p:sp>
          <p:nvSpPr>
            <p:cNvPr id="68" name="Oval 67">
              <a:extLst>
                <a:ext uri="{FF2B5EF4-FFF2-40B4-BE49-F238E27FC236}">
                  <a16:creationId xmlns:a16="http://schemas.microsoft.com/office/drawing/2014/main" xmlns="" id="{90CB78A5-3DE1-4A24-A8CC-38B1D4447F6A}"/>
                </a:ext>
              </a:extLst>
            </p:cNvPr>
            <p:cNvSpPr/>
            <p:nvPr/>
          </p:nvSpPr>
          <p:spPr>
            <a:xfrm>
              <a:off x="5074163" y="2784571"/>
              <a:ext cx="34289" cy="34289"/>
            </a:xfrm>
            <a:prstGeom prst="ellipse">
              <a:avLst/>
            </a:prstGeom>
            <a:solidFill>
              <a:sysClr val="windowText" lastClr="000000"/>
            </a:solidFill>
            <a:ln w="25400" cap="flat" cmpd="sng" algn="ctr">
              <a:no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Calibri"/>
                <a:ea typeface="+mn-ea"/>
                <a:cs typeface="+mn-cs"/>
              </a:endParaRPr>
            </a:p>
          </p:txBody>
        </p:sp>
        <p:sp>
          <p:nvSpPr>
            <p:cNvPr id="69" name="Oval 68">
              <a:extLst>
                <a:ext uri="{FF2B5EF4-FFF2-40B4-BE49-F238E27FC236}">
                  <a16:creationId xmlns:a16="http://schemas.microsoft.com/office/drawing/2014/main" xmlns="" id="{A403641E-A3D1-4799-B0FA-AED9245FFF88}"/>
                </a:ext>
              </a:extLst>
            </p:cNvPr>
            <p:cNvSpPr/>
            <p:nvPr/>
          </p:nvSpPr>
          <p:spPr>
            <a:xfrm>
              <a:off x="5072340" y="3197241"/>
              <a:ext cx="34289" cy="34289"/>
            </a:xfrm>
            <a:prstGeom prst="ellipse">
              <a:avLst/>
            </a:prstGeom>
            <a:solidFill>
              <a:sysClr val="windowText" lastClr="000000"/>
            </a:solidFill>
            <a:ln w="25400" cap="flat" cmpd="sng" algn="ctr">
              <a:no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70" name="Straight Connector 69">
              <a:extLst>
                <a:ext uri="{FF2B5EF4-FFF2-40B4-BE49-F238E27FC236}">
                  <a16:creationId xmlns:a16="http://schemas.microsoft.com/office/drawing/2014/main" xmlns="" id="{66A81A91-F413-4E60-80E8-570B5CE8422F}"/>
                </a:ext>
              </a:extLst>
            </p:cNvPr>
            <p:cNvCxnSpPr>
              <a:cxnSpLocks/>
            </p:cNvCxnSpPr>
            <p:nvPr/>
          </p:nvCxnSpPr>
          <p:spPr>
            <a:xfrm>
              <a:off x="5997293" y="3952776"/>
              <a:ext cx="442626" cy="0"/>
            </a:xfrm>
            <a:prstGeom prst="line">
              <a:avLst/>
            </a:prstGeom>
            <a:noFill/>
            <a:ln w="9525" cap="flat" cmpd="sng" algn="ctr">
              <a:solidFill>
                <a:srgbClr val="FF0000"/>
              </a:solidFill>
              <a:prstDash val="solid"/>
            </a:ln>
            <a:effectLst/>
          </p:spPr>
        </p:cxnSp>
        <p:cxnSp>
          <p:nvCxnSpPr>
            <p:cNvPr id="71" name="Straight Connector 70">
              <a:extLst>
                <a:ext uri="{FF2B5EF4-FFF2-40B4-BE49-F238E27FC236}">
                  <a16:creationId xmlns:a16="http://schemas.microsoft.com/office/drawing/2014/main" xmlns="" id="{F031E6ED-00F2-4696-94DE-D5ED7F556E70}"/>
                </a:ext>
              </a:extLst>
            </p:cNvPr>
            <p:cNvCxnSpPr>
              <a:cxnSpLocks/>
              <a:endCxn id="16" idx="0"/>
            </p:cNvCxnSpPr>
            <p:nvPr/>
          </p:nvCxnSpPr>
          <p:spPr>
            <a:xfrm>
              <a:off x="6439918" y="3952778"/>
              <a:ext cx="1592" cy="219075"/>
            </a:xfrm>
            <a:prstGeom prst="line">
              <a:avLst/>
            </a:prstGeom>
            <a:noFill/>
            <a:ln w="9525" cap="flat" cmpd="sng" algn="ctr">
              <a:solidFill>
                <a:srgbClr val="FF0000"/>
              </a:solidFill>
              <a:prstDash val="solid"/>
            </a:ln>
            <a:effectLst/>
          </p:spPr>
        </p:cxnSp>
        <p:cxnSp>
          <p:nvCxnSpPr>
            <p:cNvPr id="72" name="Straight Connector 71">
              <a:extLst>
                <a:ext uri="{FF2B5EF4-FFF2-40B4-BE49-F238E27FC236}">
                  <a16:creationId xmlns:a16="http://schemas.microsoft.com/office/drawing/2014/main" xmlns="" id="{9D7873A7-B38E-4E0E-999D-A8D99E1EABD9}"/>
                </a:ext>
              </a:extLst>
            </p:cNvPr>
            <p:cNvCxnSpPr>
              <a:cxnSpLocks/>
              <a:stCxn id="61" idx="3"/>
            </p:cNvCxnSpPr>
            <p:nvPr/>
          </p:nvCxnSpPr>
          <p:spPr>
            <a:xfrm flipV="1">
              <a:off x="5997292" y="3953977"/>
              <a:ext cx="0" cy="102056"/>
            </a:xfrm>
            <a:prstGeom prst="line">
              <a:avLst/>
            </a:prstGeom>
            <a:noFill/>
            <a:ln w="9525" cap="flat" cmpd="sng" algn="ctr">
              <a:solidFill>
                <a:srgbClr val="FF0000"/>
              </a:solidFill>
              <a:prstDash val="solid"/>
              <a:headEnd type="triangle"/>
              <a:tailEnd type="none"/>
            </a:ln>
            <a:effectLst/>
          </p:spPr>
        </p:cxnSp>
        <p:cxnSp>
          <p:nvCxnSpPr>
            <p:cNvPr id="73" name="Straight Connector 72">
              <a:extLst>
                <a:ext uri="{FF2B5EF4-FFF2-40B4-BE49-F238E27FC236}">
                  <a16:creationId xmlns:a16="http://schemas.microsoft.com/office/drawing/2014/main" xmlns="" id="{87A0444B-718A-4A6A-B4B6-BABDFF5C859F}"/>
                </a:ext>
              </a:extLst>
            </p:cNvPr>
            <p:cNvCxnSpPr>
              <a:cxnSpLocks/>
              <a:stCxn id="61" idx="2"/>
              <a:endCxn id="16" idx="1"/>
            </p:cNvCxnSpPr>
            <p:nvPr/>
          </p:nvCxnSpPr>
          <p:spPr>
            <a:xfrm flipV="1">
              <a:off x="6091177" y="4261257"/>
              <a:ext cx="167363" cy="2885"/>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74" name="Straight Connector 73">
              <a:extLst>
                <a:ext uri="{FF2B5EF4-FFF2-40B4-BE49-F238E27FC236}">
                  <a16:creationId xmlns:a16="http://schemas.microsoft.com/office/drawing/2014/main" xmlns="" id="{1E675435-DFF2-4975-9AF8-494706C31341}"/>
                </a:ext>
              </a:extLst>
            </p:cNvPr>
            <p:cNvCxnSpPr>
              <a:cxnSpLocks/>
              <a:stCxn id="6" idx="3"/>
            </p:cNvCxnSpPr>
            <p:nvPr/>
          </p:nvCxnSpPr>
          <p:spPr>
            <a:xfrm>
              <a:off x="5695742" y="4082260"/>
              <a:ext cx="203439"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75" name="Straight Connector 74">
              <a:extLst>
                <a:ext uri="{FF2B5EF4-FFF2-40B4-BE49-F238E27FC236}">
                  <a16:creationId xmlns:a16="http://schemas.microsoft.com/office/drawing/2014/main" xmlns="" id="{D4062CF4-B13E-47AB-B19E-7830CF679AB4}"/>
                </a:ext>
              </a:extLst>
            </p:cNvPr>
            <p:cNvCxnSpPr>
              <a:cxnSpLocks/>
            </p:cNvCxnSpPr>
            <p:nvPr/>
          </p:nvCxnSpPr>
          <p:spPr>
            <a:xfrm>
              <a:off x="4231467" y="4631454"/>
              <a:ext cx="2558650" cy="0"/>
            </a:xfrm>
            <a:prstGeom prst="line">
              <a:avLst/>
            </a:prstGeom>
            <a:noFill/>
            <a:ln w="9525" cap="flat" cmpd="sng" algn="ctr">
              <a:solidFill>
                <a:sysClr val="windowText" lastClr="000000"/>
              </a:solidFill>
              <a:prstDash val="solid"/>
            </a:ln>
            <a:effectLst/>
          </p:spPr>
        </p:cxnSp>
        <p:cxnSp>
          <p:nvCxnSpPr>
            <p:cNvPr id="76" name="Straight Connector 75">
              <a:extLst>
                <a:ext uri="{FF2B5EF4-FFF2-40B4-BE49-F238E27FC236}">
                  <a16:creationId xmlns:a16="http://schemas.microsoft.com/office/drawing/2014/main" xmlns="" id="{B5962664-77AB-4C22-B744-FA1D7E777B23}"/>
                </a:ext>
              </a:extLst>
            </p:cNvPr>
            <p:cNvCxnSpPr>
              <a:cxnSpLocks/>
            </p:cNvCxnSpPr>
            <p:nvPr/>
          </p:nvCxnSpPr>
          <p:spPr>
            <a:xfrm flipH="1">
              <a:off x="6789249" y="4260415"/>
              <a:ext cx="2598" cy="371042"/>
            </a:xfrm>
            <a:prstGeom prst="line">
              <a:avLst/>
            </a:prstGeom>
            <a:noFill/>
            <a:ln w="9525" cap="flat" cmpd="sng" algn="ctr">
              <a:solidFill>
                <a:sysClr val="windowText" lastClr="000000"/>
              </a:solidFill>
              <a:prstDash val="solid"/>
            </a:ln>
            <a:effectLst/>
          </p:spPr>
        </p:cxnSp>
        <p:cxnSp>
          <p:nvCxnSpPr>
            <p:cNvPr id="77" name="Straight Connector 76">
              <a:extLst>
                <a:ext uri="{FF2B5EF4-FFF2-40B4-BE49-F238E27FC236}">
                  <a16:creationId xmlns:a16="http://schemas.microsoft.com/office/drawing/2014/main" xmlns="" id="{AFFB58B4-48F0-46C7-BE09-D9B319FC1825}"/>
                </a:ext>
              </a:extLst>
            </p:cNvPr>
            <p:cNvCxnSpPr>
              <a:cxnSpLocks/>
            </p:cNvCxnSpPr>
            <p:nvPr/>
          </p:nvCxnSpPr>
          <p:spPr>
            <a:xfrm flipV="1">
              <a:off x="6624486" y="4260415"/>
              <a:ext cx="167363" cy="1685"/>
            </a:xfrm>
            <a:prstGeom prst="line">
              <a:avLst/>
            </a:prstGeom>
            <a:noFill/>
            <a:ln w="9525" cap="flat" cmpd="sng" algn="ctr">
              <a:solidFill>
                <a:sysClr val="windowText" lastClr="000000"/>
              </a:solidFill>
              <a:prstDash val="solid"/>
            </a:ln>
            <a:effectLst/>
          </p:spPr>
        </p:cxnSp>
        <p:cxnSp>
          <p:nvCxnSpPr>
            <p:cNvPr id="78" name="Straight Connector 77">
              <a:extLst>
                <a:ext uri="{FF2B5EF4-FFF2-40B4-BE49-F238E27FC236}">
                  <a16:creationId xmlns:a16="http://schemas.microsoft.com/office/drawing/2014/main" xmlns="" id="{3EA60244-A450-4F73-8C99-75EF441B25DD}"/>
                </a:ext>
              </a:extLst>
            </p:cNvPr>
            <p:cNvCxnSpPr>
              <a:cxnSpLocks/>
            </p:cNvCxnSpPr>
            <p:nvPr/>
          </p:nvCxnSpPr>
          <p:spPr>
            <a:xfrm>
              <a:off x="4233197" y="4178769"/>
              <a:ext cx="0" cy="452686"/>
            </a:xfrm>
            <a:prstGeom prst="line">
              <a:avLst/>
            </a:prstGeom>
            <a:noFill/>
            <a:ln w="9525" cap="flat" cmpd="sng" algn="ctr">
              <a:solidFill>
                <a:sysClr val="windowText" lastClr="000000"/>
              </a:solidFill>
              <a:prstDash val="solid"/>
              <a:headEnd type="triangle" w="med" len="med"/>
              <a:tailEnd type="none" w="med" len="med"/>
            </a:ln>
            <a:effectLst/>
          </p:spPr>
        </p:cxnSp>
        <p:cxnSp>
          <p:nvCxnSpPr>
            <p:cNvPr id="79" name="Straight Connector 78">
              <a:extLst>
                <a:ext uri="{FF2B5EF4-FFF2-40B4-BE49-F238E27FC236}">
                  <a16:creationId xmlns:a16="http://schemas.microsoft.com/office/drawing/2014/main" xmlns="" id="{07DF6C1C-DB45-42C1-B837-959E48418FA5}"/>
                </a:ext>
              </a:extLst>
            </p:cNvPr>
            <p:cNvCxnSpPr>
              <a:cxnSpLocks/>
            </p:cNvCxnSpPr>
            <p:nvPr/>
          </p:nvCxnSpPr>
          <p:spPr>
            <a:xfrm>
              <a:off x="4061746" y="4178768"/>
              <a:ext cx="0" cy="171450"/>
            </a:xfrm>
            <a:prstGeom prst="line">
              <a:avLst/>
            </a:prstGeom>
            <a:noFill/>
            <a:ln w="9525" cap="flat" cmpd="sng" algn="ctr">
              <a:solidFill>
                <a:sysClr val="windowText" lastClr="000000"/>
              </a:solidFill>
              <a:prstDash val="solid"/>
            </a:ln>
            <a:effectLst/>
          </p:spPr>
        </p:cxnSp>
        <p:cxnSp>
          <p:nvCxnSpPr>
            <p:cNvPr id="80" name="Straight Connector 79">
              <a:extLst>
                <a:ext uri="{FF2B5EF4-FFF2-40B4-BE49-F238E27FC236}">
                  <a16:creationId xmlns:a16="http://schemas.microsoft.com/office/drawing/2014/main" xmlns="" id="{B3E6B8A0-135A-448D-AF10-BBD1B0765586}"/>
                </a:ext>
              </a:extLst>
            </p:cNvPr>
            <p:cNvCxnSpPr>
              <a:cxnSpLocks/>
            </p:cNvCxnSpPr>
            <p:nvPr/>
          </p:nvCxnSpPr>
          <p:spPr>
            <a:xfrm>
              <a:off x="3724394" y="4351838"/>
              <a:ext cx="337353" cy="0"/>
            </a:xfrm>
            <a:prstGeom prst="line">
              <a:avLst/>
            </a:prstGeom>
            <a:noFill/>
            <a:ln w="9525" cap="flat" cmpd="sng" algn="ctr">
              <a:solidFill>
                <a:sysClr val="windowText" lastClr="000000"/>
              </a:solidFill>
              <a:prstDash val="solid"/>
            </a:ln>
            <a:effectLst/>
          </p:spPr>
        </p:cxnSp>
        <p:cxnSp>
          <p:nvCxnSpPr>
            <p:cNvPr id="81" name="Straight Connector 80">
              <a:extLst>
                <a:ext uri="{FF2B5EF4-FFF2-40B4-BE49-F238E27FC236}">
                  <a16:creationId xmlns:a16="http://schemas.microsoft.com/office/drawing/2014/main" xmlns="" id="{6D8211AC-B0B0-4C85-9140-CD9F8ADC7C41}"/>
                </a:ext>
              </a:extLst>
            </p:cNvPr>
            <p:cNvCxnSpPr>
              <a:cxnSpLocks/>
            </p:cNvCxnSpPr>
            <p:nvPr/>
          </p:nvCxnSpPr>
          <p:spPr>
            <a:xfrm>
              <a:off x="3724394" y="2773662"/>
              <a:ext cx="0" cy="1576559"/>
            </a:xfrm>
            <a:prstGeom prst="line">
              <a:avLst/>
            </a:prstGeom>
            <a:noFill/>
            <a:ln w="9525" cap="flat" cmpd="sng" algn="ctr">
              <a:solidFill>
                <a:sysClr val="windowText" lastClr="000000"/>
              </a:solidFill>
              <a:prstDash val="solid"/>
            </a:ln>
            <a:effectLst/>
          </p:spPr>
        </p:cxnSp>
        <p:cxnSp>
          <p:nvCxnSpPr>
            <p:cNvPr id="82" name="Straight Connector 81">
              <a:extLst>
                <a:ext uri="{FF2B5EF4-FFF2-40B4-BE49-F238E27FC236}">
                  <a16:creationId xmlns:a16="http://schemas.microsoft.com/office/drawing/2014/main" xmlns="" id="{E562CE00-8FD2-4C83-81F6-738C4435D9CE}"/>
                </a:ext>
              </a:extLst>
            </p:cNvPr>
            <p:cNvCxnSpPr>
              <a:cxnSpLocks/>
            </p:cNvCxnSpPr>
            <p:nvPr/>
          </p:nvCxnSpPr>
          <p:spPr>
            <a:xfrm>
              <a:off x="3555744" y="2759291"/>
              <a:ext cx="168652" cy="0"/>
            </a:xfrm>
            <a:prstGeom prst="line">
              <a:avLst/>
            </a:prstGeom>
            <a:noFill/>
            <a:ln w="9525" cap="flat" cmpd="sng" algn="ctr">
              <a:solidFill>
                <a:sysClr val="windowText" lastClr="000000"/>
              </a:solidFill>
              <a:prstDash val="solid"/>
              <a:headEnd type="triangle" w="med" len="med"/>
              <a:tailEnd type="none" w="med" len="med"/>
            </a:ln>
            <a:effectLst/>
          </p:spPr>
        </p:cxnSp>
        <p:sp>
          <p:nvSpPr>
            <p:cNvPr id="83" name="Rectangle 82">
              <a:extLst>
                <a:ext uri="{FF2B5EF4-FFF2-40B4-BE49-F238E27FC236}">
                  <a16:creationId xmlns:a16="http://schemas.microsoft.com/office/drawing/2014/main" xmlns="" id="{17D0B512-BE19-4AE8-9775-2EBAFF8E2DDE}"/>
                </a:ext>
              </a:extLst>
            </p:cNvPr>
            <p:cNvSpPr/>
            <p:nvPr/>
          </p:nvSpPr>
          <p:spPr>
            <a:xfrm>
              <a:off x="3497443" y="695227"/>
              <a:ext cx="2764226" cy="1206326"/>
            </a:xfrm>
            <a:prstGeom prst="rect">
              <a:avLst/>
            </a:prstGeom>
            <a:noFill/>
            <a:ln w="3175" cap="flat" cmpd="sng" algn="ctr">
              <a:solidFill>
                <a:sysClr val="windowText" lastClr="000000">
                  <a:lumMod val="50000"/>
                  <a:lumOff val="50000"/>
                </a:sysClr>
              </a:solidFill>
              <a:prstDash val="dash"/>
            </a:ln>
            <a:effectLst/>
          </p:spPr>
          <p:txBody>
            <a:bodyPr lIns="68577" tIns="34289" rIns="68577" bIns="34289" rtlCol="0" anchor="b"/>
            <a:lstStyle/>
            <a:p>
              <a:pPr marL="0" marR="0" lvl="0" indent="0" algn="r" defTabSz="34288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prstClr val="black">
                      <a:lumMod val="50000"/>
                      <a:lumOff val="50000"/>
                    </a:prstClr>
                  </a:solidFill>
                  <a:effectLst/>
                  <a:uLnTx/>
                  <a:uFillTx/>
                  <a:latin typeface="Calibri"/>
                  <a:ea typeface="+mn-ea"/>
                  <a:cs typeface="+mn-cs"/>
                </a:rPr>
                <a:t>IP_2</a:t>
              </a:r>
            </a:p>
          </p:txBody>
        </p:sp>
        <p:sp>
          <p:nvSpPr>
            <p:cNvPr id="84" name="Hexagon 83">
              <a:extLst>
                <a:ext uri="{FF2B5EF4-FFF2-40B4-BE49-F238E27FC236}">
                  <a16:creationId xmlns:a16="http://schemas.microsoft.com/office/drawing/2014/main" xmlns="" id="{C8C9F86A-12F0-4CEC-8AA6-3AC4D725F832}"/>
                </a:ext>
              </a:extLst>
            </p:cNvPr>
            <p:cNvSpPr/>
            <p:nvPr/>
          </p:nvSpPr>
          <p:spPr>
            <a:xfrm rot="16200000">
              <a:off x="3090268" y="1166444"/>
              <a:ext cx="795528" cy="152676"/>
            </a:xfrm>
            <a:prstGeom prst="hexagon">
              <a:avLst/>
            </a:prstGeom>
            <a:solidFill>
              <a:sysClr val="windowText" lastClr="000000"/>
            </a:solidFill>
            <a:ln w="25400" cap="flat" cmpd="sng" algn="ctr">
              <a:solidFill>
                <a:srgbClr val="00B050"/>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smtClean="0">
                  <a:ln>
                    <a:noFill/>
                  </a:ln>
                  <a:solidFill>
                    <a:prstClr val="white"/>
                  </a:solidFill>
                  <a:effectLst/>
                  <a:uLnTx/>
                  <a:uFillTx/>
                  <a:latin typeface="Calibri"/>
                  <a:ea typeface="+mn-ea"/>
                  <a:cs typeface="+mn-cs"/>
                </a:rPr>
                <a:t>1687 I/F</a:t>
              </a:r>
            </a:p>
          </p:txBody>
        </p:sp>
        <p:cxnSp>
          <p:nvCxnSpPr>
            <p:cNvPr id="85" name="Straight Connector 84">
              <a:extLst>
                <a:ext uri="{FF2B5EF4-FFF2-40B4-BE49-F238E27FC236}">
                  <a16:creationId xmlns:a16="http://schemas.microsoft.com/office/drawing/2014/main" xmlns="" id="{95C71DCE-71A4-41ED-B2FF-A66F10A55032}"/>
                </a:ext>
              </a:extLst>
            </p:cNvPr>
            <p:cNvCxnSpPr>
              <a:cxnSpLocks/>
            </p:cNvCxnSpPr>
            <p:nvPr/>
          </p:nvCxnSpPr>
          <p:spPr>
            <a:xfrm>
              <a:off x="3568776" y="1495994"/>
              <a:ext cx="168652" cy="0"/>
            </a:xfrm>
            <a:prstGeom prst="line">
              <a:avLst/>
            </a:prstGeom>
            <a:noFill/>
            <a:ln w="9525" cap="flat" cmpd="sng" algn="ctr">
              <a:solidFill>
                <a:sysClr val="windowText" lastClr="000000"/>
              </a:solidFill>
              <a:prstDash val="solid"/>
              <a:headEnd type="triangle" w="med" len="med"/>
              <a:tailEnd type="none" w="med" len="med"/>
            </a:ln>
            <a:effectLst/>
          </p:spPr>
        </p:cxnSp>
        <p:sp>
          <p:nvSpPr>
            <p:cNvPr id="86" name="Rectangle 85">
              <a:extLst>
                <a:ext uri="{FF2B5EF4-FFF2-40B4-BE49-F238E27FC236}">
                  <a16:creationId xmlns:a16="http://schemas.microsoft.com/office/drawing/2014/main" xmlns="" id="{DD87AC21-5DA3-4AEF-ABA8-95F38D872B33}"/>
                </a:ext>
              </a:extLst>
            </p:cNvPr>
            <p:cNvSpPr/>
            <p:nvPr/>
          </p:nvSpPr>
          <p:spPr>
            <a:xfrm>
              <a:off x="4101440" y="1436537"/>
              <a:ext cx="285750" cy="177647"/>
            </a:xfrm>
            <a:prstGeom prst="rect">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SIB2</a:t>
              </a:r>
            </a:p>
          </p:txBody>
        </p:sp>
        <p:sp>
          <p:nvSpPr>
            <p:cNvPr id="87" name="Rectangle 86">
              <a:extLst>
                <a:ext uri="{FF2B5EF4-FFF2-40B4-BE49-F238E27FC236}">
                  <a16:creationId xmlns:a16="http://schemas.microsoft.com/office/drawing/2014/main" xmlns="" id="{E80762C3-4C3C-4E21-A485-024069189359}"/>
                </a:ext>
              </a:extLst>
            </p:cNvPr>
            <p:cNvSpPr/>
            <p:nvPr/>
          </p:nvSpPr>
          <p:spPr>
            <a:xfrm>
              <a:off x="4105351" y="954537"/>
              <a:ext cx="285750" cy="177647"/>
            </a:xfrm>
            <a:prstGeom prst="rect">
              <a:avLst/>
            </a:prstGeom>
            <a:solidFill>
              <a:sysClr val="windowText" lastClr="000000"/>
            </a:solidFill>
            <a:ln w="25400" cap="flat" cmpd="sng" algn="ctr">
              <a:solidFill>
                <a:srgbClr val="00B050"/>
              </a:solidFill>
              <a:prstDash val="solid"/>
            </a:ln>
            <a:effectLst/>
          </p:spPr>
          <p:txBody>
            <a:bodyPr lIns="0" tIns="34289" rIns="0"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SIB1</a:t>
              </a:r>
            </a:p>
          </p:txBody>
        </p:sp>
        <p:cxnSp>
          <p:nvCxnSpPr>
            <p:cNvPr id="88" name="Straight Connector 87">
              <a:extLst>
                <a:ext uri="{FF2B5EF4-FFF2-40B4-BE49-F238E27FC236}">
                  <a16:creationId xmlns:a16="http://schemas.microsoft.com/office/drawing/2014/main" xmlns="" id="{315C90F1-6EAA-47CE-B6C0-E128397FACED}"/>
                </a:ext>
              </a:extLst>
            </p:cNvPr>
            <p:cNvCxnSpPr>
              <a:cxnSpLocks/>
              <a:stCxn id="87" idx="3"/>
            </p:cNvCxnSpPr>
            <p:nvPr/>
          </p:nvCxnSpPr>
          <p:spPr>
            <a:xfrm>
              <a:off x="4391104" y="1043358"/>
              <a:ext cx="202514"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89" name="Straight Connector 88">
              <a:extLst>
                <a:ext uri="{FF2B5EF4-FFF2-40B4-BE49-F238E27FC236}">
                  <a16:creationId xmlns:a16="http://schemas.microsoft.com/office/drawing/2014/main" xmlns="" id="{74522AEA-6241-4747-8B3D-39D951117EFF}"/>
                </a:ext>
              </a:extLst>
            </p:cNvPr>
            <p:cNvCxnSpPr>
              <a:cxnSpLocks/>
              <a:endCxn id="87" idx="1"/>
            </p:cNvCxnSpPr>
            <p:nvPr/>
          </p:nvCxnSpPr>
          <p:spPr>
            <a:xfrm>
              <a:off x="3564371" y="1043358"/>
              <a:ext cx="540981" cy="0"/>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90" name="Straight Connector 89">
              <a:extLst>
                <a:ext uri="{FF2B5EF4-FFF2-40B4-BE49-F238E27FC236}">
                  <a16:creationId xmlns:a16="http://schemas.microsoft.com/office/drawing/2014/main" xmlns="" id="{5177E94F-811E-4461-9A0E-1573EB66B3C5}"/>
                </a:ext>
              </a:extLst>
            </p:cNvPr>
            <p:cNvCxnSpPr>
              <a:cxnSpLocks/>
            </p:cNvCxnSpPr>
            <p:nvPr/>
          </p:nvCxnSpPr>
          <p:spPr>
            <a:xfrm>
              <a:off x="4162501" y="1151483"/>
              <a:ext cx="0" cy="171450"/>
            </a:xfrm>
            <a:prstGeom prst="line">
              <a:avLst/>
            </a:prstGeom>
            <a:noFill/>
            <a:ln w="9525" cap="flat" cmpd="sng" algn="ctr">
              <a:solidFill>
                <a:sysClr val="windowText" lastClr="000000"/>
              </a:solidFill>
              <a:prstDash val="solid"/>
            </a:ln>
            <a:effectLst/>
          </p:spPr>
        </p:cxnSp>
        <p:cxnSp>
          <p:nvCxnSpPr>
            <p:cNvPr id="91" name="Straight Connector 90">
              <a:extLst>
                <a:ext uri="{FF2B5EF4-FFF2-40B4-BE49-F238E27FC236}">
                  <a16:creationId xmlns:a16="http://schemas.microsoft.com/office/drawing/2014/main" xmlns="" id="{4DEF5E21-FD4E-4B9D-98E2-2FD2B27A33CB}"/>
                </a:ext>
              </a:extLst>
            </p:cNvPr>
            <p:cNvCxnSpPr>
              <a:cxnSpLocks/>
              <a:endCxn id="86" idx="1"/>
            </p:cNvCxnSpPr>
            <p:nvPr/>
          </p:nvCxnSpPr>
          <p:spPr>
            <a:xfrm>
              <a:off x="3979411" y="1523742"/>
              <a:ext cx="122030" cy="1619"/>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92" name="Straight Connector 91">
              <a:extLst>
                <a:ext uri="{FF2B5EF4-FFF2-40B4-BE49-F238E27FC236}">
                  <a16:creationId xmlns:a16="http://schemas.microsoft.com/office/drawing/2014/main" xmlns="" id="{9AB27C35-2ABF-4328-9F64-B67363E1F223}"/>
                </a:ext>
              </a:extLst>
            </p:cNvPr>
            <p:cNvCxnSpPr>
              <a:cxnSpLocks/>
              <a:stCxn id="86" idx="3"/>
            </p:cNvCxnSpPr>
            <p:nvPr/>
          </p:nvCxnSpPr>
          <p:spPr>
            <a:xfrm>
              <a:off x="4387193" y="1525358"/>
              <a:ext cx="206425" cy="21"/>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93" name="Straight Connector 92">
              <a:extLst>
                <a:ext uri="{FF2B5EF4-FFF2-40B4-BE49-F238E27FC236}">
                  <a16:creationId xmlns:a16="http://schemas.microsoft.com/office/drawing/2014/main" xmlns="" id="{44DB9393-CA63-47ED-9AF1-F5D9E8F20F0F}"/>
                </a:ext>
              </a:extLst>
            </p:cNvPr>
            <p:cNvCxnSpPr>
              <a:cxnSpLocks/>
            </p:cNvCxnSpPr>
            <p:nvPr/>
          </p:nvCxnSpPr>
          <p:spPr>
            <a:xfrm>
              <a:off x="4333951" y="1151483"/>
              <a:ext cx="0" cy="162600"/>
            </a:xfrm>
            <a:prstGeom prst="line">
              <a:avLst/>
            </a:prstGeom>
            <a:noFill/>
            <a:ln w="9525" cap="flat" cmpd="sng" algn="ctr">
              <a:solidFill>
                <a:sysClr val="windowText" lastClr="000000"/>
              </a:solidFill>
              <a:prstDash val="solid"/>
              <a:headEnd type="triangle" w="med" len="med"/>
              <a:tailEnd type="none" w="med" len="med"/>
            </a:ln>
            <a:effectLst/>
          </p:spPr>
        </p:cxnSp>
        <p:cxnSp>
          <p:nvCxnSpPr>
            <p:cNvPr id="94" name="Straight Connector 93">
              <a:extLst>
                <a:ext uri="{FF2B5EF4-FFF2-40B4-BE49-F238E27FC236}">
                  <a16:creationId xmlns:a16="http://schemas.microsoft.com/office/drawing/2014/main" xmlns="" id="{347EC7EE-A764-4FE3-B426-1AAF28120AC9}"/>
                </a:ext>
              </a:extLst>
            </p:cNvPr>
            <p:cNvCxnSpPr>
              <a:cxnSpLocks/>
            </p:cNvCxnSpPr>
            <p:nvPr/>
          </p:nvCxnSpPr>
          <p:spPr>
            <a:xfrm>
              <a:off x="3979411" y="1324552"/>
              <a:ext cx="183090" cy="0"/>
            </a:xfrm>
            <a:prstGeom prst="line">
              <a:avLst/>
            </a:prstGeom>
            <a:noFill/>
            <a:ln w="9525" cap="flat" cmpd="sng" algn="ctr">
              <a:solidFill>
                <a:sysClr val="windowText" lastClr="000000"/>
              </a:solidFill>
              <a:prstDash val="solid"/>
            </a:ln>
            <a:effectLst/>
          </p:spPr>
        </p:cxnSp>
        <p:cxnSp>
          <p:nvCxnSpPr>
            <p:cNvPr id="95" name="Straight Connector 94">
              <a:extLst>
                <a:ext uri="{FF2B5EF4-FFF2-40B4-BE49-F238E27FC236}">
                  <a16:creationId xmlns:a16="http://schemas.microsoft.com/office/drawing/2014/main" xmlns="" id="{EC72FD57-05F9-4F5A-AE74-38E9E90F8AF9}"/>
                </a:ext>
              </a:extLst>
            </p:cNvPr>
            <p:cNvCxnSpPr>
              <a:cxnSpLocks/>
            </p:cNvCxnSpPr>
            <p:nvPr/>
          </p:nvCxnSpPr>
          <p:spPr>
            <a:xfrm>
              <a:off x="3983622" y="1322934"/>
              <a:ext cx="0" cy="200807"/>
            </a:xfrm>
            <a:prstGeom prst="line">
              <a:avLst/>
            </a:prstGeom>
            <a:noFill/>
            <a:ln w="9525" cap="flat" cmpd="sng" algn="ctr">
              <a:solidFill>
                <a:sysClr val="windowText" lastClr="000000"/>
              </a:solidFill>
              <a:prstDash val="solid"/>
            </a:ln>
            <a:effectLst/>
          </p:spPr>
        </p:cxnSp>
        <p:cxnSp>
          <p:nvCxnSpPr>
            <p:cNvPr id="96" name="Straight Connector 95">
              <a:extLst>
                <a:ext uri="{FF2B5EF4-FFF2-40B4-BE49-F238E27FC236}">
                  <a16:creationId xmlns:a16="http://schemas.microsoft.com/office/drawing/2014/main" xmlns="" id="{97D1C821-72D4-41FC-90A8-81373AAF4798}"/>
                </a:ext>
              </a:extLst>
            </p:cNvPr>
            <p:cNvCxnSpPr>
              <a:cxnSpLocks/>
            </p:cNvCxnSpPr>
            <p:nvPr/>
          </p:nvCxnSpPr>
          <p:spPr>
            <a:xfrm>
              <a:off x="4333951" y="1614182"/>
              <a:ext cx="0" cy="165234"/>
            </a:xfrm>
            <a:prstGeom prst="line">
              <a:avLst/>
            </a:prstGeom>
            <a:noFill/>
            <a:ln w="9525" cap="flat" cmpd="sng" algn="ctr">
              <a:solidFill>
                <a:sysClr val="windowText" lastClr="000000"/>
              </a:solidFill>
              <a:prstDash val="solid"/>
              <a:headEnd type="triangle" w="med" len="med"/>
              <a:tailEnd type="none" w="med" len="med"/>
            </a:ln>
            <a:effectLst/>
          </p:spPr>
        </p:cxnSp>
        <p:cxnSp>
          <p:nvCxnSpPr>
            <p:cNvPr id="97" name="Straight Connector 96">
              <a:extLst>
                <a:ext uri="{FF2B5EF4-FFF2-40B4-BE49-F238E27FC236}">
                  <a16:creationId xmlns:a16="http://schemas.microsoft.com/office/drawing/2014/main" xmlns="" id="{7DF74E95-D999-479D-AAE0-728D68869375}"/>
                </a:ext>
              </a:extLst>
            </p:cNvPr>
            <p:cNvCxnSpPr>
              <a:cxnSpLocks/>
            </p:cNvCxnSpPr>
            <p:nvPr/>
          </p:nvCxnSpPr>
          <p:spPr>
            <a:xfrm>
              <a:off x="4162501" y="1614185"/>
              <a:ext cx="0" cy="160987"/>
            </a:xfrm>
            <a:prstGeom prst="line">
              <a:avLst/>
            </a:prstGeom>
            <a:noFill/>
            <a:ln w="9525" cap="flat" cmpd="sng" algn="ctr">
              <a:solidFill>
                <a:sysClr val="windowText" lastClr="000000"/>
              </a:solidFill>
              <a:prstDash val="solid"/>
            </a:ln>
            <a:effectLst/>
          </p:spPr>
        </p:cxnSp>
        <p:cxnSp>
          <p:nvCxnSpPr>
            <p:cNvPr id="98" name="Straight Connector 97">
              <a:extLst>
                <a:ext uri="{FF2B5EF4-FFF2-40B4-BE49-F238E27FC236}">
                  <a16:creationId xmlns:a16="http://schemas.microsoft.com/office/drawing/2014/main" xmlns="" id="{4ECE29B2-DA7B-4584-9707-3E02CB579E44}"/>
                </a:ext>
              </a:extLst>
            </p:cNvPr>
            <p:cNvCxnSpPr>
              <a:cxnSpLocks/>
            </p:cNvCxnSpPr>
            <p:nvPr/>
          </p:nvCxnSpPr>
          <p:spPr>
            <a:xfrm>
              <a:off x="3737429" y="1775168"/>
              <a:ext cx="425075" cy="0"/>
            </a:xfrm>
            <a:prstGeom prst="line">
              <a:avLst/>
            </a:prstGeom>
            <a:noFill/>
            <a:ln w="9525" cap="flat" cmpd="sng" algn="ctr">
              <a:solidFill>
                <a:sysClr val="windowText" lastClr="000000"/>
              </a:solidFill>
              <a:prstDash val="solid"/>
            </a:ln>
            <a:effectLst/>
          </p:spPr>
        </p:cxnSp>
        <p:sp>
          <p:nvSpPr>
            <p:cNvPr id="99" name="Rectangle 98">
              <a:extLst>
                <a:ext uri="{FF2B5EF4-FFF2-40B4-BE49-F238E27FC236}">
                  <a16:creationId xmlns:a16="http://schemas.microsoft.com/office/drawing/2014/main" xmlns="" id="{3BD2962A-3257-4E6E-9BEE-4FD083EB94D0}"/>
                </a:ext>
              </a:extLst>
            </p:cNvPr>
            <p:cNvSpPr/>
            <p:nvPr/>
          </p:nvSpPr>
          <p:spPr>
            <a:xfrm>
              <a:off x="4606314" y="925159"/>
              <a:ext cx="1143689" cy="258632"/>
            </a:xfrm>
            <a:prstGeom prst="rect">
              <a:avLst/>
            </a:prstGeom>
            <a:solidFill>
              <a:srgbClr val="00B050"/>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err="1" smtClean="0">
                  <a:ln>
                    <a:noFill/>
                  </a:ln>
                  <a:solidFill>
                    <a:prstClr val="white"/>
                  </a:solidFill>
                  <a:effectLst/>
                  <a:uLnTx/>
                  <a:uFillTx/>
                  <a:latin typeface="Calibri"/>
                  <a:ea typeface="+mn-ea"/>
                  <a:cs typeface="+mn-cs"/>
                </a:rPr>
                <a:t>PowerSupplyMonitor</a:t>
              </a:r>
              <a:endParaRPr kumimoji="0" lang="en-US" sz="9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0" name="Straight Connector 99">
              <a:extLst>
                <a:ext uri="{FF2B5EF4-FFF2-40B4-BE49-F238E27FC236}">
                  <a16:creationId xmlns:a16="http://schemas.microsoft.com/office/drawing/2014/main" xmlns="" id="{7ED55529-0951-4630-A204-6CE339CF6F11}"/>
                </a:ext>
              </a:extLst>
            </p:cNvPr>
            <p:cNvCxnSpPr>
              <a:cxnSpLocks/>
            </p:cNvCxnSpPr>
            <p:nvPr/>
          </p:nvCxnSpPr>
          <p:spPr>
            <a:xfrm flipV="1">
              <a:off x="4335576" y="1304384"/>
              <a:ext cx="1586579" cy="9699"/>
            </a:xfrm>
            <a:prstGeom prst="line">
              <a:avLst/>
            </a:prstGeom>
            <a:noFill/>
            <a:ln w="9525" cap="flat" cmpd="sng" algn="ctr">
              <a:solidFill>
                <a:sysClr val="windowText" lastClr="000000"/>
              </a:solidFill>
              <a:prstDash val="solid"/>
            </a:ln>
            <a:effectLst/>
          </p:spPr>
        </p:cxnSp>
        <p:cxnSp>
          <p:nvCxnSpPr>
            <p:cNvPr id="101" name="Straight Connector 100">
              <a:extLst>
                <a:ext uri="{FF2B5EF4-FFF2-40B4-BE49-F238E27FC236}">
                  <a16:creationId xmlns:a16="http://schemas.microsoft.com/office/drawing/2014/main" xmlns="" id="{B18ABCC6-E55F-4F10-A399-7A877383D2EA}"/>
                </a:ext>
              </a:extLst>
            </p:cNvPr>
            <p:cNvCxnSpPr>
              <a:cxnSpLocks/>
            </p:cNvCxnSpPr>
            <p:nvPr/>
          </p:nvCxnSpPr>
          <p:spPr>
            <a:xfrm>
              <a:off x="5922152" y="1054475"/>
              <a:ext cx="0" cy="249911"/>
            </a:xfrm>
            <a:prstGeom prst="line">
              <a:avLst/>
            </a:prstGeom>
            <a:noFill/>
            <a:ln w="9525" cap="flat" cmpd="sng" algn="ctr">
              <a:solidFill>
                <a:sysClr val="windowText" lastClr="000000"/>
              </a:solidFill>
              <a:prstDash val="solid"/>
            </a:ln>
            <a:effectLst/>
          </p:spPr>
        </p:cxnSp>
        <p:cxnSp>
          <p:nvCxnSpPr>
            <p:cNvPr id="102" name="Straight Connector 101">
              <a:extLst>
                <a:ext uri="{FF2B5EF4-FFF2-40B4-BE49-F238E27FC236}">
                  <a16:creationId xmlns:a16="http://schemas.microsoft.com/office/drawing/2014/main" xmlns="" id="{E098305D-4515-46DB-A3B3-388532491AC1}"/>
                </a:ext>
              </a:extLst>
            </p:cNvPr>
            <p:cNvCxnSpPr>
              <a:cxnSpLocks/>
            </p:cNvCxnSpPr>
            <p:nvPr/>
          </p:nvCxnSpPr>
          <p:spPr>
            <a:xfrm flipV="1">
              <a:off x="5754792" y="1054476"/>
              <a:ext cx="167363" cy="1"/>
            </a:xfrm>
            <a:prstGeom prst="line">
              <a:avLst/>
            </a:prstGeom>
            <a:noFill/>
            <a:ln w="9525" cap="flat" cmpd="sng" algn="ctr">
              <a:solidFill>
                <a:sysClr val="windowText" lastClr="000000"/>
              </a:solidFill>
              <a:prstDash val="solid"/>
            </a:ln>
            <a:effectLst/>
          </p:spPr>
        </p:cxnSp>
        <p:sp>
          <p:nvSpPr>
            <p:cNvPr id="103" name="Rectangle 102">
              <a:extLst>
                <a:ext uri="{FF2B5EF4-FFF2-40B4-BE49-F238E27FC236}">
                  <a16:creationId xmlns:a16="http://schemas.microsoft.com/office/drawing/2014/main" xmlns="" id="{435EB641-D2D2-4ABC-8D54-22786D7AE299}"/>
                </a:ext>
              </a:extLst>
            </p:cNvPr>
            <p:cNvSpPr/>
            <p:nvPr/>
          </p:nvSpPr>
          <p:spPr>
            <a:xfrm>
              <a:off x="4594313" y="1400017"/>
              <a:ext cx="785617" cy="258632"/>
            </a:xfrm>
            <a:prstGeom prst="rect">
              <a:avLst/>
            </a:prstGeom>
            <a:solidFill>
              <a:srgbClr val="00B050"/>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err="1" smtClean="0">
                  <a:ln>
                    <a:noFill/>
                  </a:ln>
                  <a:solidFill>
                    <a:prstClr val="white"/>
                  </a:solidFill>
                  <a:effectLst/>
                  <a:uLnTx/>
                  <a:uFillTx/>
                  <a:latin typeface="Calibri"/>
                  <a:ea typeface="+mn-ea"/>
                  <a:cs typeface="+mn-cs"/>
                </a:rPr>
                <a:t>NoiseMaker</a:t>
              </a:r>
              <a:endParaRPr kumimoji="0" lang="en-US" sz="9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4" name="Straight Connector 103">
              <a:extLst>
                <a:ext uri="{FF2B5EF4-FFF2-40B4-BE49-F238E27FC236}">
                  <a16:creationId xmlns:a16="http://schemas.microsoft.com/office/drawing/2014/main" xmlns="" id="{567B9E37-51C2-4220-ABCF-5E0D4B9D4343}"/>
                </a:ext>
              </a:extLst>
            </p:cNvPr>
            <p:cNvCxnSpPr>
              <a:cxnSpLocks/>
            </p:cNvCxnSpPr>
            <p:nvPr/>
          </p:nvCxnSpPr>
          <p:spPr>
            <a:xfrm>
              <a:off x="4333953" y="1778632"/>
              <a:ext cx="1211285" cy="0"/>
            </a:xfrm>
            <a:prstGeom prst="line">
              <a:avLst/>
            </a:prstGeom>
            <a:noFill/>
            <a:ln w="9525" cap="flat" cmpd="sng" algn="ctr">
              <a:solidFill>
                <a:sysClr val="windowText" lastClr="000000"/>
              </a:solidFill>
              <a:prstDash val="solid"/>
            </a:ln>
            <a:effectLst/>
          </p:spPr>
        </p:cxnSp>
        <p:cxnSp>
          <p:nvCxnSpPr>
            <p:cNvPr id="105" name="Straight Connector 104">
              <a:extLst>
                <a:ext uri="{FF2B5EF4-FFF2-40B4-BE49-F238E27FC236}">
                  <a16:creationId xmlns:a16="http://schemas.microsoft.com/office/drawing/2014/main" xmlns="" id="{B98C24B2-E161-4BA7-A2D3-AC33AA4FA1B6}"/>
                </a:ext>
              </a:extLst>
            </p:cNvPr>
            <p:cNvCxnSpPr>
              <a:cxnSpLocks/>
            </p:cNvCxnSpPr>
            <p:nvPr/>
          </p:nvCxnSpPr>
          <p:spPr>
            <a:xfrm>
              <a:off x="5545235" y="1529229"/>
              <a:ext cx="0" cy="249406"/>
            </a:xfrm>
            <a:prstGeom prst="line">
              <a:avLst/>
            </a:prstGeom>
            <a:noFill/>
            <a:ln w="9525" cap="flat" cmpd="sng" algn="ctr">
              <a:solidFill>
                <a:sysClr val="windowText" lastClr="000000"/>
              </a:solidFill>
              <a:prstDash val="solid"/>
            </a:ln>
            <a:effectLst/>
          </p:spPr>
        </p:cxnSp>
        <p:cxnSp>
          <p:nvCxnSpPr>
            <p:cNvPr id="106" name="Straight Connector 105">
              <a:extLst>
                <a:ext uri="{FF2B5EF4-FFF2-40B4-BE49-F238E27FC236}">
                  <a16:creationId xmlns:a16="http://schemas.microsoft.com/office/drawing/2014/main" xmlns="" id="{A4DE73E7-C223-4783-A0B6-C04A9A38FDCB}"/>
                </a:ext>
              </a:extLst>
            </p:cNvPr>
            <p:cNvCxnSpPr>
              <a:cxnSpLocks/>
            </p:cNvCxnSpPr>
            <p:nvPr/>
          </p:nvCxnSpPr>
          <p:spPr>
            <a:xfrm flipV="1">
              <a:off x="5381996" y="1527544"/>
              <a:ext cx="167363" cy="1685"/>
            </a:xfrm>
            <a:prstGeom prst="line">
              <a:avLst/>
            </a:prstGeom>
            <a:noFill/>
            <a:ln w="9525" cap="flat" cmpd="sng" algn="ctr">
              <a:solidFill>
                <a:sysClr val="windowText" lastClr="000000"/>
              </a:solidFill>
              <a:prstDash val="solid"/>
            </a:ln>
            <a:effectLst/>
          </p:spPr>
        </p:cxnSp>
        <p:cxnSp>
          <p:nvCxnSpPr>
            <p:cNvPr id="107" name="Straight Connector 106">
              <a:extLst>
                <a:ext uri="{FF2B5EF4-FFF2-40B4-BE49-F238E27FC236}">
                  <a16:creationId xmlns:a16="http://schemas.microsoft.com/office/drawing/2014/main" xmlns="" id="{0F379A07-C853-4542-9B14-B79B65B8CA52}"/>
                </a:ext>
              </a:extLst>
            </p:cNvPr>
            <p:cNvCxnSpPr>
              <a:cxnSpLocks/>
            </p:cNvCxnSpPr>
            <p:nvPr/>
          </p:nvCxnSpPr>
          <p:spPr>
            <a:xfrm>
              <a:off x="3737426" y="1493869"/>
              <a:ext cx="0" cy="281300"/>
            </a:xfrm>
            <a:prstGeom prst="line">
              <a:avLst/>
            </a:prstGeom>
            <a:noFill/>
            <a:ln w="9525" cap="flat" cmpd="sng" algn="ctr">
              <a:solidFill>
                <a:sysClr val="windowText" lastClr="000000"/>
              </a:solidFill>
              <a:prstDash val="solid"/>
            </a:ln>
            <a:effectLst/>
          </p:spPr>
        </p:cxnSp>
        <p:sp>
          <p:nvSpPr>
            <p:cNvPr id="111" name="Oval 110">
              <a:extLst>
                <a:ext uri="{FF2B5EF4-FFF2-40B4-BE49-F238E27FC236}">
                  <a16:creationId xmlns:a16="http://schemas.microsoft.com/office/drawing/2014/main" xmlns="" id="{11591D0B-04CC-4449-9F5F-472DA01CF5FA}"/>
                </a:ext>
              </a:extLst>
            </p:cNvPr>
            <p:cNvSpPr/>
            <p:nvPr/>
          </p:nvSpPr>
          <p:spPr>
            <a:xfrm>
              <a:off x="4959606" y="4071442"/>
              <a:ext cx="34289" cy="34289"/>
            </a:xfrm>
            <a:prstGeom prst="ellipse">
              <a:avLst/>
            </a:prstGeom>
            <a:solidFill>
              <a:sysClr val="windowText" lastClr="000000"/>
            </a:solidFill>
            <a:ln w="25400" cap="flat" cmpd="sng" algn="ctr">
              <a:no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Calibri"/>
                <a:ea typeface="+mn-ea"/>
                <a:cs typeface="+mn-cs"/>
              </a:endParaRPr>
            </a:p>
          </p:txBody>
        </p:sp>
        <p:sp>
          <p:nvSpPr>
            <p:cNvPr id="112" name="Left-Right Arrow 28">
              <a:extLst>
                <a:ext uri="{FF2B5EF4-FFF2-40B4-BE49-F238E27FC236}">
                  <a16:creationId xmlns:a16="http://schemas.microsoft.com/office/drawing/2014/main" xmlns="" id="{4448905D-B6A1-4D9A-9BCE-10EBE464E2D1}"/>
                </a:ext>
              </a:extLst>
            </p:cNvPr>
            <p:cNvSpPr/>
            <p:nvPr/>
          </p:nvSpPr>
          <p:spPr>
            <a:xfrm>
              <a:off x="3148851" y="2376632"/>
              <a:ext cx="246359" cy="249153"/>
            </a:xfrm>
            <a:prstGeom prst="leftRightArrow">
              <a:avLst>
                <a:gd name="adj1" fmla="val 50000"/>
                <a:gd name="adj2" fmla="val 32323"/>
              </a:avLst>
            </a:prstGeom>
            <a:solidFill>
              <a:srgbClr val="F79646">
                <a:lumMod val="75000"/>
              </a:srgbClr>
            </a:solidFill>
            <a:ln w="12700" cap="flat" cmpd="sng" algn="ctr">
              <a:solidFill>
                <a:srgbClr val="860908">
                  <a:shade val="95000"/>
                  <a:satMod val="105000"/>
                </a:srgbClr>
              </a:solidFill>
              <a:prstDash val="solid"/>
            </a:ln>
            <a:effectLst/>
          </p:spPr>
          <p:txBody>
            <a:bodyPr lIns="0" tIns="34289" rIns="0" bIns="3428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ysClr val="window" lastClr="FFFFFF"/>
                  </a:solidFill>
                  <a:effectLst/>
                  <a:uLnTx/>
                  <a:uFillTx/>
                  <a:latin typeface="Goudy Old Style"/>
                  <a:ea typeface="+mn-ea"/>
                  <a:cs typeface="+mn-cs"/>
                </a:rPr>
                <a:t>SI2</a:t>
              </a:r>
            </a:p>
          </p:txBody>
        </p:sp>
        <p:sp>
          <p:nvSpPr>
            <p:cNvPr id="113" name="Left-Right Arrow 28">
              <a:extLst>
                <a:ext uri="{FF2B5EF4-FFF2-40B4-BE49-F238E27FC236}">
                  <a16:creationId xmlns:a16="http://schemas.microsoft.com/office/drawing/2014/main" xmlns="" id="{7A662A17-E3B0-48D8-B371-CEC08352A465}"/>
                </a:ext>
              </a:extLst>
            </p:cNvPr>
            <p:cNvSpPr/>
            <p:nvPr/>
          </p:nvSpPr>
          <p:spPr>
            <a:xfrm>
              <a:off x="3152338" y="1103948"/>
              <a:ext cx="246359" cy="249153"/>
            </a:xfrm>
            <a:prstGeom prst="leftRightArrow">
              <a:avLst>
                <a:gd name="adj1" fmla="val 50000"/>
                <a:gd name="adj2" fmla="val 32323"/>
              </a:avLst>
            </a:prstGeom>
            <a:solidFill>
              <a:srgbClr val="F79646">
                <a:lumMod val="75000"/>
              </a:srgbClr>
            </a:solidFill>
            <a:ln w="12700" cap="flat" cmpd="sng" algn="ctr">
              <a:solidFill>
                <a:srgbClr val="860908">
                  <a:shade val="95000"/>
                  <a:satMod val="105000"/>
                </a:srgbClr>
              </a:solidFill>
              <a:prstDash val="solid"/>
            </a:ln>
            <a:effectLst/>
          </p:spPr>
          <p:txBody>
            <a:bodyPr lIns="0" tIns="34289" rIns="0" bIns="3428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ysClr val="window" lastClr="FFFFFF"/>
                  </a:solidFill>
                  <a:effectLst/>
                  <a:uLnTx/>
                  <a:uFillTx/>
                  <a:latin typeface="Goudy Old Style"/>
                  <a:ea typeface="+mn-ea"/>
                  <a:cs typeface="+mn-cs"/>
                </a:rPr>
                <a:t>SI1</a:t>
              </a:r>
            </a:p>
          </p:txBody>
        </p:sp>
        <p:sp>
          <p:nvSpPr>
            <p:cNvPr id="114" name="Rectangle 113">
              <a:extLst>
                <a:ext uri="{FF2B5EF4-FFF2-40B4-BE49-F238E27FC236}">
                  <a16:creationId xmlns:a16="http://schemas.microsoft.com/office/drawing/2014/main" xmlns="" id="{25FB184D-FEFC-49F9-863E-27F9461C273D}"/>
                </a:ext>
              </a:extLst>
            </p:cNvPr>
            <p:cNvSpPr/>
            <p:nvPr/>
          </p:nvSpPr>
          <p:spPr>
            <a:xfrm>
              <a:off x="5201263" y="2326125"/>
              <a:ext cx="498710" cy="151956"/>
            </a:xfrm>
            <a:prstGeom prst="rect">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prstClr val="white"/>
                  </a:solidFill>
                  <a:effectLst/>
                  <a:uLnTx/>
                  <a:uFillTx/>
                  <a:latin typeface="Calibri"/>
                  <a:ea typeface="+mn-ea"/>
                  <a:cs typeface="+mn-cs"/>
                </a:rPr>
                <a:t>MBIST1</a:t>
              </a:r>
            </a:p>
          </p:txBody>
        </p:sp>
        <p:cxnSp>
          <p:nvCxnSpPr>
            <p:cNvPr id="115" name="Straight Connector 114">
              <a:extLst>
                <a:ext uri="{FF2B5EF4-FFF2-40B4-BE49-F238E27FC236}">
                  <a16:creationId xmlns:a16="http://schemas.microsoft.com/office/drawing/2014/main" xmlns="" id="{54D64CCA-3942-410D-A94E-02D8989AC6A6}"/>
                </a:ext>
              </a:extLst>
            </p:cNvPr>
            <p:cNvCxnSpPr>
              <a:cxnSpLocks/>
              <a:stCxn id="114" idx="3"/>
            </p:cNvCxnSpPr>
            <p:nvPr/>
          </p:nvCxnSpPr>
          <p:spPr>
            <a:xfrm flipV="1">
              <a:off x="5699974" y="2398202"/>
              <a:ext cx="195794" cy="3903"/>
            </a:xfrm>
            <a:prstGeom prst="line">
              <a:avLst/>
            </a:prstGeom>
            <a:noFill/>
            <a:ln w="9525" cap="flat" cmpd="sng" algn="ctr">
              <a:solidFill>
                <a:sysClr val="windowText" lastClr="000000"/>
              </a:solidFill>
              <a:prstDash val="solid"/>
              <a:headEnd type="none" w="med" len="med"/>
              <a:tailEnd type="triangle" w="med" len="med"/>
            </a:ln>
            <a:effectLst/>
          </p:spPr>
        </p:cxnSp>
        <p:cxnSp>
          <p:nvCxnSpPr>
            <p:cNvPr id="116" name="Straight Connector 115">
              <a:extLst>
                <a:ext uri="{FF2B5EF4-FFF2-40B4-BE49-F238E27FC236}">
                  <a16:creationId xmlns:a16="http://schemas.microsoft.com/office/drawing/2014/main" xmlns="" id="{22528785-C3BF-4C25-ABAE-A6D0B0A3BD8E}"/>
                </a:ext>
              </a:extLst>
            </p:cNvPr>
            <p:cNvCxnSpPr>
              <a:cxnSpLocks/>
              <a:stCxn id="117" idx="6"/>
              <a:endCxn id="114" idx="1"/>
            </p:cNvCxnSpPr>
            <p:nvPr/>
          </p:nvCxnSpPr>
          <p:spPr>
            <a:xfrm flipV="1">
              <a:off x="5104873" y="2402104"/>
              <a:ext cx="96392" cy="1796"/>
            </a:xfrm>
            <a:prstGeom prst="line">
              <a:avLst/>
            </a:prstGeom>
            <a:noFill/>
            <a:ln w="9525" cap="flat" cmpd="sng" algn="ctr">
              <a:solidFill>
                <a:sysClr val="windowText" lastClr="000000"/>
              </a:solidFill>
              <a:prstDash val="solid"/>
              <a:headEnd type="none" w="med" len="med"/>
              <a:tailEnd type="triangle" w="med" len="med"/>
            </a:ln>
            <a:effectLst/>
          </p:spPr>
        </p:cxnSp>
        <p:sp>
          <p:nvSpPr>
            <p:cNvPr id="117" name="Oval 116">
              <a:extLst>
                <a:ext uri="{FF2B5EF4-FFF2-40B4-BE49-F238E27FC236}">
                  <a16:creationId xmlns:a16="http://schemas.microsoft.com/office/drawing/2014/main" xmlns="" id="{6B1B755B-C141-4699-B4B0-D17C73AF9C5E}"/>
                </a:ext>
              </a:extLst>
            </p:cNvPr>
            <p:cNvSpPr/>
            <p:nvPr/>
          </p:nvSpPr>
          <p:spPr>
            <a:xfrm>
              <a:off x="5070584" y="2386758"/>
              <a:ext cx="34289" cy="34289"/>
            </a:xfrm>
            <a:prstGeom prst="ellipse">
              <a:avLst/>
            </a:prstGeom>
            <a:solidFill>
              <a:sysClr val="windowText" lastClr="000000"/>
            </a:solidFill>
            <a:ln w="25400" cap="flat" cmpd="sng" algn="ctr">
              <a:noFill/>
              <a:prstDash val="solid"/>
            </a:ln>
            <a:effectLst/>
          </p:spPr>
          <p:txBody>
            <a:bodyPr lIns="68577" tIns="34289" rIns="68577" bIns="34289" rtlCol="0" anchor="ctr"/>
            <a:lstStyle/>
            <a:p>
              <a:pPr marL="0" marR="0" lvl="0" indent="0" algn="ctr" defTabSz="34288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Calibri"/>
                <a:ea typeface="+mn-ea"/>
                <a:cs typeface="+mn-cs"/>
              </a:endParaRPr>
            </a:p>
          </p:txBody>
        </p:sp>
        <p:sp>
          <p:nvSpPr>
            <p:cNvPr id="118" name="Rectangle 117">
              <a:extLst>
                <a:ext uri="{FF2B5EF4-FFF2-40B4-BE49-F238E27FC236}">
                  <a16:creationId xmlns:a16="http://schemas.microsoft.com/office/drawing/2014/main" xmlns="" id="{A35E9947-0CD2-45F3-951C-DB2D4D549EA2}"/>
                </a:ext>
              </a:extLst>
            </p:cNvPr>
            <p:cNvSpPr/>
            <p:nvPr/>
          </p:nvSpPr>
          <p:spPr>
            <a:xfrm>
              <a:off x="2848626" y="133350"/>
              <a:ext cx="1218646" cy="306847"/>
            </a:xfrm>
            <a:prstGeom prst="rect">
              <a:avLst/>
            </a:prstGeom>
            <a:solidFill>
              <a:srgbClr val="0070C0"/>
            </a:solidFill>
            <a:ln w="12700" cap="flat" cmpd="sng" algn="ctr">
              <a:solidFill>
                <a:srgbClr val="860908">
                  <a:shade val="95000"/>
                  <a:satMod val="105000"/>
                </a:srgbClr>
              </a:solidFill>
              <a:prstDash val="solid"/>
            </a:ln>
            <a:effectLst/>
          </p:spPr>
          <p:txBody>
            <a:bodyPr lIns="68577" tIns="34289" rIns="68577" bIns="3428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800">
                  <a:solidFill>
                    <a:sysClr val="window" lastClr="FFFFFF"/>
                  </a:solidFill>
                  <a:latin typeface="Goudy Old Style"/>
                </a:rPr>
                <a:t>Functional _Instruments</a:t>
              </a:r>
            </a:p>
          </p:txBody>
        </p:sp>
        <p:sp>
          <p:nvSpPr>
            <p:cNvPr id="119" name="TextBox 118">
              <a:extLst>
                <a:ext uri="{FF2B5EF4-FFF2-40B4-BE49-F238E27FC236}">
                  <a16:creationId xmlns:a16="http://schemas.microsoft.com/office/drawing/2014/main" xmlns="" id="{CF760423-E486-48A2-AE4A-8CA0DF792890}"/>
                </a:ext>
              </a:extLst>
            </p:cNvPr>
            <p:cNvSpPr txBox="1"/>
            <p:nvPr/>
          </p:nvSpPr>
          <p:spPr>
            <a:xfrm>
              <a:off x="4172734" y="139082"/>
              <a:ext cx="264734" cy="288539"/>
            </a:xfrm>
            <a:prstGeom prst="rect">
              <a:avLst/>
            </a:prstGeom>
            <a:noFill/>
          </p:spPr>
          <p:txBody>
            <a:bodyPr wrap="none" lIns="68577" tIns="34289" rIns="68577" bIns="34289" rtlCol="0">
              <a:spAutoFit/>
            </a:bodyPr>
            <a:lstStyle/>
            <a:p>
              <a:pPr defTabSz="342884"/>
              <a:r>
                <a:rPr lang="en-US" sz="1400">
                  <a:solidFill>
                    <a:prstClr val="black"/>
                  </a:solidFill>
                  <a:latin typeface="Calibri"/>
                </a:rPr>
                <a:t>…</a:t>
              </a:r>
            </a:p>
          </p:txBody>
        </p:sp>
        <p:sp>
          <p:nvSpPr>
            <p:cNvPr id="120" name="Left-Right Arrow 63">
              <a:extLst>
                <a:ext uri="{FF2B5EF4-FFF2-40B4-BE49-F238E27FC236}">
                  <a16:creationId xmlns:a16="http://schemas.microsoft.com/office/drawing/2014/main" xmlns="" id="{83B32353-9324-4130-8893-50EE2E09D4AE}"/>
                </a:ext>
              </a:extLst>
            </p:cNvPr>
            <p:cNvSpPr/>
            <p:nvPr/>
          </p:nvSpPr>
          <p:spPr>
            <a:xfrm rot="16200000">
              <a:off x="4962407" y="574942"/>
              <a:ext cx="484963" cy="215468"/>
            </a:xfrm>
            <a:prstGeom prst="leftRightArrow">
              <a:avLst>
                <a:gd name="adj1" fmla="val 50000"/>
                <a:gd name="adj2" fmla="val 27355"/>
              </a:avLst>
            </a:prstGeom>
            <a:solidFill>
              <a:srgbClr val="0070C0"/>
            </a:solidFill>
            <a:ln w="12700" cap="flat" cmpd="sng" algn="ctr">
              <a:solidFill>
                <a:srgbClr val="860908">
                  <a:shade val="95000"/>
                  <a:satMod val="105000"/>
                </a:srgbClr>
              </a:solidFill>
              <a:prstDash val="solid"/>
            </a:ln>
            <a:effectLst/>
          </p:spPr>
          <p:txBody>
            <a:bodyPr lIns="68577" tIns="34289" rIns="68577" bIns="3428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900">
                <a:solidFill>
                  <a:sysClr val="window" lastClr="FFFFFF"/>
                </a:solidFill>
                <a:latin typeface="Goudy Old Style"/>
              </a:endParaRPr>
            </a:p>
          </p:txBody>
        </p:sp>
        <p:sp>
          <p:nvSpPr>
            <p:cNvPr id="121" name="TextBox 120">
              <a:extLst>
                <a:ext uri="{FF2B5EF4-FFF2-40B4-BE49-F238E27FC236}">
                  <a16:creationId xmlns:a16="http://schemas.microsoft.com/office/drawing/2014/main" xmlns="" id="{6CA324BF-9B14-466E-A81E-34C26CB27E64}"/>
                </a:ext>
              </a:extLst>
            </p:cNvPr>
            <p:cNvSpPr txBox="1"/>
            <p:nvPr/>
          </p:nvSpPr>
          <p:spPr>
            <a:xfrm>
              <a:off x="4172734" y="139082"/>
              <a:ext cx="264734" cy="288539"/>
            </a:xfrm>
            <a:prstGeom prst="rect">
              <a:avLst/>
            </a:prstGeom>
            <a:noFill/>
          </p:spPr>
          <p:txBody>
            <a:bodyPr wrap="none" lIns="68577" tIns="34289" rIns="68577" bIns="34289" rtlCol="0">
              <a:spAutoFit/>
            </a:bodyPr>
            <a:lstStyle/>
            <a:p>
              <a:pPr defTabSz="342884"/>
              <a:r>
                <a:rPr lang="en-US" sz="1400">
                  <a:solidFill>
                    <a:prstClr val="black"/>
                  </a:solidFill>
                  <a:latin typeface="Calibri"/>
                </a:rPr>
                <a:t>…</a:t>
              </a:r>
            </a:p>
          </p:txBody>
        </p:sp>
        <p:sp>
          <p:nvSpPr>
            <p:cNvPr id="122" name="Rectangle 121">
              <a:extLst>
                <a:ext uri="{FF2B5EF4-FFF2-40B4-BE49-F238E27FC236}">
                  <a16:creationId xmlns:a16="http://schemas.microsoft.com/office/drawing/2014/main" xmlns="" id="{0E9599B0-71F9-4F2B-B25D-F1B734DD4AD3}"/>
                </a:ext>
              </a:extLst>
            </p:cNvPr>
            <p:cNvSpPr/>
            <p:nvPr/>
          </p:nvSpPr>
          <p:spPr>
            <a:xfrm>
              <a:off x="4606314" y="136731"/>
              <a:ext cx="1218646" cy="306847"/>
            </a:xfrm>
            <a:prstGeom prst="rect">
              <a:avLst/>
            </a:prstGeom>
            <a:solidFill>
              <a:srgbClr val="0070C0"/>
            </a:solidFill>
            <a:ln w="12700" cap="flat" cmpd="sng" algn="ctr">
              <a:solidFill>
                <a:srgbClr val="860908">
                  <a:shade val="95000"/>
                  <a:satMod val="105000"/>
                </a:srgbClr>
              </a:solidFill>
              <a:prstDash val="solid"/>
            </a:ln>
            <a:effectLst/>
          </p:spPr>
          <p:txBody>
            <a:bodyPr lIns="68577" tIns="34289" rIns="68577" bIns="3428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800">
                  <a:solidFill>
                    <a:sysClr val="window" lastClr="FFFFFF"/>
                  </a:solidFill>
                  <a:latin typeface="Goudy Old Style"/>
                </a:rPr>
                <a:t>Functional _Instruments</a:t>
              </a:r>
            </a:p>
          </p:txBody>
        </p:sp>
        <p:sp>
          <p:nvSpPr>
            <p:cNvPr id="123" name="Left-Right Arrow 63">
              <a:extLst>
                <a:ext uri="{FF2B5EF4-FFF2-40B4-BE49-F238E27FC236}">
                  <a16:creationId xmlns:a16="http://schemas.microsoft.com/office/drawing/2014/main" xmlns="" id="{DB15937A-C17F-4579-A5C9-C19245AE3BFF}"/>
                </a:ext>
              </a:extLst>
            </p:cNvPr>
            <p:cNvSpPr/>
            <p:nvPr/>
          </p:nvSpPr>
          <p:spPr>
            <a:xfrm>
              <a:off x="2590800" y="170163"/>
              <a:ext cx="249184" cy="215468"/>
            </a:xfrm>
            <a:prstGeom prst="leftRightArrow">
              <a:avLst>
                <a:gd name="adj1" fmla="val 50000"/>
                <a:gd name="adj2" fmla="val 27355"/>
              </a:avLst>
            </a:prstGeom>
            <a:solidFill>
              <a:srgbClr val="0070C0"/>
            </a:solidFill>
            <a:ln w="12700" cap="flat" cmpd="sng" algn="ctr">
              <a:solidFill>
                <a:srgbClr val="860908">
                  <a:shade val="95000"/>
                  <a:satMod val="105000"/>
                </a:srgbClr>
              </a:solidFill>
              <a:prstDash val="solid"/>
            </a:ln>
            <a:effectLst/>
          </p:spPr>
          <p:txBody>
            <a:bodyPr lIns="0" tIns="34289" rIns="0" bIns="3428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900">
                  <a:solidFill>
                    <a:sysClr val="window" lastClr="FFFFFF"/>
                  </a:solidFill>
                  <a:latin typeface="Goudy Old Style"/>
                </a:rPr>
                <a:t>DI1</a:t>
              </a:r>
            </a:p>
          </p:txBody>
        </p:sp>
      </p:grpSp>
    </p:spTree>
    <p:extLst>
      <p:ext uri="{BB962C8B-B14F-4D97-AF65-F5344CB8AC3E}">
        <p14:creationId xmlns:p14="http://schemas.microsoft.com/office/powerpoint/2010/main" val="24319144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Board</a:t>
            </a:r>
            <a:endParaRPr lang="en-US" dirty="0"/>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51</a:t>
            </a:fld>
            <a:endParaRPr lang="en-US">
              <a:solidFill>
                <a:prstClr val="black">
                  <a:lumMod val="65000"/>
                  <a:lumOff val="35000"/>
                </a:prstClr>
              </a:solidFill>
            </a:endParaRPr>
          </a:p>
        </p:txBody>
      </p:sp>
      <p:sp>
        <p:nvSpPr>
          <p:cNvPr id="5" name="Date Placeholder 4"/>
          <p:cNvSpPr>
            <a:spLocks noGrp="1"/>
          </p:cNvSpPr>
          <p:nvPr>
            <p:ph type="dt" sz="half" idx="10"/>
          </p:nvPr>
        </p:nvSpPr>
        <p:spPr/>
        <p:txBody>
          <a:bodyPr/>
          <a:lstStyle/>
          <a:p>
            <a:fld id="{25D5C266-A8C8-4F80-AC4E-046667DD5F6F}" type="datetime1">
              <a:rPr lang="en-US">
                <a:solidFill>
                  <a:prstClr val="white">
                    <a:lumMod val="50000"/>
                  </a:prstClr>
                </a:solidFill>
              </a:rPr>
              <a:pPr/>
              <a:t>11/29/2021</a:t>
            </a:fld>
            <a:endParaRPr>
              <a:solidFill>
                <a:prstClr val="white">
                  <a:lumMod val="50000"/>
                </a:prstClr>
              </a:solidFill>
            </a:endParaRPr>
          </a:p>
        </p:txBody>
      </p:sp>
      <p:grpSp>
        <p:nvGrpSpPr>
          <p:cNvPr id="286" name="Group 285"/>
          <p:cNvGrpSpPr/>
          <p:nvPr/>
        </p:nvGrpSpPr>
        <p:grpSpPr>
          <a:xfrm>
            <a:off x="4425453" y="4380547"/>
            <a:ext cx="1197445" cy="215444"/>
            <a:chOff x="5279555" y="4476750"/>
            <a:chExt cx="1197445" cy="215444"/>
          </a:xfrm>
        </p:grpSpPr>
        <p:sp>
          <p:nvSpPr>
            <p:cNvPr id="284" name="Rectangle 283"/>
            <p:cNvSpPr/>
            <p:nvPr/>
          </p:nvSpPr>
          <p:spPr>
            <a:xfrm>
              <a:off x="5279555" y="4555701"/>
              <a:ext cx="233580" cy="734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 name="TextBox 284"/>
            <p:cNvSpPr txBox="1"/>
            <p:nvPr/>
          </p:nvSpPr>
          <p:spPr>
            <a:xfrm>
              <a:off x="5458274" y="4476750"/>
              <a:ext cx="1018726" cy="215444"/>
            </a:xfrm>
            <a:prstGeom prst="rect">
              <a:avLst/>
            </a:prstGeom>
            <a:noFill/>
          </p:spPr>
          <p:txBody>
            <a:bodyPr wrap="square" rtlCol="0">
              <a:spAutoFit/>
            </a:bodyPr>
            <a:lstStyle/>
            <a:p>
              <a:r>
                <a:rPr lang="en-US" sz="800" dirty="0" smtClean="0">
                  <a:solidFill>
                    <a:prstClr val="black"/>
                  </a:solidFill>
                </a:rPr>
                <a:t>IEEE 1149.1</a:t>
              </a:r>
              <a:endParaRPr lang="en-US" sz="800" dirty="0">
                <a:solidFill>
                  <a:prstClr val="black"/>
                </a:solidFill>
              </a:endParaRPr>
            </a:p>
          </p:txBody>
        </p:sp>
      </p:grpSp>
      <p:grpSp>
        <p:nvGrpSpPr>
          <p:cNvPr id="287" name="Group 286"/>
          <p:cNvGrpSpPr/>
          <p:nvPr/>
        </p:nvGrpSpPr>
        <p:grpSpPr>
          <a:xfrm>
            <a:off x="4419600" y="4532947"/>
            <a:ext cx="1197445" cy="215444"/>
            <a:chOff x="5279555" y="4476750"/>
            <a:chExt cx="1197445" cy="215444"/>
          </a:xfrm>
        </p:grpSpPr>
        <p:sp>
          <p:nvSpPr>
            <p:cNvPr id="288" name="Rectangle 287"/>
            <p:cNvSpPr/>
            <p:nvPr/>
          </p:nvSpPr>
          <p:spPr>
            <a:xfrm>
              <a:off x="5279555" y="4555701"/>
              <a:ext cx="233580" cy="734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 name="TextBox 288"/>
            <p:cNvSpPr txBox="1"/>
            <p:nvPr/>
          </p:nvSpPr>
          <p:spPr>
            <a:xfrm>
              <a:off x="5458274" y="4476750"/>
              <a:ext cx="1018726" cy="215444"/>
            </a:xfrm>
            <a:prstGeom prst="rect">
              <a:avLst/>
            </a:prstGeom>
            <a:noFill/>
          </p:spPr>
          <p:txBody>
            <a:bodyPr wrap="square" rtlCol="0">
              <a:spAutoFit/>
            </a:bodyPr>
            <a:lstStyle/>
            <a:p>
              <a:r>
                <a:rPr lang="en-US" sz="800" dirty="0" smtClean="0">
                  <a:solidFill>
                    <a:prstClr val="black"/>
                  </a:solidFill>
                </a:rPr>
                <a:t>SPI</a:t>
              </a:r>
              <a:endParaRPr lang="en-US" sz="800" dirty="0">
                <a:solidFill>
                  <a:prstClr val="black"/>
                </a:solidFill>
              </a:endParaRPr>
            </a:p>
          </p:txBody>
        </p:sp>
      </p:grpSp>
      <p:grpSp>
        <p:nvGrpSpPr>
          <p:cNvPr id="290" name="Group 289"/>
          <p:cNvGrpSpPr/>
          <p:nvPr/>
        </p:nvGrpSpPr>
        <p:grpSpPr>
          <a:xfrm>
            <a:off x="4424241" y="4685347"/>
            <a:ext cx="1197445" cy="215444"/>
            <a:chOff x="5279555" y="4476750"/>
            <a:chExt cx="1197445" cy="215444"/>
          </a:xfrm>
        </p:grpSpPr>
        <p:sp>
          <p:nvSpPr>
            <p:cNvPr id="291" name="Rectangle 290"/>
            <p:cNvSpPr/>
            <p:nvPr/>
          </p:nvSpPr>
          <p:spPr>
            <a:xfrm>
              <a:off x="5279555" y="4555701"/>
              <a:ext cx="233580" cy="734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 name="TextBox 291"/>
            <p:cNvSpPr txBox="1"/>
            <p:nvPr/>
          </p:nvSpPr>
          <p:spPr>
            <a:xfrm>
              <a:off x="5458274" y="4476750"/>
              <a:ext cx="1018726" cy="215444"/>
            </a:xfrm>
            <a:prstGeom prst="rect">
              <a:avLst/>
            </a:prstGeom>
            <a:noFill/>
          </p:spPr>
          <p:txBody>
            <a:bodyPr wrap="square" rtlCol="0">
              <a:spAutoFit/>
            </a:bodyPr>
            <a:lstStyle/>
            <a:p>
              <a:r>
                <a:rPr lang="en-US" sz="800" dirty="0" smtClean="0">
                  <a:solidFill>
                    <a:prstClr val="black"/>
                  </a:solidFill>
                </a:rPr>
                <a:t>I2C</a:t>
              </a:r>
              <a:endParaRPr lang="en-US" sz="800" dirty="0">
                <a:solidFill>
                  <a:prstClr val="black"/>
                </a:solidFill>
              </a:endParaRPr>
            </a:p>
          </p:txBody>
        </p:sp>
      </p:grpSp>
      <p:grpSp>
        <p:nvGrpSpPr>
          <p:cNvPr id="426" name="Group 425"/>
          <p:cNvGrpSpPr/>
          <p:nvPr/>
        </p:nvGrpSpPr>
        <p:grpSpPr>
          <a:xfrm>
            <a:off x="2362200" y="1256347"/>
            <a:ext cx="4396031" cy="3124200"/>
            <a:chOff x="2362200" y="1256347"/>
            <a:chExt cx="4396031" cy="3124200"/>
          </a:xfrm>
        </p:grpSpPr>
        <p:sp>
          <p:nvSpPr>
            <p:cNvPr id="7" name="Rounded Rectangle 6"/>
            <p:cNvSpPr/>
            <p:nvPr/>
          </p:nvSpPr>
          <p:spPr>
            <a:xfrm>
              <a:off x="2661537" y="1256347"/>
              <a:ext cx="4096694" cy="31242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ounded Rectangle 7"/>
            <p:cNvSpPr/>
            <p:nvPr/>
          </p:nvSpPr>
          <p:spPr>
            <a:xfrm>
              <a:off x="2362200" y="1730799"/>
              <a:ext cx="381000" cy="2286000"/>
            </a:xfrm>
            <a:prstGeom prst="roundRect">
              <a:avLst/>
            </a:prstGeom>
            <a:solidFill>
              <a:srgbClr val="3399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2667000" y="1730799"/>
              <a:ext cx="152400" cy="2286000"/>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5" name="Group 24"/>
            <p:cNvGrpSpPr/>
            <p:nvPr/>
          </p:nvGrpSpPr>
          <p:grpSpPr>
            <a:xfrm>
              <a:off x="2380306" y="1770787"/>
              <a:ext cx="304800" cy="2209800"/>
              <a:chOff x="3429000" y="1885950"/>
              <a:chExt cx="304800" cy="2209800"/>
            </a:xfrm>
          </p:grpSpPr>
          <p:sp>
            <p:nvSpPr>
              <p:cNvPr id="10" name="Rectangle 9"/>
              <p:cNvSpPr/>
              <p:nvPr/>
            </p:nvSpPr>
            <p:spPr>
              <a:xfrm>
                <a:off x="3429000" y="1885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3429000" y="2038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3429000" y="2190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3429000" y="2343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3429000" y="2495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3429000" y="2647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3429000" y="2800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3429000" y="2952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3429000" y="3105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a:off x="3429000" y="3257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3429000" y="34099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3429000" y="35623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3429000" y="37147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a:off x="3429000" y="38671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3429000" y="4019550"/>
                <a:ext cx="3048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5" name="Group 44"/>
            <p:cNvGrpSpPr/>
            <p:nvPr/>
          </p:nvGrpSpPr>
          <p:grpSpPr>
            <a:xfrm>
              <a:off x="3627486" y="1425999"/>
              <a:ext cx="411114" cy="954388"/>
              <a:chOff x="4251744" y="1504950"/>
              <a:chExt cx="411114" cy="954388"/>
            </a:xfrm>
          </p:grpSpPr>
          <p:sp>
            <p:nvSpPr>
              <p:cNvPr id="26" name="Rectangle 25"/>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50" dirty="0" smtClean="0">
                    <a:solidFill>
                      <a:prstClr val="white"/>
                    </a:solidFill>
                  </a:rPr>
                  <a:t>U1</a:t>
                </a:r>
                <a:endParaRPr lang="en-US" sz="1050" dirty="0">
                  <a:solidFill>
                    <a:prstClr val="white"/>
                  </a:solidFill>
                </a:endParaRPr>
              </a:p>
            </p:txBody>
          </p:sp>
          <p:grpSp>
            <p:nvGrpSpPr>
              <p:cNvPr id="35" name="Group 34"/>
              <p:cNvGrpSpPr/>
              <p:nvPr/>
            </p:nvGrpSpPr>
            <p:grpSpPr>
              <a:xfrm>
                <a:off x="4559120" y="1543050"/>
                <a:ext cx="103738" cy="845283"/>
                <a:chOff x="4924239" y="1543050"/>
                <a:chExt cx="103738" cy="1134732"/>
              </a:xfrm>
            </p:grpSpPr>
            <p:sp>
              <p:nvSpPr>
                <p:cNvPr id="27" name="Rectangle 2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Rectangle 2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Rectangle 3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Rectangle 3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6" name="Group 35"/>
              <p:cNvGrpSpPr/>
              <p:nvPr/>
            </p:nvGrpSpPr>
            <p:grpSpPr>
              <a:xfrm>
                <a:off x="4251744" y="1545731"/>
                <a:ext cx="103738" cy="845283"/>
                <a:chOff x="4924239" y="1543050"/>
                <a:chExt cx="103738" cy="1134732"/>
              </a:xfrm>
            </p:grpSpPr>
            <p:sp>
              <p:nvSpPr>
                <p:cNvPr id="37" name="Rectangle 3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Rectangle 3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tangle 3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Rectangle 3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4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tangle 4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ectangle 4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46" name="Group 45"/>
            <p:cNvGrpSpPr/>
            <p:nvPr/>
          </p:nvGrpSpPr>
          <p:grpSpPr>
            <a:xfrm>
              <a:off x="4724400" y="1425999"/>
              <a:ext cx="411114" cy="954388"/>
              <a:chOff x="4251744" y="1504950"/>
              <a:chExt cx="411114" cy="954388"/>
            </a:xfrm>
          </p:grpSpPr>
          <p:sp>
            <p:nvSpPr>
              <p:cNvPr id="47" name="Rectangle 4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prstClr val="white"/>
                    </a:solidFill>
                  </a:rPr>
                  <a:t>U2</a:t>
                </a:r>
                <a:endParaRPr lang="en-US" sz="1000" dirty="0">
                  <a:solidFill>
                    <a:prstClr val="white"/>
                  </a:solidFill>
                </a:endParaRPr>
              </a:p>
            </p:txBody>
          </p:sp>
          <p:grpSp>
            <p:nvGrpSpPr>
              <p:cNvPr id="48" name="Group 47"/>
              <p:cNvGrpSpPr/>
              <p:nvPr/>
            </p:nvGrpSpPr>
            <p:grpSpPr>
              <a:xfrm>
                <a:off x="4559120" y="1543050"/>
                <a:ext cx="103738" cy="845283"/>
                <a:chOff x="4924239" y="1543050"/>
                <a:chExt cx="103738" cy="1134732"/>
              </a:xfrm>
            </p:grpSpPr>
            <p:sp>
              <p:nvSpPr>
                <p:cNvPr id="58" name="Rectangle 5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Rectangle 5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Rectangle 5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ectangle 6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Rectangle 6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tangle 6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Rectangle 6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Rectangle 6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9" name="Group 48"/>
              <p:cNvGrpSpPr/>
              <p:nvPr/>
            </p:nvGrpSpPr>
            <p:grpSpPr>
              <a:xfrm>
                <a:off x="4251744" y="1545731"/>
                <a:ext cx="103738" cy="845283"/>
                <a:chOff x="4924239" y="1543050"/>
                <a:chExt cx="103738" cy="1134732"/>
              </a:xfrm>
            </p:grpSpPr>
            <p:sp>
              <p:nvSpPr>
                <p:cNvPr id="50" name="Rectangle 4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ectangle 5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ectangle 5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ectangle 5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5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5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Rectangle 5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tangle 5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66" name="Group 65"/>
            <p:cNvGrpSpPr/>
            <p:nvPr/>
          </p:nvGrpSpPr>
          <p:grpSpPr>
            <a:xfrm>
              <a:off x="5456286" y="1425999"/>
              <a:ext cx="411114" cy="954388"/>
              <a:chOff x="4251744" y="1504950"/>
              <a:chExt cx="411114" cy="954388"/>
            </a:xfrm>
          </p:grpSpPr>
          <p:sp>
            <p:nvSpPr>
              <p:cNvPr id="67" name="Rectangle 66"/>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prstClr val="white"/>
                    </a:solidFill>
                  </a:rPr>
                  <a:t>U3</a:t>
                </a:r>
                <a:endParaRPr lang="en-US" sz="1000" dirty="0">
                  <a:solidFill>
                    <a:prstClr val="white"/>
                  </a:solidFill>
                </a:endParaRPr>
              </a:p>
            </p:txBody>
          </p:sp>
          <p:grpSp>
            <p:nvGrpSpPr>
              <p:cNvPr id="68" name="Group 67"/>
              <p:cNvGrpSpPr/>
              <p:nvPr/>
            </p:nvGrpSpPr>
            <p:grpSpPr>
              <a:xfrm>
                <a:off x="4559120" y="1543050"/>
                <a:ext cx="103738" cy="845283"/>
                <a:chOff x="4924239" y="1543050"/>
                <a:chExt cx="103738" cy="1134732"/>
              </a:xfrm>
            </p:grpSpPr>
            <p:sp>
              <p:nvSpPr>
                <p:cNvPr id="78" name="Rectangle 7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ectangle 8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69" name="Group 68"/>
              <p:cNvGrpSpPr/>
              <p:nvPr/>
            </p:nvGrpSpPr>
            <p:grpSpPr>
              <a:xfrm>
                <a:off x="4251744" y="1545731"/>
                <a:ext cx="103738" cy="845283"/>
                <a:chOff x="4924239" y="1543050"/>
                <a:chExt cx="103738" cy="1134732"/>
              </a:xfrm>
            </p:grpSpPr>
            <p:sp>
              <p:nvSpPr>
                <p:cNvPr id="70" name="Rectangle 6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Rectangle 7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Rectangle 7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Rectangle 7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5" name="Rectangle 7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tangle 7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124" name="Group 123"/>
            <p:cNvGrpSpPr/>
            <p:nvPr/>
          </p:nvGrpSpPr>
          <p:grpSpPr>
            <a:xfrm>
              <a:off x="2971800" y="2949999"/>
              <a:ext cx="1066800" cy="1144648"/>
              <a:chOff x="4892702" y="2555848"/>
              <a:chExt cx="914400" cy="1144648"/>
            </a:xfrm>
          </p:grpSpPr>
          <p:sp>
            <p:nvSpPr>
              <p:cNvPr id="87" name="Rectangle 86"/>
              <p:cNvSpPr/>
              <p:nvPr/>
            </p:nvSpPr>
            <p:spPr>
              <a:xfrm>
                <a:off x="4971106" y="2655901"/>
                <a:ext cx="75935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prstClr val="white"/>
                    </a:solidFill>
                  </a:rPr>
                  <a:t>U7</a:t>
                </a:r>
                <a:endParaRPr lang="en-US" sz="1000" dirty="0">
                  <a:solidFill>
                    <a:prstClr val="white"/>
                  </a:solidFill>
                </a:endParaRPr>
              </a:p>
            </p:txBody>
          </p:sp>
          <p:grpSp>
            <p:nvGrpSpPr>
              <p:cNvPr id="88" name="Group 87"/>
              <p:cNvGrpSpPr/>
              <p:nvPr/>
            </p:nvGrpSpPr>
            <p:grpSpPr>
              <a:xfrm>
                <a:off x="5703364" y="2722262"/>
                <a:ext cx="103738" cy="845283"/>
                <a:chOff x="4924239" y="1543050"/>
                <a:chExt cx="103738" cy="1134732"/>
              </a:xfrm>
            </p:grpSpPr>
            <p:sp>
              <p:nvSpPr>
                <p:cNvPr id="98" name="Rectangle 97"/>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tangle 100"/>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3" name="Rectangle 102"/>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4" name="Rectangle 103"/>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ectangle 104"/>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89" name="Group 88"/>
              <p:cNvGrpSpPr/>
              <p:nvPr/>
            </p:nvGrpSpPr>
            <p:grpSpPr>
              <a:xfrm>
                <a:off x="4892702" y="2724943"/>
                <a:ext cx="103738" cy="845283"/>
                <a:chOff x="4924239" y="1543050"/>
                <a:chExt cx="103738" cy="1134732"/>
              </a:xfrm>
            </p:grpSpPr>
            <p:sp>
              <p:nvSpPr>
                <p:cNvPr id="90" name="Rectangle 8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tangle 9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Rectangle 9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tangle 9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tangle 9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Rectangle 9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Rectangle 9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6" name="Group 105"/>
              <p:cNvGrpSpPr/>
              <p:nvPr/>
            </p:nvGrpSpPr>
            <p:grpSpPr>
              <a:xfrm rot="5400000">
                <a:off x="5267685" y="3300887"/>
                <a:ext cx="138145" cy="661073"/>
                <a:chOff x="4924239" y="1543050"/>
                <a:chExt cx="103738" cy="1134732"/>
              </a:xfrm>
            </p:grpSpPr>
            <p:sp>
              <p:nvSpPr>
                <p:cNvPr id="107" name="Rectangle 106"/>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Rectangle 108"/>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Rectangle 109"/>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Rectangle 110"/>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Rectangle 111"/>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3" name="Rectangle 112"/>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Rectangle 113"/>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15" name="Group 114"/>
              <p:cNvGrpSpPr/>
              <p:nvPr/>
            </p:nvGrpSpPr>
            <p:grpSpPr>
              <a:xfrm rot="5400000">
                <a:off x="5275636" y="2294384"/>
                <a:ext cx="138145" cy="661073"/>
                <a:chOff x="4924239" y="1543050"/>
                <a:chExt cx="103738" cy="1134732"/>
              </a:xfrm>
            </p:grpSpPr>
            <p:sp>
              <p:nvSpPr>
                <p:cNvPr id="116" name="Rectangle 115"/>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Rectangle 116"/>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8" name="Rectangle 117"/>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9" name="Rectangle 118"/>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Rectangle 119"/>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1" name="Rectangle 120"/>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Rectangle 121"/>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Rectangle 122"/>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cxnSp>
          <p:nvCxnSpPr>
            <p:cNvPr id="170" name="Elbow Connector 169"/>
            <p:cNvCxnSpPr>
              <a:stCxn id="10" idx="3"/>
              <a:endCxn id="37" idx="1"/>
            </p:cNvCxnSpPr>
            <p:nvPr/>
          </p:nvCxnSpPr>
          <p:spPr>
            <a:xfrm flipV="1">
              <a:off x="2685106" y="1495162"/>
              <a:ext cx="942380" cy="313725"/>
            </a:xfrm>
            <a:prstGeom prst="bentConnector3">
              <a:avLst>
                <a:gd name="adj1" fmla="val 14104"/>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Elbow Connector 172"/>
            <p:cNvCxnSpPr>
              <a:stCxn id="27" idx="3"/>
              <a:endCxn id="55" idx="1"/>
            </p:cNvCxnSpPr>
            <p:nvPr/>
          </p:nvCxnSpPr>
          <p:spPr>
            <a:xfrm>
              <a:off x="4038600" y="1492481"/>
              <a:ext cx="685800" cy="570309"/>
            </a:xfrm>
            <a:prstGeom prst="bentConnector3">
              <a:avLst>
                <a:gd name="adj1" fmla="val 8237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Elbow Connector 174"/>
            <p:cNvCxnSpPr>
              <a:stCxn id="64" idx="3"/>
              <a:endCxn id="75" idx="1"/>
            </p:cNvCxnSpPr>
            <p:nvPr/>
          </p:nvCxnSpPr>
          <p:spPr>
            <a:xfrm flipV="1">
              <a:off x="5135514" y="2062790"/>
              <a:ext cx="320772" cy="104686"/>
            </a:xfrm>
            <a:prstGeom prst="bentConnector3">
              <a:avLst>
                <a:gd name="adj1" fmla="val 21988"/>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Elbow Connector 176"/>
            <p:cNvCxnSpPr>
              <a:stCxn id="84" idx="2"/>
              <a:endCxn id="30" idx="3"/>
            </p:cNvCxnSpPr>
            <p:nvPr/>
          </p:nvCxnSpPr>
          <p:spPr>
            <a:xfrm rot="5400000" flipH="1">
              <a:off x="4745666" y="1125993"/>
              <a:ext cx="362799" cy="1776931"/>
            </a:xfrm>
            <a:prstGeom prst="bentConnector4">
              <a:avLst>
                <a:gd name="adj1" fmla="val -121285"/>
                <a:gd name="adj2" fmla="val 80908"/>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9" name="Elbow Connector 178"/>
            <p:cNvCxnSpPr>
              <a:stCxn id="40" idx="1"/>
              <a:endCxn id="13" idx="3"/>
            </p:cNvCxnSpPr>
            <p:nvPr/>
          </p:nvCxnSpPr>
          <p:spPr>
            <a:xfrm rot="10800000" flipV="1">
              <a:off x="2685106" y="1835739"/>
              <a:ext cx="942380" cy="430348"/>
            </a:xfrm>
            <a:prstGeom prst="bentConnector3">
              <a:avLst>
                <a:gd name="adj1" fmla="val 61778"/>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9" name="Oval 228"/>
            <p:cNvSpPr/>
            <p:nvPr/>
          </p:nvSpPr>
          <p:spPr>
            <a:xfrm>
              <a:off x="5339286" y="290703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 name="Oval 229"/>
            <p:cNvSpPr/>
            <p:nvPr/>
          </p:nvSpPr>
          <p:spPr>
            <a:xfrm>
              <a:off x="5277709" y="298323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43" name="Elbow Connector 242"/>
            <p:cNvCxnSpPr>
              <a:stCxn id="11" idx="3"/>
              <a:endCxn id="38" idx="1"/>
            </p:cNvCxnSpPr>
            <p:nvPr/>
          </p:nvCxnSpPr>
          <p:spPr>
            <a:xfrm flipV="1">
              <a:off x="2685106" y="1608688"/>
              <a:ext cx="942380" cy="352599"/>
            </a:xfrm>
            <a:prstGeom prst="bentConnector3">
              <a:avLst>
                <a:gd name="adj1" fmla="val 21396"/>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Elbow Connector 245"/>
            <p:cNvCxnSpPr>
              <a:stCxn id="28" idx="3"/>
              <a:endCxn id="56" idx="1"/>
            </p:cNvCxnSpPr>
            <p:nvPr/>
          </p:nvCxnSpPr>
          <p:spPr>
            <a:xfrm>
              <a:off x="4038600" y="1606007"/>
              <a:ext cx="685800" cy="564150"/>
            </a:xfrm>
            <a:prstGeom prst="bentConnector3">
              <a:avLst>
                <a:gd name="adj1" fmla="val 72351"/>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Elbow Connector 253"/>
            <p:cNvCxnSpPr>
              <a:stCxn id="56" idx="1"/>
              <a:endCxn id="76" idx="1"/>
            </p:cNvCxnSpPr>
            <p:nvPr/>
          </p:nvCxnSpPr>
          <p:spPr>
            <a:xfrm rot="10800000" flipH="1">
              <a:off x="4724400" y="2170157"/>
              <a:ext cx="731886" cy="12700"/>
            </a:xfrm>
            <a:prstGeom prst="bentConnector5">
              <a:avLst>
                <a:gd name="adj1" fmla="val -26179"/>
                <a:gd name="adj2" fmla="val -2023480"/>
                <a:gd name="adj3" fmla="val 7369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42" idx="1"/>
              <a:endCxn id="122" idx="1"/>
            </p:cNvCxnSpPr>
            <p:nvPr/>
          </p:nvCxnSpPr>
          <p:spPr>
            <a:xfrm rot="10800000" flipV="1">
              <a:off x="3242994" y="2062789"/>
              <a:ext cx="384493" cy="887209"/>
            </a:xfrm>
            <a:prstGeom prst="bentConnector2">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Elbow Connector 264"/>
            <p:cNvCxnSpPr>
              <a:stCxn id="12" idx="3"/>
              <a:endCxn id="39" idx="1"/>
            </p:cNvCxnSpPr>
            <p:nvPr/>
          </p:nvCxnSpPr>
          <p:spPr>
            <a:xfrm flipV="1">
              <a:off x="2685106" y="1722213"/>
              <a:ext cx="942380" cy="391474"/>
            </a:xfrm>
            <a:prstGeom prst="bentConnector3">
              <a:avLst>
                <a:gd name="adj1" fmla="val 29809"/>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9" name="Elbow Connector 268"/>
            <p:cNvCxnSpPr>
              <a:stCxn id="29" idx="3"/>
              <a:endCxn id="57" idx="1"/>
            </p:cNvCxnSpPr>
            <p:nvPr/>
          </p:nvCxnSpPr>
          <p:spPr>
            <a:xfrm>
              <a:off x="4038600" y="1719532"/>
              <a:ext cx="685800" cy="564150"/>
            </a:xfrm>
            <a:prstGeom prst="bentConnector3">
              <a:avLst>
                <a:gd name="adj1" fmla="val 6079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4" name="Elbow Connector 273"/>
            <p:cNvCxnSpPr>
              <a:stCxn id="57" idx="2"/>
              <a:endCxn id="77" idx="1"/>
            </p:cNvCxnSpPr>
            <p:nvPr/>
          </p:nvCxnSpPr>
          <p:spPr>
            <a:xfrm rot="5400000" flipH="1" flipV="1">
              <a:off x="5102086" y="1957864"/>
              <a:ext cx="28381" cy="680017"/>
            </a:xfrm>
            <a:prstGeom prst="bentConnector4">
              <a:avLst>
                <a:gd name="adj1" fmla="val -805468"/>
                <a:gd name="adj2" fmla="val 83350"/>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stCxn id="43" idx="1"/>
              <a:endCxn id="121" idx="1"/>
            </p:cNvCxnSpPr>
            <p:nvPr/>
          </p:nvCxnSpPr>
          <p:spPr>
            <a:xfrm rot="10800000" flipV="1">
              <a:off x="3340956" y="2170157"/>
              <a:ext cx="286530" cy="779842"/>
            </a:xfrm>
            <a:prstGeom prst="bentConnector2">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2944637" y="1310262"/>
              <a:ext cx="533400" cy="215444"/>
            </a:xfrm>
            <a:prstGeom prst="rect">
              <a:avLst/>
            </a:prstGeom>
            <a:noFill/>
          </p:spPr>
          <p:txBody>
            <a:bodyPr wrap="square" rtlCol="0">
              <a:spAutoFit/>
            </a:bodyPr>
            <a:lstStyle/>
            <a:p>
              <a:r>
                <a:rPr lang="en-US" sz="800" dirty="0" smtClean="0">
                  <a:solidFill>
                    <a:srgbClr val="33CCCC"/>
                  </a:solidFill>
                </a:rPr>
                <a:t>TDI</a:t>
              </a:r>
              <a:endParaRPr lang="en-US" sz="800" dirty="0">
                <a:solidFill>
                  <a:srgbClr val="33CCCC"/>
                </a:solidFill>
              </a:endParaRPr>
            </a:p>
          </p:txBody>
        </p:sp>
        <p:sp>
          <p:nvSpPr>
            <p:cNvPr id="303" name="TextBox 302"/>
            <p:cNvSpPr txBox="1"/>
            <p:nvPr/>
          </p:nvSpPr>
          <p:spPr>
            <a:xfrm>
              <a:off x="2743200" y="2225050"/>
              <a:ext cx="533400" cy="215444"/>
            </a:xfrm>
            <a:prstGeom prst="rect">
              <a:avLst/>
            </a:prstGeom>
            <a:noFill/>
          </p:spPr>
          <p:txBody>
            <a:bodyPr wrap="square" rtlCol="0">
              <a:spAutoFit/>
            </a:bodyPr>
            <a:lstStyle/>
            <a:p>
              <a:r>
                <a:rPr lang="en-US" sz="800" dirty="0" smtClean="0">
                  <a:solidFill>
                    <a:srgbClr val="33CCCC"/>
                  </a:solidFill>
                </a:rPr>
                <a:t>TDO</a:t>
              </a:r>
              <a:endParaRPr lang="en-US" sz="800" dirty="0">
                <a:solidFill>
                  <a:srgbClr val="33CCCC"/>
                </a:solidFill>
              </a:endParaRPr>
            </a:p>
          </p:txBody>
        </p:sp>
        <p:sp>
          <p:nvSpPr>
            <p:cNvPr id="253" name="TextBox 252"/>
            <p:cNvSpPr txBox="1"/>
            <p:nvPr/>
          </p:nvSpPr>
          <p:spPr>
            <a:xfrm>
              <a:off x="3962400" y="1323924"/>
              <a:ext cx="533400" cy="215444"/>
            </a:xfrm>
            <a:prstGeom prst="rect">
              <a:avLst/>
            </a:prstGeom>
            <a:noFill/>
          </p:spPr>
          <p:txBody>
            <a:bodyPr wrap="square" rtlCol="0">
              <a:spAutoFit/>
            </a:bodyPr>
            <a:lstStyle/>
            <a:p>
              <a:r>
                <a:rPr lang="en-US" sz="800" dirty="0" smtClean="0">
                  <a:solidFill>
                    <a:srgbClr val="33CCCC"/>
                  </a:solidFill>
                </a:rPr>
                <a:t>TDI2</a:t>
              </a:r>
              <a:endParaRPr lang="en-US" sz="800" dirty="0">
                <a:solidFill>
                  <a:srgbClr val="33CCCC"/>
                </a:solidFill>
              </a:endParaRPr>
            </a:p>
          </p:txBody>
        </p:sp>
        <p:cxnSp>
          <p:nvCxnSpPr>
            <p:cNvPr id="330" name="Elbow Connector 329"/>
            <p:cNvCxnSpPr>
              <a:stCxn id="41" idx="1"/>
              <a:endCxn id="123" idx="1"/>
            </p:cNvCxnSpPr>
            <p:nvPr/>
          </p:nvCxnSpPr>
          <p:spPr>
            <a:xfrm rot="10800000" flipV="1">
              <a:off x="3139410" y="1949263"/>
              <a:ext cx="488076" cy="1000735"/>
            </a:xfrm>
            <a:prstGeom prst="bentConnector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1" name="Elbow Connector 340"/>
            <p:cNvCxnSpPr>
              <a:stCxn id="120" idx="1"/>
              <a:endCxn id="44" idx="1"/>
            </p:cNvCxnSpPr>
            <p:nvPr/>
          </p:nvCxnSpPr>
          <p:spPr>
            <a:xfrm rot="5400000" flipH="1" flipV="1">
              <a:off x="3202854" y="2525368"/>
              <a:ext cx="666317" cy="182947"/>
            </a:xfrm>
            <a:prstGeom prst="bentConnector2">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5" name="TextBox 344"/>
            <p:cNvSpPr txBox="1"/>
            <p:nvPr/>
          </p:nvSpPr>
          <p:spPr>
            <a:xfrm>
              <a:off x="2774916" y="2726734"/>
              <a:ext cx="533400" cy="215444"/>
            </a:xfrm>
            <a:prstGeom prst="rect">
              <a:avLst/>
            </a:prstGeom>
            <a:noFill/>
          </p:spPr>
          <p:txBody>
            <a:bodyPr wrap="square" rtlCol="0">
              <a:spAutoFit/>
            </a:bodyPr>
            <a:lstStyle/>
            <a:p>
              <a:r>
                <a:rPr lang="en-US" sz="800" dirty="0" smtClean="0">
                  <a:solidFill>
                    <a:srgbClr val="33CCCC"/>
                  </a:solidFill>
                </a:rPr>
                <a:t>TDI1</a:t>
              </a:r>
              <a:endParaRPr lang="en-US" sz="800" dirty="0">
                <a:solidFill>
                  <a:srgbClr val="33CCCC"/>
                </a:solidFill>
              </a:endParaRPr>
            </a:p>
          </p:txBody>
        </p:sp>
        <p:sp>
          <p:nvSpPr>
            <p:cNvPr id="346" name="TextBox 345"/>
            <p:cNvSpPr txBox="1"/>
            <p:nvPr/>
          </p:nvSpPr>
          <p:spPr>
            <a:xfrm>
              <a:off x="3373944" y="2737306"/>
              <a:ext cx="533400" cy="215444"/>
            </a:xfrm>
            <a:prstGeom prst="rect">
              <a:avLst/>
            </a:prstGeom>
            <a:noFill/>
          </p:spPr>
          <p:txBody>
            <a:bodyPr wrap="square" rtlCol="0">
              <a:spAutoFit/>
            </a:bodyPr>
            <a:lstStyle/>
            <a:p>
              <a:r>
                <a:rPr lang="en-US" sz="800" dirty="0" smtClean="0">
                  <a:solidFill>
                    <a:srgbClr val="33CCCC"/>
                  </a:solidFill>
                </a:rPr>
                <a:t>TDO1</a:t>
              </a:r>
              <a:endParaRPr lang="en-US" sz="800" dirty="0">
                <a:solidFill>
                  <a:srgbClr val="33CCCC"/>
                </a:solidFill>
              </a:endParaRPr>
            </a:p>
          </p:txBody>
        </p:sp>
        <p:sp>
          <p:nvSpPr>
            <p:cNvPr id="347" name="TextBox 346"/>
            <p:cNvSpPr txBox="1"/>
            <p:nvPr/>
          </p:nvSpPr>
          <p:spPr>
            <a:xfrm>
              <a:off x="4038600" y="1673208"/>
              <a:ext cx="533400" cy="215444"/>
            </a:xfrm>
            <a:prstGeom prst="rect">
              <a:avLst/>
            </a:prstGeom>
            <a:noFill/>
          </p:spPr>
          <p:txBody>
            <a:bodyPr wrap="square" rtlCol="0">
              <a:spAutoFit/>
            </a:bodyPr>
            <a:lstStyle/>
            <a:p>
              <a:r>
                <a:rPr lang="en-US" sz="800" dirty="0" smtClean="0">
                  <a:solidFill>
                    <a:srgbClr val="33CCCC"/>
                  </a:solidFill>
                </a:rPr>
                <a:t>TDO2</a:t>
              </a:r>
              <a:endParaRPr lang="en-US" sz="800" dirty="0">
                <a:solidFill>
                  <a:srgbClr val="33CCCC"/>
                </a:solidFill>
              </a:endParaRPr>
            </a:p>
          </p:txBody>
        </p:sp>
        <p:grpSp>
          <p:nvGrpSpPr>
            <p:cNvPr id="348" name="Group 347"/>
            <p:cNvGrpSpPr/>
            <p:nvPr/>
          </p:nvGrpSpPr>
          <p:grpSpPr>
            <a:xfrm>
              <a:off x="4800600" y="3065162"/>
              <a:ext cx="411114" cy="954388"/>
              <a:chOff x="4251744" y="1504950"/>
              <a:chExt cx="411114" cy="954388"/>
            </a:xfrm>
          </p:grpSpPr>
          <p:sp>
            <p:nvSpPr>
              <p:cNvPr id="349" name="Rectangle 348"/>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prstClr val="white"/>
                    </a:solidFill>
                  </a:rPr>
                  <a:t>U4</a:t>
                </a:r>
                <a:endParaRPr lang="en-US" sz="1000" dirty="0">
                  <a:solidFill>
                    <a:prstClr val="white"/>
                  </a:solidFill>
                </a:endParaRPr>
              </a:p>
            </p:txBody>
          </p:sp>
          <p:grpSp>
            <p:nvGrpSpPr>
              <p:cNvPr id="350" name="Group 349"/>
              <p:cNvGrpSpPr/>
              <p:nvPr/>
            </p:nvGrpSpPr>
            <p:grpSpPr>
              <a:xfrm>
                <a:off x="4559120" y="1543050"/>
                <a:ext cx="103738" cy="845283"/>
                <a:chOff x="4924239" y="1543050"/>
                <a:chExt cx="103738" cy="1134732"/>
              </a:xfrm>
            </p:grpSpPr>
            <p:sp>
              <p:nvSpPr>
                <p:cNvPr id="360" name="Rectangle 35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1" name="Rectangle 36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2" name="Rectangle 36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3" name="Rectangle 36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4" name="Rectangle 36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5" name="Rectangle 36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6" name="Rectangle 36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7" name="Rectangle 36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51" name="Group 350"/>
              <p:cNvGrpSpPr/>
              <p:nvPr/>
            </p:nvGrpSpPr>
            <p:grpSpPr>
              <a:xfrm>
                <a:off x="4251744" y="1545731"/>
                <a:ext cx="103738" cy="845283"/>
                <a:chOff x="4924239" y="1543050"/>
                <a:chExt cx="103738" cy="1134732"/>
              </a:xfrm>
            </p:grpSpPr>
            <p:sp>
              <p:nvSpPr>
                <p:cNvPr id="352" name="Rectangle 35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 name="Rectangle 35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4" name="Rectangle 35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5" name="Rectangle 35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6" name="Rectangle 35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 name="Rectangle 35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8" name="Rectangle 35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9" name="Rectangle 35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368" name="Group 367"/>
            <p:cNvGrpSpPr/>
            <p:nvPr/>
          </p:nvGrpSpPr>
          <p:grpSpPr>
            <a:xfrm>
              <a:off x="5486400" y="3065162"/>
              <a:ext cx="411114" cy="954388"/>
              <a:chOff x="4251744" y="1504950"/>
              <a:chExt cx="411114" cy="954388"/>
            </a:xfrm>
          </p:grpSpPr>
          <p:sp>
            <p:nvSpPr>
              <p:cNvPr id="369" name="Rectangle 368"/>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prstClr val="white"/>
                    </a:solidFill>
                  </a:rPr>
                  <a:t>U5</a:t>
                </a:r>
                <a:endParaRPr lang="en-US" sz="1000" dirty="0">
                  <a:solidFill>
                    <a:prstClr val="white"/>
                  </a:solidFill>
                </a:endParaRPr>
              </a:p>
            </p:txBody>
          </p:sp>
          <p:grpSp>
            <p:nvGrpSpPr>
              <p:cNvPr id="370" name="Group 369"/>
              <p:cNvGrpSpPr/>
              <p:nvPr/>
            </p:nvGrpSpPr>
            <p:grpSpPr>
              <a:xfrm>
                <a:off x="4559120" y="1543050"/>
                <a:ext cx="103738" cy="845283"/>
                <a:chOff x="4924239" y="1543050"/>
                <a:chExt cx="103738" cy="1134732"/>
              </a:xfrm>
            </p:grpSpPr>
            <p:sp>
              <p:nvSpPr>
                <p:cNvPr id="380" name="Rectangle 37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1" name="Rectangle 38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2" name="Rectangle 38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3" name="Rectangle 38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4" name="Rectangle 38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5" name="Rectangle 38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6" name="Rectangle 38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7" name="Rectangle 38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71" name="Group 370"/>
              <p:cNvGrpSpPr/>
              <p:nvPr/>
            </p:nvGrpSpPr>
            <p:grpSpPr>
              <a:xfrm>
                <a:off x="4251744" y="1545731"/>
                <a:ext cx="103738" cy="845283"/>
                <a:chOff x="4924239" y="1543050"/>
                <a:chExt cx="103738" cy="1134732"/>
              </a:xfrm>
            </p:grpSpPr>
            <p:sp>
              <p:nvSpPr>
                <p:cNvPr id="372" name="Rectangle 37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3" name="Rectangle 37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4" name="Rectangle 37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5" name="Rectangle 37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 name="Rectangle 37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7" name="Rectangle 37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8" name="Rectangle 37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9" name="Rectangle 37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388" name="Group 387"/>
            <p:cNvGrpSpPr/>
            <p:nvPr/>
          </p:nvGrpSpPr>
          <p:grpSpPr>
            <a:xfrm>
              <a:off x="6172200" y="3060666"/>
              <a:ext cx="411114" cy="954388"/>
              <a:chOff x="4251744" y="1504950"/>
              <a:chExt cx="411114" cy="954388"/>
            </a:xfrm>
          </p:grpSpPr>
          <p:sp>
            <p:nvSpPr>
              <p:cNvPr id="389" name="Rectangle 388"/>
              <p:cNvSpPr/>
              <p:nvPr/>
            </p:nvSpPr>
            <p:spPr>
              <a:xfrm>
                <a:off x="4343400" y="1504950"/>
                <a:ext cx="228600" cy="9543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smtClean="0">
                    <a:solidFill>
                      <a:prstClr val="white"/>
                    </a:solidFill>
                  </a:rPr>
                  <a:t>U6</a:t>
                </a:r>
                <a:endParaRPr lang="en-US" sz="1000" dirty="0">
                  <a:solidFill>
                    <a:prstClr val="white"/>
                  </a:solidFill>
                </a:endParaRPr>
              </a:p>
            </p:txBody>
          </p:sp>
          <p:grpSp>
            <p:nvGrpSpPr>
              <p:cNvPr id="390" name="Group 389"/>
              <p:cNvGrpSpPr/>
              <p:nvPr/>
            </p:nvGrpSpPr>
            <p:grpSpPr>
              <a:xfrm>
                <a:off x="4559120" y="1543050"/>
                <a:ext cx="103738" cy="845283"/>
                <a:chOff x="4924239" y="1543050"/>
                <a:chExt cx="103738" cy="1134732"/>
              </a:xfrm>
            </p:grpSpPr>
            <p:sp>
              <p:nvSpPr>
                <p:cNvPr id="400" name="Rectangle 399"/>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1" name="Rectangle 400"/>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2" name="Rectangle 401"/>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3" name="Rectangle 402"/>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4" name="Rectangle 403"/>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5" name="Rectangle 404"/>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 name="Rectangle 405"/>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 name="Rectangle 406"/>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91" name="Group 390"/>
              <p:cNvGrpSpPr/>
              <p:nvPr/>
            </p:nvGrpSpPr>
            <p:grpSpPr>
              <a:xfrm>
                <a:off x="4251744" y="1545731"/>
                <a:ext cx="103738" cy="845283"/>
                <a:chOff x="4924239" y="1543050"/>
                <a:chExt cx="103738" cy="1134732"/>
              </a:xfrm>
            </p:grpSpPr>
            <p:sp>
              <p:nvSpPr>
                <p:cNvPr id="392" name="Rectangle 391"/>
                <p:cNvSpPr/>
                <p:nvPr/>
              </p:nvSpPr>
              <p:spPr>
                <a:xfrm>
                  <a:off x="4924239" y="1543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3" name="Rectangle 392"/>
                <p:cNvSpPr/>
                <p:nvPr/>
              </p:nvSpPr>
              <p:spPr>
                <a:xfrm>
                  <a:off x="4924239" y="16954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4" name="Rectangle 393"/>
                <p:cNvSpPr/>
                <p:nvPr/>
              </p:nvSpPr>
              <p:spPr>
                <a:xfrm>
                  <a:off x="4924239" y="18478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 name="Rectangle 394"/>
                <p:cNvSpPr/>
                <p:nvPr/>
              </p:nvSpPr>
              <p:spPr>
                <a:xfrm>
                  <a:off x="4924239" y="20002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6" name="Rectangle 395"/>
                <p:cNvSpPr/>
                <p:nvPr/>
              </p:nvSpPr>
              <p:spPr>
                <a:xfrm>
                  <a:off x="4924239" y="21526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7" name="Rectangle 396"/>
                <p:cNvSpPr/>
                <p:nvPr/>
              </p:nvSpPr>
              <p:spPr>
                <a:xfrm>
                  <a:off x="4924239" y="2305050"/>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8" name="Rectangle 397"/>
                <p:cNvSpPr/>
                <p:nvPr/>
              </p:nvSpPr>
              <p:spPr>
                <a:xfrm>
                  <a:off x="4924239" y="24491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9" name="Rectangle 398"/>
                <p:cNvSpPr/>
                <p:nvPr/>
              </p:nvSpPr>
              <p:spPr>
                <a:xfrm>
                  <a:off x="4924239" y="2601582"/>
                  <a:ext cx="103738"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cxnSp>
          <p:nvCxnSpPr>
            <p:cNvPr id="408" name="Elbow Connector 407"/>
            <p:cNvCxnSpPr>
              <a:stCxn id="31" idx="3"/>
              <a:endCxn id="352" idx="1"/>
            </p:cNvCxnSpPr>
            <p:nvPr/>
          </p:nvCxnSpPr>
          <p:spPr>
            <a:xfrm>
              <a:off x="4038600" y="1946583"/>
              <a:ext cx="762000" cy="1187742"/>
            </a:xfrm>
            <a:prstGeom prst="bentConnector3">
              <a:avLst>
                <a:gd name="adj1" fmla="val 38208"/>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9" name="Elbow Connector 408"/>
            <p:cNvCxnSpPr>
              <a:endCxn id="372" idx="1"/>
            </p:cNvCxnSpPr>
            <p:nvPr/>
          </p:nvCxnSpPr>
          <p:spPr>
            <a:xfrm flipV="1">
              <a:off x="5211715" y="3134325"/>
              <a:ext cx="274685" cy="1"/>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0" name="Elbow Connector 409"/>
            <p:cNvCxnSpPr>
              <a:stCxn id="380" idx="3"/>
              <a:endCxn id="392" idx="1"/>
            </p:cNvCxnSpPr>
            <p:nvPr/>
          </p:nvCxnSpPr>
          <p:spPr>
            <a:xfrm flipV="1">
              <a:off x="5897514" y="3129829"/>
              <a:ext cx="274686" cy="1815"/>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2" name="Elbow Connector 411"/>
            <p:cNvCxnSpPr>
              <a:stCxn id="400" idx="0"/>
              <a:endCxn id="34" idx="2"/>
            </p:cNvCxnSpPr>
            <p:nvPr/>
          </p:nvCxnSpPr>
          <p:spPr>
            <a:xfrm rot="16200000" flipV="1">
              <a:off x="4864396" y="1431717"/>
              <a:ext cx="789384" cy="2544714"/>
            </a:xfrm>
            <a:prstGeom prst="bentConnector3">
              <a:avLst>
                <a:gd name="adj1" fmla="val 50000"/>
              </a:avLst>
            </a:prstGeom>
            <a:ln w="190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3" name="Elbow Connector 412"/>
            <p:cNvCxnSpPr>
              <a:stCxn id="32" idx="3"/>
              <a:endCxn id="353" idx="1"/>
            </p:cNvCxnSpPr>
            <p:nvPr/>
          </p:nvCxnSpPr>
          <p:spPr>
            <a:xfrm>
              <a:off x="4038600" y="2060109"/>
              <a:ext cx="762000" cy="1187742"/>
            </a:xfrm>
            <a:prstGeom prst="bentConnector3">
              <a:avLst>
                <a:gd name="adj1" fmla="val 28497"/>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4" name="Elbow Connector 413"/>
            <p:cNvCxnSpPr>
              <a:stCxn id="33" idx="3"/>
              <a:endCxn id="354" idx="1"/>
            </p:cNvCxnSpPr>
            <p:nvPr/>
          </p:nvCxnSpPr>
          <p:spPr>
            <a:xfrm>
              <a:off x="4038600" y="2167476"/>
              <a:ext cx="762000" cy="1193900"/>
            </a:xfrm>
            <a:prstGeom prst="bentConnector3">
              <a:avLst>
                <a:gd name="adj1" fmla="val 16012"/>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Elbow Connector 414"/>
            <p:cNvCxnSpPr>
              <a:stCxn id="353" idx="1"/>
              <a:endCxn id="373" idx="1"/>
            </p:cNvCxnSpPr>
            <p:nvPr/>
          </p:nvCxnSpPr>
          <p:spPr>
            <a:xfrm rot="10800000" flipH="1">
              <a:off x="4800600" y="3247851"/>
              <a:ext cx="685800" cy="12700"/>
            </a:xfrm>
            <a:prstGeom prst="bentConnector5">
              <a:avLst>
                <a:gd name="adj1" fmla="val -33333"/>
                <a:gd name="adj2" fmla="val 2637795"/>
                <a:gd name="adj3" fmla="val 82226"/>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6" name="Elbow Connector 415"/>
            <p:cNvCxnSpPr>
              <a:stCxn id="373" idx="1"/>
              <a:endCxn id="393" idx="1"/>
            </p:cNvCxnSpPr>
            <p:nvPr/>
          </p:nvCxnSpPr>
          <p:spPr>
            <a:xfrm rot="10800000" flipH="1">
              <a:off x="5486400" y="3243355"/>
              <a:ext cx="685800" cy="4496"/>
            </a:xfrm>
            <a:prstGeom prst="bentConnector5">
              <a:avLst>
                <a:gd name="adj1" fmla="val -17148"/>
                <a:gd name="adj2" fmla="val 7244084"/>
                <a:gd name="adj3" fmla="val 81455"/>
              </a:avLst>
            </a:prstGeom>
            <a:ln w="19050">
              <a:solidFill>
                <a:srgbClr val="00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7" name="Elbow Connector 416"/>
            <p:cNvCxnSpPr>
              <a:stCxn id="354" idx="1"/>
              <a:endCxn id="374" idx="1"/>
            </p:cNvCxnSpPr>
            <p:nvPr/>
          </p:nvCxnSpPr>
          <p:spPr>
            <a:xfrm rot="10800000" flipH="1">
              <a:off x="4800600" y="3361376"/>
              <a:ext cx="685800" cy="12700"/>
            </a:xfrm>
            <a:prstGeom prst="bentConnector5">
              <a:avLst>
                <a:gd name="adj1" fmla="val -22543"/>
                <a:gd name="adj2" fmla="val 2845890"/>
                <a:gd name="adj3" fmla="val 72977"/>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8" name="Elbow Connector 417"/>
            <p:cNvCxnSpPr>
              <a:stCxn id="374" idx="1"/>
              <a:endCxn id="394" idx="1"/>
            </p:cNvCxnSpPr>
            <p:nvPr/>
          </p:nvCxnSpPr>
          <p:spPr>
            <a:xfrm rot="10800000" flipH="1">
              <a:off x="5486400" y="3356880"/>
              <a:ext cx="685800" cy="4496"/>
            </a:xfrm>
            <a:prstGeom prst="bentConnector5">
              <a:avLst>
                <a:gd name="adj1" fmla="val -27167"/>
                <a:gd name="adj2" fmla="val 7714324"/>
                <a:gd name="adj3" fmla="val 71436"/>
              </a:avLst>
            </a:prstGeom>
            <a:ln w="19050">
              <a:solidFill>
                <a:srgbClr val="FF66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4" name="TextBox 423"/>
            <p:cNvSpPr txBox="1"/>
            <p:nvPr/>
          </p:nvSpPr>
          <p:spPr>
            <a:xfrm>
              <a:off x="3961787" y="1901639"/>
              <a:ext cx="533400" cy="215444"/>
            </a:xfrm>
            <a:prstGeom prst="rect">
              <a:avLst/>
            </a:prstGeom>
            <a:noFill/>
          </p:spPr>
          <p:txBody>
            <a:bodyPr wrap="square" rtlCol="0">
              <a:spAutoFit/>
            </a:bodyPr>
            <a:lstStyle/>
            <a:p>
              <a:r>
                <a:rPr lang="en-US" sz="800" dirty="0" smtClean="0">
                  <a:solidFill>
                    <a:srgbClr val="33CCCC"/>
                  </a:solidFill>
                </a:rPr>
                <a:t>TDI3</a:t>
              </a:r>
              <a:endParaRPr lang="en-US" sz="800" dirty="0">
                <a:solidFill>
                  <a:srgbClr val="33CCCC"/>
                </a:solidFill>
              </a:endParaRPr>
            </a:p>
          </p:txBody>
        </p:sp>
        <p:sp>
          <p:nvSpPr>
            <p:cNvPr id="425" name="TextBox 424"/>
            <p:cNvSpPr txBox="1"/>
            <p:nvPr/>
          </p:nvSpPr>
          <p:spPr>
            <a:xfrm>
              <a:off x="6151056" y="2808587"/>
              <a:ext cx="533400" cy="215444"/>
            </a:xfrm>
            <a:prstGeom prst="rect">
              <a:avLst/>
            </a:prstGeom>
            <a:noFill/>
          </p:spPr>
          <p:txBody>
            <a:bodyPr wrap="square" rtlCol="0">
              <a:spAutoFit/>
            </a:bodyPr>
            <a:lstStyle/>
            <a:p>
              <a:r>
                <a:rPr lang="en-US" sz="800" dirty="0" smtClean="0">
                  <a:solidFill>
                    <a:srgbClr val="33CCCC"/>
                  </a:solidFill>
                </a:rPr>
                <a:t>TDO3</a:t>
              </a:r>
              <a:endParaRPr lang="en-US" sz="800" dirty="0">
                <a:solidFill>
                  <a:srgbClr val="33CCCC"/>
                </a:solidFill>
              </a:endParaRPr>
            </a:p>
          </p:txBody>
        </p:sp>
      </p:grpSp>
    </p:spTree>
    <p:extLst>
      <p:ext uri="{BB962C8B-B14F-4D97-AF65-F5344CB8AC3E}">
        <p14:creationId xmlns:p14="http://schemas.microsoft.com/office/powerpoint/2010/main" val="81335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000"/>
              </a:lnSpc>
            </a:pPr>
            <a:r>
              <a:rPr lang="en-US" dirty="0" smtClean="0"/>
              <a:t>Transformation Node Model</a:t>
            </a:r>
            <a:br>
              <a:rPr lang="en-US" dirty="0" smtClean="0"/>
            </a:br>
            <a:r>
              <a:rPr lang="en-US" sz="2400" dirty="0" smtClean="0"/>
              <a:t>Bottom-Up Processing Flow (</a:t>
            </a:r>
            <a:r>
              <a:rPr lang="en-US" sz="2000" dirty="0" smtClean="0"/>
              <a:t>IEEE 1687.1 and B-U 2654 ONLY)</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sp>
        <p:nvSpPr>
          <p:cNvPr id="6" name="Rounded Rectangle 5"/>
          <p:cNvSpPr/>
          <p:nvPr/>
        </p:nvSpPr>
        <p:spPr>
          <a:xfrm flipH="1">
            <a:off x="3753794" y="1962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TransformNode</a:t>
            </a:r>
            <a:r>
              <a:rPr lang="en-US" sz="1600" dirty="0" smtClean="0">
                <a:solidFill>
                  <a:schemeClr val="tx1"/>
                </a:solidFill>
              </a:rPr>
              <a:t/>
            </a:r>
            <a:br>
              <a:rPr lang="en-US" sz="1600" dirty="0" smtClean="0">
                <a:solidFill>
                  <a:schemeClr val="tx1"/>
                </a:solidFill>
              </a:rPr>
            </a:br>
            <a:r>
              <a:rPr lang="en-US" sz="800" dirty="0" smtClean="0">
                <a:solidFill>
                  <a:schemeClr val="tx1"/>
                </a:solidFill>
              </a:rPr>
              <a:t>(Tool Native Language)</a:t>
            </a:r>
            <a:endParaRPr lang="en-US" sz="800" dirty="0">
              <a:solidFill>
                <a:schemeClr val="tx1"/>
              </a:solidFill>
            </a:endParaRPr>
          </a:p>
        </p:txBody>
      </p:sp>
      <p:sp>
        <p:nvSpPr>
          <p:cNvPr id="7" name="Flowchart: Magnetic Disk 6"/>
          <p:cNvSpPr/>
          <p:nvPr/>
        </p:nvSpPr>
        <p:spPr>
          <a:xfrm flipH="1">
            <a:off x="36576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br>
              <a:rPr lang="en-US" sz="1200" dirty="0" smtClean="0">
                <a:solidFill>
                  <a:schemeClr val="tx1"/>
                </a:solidFill>
              </a:rPr>
            </a:br>
            <a:r>
              <a:rPr lang="en-US" sz="1200" dirty="0" smtClean="0">
                <a:solidFill>
                  <a:schemeClr val="tx1"/>
                </a:solidFill>
              </a:rPr>
              <a:t>(C++ Plug-in)</a:t>
            </a:r>
            <a:endParaRPr lang="en-US" sz="1200" dirty="0">
              <a:solidFill>
                <a:schemeClr val="tx1"/>
              </a:solidFill>
            </a:endParaRPr>
          </a:p>
        </p:txBody>
      </p:sp>
      <p:cxnSp>
        <p:nvCxnSpPr>
          <p:cNvPr id="8" name="Straight Arrow Connector 7"/>
          <p:cNvCxnSpPr>
            <a:stCxn id="6" idx="2"/>
            <a:endCxn id="7" idx="1"/>
          </p:cNvCxnSpPr>
          <p:nvPr/>
        </p:nvCxnSpPr>
        <p:spPr>
          <a:xfrm flipH="1">
            <a:off x="4400550" y="2724150"/>
            <a:ext cx="944"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flipH="1">
            <a:off x="4096694" y="3181350"/>
            <a:ext cx="609600" cy="341012"/>
            <a:chOff x="5562600" y="3181350"/>
            <a:chExt cx="609600" cy="341012"/>
          </a:xfrm>
        </p:grpSpPr>
        <p:sp>
          <p:nvSpPr>
            <p:cNvPr id="10" name="Flowchart: Magnetic Disk 9"/>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ular Callout 17"/>
          <p:cNvSpPr/>
          <p:nvPr/>
        </p:nvSpPr>
        <p:spPr>
          <a:xfrm flipH="1">
            <a:off x="5313959" y="3513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1" name="Rectangular Callout 20"/>
          <p:cNvSpPr/>
          <p:nvPr/>
        </p:nvSpPr>
        <p:spPr>
          <a:xfrm flipH="1">
            <a:off x="2514600" y="3503311"/>
            <a:ext cx="914400" cy="479082"/>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2" name="Right Arrow 21"/>
          <p:cNvSpPr/>
          <p:nvPr/>
        </p:nvSpPr>
        <p:spPr>
          <a:xfrm flipH="1">
            <a:off x="5049194" y="1922162"/>
            <a:ext cx="1123006"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endParaRPr lang="en-US" sz="1200" dirty="0">
              <a:solidFill>
                <a:schemeClr val="tx1"/>
              </a:solidFill>
            </a:endParaRPr>
          </a:p>
        </p:txBody>
      </p:sp>
      <p:sp>
        <p:nvSpPr>
          <p:cNvPr id="23" name="Right Arrow 22"/>
          <p:cNvSpPr/>
          <p:nvPr/>
        </p:nvSpPr>
        <p:spPr>
          <a:xfrm>
            <a:off x="5029200" y="2303162"/>
            <a:ext cx="114300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US" sz="1200" dirty="0">
              <a:solidFill>
                <a:schemeClr val="tx1"/>
              </a:solidFill>
            </a:endParaRPr>
          </a:p>
        </p:txBody>
      </p:sp>
      <p:sp>
        <p:nvSpPr>
          <p:cNvPr id="24" name="Right Arrow 23"/>
          <p:cNvSpPr/>
          <p:nvPr/>
        </p:nvSpPr>
        <p:spPr>
          <a:xfrm flipH="1">
            <a:off x="2647006" y="1913109"/>
            <a:ext cx="1123006"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endParaRPr lang="en-US" sz="1200" dirty="0">
              <a:solidFill>
                <a:schemeClr val="tx1"/>
              </a:solidFill>
            </a:endParaRPr>
          </a:p>
        </p:txBody>
      </p:sp>
      <p:sp>
        <p:nvSpPr>
          <p:cNvPr id="25" name="Right Arrow 24"/>
          <p:cNvSpPr/>
          <p:nvPr/>
        </p:nvSpPr>
        <p:spPr>
          <a:xfrm>
            <a:off x="2627012" y="2294109"/>
            <a:ext cx="1143000"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US" sz="1200" dirty="0">
              <a:solidFill>
                <a:schemeClr val="tx1"/>
              </a:solidFill>
            </a:endParaRPr>
          </a:p>
        </p:txBody>
      </p:sp>
      <p:sp>
        <p:nvSpPr>
          <p:cNvPr id="29" name="TextBox 28"/>
          <p:cNvSpPr txBox="1"/>
          <p:nvPr/>
        </p:nvSpPr>
        <p:spPr>
          <a:xfrm flipH="1">
            <a:off x="6288435" y="2077819"/>
            <a:ext cx="1179165" cy="646331"/>
          </a:xfrm>
          <a:prstGeom prst="rect">
            <a:avLst/>
          </a:prstGeom>
          <a:noFill/>
        </p:spPr>
        <p:txBody>
          <a:bodyPr wrap="square" rtlCol="0">
            <a:spAutoFit/>
          </a:bodyPr>
          <a:lstStyle/>
          <a:p>
            <a:pPr algn="ctr"/>
            <a:r>
              <a:rPr lang="en-US" dirty="0" smtClean="0">
                <a:solidFill>
                  <a:srgbClr val="C00000"/>
                </a:solidFill>
              </a:rPr>
              <a:t>Target Grammar</a:t>
            </a:r>
            <a:endParaRPr lang="en-US" dirty="0">
              <a:solidFill>
                <a:srgbClr val="C00000"/>
              </a:solidFill>
            </a:endParaRPr>
          </a:p>
        </p:txBody>
      </p:sp>
      <p:sp>
        <p:nvSpPr>
          <p:cNvPr id="30" name="TextBox 29"/>
          <p:cNvSpPr txBox="1"/>
          <p:nvPr/>
        </p:nvSpPr>
        <p:spPr>
          <a:xfrm flipH="1">
            <a:off x="1295400" y="2001619"/>
            <a:ext cx="1179165" cy="646331"/>
          </a:xfrm>
          <a:prstGeom prst="rect">
            <a:avLst/>
          </a:prstGeom>
          <a:noFill/>
        </p:spPr>
        <p:txBody>
          <a:bodyPr wrap="square" rtlCol="0">
            <a:spAutoFit/>
          </a:bodyPr>
          <a:lstStyle/>
          <a:p>
            <a:pPr algn="ctr"/>
            <a:r>
              <a:rPr lang="en-US" dirty="0" err="1" smtClean="0">
                <a:solidFill>
                  <a:srgbClr val="C00000"/>
                </a:solidFill>
              </a:rPr>
              <a:t>InterfaceGrammar</a:t>
            </a:r>
            <a:endParaRPr lang="en-US" dirty="0">
              <a:solidFill>
                <a:srgbClr val="C00000"/>
              </a:solidFill>
            </a:endParaRPr>
          </a:p>
        </p:txBody>
      </p:sp>
      <p:sp>
        <p:nvSpPr>
          <p:cNvPr id="35" name="Isosceles Triangle 34"/>
          <p:cNvSpPr/>
          <p:nvPr/>
        </p:nvSpPr>
        <p:spPr>
          <a:xfrm flipH="1">
            <a:off x="4087550" y="1276350"/>
            <a:ext cx="618744" cy="533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flipH="1">
            <a:off x="3733800" y="1428750"/>
            <a:ext cx="1295400" cy="400110"/>
          </a:xfrm>
          <a:prstGeom prst="rect">
            <a:avLst/>
          </a:prstGeom>
          <a:noFill/>
        </p:spPr>
        <p:txBody>
          <a:bodyPr wrap="square" rtlCol="0">
            <a:spAutoFit/>
          </a:bodyPr>
          <a:lstStyle/>
          <a:p>
            <a:pPr algn="ctr"/>
            <a:r>
              <a:rPr lang="en-US" sz="1000" dirty="0" smtClean="0"/>
              <a:t>CHANGE</a:t>
            </a:r>
            <a:br>
              <a:rPr lang="en-US" sz="1000" dirty="0" smtClean="0"/>
            </a:br>
            <a:r>
              <a:rPr lang="en-US" sz="1000" dirty="0" smtClean="0"/>
              <a:t>TO</a:t>
            </a:r>
            <a:endParaRPr lang="en-US" dirty="0"/>
          </a:p>
        </p:txBody>
      </p:sp>
    </p:spTree>
    <p:extLst>
      <p:ext uri="{BB962C8B-B14F-4D97-AF65-F5344CB8AC3E}">
        <p14:creationId xmlns:p14="http://schemas.microsoft.com/office/powerpoint/2010/main" val="184588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691444" y="2815389"/>
            <a:ext cx="3713759" cy="1143000"/>
            <a:chOff x="2514600" y="3181350"/>
            <a:chExt cx="3713759" cy="1143000"/>
          </a:xfrm>
        </p:grpSpPr>
        <p:sp>
          <p:nvSpPr>
            <p:cNvPr id="96" name="Flowchart: Magnetic Disk 95"/>
            <p:cNvSpPr/>
            <p:nvPr/>
          </p:nvSpPr>
          <p:spPr>
            <a:xfrm flipH="1">
              <a:off x="36576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br>
                <a:rPr lang="en-US" sz="1200" dirty="0" smtClean="0">
                  <a:solidFill>
                    <a:schemeClr val="tx1"/>
                  </a:solidFill>
                </a:rPr>
              </a:br>
              <a:r>
                <a:rPr lang="en-US" sz="1200" dirty="0" smtClean="0">
                  <a:solidFill>
                    <a:schemeClr val="tx1"/>
                  </a:solidFill>
                </a:rPr>
                <a:t>(C++ Plug-in)</a:t>
              </a:r>
              <a:endParaRPr lang="en-US" sz="1200" dirty="0">
                <a:solidFill>
                  <a:schemeClr val="tx1"/>
                </a:solidFill>
              </a:endParaRPr>
            </a:p>
          </p:txBody>
        </p:sp>
        <p:grpSp>
          <p:nvGrpSpPr>
            <p:cNvPr id="97" name="Group 96"/>
            <p:cNvGrpSpPr/>
            <p:nvPr/>
          </p:nvGrpSpPr>
          <p:grpSpPr>
            <a:xfrm flipH="1">
              <a:off x="4096694" y="3181350"/>
              <a:ext cx="609600" cy="341012"/>
              <a:chOff x="5562600" y="3181350"/>
              <a:chExt cx="609600" cy="341012"/>
            </a:xfrm>
          </p:grpSpPr>
          <p:sp>
            <p:nvSpPr>
              <p:cNvPr id="98" name="Flowchart: Magnetic Disk 97"/>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Magnetic Disk 98"/>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agnetic Disk 99"/>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Magnetic Disk 100"/>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Magnetic Disk 101"/>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Magnetic Disk 102"/>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Magnetic Disk 103"/>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Magnetic Disk 104"/>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ular Callout 105"/>
            <p:cNvSpPr/>
            <p:nvPr/>
          </p:nvSpPr>
          <p:spPr>
            <a:xfrm flipH="1">
              <a:off x="5313959" y="3513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107" name="Rectangular Callout 106"/>
            <p:cNvSpPr/>
            <p:nvPr/>
          </p:nvSpPr>
          <p:spPr>
            <a:xfrm flipH="1">
              <a:off x="2514600" y="3503311"/>
              <a:ext cx="914400" cy="479082"/>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grpSp>
      <p:sp>
        <p:nvSpPr>
          <p:cNvPr id="82" name="Rectangle 81"/>
          <p:cNvSpPr/>
          <p:nvPr/>
        </p:nvSpPr>
        <p:spPr>
          <a:xfrm>
            <a:off x="3524250" y="908955"/>
            <a:ext cx="2209800" cy="18334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895350"/>
          </a:xfrm>
        </p:spPr>
        <p:txBody>
          <a:bodyPr/>
          <a:lstStyle/>
          <a:p>
            <a:r>
              <a:rPr lang="en-US" dirty="0" smtClean="0"/>
              <a:t>Request/Response Flow</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sp>
        <p:nvSpPr>
          <p:cNvPr id="6" name="Flowchart: Direct Access Storage 5"/>
          <p:cNvSpPr/>
          <p:nvPr/>
        </p:nvSpPr>
        <p:spPr>
          <a:xfrm flipH="1">
            <a:off x="2000250" y="1518555"/>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 name="Flowchart: Direct Access Storage 6"/>
          <p:cNvSpPr/>
          <p:nvPr/>
        </p:nvSpPr>
        <p:spPr>
          <a:xfrm flipH="1">
            <a:off x="6038850" y="1518555"/>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p:cNvSpPr/>
          <p:nvPr/>
        </p:nvSpPr>
        <p:spPr>
          <a:xfrm flipH="1">
            <a:off x="6038850" y="2145407"/>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9206" y="2202123"/>
            <a:ext cx="838200" cy="230832"/>
          </a:xfrm>
          <a:prstGeom prst="rect">
            <a:avLst/>
          </a:prstGeom>
          <a:noFill/>
        </p:spPr>
        <p:txBody>
          <a:bodyPr wrap="square" rtlCol="0">
            <a:spAutoFit/>
          </a:bodyPr>
          <a:lstStyle/>
          <a:p>
            <a:r>
              <a:rPr lang="en-US" sz="900" dirty="0" smtClean="0"/>
              <a:t>RESPONSE</a:t>
            </a:r>
            <a:endParaRPr lang="en-US" sz="900" dirty="0"/>
          </a:p>
        </p:txBody>
      </p:sp>
      <p:sp>
        <p:nvSpPr>
          <p:cNvPr id="12" name="TextBox 11"/>
          <p:cNvSpPr txBox="1"/>
          <p:nvPr/>
        </p:nvSpPr>
        <p:spPr>
          <a:xfrm>
            <a:off x="6343650" y="1566180"/>
            <a:ext cx="838200" cy="230832"/>
          </a:xfrm>
          <a:prstGeom prst="rect">
            <a:avLst/>
          </a:prstGeom>
          <a:noFill/>
        </p:spPr>
        <p:txBody>
          <a:bodyPr wrap="square" rtlCol="0">
            <a:spAutoFit/>
          </a:bodyPr>
          <a:lstStyle/>
          <a:p>
            <a:r>
              <a:rPr lang="en-US" sz="900" dirty="0" smtClean="0"/>
              <a:t>REQUEST</a:t>
            </a:r>
            <a:endParaRPr lang="en-US" sz="900" dirty="0"/>
          </a:p>
        </p:txBody>
      </p:sp>
      <p:sp>
        <p:nvSpPr>
          <p:cNvPr id="9" name="Flowchart: Direct Access Storage 8"/>
          <p:cNvSpPr/>
          <p:nvPr/>
        </p:nvSpPr>
        <p:spPr>
          <a:xfrm flipH="1">
            <a:off x="2000250" y="2109469"/>
            <a:ext cx="990600" cy="3048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05050" y="1563948"/>
            <a:ext cx="838200" cy="230832"/>
          </a:xfrm>
          <a:prstGeom prst="rect">
            <a:avLst/>
          </a:prstGeom>
          <a:noFill/>
        </p:spPr>
        <p:txBody>
          <a:bodyPr wrap="square" rtlCol="0">
            <a:spAutoFit/>
          </a:bodyPr>
          <a:lstStyle/>
          <a:p>
            <a:r>
              <a:rPr lang="en-US" sz="900" dirty="0" smtClean="0"/>
              <a:t>REQUEST</a:t>
            </a:r>
            <a:endParaRPr lang="en-US" sz="900" dirty="0"/>
          </a:p>
        </p:txBody>
      </p:sp>
      <p:sp>
        <p:nvSpPr>
          <p:cNvPr id="26" name="Rectangle 25"/>
          <p:cNvSpPr/>
          <p:nvPr/>
        </p:nvSpPr>
        <p:spPr>
          <a:xfrm>
            <a:off x="3829050" y="1442355"/>
            <a:ext cx="16002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400" dirty="0" smtClean="0">
                <a:solidFill>
                  <a:schemeClr val="tx1"/>
                </a:solidFill>
              </a:rPr>
              <a:t>XFRM ROUTER</a:t>
            </a:r>
            <a:endParaRPr lang="en-US" sz="1400" dirty="0">
              <a:solidFill>
                <a:schemeClr val="tx1"/>
              </a:solidFill>
            </a:endParaRPr>
          </a:p>
        </p:txBody>
      </p:sp>
      <p:sp>
        <p:nvSpPr>
          <p:cNvPr id="30" name="Arc 29"/>
          <p:cNvSpPr/>
          <p:nvPr/>
        </p:nvSpPr>
        <p:spPr>
          <a:xfrm>
            <a:off x="3840136" y="1670955"/>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a:endCxn id="30" idx="0"/>
          </p:cNvCxnSpPr>
          <p:nvPr/>
        </p:nvCxnSpPr>
        <p:spPr>
          <a:xfrm>
            <a:off x="3823507" y="1670955"/>
            <a:ext cx="321479" cy="5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p:cNvCxnSpPr>
          <p:nvPr/>
        </p:nvCxnSpPr>
        <p:spPr>
          <a:xfrm>
            <a:off x="4436684" y="1991410"/>
            <a:ext cx="1966" cy="59394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flipH="1">
            <a:off x="4906936" y="1670955"/>
            <a:ext cx="598514" cy="575096"/>
          </a:xfrm>
          <a:prstGeom prst="arc">
            <a:avLst>
              <a:gd name="adj1" fmla="val 16266864"/>
              <a:gd name="adj2" fmla="val 378985"/>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stCxn id="35" idx="2"/>
          </p:cNvCxnSpPr>
          <p:nvPr/>
        </p:nvCxnSpPr>
        <p:spPr>
          <a:xfrm flipH="1">
            <a:off x="4906936" y="1991410"/>
            <a:ext cx="1966" cy="59394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206193" y="1670955"/>
            <a:ext cx="223057"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a:off x="3524250" y="2264737"/>
            <a:ext cx="598514" cy="575096"/>
          </a:xfrm>
          <a:prstGeom prst="arc">
            <a:avLst>
              <a:gd name="adj1" fmla="val 16266864"/>
              <a:gd name="adj2" fmla="val 378985"/>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flipH="1">
            <a:off x="5135536" y="2297807"/>
            <a:ext cx="598514" cy="575096"/>
          </a:xfrm>
          <a:prstGeom prst="arc">
            <a:avLst>
              <a:gd name="adj1" fmla="val 16235421"/>
              <a:gd name="adj2" fmla="val 2159827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p:cNvCxnSpPr>
            <a:stCxn id="41" idx="0"/>
            <a:endCxn id="8" idx="4"/>
          </p:cNvCxnSpPr>
          <p:nvPr/>
        </p:nvCxnSpPr>
        <p:spPr>
          <a:xfrm flipV="1">
            <a:off x="5431830" y="2297807"/>
            <a:ext cx="607020" cy="1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4"/>
          </p:cNvCxnSpPr>
          <p:nvPr/>
        </p:nvCxnSpPr>
        <p:spPr>
          <a:xfrm flipH="1">
            <a:off x="5429250" y="1670955"/>
            <a:ext cx="609600"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990850" y="1670955"/>
            <a:ext cx="849286" cy="614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0"/>
          </p:cNvCxnSpPr>
          <p:nvPr/>
        </p:nvCxnSpPr>
        <p:spPr>
          <a:xfrm>
            <a:off x="2990850" y="2264737"/>
            <a:ext cx="838250" cy="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0" idx="2"/>
          </p:cNvCxnSpPr>
          <p:nvPr/>
        </p:nvCxnSpPr>
        <p:spPr>
          <a:xfrm>
            <a:off x="4120798" y="2585192"/>
            <a:ext cx="1966" cy="34729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38650" y="2552285"/>
            <a:ext cx="0" cy="380204"/>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912783" y="2585192"/>
            <a:ext cx="0" cy="3317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1" idx="2"/>
          </p:cNvCxnSpPr>
          <p:nvPr/>
        </p:nvCxnSpPr>
        <p:spPr>
          <a:xfrm>
            <a:off x="5135536" y="2585204"/>
            <a:ext cx="0" cy="316183"/>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029450" y="2302519"/>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029450" y="1670955"/>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466850" y="1670955"/>
            <a:ext cx="5334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466850" y="2263303"/>
            <a:ext cx="533400"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a:off x="1371600" y="1561685"/>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Left Brace 78"/>
          <p:cNvSpPr/>
          <p:nvPr/>
        </p:nvSpPr>
        <p:spPr>
          <a:xfrm flipH="1">
            <a:off x="7562850" y="1577503"/>
            <a:ext cx="95250" cy="8217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p:cNvSpPr txBox="1"/>
          <p:nvPr/>
        </p:nvSpPr>
        <p:spPr>
          <a:xfrm>
            <a:off x="7639050" y="1731457"/>
            <a:ext cx="914400" cy="523220"/>
          </a:xfrm>
          <a:prstGeom prst="rect">
            <a:avLst/>
          </a:prstGeom>
          <a:noFill/>
        </p:spPr>
        <p:txBody>
          <a:bodyPr wrap="square" rtlCol="0">
            <a:spAutoFit/>
          </a:bodyPr>
          <a:lstStyle/>
          <a:p>
            <a:pPr algn="ctr"/>
            <a:r>
              <a:rPr lang="en-US" sz="1400" dirty="0" smtClean="0"/>
              <a:t>Host</a:t>
            </a:r>
            <a:br>
              <a:rPr lang="en-US" sz="1400" dirty="0" smtClean="0"/>
            </a:br>
            <a:r>
              <a:rPr lang="en-US" sz="1400" dirty="0" smtClean="0"/>
              <a:t>Interface</a:t>
            </a:r>
            <a:endParaRPr lang="en-US" sz="1400" dirty="0"/>
          </a:p>
        </p:txBody>
      </p:sp>
      <p:sp>
        <p:nvSpPr>
          <p:cNvPr id="81" name="TextBox 80"/>
          <p:cNvSpPr txBox="1"/>
          <p:nvPr/>
        </p:nvSpPr>
        <p:spPr>
          <a:xfrm>
            <a:off x="520820" y="1721084"/>
            <a:ext cx="914400" cy="523220"/>
          </a:xfrm>
          <a:prstGeom prst="rect">
            <a:avLst/>
          </a:prstGeom>
          <a:noFill/>
        </p:spPr>
        <p:txBody>
          <a:bodyPr wrap="square" rtlCol="0">
            <a:spAutoFit/>
          </a:bodyPr>
          <a:lstStyle/>
          <a:p>
            <a:pPr algn="ctr"/>
            <a:r>
              <a:rPr lang="en-US" sz="1400" dirty="0" smtClean="0"/>
              <a:t>Client</a:t>
            </a:r>
            <a:br>
              <a:rPr lang="en-US" sz="1400" dirty="0" smtClean="0"/>
            </a:br>
            <a:r>
              <a:rPr lang="en-US" sz="1400" dirty="0" smtClean="0"/>
              <a:t>Interface</a:t>
            </a:r>
            <a:endParaRPr lang="en-US" sz="1400" dirty="0"/>
          </a:p>
        </p:txBody>
      </p:sp>
      <p:sp>
        <p:nvSpPr>
          <p:cNvPr id="83" name="Rectangle 82"/>
          <p:cNvSpPr/>
          <p:nvPr/>
        </p:nvSpPr>
        <p:spPr>
          <a:xfrm>
            <a:off x="3535134" y="895350"/>
            <a:ext cx="2190750" cy="152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IEEE 2654 Model Node</a:t>
            </a:r>
            <a:endParaRPr lang="en-US" sz="1200" dirty="0">
              <a:solidFill>
                <a:schemeClr val="tx1"/>
              </a:solidFill>
            </a:endParaRPr>
          </a:p>
        </p:txBody>
      </p:sp>
      <p:sp>
        <p:nvSpPr>
          <p:cNvPr id="84" name="Flowchart: Magnetic Disk 83"/>
          <p:cNvSpPr/>
          <p:nvPr/>
        </p:nvSpPr>
        <p:spPr>
          <a:xfrm>
            <a:off x="3785556" y="4307098"/>
            <a:ext cx="1605743" cy="381000"/>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Instance Data</a:t>
            </a:r>
            <a:endParaRPr lang="en-US" sz="1000" dirty="0">
              <a:solidFill>
                <a:schemeClr val="tx1"/>
              </a:solidFill>
            </a:endParaRPr>
          </a:p>
        </p:txBody>
      </p:sp>
      <p:sp>
        <p:nvSpPr>
          <p:cNvPr id="85" name="Up-Down Arrow 84"/>
          <p:cNvSpPr/>
          <p:nvPr/>
        </p:nvSpPr>
        <p:spPr>
          <a:xfrm>
            <a:off x="4495800" y="3977854"/>
            <a:ext cx="177799" cy="30480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70546" y="2166255"/>
            <a:ext cx="838200" cy="230832"/>
          </a:xfrm>
          <a:prstGeom prst="rect">
            <a:avLst/>
          </a:prstGeom>
          <a:noFill/>
        </p:spPr>
        <p:txBody>
          <a:bodyPr wrap="square" rtlCol="0">
            <a:spAutoFit/>
          </a:bodyPr>
          <a:lstStyle/>
          <a:p>
            <a:r>
              <a:rPr lang="en-US" sz="900" dirty="0" smtClean="0"/>
              <a:t>RESPONSE</a:t>
            </a:r>
            <a:endParaRPr lang="en-US" sz="900" dirty="0"/>
          </a:p>
        </p:txBody>
      </p:sp>
      <p:sp>
        <p:nvSpPr>
          <p:cNvPr id="88" name="Right Arrow 87"/>
          <p:cNvSpPr/>
          <p:nvPr/>
        </p:nvSpPr>
        <p:spPr>
          <a:xfrm>
            <a:off x="7296150" y="2758840"/>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LOWER LEVEL HIERARCHICAL ELEMENTS</a:t>
            </a:r>
            <a:endParaRPr lang="en-US" sz="900" dirty="0"/>
          </a:p>
        </p:txBody>
      </p:sp>
      <p:sp>
        <p:nvSpPr>
          <p:cNvPr id="89" name="Right Arrow 88"/>
          <p:cNvSpPr/>
          <p:nvPr/>
        </p:nvSpPr>
        <p:spPr>
          <a:xfrm flipH="1">
            <a:off x="381000" y="2737755"/>
            <a:ext cx="1466850" cy="131241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TO HIGHER LEVEL HIERARCHICAL ELEMENTS</a:t>
            </a:r>
            <a:endParaRPr lang="en-US" sz="900" dirty="0"/>
          </a:p>
        </p:txBody>
      </p:sp>
      <p:sp>
        <p:nvSpPr>
          <p:cNvPr id="90" name="Rectangular Callout 89"/>
          <p:cNvSpPr/>
          <p:nvPr/>
        </p:nvSpPr>
        <p:spPr>
          <a:xfrm>
            <a:off x="1952625" y="2552285"/>
            <a:ext cx="1314450" cy="185471"/>
          </a:xfrm>
          <a:prstGeom prst="wedgeRectCallout">
            <a:avLst>
              <a:gd name="adj1" fmla="val 114268"/>
              <a:gd name="adj2" fmla="val 73184"/>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handleResponse</a:t>
            </a:r>
            <a:r>
              <a:rPr lang="en-US" sz="1000" dirty="0" smtClean="0">
                <a:solidFill>
                  <a:schemeClr val="tx1"/>
                </a:solidFill>
              </a:rPr>
              <a:t>()</a:t>
            </a:r>
            <a:endParaRPr lang="en-US" sz="1000" dirty="0">
              <a:solidFill>
                <a:schemeClr val="tx1"/>
              </a:solidFill>
            </a:endParaRPr>
          </a:p>
        </p:txBody>
      </p:sp>
      <p:sp>
        <p:nvSpPr>
          <p:cNvPr id="91" name="Rectangular Callout 90"/>
          <p:cNvSpPr/>
          <p:nvPr/>
        </p:nvSpPr>
        <p:spPr>
          <a:xfrm>
            <a:off x="2562225" y="1024620"/>
            <a:ext cx="1314450" cy="187286"/>
          </a:xfrm>
          <a:prstGeom prst="wedgeRectCallout">
            <a:avLst>
              <a:gd name="adj1" fmla="val 93253"/>
              <a:gd name="adj2" fmla="val 763566"/>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sendRequest</a:t>
            </a:r>
            <a:r>
              <a:rPr lang="en-US" sz="1000" dirty="0" smtClean="0">
                <a:solidFill>
                  <a:schemeClr val="tx1"/>
                </a:solidFill>
              </a:rPr>
              <a:t>()</a:t>
            </a:r>
            <a:endParaRPr lang="en-US" sz="1000" dirty="0">
              <a:solidFill>
                <a:schemeClr val="tx1"/>
              </a:solidFill>
            </a:endParaRPr>
          </a:p>
        </p:txBody>
      </p:sp>
      <p:sp>
        <p:nvSpPr>
          <p:cNvPr id="92" name="Rectangular Callout 91"/>
          <p:cNvSpPr/>
          <p:nvPr/>
        </p:nvSpPr>
        <p:spPr>
          <a:xfrm>
            <a:off x="6143625" y="2556538"/>
            <a:ext cx="1314450" cy="187286"/>
          </a:xfrm>
          <a:prstGeom prst="wedgeRectCallout">
            <a:avLst>
              <a:gd name="adj1" fmla="val -126311"/>
              <a:gd name="adj2" fmla="val -9475"/>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sendResponse</a:t>
            </a:r>
            <a:r>
              <a:rPr lang="en-US" sz="1000" dirty="0" smtClean="0">
                <a:solidFill>
                  <a:schemeClr val="tx1"/>
                </a:solidFill>
              </a:rPr>
              <a:t>()</a:t>
            </a:r>
            <a:endParaRPr lang="en-US" sz="1000" dirty="0">
              <a:solidFill>
                <a:schemeClr val="tx1"/>
              </a:solidFill>
            </a:endParaRPr>
          </a:p>
        </p:txBody>
      </p:sp>
      <p:sp>
        <p:nvSpPr>
          <p:cNvPr id="93" name="Rectangular Callout 92"/>
          <p:cNvSpPr/>
          <p:nvPr/>
        </p:nvSpPr>
        <p:spPr>
          <a:xfrm>
            <a:off x="5381625" y="1024620"/>
            <a:ext cx="1314450" cy="187286"/>
          </a:xfrm>
          <a:prstGeom prst="wedgeRectCallout">
            <a:avLst>
              <a:gd name="adj1" fmla="val -84282"/>
              <a:gd name="adj2" fmla="val 763567"/>
            </a:avLst>
          </a:prstGeom>
          <a:solidFill>
            <a:schemeClr val="accent5">
              <a:lumMod val="60000"/>
              <a:lumOff val="40000"/>
              <a:alpha val="3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handleRequest</a:t>
            </a:r>
            <a:r>
              <a:rPr lang="en-US" sz="1000" dirty="0" smtClean="0">
                <a:solidFill>
                  <a:schemeClr val="tx1"/>
                </a:solidFill>
              </a:rPr>
              <a:t>()</a:t>
            </a:r>
            <a:endParaRPr lang="en-US" sz="1000" dirty="0">
              <a:solidFill>
                <a:schemeClr val="tx1"/>
              </a:solidFill>
            </a:endParaRPr>
          </a:p>
        </p:txBody>
      </p:sp>
      <p:sp>
        <p:nvSpPr>
          <p:cNvPr id="25" name="TextBox 24"/>
          <p:cNvSpPr txBox="1"/>
          <p:nvPr/>
        </p:nvSpPr>
        <p:spPr>
          <a:xfrm>
            <a:off x="1752600" y="1849293"/>
            <a:ext cx="1719894" cy="261610"/>
          </a:xfrm>
          <a:prstGeom prst="rect">
            <a:avLst/>
          </a:prstGeom>
          <a:noFill/>
        </p:spPr>
        <p:txBody>
          <a:bodyPr wrap="square" rtlCol="0">
            <a:spAutoFit/>
          </a:bodyPr>
          <a:lstStyle/>
          <a:p>
            <a:r>
              <a:rPr lang="en-US" sz="1100" dirty="0" smtClean="0">
                <a:solidFill>
                  <a:srgbClr val="FF0000"/>
                </a:solidFill>
              </a:rPr>
              <a:t>IEEE 2654 </a:t>
            </a:r>
            <a:r>
              <a:rPr lang="en-US" sz="1100" dirty="0" err="1" smtClean="0">
                <a:solidFill>
                  <a:srgbClr val="FF0000"/>
                </a:solidFill>
              </a:rPr>
              <a:t>Msg</a:t>
            </a:r>
            <a:r>
              <a:rPr lang="en-US" sz="1100" dirty="0" smtClean="0">
                <a:solidFill>
                  <a:srgbClr val="FF0000"/>
                </a:solidFill>
              </a:rPr>
              <a:t> Channel</a:t>
            </a:r>
            <a:endParaRPr lang="en-US" sz="1100" dirty="0">
              <a:solidFill>
                <a:srgbClr val="FF0000"/>
              </a:solidFill>
            </a:endParaRPr>
          </a:p>
        </p:txBody>
      </p:sp>
      <p:sp>
        <p:nvSpPr>
          <p:cNvPr id="108" name="TextBox 107"/>
          <p:cNvSpPr txBox="1"/>
          <p:nvPr/>
        </p:nvSpPr>
        <p:spPr>
          <a:xfrm>
            <a:off x="5791200" y="1866545"/>
            <a:ext cx="1695451" cy="261610"/>
          </a:xfrm>
          <a:prstGeom prst="rect">
            <a:avLst/>
          </a:prstGeom>
          <a:noFill/>
        </p:spPr>
        <p:txBody>
          <a:bodyPr wrap="square" rtlCol="0">
            <a:spAutoFit/>
          </a:bodyPr>
          <a:lstStyle/>
          <a:p>
            <a:r>
              <a:rPr lang="en-US" sz="1100" dirty="0" smtClean="0">
                <a:solidFill>
                  <a:srgbClr val="FF0000"/>
                </a:solidFill>
              </a:rPr>
              <a:t>IEEE 2654 </a:t>
            </a:r>
            <a:r>
              <a:rPr lang="en-US" sz="1100" dirty="0" err="1" smtClean="0">
                <a:solidFill>
                  <a:srgbClr val="FF0000"/>
                </a:solidFill>
              </a:rPr>
              <a:t>Msg</a:t>
            </a:r>
            <a:r>
              <a:rPr lang="en-US" sz="1100" dirty="0" smtClean="0">
                <a:solidFill>
                  <a:srgbClr val="FF0000"/>
                </a:solidFill>
              </a:rPr>
              <a:t> Channel</a:t>
            </a:r>
            <a:endParaRPr lang="en-US" sz="1100" dirty="0">
              <a:solidFill>
                <a:srgbClr val="FF0000"/>
              </a:solidFill>
            </a:endParaRPr>
          </a:p>
        </p:txBody>
      </p:sp>
      <p:sp>
        <p:nvSpPr>
          <p:cNvPr id="109" name="Oval 108"/>
          <p:cNvSpPr/>
          <p:nvPr/>
        </p:nvSpPr>
        <p:spPr>
          <a:xfrm>
            <a:off x="7672741" y="1546646"/>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6" name="Oval 115"/>
          <p:cNvSpPr/>
          <p:nvPr/>
        </p:nvSpPr>
        <p:spPr>
          <a:xfrm>
            <a:off x="6738464" y="99476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8" name="Oval 117"/>
          <p:cNvSpPr/>
          <p:nvPr/>
        </p:nvSpPr>
        <p:spPr>
          <a:xfrm>
            <a:off x="1125542" y="1542532"/>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9" name="Oval 118"/>
          <p:cNvSpPr/>
          <p:nvPr/>
        </p:nvSpPr>
        <p:spPr>
          <a:xfrm>
            <a:off x="2266032" y="988907"/>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20" name="Oval 119"/>
          <p:cNvSpPr/>
          <p:nvPr/>
        </p:nvSpPr>
        <p:spPr>
          <a:xfrm>
            <a:off x="5849942" y="369483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2" name="Oval 121"/>
          <p:cNvSpPr/>
          <p:nvPr/>
        </p:nvSpPr>
        <p:spPr>
          <a:xfrm>
            <a:off x="7502104" y="2534579"/>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123" name="Oval 122"/>
          <p:cNvSpPr/>
          <p:nvPr/>
        </p:nvSpPr>
        <p:spPr>
          <a:xfrm>
            <a:off x="3048000" y="369483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24" name="Oval 123"/>
          <p:cNvSpPr/>
          <p:nvPr/>
        </p:nvSpPr>
        <p:spPr>
          <a:xfrm>
            <a:off x="1676400" y="2527387"/>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25" name="Oval 124"/>
          <p:cNvSpPr/>
          <p:nvPr/>
        </p:nvSpPr>
        <p:spPr>
          <a:xfrm>
            <a:off x="1125542" y="2178731"/>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nvGrpSpPr>
          <p:cNvPr id="28" name="Group 27"/>
          <p:cNvGrpSpPr/>
          <p:nvPr/>
        </p:nvGrpSpPr>
        <p:grpSpPr>
          <a:xfrm>
            <a:off x="7620000" y="2187773"/>
            <a:ext cx="438150" cy="307777"/>
            <a:chOff x="8121338" y="1206395"/>
            <a:chExt cx="438150" cy="307777"/>
          </a:xfrm>
        </p:grpSpPr>
        <p:sp>
          <p:nvSpPr>
            <p:cNvPr id="121" name="Oval 120"/>
            <p:cNvSpPr/>
            <p:nvPr/>
          </p:nvSpPr>
          <p:spPr>
            <a:xfrm>
              <a:off x="8182880" y="1227398"/>
              <a:ext cx="246058" cy="24851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7" name="TextBox 26"/>
            <p:cNvSpPr txBox="1"/>
            <p:nvPr/>
          </p:nvSpPr>
          <p:spPr>
            <a:xfrm>
              <a:off x="8121338" y="1206395"/>
              <a:ext cx="438150" cy="307777"/>
            </a:xfrm>
            <a:prstGeom prst="rect">
              <a:avLst/>
            </a:prstGeom>
            <a:noFill/>
          </p:spPr>
          <p:txBody>
            <a:bodyPr wrap="square" rtlCol="0">
              <a:spAutoFit/>
            </a:bodyPr>
            <a:lstStyle/>
            <a:p>
              <a:r>
                <a:rPr lang="en-US" sz="1400" dirty="0" smtClean="0">
                  <a:solidFill>
                    <a:schemeClr val="bg1"/>
                  </a:solidFill>
                </a:rPr>
                <a:t>10</a:t>
              </a:r>
              <a:endParaRPr lang="en-US" dirty="0">
                <a:solidFill>
                  <a:schemeClr val="bg1"/>
                </a:solidFill>
              </a:endParaRPr>
            </a:p>
          </p:txBody>
        </p:sp>
      </p:grpSp>
      <p:graphicFrame>
        <p:nvGraphicFramePr>
          <p:cNvPr id="29" name="Table 28"/>
          <p:cNvGraphicFramePr>
            <a:graphicFrameLocks noGrp="1"/>
          </p:cNvGraphicFramePr>
          <p:nvPr>
            <p:extLst>
              <p:ext uri="{D42A27DB-BD31-4B8C-83A1-F6EECF244321}">
                <p14:modId xmlns:p14="http://schemas.microsoft.com/office/powerpoint/2010/main" val="3389103996"/>
              </p:ext>
            </p:extLst>
          </p:nvPr>
        </p:nvGraphicFramePr>
        <p:xfrm>
          <a:off x="1180344" y="3943350"/>
          <a:ext cx="1797656" cy="710436"/>
        </p:xfrm>
        <a:graphic>
          <a:graphicData uri="http://schemas.openxmlformats.org/drawingml/2006/table">
            <a:tbl>
              <a:tblPr firstRow="1" bandRow="1">
                <a:tableStyleId>{5940675A-B579-460E-94D1-54222C63F5DA}</a:tableStyleId>
              </a:tblPr>
              <a:tblGrid>
                <a:gridCol w="191256"/>
                <a:gridCol w="1606400"/>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1</a:t>
                      </a:r>
                      <a:endParaRPr lang="en-US" sz="600" dirty="0"/>
                    </a:p>
                  </a:txBody>
                  <a:tcPr marL="26965" marR="26965" marT="13483" marB="13483"/>
                </a:tc>
                <a:tc>
                  <a:txBody>
                    <a:bodyPr/>
                    <a:lstStyle/>
                    <a:p>
                      <a:r>
                        <a:rPr lang="en-US" sz="600" dirty="0" smtClean="0"/>
                        <a:t>New Request Arrives from Client</a:t>
                      </a:r>
                      <a:endParaRPr lang="en-US" sz="600" dirty="0"/>
                    </a:p>
                  </a:txBody>
                  <a:tcPr marL="26965" marR="26965" marT="13483" marB="13483"/>
                </a:tc>
              </a:tr>
              <a:tr h="112446">
                <a:tc>
                  <a:txBody>
                    <a:bodyPr/>
                    <a:lstStyle/>
                    <a:p>
                      <a:pPr algn="ctr"/>
                      <a:r>
                        <a:rPr lang="en-US" sz="600" dirty="0" smtClean="0"/>
                        <a:t>2</a:t>
                      </a:r>
                      <a:endParaRPr lang="en-US" sz="600" dirty="0"/>
                    </a:p>
                  </a:txBody>
                  <a:tcPr marL="26965" marR="26965" marT="13483" marB="13483"/>
                </a:tc>
                <a:tc>
                  <a:txBody>
                    <a:bodyPr/>
                    <a:lstStyle/>
                    <a:p>
                      <a:r>
                        <a:rPr lang="en-US" sz="600" dirty="0" smtClean="0"/>
                        <a:t>Call </a:t>
                      </a:r>
                      <a:r>
                        <a:rPr lang="en-US" sz="600" dirty="0" err="1" smtClean="0"/>
                        <a:t>handleRequest</a:t>
                      </a:r>
                      <a:r>
                        <a:rPr lang="en-US" sz="600" dirty="0" smtClean="0"/>
                        <a:t>() of</a:t>
                      </a:r>
                      <a:r>
                        <a:rPr lang="en-US" sz="600" baseline="0" dirty="0" smtClean="0"/>
                        <a:t> XFRM API</a:t>
                      </a:r>
                      <a:endParaRPr lang="en-US" sz="600" dirty="0"/>
                    </a:p>
                  </a:txBody>
                  <a:tcPr marL="26965" marR="26965" marT="13483" marB="13483"/>
                </a:tc>
              </a:tr>
              <a:tr h="112446">
                <a:tc>
                  <a:txBody>
                    <a:bodyPr/>
                    <a:lstStyle/>
                    <a:p>
                      <a:pPr algn="ctr"/>
                      <a:r>
                        <a:rPr lang="en-US" sz="600" dirty="0" smtClean="0"/>
                        <a:t>3</a:t>
                      </a:r>
                      <a:endParaRPr lang="en-US" sz="600" dirty="0"/>
                    </a:p>
                  </a:txBody>
                  <a:tcPr marL="26965" marR="26965" marT="13483" marB="13483"/>
                </a:tc>
                <a:tc>
                  <a:txBody>
                    <a:bodyPr/>
                    <a:lstStyle/>
                    <a:p>
                      <a:r>
                        <a:rPr lang="en-US" sz="600" dirty="0" smtClean="0"/>
                        <a:t>Call XFRM Transfer Proc for Request</a:t>
                      </a:r>
                      <a:r>
                        <a:rPr lang="en-US" sz="600" baseline="0" dirty="0" smtClean="0"/>
                        <a:t> </a:t>
                      </a:r>
                      <a:r>
                        <a:rPr lang="en-US" sz="600" dirty="0" smtClean="0"/>
                        <a:t>Type</a:t>
                      </a:r>
                      <a:endParaRPr lang="en-US" sz="600" dirty="0"/>
                    </a:p>
                  </a:txBody>
                  <a:tcPr marL="26965" marR="26965" marT="13483" marB="13483"/>
                </a:tc>
              </a:tr>
              <a:tr h="112446">
                <a:tc>
                  <a:txBody>
                    <a:bodyPr/>
                    <a:lstStyle/>
                    <a:p>
                      <a:pPr algn="ctr"/>
                      <a:r>
                        <a:rPr lang="en-US" sz="600" dirty="0" smtClean="0"/>
                        <a:t>4</a:t>
                      </a:r>
                      <a:endParaRPr lang="en-US" sz="600" dirty="0"/>
                    </a:p>
                  </a:txBody>
                  <a:tcPr marL="26965" marR="26965" marT="13483" marB="13483"/>
                </a:tc>
                <a:tc>
                  <a:txBody>
                    <a:bodyPr/>
                    <a:lstStyle/>
                    <a:p>
                      <a:r>
                        <a:rPr lang="en-US" sz="600" dirty="0" smtClean="0"/>
                        <a:t>Create and send new transformed Request(s))</a:t>
                      </a:r>
                      <a:endParaRPr lang="en-US" sz="600" dirty="0"/>
                    </a:p>
                  </a:txBody>
                  <a:tcPr marL="26965" marR="26965" marT="13483" marB="13483"/>
                </a:tc>
              </a:tr>
              <a:tr h="112446">
                <a:tc>
                  <a:txBody>
                    <a:bodyPr/>
                    <a:lstStyle/>
                    <a:p>
                      <a:pPr algn="ctr"/>
                      <a:r>
                        <a:rPr lang="en-US" sz="600" dirty="0" smtClean="0"/>
                        <a:t>5</a:t>
                      </a:r>
                      <a:endParaRPr lang="en-US" sz="600" dirty="0"/>
                    </a:p>
                  </a:txBody>
                  <a:tcPr marL="26965" marR="26965" marT="13483" marB="13483"/>
                </a:tc>
                <a:tc>
                  <a:txBody>
                    <a:bodyPr/>
                    <a:lstStyle/>
                    <a:p>
                      <a:r>
                        <a:rPr lang="en-US" sz="600" dirty="0" smtClean="0"/>
                        <a:t>Hand Request to next node to process</a:t>
                      </a:r>
                      <a:endParaRPr lang="en-US" sz="600" dirty="0"/>
                    </a:p>
                  </a:txBody>
                  <a:tcPr marL="26965" marR="26965" marT="13483" marB="13483"/>
                </a:tc>
              </a:tr>
            </a:tbl>
          </a:graphicData>
        </a:graphic>
      </p:graphicFrame>
      <p:graphicFrame>
        <p:nvGraphicFramePr>
          <p:cNvPr id="126" name="Table 125"/>
          <p:cNvGraphicFramePr>
            <a:graphicFrameLocks noGrp="1"/>
          </p:cNvGraphicFramePr>
          <p:nvPr>
            <p:extLst>
              <p:ext uri="{D42A27DB-BD31-4B8C-83A1-F6EECF244321}">
                <p14:modId xmlns:p14="http://schemas.microsoft.com/office/powerpoint/2010/main" val="558874611"/>
              </p:ext>
            </p:extLst>
          </p:nvPr>
        </p:nvGraphicFramePr>
        <p:xfrm>
          <a:off x="6133972" y="3943350"/>
          <a:ext cx="1892906" cy="710436"/>
        </p:xfrm>
        <a:graphic>
          <a:graphicData uri="http://schemas.openxmlformats.org/drawingml/2006/table">
            <a:tbl>
              <a:tblPr firstRow="1" bandRow="1">
                <a:tableStyleId>{5940675A-B579-460E-94D1-54222C63F5DA}</a:tableStyleId>
              </a:tblPr>
              <a:tblGrid>
                <a:gridCol w="201390"/>
                <a:gridCol w="1691516"/>
              </a:tblGrid>
              <a:tr h="112446">
                <a:tc>
                  <a:txBody>
                    <a:bodyPr/>
                    <a:lstStyle/>
                    <a:p>
                      <a:pPr algn="ctr"/>
                      <a:r>
                        <a:rPr lang="en-US" sz="600" dirty="0" smtClean="0"/>
                        <a:t>#</a:t>
                      </a:r>
                      <a:endParaRPr lang="en-US" sz="600" dirty="0"/>
                    </a:p>
                  </a:txBody>
                  <a:tcPr marL="26965" marR="26965" marT="13483" marB="13483"/>
                </a:tc>
                <a:tc>
                  <a:txBody>
                    <a:bodyPr/>
                    <a:lstStyle/>
                    <a:p>
                      <a:pPr algn="ctr"/>
                      <a:r>
                        <a:rPr lang="en-US" sz="600" dirty="0" smtClean="0"/>
                        <a:t>Description</a:t>
                      </a:r>
                      <a:endParaRPr lang="en-US" sz="600" dirty="0"/>
                    </a:p>
                  </a:txBody>
                  <a:tcPr marL="26965" marR="26965" marT="13483" marB="13483"/>
                </a:tc>
              </a:tr>
              <a:tr h="112446">
                <a:tc>
                  <a:txBody>
                    <a:bodyPr/>
                    <a:lstStyle/>
                    <a:p>
                      <a:pPr algn="ctr"/>
                      <a:r>
                        <a:rPr lang="en-US" sz="600" dirty="0" smtClean="0"/>
                        <a:t>6</a:t>
                      </a:r>
                    </a:p>
                  </a:txBody>
                  <a:tcPr marL="26965" marR="26965" marT="13483" marB="13483"/>
                </a:tc>
                <a:tc>
                  <a:txBody>
                    <a:bodyPr/>
                    <a:lstStyle/>
                    <a:p>
                      <a:r>
                        <a:rPr lang="en-US" sz="600" dirty="0" smtClean="0"/>
                        <a:t>Response to Request arrives</a:t>
                      </a:r>
                      <a:endParaRPr lang="en-US" sz="600" dirty="0"/>
                    </a:p>
                  </a:txBody>
                  <a:tcPr marL="26965" marR="26965" marT="13483" marB="13483"/>
                </a:tc>
              </a:tr>
              <a:tr h="112446">
                <a:tc>
                  <a:txBody>
                    <a:bodyPr/>
                    <a:lstStyle/>
                    <a:p>
                      <a:pPr algn="ctr"/>
                      <a:r>
                        <a:rPr lang="en-US" sz="600" dirty="0" smtClean="0"/>
                        <a:t>7</a:t>
                      </a:r>
                      <a:endParaRPr lang="en-US" sz="600" dirty="0"/>
                    </a:p>
                  </a:txBody>
                  <a:tcPr marL="26965" marR="26965" marT="13483" marB="13483"/>
                </a:tc>
                <a:tc>
                  <a:txBody>
                    <a:bodyPr/>
                    <a:lstStyle/>
                    <a:p>
                      <a:r>
                        <a:rPr lang="en-US" sz="600" dirty="0" smtClean="0"/>
                        <a:t>Call </a:t>
                      </a:r>
                      <a:r>
                        <a:rPr lang="en-US" sz="600" dirty="0" err="1" smtClean="0"/>
                        <a:t>handleResponse</a:t>
                      </a:r>
                      <a:r>
                        <a:rPr lang="en-US" sz="600" dirty="0" smtClean="0"/>
                        <a:t>() of XFMR API</a:t>
                      </a:r>
                      <a:endParaRPr lang="en-US" sz="600" dirty="0"/>
                    </a:p>
                  </a:txBody>
                  <a:tcPr marL="26965" marR="26965" marT="13483" marB="13483"/>
                </a:tc>
              </a:tr>
              <a:tr h="112446">
                <a:tc>
                  <a:txBody>
                    <a:bodyPr/>
                    <a:lstStyle/>
                    <a:p>
                      <a:pPr algn="ctr"/>
                      <a:r>
                        <a:rPr lang="en-US" sz="600" dirty="0" smtClean="0"/>
                        <a:t>8</a:t>
                      </a:r>
                      <a:endParaRPr lang="en-US" sz="600" dirty="0"/>
                    </a:p>
                  </a:txBody>
                  <a:tcPr marL="26965" marR="26965" marT="13483" marB="13483"/>
                </a:tc>
                <a:tc>
                  <a:txBody>
                    <a:bodyPr/>
                    <a:lstStyle/>
                    <a:p>
                      <a:r>
                        <a:rPr lang="en-US" sz="600" dirty="0" smtClean="0"/>
                        <a:t>Call XFRM </a:t>
                      </a:r>
                      <a:r>
                        <a:rPr lang="en-US" sz="600" dirty="0" err="1" smtClean="0"/>
                        <a:t>RevTransfer</a:t>
                      </a:r>
                      <a:r>
                        <a:rPr lang="en-US" sz="600" baseline="0" dirty="0" smtClean="0"/>
                        <a:t> Proc for Response Type</a:t>
                      </a:r>
                      <a:endParaRPr lang="en-US" sz="600" dirty="0"/>
                    </a:p>
                  </a:txBody>
                  <a:tcPr marL="26965" marR="26965" marT="13483" marB="13483"/>
                </a:tc>
              </a:tr>
              <a:tr h="112446">
                <a:tc>
                  <a:txBody>
                    <a:bodyPr/>
                    <a:lstStyle/>
                    <a:p>
                      <a:pPr algn="ctr"/>
                      <a:r>
                        <a:rPr lang="en-US" sz="600" dirty="0" smtClean="0"/>
                        <a:t>9</a:t>
                      </a:r>
                      <a:endParaRPr lang="en-US" sz="600" dirty="0"/>
                    </a:p>
                  </a:txBody>
                  <a:tcPr marL="26965" marR="26965" marT="13483" marB="13483"/>
                </a:tc>
                <a:tc>
                  <a:txBody>
                    <a:bodyPr/>
                    <a:lstStyle/>
                    <a:p>
                      <a:r>
                        <a:rPr lang="en-US" sz="600" dirty="0" smtClean="0"/>
                        <a:t>Create and send new</a:t>
                      </a:r>
                      <a:r>
                        <a:rPr lang="en-US" sz="600" baseline="0" dirty="0" smtClean="0"/>
                        <a:t> rev </a:t>
                      </a:r>
                      <a:r>
                        <a:rPr lang="en-US" sz="600" dirty="0" smtClean="0"/>
                        <a:t>transformed Response</a:t>
                      </a:r>
                      <a:endParaRPr lang="en-US" sz="600" dirty="0"/>
                    </a:p>
                  </a:txBody>
                  <a:tcPr marL="26965" marR="26965" marT="13483" marB="13483"/>
                </a:tc>
              </a:tr>
              <a:tr h="112446">
                <a:tc>
                  <a:txBody>
                    <a:bodyPr/>
                    <a:lstStyle/>
                    <a:p>
                      <a:pPr algn="ctr"/>
                      <a:r>
                        <a:rPr lang="en-US" sz="600" dirty="0" smtClean="0"/>
                        <a:t>10</a:t>
                      </a:r>
                      <a:endParaRPr lang="en-US" sz="600" dirty="0"/>
                    </a:p>
                  </a:txBody>
                  <a:tcPr marL="26965" marR="26965" marT="13483" marB="13483"/>
                </a:tc>
                <a:tc>
                  <a:txBody>
                    <a:bodyPr/>
                    <a:lstStyle/>
                    <a:p>
                      <a:r>
                        <a:rPr lang="en-US" sz="600" dirty="0" smtClean="0"/>
                        <a:t>Hand Response to  Requesting node to process</a:t>
                      </a:r>
                      <a:endParaRPr lang="en-US" sz="600" dirty="0"/>
                    </a:p>
                  </a:txBody>
                  <a:tcPr marL="26965" marR="26965" marT="13483" marB="13483"/>
                </a:tc>
              </a:tr>
            </a:tbl>
          </a:graphicData>
        </a:graphic>
      </p:graphicFrame>
    </p:spTree>
    <p:extLst>
      <p:ext uri="{BB962C8B-B14F-4D97-AF65-F5344CB8AC3E}">
        <p14:creationId xmlns:p14="http://schemas.microsoft.com/office/powerpoint/2010/main" val="215160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Node Model</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Date Placeholder 4"/>
          <p:cNvSpPr>
            <a:spLocks noGrp="1"/>
          </p:cNvSpPr>
          <p:nvPr>
            <p:ph type="dt" sz="half" idx="10"/>
          </p:nvPr>
        </p:nvSpPr>
        <p:spPr/>
        <p:txBody>
          <a:bodyPr/>
          <a:lstStyle/>
          <a:p>
            <a:fld id="{25D5C266-A8C8-4F80-AC4E-046667DD5F6F}" type="datetime1">
              <a:rPr lang="en-US" smtClean="0"/>
              <a:t>11/29/2021</a:t>
            </a:fld>
            <a:endParaRPr lang="en-US"/>
          </a:p>
        </p:txBody>
      </p:sp>
      <p:grpSp>
        <p:nvGrpSpPr>
          <p:cNvPr id="20" name="Group 19"/>
          <p:cNvGrpSpPr/>
          <p:nvPr/>
        </p:nvGrpSpPr>
        <p:grpSpPr>
          <a:xfrm flipH="1">
            <a:off x="2723" y="1123950"/>
            <a:ext cx="9179983" cy="3748314"/>
            <a:chOff x="2723" y="1123950"/>
            <a:chExt cx="9179983" cy="3748314"/>
          </a:xfrm>
        </p:grpSpPr>
        <p:sp>
          <p:nvSpPr>
            <p:cNvPr id="37" name="Rectangle 36"/>
            <p:cNvSpPr/>
            <p:nvPr/>
          </p:nvSpPr>
          <p:spPr>
            <a:xfrm>
              <a:off x="838200" y="1123950"/>
              <a:ext cx="7010400" cy="35814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System Model</a:t>
              </a:r>
              <a:endParaRPr lang="en-US" dirty="0">
                <a:solidFill>
                  <a:schemeClr val="tx1"/>
                </a:solidFill>
              </a:endParaRPr>
            </a:p>
          </p:txBody>
        </p:sp>
        <p:sp>
          <p:nvSpPr>
            <p:cNvPr id="6" name="Rounded Rectangle 5"/>
            <p:cNvSpPr/>
            <p:nvPr/>
          </p:nvSpPr>
          <p:spPr>
            <a:xfrm>
              <a:off x="3713806" y="1962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TransformNode</a:t>
              </a:r>
              <a:r>
                <a:rPr lang="en-US" sz="1600" dirty="0" smtClean="0">
                  <a:solidFill>
                    <a:schemeClr val="tx1"/>
                  </a:solidFill>
                </a:rPr>
                <a:t/>
              </a:r>
              <a:br>
                <a:rPr lang="en-US" sz="1600" dirty="0" smtClean="0">
                  <a:solidFill>
                    <a:schemeClr val="tx1"/>
                  </a:solidFill>
                </a:rPr>
              </a:br>
              <a:r>
                <a:rPr lang="en-US" sz="800" dirty="0" smtClean="0">
                  <a:solidFill>
                    <a:schemeClr val="tx1"/>
                  </a:solidFill>
                </a:rPr>
                <a:t>(Tool Native Language)</a:t>
              </a:r>
              <a:endParaRPr lang="en-US" sz="800" dirty="0">
                <a:solidFill>
                  <a:schemeClr val="tx1"/>
                </a:solidFill>
              </a:endParaRPr>
            </a:p>
          </p:txBody>
        </p:sp>
        <p:sp>
          <p:nvSpPr>
            <p:cNvPr id="7" name="Flowchart: Magnetic Disk 6"/>
            <p:cNvSpPr/>
            <p:nvPr/>
          </p:nvSpPr>
          <p:spPr>
            <a:xfrm>
              <a:off x="3619500" y="3181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br>
                <a:rPr lang="en-US" sz="1200" dirty="0" smtClean="0">
                  <a:solidFill>
                    <a:schemeClr val="tx1"/>
                  </a:solidFill>
                </a:rPr>
              </a:br>
              <a:r>
                <a:rPr lang="en-US" sz="1200" dirty="0" smtClean="0">
                  <a:solidFill>
                    <a:schemeClr val="tx1"/>
                  </a:solidFill>
                </a:rPr>
                <a:t>(C++ Plug-in)</a:t>
              </a:r>
              <a:endParaRPr lang="en-US" sz="1200" dirty="0">
                <a:solidFill>
                  <a:schemeClr val="tx1"/>
                </a:solidFill>
              </a:endParaRPr>
            </a:p>
          </p:txBody>
        </p:sp>
        <p:cxnSp>
          <p:nvCxnSpPr>
            <p:cNvPr id="8" name="Straight Arrow Connector 7"/>
            <p:cNvCxnSpPr>
              <a:stCxn id="6" idx="2"/>
              <a:endCxn id="7" idx="1"/>
            </p:cNvCxnSpPr>
            <p:nvPr/>
          </p:nvCxnSpPr>
          <p:spPr>
            <a:xfrm>
              <a:off x="4361506" y="2724150"/>
              <a:ext cx="944"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056706" y="3181350"/>
              <a:ext cx="609600" cy="341012"/>
              <a:chOff x="5562600" y="3181350"/>
              <a:chExt cx="609600" cy="341012"/>
            </a:xfrm>
          </p:grpSpPr>
          <p:sp>
            <p:nvSpPr>
              <p:cNvPr id="10" name="Flowchart: Magnetic Disk 9"/>
              <p:cNvSpPr/>
              <p:nvPr/>
            </p:nvSpPr>
            <p:spPr>
              <a:xfrm>
                <a:off x="55626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56388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57150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57912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p:cNvSpPr/>
              <p:nvPr/>
            </p:nvSpPr>
            <p:spPr>
              <a:xfrm>
                <a:off x="57912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58674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p:cNvSpPr/>
              <p:nvPr/>
            </p:nvSpPr>
            <p:spPr>
              <a:xfrm>
                <a:off x="59436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p:cNvSpPr/>
              <p:nvPr/>
            </p:nvSpPr>
            <p:spPr>
              <a:xfrm>
                <a:off x="60198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ular Callout 17"/>
            <p:cNvSpPr/>
            <p:nvPr/>
          </p:nvSpPr>
          <p:spPr>
            <a:xfrm>
              <a:off x="2534641" y="3513309"/>
              <a:ext cx="914400" cy="479082"/>
            </a:xfrm>
            <a:prstGeom prst="wedgeRectCallout">
              <a:avLst>
                <a:gd name="adj1" fmla="val 121741"/>
                <a:gd name="adj2" fmla="val -101776"/>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1" name="Rectangular Callout 20"/>
            <p:cNvSpPr/>
            <p:nvPr/>
          </p:nvSpPr>
          <p:spPr>
            <a:xfrm>
              <a:off x="5334000" y="3503311"/>
              <a:ext cx="914400" cy="479082"/>
            </a:xfrm>
            <a:prstGeom prst="wedgeRectCallout">
              <a:avLst>
                <a:gd name="adj1" fmla="val -127764"/>
                <a:gd name="adj2" fmla="val -56422"/>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 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2" name="Right Arrow 21"/>
            <p:cNvSpPr/>
            <p:nvPr/>
          </p:nvSpPr>
          <p:spPr>
            <a:xfrm>
              <a:off x="2590800" y="1922162"/>
              <a:ext cx="1123006"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endParaRPr lang="en-US" sz="1200" dirty="0">
                <a:solidFill>
                  <a:schemeClr val="tx1"/>
                </a:solidFill>
              </a:endParaRPr>
            </a:p>
          </p:txBody>
        </p:sp>
        <p:sp>
          <p:nvSpPr>
            <p:cNvPr id="23" name="Right Arrow 22"/>
            <p:cNvSpPr/>
            <p:nvPr/>
          </p:nvSpPr>
          <p:spPr>
            <a:xfrm flipH="1">
              <a:off x="2590800" y="2303162"/>
              <a:ext cx="114300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US" sz="1200" dirty="0">
                <a:solidFill>
                  <a:schemeClr val="tx1"/>
                </a:solidFill>
              </a:endParaRPr>
            </a:p>
          </p:txBody>
        </p:sp>
        <p:sp>
          <p:nvSpPr>
            <p:cNvPr id="24" name="Right Arrow 23"/>
            <p:cNvSpPr/>
            <p:nvPr/>
          </p:nvSpPr>
          <p:spPr>
            <a:xfrm>
              <a:off x="4992988" y="1913109"/>
              <a:ext cx="1123006"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a:t>
              </a:r>
              <a:endParaRPr lang="en-US" sz="1200" dirty="0">
                <a:solidFill>
                  <a:schemeClr val="tx1"/>
                </a:solidFill>
              </a:endParaRPr>
            </a:p>
          </p:txBody>
        </p:sp>
        <p:sp>
          <p:nvSpPr>
            <p:cNvPr id="25" name="Right Arrow 24"/>
            <p:cNvSpPr/>
            <p:nvPr/>
          </p:nvSpPr>
          <p:spPr>
            <a:xfrm flipH="1">
              <a:off x="4992988" y="2294109"/>
              <a:ext cx="1143000" cy="4572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US" sz="1200" dirty="0">
                <a:solidFill>
                  <a:schemeClr val="tx1"/>
                </a:solidFill>
              </a:endParaRPr>
            </a:p>
          </p:txBody>
        </p:sp>
        <p:sp>
          <p:nvSpPr>
            <p:cNvPr id="27" name="Flowchart: Predefined Process 26"/>
            <p:cNvSpPr/>
            <p:nvPr/>
          </p:nvSpPr>
          <p:spPr>
            <a:xfrm>
              <a:off x="990600" y="1733550"/>
              <a:ext cx="1600200" cy="1277294"/>
            </a:xfrm>
            <a:prstGeom prst="flowChartPredefined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 with State Changed </a:t>
              </a:r>
              <a:r>
                <a:rPr lang="en-US" sz="1050" dirty="0">
                  <a:solidFill>
                    <a:schemeClr val="tx1"/>
                  </a:solidFill>
                </a:rPr>
                <a:t>(Target Context</a:t>
              </a:r>
              <a:r>
                <a:rPr lang="en-US" sz="1050" dirty="0" smtClean="0">
                  <a:solidFill>
                    <a:schemeClr val="tx1"/>
                  </a:solidFill>
                </a:rPr>
                <a:t>)</a:t>
              </a:r>
              <a:endParaRPr lang="en-US" sz="1050" dirty="0">
                <a:solidFill>
                  <a:schemeClr val="tx1"/>
                </a:solidFill>
              </a:endParaRPr>
            </a:p>
          </p:txBody>
        </p:sp>
        <p:sp>
          <p:nvSpPr>
            <p:cNvPr id="28" name="Flowchart: Predefined Process 27"/>
            <p:cNvSpPr/>
            <p:nvPr/>
          </p:nvSpPr>
          <p:spPr>
            <a:xfrm>
              <a:off x="6123432" y="1733550"/>
              <a:ext cx="1600200" cy="1277294"/>
            </a:xfrm>
            <a:prstGeom prst="flowChartPredefined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 Closer to Access Interface</a:t>
              </a:r>
              <a:br>
                <a:rPr lang="en-US" dirty="0" smtClean="0">
                  <a:solidFill>
                    <a:schemeClr val="tx1"/>
                  </a:solidFill>
                </a:rPr>
              </a:br>
              <a:r>
                <a:rPr lang="en-US" sz="900" dirty="0" smtClean="0">
                  <a:solidFill>
                    <a:schemeClr val="tx1"/>
                  </a:solidFill>
                </a:rPr>
                <a:t>(Interface Context)</a:t>
              </a:r>
              <a:endParaRPr lang="en-US" dirty="0">
                <a:solidFill>
                  <a:schemeClr val="tx1"/>
                </a:solidFill>
              </a:endParaRPr>
            </a:p>
          </p:txBody>
        </p:sp>
        <p:sp>
          <p:nvSpPr>
            <p:cNvPr id="29" name="TextBox 28"/>
            <p:cNvSpPr txBox="1"/>
            <p:nvPr/>
          </p:nvSpPr>
          <p:spPr>
            <a:xfrm>
              <a:off x="2534641" y="1276350"/>
              <a:ext cx="1179165" cy="646331"/>
            </a:xfrm>
            <a:prstGeom prst="rect">
              <a:avLst/>
            </a:prstGeom>
            <a:noFill/>
          </p:spPr>
          <p:txBody>
            <a:bodyPr wrap="square" rtlCol="0">
              <a:spAutoFit/>
            </a:bodyPr>
            <a:lstStyle/>
            <a:p>
              <a:pPr algn="ctr"/>
              <a:r>
                <a:rPr lang="en-US" dirty="0" smtClean="0">
                  <a:solidFill>
                    <a:srgbClr val="C00000"/>
                  </a:solidFill>
                </a:rPr>
                <a:t>Target Grammar</a:t>
              </a:r>
              <a:endParaRPr lang="en-US" dirty="0">
                <a:solidFill>
                  <a:srgbClr val="C00000"/>
                </a:solidFill>
              </a:endParaRPr>
            </a:p>
          </p:txBody>
        </p:sp>
        <p:sp>
          <p:nvSpPr>
            <p:cNvPr id="30" name="TextBox 29"/>
            <p:cNvSpPr txBox="1"/>
            <p:nvPr/>
          </p:nvSpPr>
          <p:spPr>
            <a:xfrm>
              <a:off x="4916835" y="1276350"/>
              <a:ext cx="1179165" cy="646331"/>
            </a:xfrm>
            <a:prstGeom prst="rect">
              <a:avLst/>
            </a:prstGeom>
            <a:noFill/>
          </p:spPr>
          <p:txBody>
            <a:bodyPr wrap="square" rtlCol="0">
              <a:spAutoFit/>
            </a:bodyPr>
            <a:lstStyle/>
            <a:p>
              <a:pPr algn="ctr"/>
              <a:r>
                <a:rPr lang="en-US" dirty="0" err="1" smtClean="0">
                  <a:solidFill>
                    <a:srgbClr val="C00000"/>
                  </a:solidFill>
                </a:rPr>
                <a:t>InterfaceGrammar</a:t>
              </a:r>
              <a:endParaRPr lang="en-US" dirty="0">
                <a:solidFill>
                  <a:srgbClr val="C00000"/>
                </a:solidFill>
              </a:endParaRPr>
            </a:p>
          </p:txBody>
        </p:sp>
        <p:sp>
          <p:nvSpPr>
            <p:cNvPr id="31" name="Rectangle 30"/>
            <p:cNvSpPr/>
            <p:nvPr/>
          </p:nvSpPr>
          <p:spPr>
            <a:xfrm>
              <a:off x="2723" y="2038350"/>
              <a:ext cx="1042273" cy="461665"/>
            </a:xfrm>
            <a:prstGeom prst="rect">
              <a:avLst/>
            </a:prstGeom>
          </p:spPr>
          <p:txBody>
            <a:bodyPr wrap="none">
              <a:spAutoFit/>
            </a:bodyPr>
            <a:lstStyle/>
            <a:p>
              <a:r>
                <a:rPr lang="en-US" sz="1200" dirty="0" err="1"/>
                <a:t>iWrite</a:t>
              </a:r>
              <a:r>
                <a:rPr lang="en-US" sz="1200" dirty="0"/>
                <a:t> </a:t>
              </a:r>
              <a:r>
                <a:rPr lang="en-US" sz="1200" dirty="0" smtClean="0"/>
                <a:t>Net1,</a:t>
              </a:r>
              <a:br>
                <a:rPr lang="en-US" sz="1200" dirty="0" smtClean="0"/>
              </a:br>
              <a:r>
                <a:rPr lang="en-US" sz="1200" dirty="0" smtClean="0"/>
                <a:t>  0x0000507F</a:t>
              </a:r>
              <a:endParaRPr lang="en-US" sz="1200" dirty="0"/>
            </a:p>
          </p:txBody>
        </p:sp>
        <p:sp>
          <p:nvSpPr>
            <p:cNvPr id="32" name="Rectangle 31"/>
            <p:cNvSpPr/>
            <p:nvPr/>
          </p:nvSpPr>
          <p:spPr>
            <a:xfrm>
              <a:off x="7690053" y="1704646"/>
              <a:ext cx="1492653" cy="1200329"/>
            </a:xfrm>
            <a:prstGeom prst="rect">
              <a:avLst/>
            </a:prstGeom>
          </p:spPr>
          <p:txBody>
            <a:bodyPr wrap="none">
              <a:spAutoFit/>
            </a:bodyPr>
            <a:lstStyle/>
            <a:p>
              <a:pPr algn="ctr"/>
              <a:r>
                <a:rPr lang="en-US" sz="1200" dirty="0">
                  <a:solidFill>
                    <a:schemeClr val="accent3">
                      <a:lumMod val="50000"/>
                    </a:schemeClr>
                  </a:solidFill>
                </a:rPr>
                <a:t>i2cWrite 0x30, </a:t>
              </a:r>
              <a:r>
                <a:rPr lang="en-US" sz="1200" dirty="0" smtClean="0">
                  <a:solidFill>
                    <a:schemeClr val="accent3">
                      <a:lumMod val="50000"/>
                    </a:schemeClr>
                  </a:solidFill>
                </a:rPr>
                <a:t>0x02</a:t>
              </a:r>
              <a:br>
                <a:rPr lang="en-US" sz="1200" dirty="0" smtClean="0">
                  <a:solidFill>
                    <a:schemeClr val="accent3">
                      <a:lumMod val="50000"/>
                    </a:schemeClr>
                  </a:solidFill>
                </a:rPr>
              </a:br>
              <a:r>
                <a:rPr lang="en-US" sz="1200" dirty="0">
                  <a:solidFill>
                    <a:schemeClr val="accent3">
                      <a:lumMod val="50000"/>
                    </a:schemeClr>
                  </a:solidFill>
                </a:rPr>
                <a:t>i2cWrite 0x31, 0x00</a:t>
              </a:r>
            </a:p>
            <a:p>
              <a:pPr algn="ctr"/>
              <a:r>
                <a:rPr lang="en-US" sz="1200" dirty="0">
                  <a:solidFill>
                    <a:schemeClr val="accent3">
                      <a:lumMod val="50000"/>
                    </a:schemeClr>
                  </a:solidFill>
                </a:rPr>
                <a:t>i2cWrite 0x31, 0x00</a:t>
              </a:r>
            </a:p>
            <a:p>
              <a:pPr algn="ctr"/>
              <a:r>
                <a:rPr lang="en-US" sz="1200" dirty="0">
                  <a:solidFill>
                    <a:schemeClr val="accent3">
                      <a:lumMod val="50000"/>
                    </a:schemeClr>
                  </a:solidFill>
                </a:rPr>
                <a:t>i2cWrite 0x31, 0x50</a:t>
              </a:r>
            </a:p>
            <a:p>
              <a:pPr algn="ctr"/>
              <a:r>
                <a:rPr lang="en-US" sz="1200" dirty="0">
                  <a:solidFill>
                    <a:schemeClr val="accent3">
                      <a:lumMod val="50000"/>
                    </a:schemeClr>
                  </a:solidFill>
                </a:rPr>
                <a:t>i2cWrite 0x31, 0x7F</a:t>
              </a:r>
            </a:p>
            <a:p>
              <a:pPr algn="ctr"/>
              <a:r>
                <a:rPr lang="en-US" sz="1200" dirty="0">
                  <a:solidFill>
                    <a:schemeClr val="accent3">
                      <a:lumMod val="50000"/>
                    </a:schemeClr>
                  </a:solidFill>
                </a:rPr>
                <a:t>i2cWrite 0x30, </a:t>
              </a:r>
              <a:r>
                <a:rPr lang="en-US" sz="1200" dirty="0" smtClean="0">
                  <a:solidFill>
                    <a:schemeClr val="accent3">
                      <a:lumMod val="50000"/>
                    </a:schemeClr>
                  </a:solidFill>
                </a:rPr>
                <a:t>0x03</a:t>
              </a:r>
              <a:endParaRPr lang="en-US" sz="1200" dirty="0">
                <a:solidFill>
                  <a:schemeClr val="accent3">
                    <a:lumMod val="50000"/>
                  </a:schemeClr>
                </a:solidFill>
              </a:endParaRPr>
            </a:p>
          </p:txBody>
        </p:sp>
        <p:sp>
          <p:nvSpPr>
            <p:cNvPr id="33" name="TextBox 32"/>
            <p:cNvSpPr txBox="1"/>
            <p:nvPr/>
          </p:nvSpPr>
          <p:spPr>
            <a:xfrm>
              <a:off x="152400" y="3135690"/>
              <a:ext cx="2285999" cy="1569660"/>
            </a:xfrm>
            <a:prstGeom prst="rect">
              <a:avLst/>
            </a:prstGeom>
            <a:solidFill>
              <a:schemeClr val="bg1"/>
            </a:solidFill>
            <a:ln>
              <a:solidFill>
                <a:schemeClr val="tx1"/>
              </a:solidFill>
            </a:ln>
          </p:spPr>
          <p:txBody>
            <a:bodyPr wrap="square" rtlCol="0">
              <a:spAutoFit/>
            </a:bodyPr>
            <a:lstStyle/>
            <a:p>
              <a:pPr algn="ctr"/>
              <a:r>
                <a:rPr lang="en-US" sz="1600" dirty="0" smtClean="0"/>
                <a:t>Request Transfer Procedures convert </a:t>
              </a:r>
              <a:r>
                <a:rPr lang="en-US" sz="1600" dirty="0" smtClean="0">
                  <a:solidFill>
                    <a:srgbClr val="C00000"/>
                  </a:solidFill>
                </a:rPr>
                <a:t>Target Grammar </a:t>
              </a:r>
              <a:r>
                <a:rPr lang="en-US" sz="1600" dirty="0" smtClean="0"/>
                <a:t>Commands </a:t>
              </a:r>
              <a:r>
                <a:rPr lang="en-US" sz="1600" dirty="0" smtClean="0">
                  <a:solidFill>
                    <a:srgbClr val="0070C0"/>
                  </a:solidFill>
                </a:rPr>
                <a:t>into one or more </a:t>
              </a:r>
              <a:r>
                <a:rPr lang="en-US" sz="1600" dirty="0" smtClean="0">
                  <a:solidFill>
                    <a:srgbClr val="C00000"/>
                  </a:solidFill>
                </a:rPr>
                <a:t>Interface Grammar </a:t>
              </a:r>
              <a:r>
                <a:rPr lang="en-US" sz="1600" dirty="0" smtClean="0"/>
                <a:t>Commands</a:t>
              </a:r>
              <a:endParaRPr lang="en-US" sz="1600" dirty="0"/>
            </a:p>
          </p:txBody>
        </p:sp>
        <p:sp>
          <p:nvSpPr>
            <p:cNvPr id="35" name="Isosceles Triangle 34"/>
            <p:cNvSpPr/>
            <p:nvPr/>
          </p:nvSpPr>
          <p:spPr>
            <a:xfrm>
              <a:off x="4056706" y="1276350"/>
              <a:ext cx="618744" cy="533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733800" y="1428750"/>
              <a:ext cx="1295400" cy="400110"/>
            </a:xfrm>
            <a:prstGeom prst="rect">
              <a:avLst/>
            </a:prstGeom>
            <a:noFill/>
          </p:spPr>
          <p:txBody>
            <a:bodyPr wrap="square" rtlCol="0">
              <a:spAutoFit/>
            </a:bodyPr>
            <a:lstStyle/>
            <a:p>
              <a:pPr algn="ctr"/>
              <a:r>
                <a:rPr lang="en-US" sz="1000" dirty="0" smtClean="0"/>
                <a:t>CHANGE</a:t>
              </a:r>
              <a:br>
                <a:rPr lang="en-US" sz="1000" dirty="0" smtClean="0"/>
              </a:br>
              <a:r>
                <a:rPr lang="en-US" sz="1000" dirty="0" smtClean="0"/>
                <a:t>TO</a:t>
              </a:r>
              <a:endParaRPr lang="en-US" dirty="0"/>
            </a:p>
          </p:txBody>
        </p:sp>
        <p:sp>
          <p:nvSpPr>
            <p:cNvPr id="34" name="TextBox 33"/>
            <p:cNvSpPr txBox="1"/>
            <p:nvPr/>
          </p:nvSpPr>
          <p:spPr>
            <a:xfrm>
              <a:off x="6324600" y="3056382"/>
              <a:ext cx="2708429" cy="1815882"/>
            </a:xfrm>
            <a:prstGeom prst="rect">
              <a:avLst/>
            </a:prstGeom>
            <a:solidFill>
              <a:schemeClr val="bg1"/>
            </a:solidFill>
            <a:ln>
              <a:solidFill>
                <a:schemeClr val="tx1"/>
              </a:solidFill>
            </a:ln>
          </p:spPr>
          <p:txBody>
            <a:bodyPr wrap="square" rtlCol="0">
              <a:spAutoFit/>
            </a:bodyPr>
            <a:lstStyle/>
            <a:p>
              <a:pPr algn="ctr"/>
              <a:r>
                <a:rPr lang="en-US" sz="1600" dirty="0" smtClean="0"/>
                <a:t>Response Transfer Procedures convert </a:t>
              </a:r>
              <a:r>
                <a:rPr lang="en-US" sz="1600" dirty="0" smtClean="0">
                  <a:solidFill>
                    <a:srgbClr val="3366FF"/>
                  </a:solidFill>
                </a:rPr>
                <a:t>one or more </a:t>
              </a:r>
              <a:r>
                <a:rPr lang="en-US" sz="1600" dirty="0" smtClean="0">
                  <a:solidFill>
                    <a:srgbClr val="C00000"/>
                  </a:solidFill>
                </a:rPr>
                <a:t>Interface Grammar </a:t>
              </a:r>
              <a:r>
                <a:rPr lang="en-US" sz="1600" dirty="0" smtClean="0"/>
                <a:t>Responses </a:t>
              </a:r>
              <a:r>
                <a:rPr lang="en-US" sz="1600" dirty="0" smtClean="0">
                  <a:solidFill>
                    <a:srgbClr val="3366FF"/>
                  </a:solidFill>
                </a:rPr>
                <a:t>into one </a:t>
              </a:r>
              <a:r>
                <a:rPr lang="en-US" sz="1600" dirty="0" smtClean="0">
                  <a:solidFill>
                    <a:srgbClr val="C00000"/>
                  </a:solidFill>
                </a:rPr>
                <a:t>Target Grammar </a:t>
              </a:r>
              <a:r>
                <a:rPr lang="en-US" sz="1600" dirty="0" smtClean="0"/>
                <a:t>Response for the  initiating Target Grammar Request</a:t>
              </a:r>
              <a:endParaRPr lang="en-US" sz="1600" dirty="0"/>
            </a:p>
          </p:txBody>
        </p:sp>
        <p:sp>
          <p:nvSpPr>
            <p:cNvPr id="19" name="Oval 18"/>
            <p:cNvSpPr/>
            <p:nvPr/>
          </p:nvSpPr>
          <p:spPr>
            <a:xfrm>
              <a:off x="907208" y="1389632"/>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8" name="Oval 37"/>
            <p:cNvSpPr/>
            <p:nvPr/>
          </p:nvSpPr>
          <p:spPr>
            <a:xfrm>
              <a:off x="2362200" y="1395680"/>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9" name="Oval 38"/>
            <p:cNvSpPr/>
            <p:nvPr/>
          </p:nvSpPr>
          <p:spPr>
            <a:xfrm>
              <a:off x="3716548" y="1637431"/>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0" name="Oval 39"/>
            <p:cNvSpPr/>
            <p:nvPr/>
          </p:nvSpPr>
          <p:spPr>
            <a:xfrm>
              <a:off x="4707148" y="1632906"/>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41" name="Oval 40"/>
            <p:cNvSpPr/>
            <p:nvPr/>
          </p:nvSpPr>
          <p:spPr>
            <a:xfrm>
              <a:off x="6019800" y="1389632"/>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2" name="Oval 41"/>
            <p:cNvSpPr/>
            <p:nvPr/>
          </p:nvSpPr>
          <p:spPr>
            <a:xfrm>
              <a:off x="7525109" y="1389632"/>
              <a:ext cx="304800" cy="3048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sp>
        <p:nvSpPr>
          <p:cNvPr id="26" name="TextBox 25"/>
          <p:cNvSpPr txBox="1"/>
          <p:nvPr/>
        </p:nvSpPr>
        <p:spPr>
          <a:xfrm rot="16200000">
            <a:off x="7329610" y="2123529"/>
            <a:ext cx="1549231" cy="261610"/>
          </a:xfrm>
          <a:prstGeom prst="rect">
            <a:avLst/>
          </a:prstGeom>
          <a:noFill/>
        </p:spPr>
        <p:txBody>
          <a:bodyPr wrap="square" rtlCol="0">
            <a:spAutoFit/>
          </a:bodyPr>
          <a:lstStyle/>
          <a:p>
            <a:r>
              <a:rPr lang="en-US" sz="1100" dirty="0" smtClean="0"/>
              <a:t>Target Grammar</a:t>
            </a:r>
            <a:endParaRPr lang="en-US" sz="1100" dirty="0"/>
          </a:p>
        </p:txBody>
      </p:sp>
      <p:sp>
        <p:nvSpPr>
          <p:cNvPr id="43" name="TextBox 42"/>
          <p:cNvSpPr txBox="1"/>
          <p:nvPr/>
        </p:nvSpPr>
        <p:spPr>
          <a:xfrm rot="16200000">
            <a:off x="2175590" y="2072561"/>
            <a:ext cx="1549231" cy="261610"/>
          </a:xfrm>
          <a:prstGeom prst="rect">
            <a:avLst/>
          </a:prstGeom>
          <a:noFill/>
        </p:spPr>
        <p:txBody>
          <a:bodyPr wrap="square" rtlCol="0">
            <a:spAutoFit/>
          </a:bodyPr>
          <a:lstStyle/>
          <a:p>
            <a:r>
              <a:rPr lang="en-US" sz="1100" dirty="0" smtClean="0"/>
              <a:t>Target Grammar</a:t>
            </a:r>
            <a:endParaRPr lang="en-US" sz="1100" dirty="0"/>
          </a:p>
        </p:txBody>
      </p:sp>
      <p:sp>
        <p:nvSpPr>
          <p:cNvPr id="44" name="TextBox 43"/>
          <p:cNvSpPr txBox="1"/>
          <p:nvPr/>
        </p:nvSpPr>
        <p:spPr>
          <a:xfrm rot="16200000">
            <a:off x="793228" y="2172228"/>
            <a:ext cx="1549231" cy="261610"/>
          </a:xfrm>
          <a:prstGeom prst="rect">
            <a:avLst/>
          </a:prstGeom>
          <a:noFill/>
        </p:spPr>
        <p:txBody>
          <a:bodyPr wrap="square" rtlCol="0">
            <a:spAutoFit/>
          </a:bodyPr>
          <a:lstStyle/>
          <a:p>
            <a:r>
              <a:rPr lang="en-US" sz="1100" dirty="0" smtClean="0"/>
              <a:t>Interface Grammar</a:t>
            </a:r>
            <a:endParaRPr lang="en-US" sz="1100" dirty="0"/>
          </a:p>
        </p:txBody>
      </p:sp>
      <p:sp>
        <p:nvSpPr>
          <p:cNvPr id="45" name="TextBox 44"/>
          <p:cNvSpPr txBox="1"/>
          <p:nvPr/>
        </p:nvSpPr>
        <p:spPr>
          <a:xfrm rot="16200000">
            <a:off x="5920680" y="2159394"/>
            <a:ext cx="1549231" cy="261610"/>
          </a:xfrm>
          <a:prstGeom prst="rect">
            <a:avLst/>
          </a:prstGeom>
          <a:noFill/>
        </p:spPr>
        <p:txBody>
          <a:bodyPr wrap="square" rtlCol="0">
            <a:spAutoFit/>
          </a:bodyPr>
          <a:lstStyle/>
          <a:p>
            <a:r>
              <a:rPr lang="en-US" sz="1100" dirty="0" smtClean="0"/>
              <a:t>Interface Grammar</a:t>
            </a:r>
            <a:endParaRPr lang="en-US" sz="1100" dirty="0"/>
          </a:p>
        </p:txBody>
      </p:sp>
    </p:spTree>
    <p:extLst>
      <p:ext uri="{BB962C8B-B14F-4D97-AF65-F5344CB8AC3E}">
        <p14:creationId xmlns:p14="http://schemas.microsoft.com/office/powerpoint/2010/main" val="253825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000" dirty="0" smtClean="0"/>
              <a:t>1687/1687.1 Transformation Flow</a:t>
            </a:r>
            <a:endParaRPr lang="en-US" sz="40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4" name="Date Placeholder 3"/>
          <p:cNvSpPr>
            <a:spLocks noGrp="1"/>
          </p:cNvSpPr>
          <p:nvPr>
            <p:ph type="dt" sz="half" idx="10"/>
          </p:nvPr>
        </p:nvSpPr>
        <p:spPr/>
        <p:txBody>
          <a:bodyPr/>
          <a:lstStyle/>
          <a:p>
            <a:fld id="{1580287C-BB40-4752-8CD8-B51F2FB33FD1}" type="datetime1">
              <a:rPr lang="en-US" smtClean="0"/>
              <a:t>11/29/2021</a:t>
            </a:fld>
            <a:endParaRPr lang="en-US"/>
          </a:p>
        </p:txBody>
      </p:sp>
      <p:sp>
        <p:nvSpPr>
          <p:cNvPr id="9" name="Cloud 8"/>
          <p:cNvSpPr/>
          <p:nvPr/>
        </p:nvSpPr>
        <p:spPr>
          <a:xfrm>
            <a:off x="7162800" y="2150762"/>
            <a:ext cx="1752600" cy="11430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IEEE 1687</a:t>
            </a:r>
            <a:br>
              <a:rPr lang="en-US" sz="1600" dirty="0" smtClean="0">
                <a:solidFill>
                  <a:schemeClr val="tx1"/>
                </a:solidFill>
              </a:rPr>
            </a:br>
            <a:r>
              <a:rPr lang="en-US" sz="1600" dirty="0" smtClean="0">
                <a:solidFill>
                  <a:schemeClr val="tx1"/>
                </a:solidFill>
              </a:rPr>
              <a:t>Retargeter</a:t>
            </a:r>
            <a:endParaRPr lang="en-US" sz="1600" dirty="0">
              <a:solidFill>
                <a:schemeClr val="tx1"/>
              </a:solidFill>
            </a:endParaRPr>
          </a:p>
        </p:txBody>
      </p:sp>
      <p:sp>
        <p:nvSpPr>
          <p:cNvPr id="10" name="Rounded Rectangle 9"/>
          <p:cNvSpPr/>
          <p:nvPr/>
        </p:nvSpPr>
        <p:spPr>
          <a:xfrm>
            <a:off x="5085406" y="2343150"/>
            <a:ext cx="1391594"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Top 1687 Target </a:t>
            </a:r>
            <a:r>
              <a:rPr lang="en-US" sz="1600" dirty="0" err="1" smtClean="0">
                <a:solidFill>
                  <a:schemeClr val="tx1"/>
                </a:solidFill>
              </a:rPr>
              <a:t>ModelPoint</a:t>
            </a:r>
            <a:endParaRPr lang="en-US" sz="1600" dirty="0">
              <a:solidFill>
                <a:schemeClr val="tx1"/>
              </a:solidFill>
            </a:endParaRPr>
          </a:p>
        </p:txBody>
      </p:sp>
      <p:cxnSp>
        <p:nvCxnSpPr>
          <p:cNvPr id="15" name="Straight Arrow Connector 14"/>
          <p:cNvCxnSpPr>
            <a:stCxn id="9" idx="2"/>
            <a:endCxn id="10" idx="3"/>
          </p:cNvCxnSpPr>
          <p:nvPr/>
        </p:nvCxnSpPr>
        <p:spPr>
          <a:xfrm flipH="1">
            <a:off x="6477000" y="2722262"/>
            <a:ext cx="691236" cy="1888"/>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Flowchart: Magnetic Disk 10"/>
          <p:cNvSpPr/>
          <p:nvPr/>
        </p:nvSpPr>
        <p:spPr>
          <a:xfrm>
            <a:off x="504825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13" name="Straight Arrow Connector 12"/>
          <p:cNvCxnSpPr>
            <a:stCxn id="10" idx="2"/>
            <a:endCxn id="11" idx="1"/>
          </p:cNvCxnSpPr>
          <p:nvPr/>
        </p:nvCxnSpPr>
        <p:spPr>
          <a:xfrm>
            <a:off x="5781203"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485456" y="3562350"/>
            <a:ext cx="609600" cy="341012"/>
            <a:chOff x="5562600" y="3181350"/>
            <a:chExt cx="609600" cy="341012"/>
          </a:xfrm>
        </p:grpSpPr>
        <p:sp>
          <p:nvSpPr>
            <p:cNvPr id="17" name="Flowchart: Magnetic Disk 16"/>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ular Callout 25"/>
          <p:cNvSpPr/>
          <p:nvPr/>
        </p:nvSpPr>
        <p:spPr>
          <a:xfrm>
            <a:off x="6762750" y="3531415"/>
            <a:ext cx="914400" cy="479082"/>
          </a:xfrm>
          <a:prstGeom prst="wedgeRectCallout">
            <a:avLst>
              <a:gd name="adj1" fmla="val -124092"/>
              <a:gd name="adj2" fmla="val 15527"/>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Transfer</a:t>
            </a:r>
            <a:br>
              <a:rPr lang="en-US" sz="1000" dirty="0" smtClean="0">
                <a:solidFill>
                  <a:schemeClr val="tx1"/>
                </a:solidFill>
              </a:rPr>
            </a:br>
            <a:r>
              <a:rPr lang="en-US" sz="1000" dirty="0" smtClean="0">
                <a:solidFill>
                  <a:schemeClr val="tx1"/>
                </a:solidFill>
              </a:rPr>
              <a:t>Procedures</a:t>
            </a:r>
            <a:endParaRPr lang="en-US" sz="1000" dirty="0">
              <a:solidFill>
                <a:schemeClr val="tx1"/>
              </a:solidFill>
            </a:endParaRPr>
          </a:p>
        </p:txBody>
      </p:sp>
      <p:sp>
        <p:nvSpPr>
          <p:cNvPr id="27" name="TextBox 26"/>
          <p:cNvSpPr txBox="1"/>
          <p:nvPr/>
        </p:nvSpPr>
        <p:spPr>
          <a:xfrm>
            <a:off x="6477000" y="2442686"/>
            <a:ext cx="762000" cy="738664"/>
          </a:xfrm>
          <a:prstGeom prst="rect">
            <a:avLst/>
          </a:prstGeom>
          <a:noFill/>
        </p:spPr>
        <p:txBody>
          <a:bodyPr wrap="square" rtlCol="0">
            <a:spAutoFit/>
          </a:bodyPr>
          <a:lstStyle/>
          <a:p>
            <a:r>
              <a:rPr lang="en-US" sz="1050" dirty="0" smtClean="0"/>
              <a:t>Target</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29" name="Rounded Rectangle 28"/>
          <p:cNvSpPr/>
          <p:nvPr/>
        </p:nvSpPr>
        <p:spPr>
          <a:xfrm>
            <a:off x="30389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Node</a:t>
            </a:r>
            <a:endParaRPr lang="en-US" sz="1600" dirty="0">
              <a:solidFill>
                <a:schemeClr val="tx1"/>
              </a:solidFill>
            </a:endParaRPr>
          </a:p>
        </p:txBody>
      </p:sp>
      <p:cxnSp>
        <p:nvCxnSpPr>
          <p:cNvPr id="30" name="Straight Arrow Connector 29"/>
          <p:cNvCxnSpPr>
            <a:stCxn id="10" idx="1"/>
            <a:endCxn id="29" idx="3"/>
          </p:cNvCxnSpPr>
          <p:nvPr/>
        </p:nvCxnSpPr>
        <p:spPr>
          <a:xfrm flipH="1">
            <a:off x="4334347" y="2724150"/>
            <a:ext cx="751059"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Flowchart: Magnetic Disk 34"/>
          <p:cNvSpPr/>
          <p:nvPr/>
        </p:nvSpPr>
        <p:spPr>
          <a:xfrm>
            <a:off x="29337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36" name="Straight Arrow Connector 35"/>
          <p:cNvCxnSpPr>
            <a:stCxn id="29" idx="2"/>
            <a:endCxn id="35" idx="1"/>
          </p:cNvCxnSpPr>
          <p:nvPr/>
        </p:nvCxnSpPr>
        <p:spPr>
          <a:xfrm flipH="1">
            <a:off x="36766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370906" y="3562350"/>
            <a:ext cx="609600" cy="341012"/>
            <a:chOff x="5562600" y="3181350"/>
            <a:chExt cx="609600" cy="341012"/>
          </a:xfrm>
        </p:grpSpPr>
        <p:sp>
          <p:nvSpPr>
            <p:cNvPr id="38" name="Flowchart: Magnetic Disk 37"/>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400550" y="2437456"/>
            <a:ext cx="762000" cy="738664"/>
          </a:xfrm>
          <a:prstGeom prst="rect">
            <a:avLst/>
          </a:prstGeom>
          <a:noFill/>
        </p:spPr>
        <p:txBody>
          <a:bodyPr wrap="square" rtlCol="0">
            <a:spAutoFit/>
          </a:bodyPr>
          <a:lstStyle/>
          <a:p>
            <a:r>
              <a:rPr lang="en-US" sz="1050" dirty="0" smtClean="0"/>
              <a:t/>
            </a:r>
            <a:br>
              <a:rPr lang="en-US" sz="1050" dirty="0" smtClean="0"/>
            </a:br>
            <a:r>
              <a:rPr lang="en-US" sz="1050" dirty="0" smtClean="0"/>
              <a:t/>
            </a:r>
            <a:br>
              <a:rPr lang="en-US" sz="1050" dirty="0" smtClean="0"/>
            </a:br>
            <a:r>
              <a:rPr lang="en-US" sz="1050" dirty="0" smtClean="0"/>
              <a:t>Request/</a:t>
            </a:r>
            <a:br>
              <a:rPr lang="en-US" sz="1050" dirty="0" smtClean="0"/>
            </a:br>
            <a:r>
              <a:rPr lang="en-US" sz="1050" dirty="0" smtClean="0"/>
              <a:t>Response</a:t>
            </a:r>
            <a:endParaRPr lang="en-US" sz="1050" dirty="0"/>
          </a:p>
        </p:txBody>
      </p:sp>
      <p:sp>
        <p:nvSpPr>
          <p:cNvPr id="48" name="Rounded Rectangle 47"/>
          <p:cNvSpPr/>
          <p:nvPr/>
        </p:nvSpPr>
        <p:spPr>
          <a:xfrm>
            <a:off x="943447" y="2343150"/>
            <a:ext cx="12954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1687.1 DPIC Node</a:t>
            </a:r>
            <a:endParaRPr lang="en-US" sz="1600" dirty="0">
              <a:solidFill>
                <a:schemeClr val="tx1"/>
              </a:solidFill>
            </a:endParaRPr>
          </a:p>
        </p:txBody>
      </p:sp>
      <p:sp>
        <p:nvSpPr>
          <p:cNvPr id="49" name="Flowchart: Magnetic Disk 48"/>
          <p:cNvSpPr/>
          <p:nvPr/>
        </p:nvSpPr>
        <p:spPr>
          <a:xfrm>
            <a:off x="838200" y="3562350"/>
            <a:ext cx="1485900" cy="1143000"/>
          </a:xfrm>
          <a:prstGeom prst="flowChartMagneticDisk">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Transform</a:t>
            </a:r>
            <a:br>
              <a:rPr lang="en-US" sz="1200" dirty="0" smtClean="0">
                <a:solidFill>
                  <a:schemeClr val="tx1"/>
                </a:solidFill>
              </a:rPr>
            </a:br>
            <a:r>
              <a:rPr lang="en-US" sz="1200" dirty="0" smtClean="0">
                <a:solidFill>
                  <a:schemeClr val="tx1"/>
                </a:solidFill>
              </a:rPr>
              <a:t>Library</a:t>
            </a:r>
            <a:endParaRPr lang="en-US" sz="1200" dirty="0">
              <a:solidFill>
                <a:schemeClr val="tx1"/>
              </a:solidFill>
            </a:endParaRPr>
          </a:p>
        </p:txBody>
      </p:sp>
      <p:cxnSp>
        <p:nvCxnSpPr>
          <p:cNvPr id="50" name="Straight Arrow Connector 49"/>
          <p:cNvCxnSpPr>
            <a:stCxn id="48" idx="2"/>
            <a:endCxn id="49" idx="1"/>
          </p:cNvCxnSpPr>
          <p:nvPr/>
        </p:nvCxnSpPr>
        <p:spPr>
          <a:xfrm flipH="1">
            <a:off x="1581150" y="3105150"/>
            <a:ext cx="9997" cy="45720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275406" y="3562350"/>
            <a:ext cx="609600" cy="341012"/>
            <a:chOff x="5562600" y="3181350"/>
            <a:chExt cx="609600" cy="341012"/>
          </a:xfrm>
        </p:grpSpPr>
        <p:sp>
          <p:nvSpPr>
            <p:cNvPr id="52" name="Flowchart: Magnetic Disk 51"/>
            <p:cNvSpPr/>
            <p:nvPr/>
          </p:nvSpPr>
          <p:spPr>
            <a:xfrm>
              <a:off x="5562600" y="31813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638800" y="32575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5715000" y="33337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5791200" y="3409950"/>
              <a:ext cx="152400" cy="112412"/>
            </a:xfrm>
            <a:prstGeom prst="flowChartMagneticDisk">
              <a:avLst/>
            </a:prstGeom>
            <a:solidFill>
              <a:schemeClr val="accent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5791200" y="31813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5867400" y="32575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5943600" y="33337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6019800" y="3409950"/>
              <a:ext cx="152400" cy="112412"/>
            </a:xfrm>
            <a:prstGeom prst="flowChartMagneticDisk">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2468881" y="2678431"/>
            <a:ext cx="350519" cy="45719"/>
            <a:chOff x="5437359" y="1657350"/>
            <a:chExt cx="350519" cy="45719"/>
          </a:xfrm>
        </p:grpSpPr>
        <p:sp>
          <p:nvSpPr>
            <p:cNvPr id="60" name="Oval 59"/>
            <p:cNvSpPr/>
            <p:nvPr/>
          </p:nvSpPr>
          <p:spPr>
            <a:xfrm>
              <a:off x="54373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897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42159" y="16573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Arrow Connector 63"/>
          <p:cNvCxnSpPr>
            <a:stCxn id="48" idx="1"/>
          </p:cNvCxnSpPr>
          <p:nvPr/>
        </p:nvCxnSpPr>
        <p:spPr>
          <a:xfrm flipH="1">
            <a:off x="304800" y="2724150"/>
            <a:ext cx="638647" cy="0"/>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44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P2654-P1687_1-Unified Concepts</Template>
  <TotalTime>23243</TotalTime>
  <Words>4697</Words>
  <Application>Microsoft Office PowerPoint</Application>
  <PresentationFormat>On-screen Show (16:9)</PresentationFormat>
  <Paragraphs>1520</Paragraphs>
  <Slides>51</Slides>
  <Notes>6</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Executive</vt:lpstr>
      <vt:lpstr>Office Theme</vt:lpstr>
      <vt:lpstr>Theory and Architecture for P2654 and P1687.1</vt:lpstr>
      <vt:lpstr>Key Assumption for Transfer Procedure</vt:lpstr>
      <vt:lpstr>1687 to 1687.1 Transformation Process</vt:lpstr>
      <vt:lpstr>1687.1 to 2654 Driver Transformation Process</vt:lpstr>
      <vt:lpstr>1687.1 to 2654 Node Transformation Process</vt:lpstr>
      <vt:lpstr>Transformation Node Model Bottom-Up Processing Flow (IEEE 1687.1 and B-U 2654 ONLY)</vt:lpstr>
      <vt:lpstr>Request/Response Flow</vt:lpstr>
      <vt:lpstr>Transformation Node Model</vt:lpstr>
      <vt:lpstr>1687/1687.1 Transformation Flow</vt:lpstr>
      <vt:lpstr>1687.1/2654 Transformation Flow</vt:lpstr>
      <vt:lpstr>Transformation/Injection  Node Model Top-Down Processing Flow (IEEE 2654 ONLY)</vt:lpstr>
      <vt:lpstr>Command/Return Flow for 2654</vt:lpstr>
      <vt:lpstr>PowerPoint Presentation</vt:lpstr>
      <vt:lpstr>Dependency Events</vt:lpstr>
      <vt:lpstr>Debug Library Capture of Messages</vt:lpstr>
      <vt:lpstr>Rules for 1687 Transfer Procedures</vt:lpstr>
      <vt:lpstr>Rules for 1687.1 Transfer Procedures</vt:lpstr>
      <vt:lpstr>Rules for 2654 Transfer Procedures</vt:lpstr>
      <vt:lpstr>OLD TO NEW SLIDES</vt:lpstr>
      <vt:lpstr>C/C++ Library Extension Strategy</vt:lpstr>
      <vt:lpstr>Request/Response Flow</vt:lpstr>
      <vt:lpstr>Stimulus Injection Process</vt:lpstr>
      <vt:lpstr>Command/Return Flow for 2654</vt:lpstr>
      <vt:lpstr>Debug Recording Strategy</vt:lpstr>
      <vt:lpstr>Debug Library Capture of Messages</vt:lpstr>
      <vt:lpstr>BACKUP SLIDES</vt:lpstr>
      <vt:lpstr>1687.1/2654 Transformation Flow </vt:lpstr>
      <vt:lpstr>Key Assumption for Transfer Procedure</vt:lpstr>
      <vt:lpstr>1687 to 1687.1 Transformation Process</vt:lpstr>
      <vt:lpstr>1687.1 to 2654 Driver Transformation Process</vt:lpstr>
      <vt:lpstr>1687.1 to 2654 Node Transformation Process</vt:lpstr>
      <vt:lpstr>Transformation Node Model</vt:lpstr>
      <vt:lpstr>Rules for 1687 Transfer Procedures</vt:lpstr>
      <vt:lpstr>Rules for 1687.1 Transfer Procedures</vt:lpstr>
      <vt:lpstr>Rules for 2654 Transfer Procedures</vt:lpstr>
      <vt:lpstr>1687/1687.1 Transformation Flow</vt:lpstr>
      <vt:lpstr>1687/1687.1 Transformation Flow</vt:lpstr>
      <vt:lpstr>1687.1/2654 Transformation Flow</vt:lpstr>
      <vt:lpstr>1687.1/2654 Transformation Flow</vt:lpstr>
      <vt:lpstr>1687.1/2654 Transformation Flow </vt:lpstr>
      <vt:lpstr>1687.1/2654 Transformation Flow </vt:lpstr>
      <vt:lpstr>1687.1/2654 Transformation Flow </vt:lpstr>
      <vt:lpstr>Example Board</vt:lpstr>
      <vt:lpstr>Example Board Model</vt:lpstr>
      <vt:lpstr>System Example 1</vt:lpstr>
      <vt:lpstr>System Example 2</vt:lpstr>
      <vt:lpstr>System Example 3, 4, 5</vt:lpstr>
      <vt:lpstr>PowerPoint Presentation</vt:lpstr>
      <vt:lpstr>PowerPoint Presentation</vt:lpstr>
      <vt:lpstr>PowerPoint Presentation</vt:lpstr>
      <vt:lpstr>Example Board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bvt</dc:creator>
  <cp:lastModifiedBy>Bradford G. Van Treuren</cp:lastModifiedBy>
  <cp:revision>175</cp:revision>
  <dcterms:created xsi:type="dcterms:W3CDTF">2006-08-16T00:00:00Z</dcterms:created>
  <dcterms:modified xsi:type="dcterms:W3CDTF">2021-11-29T17:11:52Z</dcterms:modified>
</cp:coreProperties>
</file>