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6356351"/>
            <a:ext cx="2693634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63754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2021, VT Enterprises Consulting Services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00" y="301154"/>
            <a:ext cx="547524" cy="727377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DB5DB1-C2D9-4EE3-9A9C-38A3A17F68D3}" type="datetimeFigureOut">
              <a:rPr lang="en-US" smtClean="0"/>
              <a:t>8/1/2021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Unification of Michele, Jeff, &amp; Brad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formalize the description of messages and transfer procedures</a:t>
            </a:r>
            <a:br>
              <a:rPr lang="en-US" dirty="0" smtClean="0"/>
            </a:br>
            <a:r>
              <a:rPr lang="en-US" dirty="0" smtClean="0"/>
              <a:t>By Bradford G. Van Treuren 7/20/2021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Node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5908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Insertion from 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505200"/>
            <a:ext cx="12192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Insertion from Bottom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252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P2654 Node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638800" y="2624554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Insertion from Top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3538954"/>
            <a:ext cx="12192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Insertion from Bottom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2286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P2654 Node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743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32766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37338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4267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25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200" y="2743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97" y="3276600"/>
            <a:ext cx="20762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200" y="37338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200" y="4267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58000" y="2743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0" y="32766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77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0" y="37338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58000" y="4267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77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0866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876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to Bottom-Up Flow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09650" y="1752600"/>
            <a:ext cx="14478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P2654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Sent from Application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0" y="3048000"/>
            <a:ext cx="2438400" cy="99060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target of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19200" y="2590800"/>
            <a:ext cx="1435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304800" y="4495800"/>
            <a:ext cx="1828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to next Node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1219200" y="4038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36399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19812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with Injection Handler</a:t>
            </a:r>
            <a:endParaRPr lang="en-US" sz="14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2766950" y="3171110"/>
            <a:ext cx="1371600" cy="1553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Request to begin Bottom-Up processing for this Node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7" idx="3"/>
            <a:endCxn id="16" idx="1"/>
          </p:cNvCxnSpPr>
          <p:nvPr/>
        </p:nvCxnSpPr>
        <p:spPr>
          <a:xfrm flipV="1">
            <a:off x="2438400" y="2400300"/>
            <a:ext cx="304800" cy="11430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flipH="1">
            <a:off x="3452750" y="2819400"/>
            <a:ext cx="14350" cy="351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2743200" y="5029200"/>
            <a:ext cx="139535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as bottom-up request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17" idx="2"/>
            <a:endCxn id="23" idx="0"/>
          </p:cNvCxnSpPr>
          <p:nvPr/>
        </p:nvCxnSpPr>
        <p:spPr>
          <a:xfrm flipH="1">
            <a:off x="3440875" y="4724400"/>
            <a:ext cx="11875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460175" y="1828800"/>
            <a:ext cx="1828800" cy="99060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top level controller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0" name="Elbow Connector 29"/>
          <p:cNvCxnSpPr>
            <a:stCxn id="23" idx="3"/>
            <a:endCxn id="28" idx="1"/>
          </p:cNvCxnSpPr>
          <p:nvPr/>
        </p:nvCxnSpPr>
        <p:spPr>
          <a:xfrm flipV="1">
            <a:off x="4138550" y="2324100"/>
            <a:ext cx="321625" cy="32766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746175" y="1828800"/>
            <a:ext cx="1600200" cy="990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and pass to next higher level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8" idx="3"/>
            <a:endCxn id="31" idx="1"/>
          </p:cNvCxnSpPr>
          <p:nvPr/>
        </p:nvCxnSpPr>
        <p:spPr>
          <a:xfrm>
            <a:off x="6288975" y="2324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" y="4114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575" y="2924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12775" y="2057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4653150" y="3171110"/>
            <a:ext cx="1447800" cy="16675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into HW Controller sequences and apply to HWIF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5374575" y="2819400"/>
            <a:ext cx="2475" cy="351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4419600" y="5181600"/>
            <a:ext cx="19050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Response from HWIF response and return Response to requester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37" idx="2"/>
            <a:endCxn id="45" idx="0"/>
          </p:cNvCxnSpPr>
          <p:nvPr/>
        </p:nvCxnSpPr>
        <p:spPr>
          <a:xfrm flipH="1">
            <a:off x="5372100" y="4838700"/>
            <a:ext cx="4950" cy="3429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6593775" y="2932709"/>
            <a:ext cx="1775361" cy="1239982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command request node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Elbow Connector 50"/>
          <p:cNvCxnSpPr>
            <a:stCxn id="45" idx="3"/>
            <a:endCxn id="49" idx="1"/>
          </p:cNvCxnSpPr>
          <p:nvPr/>
        </p:nvCxnSpPr>
        <p:spPr>
          <a:xfrm flipV="1">
            <a:off x="6324600" y="3552700"/>
            <a:ext cx="269175" cy="22004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6593774" y="5219700"/>
            <a:ext cx="1559625" cy="1333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response and return response to command application</a:t>
            </a:r>
            <a:endParaRPr lang="en-US" sz="1400" dirty="0"/>
          </a:p>
        </p:txBody>
      </p:sp>
      <p:cxnSp>
        <p:nvCxnSpPr>
          <p:cNvPr id="60" name="Elbow Connector 59"/>
          <p:cNvCxnSpPr>
            <a:stCxn id="49" idx="2"/>
            <a:endCxn id="58" idx="0"/>
          </p:cNvCxnSpPr>
          <p:nvPr/>
        </p:nvCxnSpPr>
        <p:spPr>
          <a:xfrm rot="5400000">
            <a:off x="6904018" y="4642261"/>
            <a:ext cx="1047009" cy="10786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22375" y="42495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7696201" y="4166753"/>
            <a:ext cx="1371598" cy="8433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to next lowest level</a:t>
            </a:r>
            <a:endParaRPr lang="en-US" sz="1400" dirty="0"/>
          </a:p>
        </p:txBody>
      </p:sp>
      <p:cxnSp>
        <p:nvCxnSpPr>
          <p:cNvPr id="64" name="Elbow Connector 63"/>
          <p:cNvCxnSpPr>
            <a:stCxn id="49" idx="3"/>
            <a:endCxn id="62" idx="0"/>
          </p:cNvCxnSpPr>
          <p:nvPr/>
        </p:nvCxnSpPr>
        <p:spPr>
          <a:xfrm>
            <a:off x="8369136" y="3552700"/>
            <a:ext cx="12864" cy="61405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82000" y="37161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38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Michele’s RVF Proposal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800600" cy="21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6200" y="1676400"/>
            <a:ext cx="2590800" cy="990600"/>
          </a:xfrm>
          <a:prstGeom prst="wedgeRectCallout">
            <a:avLst>
              <a:gd name="adj1" fmla="val 48380"/>
              <a:gd name="adj2" fmla="val 1596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exposes the context of the message.  This violates “Separation of Concerns” software rules.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2843151"/>
            <a:ext cx="2133600" cy="990600"/>
          </a:xfrm>
          <a:prstGeom prst="wedgeRectCallout">
            <a:avLst>
              <a:gd name="adj1" fmla="val 71757"/>
              <a:gd name="adj2" fmla="val 744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Callback_idf</a:t>
            </a:r>
            <a:r>
              <a:rPr lang="en-US" sz="1600" dirty="0" smtClean="0">
                <a:solidFill>
                  <a:schemeClr val="tx1"/>
                </a:solidFill>
              </a:rPr>
              <a:t> is similar to my “</a:t>
            </a:r>
            <a:r>
              <a:rPr lang="en-US" sz="1600" dirty="0" err="1" smtClean="0">
                <a:solidFill>
                  <a:schemeClr val="tx1"/>
                </a:solidFill>
              </a:rPr>
              <a:t>metaname</a:t>
            </a:r>
            <a:r>
              <a:rPr lang="en-US" sz="1600" dirty="0" smtClean="0">
                <a:solidFill>
                  <a:schemeClr val="tx1"/>
                </a:solidFill>
              </a:rPr>
              <a:t>” in my </a:t>
            </a:r>
            <a:r>
              <a:rPr lang="en-US" sz="1600" dirty="0" err="1" smtClean="0">
                <a:solidFill>
                  <a:schemeClr val="tx1"/>
                </a:solidFill>
              </a:rPr>
              <a:t>RVFMessage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8075" y="4232320"/>
            <a:ext cx="2133600" cy="1254080"/>
          </a:xfrm>
          <a:prstGeom prst="wedgeRectCallout">
            <a:avLst>
              <a:gd name="adj1" fmla="val 72314"/>
              <a:gd name="adj2" fmla="val -4482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need for optional data if the “transport layer” encapsulates the context.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858000" y="5014484"/>
            <a:ext cx="2133600" cy="1462515"/>
          </a:xfrm>
          <a:prstGeom prst="wedgeRectCallout">
            <a:avLst>
              <a:gd name="adj1" fmla="val -232829"/>
              <a:gd name="adj2" fmla="val -598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difference between Request and Response messages to the “transport layer.”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Brad’s RVF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RVFMessage</a:t>
            </a:r>
            <a:r>
              <a:rPr lang="en-US" dirty="0" smtClean="0"/>
              <a:t> is a “transport layer” wrapper around the underlying protocol message</a:t>
            </a:r>
          </a:p>
          <a:p>
            <a:r>
              <a:rPr lang="en-US" dirty="0" smtClean="0"/>
              <a:t>Adheres to the “Separation of Concerns” rules for OOD</a:t>
            </a:r>
          </a:p>
          <a:p>
            <a:r>
              <a:rPr lang="en-US" b="1" dirty="0" smtClean="0"/>
              <a:t>UID</a:t>
            </a:r>
            <a:r>
              <a:rPr lang="en-US" dirty="0" smtClean="0"/>
              <a:t> contains the identifier of the child (address) sending the message so host knows on which channel the message came from</a:t>
            </a:r>
          </a:p>
          <a:p>
            <a:r>
              <a:rPr lang="en-US" b="1" dirty="0" err="1" smtClean="0"/>
              <a:t>Metatname</a:t>
            </a:r>
            <a:r>
              <a:rPr lang="en-US" dirty="0" smtClean="0"/>
              <a:t> specifies the handler context required to process the message</a:t>
            </a:r>
          </a:p>
          <a:p>
            <a:r>
              <a:rPr lang="en-US" b="1" dirty="0" smtClean="0"/>
              <a:t>Serialized</a:t>
            </a:r>
            <a:r>
              <a:rPr lang="en-US" dirty="0" smtClean="0"/>
              <a:t> contains the content of the message being transported</a:t>
            </a:r>
          </a:p>
          <a:p>
            <a:r>
              <a:rPr lang="en-US" dirty="0" smtClean="0"/>
              <a:t>Host Node just routes the </a:t>
            </a:r>
            <a:r>
              <a:rPr lang="en-US" dirty="0" err="1" smtClean="0"/>
              <a:t>RVFMessage</a:t>
            </a:r>
            <a:r>
              <a:rPr lang="en-US" dirty="0" smtClean="0"/>
              <a:t> to the “transfer module” associated with it</a:t>
            </a:r>
          </a:p>
          <a:p>
            <a:r>
              <a:rPr lang="en-US" dirty="0" smtClean="0"/>
              <a:t>“transfer module” is responsible for </a:t>
            </a:r>
            <a:r>
              <a:rPr lang="en-US" dirty="0" err="1" smtClean="0"/>
              <a:t>deserializing</a:t>
            </a:r>
            <a:r>
              <a:rPr lang="en-US" dirty="0" smtClean="0"/>
              <a:t> </a:t>
            </a:r>
            <a:r>
              <a:rPr lang="en-US" dirty="0" err="1" smtClean="0"/>
              <a:t>RVFMessage</a:t>
            </a:r>
            <a:r>
              <a:rPr lang="en-US" dirty="0" smtClean="0"/>
              <a:t> and routing content to appropriate transfer procedure based on </a:t>
            </a:r>
            <a:r>
              <a:rPr lang="en-US" dirty="0" err="1" smtClean="0"/>
              <a:t>metaname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RVFType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ERROR </a:t>
            </a:r>
            <a:r>
              <a:rPr lang="en-US" dirty="0"/>
              <a:t>= 0;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STATUS </a:t>
            </a:r>
            <a:r>
              <a:rPr lang="en-US" dirty="0"/>
              <a:t>= 1;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REQUEST </a:t>
            </a:r>
            <a:r>
              <a:rPr lang="en-US" dirty="0"/>
              <a:t>= 2;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RESPONSE </a:t>
            </a:r>
            <a:r>
              <a:rPr lang="en-US" dirty="0"/>
              <a:t>= 3;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WRAPPER </a:t>
            </a:r>
            <a:r>
              <a:rPr lang="en-US" dirty="0"/>
              <a:t>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message </a:t>
            </a:r>
            <a:r>
              <a:rPr lang="en-US" dirty="0" err="1"/>
              <a:t>RVFMessage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uint32 UID = 1;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RVFType</a:t>
            </a:r>
            <a:r>
              <a:rPr lang="en-US" dirty="0"/>
              <a:t> </a:t>
            </a:r>
            <a:r>
              <a:rPr lang="en-US" dirty="0" err="1"/>
              <a:t>rvf_type</a:t>
            </a:r>
            <a:r>
              <a:rPr lang="en-US" dirty="0"/>
              <a:t> = 2;</a:t>
            </a:r>
            <a:br>
              <a:rPr lang="en-US" dirty="0"/>
            </a:br>
            <a:r>
              <a:rPr lang="en-US" dirty="0"/>
              <a:t>  string </a:t>
            </a:r>
            <a:r>
              <a:rPr lang="en-US" dirty="0" err="1"/>
              <a:t>metaname</a:t>
            </a:r>
            <a:r>
              <a:rPr lang="en-US" dirty="0"/>
              <a:t> = 3;</a:t>
            </a:r>
            <a:br>
              <a:rPr lang="en-US" dirty="0"/>
            </a:br>
            <a:r>
              <a:rPr lang="en-US" dirty="0"/>
              <a:t>  bytes serialized 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associated 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smtClean="0">
                <a:solidFill>
                  <a:schemeClr val="tx1"/>
                </a:solidFill>
              </a:rPr>
              <a:t>channel from </a:t>
            </a:r>
            <a:r>
              <a:rPr lang="en-US" sz="1200" dirty="0" smtClean="0">
                <a:solidFill>
                  <a:schemeClr val="tx1"/>
                </a:solidFill>
              </a:rPr>
              <a:t>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RVFMessage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associated 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to channel from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RVFCommand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Flowchart: Connector 2"/>
          <p:cNvSpPr/>
          <p:nvPr/>
        </p:nvSpPr>
        <p:spPr>
          <a:xfrm>
            <a:off x="838200" y="32766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600200" y="2895600"/>
            <a:ext cx="17526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 </a:t>
            </a:r>
            <a:r>
              <a:rPr lang="en-US" dirty="0" err="1" smtClean="0"/>
              <a:t>RVFMessage</a:t>
            </a:r>
            <a:r>
              <a:rPr lang="en-US" dirty="0" smtClean="0"/>
              <a:t> Handler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657600" y="3048000"/>
            <a:ext cx="21336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metaname</a:t>
            </a:r>
            <a:endParaRPr lang="en-US" sz="1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400800" y="17526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Message1 Handler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400800" y="3352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Message2 Handler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6400800" y="4876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Message3 Handler</a:t>
            </a:r>
            <a:endParaRPr lang="en-US" dirty="0"/>
          </a:p>
        </p:txBody>
      </p:sp>
      <p:cxnSp>
        <p:nvCxnSpPr>
          <p:cNvPr id="10" name="Elbow Connector 9"/>
          <p:cNvCxnSpPr>
            <a:stCxn id="3" idx="6"/>
            <a:endCxn id="4" idx="1"/>
          </p:cNvCxnSpPr>
          <p:nvPr/>
        </p:nvCxnSpPr>
        <p:spPr>
          <a:xfrm>
            <a:off x="1143000" y="3429000"/>
            <a:ext cx="4572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1"/>
          </p:cNvCxnSpPr>
          <p:nvPr/>
        </p:nvCxnSpPr>
        <p:spPr>
          <a:xfrm>
            <a:off x="3352800" y="3467100"/>
            <a:ext cx="3048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  <a:endCxn id="6" idx="1"/>
          </p:cNvCxnSpPr>
          <p:nvPr/>
        </p:nvCxnSpPr>
        <p:spPr>
          <a:xfrm rot="5400000" flipH="1" flipV="1">
            <a:off x="5143500" y="1790700"/>
            <a:ext cx="8382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1"/>
          </p:cNvCxnSpPr>
          <p:nvPr/>
        </p:nvCxnSpPr>
        <p:spPr>
          <a:xfrm>
            <a:off x="5791200" y="3505200"/>
            <a:ext cx="609600" cy="3048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4876800" y="3810000"/>
            <a:ext cx="13716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 since 20210720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20210801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P2654-P1687_1-Unified Concepts</Template>
  <TotalTime>950</TotalTime>
  <Words>662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Unification of Michele, Jeff, &amp; Brad Ideas</vt:lpstr>
      <vt:lpstr>Michele’s RVF Proposal</vt:lpstr>
      <vt:lpstr>Brad’s RVF Proposal</vt:lpstr>
      <vt:lpstr>P2654 Influence on P1687.1 Bottom-Up Messaging</vt:lpstr>
      <vt:lpstr>P2654 Influence on P1687.1 Bottom-Up Messaging</vt:lpstr>
      <vt:lpstr>P2654 Influence on P1687.1 Top-Down Messaging</vt:lpstr>
      <vt:lpstr>P2654 Influence on P1687.1 Top-Down Messaging</vt:lpstr>
      <vt:lpstr>Transfer Module</vt:lpstr>
      <vt:lpstr>Additional Slides since 20210720</vt:lpstr>
      <vt:lpstr>P2654 Node Structure</vt:lpstr>
      <vt:lpstr>Top-Down to Bottom-Up Flow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17</cp:revision>
  <dcterms:created xsi:type="dcterms:W3CDTF">2021-07-20T13:58:15Z</dcterms:created>
  <dcterms:modified xsi:type="dcterms:W3CDTF">2021-08-02T14:54:03Z</dcterms:modified>
</cp:coreProperties>
</file>