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14"/>
  </p:notesMasterIdLst>
  <p:sldIdLst>
    <p:sldId id="256" r:id="rId3"/>
    <p:sldId id="323" r:id="rId4"/>
    <p:sldId id="331" r:id="rId5"/>
    <p:sldId id="332" r:id="rId6"/>
    <p:sldId id="333" r:id="rId7"/>
    <p:sldId id="374" r:id="rId8"/>
    <p:sldId id="375" r:id="rId9"/>
    <p:sldId id="376" r:id="rId10"/>
    <p:sldId id="377" r:id="rId11"/>
    <p:sldId id="330" r:id="rId12"/>
    <p:sldId id="324" r:id="rId13"/>
    <p:sldId id="325" r:id="rId14"/>
    <p:sldId id="326" r:id="rId15"/>
    <p:sldId id="327" r:id="rId16"/>
    <p:sldId id="328" r:id="rId17"/>
    <p:sldId id="329" r:id="rId18"/>
    <p:sldId id="305" r:id="rId19"/>
    <p:sldId id="378" r:id="rId20"/>
    <p:sldId id="379" r:id="rId21"/>
    <p:sldId id="380" r:id="rId22"/>
    <p:sldId id="381" r:id="rId23"/>
    <p:sldId id="382" r:id="rId24"/>
    <p:sldId id="383" r:id="rId25"/>
    <p:sldId id="275" r:id="rId26"/>
    <p:sldId id="286" r:id="rId27"/>
    <p:sldId id="334" r:id="rId28"/>
    <p:sldId id="384" r:id="rId29"/>
    <p:sldId id="385" r:id="rId30"/>
    <p:sldId id="350" r:id="rId31"/>
    <p:sldId id="356" r:id="rId32"/>
    <p:sldId id="357" r:id="rId33"/>
    <p:sldId id="358" r:id="rId34"/>
    <p:sldId id="359" r:id="rId35"/>
    <p:sldId id="337" r:id="rId36"/>
    <p:sldId id="351" r:id="rId37"/>
    <p:sldId id="294" r:id="rId38"/>
    <p:sldId id="295" r:id="rId39"/>
    <p:sldId id="296" r:id="rId40"/>
    <p:sldId id="299" r:id="rId41"/>
    <p:sldId id="300" r:id="rId42"/>
    <p:sldId id="338" r:id="rId43"/>
    <p:sldId id="352" r:id="rId44"/>
    <p:sldId id="341" r:id="rId45"/>
    <p:sldId id="344" r:id="rId46"/>
    <p:sldId id="339" r:id="rId47"/>
    <p:sldId id="353" r:id="rId48"/>
    <p:sldId id="343" r:id="rId49"/>
    <p:sldId id="346" r:id="rId50"/>
    <p:sldId id="354" r:id="rId51"/>
    <p:sldId id="363" r:id="rId52"/>
    <p:sldId id="301" r:id="rId53"/>
    <p:sldId id="302" r:id="rId54"/>
    <p:sldId id="347" r:id="rId55"/>
    <p:sldId id="303" r:id="rId56"/>
    <p:sldId id="304" r:id="rId57"/>
    <p:sldId id="355" r:id="rId58"/>
    <p:sldId id="360" r:id="rId59"/>
    <p:sldId id="306" r:id="rId60"/>
    <p:sldId id="307" r:id="rId61"/>
    <p:sldId id="284" r:id="rId62"/>
    <p:sldId id="278" r:id="rId63"/>
    <p:sldId id="308" r:id="rId64"/>
    <p:sldId id="274" r:id="rId65"/>
    <p:sldId id="280" r:id="rId66"/>
    <p:sldId id="279" r:id="rId67"/>
    <p:sldId id="309" r:id="rId68"/>
    <p:sldId id="310" r:id="rId69"/>
    <p:sldId id="311" r:id="rId70"/>
    <p:sldId id="313" r:id="rId71"/>
    <p:sldId id="287" r:id="rId72"/>
    <p:sldId id="314" r:id="rId73"/>
    <p:sldId id="315" r:id="rId74"/>
    <p:sldId id="312" r:id="rId75"/>
    <p:sldId id="288" r:id="rId76"/>
    <p:sldId id="289" r:id="rId77"/>
    <p:sldId id="290" r:id="rId78"/>
    <p:sldId id="292" r:id="rId79"/>
    <p:sldId id="293" r:id="rId80"/>
    <p:sldId id="390" r:id="rId81"/>
    <p:sldId id="389" r:id="rId82"/>
    <p:sldId id="387" r:id="rId83"/>
    <p:sldId id="291" r:id="rId84"/>
    <p:sldId id="348" r:id="rId85"/>
    <p:sldId id="349" r:id="rId86"/>
    <p:sldId id="322" r:id="rId87"/>
    <p:sldId id="368" r:id="rId88"/>
    <p:sldId id="386" r:id="rId89"/>
    <p:sldId id="373" r:id="rId90"/>
    <p:sldId id="362" r:id="rId91"/>
    <p:sldId id="365" r:id="rId92"/>
    <p:sldId id="366" r:id="rId93"/>
    <p:sldId id="367" r:id="rId94"/>
    <p:sldId id="369" r:id="rId95"/>
    <p:sldId id="370" r:id="rId96"/>
    <p:sldId id="388" r:id="rId97"/>
    <p:sldId id="391" r:id="rId98"/>
    <p:sldId id="371" r:id="rId99"/>
    <p:sldId id="393" r:id="rId100"/>
    <p:sldId id="394" r:id="rId101"/>
    <p:sldId id="395" r:id="rId102"/>
    <p:sldId id="321" r:id="rId103"/>
    <p:sldId id="265" r:id="rId104"/>
    <p:sldId id="266" r:id="rId105"/>
    <p:sldId id="269" r:id="rId106"/>
    <p:sldId id="271" r:id="rId107"/>
    <p:sldId id="272" r:id="rId108"/>
    <p:sldId id="258" r:id="rId109"/>
    <p:sldId id="297" r:id="rId110"/>
    <p:sldId id="298" r:id="rId111"/>
    <p:sldId id="335" r:id="rId112"/>
    <p:sldId id="336" r:id="rId1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B2B2B2"/>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123" autoAdjust="0"/>
  </p:normalViewPr>
  <p:slideViewPr>
    <p:cSldViewPr>
      <p:cViewPr>
        <p:scale>
          <a:sx n="90" d="100"/>
          <a:sy n="90" d="100"/>
        </p:scale>
        <p:origin x="-390" y="-15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6" d="100"/>
          <a:sy n="66" d="100"/>
        </p:scale>
        <p:origin x="-213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theme" Target="theme/theme1.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tableStyles" Target="tableStyle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C2B110-183B-4382-8DF5-98463CC31451}" type="datetimeFigureOut">
              <a:rPr lang="en-US" smtClean="0"/>
              <a:t>3/23/2021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BA9022-516B-40CA-B558-0845094F535A}" type="slidenum">
              <a:rPr lang="en-US" smtClean="0"/>
              <a:t>‹#›</a:t>
            </a:fld>
            <a:endParaRPr lang="en-US"/>
          </a:p>
        </p:txBody>
      </p:sp>
    </p:spTree>
    <p:extLst>
      <p:ext uri="{BB962C8B-B14F-4D97-AF65-F5344CB8AC3E}">
        <p14:creationId xmlns:p14="http://schemas.microsoft.com/office/powerpoint/2010/main" val="1154755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BA9022-516B-40CA-B558-0845094F535A}" type="slidenum">
              <a:rPr lang="en-US" smtClean="0"/>
              <a:t>16</a:t>
            </a:fld>
            <a:endParaRPr lang="en-US"/>
          </a:p>
        </p:txBody>
      </p:sp>
    </p:spTree>
    <p:extLst>
      <p:ext uri="{BB962C8B-B14F-4D97-AF65-F5344CB8AC3E}">
        <p14:creationId xmlns:p14="http://schemas.microsoft.com/office/powerpoint/2010/main" val="820747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Custom Model</a:t>
            </a:r>
            <a:r>
              <a:rPr lang="en-US" dirty="0" smtClean="0"/>
              <a:t>: Any modeling or tooling providing</a:t>
            </a:r>
            <a:r>
              <a:rPr lang="en-US" baseline="0" dirty="0" smtClean="0"/>
              <a:t> retargeting or vectors for specific level that does not conform to the P2654 RVF grammar specifications and messaging format defined by the native software model for that level.</a:t>
            </a:r>
          </a:p>
          <a:p>
            <a:r>
              <a:rPr lang="en-US" b="1" baseline="0" dirty="0" smtClean="0"/>
              <a:t>Device EDA Tool</a:t>
            </a:r>
            <a:r>
              <a:rPr lang="en-US" baseline="0" dirty="0" smtClean="0"/>
              <a:t>: A communications interface with a device EDA tool that provides interactive vector information for a device interface that does not conform to the P2654 RVF grammar specifications and messaging format defined by the native software model for that level.</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SCAN Model</a:t>
            </a:r>
            <a:r>
              <a:rPr lang="en-US" baseline="0" dirty="0" smtClean="0"/>
              <a:t>:  A communications interface with tooling that provides vectors for an IEEE 1687 network branch at a given hierarchical level that does not conform to the P2654 RVF grammar specifications and messaging format defined by the native software model for that level.  This could be an interface from the system model application to alter the state of a 1687 scan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IEEE 1687 Application</a:t>
            </a:r>
            <a:r>
              <a:rPr lang="en-US" b="1" baseline="0" dirty="0" smtClean="0"/>
              <a:t> PDL IF</a:t>
            </a:r>
            <a:r>
              <a:rPr lang="en-US" baseline="0" dirty="0" smtClean="0"/>
              <a:t>: The Application PDL Interface is communications interface with tooling that provides vectors for an IEEE 1687 network branch at a given hierarchical level that does not conform to the P2654 RVF grammar specifications and messaging format defined by the native software model for that level.  This is used by interactive PDL applications.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IEEE 1149.1 Application</a:t>
            </a:r>
            <a:r>
              <a:rPr lang="en-US" b="1" baseline="0" dirty="0" smtClean="0"/>
              <a:t> PDL IF</a:t>
            </a:r>
            <a:r>
              <a:rPr lang="en-US" baseline="0" dirty="0" smtClean="0"/>
              <a:t>: The Application PDL Interface is communications interface with tooling that provides vectors for an IEEE 1149.1-2013 network branch at a given hierarchical level that does not conform to the P2654 RVF grammar specifications and messaging format defined by the native software model for that level. This is used by interactive PDL applications.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I</a:t>
            </a:r>
            <a:r>
              <a:rPr lang="en-US" b="1" baseline="30000" dirty="0" smtClean="0"/>
              <a:t>2</a:t>
            </a:r>
            <a:r>
              <a:rPr lang="en-US" b="1" baseline="0" dirty="0" smtClean="0"/>
              <a:t>C Message Based Tooling</a:t>
            </a:r>
            <a:r>
              <a:rPr lang="en-US" baseline="0" dirty="0" smtClean="0"/>
              <a:t>:  A communications interface with tooling that provides I2C commands for a specific network branch or device interface at a given hierarchical level that does not conform to the P2654 RVF grammar specifications and messaging format defined by the native software model for that level.</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SVF Player + JTAG Model</a:t>
            </a:r>
            <a:r>
              <a:rPr lang="en-US" baseline="0" dirty="0" smtClean="0"/>
              <a:t>: A communications interface with tooling that provides vectors from an SVF Player and EDA tooling for an IEEE 1149.1 JTAG network branch or device at a given hierarchical level that does not conform to the P2654 RVF grammar specifications and messaging format defined by the native software model for that level.</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err="1" smtClean="0"/>
              <a:t>ScanReg</a:t>
            </a:r>
            <a:r>
              <a:rPr lang="en-US" b="1" baseline="0" dirty="0" smtClean="0"/>
              <a:t> Model</a:t>
            </a:r>
            <a:r>
              <a:rPr lang="en-US" baseline="0" dirty="0" smtClean="0"/>
              <a:t>: An interface from the system model application used to alter the state of a particular </a:t>
            </a:r>
            <a:r>
              <a:rPr lang="en-US" baseline="0" dirty="0" err="1" smtClean="0"/>
              <a:t>ScanRegister</a:t>
            </a:r>
            <a:r>
              <a:rPr lang="en-US" baseline="0" dirty="0" smtClean="0"/>
              <a:t> in a 1687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err="1" smtClean="0"/>
              <a:t>DataReg</a:t>
            </a:r>
            <a:r>
              <a:rPr lang="en-US" b="1" baseline="0" dirty="0" smtClean="0"/>
              <a:t> Model</a:t>
            </a:r>
            <a:r>
              <a:rPr lang="en-US" baseline="0" dirty="0" smtClean="0"/>
              <a:t>: An interface from the system model application used to alter the state of a particular </a:t>
            </a:r>
            <a:r>
              <a:rPr lang="en-US" baseline="0" dirty="0" err="1" smtClean="0"/>
              <a:t>DataRegister</a:t>
            </a:r>
            <a:r>
              <a:rPr lang="en-US" baseline="0" dirty="0" smtClean="0"/>
              <a:t> in a 1687 network.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E9BA9022-516B-40CA-B558-0845094F535A}" type="slidenum">
              <a:rPr lang="en-US" smtClean="0"/>
              <a:t>51</a:t>
            </a:fld>
            <a:endParaRPr lang="en-US"/>
          </a:p>
        </p:txBody>
      </p:sp>
    </p:spTree>
    <p:extLst>
      <p:ext uri="{BB962C8B-B14F-4D97-AF65-F5344CB8AC3E}">
        <p14:creationId xmlns:p14="http://schemas.microsoft.com/office/powerpoint/2010/main" val="3690061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E9BA9022-516B-40CA-B558-0845094F535A}" type="slidenum">
              <a:rPr lang="en-US" smtClean="0"/>
              <a:t>52</a:t>
            </a:fld>
            <a:endParaRPr lang="en-US"/>
          </a:p>
        </p:txBody>
      </p:sp>
    </p:spTree>
    <p:extLst>
      <p:ext uri="{BB962C8B-B14F-4D97-AF65-F5344CB8AC3E}">
        <p14:creationId xmlns:p14="http://schemas.microsoft.com/office/powerpoint/2010/main" val="3690061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E9BA9022-516B-40CA-B558-0845094F535A}" type="slidenum">
              <a:rPr lang="en-US" smtClean="0"/>
              <a:t>54</a:t>
            </a:fld>
            <a:endParaRPr lang="en-US"/>
          </a:p>
        </p:txBody>
      </p:sp>
    </p:spTree>
    <p:extLst>
      <p:ext uri="{BB962C8B-B14F-4D97-AF65-F5344CB8AC3E}">
        <p14:creationId xmlns:p14="http://schemas.microsoft.com/office/powerpoint/2010/main" val="3690061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E9BA9022-516B-40CA-B558-0845094F535A}" type="slidenum">
              <a:rPr lang="en-US" smtClean="0"/>
              <a:t>55</a:t>
            </a:fld>
            <a:endParaRPr lang="en-US"/>
          </a:p>
        </p:txBody>
      </p:sp>
    </p:spTree>
    <p:extLst>
      <p:ext uri="{BB962C8B-B14F-4D97-AF65-F5344CB8AC3E}">
        <p14:creationId xmlns:p14="http://schemas.microsoft.com/office/powerpoint/2010/main" val="3690061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Custom Model</a:t>
            </a:r>
            <a:r>
              <a:rPr lang="en-US" dirty="0" smtClean="0"/>
              <a:t>: Any modeling or tooling providing</a:t>
            </a:r>
            <a:r>
              <a:rPr lang="en-US" baseline="0" dirty="0" smtClean="0"/>
              <a:t> retargeting or vectors for specific level that does not conform to the P2654 RVF grammar specifications and messaging format defined by the native software model for that level.</a:t>
            </a:r>
          </a:p>
          <a:p>
            <a:r>
              <a:rPr lang="en-US" b="1" baseline="0" dirty="0" smtClean="0"/>
              <a:t>Device EDA Tool</a:t>
            </a:r>
            <a:r>
              <a:rPr lang="en-US" baseline="0" dirty="0" smtClean="0"/>
              <a:t>: A communications interface with a device EDA tool that provides interactive vector information for a device interface that does not conform to the P2654 RVF grammar specifications and messaging format defined by the native software model for that level.</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SCAN Model</a:t>
            </a:r>
            <a:r>
              <a:rPr lang="en-US" baseline="0" dirty="0" smtClean="0"/>
              <a:t>:  A communications interface with tooling that provides vectors for an IEEE 1687 network branch at a given hierarchical level that does not conform to the P2654 RVF grammar specifications and messaging format defined by the native software model for that level.  This could be an interface from the system model application to alter the state of a 1687 scan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IEEE 1687 Application</a:t>
            </a:r>
            <a:r>
              <a:rPr lang="en-US" b="1" baseline="0" dirty="0" smtClean="0"/>
              <a:t> PDL IF</a:t>
            </a:r>
            <a:r>
              <a:rPr lang="en-US" baseline="0" dirty="0" smtClean="0"/>
              <a:t>: The Application PDL Interface is communications interface with tooling that provides vectors for an IEEE 1687 network branch at a given hierarchical level that does not conform to the P2654 RVF grammar specifications and messaging format defined by the native software model for that level.  This is used by interactive PDL applications.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IEEE 1149.1 Application</a:t>
            </a:r>
            <a:r>
              <a:rPr lang="en-US" b="1" baseline="0" dirty="0" smtClean="0"/>
              <a:t> PDL IF</a:t>
            </a:r>
            <a:r>
              <a:rPr lang="en-US" baseline="0" dirty="0" smtClean="0"/>
              <a:t>: The Application PDL Interface is communications interface with tooling that provides vectors for an IEEE 1149.1-2013 network branch at a given hierarchical level that does not conform to the P2654 RVF grammar specifications and messaging format defined by the native software model for that level. This is used by interactive PDL applications.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I</a:t>
            </a:r>
            <a:r>
              <a:rPr lang="en-US" b="1" baseline="30000" dirty="0" smtClean="0"/>
              <a:t>2</a:t>
            </a:r>
            <a:r>
              <a:rPr lang="en-US" b="1" baseline="0" dirty="0" smtClean="0"/>
              <a:t>C Message Based Tooling</a:t>
            </a:r>
            <a:r>
              <a:rPr lang="en-US" baseline="0" dirty="0" smtClean="0"/>
              <a:t>:  A communications interface with tooling that provides I2C commands for a specific network branch or device interface at a given hierarchical level that does not conform to the P2654 RVF grammar specifications and messaging format defined by the native software model for that level.</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SVF Player + JTAG Model</a:t>
            </a:r>
            <a:r>
              <a:rPr lang="en-US" baseline="0" dirty="0" smtClean="0"/>
              <a:t>: A communications interface with tooling that provides vectors from an SVF Player and EDA tooling for an IEEE 1149.1 JTAG network branch or device at a given hierarchical level that does not conform to the P2654 RVF grammar specifications and messaging format defined by the native software model for that level.</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err="1" smtClean="0"/>
              <a:t>ScanReg</a:t>
            </a:r>
            <a:r>
              <a:rPr lang="en-US" b="1" baseline="0" dirty="0" smtClean="0"/>
              <a:t> Model</a:t>
            </a:r>
            <a:r>
              <a:rPr lang="en-US" baseline="0" dirty="0" smtClean="0"/>
              <a:t>: An interface from the system model application used to alter the state of a particular </a:t>
            </a:r>
            <a:r>
              <a:rPr lang="en-US" baseline="0" dirty="0" err="1" smtClean="0"/>
              <a:t>ScanRegister</a:t>
            </a:r>
            <a:r>
              <a:rPr lang="en-US" baseline="0" dirty="0" smtClean="0"/>
              <a:t> in a 1687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err="1" smtClean="0"/>
              <a:t>DataReg</a:t>
            </a:r>
            <a:r>
              <a:rPr lang="en-US" b="1" baseline="0" dirty="0" smtClean="0"/>
              <a:t> Model</a:t>
            </a:r>
            <a:r>
              <a:rPr lang="en-US" baseline="0" dirty="0" smtClean="0"/>
              <a:t>: An interface from the system model application used to alter the state of a particular </a:t>
            </a:r>
            <a:r>
              <a:rPr lang="en-US" baseline="0" dirty="0" err="1" smtClean="0"/>
              <a:t>DataRegister</a:t>
            </a:r>
            <a:r>
              <a:rPr lang="en-US" baseline="0" dirty="0" smtClean="0"/>
              <a:t> in a 1687 network.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E9BA9022-516B-40CA-B558-0845094F535A}" type="slidenum">
              <a:rPr lang="en-US" smtClean="0">
                <a:solidFill>
                  <a:prstClr val="black"/>
                </a:solidFill>
              </a:rPr>
              <a:pPr/>
              <a:t>110</a:t>
            </a:fld>
            <a:endParaRPr lang="en-US">
              <a:solidFill>
                <a:prstClr val="black"/>
              </a:solidFill>
            </a:endParaRPr>
          </a:p>
        </p:txBody>
      </p:sp>
    </p:spTree>
    <p:extLst>
      <p:ext uri="{BB962C8B-B14F-4D97-AF65-F5344CB8AC3E}">
        <p14:creationId xmlns:p14="http://schemas.microsoft.com/office/powerpoint/2010/main" val="3690061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ModelPoint</a:t>
            </a:r>
            <a:r>
              <a:rPr lang="en-US" dirty="0" smtClean="0"/>
              <a:t> (adapter) is the conversion point between different</a:t>
            </a:r>
            <a:r>
              <a:rPr lang="en-US" baseline="0" dirty="0" smtClean="0"/>
              <a:t> tool domains.</a:t>
            </a:r>
            <a:endParaRPr lang="en-US" dirty="0"/>
          </a:p>
        </p:txBody>
      </p:sp>
      <p:sp>
        <p:nvSpPr>
          <p:cNvPr id="4" name="Slide Number Placeholder 3"/>
          <p:cNvSpPr>
            <a:spLocks noGrp="1"/>
          </p:cNvSpPr>
          <p:nvPr>
            <p:ph type="sldNum" sz="quarter" idx="10"/>
          </p:nvPr>
        </p:nvSpPr>
        <p:spPr/>
        <p:txBody>
          <a:bodyPr/>
          <a:lstStyle/>
          <a:p>
            <a:fld id="{E9BA9022-516B-40CA-B558-0845094F535A}" type="slidenum">
              <a:rPr lang="en-US" smtClean="0">
                <a:solidFill>
                  <a:prstClr val="black"/>
                </a:solidFill>
              </a:rPr>
              <a:pPr/>
              <a:t>111</a:t>
            </a:fld>
            <a:endParaRPr lang="en-US">
              <a:solidFill>
                <a:prstClr val="black"/>
              </a:solidFill>
            </a:endParaRPr>
          </a:p>
        </p:txBody>
      </p:sp>
    </p:spTree>
    <p:extLst>
      <p:ext uri="{BB962C8B-B14F-4D97-AF65-F5344CB8AC3E}">
        <p14:creationId xmlns:p14="http://schemas.microsoft.com/office/powerpoint/2010/main" val="2344703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ModelPoint</a:t>
            </a:r>
            <a:r>
              <a:rPr lang="en-US" dirty="0" smtClean="0"/>
              <a:t> (adapter) is the conversion point between different</a:t>
            </a:r>
            <a:r>
              <a:rPr lang="en-US" baseline="0" dirty="0" smtClean="0"/>
              <a:t> tool domains.</a:t>
            </a:r>
            <a:endParaRPr lang="en-US" dirty="0"/>
          </a:p>
        </p:txBody>
      </p:sp>
      <p:sp>
        <p:nvSpPr>
          <p:cNvPr id="4" name="Slide Number Placeholder 3"/>
          <p:cNvSpPr>
            <a:spLocks noGrp="1"/>
          </p:cNvSpPr>
          <p:nvPr>
            <p:ph type="sldNum" sz="quarter" idx="10"/>
          </p:nvPr>
        </p:nvSpPr>
        <p:spPr/>
        <p:txBody>
          <a:bodyPr/>
          <a:lstStyle/>
          <a:p>
            <a:fld id="{E9BA9022-516B-40CA-B558-0845094F535A}" type="slidenum">
              <a:rPr lang="en-US" smtClean="0"/>
              <a:t>25</a:t>
            </a:fld>
            <a:endParaRPr lang="en-US"/>
          </a:p>
        </p:txBody>
      </p:sp>
    </p:spTree>
    <p:extLst>
      <p:ext uri="{BB962C8B-B14F-4D97-AF65-F5344CB8AC3E}">
        <p14:creationId xmlns:p14="http://schemas.microsoft.com/office/powerpoint/2010/main" val="2344703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Model Node</a:t>
            </a:r>
            <a:r>
              <a:rPr lang="en-US" dirty="0" smtClean="0"/>
              <a:t>: Tree representation of the modeling for the entity at the current level (main representation or entry point to the entity data and representation)</a:t>
            </a:r>
          </a:p>
          <a:p>
            <a:r>
              <a:rPr lang="en-US" b="1" dirty="0" smtClean="0"/>
              <a:t>Injection Node</a:t>
            </a:r>
            <a:r>
              <a:rPr lang="en-US" dirty="0" smtClean="0"/>
              <a:t>: Modules used to alter the state of the Model Node entity.  This could be an interface to the application software or to a DSL player that is used to play back off-line generated tests.</a:t>
            </a:r>
          </a:p>
          <a:p>
            <a:r>
              <a:rPr lang="en-US" b="1" dirty="0" smtClean="0"/>
              <a:t>Transformation Strategy</a:t>
            </a:r>
            <a:r>
              <a:rPr lang="en-US" dirty="0" smtClean="0"/>
              <a:t>: The callback implementation</a:t>
            </a:r>
            <a:r>
              <a:rPr lang="en-US" baseline="0" dirty="0" smtClean="0"/>
              <a:t> for the Transformation Engine of this Model Node.  The purpose of the Transformation Strategy is to transform messages arriving at either the Client </a:t>
            </a:r>
            <a:r>
              <a:rPr lang="en-US" baseline="0" dirty="0" err="1" smtClean="0"/>
              <a:t>AccessInterface</a:t>
            </a:r>
            <a:r>
              <a:rPr lang="en-US" baseline="0" dirty="0" smtClean="0"/>
              <a:t> or the Test </a:t>
            </a:r>
            <a:r>
              <a:rPr lang="en-US" baseline="0" dirty="0" err="1" smtClean="0"/>
              <a:t>InjectionInterface</a:t>
            </a:r>
            <a:r>
              <a:rPr lang="en-US" baseline="0" dirty="0" smtClean="0"/>
              <a:t> into a set of equivalent messages for the Host </a:t>
            </a:r>
            <a:r>
              <a:rPr lang="en-US" baseline="0" dirty="0" err="1" smtClean="0"/>
              <a:t>AccessInterface</a:t>
            </a:r>
            <a:r>
              <a:rPr lang="en-US" baseline="0" dirty="0" smtClean="0"/>
              <a:t> domain.</a:t>
            </a:r>
          </a:p>
          <a:p>
            <a:r>
              <a:rPr lang="en-US" b="1" baseline="0" dirty="0" smtClean="0"/>
              <a:t>Debug Strategy</a:t>
            </a:r>
            <a:r>
              <a:rPr lang="en-US" baseline="0" dirty="0" smtClean="0"/>
              <a:t>: The monitoring implementation for diagnosing or logging message events processed by the Model Node.</a:t>
            </a:r>
          </a:p>
          <a:p>
            <a:r>
              <a:rPr lang="en-US" b="1" dirty="0" smtClean="0"/>
              <a:t>Host/Client </a:t>
            </a:r>
            <a:r>
              <a:rPr lang="en-US" b="1" dirty="0" err="1" smtClean="0"/>
              <a:t>AccessInterface</a:t>
            </a:r>
            <a:r>
              <a:rPr lang="en-US" dirty="0" smtClean="0"/>
              <a:t>:</a:t>
            </a:r>
            <a:r>
              <a:rPr lang="en-US" baseline="0" dirty="0" smtClean="0"/>
              <a:t> Communications interface between a Client (lower or rightmost) Node and a Host (upper or leftmost) Node where RVF messages are passed between domain Nodes.</a:t>
            </a:r>
          </a:p>
          <a:p>
            <a:r>
              <a:rPr lang="en-US" b="1" baseline="0" dirty="0" err="1" smtClean="0"/>
              <a:t>TestInjectionInterface</a:t>
            </a:r>
            <a:r>
              <a:rPr lang="en-US" baseline="0" dirty="0" smtClean="0"/>
              <a:t>: Communications interface between a test injection source seeking to alter the state of the Model Node and the Model Node.  RVF messages consistent with the Host </a:t>
            </a:r>
            <a:r>
              <a:rPr lang="en-US" baseline="0" dirty="0" err="1" smtClean="0"/>
              <a:t>AccessInterface</a:t>
            </a:r>
            <a:r>
              <a:rPr lang="en-US" baseline="0" dirty="0" smtClean="0"/>
              <a:t> protocol is used to alter the state of the Model Node.  Alterations are translated and passed to Client Model Nodes to synchronize the alterations of the Client tree with the alteration requests by the Injection Node. </a:t>
            </a:r>
          </a:p>
          <a:p>
            <a:r>
              <a:rPr lang="en-US" b="1" baseline="0" dirty="0" smtClean="0"/>
              <a:t>Transformation Interface</a:t>
            </a:r>
            <a:r>
              <a:rPr lang="en-US" baseline="0" dirty="0" smtClean="0"/>
              <a:t>: Communications interface between the Model Node software and the Transformation Strategy callback methods.</a:t>
            </a:r>
          </a:p>
          <a:p>
            <a:r>
              <a:rPr lang="en-US" b="1" baseline="0" dirty="0" smtClean="0"/>
              <a:t>Injection Interface</a:t>
            </a:r>
            <a:r>
              <a:rPr lang="en-US" baseline="0" dirty="0" smtClean="0"/>
              <a:t>: Communications interface between the Model Node software and the transformation callbacks used to translate the injection requests into update messages for the Client Model Nodes of the Client tree.</a:t>
            </a:r>
          </a:p>
          <a:p>
            <a:r>
              <a:rPr lang="en-US" baseline="0" dirty="0" smtClean="0"/>
              <a:t>Debug Interface: Communications interface used to monitor what messages are processed on the Model Node interfaces.</a:t>
            </a:r>
            <a:endParaRPr lang="en-US" dirty="0" smtClean="0"/>
          </a:p>
          <a:p>
            <a:endParaRPr lang="en-US" dirty="0"/>
          </a:p>
        </p:txBody>
      </p:sp>
      <p:sp>
        <p:nvSpPr>
          <p:cNvPr id="4" name="Slide Number Placeholder 3"/>
          <p:cNvSpPr>
            <a:spLocks noGrp="1"/>
          </p:cNvSpPr>
          <p:nvPr>
            <p:ph type="sldNum" sz="quarter" idx="10"/>
          </p:nvPr>
        </p:nvSpPr>
        <p:spPr/>
        <p:txBody>
          <a:bodyPr/>
          <a:lstStyle/>
          <a:p>
            <a:fld id="{E9BA9022-516B-40CA-B558-0845094F535A}" type="slidenum">
              <a:rPr lang="en-US" smtClean="0"/>
              <a:t>26</a:t>
            </a:fld>
            <a:endParaRPr lang="en-US"/>
          </a:p>
        </p:txBody>
      </p:sp>
    </p:spTree>
    <p:extLst>
      <p:ext uri="{BB962C8B-B14F-4D97-AF65-F5344CB8AC3E}">
        <p14:creationId xmlns:p14="http://schemas.microsoft.com/office/powerpoint/2010/main" val="3493786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Model Node</a:t>
            </a:r>
            <a:r>
              <a:rPr lang="en-US" dirty="0" smtClean="0"/>
              <a:t>: Tree representation of the modeling for the entity at the current level (main representation or entry point to the entity data and representation)</a:t>
            </a:r>
          </a:p>
          <a:p>
            <a:r>
              <a:rPr lang="en-US" b="1" dirty="0" smtClean="0"/>
              <a:t>Injection Node</a:t>
            </a:r>
            <a:r>
              <a:rPr lang="en-US" dirty="0" smtClean="0"/>
              <a:t>: Modules used to alter the state of the Model Node entity.  This could be an interface to the application software or to a DSL player that is used to play back off-line generated tests.</a:t>
            </a:r>
          </a:p>
          <a:p>
            <a:r>
              <a:rPr lang="en-US" b="1" dirty="0" smtClean="0"/>
              <a:t>Transformation Strategy</a:t>
            </a:r>
            <a:r>
              <a:rPr lang="en-US" dirty="0" smtClean="0"/>
              <a:t>: The callback implementation</a:t>
            </a:r>
            <a:r>
              <a:rPr lang="en-US" baseline="0" dirty="0" smtClean="0"/>
              <a:t> for the Transformation Engine of this Model Node.  The purpose of the Transformation Strategy is to transform messages arriving at either the Client </a:t>
            </a:r>
            <a:r>
              <a:rPr lang="en-US" baseline="0" dirty="0" err="1" smtClean="0"/>
              <a:t>AccessInterface</a:t>
            </a:r>
            <a:r>
              <a:rPr lang="en-US" baseline="0" dirty="0" smtClean="0"/>
              <a:t> or the Test </a:t>
            </a:r>
            <a:r>
              <a:rPr lang="en-US" baseline="0" dirty="0" err="1" smtClean="0"/>
              <a:t>InjectionInterface</a:t>
            </a:r>
            <a:r>
              <a:rPr lang="en-US" baseline="0" dirty="0" smtClean="0"/>
              <a:t> into a set of equivalent messages for the Host </a:t>
            </a:r>
            <a:r>
              <a:rPr lang="en-US" baseline="0" dirty="0" err="1" smtClean="0"/>
              <a:t>AccessInterface</a:t>
            </a:r>
            <a:r>
              <a:rPr lang="en-US" baseline="0" dirty="0" smtClean="0"/>
              <a:t> domain.</a:t>
            </a:r>
          </a:p>
          <a:p>
            <a:r>
              <a:rPr lang="en-US" b="1" baseline="0" dirty="0" smtClean="0"/>
              <a:t>Debug Strategy</a:t>
            </a:r>
            <a:r>
              <a:rPr lang="en-US" baseline="0" dirty="0" smtClean="0"/>
              <a:t>: The monitoring implementation for diagnosing or logging message events processed by the Model Node.</a:t>
            </a:r>
          </a:p>
          <a:p>
            <a:r>
              <a:rPr lang="en-US" b="1" dirty="0" smtClean="0"/>
              <a:t>Host/Client </a:t>
            </a:r>
            <a:r>
              <a:rPr lang="en-US" b="1" dirty="0" err="1" smtClean="0"/>
              <a:t>AccessInterface</a:t>
            </a:r>
            <a:r>
              <a:rPr lang="en-US" dirty="0" smtClean="0"/>
              <a:t>:</a:t>
            </a:r>
            <a:r>
              <a:rPr lang="en-US" baseline="0" dirty="0" smtClean="0"/>
              <a:t> Communications interface between a Client (lower or rightmost) Node and a Host (upper or leftmost) Node where RVF messages are passed between domain Nodes.</a:t>
            </a:r>
          </a:p>
          <a:p>
            <a:r>
              <a:rPr lang="en-US" b="1" baseline="0" dirty="0" err="1" smtClean="0"/>
              <a:t>TestInjectionInterface</a:t>
            </a:r>
            <a:r>
              <a:rPr lang="en-US" baseline="0" dirty="0" smtClean="0"/>
              <a:t>: Communications interface between a test injection source seeking to alter the state of the Model Node and the Model Node.  RVF messages consistent with the Host </a:t>
            </a:r>
            <a:r>
              <a:rPr lang="en-US" baseline="0" dirty="0" err="1" smtClean="0"/>
              <a:t>AccessInterface</a:t>
            </a:r>
            <a:r>
              <a:rPr lang="en-US" baseline="0" dirty="0" smtClean="0"/>
              <a:t> protocol is used to alter the state of the Model Node.  Alterations are translated and passed to Client Model Nodes to synchronize the alterations of the Client tree with the alteration requests by the Injection Node. </a:t>
            </a:r>
          </a:p>
          <a:p>
            <a:r>
              <a:rPr lang="en-US" b="1" baseline="0" dirty="0" smtClean="0"/>
              <a:t>Transformation Interface</a:t>
            </a:r>
            <a:r>
              <a:rPr lang="en-US" baseline="0" dirty="0" smtClean="0"/>
              <a:t>: Communications interface between the Model Node software and the Transformation Strategy callback methods.</a:t>
            </a:r>
          </a:p>
          <a:p>
            <a:r>
              <a:rPr lang="en-US" b="1" baseline="0" dirty="0" smtClean="0"/>
              <a:t>Injection Interface</a:t>
            </a:r>
            <a:r>
              <a:rPr lang="en-US" baseline="0" dirty="0" smtClean="0"/>
              <a:t>: Communications interface between the Model Node software and the transformation callbacks used to translate the injection requests into update messages for the Client Model Nodes of the Client tree.</a:t>
            </a:r>
          </a:p>
          <a:p>
            <a:r>
              <a:rPr lang="en-US" baseline="0" dirty="0" smtClean="0"/>
              <a:t>Debug Interface: Communications interface used to monitor what messages are processed on the Model Node interfaces.</a:t>
            </a:r>
            <a:endParaRPr lang="en-US" dirty="0" smtClean="0"/>
          </a:p>
          <a:p>
            <a:endParaRPr lang="en-US" dirty="0"/>
          </a:p>
        </p:txBody>
      </p:sp>
      <p:sp>
        <p:nvSpPr>
          <p:cNvPr id="4" name="Slide Number Placeholder 3"/>
          <p:cNvSpPr>
            <a:spLocks noGrp="1"/>
          </p:cNvSpPr>
          <p:nvPr>
            <p:ph type="sldNum" sz="quarter" idx="10"/>
          </p:nvPr>
        </p:nvSpPr>
        <p:spPr/>
        <p:txBody>
          <a:bodyPr/>
          <a:lstStyle/>
          <a:p>
            <a:fld id="{E9BA9022-516B-40CA-B558-0845094F535A}" type="slidenum">
              <a:rPr lang="en-US" smtClean="0"/>
              <a:t>27</a:t>
            </a:fld>
            <a:endParaRPr lang="en-US"/>
          </a:p>
        </p:txBody>
      </p:sp>
    </p:spTree>
    <p:extLst>
      <p:ext uri="{BB962C8B-B14F-4D97-AF65-F5344CB8AC3E}">
        <p14:creationId xmlns:p14="http://schemas.microsoft.com/office/powerpoint/2010/main" val="3493786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BA9022-516B-40CA-B558-0845094F535A}" type="slidenum">
              <a:rPr lang="en-US" smtClean="0"/>
              <a:t>28</a:t>
            </a:fld>
            <a:endParaRPr lang="en-US"/>
          </a:p>
        </p:txBody>
      </p:sp>
    </p:spTree>
    <p:extLst>
      <p:ext uri="{BB962C8B-B14F-4D97-AF65-F5344CB8AC3E}">
        <p14:creationId xmlns:p14="http://schemas.microsoft.com/office/powerpoint/2010/main" val="4028905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Model Node</a:t>
            </a:r>
            <a:r>
              <a:rPr lang="en-US" dirty="0" smtClean="0"/>
              <a:t>: Tree representation of the modeling for the entity at the current level (main representation or entry point to the entity data and representation)</a:t>
            </a:r>
          </a:p>
          <a:p>
            <a:r>
              <a:rPr lang="en-US" b="1" dirty="0" smtClean="0"/>
              <a:t>Injection Node</a:t>
            </a:r>
            <a:r>
              <a:rPr lang="en-US" dirty="0" smtClean="0"/>
              <a:t>: Modules used to alter the state of the Model Node entity.  This could be an interface to the application software or to a DSL player that is used to play back off-line generated tests.</a:t>
            </a:r>
          </a:p>
          <a:p>
            <a:r>
              <a:rPr lang="en-US" b="1" dirty="0" smtClean="0"/>
              <a:t>Transformation Strategy</a:t>
            </a:r>
            <a:r>
              <a:rPr lang="en-US" dirty="0" smtClean="0"/>
              <a:t>: The callback implementation</a:t>
            </a:r>
            <a:r>
              <a:rPr lang="en-US" baseline="0" dirty="0" smtClean="0"/>
              <a:t> for the Transformation Engine of this Model Node.  The purpose of the Transformation Strategy is to transform messages arriving at either the Client </a:t>
            </a:r>
            <a:r>
              <a:rPr lang="en-US" baseline="0" dirty="0" err="1" smtClean="0"/>
              <a:t>AccessInterface</a:t>
            </a:r>
            <a:r>
              <a:rPr lang="en-US" baseline="0" dirty="0" smtClean="0"/>
              <a:t> or the Test </a:t>
            </a:r>
            <a:r>
              <a:rPr lang="en-US" baseline="0" dirty="0" err="1" smtClean="0"/>
              <a:t>InjectionInterface</a:t>
            </a:r>
            <a:r>
              <a:rPr lang="en-US" baseline="0" dirty="0" smtClean="0"/>
              <a:t> into a set of equivalent messages for the Host </a:t>
            </a:r>
            <a:r>
              <a:rPr lang="en-US" baseline="0" dirty="0" err="1" smtClean="0"/>
              <a:t>AccessInterface</a:t>
            </a:r>
            <a:r>
              <a:rPr lang="en-US" baseline="0" dirty="0" smtClean="0"/>
              <a:t> domain.</a:t>
            </a:r>
          </a:p>
          <a:p>
            <a:r>
              <a:rPr lang="en-US" b="1" baseline="0" dirty="0" smtClean="0"/>
              <a:t>Debug Strategy</a:t>
            </a:r>
            <a:r>
              <a:rPr lang="en-US" baseline="0" dirty="0" smtClean="0"/>
              <a:t>: The monitoring implementation for diagnosing or logging message events processed by the Model Node.</a:t>
            </a:r>
          </a:p>
          <a:p>
            <a:r>
              <a:rPr lang="en-US" b="1" dirty="0" smtClean="0"/>
              <a:t>Host/Client </a:t>
            </a:r>
            <a:r>
              <a:rPr lang="en-US" b="1" dirty="0" err="1" smtClean="0"/>
              <a:t>AccessInterface</a:t>
            </a:r>
            <a:r>
              <a:rPr lang="en-US" dirty="0" smtClean="0"/>
              <a:t>:</a:t>
            </a:r>
            <a:r>
              <a:rPr lang="en-US" baseline="0" dirty="0" smtClean="0"/>
              <a:t> Communications interface between a Client (lower or rightmost) Node and a Host (upper or leftmost) Node where RVF messages are passed between domain Nodes.</a:t>
            </a:r>
          </a:p>
          <a:p>
            <a:r>
              <a:rPr lang="en-US" b="1" baseline="0" dirty="0" err="1" smtClean="0"/>
              <a:t>TestInjectionInterface</a:t>
            </a:r>
            <a:r>
              <a:rPr lang="en-US" baseline="0" dirty="0" smtClean="0"/>
              <a:t>: Communications interface between a test injection source seeking to alter the state of the Model Node and the Model Node.  RVF messages consistent with the Host </a:t>
            </a:r>
            <a:r>
              <a:rPr lang="en-US" baseline="0" dirty="0" err="1" smtClean="0"/>
              <a:t>AccessInterface</a:t>
            </a:r>
            <a:r>
              <a:rPr lang="en-US" baseline="0" dirty="0" smtClean="0"/>
              <a:t> protocol is used to alter the state of the Model Node.  Alterations are translated and passed to Client Model Nodes to synchronize the alterations of the Client tree with the alteration requests by the Injection Node. </a:t>
            </a:r>
          </a:p>
          <a:p>
            <a:r>
              <a:rPr lang="en-US" b="1" baseline="0" dirty="0" smtClean="0"/>
              <a:t>Transformation Interface</a:t>
            </a:r>
            <a:r>
              <a:rPr lang="en-US" baseline="0" dirty="0" smtClean="0"/>
              <a:t>: Communications interface between the Model Node software and the Transformation Strategy callback methods.</a:t>
            </a:r>
          </a:p>
          <a:p>
            <a:r>
              <a:rPr lang="en-US" b="1" baseline="0" dirty="0" smtClean="0"/>
              <a:t>Injection Interface</a:t>
            </a:r>
            <a:r>
              <a:rPr lang="en-US" baseline="0" dirty="0" smtClean="0"/>
              <a:t>: Communications interface between the Model Node software and the transformation callbacks used to translate the injection requests into update messages for the Client Model Nodes of the Client tree.</a:t>
            </a:r>
          </a:p>
          <a:p>
            <a:r>
              <a:rPr lang="en-US" baseline="0" dirty="0" smtClean="0"/>
              <a:t>Debug Interface: Communications interface used to monitor what messages are processed on the Model Node interfaces.</a:t>
            </a:r>
            <a:endParaRPr lang="en-US" dirty="0" smtClean="0"/>
          </a:p>
          <a:p>
            <a:endParaRPr lang="en-US" dirty="0"/>
          </a:p>
        </p:txBody>
      </p:sp>
      <p:sp>
        <p:nvSpPr>
          <p:cNvPr id="4" name="Slide Number Placeholder 3"/>
          <p:cNvSpPr>
            <a:spLocks noGrp="1"/>
          </p:cNvSpPr>
          <p:nvPr>
            <p:ph type="sldNum" sz="quarter" idx="10"/>
          </p:nvPr>
        </p:nvSpPr>
        <p:spPr/>
        <p:txBody>
          <a:bodyPr/>
          <a:lstStyle/>
          <a:p>
            <a:fld id="{E9BA9022-516B-40CA-B558-0845094F535A}" type="slidenum">
              <a:rPr lang="en-US" smtClean="0"/>
              <a:t>34</a:t>
            </a:fld>
            <a:endParaRPr lang="en-US"/>
          </a:p>
        </p:txBody>
      </p:sp>
    </p:spTree>
    <p:extLst>
      <p:ext uri="{BB962C8B-B14F-4D97-AF65-F5344CB8AC3E}">
        <p14:creationId xmlns:p14="http://schemas.microsoft.com/office/powerpoint/2010/main" val="3493786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Model Node</a:t>
            </a:r>
            <a:r>
              <a:rPr lang="en-US" dirty="0" smtClean="0"/>
              <a:t>: Tree representation of the modeling for the entity at the current level (main representation or entry point to the entity data and representation)</a:t>
            </a:r>
          </a:p>
          <a:p>
            <a:r>
              <a:rPr lang="en-US" b="1" dirty="0" smtClean="0"/>
              <a:t>Injection Node</a:t>
            </a:r>
            <a:r>
              <a:rPr lang="en-US" dirty="0" smtClean="0"/>
              <a:t>: Modules used to alter the state of the Model Node entity.  This could be an interface to the application software or to a DSL player that is used to play back off-line generated tests.</a:t>
            </a:r>
          </a:p>
          <a:p>
            <a:r>
              <a:rPr lang="en-US" b="1" dirty="0" smtClean="0"/>
              <a:t>Transformation Strategy</a:t>
            </a:r>
            <a:r>
              <a:rPr lang="en-US" dirty="0" smtClean="0"/>
              <a:t>: The callback implementation</a:t>
            </a:r>
            <a:r>
              <a:rPr lang="en-US" baseline="0" dirty="0" smtClean="0"/>
              <a:t> for the Transformation Engine of this Model Node.  The purpose of the Transformation Strategy is to transform messages arriving at either the Client </a:t>
            </a:r>
            <a:r>
              <a:rPr lang="en-US" baseline="0" dirty="0" err="1" smtClean="0"/>
              <a:t>AccessInterface</a:t>
            </a:r>
            <a:r>
              <a:rPr lang="en-US" baseline="0" dirty="0" smtClean="0"/>
              <a:t> or the Test </a:t>
            </a:r>
            <a:r>
              <a:rPr lang="en-US" baseline="0" dirty="0" err="1" smtClean="0"/>
              <a:t>InjectionInterface</a:t>
            </a:r>
            <a:r>
              <a:rPr lang="en-US" baseline="0" dirty="0" smtClean="0"/>
              <a:t> into a set of equivalent messages for the Host </a:t>
            </a:r>
            <a:r>
              <a:rPr lang="en-US" baseline="0" dirty="0" err="1" smtClean="0"/>
              <a:t>AccessInterface</a:t>
            </a:r>
            <a:r>
              <a:rPr lang="en-US" baseline="0" dirty="0" smtClean="0"/>
              <a:t> domain.</a:t>
            </a:r>
          </a:p>
          <a:p>
            <a:r>
              <a:rPr lang="en-US" b="1" baseline="0" dirty="0" smtClean="0"/>
              <a:t>Debug Strategy</a:t>
            </a:r>
            <a:r>
              <a:rPr lang="en-US" baseline="0" dirty="0" smtClean="0"/>
              <a:t>: The monitoring implementation for diagnosing or logging message events processed by the Model Node.</a:t>
            </a:r>
          </a:p>
          <a:p>
            <a:r>
              <a:rPr lang="en-US" b="1" dirty="0" smtClean="0"/>
              <a:t>Host/Client </a:t>
            </a:r>
            <a:r>
              <a:rPr lang="en-US" b="1" dirty="0" err="1" smtClean="0"/>
              <a:t>AccessInterface</a:t>
            </a:r>
            <a:r>
              <a:rPr lang="en-US" dirty="0" smtClean="0"/>
              <a:t>:</a:t>
            </a:r>
            <a:r>
              <a:rPr lang="en-US" baseline="0" dirty="0" smtClean="0"/>
              <a:t> Communications interface between a Client (lower or rightmost) Node and a Host (upper or leftmost) Node where RVF messages are passed between domain Nodes.</a:t>
            </a:r>
          </a:p>
          <a:p>
            <a:r>
              <a:rPr lang="en-US" b="1" baseline="0" dirty="0" err="1" smtClean="0"/>
              <a:t>TestInjectionInterface</a:t>
            </a:r>
            <a:r>
              <a:rPr lang="en-US" baseline="0" dirty="0" smtClean="0"/>
              <a:t>: Communications interface between a test injection source seeking to alter the state of the Model Node and the Model Node.  RVF messages consistent with the Host </a:t>
            </a:r>
            <a:r>
              <a:rPr lang="en-US" baseline="0" dirty="0" err="1" smtClean="0"/>
              <a:t>AccessInterface</a:t>
            </a:r>
            <a:r>
              <a:rPr lang="en-US" baseline="0" dirty="0" smtClean="0"/>
              <a:t> protocol is used to alter the state of the Model Node.  Alterations are translated and passed to Client Model Nodes to synchronize the alterations of the Client tree with the alteration requests by the Injection Node. </a:t>
            </a:r>
          </a:p>
          <a:p>
            <a:r>
              <a:rPr lang="en-US" b="1" baseline="0" dirty="0" smtClean="0"/>
              <a:t>Transformation Interface</a:t>
            </a:r>
            <a:r>
              <a:rPr lang="en-US" baseline="0" dirty="0" smtClean="0"/>
              <a:t>: Communications interface between the Model Node software and the Transformation Strategy callback methods.</a:t>
            </a:r>
          </a:p>
          <a:p>
            <a:r>
              <a:rPr lang="en-US" b="1" baseline="0" dirty="0" smtClean="0"/>
              <a:t>Injection Interface</a:t>
            </a:r>
            <a:r>
              <a:rPr lang="en-US" baseline="0" dirty="0" smtClean="0"/>
              <a:t>: Communications interface between the Model Node software and the transformation callbacks used to translate the injection requests into update messages for the Client Model Nodes of the Client tree.</a:t>
            </a:r>
          </a:p>
          <a:p>
            <a:r>
              <a:rPr lang="en-US" baseline="0" dirty="0" smtClean="0"/>
              <a:t>Debug Interface: Communications interface used to monitor what messages are processed on the Model Node interfaces.</a:t>
            </a:r>
            <a:endParaRPr lang="en-US" dirty="0" smtClean="0"/>
          </a:p>
          <a:p>
            <a:endParaRPr lang="en-US" dirty="0"/>
          </a:p>
        </p:txBody>
      </p:sp>
      <p:sp>
        <p:nvSpPr>
          <p:cNvPr id="4" name="Slide Number Placeholder 3"/>
          <p:cNvSpPr>
            <a:spLocks noGrp="1"/>
          </p:cNvSpPr>
          <p:nvPr>
            <p:ph type="sldNum" sz="quarter" idx="10"/>
          </p:nvPr>
        </p:nvSpPr>
        <p:spPr/>
        <p:txBody>
          <a:bodyPr/>
          <a:lstStyle/>
          <a:p>
            <a:fld id="{E9BA9022-516B-40CA-B558-0845094F535A}" type="slidenum">
              <a:rPr lang="en-US" smtClean="0">
                <a:solidFill>
                  <a:prstClr val="black"/>
                </a:solidFill>
              </a:rPr>
              <a:pPr/>
              <a:t>41</a:t>
            </a:fld>
            <a:endParaRPr lang="en-US">
              <a:solidFill>
                <a:prstClr val="black"/>
              </a:solidFill>
            </a:endParaRPr>
          </a:p>
        </p:txBody>
      </p:sp>
    </p:spTree>
    <p:extLst>
      <p:ext uri="{BB962C8B-B14F-4D97-AF65-F5344CB8AC3E}">
        <p14:creationId xmlns:p14="http://schemas.microsoft.com/office/powerpoint/2010/main" val="3493786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Model Node</a:t>
            </a:r>
            <a:r>
              <a:rPr lang="en-US" dirty="0" smtClean="0"/>
              <a:t>: Tree representation of the modeling for the entity at the current level (main representation or entry point to the entity data and representation)</a:t>
            </a:r>
          </a:p>
          <a:p>
            <a:r>
              <a:rPr lang="en-US" b="1" dirty="0" smtClean="0"/>
              <a:t>Injection Node</a:t>
            </a:r>
            <a:r>
              <a:rPr lang="en-US" dirty="0" smtClean="0"/>
              <a:t>: Modules used to alter the state of the Model Node entity.  This could be an interface to the application software or to a DSL player that is used to play back off-line generated tests.</a:t>
            </a:r>
          </a:p>
          <a:p>
            <a:r>
              <a:rPr lang="en-US" b="1" dirty="0" smtClean="0"/>
              <a:t>Transformation Strategy</a:t>
            </a:r>
            <a:r>
              <a:rPr lang="en-US" dirty="0" smtClean="0"/>
              <a:t>: The callback implementation</a:t>
            </a:r>
            <a:r>
              <a:rPr lang="en-US" baseline="0" dirty="0" smtClean="0"/>
              <a:t> for the Transformation Engine of this Model Node.  The purpose of the Transformation Strategy is to transform messages arriving at either the Client </a:t>
            </a:r>
            <a:r>
              <a:rPr lang="en-US" baseline="0" dirty="0" err="1" smtClean="0"/>
              <a:t>AccessInterface</a:t>
            </a:r>
            <a:r>
              <a:rPr lang="en-US" baseline="0" dirty="0" smtClean="0"/>
              <a:t> or the Test </a:t>
            </a:r>
            <a:r>
              <a:rPr lang="en-US" baseline="0" dirty="0" err="1" smtClean="0"/>
              <a:t>InjectionInterface</a:t>
            </a:r>
            <a:r>
              <a:rPr lang="en-US" baseline="0" dirty="0" smtClean="0"/>
              <a:t> into a set of equivalent messages for the Host </a:t>
            </a:r>
            <a:r>
              <a:rPr lang="en-US" baseline="0" dirty="0" err="1" smtClean="0"/>
              <a:t>AccessInterface</a:t>
            </a:r>
            <a:r>
              <a:rPr lang="en-US" baseline="0" dirty="0" smtClean="0"/>
              <a:t> domain.</a:t>
            </a:r>
          </a:p>
          <a:p>
            <a:r>
              <a:rPr lang="en-US" b="1" baseline="0" dirty="0" smtClean="0"/>
              <a:t>Debug Strategy</a:t>
            </a:r>
            <a:r>
              <a:rPr lang="en-US" baseline="0" dirty="0" smtClean="0"/>
              <a:t>: The monitoring implementation for diagnosing or logging message events processed by the Model Node.</a:t>
            </a:r>
          </a:p>
          <a:p>
            <a:r>
              <a:rPr lang="en-US" b="1" dirty="0" smtClean="0"/>
              <a:t>Host/Client </a:t>
            </a:r>
            <a:r>
              <a:rPr lang="en-US" b="1" dirty="0" err="1" smtClean="0"/>
              <a:t>AccessInterface</a:t>
            </a:r>
            <a:r>
              <a:rPr lang="en-US" dirty="0" smtClean="0"/>
              <a:t>:</a:t>
            </a:r>
            <a:r>
              <a:rPr lang="en-US" baseline="0" dirty="0" smtClean="0"/>
              <a:t> Communications interface between a Client (lower or rightmost) Node and a Host (upper or leftmost) Node where RVF messages are passed between domain Nodes.</a:t>
            </a:r>
          </a:p>
          <a:p>
            <a:r>
              <a:rPr lang="en-US" b="1" baseline="0" dirty="0" err="1" smtClean="0"/>
              <a:t>TestInjectionInterface</a:t>
            </a:r>
            <a:r>
              <a:rPr lang="en-US" baseline="0" dirty="0" smtClean="0"/>
              <a:t>: Communications interface between a test injection source seeking to alter the state of the Model Node and the Model Node.  RVF messages consistent with the Host </a:t>
            </a:r>
            <a:r>
              <a:rPr lang="en-US" baseline="0" dirty="0" err="1" smtClean="0"/>
              <a:t>AccessInterface</a:t>
            </a:r>
            <a:r>
              <a:rPr lang="en-US" baseline="0" dirty="0" smtClean="0"/>
              <a:t> protocol is used to alter the state of the Model Node.  Alterations are translated and passed to Client Model Nodes to synchronize the alterations of the Client tree with the alteration requests by the Injection Node. </a:t>
            </a:r>
          </a:p>
          <a:p>
            <a:r>
              <a:rPr lang="en-US" b="1" baseline="0" dirty="0" smtClean="0"/>
              <a:t>Transformation Interface</a:t>
            </a:r>
            <a:r>
              <a:rPr lang="en-US" baseline="0" dirty="0" smtClean="0"/>
              <a:t>: Communications interface between the Model Node software and the Transformation Strategy callback methods.</a:t>
            </a:r>
          </a:p>
          <a:p>
            <a:r>
              <a:rPr lang="en-US" b="1" baseline="0" dirty="0" smtClean="0"/>
              <a:t>Injection Interface</a:t>
            </a:r>
            <a:r>
              <a:rPr lang="en-US" baseline="0" dirty="0" smtClean="0"/>
              <a:t>: Communications interface between the Model Node software and the transformation callbacks used to translate the injection requests into update messages for the Client Model Nodes of the Client tree.</a:t>
            </a:r>
          </a:p>
          <a:p>
            <a:r>
              <a:rPr lang="en-US" baseline="0" dirty="0" smtClean="0"/>
              <a:t>Debug Interface: Communications interface used to monitor what messages are processed on the Model Node interfaces.</a:t>
            </a:r>
            <a:endParaRPr lang="en-US" dirty="0" smtClean="0"/>
          </a:p>
          <a:p>
            <a:endParaRPr lang="en-US" dirty="0"/>
          </a:p>
        </p:txBody>
      </p:sp>
      <p:sp>
        <p:nvSpPr>
          <p:cNvPr id="4" name="Slide Number Placeholder 3"/>
          <p:cNvSpPr>
            <a:spLocks noGrp="1"/>
          </p:cNvSpPr>
          <p:nvPr>
            <p:ph type="sldNum" sz="quarter" idx="10"/>
          </p:nvPr>
        </p:nvSpPr>
        <p:spPr/>
        <p:txBody>
          <a:bodyPr/>
          <a:lstStyle/>
          <a:p>
            <a:fld id="{E9BA9022-516B-40CA-B558-0845094F535A}" type="slidenum">
              <a:rPr lang="en-US" smtClean="0">
                <a:solidFill>
                  <a:prstClr val="black"/>
                </a:solidFill>
              </a:rPr>
              <a:pPr/>
              <a:t>45</a:t>
            </a:fld>
            <a:endParaRPr lang="en-US">
              <a:solidFill>
                <a:prstClr val="black"/>
              </a:solidFill>
            </a:endParaRPr>
          </a:p>
        </p:txBody>
      </p:sp>
    </p:spTree>
    <p:extLst>
      <p:ext uri="{BB962C8B-B14F-4D97-AF65-F5344CB8AC3E}">
        <p14:creationId xmlns:p14="http://schemas.microsoft.com/office/powerpoint/2010/main" val="3493786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ModelPoint</a:t>
            </a:r>
            <a:r>
              <a:rPr lang="en-US" dirty="0" smtClean="0"/>
              <a:t> (adapter) is the conversion point between different</a:t>
            </a:r>
            <a:r>
              <a:rPr lang="en-US" baseline="0" dirty="0" smtClean="0"/>
              <a:t> tool domains.</a:t>
            </a:r>
            <a:endParaRPr lang="en-US" dirty="0"/>
          </a:p>
        </p:txBody>
      </p:sp>
      <p:sp>
        <p:nvSpPr>
          <p:cNvPr id="4" name="Slide Number Placeholder 3"/>
          <p:cNvSpPr>
            <a:spLocks noGrp="1"/>
          </p:cNvSpPr>
          <p:nvPr>
            <p:ph type="sldNum" sz="quarter" idx="10"/>
          </p:nvPr>
        </p:nvSpPr>
        <p:spPr/>
        <p:txBody>
          <a:bodyPr/>
          <a:lstStyle/>
          <a:p>
            <a:fld id="{E9BA9022-516B-40CA-B558-0845094F535A}" type="slidenum">
              <a:rPr lang="en-US" smtClean="0"/>
              <a:t>49</a:t>
            </a:fld>
            <a:endParaRPr lang="en-US"/>
          </a:p>
        </p:txBody>
      </p:sp>
    </p:spTree>
    <p:extLst>
      <p:ext uri="{BB962C8B-B14F-4D97-AF65-F5344CB8AC3E}">
        <p14:creationId xmlns:p14="http://schemas.microsoft.com/office/powerpoint/2010/main" val="2344703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32004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3714750"/>
            <a:ext cx="6400800" cy="9144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a:xfrm>
            <a:off x="7543800" y="4767263"/>
            <a:ext cx="905523" cy="273844"/>
          </a:xfrm>
          <a:prstGeom prst="rect">
            <a:avLst/>
          </a:prstGeom>
        </p:spPr>
        <p:txBody>
          <a:bodyPr/>
          <a:lstStyle/>
          <a:p>
            <a:fld id="{F754CBBB-067B-4215-B99C-F30D3BFBEC48}" type="datetime1">
              <a:rPr lang="en-US" smtClean="0"/>
              <a:t>3/23/2021</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a:t>
            </a:fld>
            <a:endParaRPr lang="en-US" dirty="0"/>
          </a:p>
        </p:txBody>
      </p:sp>
      <p:sp>
        <p:nvSpPr>
          <p:cNvPr id="9" name="Footer Placeholder 8"/>
          <p:cNvSpPr>
            <a:spLocks noGrp="1"/>
          </p:cNvSpPr>
          <p:nvPr>
            <p:ph type="ftr" sz="quarter" idx="12"/>
          </p:nvPr>
        </p:nvSpPr>
        <p:spPr/>
        <p:txBody>
          <a:bodyPr/>
          <a:lstStyle/>
          <a:p>
            <a:r>
              <a:rPr lang="en-US" dirty="0"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543800" y="4767263"/>
            <a:ext cx="905523" cy="273844"/>
          </a:xfrm>
          <a:prstGeom prst="rect">
            <a:avLst/>
          </a:prstGeom>
        </p:spPr>
        <p:txBody>
          <a:bodyPr/>
          <a:lstStyle/>
          <a:p>
            <a:fld id="{15DBC086-A80C-480D-A4FD-56752F5C9C55}" type="datetime1">
              <a:rPr lang="en-US" smtClean="0"/>
              <a:t>3/23/2021</a:t>
            </a:fld>
            <a:endParaRPr lang="en-US" dirty="0"/>
          </a:p>
        </p:txBody>
      </p:sp>
      <p:sp>
        <p:nvSpPr>
          <p:cNvPr id="5" name="Footer Placeholder 4"/>
          <p:cNvSpPr>
            <a:spLocks noGrp="1"/>
          </p:cNvSpPr>
          <p:nvPr>
            <p:ph type="ftr" sz="quarter" idx="11"/>
          </p:nvPr>
        </p:nvSpPr>
        <p:spPr/>
        <p:txBody>
          <a:bodyPr/>
          <a:lstStyle/>
          <a:p>
            <a:r>
              <a:rPr lang="en-US" dirty="0" smtClean="0"/>
              <a:t>P2654/P1687.1 Unified Concepts Analysis</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smtClean="0"/>
              <a:t>P2654/P1687.1 Unified Concepts Analysis</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
        <p:nvSpPr>
          <p:cNvPr id="7" name="Date Placeholder 3"/>
          <p:cNvSpPr>
            <a:spLocks noGrp="1"/>
          </p:cNvSpPr>
          <p:nvPr>
            <p:ph type="dt" sz="half" idx="10"/>
          </p:nvPr>
        </p:nvSpPr>
        <p:spPr>
          <a:xfrm>
            <a:off x="7391400" y="4781549"/>
            <a:ext cx="1057923" cy="259557"/>
          </a:xfrm>
          <a:prstGeom prst="rect">
            <a:avLst/>
          </a:prstGeom>
        </p:spPr>
        <p:txBody>
          <a:bodyPr/>
          <a:lstStyle/>
          <a:p>
            <a:fld id="{DA0A46CE-3956-48EC-B2FA-B6514246F35D}" type="datetime1">
              <a:rPr lang="en-US" smtClean="0"/>
              <a:t>3/23/2021</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945CD0-F501-4503-ADEE-F497D3E782E3}"/>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xmlns="" id="{3B874FAA-4A63-4F61-B2EC-5CA858C4532C}"/>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xmlns="" id="{BC75FC89-D83F-4E23-858A-2284EABA3103}"/>
              </a:ext>
            </a:extLst>
          </p:cNvPr>
          <p:cNvSpPr>
            <a:spLocks noGrp="1"/>
          </p:cNvSpPr>
          <p:nvPr>
            <p:ph type="dt" sz="half" idx="10"/>
          </p:nvPr>
        </p:nvSpPr>
        <p:spPr/>
        <p:txBody>
          <a:bodyPr/>
          <a:lstStyle/>
          <a:p>
            <a:fld id="{C80A88C5-6A83-40FD-9220-4DE900F7DA01}" type="datetime1">
              <a:rPr lang="en-US" smtClean="0">
                <a:solidFill>
                  <a:prstClr val="black">
                    <a:tint val="75000"/>
                  </a:prstClr>
                </a:solidFill>
              </a:rPr>
              <a:pPr/>
              <a:t>3/23/2021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F01E8A0F-3705-4269-A9ED-2B5FEDEB2FFB}"/>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2F036079-7451-47B0-BF24-2E2D258CBB92}"/>
              </a:ext>
            </a:extLst>
          </p:cNvPr>
          <p:cNvSpPr>
            <a:spLocks noGrp="1"/>
          </p:cNvSpPr>
          <p:nvPr>
            <p:ph type="sldNum" sz="quarter" idx="12"/>
          </p:nvPr>
        </p:nvSpPr>
        <p:spPr/>
        <p:txBody>
          <a:bodyPr/>
          <a:lstStyle/>
          <a:p>
            <a:fld id="{45E1E60E-071F-41F9-9515-96496C203B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71197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4AEEE7-1DEB-458E-9E31-701AC627F9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1499961-6480-4D4B-9336-FCC2F93202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75513A3-51C1-414C-9701-1F6816761B78}"/>
              </a:ext>
            </a:extLst>
          </p:cNvPr>
          <p:cNvSpPr>
            <a:spLocks noGrp="1"/>
          </p:cNvSpPr>
          <p:nvPr>
            <p:ph type="dt" sz="half" idx="10"/>
          </p:nvPr>
        </p:nvSpPr>
        <p:spPr/>
        <p:txBody>
          <a:bodyPr/>
          <a:lstStyle/>
          <a:p>
            <a:fld id="{3E464445-1047-48CB-85BD-373970777479}" type="datetime1">
              <a:rPr lang="en-US" smtClean="0">
                <a:solidFill>
                  <a:prstClr val="black">
                    <a:tint val="75000"/>
                  </a:prstClr>
                </a:solidFill>
              </a:rPr>
              <a:pPr/>
              <a:t>3/23/2021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C7D4F9CA-74C8-4F3C-93E0-DAF17166ADCB}"/>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4D484E4D-36AA-41FC-91BB-F60831FE2611}"/>
              </a:ext>
            </a:extLst>
          </p:cNvPr>
          <p:cNvSpPr>
            <a:spLocks noGrp="1"/>
          </p:cNvSpPr>
          <p:nvPr>
            <p:ph type="sldNum" sz="quarter" idx="12"/>
          </p:nvPr>
        </p:nvSpPr>
        <p:spPr/>
        <p:txBody>
          <a:bodyPr/>
          <a:lstStyle/>
          <a:p>
            <a:fld id="{45E1E60E-071F-41F9-9515-96496C203B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8226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7F87B6-CFCF-47B1-A99F-A834FC3E80AC}"/>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xmlns="" id="{DBE11B9E-95F4-4BBF-8E8C-C3C1900E0FC9}"/>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521815F-B459-4E65-A319-22C15950C0A6}"/>
              </a:ext>
            </a:extLst>
          </p:cNvPr>
          <p:cNvSpPr>
            <a:spLocks noGrp="1"/>
          </p:cNvSpPr>
          <p:nvPr>
            <p:ph type="dt" sz="half" idx="10"/>
          </p:nvPr>
        </p:nvSpPr>
        <p:spPr/>
        <p:txBody>
          <a:bodyPr/>
          <a:lstStyle/>
          <a:p>
            <a:fld id="{C6F4676A-E2B6-4339-ACF8-E39FABB3D073}" type="datetime1">
              <a:rPr lang="en-US" smtClean="0">
                <a:solidFill>
                  <a:prstClr val="black">
                    <a:tint val="75000"/>
                  </a:prstClr>
                </a:solidFill>
              </a:rPr>
              <a:pPr/>
              <a:t>3/23/2021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47B40988-3366-4F58-B3D1-450FBD8895C4}"/>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650BF0F6-E080-4F58-8AE6-5B9F55F2497B}"/>
              </a:ext>
            </a:extLst>
          </p:cNvPr>
          <p:cNvSpPr>
            <a:spLocks noGrp="1"/>
          </p:cNvSpPr>
          <p:nvPr>
            <p:ph type="sldNum" sz="quarter" idx="12"/>
          </p:nvPr>
        </p:nvSpPr>
        <p:spPr/>
        <p:txBody>
          <a:bodyPr/>
          <a:lstStyle/>
          <a:p>
            <a:fld id="{45E1E60E-071F-41F9-9515-96496C203B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7960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0253FF-23A4-40E9-9D2D-89B1F25AF8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AEF34B3-AF5D-4354-8F31-4D89A0776CB2}"/>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E62DC66B-27F1-4ECA-AF21-7AD14DD90858}"/>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AB65CD67-9F24-40C3-9A2F-04737548B4F9}"/>
              </a:ext>
            </a:extLst>
          </p:cNvPr>
          <p:cNvSpPr>
            <a:spLocks noGrp="1"/>
          </p:cNvSpPr>
          <p:nvPr>
            <p:ph type="dt" sz="half" idx="10"/>
          </p:nvPr>
        </p:nvSpPr>
        <p:spPr/>
        <p:txBody>
          <a:bodyPr/>
          <a:lstStyle/>
          <a:p>
            <a:fld id="{A66D37D3-5DD7-4510-9555-BC9B2BF29504}" type="datetime1">
              <a:rPr lang="en-US" smtClean="0">
                <a:solidFill>
                  <a:prstClr val="black">
                    <a:tint val="75000"/>
                  </a:prstClr>
                </a:solidFill>
              </a:rPr>
              <a:pPr/>
              <a:t>3/23/2021</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85986EDD-8561-4D58-80BF-006CD8C55FD6}"/>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987EDF89-DDB7-4F90-8314-680CFD2EFE81}"/>
              </a:ext>
            </a:extLst>
          </p:cNvPr>
          <p:cNvSpPr>
            <a:spLocks noGrp="1"/>
          </p:cNvSpPr>
          <p:nvPr>
            <p:ph type="sldNum" sz="quarter" idx="12"/>
          </p:nvPr>
        </p:nvSpPr>
        <p:spPr/>
        <p:txBody>
          <a:bodyPr/>
          <a:lstStyle/>
          <a:p>
            <a:fld id="{45E1E60E-071F-41F9-9515-96496C203B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4806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E24724-90EC-46DA-8623-4CFF695F9EDA}"/>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DF8456F2-0D4E-4B20-B583-3B11E2A76538}"/>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BF08EFF-D9CE-45DC-A8A3-FA8EBB135A24}"/>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54361C38-63E5-4599-81A1-0672F00B7BE4}"/>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A60B612-817A-4FAC-9F18-B440BD2911E7}"/>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DDFFE24-C8B1-4A28-8125-F05AF8694D24}"/>
              </a:ext>
            </a:extLst>
          </p:cNvPr>
          <p:cNvSpPr>
            <a:spLocks noGrp="1"/>
          </p:cNvSpPr>
          <p:nvPr>
            <p:ph type="dt" sz="half" idx="10"/>
          </p:nvPr>
        </p:nvSpPr>
        <p:spPr/>
        <p:txBody>
          <a:bodyPr/>
          <a:lstStyle/>
          <a:p>
            <a:fld id="{8D66195C-C6CA-4E92-86FE-823682A4C7FD}" type="datetime1">
              <a:rPr lang="en-US" smtClean="0">
                <a:solidFill>
                  <a:prstClr val="black">
                    <a:tint val="75000"/>
                  </a:prstClr>
                </a:solidFill>
              </a:rPr>
              <a:pPr/>
              <a:t>3/23/2021</a:t>
            </a:fld>
            <a:endParaRPr lang="en-US">
              <a:solidFill>
                <a:prstClr val="black">
                  <a:tint val="75000"/>
                </a:prstClr>
              </a:solidFill>
            </a:endParaRPr>
          </a:p>
        </p:txBody>
      </p:sp>
      <p:sp>
        <p:nvSpPr>
          <p:cNvPr id="8" name="Footer Placeholder 7">
            <a:extLst>
              <a:ext uri="{FF2B5EF4-FFF2-40B4-BE49-F238E27FC236}">
                <a16:creationId xmlns:a16="http://schemas.microsoft.com/office/drawing/2014/main" xmlns="" id="{863B043A-576F-4E1B-83BA-62D006BBE91C}"/>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xmlns="" id="{A9A03500-B4D6-4670-BD6C-779926F36287}"/>
              </a:ext>
            </a:extLst>
          </p:cNvPr>
          <p:cNvSpPr>
            <a:spLocks noGrp="1"/>
          </p:cNvSpPr>
          <p:nvPr>
            <p:ph type="sldNum" sz="quarter" idx="12"/>
          </p:nvPr>
        </p:nvSpPr>
        <p:spPr/>
        <p:txBody>
          <a:bodyPr/>
          <a:lstStyle/>
          <a:p>
            <a:fld id="{45E1E60E-071F-41F9-9515-96496C203B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0190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E03849-7123-40AF-B15C-30A6A27489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BE55563E-097D-4983-A713-879018A29EBF}"/>
              </a:ext>
            </a:extLst>
          </p:cNvPr>
          <p:cNvSpPr>
            <a:spLocks noGrp="1"/>
          </p:cNvSpPr>
          <p:nvPr>
            <p:ph type="dt" sz="half" idx="10"/>
          </p:nvPr>
        </p:nvSpPr>
        <p:spPr/>
        <p:txBody>
          <a:bodyPr/>
          <a:lstStyle/>
          <a:p>
            <a:fld id="{113662D4-D03C-4B7E-B538-C16F2DEC95D2}" type="datetime1">
              <a:rPr lang="en-US" smtClean="0">
                <a:solidFill>
                  <a:prstClr val="black">
                    <a:tint val="75000"/>
                  </a:prstClr>
                </a:solidFill>
              </a:rPr>
              <a:pPr/>
              <a:t>3/23/2021</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xmlns="" id="{2518AA71-DFE7-41CF-BF34-62ED1C6AA028}"/>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xmlns="" id="{DB99BFAD-34D4-4553-BB7A-5110A69C1731}"/>
              </a:ext>
            </a:extLst>
          </p:cNvPr>
          <p:cNvSpPr>
            <a:spLocks noGrp="1"/>
          </p:cNvSpPr>
          <p:nvPr>
            <p:ph type="sldNum" sz="quarter" idx="12"/>
          </p:nvPr>
        </p:nvSpPr>
        <p:spPr/>
        <p:txBody>
          <a:bodyPr/>
          <a:lstStyle/>
          <a:p>
            <a:fld id="{45E1E60E-071F-41F9-9515-96496C203B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8313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AC524BC-5048-4BD6-BAA2-F33DBEE41965}"/>
              </a:ext>
            </a:extLst>
          </p:cNvPr>
          <p:cNvSpPr>
            <a:spLocks noGrp="1"/>
          </p:cNvSpPr>
          <p:nvPr>
            <p:ph type="dt" sz="half" idx="10"/>
          </p:nvPr>
        </p:nvSpPr>
        <p:spPr/>
        <p:txBody>
          <a:bodyPr/>
          <a:lstStyle/>
          <a:p>
            <a:fld id="{DEF7C73D-400D-407D-89B5-59F7951AF0C0}" type="datetime1">
              <a:rPr lang="en-US" smtClean="0">
                <a:solidFill>
                  <a:prstClr val="black">
                    <a:tint val="75000"/>
                  </a:prstClr>
                </a:solidFill>
              </a:rPr>
              <a:pPr/>
              <a:t>3/23/2021</a:t>
            </a:fld>
            <a:endParaRPr lang="en-US">
              <a:solidFill>
                <a:prstClr val="black">
                  <a:tint val="75000"/>
                </a:prstClr>
              </a:solidFill>
            </a:endParaRPr>
          </a:p>
        </p:txBody>
      </p:sp>
      <p:sp>
        <p:nvSpPr>
          <p:cNvPr id="3" name="Footer Placeholder 2">
            <a:extLst>
              <a:ext uri="{FF2B5EF4-FFF2-40B4-BE49-F238E27FC236}">
                <a16:creationId xmlns:a16="http://schemas.microsoft.com/office/drawing/2014/main" xmlns="" id="{DB5CB89E-00C7-442A-98ED-7A4B02F9892B}"/>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a16="http://schemas.microsoft.com/office/drawing/2014/main" xmlns="" id="{6C47602B-D958-4FD9-B4E7-9C2CD387F704}"/>
              </a:ext>
            </a:extLst>
          </p:cNvPr>
          <p:cNvSpPr>
            <a:spLocks noGrp="1"/>
          </p:cNvSpPr>
          <p:nvPr>
            <p:ph type="sldNum" sz="quarter" idx="12"/>
          </p:nvPr>
        </p:nvSpPr>
        <p:spPr/>
        <p:txBody>
          <a:bodyPr/>
          <a:lstStyle/>
          <a:p>
            <a:fld id="{45E1E60E-071F-41F9-9515-96496C203B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982857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CF7B26-786D-42B8-A6FD-8BBB1423C08C}"/>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xmlns="" id="{60196A04-53C5-457A-B3A1-6965DA6AB04E}"/>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86ECF223-C19C-40BF-9521-377AC6DBC4C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a:extLst>
              <a:ext uri="{FF2B5EF4-FFF2-40B4-BE49-F238E27FC236}">
                <a16:creationId xmlns:a16="http://schemas.microsoft.com/office/drawing/2014/main" xmlns="" id="{94E3EB25-18D0-4B1B-BCBE-21A72937937E}"/>
              </a:ext>
            </a:extLst>
          </p:cNvPr>
          <p:cNvSpPr>
            <a:spLocks noGrp="1"/>
          </p:cNvSpPr>
          <p:nvPr>
            <p:ph type="dt" sz="half" idx="10"/>
          </p:nvPr>
        </p:nvSpPr>
        <p:spPr/>
        <p:txBody>
          <a:bodyPr/>
          <a:lstStyle/>
          <a:p>
            <a:fld id="{2B26A631-F966-4FB0-8330-38A462D9D604}" type="datetime1">
              <a:rPr lang="en-US" smtClean="0">
                <a:solidFill>
                  <a:prstClr val="black">
                    <a:tint val="75000"/>
                  </a:prstClr>
                </a:solidFill>
              </a:rPr>
              <a:pPr/>
              <a:t>3/23/2021</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34959931-16AC-4088-A000-FA6CF72C321E}"/>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EA63AB28-B7C9-4A7B-B885-0C959AF1CAF1}"/>
              </a:ext>
            </a:extLst>
          </p:cNvPr>
          <p:cNvSpPr>
            <a:spLocks noGrp="1"/>
          </p:cNvSpPr>
          <p:nvPr>
            <p:ph type="sldNum" sz="quarter" idx="12"/>
          </p:nvPr>
        </p:nvSpPr>
        <p:spPr/>
        <p:txBody>
          <a:bodyPr/>
          <a:lstStyle/>
          <a:p>
            <a:fld id="{45E1E60E-071F-41F9-9515-96496C203B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77458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10"/>
          </p:nvPr>
        </p:nvSpPr>
        <p:spPr>
          <a:xfrm>
            <a:off x="7391400" y="4781549"/>
            <a:ext cx="1057923" cy="259557"/>
          </a:xfrm>
          <a:prstGeom prst="rect">
            <a:avLst/>
          </a:prstGeom>
        </p:spPr>
        <p:txBody>
          <a:bodyPr/>
          <a:lstStyle/>
          <a:p>
            <a:fld id="{925D981F-1EA5-416A-AA7B-66D40B5F7102}" type="datetime1">
              <a:rPr lang="en-US" smtClean="0"/>
              <a:t>3/23/2021</a:t>
            </a:fld>
            <a:endParaRPr lang="en-US" dirty="0"/>
          </a:p>
        </p:txBody>
      </p:sp>
      <p:sp>
        <p:nvSpPr>
          <p:cNvPr id="5" name="Footer Placeholder 4"/>
          <p:cNvSpPr>
            <a:spLocks noGrp="1"/>
          </p:cNvSpPr>
          <p:nvPr>
            <p:ph type="ftr" sz="quarter" idx="11"/>
          </p:nvPr>
        </p:nvSpPr>
        <p:spPr>
          <a:xfrm>
            <a:off x="659166" y="4767263"/>
            <a:ext cx="2693634" cy="273844"/>
          </a:xfrm>
        </p:spPr>
        <p:txBody>
          <a:bodyPr/>
          <a:lstStyle>
            <a:lvl1pPr>
              <a:defRPr sz="900"/>
            </a:lvl1pPr>
          </a:lstStyle>
          <a:p>
            <a:r>
              <a:rPr lang="en-US" dirty="0" smtClean="0"/>
              <a:t>P2654/P1687.1 Unified Concepts Analysis</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D58322-523E-4B3F-9019-65D5A82987D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xmlns="" id="{815965C0-BF59-4D21-835E-F6D30D92B08D}"/>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xmlns="" id="{D8B9899D-181E-44F5-BD2A-5AAE864F5D5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a:extLst>
              <a:ext uri="{FF2B5EF4-FFF2-40B4-BE49-F238E27FC236}">
                <a16:creationId xmlns:a16="http://schemas.microsoft.com/office/drawing/2014/main" xmlns="" id="{C4488822-D910-4871-857C-D322AF8697B9}"/>
              </a:ext>
            </a:extLst>
          </p:cNvPr>
          <p:cNvSpPr>
            <a:spLocks noGrp="1"/>
          </p:cNvSpPr>
          <p:nvPr>
            <p:ph type="dt" sz="half" idx="10"/>
          </p:nvPr>
        </p:nvSpPr>
        <p:spPr/>
        <p:txBody>
          <a:bodyPr/>
          <a:lstStyle/>
          <a:p>
            <a:fld id="{1978BFC8-53F6-4023-B8F1-75A6B6D286A3}" type="datetime1">
              <a:rPr lang="en-US" smtClean="0">
                <a:solidFill>
                  <a:prstClr val="black">
                    <a:tint val="75000"/>
                  </a:prstClr>
                </a:solidFill>
              </a:rPr>
              <a:pPr/>
              <a:t>3/23/2021</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97171350-8AA7-4D3B-A435-BBDB59EFA16B}"/>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CFC25020-C628-4E6F-9CD6-3BE4A955A3A8}"/>
              </a:ext>
            </a:extLst>
          </p:cNvPr>
          <p:cNvSpPr>
            <a:spLocks noGrp="1"/>
          </p:cNvSpPr>
          <p:nvPr>
            <p:ph type="sldNum" sz="quarter" idx="12"/>
          </p:nvPr>
        </p:nvSpPr>
        <p:spPr/>
        <p:txBody>
          <a:bodyPr/>
          <a:lstStyle/>
          <a:p>
            <a:fld id="{45E1E60E-071F-41F9-9515-96496C203B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074573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42AD30-1D1C-4421-8040-2DF9F3B193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649B0C57-CB0C-42EE-BF65-88129B233C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A63FD8B-7533-4A2D-A44C-9314DD2504ED}"/>
              </a:ext>
            </a:extLst>
          </p:cNvPr>
          <p:cNvSpPr>
            <a:spLocks noGrp="1"/>
          </p:cNvSpPr>
          <p:nvPr>
            <p:ph type="dt" sz="half" idx="10"/>
          </p:nvPr>
        </p:nvSpPr>
        <p:spPr/>
        <p:txBody>
          <a:bodyPr/>
          <a:lstStyle/>
          <a:p>
            <a:fld id="{ECF522CE-F164-43B9-A00B-A455567B8C40}" type="datetime1">
              <a:rPr lang="en-US" smtClean="0">
                <a:solidFill>
                  <a:prstClr val="black">
                    <a:tint val="75000"/>
                  </a:prstClr>
                </a:solidFill>
              </a:rPr>
              <a:pPr/>
              <a:t>3/23/2021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0D40A612-D8F0-4412-AC11-A5A69D5ADCF6}"/>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0B61F7C9-DBD4-4F96-8A87-57EE88A11A67}"/>
              </a:ext>
            </a:extLst>
          </p:cNvPr>
          <p:cNvSpPr>
            <a:spLocks noGrp="1"/>
          </p:cNvSpPr>
          <p:nvPr>
            <p:ph type="sldNum" sz="quarter" idx="12"/>
          </p:nvPr>
        </p:nvSpPr>
        <p:spPr/>
        <p:txBody>
          <a:bodyPr/>
          <a:lstStyle/>
          <a:p>
            <a:fld id="{45E1E60E-071F-41F9-9515-96496C203B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947750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06D3CFA-E690-4187-9D8F-AB0013867FC8}"/>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24D80E34-25B4-440A-8C8C-286B65964080}"/>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E77F81B-971C-482E-BA06-8303CFEABF6C}"/>
              </a:ext>
            </a:extLst>
          </p:cNvPr>
          <p:cNvSpPr>
            <a:spLocks noGrp="1"/>
          </p:cNvSpPr>
          <p:nvPr>
            <p:ph type="dt" sz="half" idx="10"/>
          </p:nvPr>
        </p:nvSpPr>
        <p:spPr/>
        <p:txBody>
          <a:bodyPr/>
          <a:lstStyle/>
          <a:p>
            <a:fld id="{4796F409-15EE-4F23-B7D9-D9E7BD400659}" type="datetime1">
              <a:rPr lang="en-US" smtClean="0">
                <a:solidFill>
                  <a:prstClr val="black">
                    <a:tint val="75000"/>
                  </a:prstClr>
                </a:solidFill>
              </a:rPr>
              <a:pPr/>
              <a:t>3/23/2021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23F9589B-838E-4C0A-A7DE-E6FC375DD9B5}"/>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6568E8F8-592E-4A27-87D8-BCE1D9DAEBC5}"/>
              </a:ext>
            </a:extLst>
          </p:cNvPr>
          <p:cNvSpPr>
            <a:spLocks noGrp="1"/>
          </p:cNvSpPr>
          <p:nvPr>
            <p:ph type="sldNum" sz="quarter" idx="12"/>
          </p:nvPr>
        </p:nvSpPr>
        <p:spPr/>
        <p:txBody>
          <a:bodyPr/>
          <a:lstStyle/>
          <a:p>
            <a:fld id="{45E1E60E-071F-41F9-9515-96496C203B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82687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028701"/>
            <a:ext cx="7772400" cy="1878806"/>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3051573"/>
            <a:ext cx="7772400" cy="848915"/>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
        <p:nvSpPr>
          <p:cNvPr id="7" name="Oval 6"/>
          <p:cNvSpPr/>
          <p:nvPr/>
        </p:nvSpPr>
        <p:spPr>
          <a:xfrm>
            <a:off x="4495800"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3"/>
          <p:cNvSpPr>
            <a:spLocks noGrp="1"/>
          </p:cNvSpPr>
          <p:nvPr>
            <p:ph type="dt" sz="half" idx="10"/>
          </p:nvPr>
        </p:nvSpPr>
        <p:spPr>
          <a:xfrm>
            <a:off x="7391400" y="4781549"/>
            <a:ext cx="1057923" cy="259557"/>
          </a:xfrm>
          <a:prstGeom prst="rect">
            <a:avLst/>
          </a:prstGeom>
        </p:spPr>
        <p:txBody>
          <a:bodyPr/>
          <a:lstStyle/>
          <a:p>
            <a:fld id="{6D0F2980-835F-4E88-9491-121745C8384B}" type="datetime1">
              <a:rPr lang="en-US" smtClean="0"/>
              <a:t>3/23/2021</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a:xfrm>
            <a:off x="7391400" y="4781549"/>
            <a:ext cx="1057923" cy="259557"/>
          </a:xfrm>
          <a:prstGeom prst="rect">
            <a:avLst/>
          </a:prstGeom>
        </p:spPr>
        <p:txBody>
          <a:bodyPr/>
          <a:lstStyle/>
          <a:p>
            <a:fld id="{CA140856-F78B-4C11-9647-D889F135EB4A}" type="datetime1">
              <a:rPr lang="en-US" smtClean="0"/>
              <a:t>3/23/2021</a:t>
            </a:fld>
            <a:endParaRPr lang="en-US" dirty="0"/>
          </a:p>
        </p:txBody>
      </p:sp>
      <p:sp>
        <p:nvSpPr>
          <p:cNvPr id="6" name="Footer Placeholder 5"/>
          <p:cNvSpPr>
            <a:spLocks noGrp="1"/>
          </p:cNvSpPr>
          <p:nvPr>
            <p:ph type="ftr" sz="quarter" idx="11"/>
          </p:nvPr>
        </p:nvSpPr>
        <p:spPr/>
        <p:txBody>
          <a:bodyPr/>
          <a:lstStyle/>
          <a:p>
            <a:r>
              <a:rPr lang="en-US" dirty="0" smtClean="0"/>
              <a:t>P2654/P1687.1 Unified Concepts Analysis</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
        <p:nvSpPr>
          <p:cNvPr id="9" name="Content Placeholder 8"/>
          <p:cNvSpPr>
            <a:spLocks noGrp="1"/>
          </p:cNvSpPr>
          <p:nvPr>
            <p:ph sz="quarter" idx="13"/>
          </p:nvPr>
        </p:nvSpPr>
        <p:spPr>
          <a:xfrm>
            <a:off x="365760" y="1200150"/>
            <a:ext cx="4041648" cy="33947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00150"/>
            <a:ext cx="4040188"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1" y="1200150"/>
            <a:ext cx="4041775"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Footer Placeholder 7"/>
          <p:cNvSpPr>
            <a:spLocks noGrp="1"/>
          </p:cNvSpPr>
          <p:nvPr>
            <p:ph type="ftr" sz="quarter" idx="11"/>
          </p:nvPr>
        </p:nvSpPr>
        <p:spPr/>
        <p:txBody>
          <a:bodyPr/>
          <a:lstStyle/>
          <a:p>
            <a:r>
              <a:rPr lang="en-US" dirty="0" smtClean="0"/>
              <a:t>P2654/P1687.1 Unified Concepts Analysis</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a:p>
        </p:txBody>
      </p:sp>
      <p:sp>
        <p:nvSpPr>
          <p:cNvPr id="11" name="Content Placeholder 10"/>
          <p:cNvSpPr>
            <a:spLocks noGrp="1"/>
          </p:cNvSpPr>
          <p:nvPr>
            <p:ph sz="quarter" idx="13"/>
          </p:nvPr>
        </p:nvSpPr>
        <p:spPr>
          <a:xfrm>
            <a:off x="457200" y="1659636"/>
            <a:ext cx="4041648" cy="29352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1659637"/>
            <a:ext cx="4041648" cy="29348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3"/>
          <p:cNvSpPr>
            <a:spLocks noGrp="1"/>
          </p:cNvSpPr>
          <p:nvPr>
            <p:ph type="dt" sz="half" idx="10"/>
          </p:nvPr>
        </p:nvSpPr>
        <p:spPr>
          <a:xfrm>
            <a:off x="7391400" y="4781549"/>
            <a:ext cx="1057923" cy="259557"/>
          </a:xfrm>
          <a:prstGeom prst="rect">
            <a:avLst/>
          </a:prstGeom>
        </p:spPr>
        <p:txBody>
          <a:bodyPr/>
          <a:lstStyle/>
          <a:p>
            <a:fld id="{C63D19F2-8E7A-4DB4-8131-C35108215016}" type="datetime1">
              <a:rPr lang="en-US" smtClean="0"/>
              <a:t>3/23/2021</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r>
              <a:rPr lang="en-US" dirty="0" smtClean="0"/>
              <a:t>P2654/P1687.1 Unified Concepts Analysis</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a:p>
        </p:txBody>
      </p:sp>
      <p:sp>
        <p:nvSpPr>
          <p:cNvPr id="6" name="Date Placeholder 3"/>
          <p:cNvSpPr>
            <a:spLocks noGrp="1"/>
          </p:cNvSpPr>
          <p:nvPr>
            <p:ph type="dt" sz="half" idx="10"/>
          </p:nvPr>
        </p:nvSpPr>
        <p:spPr>
          <a:xfrm>
            <a:off x="7391400" y="4781549"/>
            <a:ext cx="1057923" cy="259557"/>
          </a:xfrm>
          <a:prstGeom prst="rect">
            <a:avLst/>
          </a:prstGeom>
        </p:spPr>
        <p:txBody>
          <a:bodyPr/>
          <a:lstStyle/>
          <a:p>
            <a:fld id="{DA32A62A-66FD-4AE8-8FFE-671B8AD9F02E}" type="datetime1">
              <a:rPr lang="en-US" smtClean="0"/>
              <a:t>3/23/2021</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P2654/P1687.1 Unified Concepts Analysis</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a:p>
        </p:txBody>
      </p:sp>
      <p:sp>
        <p:nvSpPr>
          <p:cNvPr id="5" name="Date Placeholder 3"/>
          <p:cNvSpPr>
            <a:spLocks noGrp="1"/>
          </p:cNvSpPr>
          <p:nvPr>
            <p:ph type="dt" sz="half" idx="10"/>
          </p:nvPr>
        </p:nvSpPr>
        <p:spPr>
          <a:xfrm>
            <a:off x="7391400" y="4781549"/>
            <a:ext cx="1057923" cy="259557"/>
          </a:xfrm>
          <a:prstGeom prst="rect">
            <a:avLst/>
          </a:prstGeom>
        </p:spPr>
        <p:txBody>
          <a:bodyPr/>
          <a:lstStyle/>
          <a:p>
            <a:fld id="{AD633983-0D6B-498E-A318-6092D43075DD}" type="datetime1">
              <a:rPr lang="en-US" smtClean="0"/>
              <a:t>3/23/2021</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8" y="200025"/>
            <a:ext cx="3008313" cy="1571625"/>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8" y="204788"/>
            <a:ext cx="499586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8" y="1828801"/>
            <a:ext cx="3008313" cy="2765822"/>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smtClean="0"/>
              <a:t>P2654/P1687.1 Unified Concepts Analysis</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
        <p:nvSpPr>
          <p:cNvPr id="8" name="Date Placeholder 3"/>
          <p:cNvSpPr>
            <a:spLocks noGrp="1"/>
          </p:cNvSpPr>
          <p:nvPr>
            <p:ph type="dt" sz="half" idx="10"/>
          </p:nvPr>
        </p:nvSpPr>
        <p:spPr>
          <a:xfrm>
            <a:off x="7391400" y="4781549"/>
            <a:ext cx="1057923" cy="259557"/>
          </a:xfrm>
          <a:prstGeom prst="rect">
            <a:avLst/>
          </a:prstGeom>
        </p:spPr>
        <p:txBody>
          <a:bodyPr/>
          <a:lstStyle/>
          <a:p>
            <a:fld id="{46E8F9C3-D5F9-43B5-AF49-9ED93AC216A9}" type="datetime1">
              <a:rPr lang="en-US" smtClean="0"/>
              <a:t>3/23/2021</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171450"/>
            <a:ext cx="5711824" cy="671513"/>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857250"/>
            <a:ext cx="6054724" cy="3405783"/>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4357688"/>
            <a:ext cx="5711824" cy="40005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543800" y="4767263"/>
            <a:ext cx="905523" cy="273844"/>
          </a:xfrm>
          <a:prstGeom prst="rect">
            <a:avLst/>
          </a:prstGeom>
        </p:spPr>
        <p:txBody>
          <a:bodyPr/>
          <a:lstStyle/>
          <a:p>
            <a:fld id="{85603721-319B-4B1E-86DC-DB961D1A97E8}" type="datetime1">
              <a:rPr lang="en-US" smtClean="0"/>
              <a:t>3/23/2021</a:t>
            </a:fld>
            <a:endParaRPr lang="en-US" dirty="0"/>
          </a:p>
        </p:txBody>
      </p:sp>
      <p:sp>
        <p:nvSpPr>
          <p:cNvPr id="6" name="Footer Placeholder 5"/>
          <p:cNvSpPr>
            <a:spLocks noGrp="1"/>
          </p:cNvSpPr>
          <p:nvPr>
            <p:ph type="ftr" sz="quarter" idx="11"/>
          </p:nvPr>
        </p:nvSpPr>
        <p:spPr/>
        <p:txBody>
          <a:bodyPr/>
          <a:lstStyle/>
          <a:p>
            <a:r>
              <a:rPr lang="en-US" dirty="0" smtClean="0"/>
              <a:t>P2654/P1687.1 Unified Concepts Analysis</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200150"/>
          </a:xfrm>
          <a:prstGeom prst="rect">
            <a:avLst/>
          </a:prstGeom>
        </p:spPr>
        <p:txBody>
          <a:bodyPr vert="horz" lIns="91440" tIns="45720" rIns="91440" bIns="45720" rtlCol="0" anchor="b">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Footer Placeholder 4"/>
          <p:cNvSpPr>
            <a:spLocks noGrp="1"/>
          </p:cNvSpPr>
          <p:nvPr>
            <p:ph type="ftr" sz="quarter" idx="3"/>
          </p:nvPr>
        </p:nvSpPr>
        <p:spPr>
          <a:xfrm>
            <a:off x="659166" y="4767263"/>
            <a:ext cx="2847975" cy="273844"/>
          </a:xfrm>
          <a:prstGeom prst="rect">
            <a:avLst/>
          </a:prstGeom>
        </p:spPr>
        <p:txBody>
          <a:bodyPr vert="horz" lIns="45720" tIns="45720" rIns="91440" bIns="45720" rtlCol="0" anchor="ctr"/>
          <a:lstStyle>
            <a:lvl1pPr algn="l">
              <a:defRPr sz="900">
                <a:solidFill>
                  <a:schemeClr val="tx1">
                    <a:lumMod val="65000"/>
                    <a:lumOff val="35000"/>
                  </a:schemeClr>
                </a:solidFill>
                <a:latin typeface="Century Gothic" pitchFamily="34" charset="0"/>
              </a:defRPr>
            </a:lvl1pPr>
          </a:lstStyle>
          <a:p>
            <a:r>
              <a:rPr lang="en-US" dirty="0" smtClean="0"/>
              <a:t>P2654/P1687.1 Unified Concepts Analysis</a:t>
            </a:r>
            <a:endParaRPr lang="en-US" dirty="0"/>
          </a:p>
        </p:txBody>
      </p:sp>
      <p:sp>
        <p:nvSpPr>
          <p:cNvPr id="6" name="Slide Number Placeholder 5"/>
          <p:cNvSpPr>
            <a:spLocks noGrp="1"/>
          </p:cNvSpPr>
          <p:nvPr>
            <p:ph type="sldNum" sz="quarter" idx="4"/>
          </p:nvPr>
        </p:nvSpPr>
        <p:spPr>
          <a:xfrm>
            <a:off x="8543279" y="4767263"/>
            <a:ext cx="561975" cy="273844"/>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a:t>
            </a:fld>
            <a:endParaRPr lang="en-US" dirty="0"/>
          </a:p>
        </p:txBody>
      </p:sp>
      <p:sp>
        <p:nvSpPr>
          <p:cNvPr id="7" name="Oval 6"/>
          <p:cNvSpPr/>
          <p:nvPr/>
        </p:nvSpPr>
        <p:spPr>
          <a:xfrm>
            <a:off x="8457760"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2971800" y="4781550"/>
            <a:ext cx="3886200" cy="276999"/>
          </a:xfrm>
          <a:prstGeom prst="rect">
            <a:avLst/>
          </a:prstGeom>
          <a:noFill/>
        </p:spPr>
        <p:txBody>
          <a:bodyPr wrap="square" rtlCol="0">
            <a:spAutoFit/>
          </a:bodyPr>
          <a:lstStyle/>
          <a:p>
            <a:r>
              <a:rPr lang="en-US" sz="1200" dirty="0" smtClean="0">
                <a:solidFill>
                  <a:schemeClr val="bg1">
                    <a:lumMod val="50000"/>
                  </a:schemeClr>
                </a:solidFill>
              </a:rPr>
              <a:t>Copyright © 2021, VT Enterprises Consulting Services</a:t>
            </a:r>
            <a:endParaRPr lang="en-US" sz="1200" dirty="0">
              <a:solidFill>
                <a:schemeClr val="bg1">
                  <a:lumMod val="50000"/>
                </a:schemeClr>
              </a:solidFill>
            </a:endParaRPr>
          </a:p>
        </p:txBody>
      </p:sp>
      <p:pic>
        <p:nvPicPr>
          <p:cNvPr id="12" name="Picture 1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486900" y="225865"/>
            <a:ext cx="547524" cy="545533"/>
          </a:xfrm>
          <a:prstGeom prst="rect">
            <a:avLst/>
          </a:prstGeom>
        </p:spPr>
      </p:pic>
      <p:sp>
        <p:nvSpPr>
          <p:cNvPr id="13" name="Date Placeholder 3"/>
          <p:cNvSpPr>
            <a:spLocks noGrp="1"/>
          </p:cNvSpPr>
          <p:nvPr>
            <p:ph type="dt" sz="half" idx="2"/>
          </p:nvPr>
        </p:nvSpPr>
        <p:spPr>
          <a:xfrm>
            <a:off x="7391400" y="4781549"/>
            <a:ext cx="1057923" cy="259557"/>
          </a:xfrm>
          <a:prstGeom prst="rect">
            <a:avLst/>
          </a:prstGeom>
        </p:spPr>
        <p:txBody>
          <a:bodyPr/>
          <a:lstStyle>
            <a:lvl1pPr>
              <a:defRPr lang="en-US" sz="1200" kern="1200" dirty="0" smtClean="0">
                <a:solidFill>
                  <a:schemeClr val="bg1">
                    <a:lumMod val="50000"/>
                  </a:schemeClr>
                </a:solidFill>
                <a:latin typeface="+mn-lt"/>
                <a:ea typeface="+mn-ea"/>
                <a:cs typeface="+mn-cs"/>
              </a:defRPr>
            </a:lvl1pPr>
          </a:lstStyle>
          <a:p>
            <a:fld id="{979CCF5C-1B48-4BCF-B958-51FA54AEF27E}" type="datetime1">
              <a:rPr lang="en-US" smtClean="0"/>
              <a:t>3/23/2021</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ts val="5800"/>
        </a:lnSpc>
        <a:spcBef>
          <a:spcPct val="0"/>
        </a:spcBef>
        <a:buNone/>
        <a:defRPr sz="48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B3FF930-AF57-4443-9934-7BC7E2B188BD}"/>
              </a:ext>
            </a:extLst>
          </p:cNvPr>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C43CE9C0-368E-46BC-80A3-4E49E0EEB6BB}"/>
              </a:ext>
            </a:extLst>
          </p:cNvPr>
          <p:cNvSpPr>
            <a:spLocks noGrp="1"/>
          </p:cNvSpPr>
          <p:nvPr>
            <p:ph type="body" idx="1"/>
          </p:nvPr>
        </p:nvSpPr>
        <p:spPr>
          <a:xfrm>
            <a:off x="628650" y="1369219"/>
            <a:ext cx="7886700" cy="3263504"/>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05FFDA2-2A11-4AA8-90B8-5FF02947B5CD}"/>
              </a:ext>
            </a:extLst>
          </p:cNvPr>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pPr defTabSz="685800"/>
            <a:fld id="{EAF32E12-D25C-4402-AC7B-4DD880CDE832}" type="datetime1">
              <a:rPr lang="en-US" smtClean="0">
                <a:solidFill>
                  <a:prstClr val="black">
                    <a:tint val="75000"/>
                  </a:prstClr>
                </a:solidFill>
              </a:rPr>
              <a:pPr defTabSz="685800"/>
              <a:t>3/23/2021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76CEC194-4F73-457D-A9EA-32E48CBCEE60}"/>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pPr defTabSz="685800"/>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120DE4FE-FD0A-4405-B597-17AF16D70A29}"/>
              </a:ext>
            </a:extLst>
          </p:cNvPr>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pPr defTabSz="685800"/>
            <a:fld id="{45E1E60E-071F-41F9-9515-96496C203BC1}"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21351637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hyperlink" Target="https://doc.qt.io/qt-5/signalsandslots.html"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doc.qt.io/qt-5/signalsandslots.html"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hyperlink" Target="https://doc.qt.io/qt-5/eventsandfilters.html" TargetMode="External"/><Relationship Id="rId2" Type="http://schemas.openxmlformats.org/officeDocument/2006/relationships/hyperlink" Target="https://doc.qt.io/qt-5/qevent.html" TargetMode="Externa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hyperlink" Target="https://doc.qt.io/qt-5/eventsandfilters.html" TargetMode="External"/><Relationship Id="rId2" Type="http://schemas.openxmlformats.org/officeDocument/2006/relationships/hyperlink" Target="https://doc.qt.io/qt-5/qevent.html" TargetMode="Externa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hyperlink" Target="https://doc.qt.io/qt-5/eventsandfilters.html" TargetMode="External"/><Relationship Id="rId2" Type="http://schemas.openxmlformats.org/officeDocument/2006/relationships/hyperlink" Target="https://doc.qt.io/qt-5/qevent.html"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hyperlink" Target="https://doc.qt.io/qt-5/signalsandslots.html" TargetMode="Externa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voelter.de/data/pub/DSLBestPractices-2011Update.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en.wikipedia.org/wiki/Strategy_pattern" TargetMode="External"/><Relationship Id="rId7" Type="http://schemas.openxmlformats.org/officeDocument/2006/relationships/hyperlink" Target="https://en.wikipedia.org/wiki/Dependency_injection" TargetMode="External"/><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8.jpeg"/><Relationship Id="rId5" Type="http://schemas.openxmlformats.org/officeDocument/2006/relationships/hyperlink" Target="https://en.wikipedia.org/wiki/Factory_method_pattern" TargetMode="External"/><Relationship Id="rId4" Type="http://schemas.openxmlformats.org/officeDocument/2006/relationships/image" Target="../media/image7.jpeg"/><Relationship Id="rId9" Type="http://schemas.openxmlformats.org/officeDocument/2006/relationships/hyperlink" Target="https://en.wikipedia.org/wiki/Command_pattern"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best-practice-software-engineering.ifs.tuwien.ac.at/patterns/container.html" TargetMode="External"/><Relationship Id="rId2" Type="http://schemas.openxmlformats.org/officeDocument/2006/relationships/image" Target="../media/image10.jpeg"/><Relationship Id="rId1" Type="http://schemas.openxmlformats.org/officeDocument/2006/relationships/slideLayout" Target="../slideLayouts/slideLayout6.xml"/><Relationship Id="rId5" Type="http://schemas.openxmlformats.org/officeDocument/2006/relationships/hyperlink" Target="https://en.wikipedia.org/wiki/Observer_pattern" TargetMode="Externa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Facade_pattern" TargetMode="External"/><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hyperlink" Target="https://www.win.tue.nl/~wstomv/edu/2ip15/downloads/Series_04/callbacks.pdf" TargetMode="Externa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Adapter_pattern" TargetMode="External"/><Relationship Id="rId7" Type="http://schemas.openxmlformats.org/officeDocument/2006/relationships/hyperlink" Target="https://en.wikipedia.org/wiki/Composite_pattern" TargetMode="External"/><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hyperlink" Target="http://best-practice-software-engineering.ifs.tuwien.ac.at/patterns/delegation.html" TargetMode="External"/><Relationship Id="rId4" Type="http://schemas.openxmlformats.org/officeDocument/2006/relationships/image" Target="../media/image15.jpe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hyperlink" Target="https://en.wikipedia.org/wiki/Singleton_pattern" TargetMode="External"/><Relationship Id="rId2" Type="http://schemas.openxmlformats.org/officeDocument/2006/relationships/hyperlink" Target="https://en.wikipedia.org/wiki/Decorator_pattern" TargetMode="Externa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hyperlink" Target="https://en.wikipedia.org/wiki/Chain-of-responsibility_pattern" TargetMode="External"/><Relationship Id="rId4" Type="http://schemas.openxmlformats.org/officeDocument/2006/relationships/image" Target="../media/image18.jpe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hyperlink" Target="https://en.wikipedia.org/wiki/Proxy_pattern" TargetMode="External"/><Relationship Id="rId2" Type="http://schemas.openxmlformats.org/officeDocument/2006/relationships/hyperlink" Target="https://sourcemaking.com/design_patterns/builder" TargetMode="Externa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hyperlink" Target="https://en.wikipedia.org/wiki/Bridge_pattern" TargetMode="Externa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hyperlink" Target="https://github.com/protocolbuffers/protobuf/releases/tag/v3.14.0" TargetMode="External"/><Relationship Id="rId2" Type="http://schemas.openxmlformats.org/officeDocument/2006/relationships/hyperlink" Target="https://grpc.io/" TargetMode="Externa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doc.qt.io/archives/qt-4.8/plugins-howto.html" TargetMode="External"/><Relationship Id="rId2" Type="http://schemas.openxmlformats.org/officeDocument/2006/relationships/hyperlink" Target="https://www.drdobbs.com/cpp/building-your-own-plugin-framework-part/204202899?pgno=1" TargetMode="External"/><Relationship Id="rId1" Type="http://schemas.openxmlformats.org/officeDocument/2006/relationships/slideLayout" Target="../slideLayouts/slideLayout2.xml"/><Relationship Id="rId6" Type="http://schemas.openxmlformats.org/officeDocument/2006/relationships/hyperlink" Target="https://developer.gnome.org/glib/stable/glib-Dynamic-Loading-of-Modules.html" TargetMode="External"/><Relationship Id="rId5" Type="http://schemas.openxmlformats.org/officeDocument/2006/relationships/hyperlink" Target="https://pocoproject.org/docs/Poco.SharedLibrary.html" TargetMode="External"/><Relationship Id="rId4" Type="http://schemas.openxmlformats.org/officeDocument/2006/relationships/hyperlink" Target="https://www.codeproject.com/Articles/20648/DynObj-C-Cross-Platform-Plugin-Objects"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smtClean="0"/>
              <a:t>P2654/P1687.1 Unified Concepts Analysis</a:t>
            </a:r>
            <a:endParaRPr lang="en-US" sz="5400" dirty="0"/>
          </a:p>
        </p:txBody>
      </p:sp>
      <p:sp>
        <p:nvSpPr>
          <p:cNvPr id="3" name="Subtitle 2"/>
          <p:cNvSpPr>
            <a:spLocks noGrp="1"/>
          </p:cNvSpPr>
          <p:nvPr>
            <p:ph type="subTitle" idx="1"/>
          </p:nvPr>
        </p:nvSpPr>
        <p:spPr/>
        <p:txBody>
          <a:bodyPr/>
          <a:lstStyle/>
          <a:p>
            <a:r>
              <a:rPr lang="en-US" dirty="0" smtClean="0"/>
              <a:t>Bradford G. Van Treuren</a:t>
            </a:r>
            <a:br>
              <a:rPr lang="en-US" dirty="0" smtClean="0"/>
            </a:br>
            <a:fld id="{8F633D53-3F7E-4168-B027-294EE390636F}" type="datetime3">
              <a:rPr lang="en-US" smtClean="0"/>
              <a:t>23 March 2021</a:t>
            </a:fld>
            <a:endParaRPr lang="en-US" dirty="0"/>
          </a:p>
        </p:txBody>
      </p:sp>
      <p:sp>
        <p:nvSpPr>
          <p:cNvPr id="4" name="Date Placeholder 3"/>
          <p:cNvSpPr>
            <a:spLocks noGrp="1"/>
          </p:cNvSpPr>
          <p:nvPr>
            <p:ph type="dt" sz="half" idx="10"/>
          </p:nvPr>
        </p:nvSpPr>
        <p:spPr/>
        <p:txBody>
          <a:bodyPr/>
          <a:lstStyle/>
          <a:p>
            <a:fld id="{E1464CBA-CD81-49A3-8E82-96C9FC1902C3}" type="datetime1">
              <a:rPr lang="en-US" smtClean="0"/>
              <a:t>3/23/2021</a:t>
            </a:fld>
            <a:endParaRPr lang="en-US" dirty="0"/>
          </a:p>
        </p:txBody>
      </p:sp>
      <p:sp>
        <p:nvSpPr>
          <p:cNvPr id="5" name="Slide Number Placeholder 4"/>
          <p:cNvSpPr>
            <a:spLocks noGrp="1"/>
          </p:cNvSpPr>
          <p:nvPr>
            <p:ph type="sldNum" sz="quarter" idx="11"/>
          </p:nvPr>
        </p:nvSpPr>
        <p:spPr/>
        <p:txBody>
          <a:bodyPr/>
          <a:lstStyle/>
          <a:p>
            <a:fld id="{BA9B540C-44DA-4F69-89C9-7C84606640D3}" type="slidenum">
              <a:rPr lang="en-US" smtClean="0"/>
              <a:pPr/>
              <a:t>1</a:t>
            </a:fld>
            <a:endParaRPr lang="en-US" dirty="0"/>
          </a:p>
        </p:txBody>
      </p:sp>
      <p:sp>
        <p:nvSpPr>
          <p:cNvPr id="6" name="Footer Placeholder 5"/>
          <p:cNvSpPr>
            <a:spLocks noGrp="1"/>
          </p:cNvSpPr>
          <p:nvPr>
            <p:ph type="ftr" sz="quarter" idx="12"/>
          </p:nvPr>
        </p:nvSpPr>
        <p:spPr/>
        <p:txBody>
          <a:bodyPr/>
          <a:lstStyle/>
          <a:p>
            <a:r>
              <a:rPr lang="en-US" smtClean="0"/>
              <a:t>Footer Text</a:t>
            </a:r>
            <a:endParaRPr lang="en-US" dirty="0"/>
          </a:p>
        </p:txBody>
      </p:sp>
    </p:spTree>
    <p:extLst>
      <p:ext uri="{BB962C8B-B14F-4D97-AF65-F5344CB8AC3E}">
        <p14:creationId xmlns:p14="http://schemas.microsoft.com/office/powerpoint/2010/main" val="1608806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543800" y="4767263"/>
            <a:ext cx="905523" cy="273844"/>
          </a:xfrm>
        </p:spPr>
        <p:txBody>
          <a:bodyPr/>
          <a:lstStyle/>
          <a:p>
            <a:fld id="{ADE63137-48A1-460C-8CBF-6EEB3C1EC65A}" type="datetime1">
              <a:rPr lang="en-US" smtClean="0">
                <a:solidFill>
                  <a:prstClr val="white">
                    <a:lumMod val="50000"/>
                  </a:prstClr>
                </a:solidFill>
              </a:rPr>
              <a:t>3/23/2021</a:t>
            </a:fld>
            <a:endParaRPr dirty="0">
              <a:solidFill>
                <a:prstClr val="white">
                  <a:lumMod val="50000"/>
                </a:prstClr>
              </a:solidFill>
            </a:endParaRPr>
          </a:p>
        </p:txBody>
      </p:sp>
      <p:sp>
        <p:nvSpPr>
          <p:cNvPr id="5" name="Footer Placeholder 4"/>
          <p:cNvSpPr>
            <a:spLocks noGrp="1"/>
          </p:cNvSpPr>
          <p:nvPr>
            <p:ph type="ftr" sz="quarter" idx="11"/>
          </p:nvPr>
        </p:nvSpPr>
        <p:spPr/>
        <p:txBody>
          <a:bodyPr/>
          <a:lstStyle/>
          <a:p>
            <a:r>
              <a:rPr lang="en-US" smtClean="0">
                <a:solidFill>
                  <a:prstClr val="black">
                    <a:lumMod val="65000"/>
                    <a:lumOff val="35000"/>
                  </a:prstClr>
                </a:solidFill>
              </a:rPr>
              <a:t>Footer Text</a:t>
            </a:r>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A9B540C-44DA-4F69-89C9-7C84606640D3}" type="slidenum">
              <a:rPr lang="en-US" smtClean="0">
                <a:solidFill>
                  <a:prstClr val="black">
                    <a:lumMod val="65000"/>
                    <a:lumOff val="35000"/>
                  </a:prstClr>
                </a:solidFill>
              </a:rPr>
              <a:pPr/>
              <a:t>10</a:t>
            </a:fld>
            <a:endParaRPr lang="en-US">
              <a:solidFill>
                <a:prstClr val="black">
                  <a:lumMod val="65000"/>
                  <a:lumOff val="35000"/>
                </a:prstClr>
              </a:solidFill>
            </a:endParaRPr>
          </a:p>
        </p:txBody>
      </p:sp>
      <p:sp>
        <p:nvSpPr>
          <p:cNvPr id="7" name="TextBox 6"/>
          <p:cNvSpPr txBox="1"/>
          <p:nvPr/>
        </p:nvSpPr>
        <p:spPr>
          <a:xfrm>
            <a:off x="304800" y="2167350"/>
            <a:ext cx="8382000" cy="954107"/>
          </a:xfrm>
          <a:prstGeom prst="rect">
            <a:avLst/>
          </a:prstGeom>
          <a:noFill/>
        </p:spPr>
        <p:txBody>
          <a:bodyPr wrap="square" rtlCol="0">
            <a:spAutoFit/>
          </a:bodyPr>
          <a:lstStyle/>
          <a:p>
            <a:pPr algn="ctr">
              <a:spcBef>
                <a:spcPct val="0"/>
              </a:spcBef>
            </a:pPr>
            <a:r>
              <a:rPr lang="en-US" sz="2800" dirty="0" smtClean="0">
                <a:solidFill>
                  <a:srgbClr val="2F5897"/>
                </a:solidFill>
                <a:effectLst>
                  <a:outerShdw blurRad="63500" dist="38100" dir="5400000" algn="t" rotWithShape="0">
                    <a:prstClr val="black">
                      <a:alpha val="25000"/>
                    </a:prstClr>
                  </a:outerShdw>
                </a:effectLst>
              </a:rPr>
              <a:t>Simplified ICL Tree (SIT)</a:t>
            </a:r>
            <a:r>
              <a:rPr lang="en-US" sz="2800" baseline="30000" dirty="0" smtClean="0">
                <a:solidFill>
                  <a:srgbClr val="2F5897"/>
                </a:solidFill>
                <a:effectLst>
                  <a:outerShdw blurRad="63500" dist="38100" dir="5400000" algn="t" rotWithShape="0">
                    <a:prstClr val="black">
                      <a:alpha val="25000"/>
                    </a:prstClr>
                  </a:outerShdw>
                </a:effectLst>
              </a:rPr>
              <a:t>†</a:t>
            </a:r>
            <a:r>
              <a:rPr lang="en-US" sz="2800" dirty="0" smtClean="0">
                <a:solidFill>
                  <a:srgbClr val="2F5897"/>
                </a:solidFill>
                <a:effectLst>
                  <a:outerShdw blurRad="63500" dist="38100" dir="5400000" algn="t" rotWithShape="0">
                    <a:prstClr val="black">
                      <a:alpha val="25000"/>
                    </a:prstClr>
                  </a:outerShdw>
                </a:effectLst>
              </a:rPr>
              <a:t/>
            </a:r>
            <a:br>
              <a:rPr lang="en-US" sz="2800" dirty="0" smtClean="0">
                <a:solidFill>
                  <a:srgbClr val="2F5897"/>
                </a:solidFill>
                <a:effectLst>
                  <a:outerShdw blurRad="63500" dist="38100" dir="5400000" algn="t" rotWithShape="0">
                    <a:prstClr val="black">
                      <a:alpha val="25000"/>
                    </a:prstClr>
                  </a:outerShdw>
                </a:effectLst>
              </a:rPr>
            </a:br>
            <a:r>
              <a:rPr lang="en-US" sz="2800" dirty="0" smtClean="0">
                <a:solidFill>
                  <a:srgbClr val="2F5897"/>
                </a:solidFill>
                <a:effectLst>
                  <a:outerShdw blurRad="63500" dist="38100" dir="5400000" algn="t" rotWithShape="0">
                    <a:prstClr val="black">
                      <a:alpha val="25000"/>
                    </a:prstClr>
                  </a:outerShdw>
                </a:effectLst>
              </a:rPr>
              <a:t>Revisited &amp; Issues</a:t>
            </a:r>
            <a:endParaRPr lang="en-US" sz="2800" dirty="0">
              <a:solidFill>
                <a:srgbClr val="2F5897"/>
              </a:solidFill>
              <a:effectLst>
                <a:outerShdw blurRad="63500" dist="38100" dir="5400000" algn="t" rotWithShape="0">
                  <a:prstClr val="black">
                    <a:alpha val="25000"/>
                  </a:prstClr>
                </a:outerShdw>
              </a:effectLst>
            </a:endParaRPr>
          </a:p>
        </p:txBody>
      </p:sp>
      <p:sp>
        <p:nvSpPr>
          <p:cNvPr id="8" name="TextBox 7"/>
          <p:cNvSpPr txBox="1"/>
          <p:nvPr/>
        </p:nvSpPr>
        <p:spPr>
          <a:xfrm>
            <a:off x="2164278" y="4552950"/>
            <a:ext cx="5029200" cy="307777"/>
          </a:xfrm>
          <a:prstGeom prst="rect">
            <a:avLst/>
          </a:prstGeom>
          <a:noFill/>
        </p:spPr>
        <p:txBody>
          <a:bodyPr wrap="square" rtlCol="0">
            <a:spAutoFit/>
          </a:bodyPr>
          <a:lstStyle/>
          <a:p>
            <a:r>
              <a:rPr lang="en-US" sz="1400" i="1" baseline="30000" dirty="0" smtClean="0">
                <a:solidFill>
                  <a:srgbClr val="0070C0"/>
                </a:solidFill>
              </a:rPr>
              <a:t>†</a:t>
            </a:r>
            <a:r>
              <a:rPr lang="en-US" sz="1400" i="1" dirty="0" smtClean="0">
                <a:solidFill>
                  <a:srgbClr val="0070C0"/>
                </a:solidFill>
              </a:rPr>
              <a:t>Simplified ICL Tree.pdf, Michele Portolan, September 2020</a:t>
            </a:r>
            <a:endParaRPr lang="en-US" sz="1400" i="1" dirty="0">
              <a:solidFill>
                <a:srgbClr val="0070C0"/>
              </a:solidFill>
            </a:endParaRPr>
          </a:p>
        </p:txBody>
      </p:sp>
    </p:spTree>
    <p:extLst>
      <p:ext uri="{BB962C8B-B14F-4D97-AF65-F5344CB8AC3E}">
        <p14:creationId xmlns:p14="http://schemas.microsoft.com/office/powerpoint/2010/main" val="9208622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4000" dirty="0" smtClean="0"/>
              <a:t>JSON Based SIT </a:t>
            </a:r>
            <a:r>
              <a:rPr lang="en-US" sz="4000" dirty="0"/>
              <a:t>for JTAGBoard1</a:t>
            </a:r>
          </a:p>
        </p:txBody>
      </p:sp>
      <p:sp>
        <p:nvSpPr>
          <p:cNvPr id="8" name="Content Placeholder 7"/>
          <p:cNvSpPr>
            <a:spLocks noGrp="1"/>
          </p:cNvSpPr>
          <p:nvPr>
            <p:ph sz="half" idx="2"/>
          </p:nvPr>
        </p:nvSpPr>
        <p:spPr/>
        <p:txBody>
          <a:bodyPr>
            <a:normAutofit/>
          </a:bodyPr>
          <a:lstStyle/>
          <a:p>
            <a:pPr marL="0" indent="0">
              <a:buNone/>
            </a:pPr>
            <a:r>
              <a:rPr lang="en-US" sz="800" dirty="0">
                <a:solidFill>
                  <a:schemeClr val="tx1"/>
                </a:solidFill>
              </a:rPr>
              <a:t> </a:t>
            </a:r>
            <a:r>
              <a:rPr lang="en-US" sz="800" dirty="0" smtClean="0">
                <a:solidFill>
                  <a:schemeClr val="tx1"/>
                </a:solidFill>
              </a:rPr>
              <a:t>       }</a:t>
            </a:r>
            <a:endParaRPr lang="en-US" sz="800" dirty="0">
              <a:solidFill>
                <a:schemeClr val="tx1"/>
              </a:solidFill>
            </a:endParaRPr>
          </a:p>
          <a:p>
            <a:pPr marL="0" indent="0">
              <a:buNone/>
            </a:pPr>
            <a:r>
              <a:rPr lang="en-US" sz="800" dirty="0">
                <a:solidFill>
                  <a:schemeClr val="tx1"/>
                </a:solidFill>
              </a:rPr>
              <a:t>      }</a:t>
            </a:r>
          </a:p>
          <a:p>
            <a:pPr marL="0" indent="0">
              <a:buNone/>
            </a:pPr>
            <a:r>
              <a:rPr lang="en-US" sz="800" dirty="0">
                <a:solidFill>
                  <a:schemeClr val="tx1"/>
                </a:solidFill>
              </a:rPr>
              <a:t>    ]</a:t>
            </a:r>
          </a:p>
          <a:p>
            <a:pPr marL="0" indent="0">
              <a:buNone/>
            </a:pPr>
            <a:r>
              <a:rPr lang="en-US" sz="800" dirty="0">
                <a:solidFill>
                  <a:schemeClr val="tx1"/>
                </a:solidFill>
              </a:rPr>
              <a:t>  }</a:t>
            </a:r>
          </a:p>
          <a:p>
            <a:pPr marL="0" indent="0">
              <a:buNone/>
            </a:pPr>
            <a:r>
              <a:rPr lang="en-US" sz="800" dirty="0">
                <a:solidFill>
                  <a:schemeClr val="tx1"/>
                </a:solidFill>
              </a:rPr>
              <a:t>}</a:t>
            </a:r>
          </a:p>
        </p:txBody>
      </p:sp>
      <p:sp>
        <p:nvSpPr>
          <p:cNvPr id="4" name="Date Placeholder 3"/>
          <p:cNvSpPr>
            <a:spLocks noGrp="1"/>
          </p:cNvSpPr>
          <p:nvPr>
            <p:ph type="dt" sz="half" idx="10"/>
          </p:nvPr>
        </p:nvSpPr>
        <p:spPr/>
        <p:txBody>
          <a:bodyPr/>
          <a:lstStyle/>
          <a:p>
            <a:fld id="{266AD9FC-3545-4E7C-A1D5-1709C0EEEFD6}" type="datetime1">
              <a:rPr lang="en-US" smtClean="0"/>
              <a:t>3/23/2021</a:t>
            </a:fld>
            <a:endParaRPr lang="en-US" dirty="0"/>
          </a:p>
        </p:txBody>
      </p:sp>
      <p:sp>
        <p:nvSpPr>
          <p:cNvPr id="5" name="Footer Placeholder 4"/>
          <p:cNvSpPr>
            <a:spLocks noGrp="1"/>
          </p:cNvSpPr>
          <p:nvPr>
            <p:ph type="ftr" sz="quarter" idx="11"/>
          </p:nvPr>
        </p:nvSpPr>
        <p:spPr/>
        <p:txBody>
          <a:bodyPr/>
          <a:lstStyle/>
          <a:p>
            <a:r>
              <a:rPr lang="en-US" smtClean="0"/>
              <a:t>P2654/P1687.1 Unified Concepts Analysis</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100</a:t>
            </a:fld>
            <a:endParaRPr lang="en-US"/>
          </a:p>
        </p:txBody>
      </p:sp>
      <p:sp>
        <p:nvSpPr>
          <p:cNvPr id="9" name="Content Placeholder 8"/>
          <p:cNvSpPr>
            <a:spLocks noGrp="1"/>
          </p:cNvSpPr>
          <p:nvPr>
            <p:ph sz="quarter" idx="13"/>
          </p:nvPr>
        </p:nvSpPr>
        <p:spPr/>
        <p:txBody>
          <a:bodyPr>
            <a:noAutofit/>
          </a:bodyPr>
          <a:lstStyle/>
          <a:p>
            <a:pPr marL="0" indent="0">
              <a:buNone/>
            </a:pPr>
            <a:r>
              <a:rPr lang="en-US" sz="800" dirty="0">
                <a:solidFill>
                  <a:schemeClr val="tx1"/>
                </a:solidFill>
              </a:rPr>
              <a:t> {</a:t>
            </a:r>
          </a:p>
          <a:p>
            <a:pPr marL="0" indent="0">
              <a:buNone/>
            </a:pPr>
            <a:r>
              <a:rPr lang="en-US" sz="800" dirty="0">
                <a:solidFill>
                  <a:schemeClr val="tx1"/>
                </a:solidFill>
              </a:rPr>
              <a:t>        "CONTROLLER": {</a:t>
            </a:r>
          </a:p>
          <a:p>
            <a:pPr marL="0" indent="0">
              <a:buNone/>
            </a:pPr>
            <a:r>
              <a:rPr lang="en-US" sz="800" dirty="0">
                <a:solidFill>
                  <a:schemeClr val="tx1"/>
                </a:solidFill>
              </a:rPr>
              <a:t>          "name": "</a:t>
            </a:r>
            <a:r>
              <a:rPr lang="en-US" sz="800" dirty="0" err="1">
                <a:solidFill>
                  <a:schemeClr val="tx1"/>
                </a:solidFill>
              </a:rPr>
              <a:t>GPIOController</a:t>
            </a:r>
            <a:r>
              <a:rPr lang="en-US" sz="800" dirty="0">
                <a:solidFill>
                  <a:schemeClr val="tx1"/>
                </a:solidFill>
              </a:rPr>
              <a:t>",</a:t>
            </a:r>
          </a:p>
          <a:p>
            <a:pPr marL="0" indent="0">
              <a:buNone/>
            </a:pPr>
            <a:r>
              <a:rPr lang="en-US" sz="800" dirty="0">
                <a:solidFill>
                  <a:schemeClr val="tx1"/>
                </a:solidFill>
              </a:rPr>
              <a:t>          "</a:t>
            </a:r>
            <a:r>
              <a:rPr lang="en-US" sz="800" dirty="0" err="1">
                <a:solidFill>
                  <a:schemeClr val="tx1"/>
                </a:solidFill>
              </a:rPr>
              <a:t>hproto</a:t>
            </a:r>
            <a:r>
              <a:rPr lang="en-US" sz="800" dirty="0">
                <a:solidFill>
                  <a:schemeClr val="tx1"/>
                </a:solidFill>
              </a:rPr>
              <a:t>": "GPIO",</a:t>
            </a:r>
          </a:p>
          <a:p>
            <a:pPr marL="0" indent="0">
              <a:buNone/>
            </a:pPr>
            <a:r>
              <a:rPr lang="en-US" sz="800" dirty="0">
                <a:solidFill>
                  <a:schemeClr val="tx1"/>
                </a:solidFill>
              </a:rPr>
              <a:t>          "transform": "</a:t>
            </a:r>
            <a:r>
              <a:rPr lang="en-US" sz="800" dirty="0" err="1">
                <a:solidFill>
                  <a:schemeClr val="tx1"/>
                </a:solidFill>
              </a:rPr>
              <a:t>GPIOControllerAssembly</a:t>
            </a:r>
            <a:r>
              <a:rPr lang="en-US" sz="800" dirty="0">
                <a:solidFill>
                  <a:schemeClr val="tx1"/>
                </a:solidFill>
              </a:rPr>
              <a:t>",</a:t>
            </a:r>
          </a:p>
          <a:p>
            <a:pPr marL="0" indent="0">
              <a:buNone/>
            </a:pPr>
            <a:r>
              <a:rPr lang="en-US" sz="800" dirty="0">
                <a:solidFill>
                  <a:schemeClr val="tx1"/>
                </a:solidFill>
              </a:rPr>
              <a:t>          "visible": false,</a:t>
            </a:r>
          </a:p>
          <a:p>
            <a:pPr marL="0" indent="0">
              <a:buNone/>
            </a:pPr>
            <a:r>
              <a:rPr lang="en-US" sz="800" dirty="0">
                <a:solidFill>
                  <a:schemeClr val="tx1"/>
                </a:solidFill>
              </a:rPr>
              <a:t>          "children": [</a:t>
            </a:r>
          </a:p>
          <a:p>
            <a:pPr marL="0" indent="0">
              <a:buNone/>
            </a:pPr>
            <a:r>
              <a:rPr lang="en-US" sz="800" dirty="0">
                <a:solidFill>
                  <a:schemeClr val="tx1"/>
                </a:solidFill>
              </a:rPr>
              <a:t>            {</a:t>
            </a:r>
          </a:p>
          <a:p>
            <a:pPr marL="0" indent="0">
              <a:buNone/>
            </a:pPr>
            <a:r>
              <a:rPr lang="en-US" sz="800" dirty="0">
                <a:solidFill>
                  <a:schemeClr val="tx1"/>
                </a:solidFill>
              </a:rPr>
              <a:t>              "REGISTER": {</a:t>
            </a:r>
          </a:p>
          <a:p>
            <a:pPr marL="0" indent="0">
              <a:buNone/>
            </a:pPr>
            <a:r>
              <a:rPr lang="en-US" sz="800" dirty="0">
                <a:solidFill>
                  <a:schemeClr val="tx1"/>
                </a:solidFill>
              </a:rPr>
              <a:t>                "name": "GPIO1",</a:t>
            </a:r>
          </a:p>
          <a:p>
            <a:pPr marL="0" indent="0">
              <a:buNone/>
            </a:pPr>
            <a:r>
              <a:rPr lang="en-US" sz="800" dirty="0">
                <a:solidFill>
                  <a:schemeClr val="tx1"/>
                </a:solidFill>
              </a:rPr>
              <a:t>                "size": 32,</a:t>
            </a:r>
          </a:p>
          <a:p>
            <a:pPr marL="0" indent="0">
              <a:buNone/>
            </a:pPr>
            <a:r>
              <a:rPr lang="en-US" sz="800" dirty="0">
                <a:solidFill>
                  <a:schemeClr val="tx1"/>
                </a:solidFill>
              </a:rPr>
              <a:t>                "safe": "0",</a:t>
            </a:r>
          </a:p>
          <a:p>
            <a:pPr marL="0" indent="0">
              <a:buNone/>
            </a:pPr>
            <a:r>
              <a:rPr lang="en-US" sz="800" dirty="0">
                <a:solidFill>
                  <a:schemeClr val="tx1"/>
                </a:solidFill>
              </a:rPr>
              <a:t>                "transform": "</a:t>
            </a:r>
            <a:r>
              <a:rPr lang="en-US" sz="800" dirty="0" err="1">
                <a:solidFill>
                  <a:schemeClr val="tx1"/>
                </a:solidFill>
              </a:rPr>
              <a:t>GPIOTransform</a:t>
            </a:r>
            <a:r>
              <a:rPr lang="en-US" sz="800" dirty="0">
                <a:solidFill>
                  <a:schemeClr val="tx1"/>
                </a:solidFill>
              </a:rPr>
              <a:t>",</a:t>
            </a:r>
          </a:p>
          <a:p>
            <a:pPr marL="0" indent="0">
              <a:buNone/>
            </a:pPr>
            <a:r>
              <a:rPr lang="en-US" sz="800" dirty="0">
                <a:solidFill>
                  <a:schemeClr val="tx1"/>
                </a:solidFill>
              </a:rPr>
              <a:t>                "inject": "</a:t>
            </a:r>
            <a:r>
              <a:rPr lang="en-US" sz="800" dirty="0" err="1">
                <a:solidFill>
                  <a:schemeClr val="tx1"/>
                </a:solidFill>
              </a:rPr>
              <a:t>GPIOInject</a:t>
            </a:r>
            <a:r>
              <a:rPr lang="en-US" sz="800" dirty="0">
                <a:solidFill>
                  <a:schemeClr val="tx1"/>
                </a:solidFill>
              </a:rPr>
              <a:t>",</a:t>
            </a:r>
          </a:p>
          <a:p>
            <a:pPr marL="0" indent="0">
              <a:buNone/>
            </a:pPr>
            <a:r>
              <a:rPr lang="en-US" sz="800" dirty="0">
                <a:solidFill>
                  <a:schemeClr val="tx1"/>
                </a:solidFill>
              </a:rPr>
              <a:t>                "injectors": [</a:t>
            </a:r>
          </a:p>
          <a:p>
            <a:pPr marL="0" indent="0">
              <a:buNone/>
            </a:pPr>
            <a:r>
              <a:rPr lang="en-US" sz="800" dirty="0">
                <a:solidFill>
                  <a:schemeClr val="tx1"/>
                </a:solidFill>
              </a:rPr>
              <a:t>                  {</a:t>
            </a:r>
          </a:p>
          <a:p>
            <a:pPr marL="0" indent="0">
              <a:buNone/>
            </a:pPr>
            <a:r>
              <a:rPr lang="en-US" sz="800" dirty="0">
                <a:solidFill>
                  <a:schemeClr val="tx1"/>
                </a:solidFill>
              </a:rPr>
              <a:t>                    "</a:t>
            </a:r>
            <a:r>
              <a:rPr lang="en-US" sz="800" dirty="0" err="1">
                <a:solidFill>
                  <a:schemeClr val="tx1"/>
                </a:solidFill>
              </a:rPr>
              <a:t>GPio</a:t>
            </a:r>
            <a:r>
              <a:rPr lang="en-US" sz="800" dirty="0">
                <a:solidFill>
                  <a:schemeClr val="tx1"/>
                </a:solidFill>
              </a:rPr>
              <a:t>": "size=32 safe=0"</a:t>
            </a:r>
          </a:p>
          <a:p>
            <a:pPr marL="0" indent="0">
              <a:buNone/>
            </a:pPr>
            <a:r>
              <a:rPr lang="en-US" sz="800" dirty="0">
                <a:solidFill>
                  <a:schemeClr val="tx1"/>
                </a:solidFill>
              </a:rPr>
              <a:t>                  }</a:t>
            </a:r>
          </a:p>
          <a:p>
            <a:pPr marL="0" indent="0">
              <a:buNone/>
            </a:pPr>
            <a:r>
              <a:rPr lang="en-US" sz="800" dirty="0">
                <a:solidFill>
                  <a:schemeClr val="tx1"/>
                </a:solidFill>
              </a:rPr>
              <a:t>                ],</a:t>
            </a:r>
          </a:p>
          <a:p>
            <a:pPr marL="0" indent="0">
              <a:buNone/>
            </a:pPr>
            <a:r>
              <a:rPr lang="en-US" sz="800" dirty="0">
                <a:solidFill>
                  <a:schemeClr val="tx1"/>
                </a:solidFill>
              </a:rPr>
              <a:t>                "sticky": false,</a:t>
            </a:r>
          </a:p>
          <a:p>
            <a:pPr marL="0" indent="0">
              <a:buNone/>
            </a:pPr>
            <a:r>
              <a:rPr lang="en-US" sz="800" dirty="0">
                <a:solidFill>
                  <a:schemeClr val="tx1"/>
                </a:solidFill>
              </a:rPr>
              <a:t>                "visible": true</a:t>
            </a:r>
          </a:p>
          <a:p>
            <a:pPr marL="0" indent="0">
              <a:buNone/>
            </a:pPr>
            <a:r>
              <a:rPr lang="en-US" sz="800" dirty="0">
                <a:solidFill>
                  <a:schemeClr val="tx1"/>
                </a:solidFill>
              </a:rPr>
              <a:t>              }</a:t>
            </a:r>
          </a:p>
          <a:p>
            <a:pPr marL="0" indent="0">
              <a:buNone/>
            </a:pPr>
            <a:r>
              <a:rPr lang="en-US" sz="800" dirty="0">
                <a:solidFill>
                  <a:schemeClr val="tx1"/>
                </a:solidFill>
              </a:rPr>
              <a:t>            }</a:t>
            </a:r>
          </a:p>
          <a:p>
            <a:pPr marL="0" indent="0">
              <a:buNone/>
            </a:pPr>
            <a:r>
              <a:rPr lang="en-US" sz="800" dirty="0">
                <a:solidFill>
                  <a:schemeClr val="tx1"/>
                </a:solidFill>
              </a:rPr>
              <a:t>          </a:t>
            </a:r>
            <a:r>
              <a:rPr lang="en-US" sz="800" dirty="0" smtClean="0">
                <a:solidFill>
                  <a:schemeClr val="tx1"/>
                </a:solidFill>
              </a:rPr>
              <a:t>]</a:t>
            </a:r>
            <a:endParaRPr lang="en-US" sz="800" dirty="0">
              <a:solidFill>
                <a:schemeClr val="tx1"/>
              </a:solidFill>
            </a:endParaRPr>
          </a:p>
        </p:txBody>
      </p:sp>
    </p:spTree>
    <p:extLst>
      <p:ext uri="{BB962C8B-B14F-4D97-AF65-F5344CB8AC3E}">
        <p14:creationId xmlns:p14="http://schemas.microsoft.com/office/powerpoint/2010/main" val="278848255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543800" y="4767263"/>
            <a:ext cx="905523" cy="273844"/>
          </a:xfrm>
        </p:spPr>
        <p:txBody>
          <a:bodyPr/>
          <a:lstStyle/>
          <a:p>
            <a:fld id="{6BD74D12-6C1D-401C-9B71-5EDA28DBBD29}" type="datetime1">
              <a:rPr lang="en-US" smtClean="0"/>
              <a:t>3/23/2021</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101</a:t>
            </a:fld>
            <a:endParaRPr lang="en-US"/>
          </a:p>
        </p:txBody>
      </p:sp>
      <p:sp>
        <p:nvSpPr>
          <p:cNvPr id="7" name="TextBox 6"/>
          <p:cNvSpPr txBox="1"/>
          <p:nvPr/>
        </p:nvSpPr>
        <p:spPr>
          <a:xfrm>
            <a:off x="304800" y="2167350"/>
            <a:ext cx="8382000" cy="523220"/>
          </a:xfrm>
          <a:prstGeom prst="rect">
            <a:avLst/>
          </a:prstGeom>
          <a:noFill/>
        </p:spPr>
        <p:txBody>
          <a:bodyPr wrap="square" rtlCol="0">
            <a:spAutoFit/>
          </a:bodyPr>
          <a:lstStyle/>
          <a:p>
            <a:pPr algn="ctr">
              <a:spcBef>
                <a:spcPct val="0"/>
              </a:spcBef>
            </a:pPr>
            <a:r>
              <a:rPr lang="en-US" sz="2800" dirty="0" smtClean="0">
                <a:solidFill>
                  <a:schemeClr val="tx2"/>
                </a:solidFill>
                <a:effectLst>
                  <a:outerShdw blurRad="63500" dist="38100" dir="5400000" algn="t" rotWithShape="0">
                    <a:prstClr val="black">
                      <a:alpha val="25000"/>
                    </a:prstClr>
                  </a:outerShdw>
                </a:effectLst>
                <a:ea typeface="+mj-ea"/>
                <a:cs typeface="+mj-cs"/>
              </a:rPr>
              <a:t>Additional Material</a:t>
            </a:r>
            <a:endParaRPr lang="en-US" sz="2800" dirty="0">
              <a:solidFill>
                <a:schemeClr val="tx2"/>
              </a:solidFill>
              <a:effectLst>
                <a:outerShdw blurRad="63500" dist="38100" dir="5400000" algn="t" rotWithShape="0">
                  <a:prstClr val="black">
                    <a:alpha val="25000"/>
                  </a:prstClr>
                </a:outerShdw>
              </a:effectLst>
              <a:ea typeface="+mj-ea"/>
              <a:cs typeface="+mj-cs"/>
            </a:endParaRPr>
          </a:p>
        </p:txBody>
      </p:sp>
    </p:spTree>
    <p:extLst>
      <p:ext uri="{BB962C8B-B14F-4D97-AF65-F5344CB8AC3E}">
        <p14:creationId xmlns:p14="http://schemas.microsoft.com/office/powerpoint/2010/main" val="2813732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 Examples</a:t>
            </a:r>
            <a:endParaRPr lang="en-US" dirty="0"/>
          </a:p>
        </p:txBody>
      </p:sp>
      <p:sp>
        <p:nvSpPr>
          <p:cNvPr id="3" name="Content Placeholder 2"/>
          <p:cNvSpPr>
            <a:spLocks noGrp="1"/>
          </p:cNvSpPr>
          <p:nvPr>
            <p:ph idx="1"/>
          </p:nvPr>
        </p:nvSpPr>
        <p:spPr>
          <a:xfrm>
            <a:off x="457200" y="1200150"/>
            <a:ext cx="8229600" cy="3581399"/>
          </a:xfrm>
        </p:spPr>
        <p:txBody>
          <a:bodyPr>
            <a:normAutofit fontScale="77500" lnSpcReduction="20000"/>
          </a:bodyPr>
          <a:lstStyle/>
          <a:p>
            <a:r>
              <a:rPr lang="en-US" dirty="0" smtClean="0"/>
              <a:t>Qt5 Signals &amp; Slots</a:t>
            </a:r>
            <a:br>
              <a:rPr lang="en-US" dirty="0" smtClean="0"/>
            </a:br>
            <a:r>
              <a:rPr lang="en-US" sz="1800" dirty="0" smtClean="0"/>
              <a:t>(</a:t>
            </a:r>
            <a:r>
              <a:rPr lang="en-US" sz="1800" dirty="0" smtClean="0">
                <a:hlinkClick r:id="rId2"/>
              </a:rPr>
              <a:t>https://doc.qt.io/qt-5/signalsandslots.html</a:t>
            </a:r>
            <a:r>
              <a:rPr lang="en-US" sz="1800" dirty="0" smtClean="0"/>
              <a:t>)</a:t>
            </a:r>
          </a:p>
          <a:p>
            <a:pPr lvl="1"/>
            <a:r>
              <a:rPr lang="en-US" sz="1800" dirty="0" smtClean="0"/>
              <a:t>Signals and slots are used for </a:t>
            </a:r>
            <a:r>
              <a:rPr lang="en-US" sz="1800" b="1" dirty="0" smtClean="0">
                <a:solidFill>
                  <a:srgbClr val="002060"/>
                </a:solidFill>
              </a:rPr>
              <a:t>communication between objects</a:t>
            </a:r>
            <a:r>
              <a:rPr lang="en-US" sz="1800" dirty="0" smtClean="0"/>
              <a:t>. The signals and slots mechanism is a central feature of </a:t>
            </a:r>
            <a:r>
              <a:rPr lang="en-US" sz="1800" dirty="0" err="1" smtClean="0"/>
              <a:t>Qt</a:t>
            </a:r>
            <a:r>
              <a:rPr lang="en-US" sz="1800" dirty="0" smtClean="0"/>
              <a:t> and probably the part that </a:t>
            </a:r>
            <a:r>
              <a:rPr lang="en-US" sz="1800" b="1" dirty="0" smtClean="0">
                <a:solidFill>
                  <a:srgbClr val="002060"/>
                </a:solidFill>
              </a:rPr>
              <a:t>differs</a:t>
            </a:r>
            <a:r>
              <a:rPr lang="en-US" sz="1800" dirty="0" smtClean="0"/>
              <a:t> most from the features provided by </a:t>
            </a:r>
            <a:r>
              <a:rPr lang="en-US" sz="1800" b="1" dirty="0" smtClean="0">
                <a:solidFill>
                  <a:srgbClr val="002060"/>
                </a:solidFill>
              </a:rPr>
              <a:t>other frameworks</a:t>
            </a:r>
            <a:r>
              <a:rPr lang="en-US" sz="1800" dirty="0" smtClean="0"/>
              <a:t>. </a:t>
            </a:r>
            <a:r>
              <a:rPr lang="en-US" sz="1800" b="1" dirty="0" smtClean="0">
                <a:solidFill>
                  <a:srgbClr val="002060"/>
                </a:solidFill>
              </a:rPr>
              <a:t>Other toolkits achieve </a:t>
            </a:r>
            <a:r>
              <a:rPr lang="en-US" sz="1800" dirty="0" smtClean="0"/>
              <a:t>this kind of communication using </a:t>
            </a:r>
            <a:r>
              <a:rPr lang="en-US" sz="1800" b="1" dirty="0" smtClean="0">
                <a:solidFill>
                  <a:srgbClr val="002060"/>
                </a:solidFill>
              </a:rPr>
              <a:t>callbacks</a:t>
            </a:r>
            <a:r>
              <a:rPr lang="en-US" sz="1800" dirty="0" smtClean="0"/>
              <a:t>.</a:t>
            </a:r>
          </a:p>
          <a:p>
            <a:pPr lvl="1"/>
            <a:r>
              <a:rPr lang="en-US" sz="1800" dirty="0" smtClean="0"/>
              <a:t>A </a:t>
            </a:r>
            <a:r>
              <a:rPr lang="en-US" sz="1800" b="1" dirty="0" smtClean="0">
                <a:solidFill>
                  <a:srgbClr val="002060"/>
                </a:solidFill>
              </a:rPr>
              <a:t>signal</a:t>
            </a:r>
            <a:r>
              <a:rPr lang="en-US" sz="1800" dirty="0" smtClean="0"/>
              <a:t> is </a:t>
            </a:r>
            <a:r>
              <a:rPr lang="en-US" sz="1800" b="1" dirty="0" smtClean="0">
                <a:solidFill>
                  <a:srgbClr val="002060"/>
                </a:solidFill>
              </a:rPr>
              <a:t>emitted</a:t>
            </a:r>
            <a:r>
              <a:rPr lang="en-US" sz="1800" dirty="0" smtClean="0"/>
              <a:t> when a particular </a:t>
            </a:r>
            <a:r>
              <a:rPr lang="en-US" sz="1800" b="1" dirty="0" smtClean="0">
                <a:solidFill>
                  <a:srgbClr val="002060"/>
                </a:solidFill>
              </a:rPr>
              <a:t>event occurs</a:t>
            </a:r>
            <a:r>
              <a:rPr lang="en-US" sz="1800" dirty="0" smtClean="0"/>
              <a:t>.</a:t>
            </a:r>
          </a:p>
          <a:p>
            <a:pPr lvl="1"/>
            <a:r>
              <a:rPr lang="en-US" sz="1800" dirty="0" err="1" smtClean="0"/>
              <a:t>Qt's</a:t>
            </a:r>
            <a:r>
              <a:rPr lang="en-US" sz="1800" dirty="0" smtClean="0"/>
              <a:t> widgets have many </a:t>
            </a:r>
            <a:r>
              <a:rPr lang="en-US" sz="1800" b="1" dirty="0" smtClean="0">
                <a:solidFill>
                  <a:srgbClr val="002060"/>
                </a:solidFill>
              </a:rPr>
              <a:t>predefined signals</a:t>
            </a:r>
            <a:r>
              <a:rPr lang="en-US" sz="1800" dirty="0" smtClean="0"/>
              <a:t>, but we can always subclass widgets to </a:t>
            </a:r>
            <a:r>
              <a:rPr lang="en-US" sz="1800" b="1" dirty="0" smtClean="0">
                <a:solidFill>
                  <a:srgbClr val="002060"/>
                </a:solidFill>
              </a:rPr>
              <a:t>add our own signals </a:t>
            </a:r>
            <a:r>
              <a:rPr lang="en-US" sz="1800" dirty="0" smtClean="0"/>
              <a:t>to them.</a:t>
            </a:r>
          </a:p>
          <a:p>
            <a:pPr lvl="1"/>
            <a:r>
              <a:rPr lang="en-US" sz="1800" dirty="0" smtClean="0"/>
              <a:t>A </a:t>
            </a:r>
            <a:r>
              <a:rPr lang="en-US" sz="1800" b="1" dirty="0" smtClean="0">
                <a:solidFill>
                  <a:srgbClr val="002060"/>
                </a:solidFill>
              </a:rPr>
              <a:t>slot is a function </a:t>
            </a:r>
            <a:r>
              <a:rPr lang="en-US" sz="1800" dirty="0" smtClean="0"/>
              <a:t>that is called in response to a particular signal.</a:t>
            </a:r>
          </a:p>
          <a:p>
            <a:pPr lvl="1"/>
            <a:r>
              <a:rPr lang="en-US" sz="1800" dirty="0" smtClean="0"/>
              <a:t>The signature of a signal must match the signature of the receiving slot.</a:t>
            </a:r>
          </a:p>
          <a:p>
            <a:pPr lvl="1"/>
            <a:r>
              <a:rPr lang="en-US" sz="1800" dirty="0" smtClean="0"/>
              <a:t>Signals are </a:t>
            </a:r>
            <a:r>
              <a:rPr lang="en-US" sz="1800" b="1" dirty="0" smtClean="0">
                <a:solidFill>
                  <a:srgbClr val="002060"/>
                </a:solidFill>
              </a:rPr>
              <a:t>emitted by objects </a:t>
            </a:r>
            <a:r>
              <a:rPr lang="en-US" sz="1800" dirty="0" smtClean="0"/>
              <a:t>when they </a:t>
            </a:r>
            <a:r>
              <a:rPr lang="en-US" sz="1800" b="1" dirty="0" smtClean="0">
                <a:solidFill>
                  <a:srgbClr val="002060"/>
                </a:solidFill>
              </a:rPr>
              <a:t>change their state </a:t>
            </a:r>
            <a:r>
              <a:rPr lang="en-US" sz="1800" dirty="0" smtClean="0"/>
              <a:t>in a way that may be interesting to other objects.</a:t>
            </a:r>
          </a:p>
          <a:p>
            <a:pPr lvl="1"/>
            <a:r>
              <a:rPr lang="en-US" sz="1800" dirty="0"/>
              <a:t>The signal </a:t>
            </a:r>
            <a:r>
              <a:rPr lang="en-US" sz="1800" b="1" dirty="0">
                <a:solidFill>
                  <a:srgbClr val="002060"/>
                </a:solidFill>
              </a:rPr>
              <a:t>does not know or care whether anything is receiving </a:t>
            </a:r>
            <a:r>
              <a:rPr lang="en-US" sz="1800" dirty="0"/>
              <a:t>the signals it emits. This is true information encapsulation, and ensures that the object can be used as a software component</a:t>
            </a:r>
            <a:r>
              <a:rPr lang="en-US" sz="1800" dirty="0" smtClean="0"/>
              <a:t>.</a:t>
            </a:r>
          </a:p>
          <a:p>
            <a:pPr lvl="1"/>
            <a:r>
              <a:rPr lang="en-US" sz="1800" dirty="0"/>
              <a:t>You can connect as </a:t>
            </a:r>
            <a:r>
              <a:rPr lang="en-US" sz="1800" b="1" dirty="0">
                <a:solidFill>
                  <a:srgbClr val="002060"/>
                </a:solidFill>
              </a:rPr>
              <a:t>many signals as you want to a single slot</a:t>
            </a:r>
            <a:r>
              <a:rPr lang="en-US" sz="1800" dirty="0"/>
              <a:t>, and a </a:t>
            </a:r>
            <a:r>
              <a:rPr lang="en-US" sz="1800" b="1" dirty="0">
                <a:solidFill>
                  <a:srgbClr val="002060"/>
                </a:solidFill>
              </a:rPr>
              <a:t>signal can be connected to as many slots</a:t>
            </a:r>
            <a:r>
              <a:rPr lang="en-US" sz="1800" dirty="0"/>
              <a:t> as you need</a:t>
            </a:r>
            <a:r>
              <a:rPr lang="en-US" sz="1800" dirty="0" smtClean="0"/>
              <a:t>.</a:t>
            </a:r>
          </a:p>
        </p:txBody>
      </p:sp>
      <p:sp>
        <p:nvSpPr>
          <p:cNvPr id="4" name="Date Placeholder 3"/>
          <p:cNvSpPr>
            <a:spLocks noGrp="1"/>
          </p:cNvSpPr>
          <p:nvPr>
            <p:ph type="dt" sz="half" idx="10"/>
          </p:nvPr>
        </p:nvSpPr>
        <p:spPr/>
        <p:txBody>
          <a:bodyPr/>
          <a:lstStyle/>
          <a:p>
            <a:fld id="{231B974E-0098-402B-9217-09CCB16C5732}" type="datetime1">
              <a:rPr lang="en-US" smtClean="0"/>
              <a:t>3/23/2021</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102</a:t>
            </a:fld>
            <a:endParaRPr lang="en-US"/>
          </a:p>
        </p:txBody>
      </p:sp>
    </p:spTree>
    <p:extLst>
      <p:ext uri="{BB962C8B-B14F-4D97-AF65-F5344CB8AC3E}">
        <p14:creationId xmlns:p14="http://schemas.microsoft.com/office/powerpoint/2010/main" val="1435402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 Examples</a:t>
            </a:r>
            <a:endParaRPr lang="en-US" dirty="0"/>
          </a:p>
        </p:txBody>
      </p:sp>
      <p:sp>
        <p:nvSpPr>
          <p:cNvPr id="3" name="Content Placeholder 2"/>
          <p:cNvSpPr>
            <a:spLocks noGrp="1"/>
          </p:cNvSpPr>
          <p:nvPr>
            <p:ph idx="1"/>
          </p:nvPr>
        </p:nvSpPr>
        <p:spPr>
          <a:xfrm>
            <a:off x="457200" y="1200150"/>
            <a:ext cx="8229600" cy="3581399"/>
          </a:xfrm>
        </p:spPr>
        <p:txBody>
          <a:bodyPr>
            <a:normAutofit/>
          </a:bodyPr>
          <a:lstStyle/>
          <a:p>
            <a:r>
              <a:rPr lang="en-US" dirty="0" smtClean="0"/>
              <a:t>Qt5 Signals &amp; Slots</a:t>
            </a:r>
            <a:br>
              <a:rPr lang="en-US" dirty="0" smtClean="0"/>
            </a:br>
            <a:r>
              <a:rPr lang="en-US" sz="1800" dirty="0" smtClean="0"/>
              <a:t>(</a:t>
            </a:r>
            <a:r>
              <a:rPr lang="en-US" sz="1800" dirty="0" smtClean="0">
                <a:hlinkClick r:id="rId2"/>
              </a:rPr>
              <a:t>https://doc.qt.io/qt-5/signalsandslots.html</a:t>
            </a:r>
            <a:r>
              <a:rPr lang="en-US" sz="1800" dirty="0" smtClean="0"/>
              <a:t>)</a:t>
            </a:r>
          </a:p>
        </p:txBody>
      </p:sp>
      <p:sp>
        <p:nvSpPr>
          <p:cNvPr id="4" name="Date Placeholder 3"/>
          <p:cNvSpPr>
            <a:spLocks noGrp="1"/>
          </p:cNvSpPr>
          <p:nvPr>
            <p:ph type="dt" sz="half" idx="10"/>
          </p:nvPr>
        </p:nvSpPr>
        <p:spPr/>
        <p:txBody>
          <a:bodyPr/>
          <a:lstStyle/>
          <a:p>
            <a:fld id="{99C3F074-5157-46A6-AA6A-B526EB33F51D}" type="datetime1">
              <a:rPr lang="en-US" smtClean="0"/>
              <a:t>3/23/2021</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103</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1979870"/>
            <a:ext cx="3067050" cy="2977892"/>
          </a:xfrm>
          <a:prstGeom prst="rect">
            <a:avLst/>
          </a:prstGeom>
        </p:spPr>
      </p:pic>
    </p:spTree>
    <p:extLst>
      <p:ext uri="{BB962C8B-B14F-4D97-AF65-F5344CB8AC3E}">
        <p14:creationId xmlns:p14="http://schemas.microsoft.com/office/powerpoint/2010/main" val="714938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Examples</a:t>
            </a:r>
            <a:endParaRPr lang="en-US" dirty="0"/>
          </a:p>
        </p:txBody>
      </p:sp>
      <p:sp>
        <p:nvSpPr>
          <p:cNvPr id="3" name="Content Placeholder 2"/>
          <p:cNvSpPr>
            <a:spLocks noGrp="1"/>
          </p:cNvSpPr>
          <p:nvPr>
            <p:ph idx="1"/>
          </p:nvPr>
        </p:nvSpPr>
        <p:spPr/>
        <p:txBody>
          <a:bodyPr>
            <a:normAutofit/>
          </a:bodyPr>
          <a:lstStyle/>
          <a:p>
            <a:r>
              <a:rPr lang="en-US" dirty="0" smtClean="0"/>
              <a:t>Qt5 </a:t>
            </a:r>
            <a:r>
              <a:rPr lang="en-US" dirty="0" err="1" smtClean="0"/>
              <a:t>QEvent</a:t>
            </a:r>
            <a:r>
              <a:rPr lang="en-US" dirty="0"/>
              <a:t/>
            </a:r>
            <a:br>
              <a:rPr lang="en-US" dirty="0"/>
            </a:br>
            <a:r>
              <a:rPr lang="en-US" sz="1600" dirty="0"/>
              <a:t>(</a:t>
            </a:r>
            <a:r>
              <a:rPr lang="en-US" sz="1600" dirty="0">
                <a:hlinkClick r:id="rId2"/>
              </a:rPr>
              <a:t>https://</a:t>
            </a:r>
            <a:r>
              <a:rPr lang="en-US" sz="1600" dirty="0" smtClean="0">
                <a:hlinkClick r:id="rId2"/>
              </a:rPr>
              <a:t>doc.qt.io/qt-5/qevent.html</a:t>
            </a:r>
            <a:r>
              <a:rPr lang="en-US" sz="1600" dirty="0"/>
              <a:t>, </a:t>
            </a:r>
            <a:r>
              <a:rPr lang="en-US" sz="1600" dirty="0">
                <a:hlinkClick r:id="rId3"/>
              </a:rPr>
              <a:t>https://</a:t>
            </a:r>
            <a:r>
              <a:rPr lang="en-US" sz="1600" dirty="0" smtClean="0">
                <a:hlinkClick r:id="rId3"/>
              </a:rPr>
              <a:t>doc.qt.io/qt-5/eventsandfilters.html</a:t>
            </a:r>
            <a:r>
              <a:rPr lang="en-US" sz="1600" dirty="0" smtClean="0"/>
              <a:t>)</a:t>
            </a:r>
          </a:p>
          <a:p>
            <a:pPr lvl="1"/>
            <a:r>
              <a:rPr lang="en-US" dirty="0"/>
              <a:t>The </a:t>
            </a:r>
            <a:r>
              <a:rPr lang="en-US" dirty="0" err="1"/>
              <a:t>QEvent</a:t>
            </a:r>
            <a:r>
              <a:rPr lang="en-US" dirty="0"/>
              <a:t> class is the base class of all event classes. Event objects </a:t>
            </a:r>
            <a:r>
              <a:rPr lang="en-US" b="1" dirty="0">
                <a:solidFill>
                  <a:srgbClr val="002060"/>
                </a:solidFill>
              </a:rPr>
              <a:t>contain event parameters</a:t>
            </a:r>
            <a:r>
              <a:rPr lang="en-US" dirty="0" smtClean="0"/>
              <a:t>.</a:t>
            </a:r>
          </a:p>
          <a:p>
            <a:pPr lvl="1"/>
            <a:r>
              <a:rPr lang="en-US" b="1" dirty="0" smtClean="0">
                <a:solidFill>
                  <a:srgbClr val="002060"/>
                </a:solidFill>
              </a:rPr>
              <a:t>Represent </a:t>
            </a:r>
            <a:r>
              <a:rPr lang="en-US" b="1" dirty="0">
                <a:solidFill>
                  <a:srgbClr val="002060"/>
                </a:solidFill>
              </a:rPr>
              <a:t>things that have happened </a:t>
            </a:r>
            <a:r>
              <a:rPr lang="en-US" dirty="0"/>
              <a:t>either within an application or as a result of </a:t>
            </a:r>
            <a:r>
              <a:rPr lang="en-US" dirty="0" smtClean="0"/>
              <a:t>outside </a:t>
            </a:r>
            <a:r>
              <a:rPr lang="en-US" dirty="0"/>
              <a:t>activity that the application needs to know about</a:t>
            </a:r>
            <a:r>
              <a:rPr lang="en-US" dirty="0" smtClean="0"/>
              <a:t>.</a:t>
            </a:r>
          </a:p>
          <a:p>
            <a:pPr lvl="1"/>
            <a:r>
              <a:rPr lang="en-US" dirty="0"/>
              <a:t>Events can be </a:t>
            </a:r>
            <a:r>
              <a:rPr lang="en-US" b="1" dirty="0">
                <a:solidFill>
                  <a:srgbClr val="002060"/>
                </a:solidFill>
              </a:rPr>
              <a:t>received and handled by any instance of a </a:t>
            </a:r>
            <a:r>
              <a:rPr lang="en-US" b="1" dirty="0" err="1">
                <a:solidFill>
                  <a:srgbClr val="002060"/>
                </a:solidFill>
              </a:rPr>
              <a:t>QObject</a:t>
            </a:r>
            <a:r>
              <a:rPr lang="en-US" b="1" dirty="0">
                <a:solidFill>
                  <a:srgbClr val="002060"/>
                </a:solidFill>
              </a:rPr>
              <a:t> </a:t>
            </a:r>
            <a:r>
              <a:rPr lang="en-US" dirty="0"/>
              <a:t>subclass, but they are especially relevant to widgets</a:t>
            </a:r>
            <a:r>
              <a:rPr lang="en-US" dirty="0" smtClean="0"/>
              <a:t>.</a:t>
            </a:r>
          </a:p>
        </p:txBody>
      </p:sp>
      <p:sp>
        <p:nvSpPr>
          <p:cNvPr id="4" name="Date Placeholder 3"/>
          <p:cNvSpPr>
            <a:spLocks noGrp="1"/>
          </p:cNvSpPr>
          <p:nvPr>
            <p:ph type="dt" sz="half" idx="10"/>
          </p:nvPr>
        </p:nvSpPr>
        <p:spPr/>
        <p:txBody>
          <a:bodyPr/>
          <a:lstStyle/>
          <a:p>
            <a:fld id="{2599555E-1363-4ADE-8DA5-2016ED07188D}" type="datetime1">
              <a:rPr lang="en-US" smtClean="0"/>
              <a:t>3/23/2021</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104</a:t>
            </a:fld>
            <a:endParaRPr lang="en-US"/>
          </a:p>
        </p:txBody>
      </p:sp>
    </p:spTree>
    <p:extLst>
      <p:ext uri="{BB962C8B-B14F-4D97-AF65-F5344CB8AC3E}">
        <p14:creationId xmlns:p14="http://schemas.microsoft.com/office/powerpoint/2010/main" val="3429073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Examples</a:t>
            </a:r>
            <a:endParaRPr lang="en-US" dirty="0"/>
          </a:p>
        </p:txBody>
      </p:sp>
      <p:sp>
        <p:nvSpPr>
          <p:cNvPr id="3" name="Content Placeholder 2"/>
          <p:cNvSpPr>
            <a:spLocks noGrp="1"/>
          </p:cNvSpPr>
          <p:nvPr>
            <p:ph idx="1"/>
          </p:nvPr>
        </p:nvSpPr>
        <p:spPr/>
        <p:txBody>
          <a:bodyPr>
            <a:normAutofit/>
          </a:bodyPr>
          <a:lstStyle/>
          <a:p>
            <a:r>
              <a:rPr lang="en-US" dirty="0" smtClean="0"/>
              <a:t>Qt5 </a:t>
            </a:r>
            <a:r>
              <a:rPr lang="en-US" dirty="0" err="1" smtClean="0"/>
              <a:t>QEvent</a:t>
            </a:r>
            <a:r>
              <a:rPr lang="en-US" dirty="0"/>
              <a:t/>
            </a:r>
            <a:br>
              <a:rPr lang="en-US" dirty="0"/>
            </a:br>
            <a:r>
              <a:rPr lang="en-US" sz="1600" dirty="0"/>
              <a:t>(</a:t>
            </a:r>
            <a:r>
              <a:rPr lang="en-US" sz="1600" dirty="0">
                <a:hlinkClick r:id="rId2"/>
              </a:rPr>
              <a:t>https://</a:t>
            </a:r>
            <a:r>
              <a:rPr lang="en-US" sz="1600" dirty="0" smtClean="0">
                <a:hlinkClick r:id="rId2"/>
              </a:rPr>
              <a:t>doc.qt.io/qt-5/qevent.html</a:t>
            </a:r>
            <a:r>
              <a:rPr lang="en-US" sz="1600" dirty="0"/>
              <a:t>, </a:t>
            </a:r>
            <a:r>
              <a:rPr lang="en-US" sz="1600" dirty="0">
                <a:hlinkClick r:id="rId3"/>
              </a:rPr>
              <a:t>https://</a:t>
            </a:r>
            <a:r>
              <a:rPr lang="en-US" sz="1600" dirty="0" smtClean="0">
                <a:hlinkClick r:id="rId3"/>
              </a:rPr>
              <a:t>doc.qt.io/qt-5/eventsandfilters.html</a:t>
            </a:r>
            <a:r>
              <a:rPr lang="en-US" sz="1600" dirty="0" smtClean="0"/>
              <a:t>)</a:t>
            </a:r>
          </a:p>
          <a:p>
            <a:pPr lvl="1"/>
            <a:r>
              <a:rPr lang="en-US" b="1" dirty="0" smtClean="0">
                <a:solidFill>
                  <a:srgbClr val="002060"/>
                </a:solidFill>
              </a:rPr>
              <a:t>Delivered</a:t>
            </a:r>
            <a:r>
              <a:rPr lang="en-US" dirty="0" smtClean="0"/>
              <a:t> </a:t>
            </a:r>
            <a:r>
              <a:rPr lang="en-US" dirty="0"/>
              <a:t>to a particular </a:t>
            </a:r>
            <a:r>
              <a:rPr lang="en-US" b="1" dirty="0">
                <a:solidFill>
                  <a:srgbClr val="002060"/>
                </a:solidFill>
              </a:rPr>
              <a:t>instance of </a:t>
            </a:r>
            <a:r>
              <a:rPr lang="en-US" b="1" dirty="0" err="1">
                <a:solidFill>
                  <a:srgbClr val="002060"/>
                </a:solidFill>
              </a:rPr>
              <a:t>QObject</a:t>
            </a:r>
            <a:r>
              <a:rPr lang="en-US" b="1" dirty="0">
                <a:solidFill>
                  <a:srgbClr val="002060"/>
                </a:solidFill>
              </a:rPr>
              <a:t> </a:t>
            </a:r>
            <a:r>
              <a:rPr lang="en-US" dirty="0"/>
              <a:t>(or one of its subclasses) by </a:t>
            </a:r>
            <a:r>
              <a:rPr lang="en-US" b="1" dirty="0">
                <a:solidFill>
                  <a:srgbClr val="002060"/>
                </a:solidFill>
              </a:rPr>
              <a:t>calling its event() function</a:t>
            </a:r>
            <a:r>
              <a:rPr lang="en-US" dirty="0"/>
              <a:t>. This function does not handle the event itself; based on the type of event delivered, it calls an event handler for that specific type of event, and sends a response based on whether the event was accepted or ignored</a:t>
            </a:r>
            <a:r>
              <a:rPr lang="en-US" dirty="0" smtClean="0"/>
              <a:t>.</a:t>
            </a:r>
          </a:p>
          <a:p>
            <a:pPr lvl="1"/>
            <a:r>
              <a:rPr lang="en-US" dirty="0"/>
              <a:t>Most event types have </a:t>
            </a:r>
            <a:r>
              <a:rPr lang="en-US" b="1" dirty="0">
                <a:solidFill>
                  <a:srgbClr val="002060"/>
                </a:solidFill>
              </a:rPr>
              <a:t>special classes</a:t>
            </a:r>
            <a:r>
              <a:rPr lang="en-US" dirty="0"/>
              <a:t>, notably </a:t>
            </a:r>
            <a:r>
              <a:rPr lang="en-US" dirty="0" err="1"/>
              <a:t>QResizeEvent</a:t>
            </a:r>
            <a:r>
              <a:rPr lang="en-US" dirty="0"/>
              <a:t>, </a:t>
            </a:r>
            <a:r>
              <a:rPr lang="en-US" dirty="0" err="1"/>
              <a:t>QPaintEvent</a:t>
            </a:r>
            <a:r>
              <a:rPr lang="en-US" dirty="0"/>
              <a:t>, </a:t>
            </a:r>
            <a:r>
              <a:rPr lang="en-US" dirty="0" err="1"/>
              <a:t>QMouseEvent</a:t>
            </a:r>
            <a:r>
              <a:rPr lang="en-US" dirty="0"/>
              <a:t>, </a:t>
            </a:r>
            <a:r>
              <a:rPr lang="en-US" dirty="0" err="1"/>
              <a:t>QKeyEvent</a:t>
            </a:r>
            <a:r>
              <a:rPr lang="en-US" dirty="0"/>
              <a:t>, and </a:t>
            </a:r>
            <a:r>
              <a:rPr lang="en-US" dirty="0" err="1"/>
              <a:t>QCloseEvent</a:t>
            </a:r>
            <a:r>
              <a:rPr lang="en-US" dirty="0"/>
              <a:t>. Each class subclasses </a:t>
            </a:r>
            <a:r>
              <a:rPr lang="en-US" dirty="0" err="1"/>
              <a:t>QEvent</a:t>
            </a:r>
            <a:r>
              <a:rPr lang="en-US" dirty="0"/>
              <a:t> and </a:t>
            </a:r>
            <a:r>
              <a:rPr lang="en-US" b="1" dirty="0">
                <a:solidFill>
                  <a:srgbClr val="002060"/>
                </a:solidFill>
              </a:rPr>
              <a:t>adds event-specific </a:t>
            </a:r>
            <a:r>
              <a:rPr lang="en-US" b="1" dirty="0" smtClean="0">
                <a:solidFill>
                  <a:srgbClr val="002060"/>
                </a:solidFill>
              </a:rPr>
              <a:t>functions </a:t>
            </a:r>
            <a:r>
              <a:rPr lang="en-US" dirty="0" smtClean="0"/>
              <a:t>(e.g., size</a:t>
            </a:r>
            <a:r>
              <a:rPr lang="en-US" dirty="0"/>
              <a:t>()) to enable widgets to discover how their dimensions have been changed.</a:t>
            </a:r>
            <a:endParaRPr lang="en-US" dirty="0" smtClean="0"/>
          </a:p>
          <a:p>
            <a:pPr lvl="1"/>
            <a:endParaRPr lang="en-US" dirty="0"/>
          </a:p>
        </p:txBody>
      </p:sp>
      <p:sp>
        <p:nvSpPr>
          <p:cNvPr id="4" name="Date Placeholder 3"/>
          <p:cNvSpPr>
            <a:spLocks noGrp="1"/>
          </p:cNvSpPr>
          <p:nvPr>
            <p:ph type="dt" sz="half" idx="10"/>
          </p:nvPr>
        </p:nvSpPr>
        <p:spPr/>
        <p:txBody>
          <a:bodyPr/>
          <a:lstStyle/>
          <a:p>
            <a:fld id="{A6DEAF05-E953-466D-95FE-0CA8973D2323}" type="datetime1">
              <a:rPr lang="en-US" smtClean="0"/>
              <a:t>3/23/2021</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105</a:t>
            </a:fld>
            <a:endParaRPr lang="en-US"/>
          </a:p>
        </p:txBody>
      </p:sp>
    </p:spTree>
    <p:extLst>
      <p:ext uri="{BB962C8B-B14F-4D97-AF65-F5344CB8AC3E}">
        <p14:creationId xmlns:p14="http://schemas.microsoft.com/office/powerpoint/2010/main" val="2756894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Examples</a:t>
            </a:r>
            <a:endParaRPr lang="en-US" dirty="0"/>
          </a:p>
        </p:txBody>
      </p:sp>
      <p:sp>
        <p:nvSpPr>
          <p:cNvPr id="3" name="Content Placeholder 2"/>
          <p:cNvSpPr>
            <a:spLocks noGrp="1"/>
          </p:cNvSpPr>
          <p:nvPr>
            <p:ph idx="1"/>
          </p:nvPr>
        </p:nvSpPr>
        <p:spPr/>
        <p:txBody>
          <a:bodyPr>
            <a:normAutofit/>
          </a:bodyPr>
          <a:lstStyle/>
          <a:p>
            <a:r>
              <a:rPr lang="en-US" dirty="0" smtClean="0"/>
              <a:t>Qt5 </a:t>
            </a:r>
            <a:r>
              <a:rPr lang="en-US" dirty="0" err="1" smtClean="0"/>
              <a:t>QEvent</a:t>
            </a:r>
            <a:r>
              <a:rPr lang="en-US" dirty="0"/>
              <a:t/>
            </a:r>
            <a:br>
              <a:rPr lang="en-US" dirty="0"/>
            </a:br>
            <a:r>
              <a:rPr lang="en-US" sz="1600" dirty="0"/>
              <a:t>(</a:t>
            </a:r>
            <a:r>
              <a:rPr lang="en-US" sz="1600" dirty="0">
                <a:hlinkClick r:id="rId2"/>
              </a:rPr>
              <a:t>https://</a:t>
            </a:r>
            <a:r>
              <a:rPr lang="en-US" sz="1600" dirty="0" smtClean="0">
                <a:hlinkClick r:id="rId2"/>
              </a:rPr>
              <a:t>doc.qt.io/qt-5/qevent.html</a:t>
            </a:r>
            <a:r>
              <a:rPr lang="en-US" sz="1600" dirty="0"/>
              <a:t>, </a:t>
            </a:r>
            <a:r>
              <a:rPr lang="en-US" sz="1600" dirty="0">
                <a:hlinkClick r:id="rId3"/>
              </a:rPr>
              <a:t>https://</a:t>
            </a:r>
            <a:r>
              <a:rPr lang="en-US" sz="1600" dirty="0" smtClean="0">
                <a:hlinkClick r:id="rId3"/>
              </a:rPr>
              <a:t>doc.qt.io/qt-5/eventsandfilters.html</a:t>
            </a:r>
            <a:r>
              <a:rPr lang="en-US" sz="1600" dirty="0" smtClean="0"/>
              <a:t>)</a:t>
            </a:r>
          </a:p>
          <a:p>
            <a:pPr lvl="1"/>
            <a:r>
              <a:rPr lang="en-US" dirty="0" smtClean="0"/>
              <a:t>Event types:</a:t>
            </a:r>
          </a:p>
          <a:p>
            <a:pPr lvl="2"/>
            <a:r>
              <a:rPr lang="en-US" b="1" dirty="0">
                <a:solidFill>
                  <a:srgbClr val="002060"/>
                </a:solidFill>
              </a:rPr>
              <a:t>Spontaneous</a:t>
            </a:r>
            <a:r>
              <a:rPr lang="en-US" dirty="0"/>
              <a:t> events are </a:t>
            </a:r>
            <a:r>
              <a:rPr lang="en-US" b="1" dirty="0">
                <a:solidFill>
                  <a:schemeClr val="tx2">
                    <a:lumMod val="50000"/>
                  </a:schemeClr>
                </a:solidFill>
              </a:rPr>
              <a:t>generated by the window system</a:t>
            </a:r>
            <a:r>
              <a:rPr lang="en-US" dirty="0"/>
              <a:t>. They are put in a system queue and processed one after the other by the event loop</a:t>
            </a:r>
            <a:r>
              <a:rPr lang="en-US" dirty="0" smtClean="0"/>
              <a:t>.</a:t>
            </a:r>
          </a:p>
          <a:p>
            <a:pPr lvl="2"/>
            <a:r>
              <a:rPr lang="en-US" dirty="0"/>
              <a:t> </a:t>
            </a:r>
            <a:r>
              <a:rPr lang="en-US" b="1" dirty="0">
                <a:solidFill>
                  <a:srgbClr val="002060"/>
                </a:solidFill>
              </a:rPr>
              <a:t>Posted</a:t>
            </a:r>
            <a:r>
              <a:rPr lang="en-US" dirty="0"/>
              <a:t> events are </a:t>
            </a:r>
            <a:r>
              <a:rPr lang="en-US" b="1" dirty="0">
                <a:solidFill>
                  <a:schemeClr val="tx2">
                    <a:lumMod val="50000"/>
                  </a:schemeClr>
                </a:solidFill>
              </a:rPr>
              <a:t>generated by </a:t>
            </a:r>
            <a:r>
              <a:rPr lang="en-US" b="1" dirty="0" err="1">
                <a:solidFill>
                  <a:schemeClr val="tx2">
                    <a:lumMod val="50000"/>
                  </a:schemeClr>
                </a:solidFill>
              </a:rPr>
              <a:t>Qt</a:t>
            </a:r>
            <a:r>
              <a:rPr lang="en-US" b="1" dirty="0">
                <a:solidFill>
                  <a:schemeClr val="tx2">
                    <a:lumMod val="50000"/>
                  </a:schemeClr>
                </a:solidFill>
              </a:rPr>
              <a:t> or by the application</a:t>
            </a:r>
            <a:r>
              <a:rPr lang="en-US" dirty="0"/>
              <a:t>. They are </a:t>
            </a:r>
            <a:r>
              <a:rPr lang="en-US" b="1" dirty="0">
                <a:solidFill>
                  <a:schemeClr val="tx2">
                    <a:lumMod val="50000"/>
                  </a:schemeClr>
                </a:solidFill>
              </a:rPr>
              <a:t>queued</a:t>
            </a:r>
            <a:r>
              <a:rPr lang="en-US" dirty="0"/>
              <a:t> by </a:t>
            </a:r>
            <a:r>
              <a:rPr lang="en-US" dirty="0" err="1"/>
              <a:t>Qt</a:t>
            </a:r>
            <a:r>
              <a:rPr lang="en-US" dirty="0"/>
              <a:t> and processed by the event loop</a:t>
            </a:r>
            <a:r>
              <a:rPr lang="en-US" dirty="0" smtClean="0"/>
              <a:t>.</a:t>
            </a:r>
          </a:p>
          <a:p>
            <a:pPr lvl="2"/>
            <a:r>
              <a:rPr lang="en-US" b="1" dirty="0">
                <a:solidFill>
                  <a:srgbClr val="002060"/>
                </a:solidFill>
              </a:rPr>
              <a:t>Sent</a:t>
            </a:r>
            <a:r>
              <a:rPr lang="en-US" dirty="0"/>
              <a:t> events are </a:t>
            </a:r>
            <a:r>
              <a:rPr lang="en-US" b="1" dirty="0">
                <a:solidFill>
                  <a:schemeClr val="tx2">
                    <a:lumMod val="50000"/>
                  </a:schemeClr>
                </a:solidFill>
              </a:rPr>
              <a:t>generated by </a:t>
            </a:r>
            <a:r>
              <a:rPr lang="en-US" b="1" dirty="0" err="1">
                <a:solidFill>
                  <a:schemeClr val="tx2">
                    <a:lumMod val="50000"/>
                  </a:schemeClr>
                </a:solidFill>
              </a:rPr>
              <a:t>Qt</a:t>
            </a:r>
            <a:r>
              <a:rPr lang="en-US" b="1" dirty="0">
                <a:solidFill>
                  <a:schemeClr val="tx2">
                    <a:lumMod val="50000"/>
                  </a:schemeClr>
                </a:solidFill>
              </a:rPr>
              <a:t> or by the application</a:t>
            </a:r>
            <a:r>
              <a:rPr lang="en-US" dirty="0"/>
              <a:t>, but they are </a:t>
            </a:r>
            <a:r>
              <a:rPr lang="en-US" b="1" dirty="0">
                <a:solidFill>
                  <a:schemeClr val="tx2">
                    <a:lumMod val="50000"/>
                  </a:schemeClr>
                </a:solidFill>
              </a:rPr>
              <a:t>sent directly to the target object</a:t>
            </a:r>
            <a:r>
              <a:rPr lang="en-US" dirty="0"/>
              <a:t>.</a:t>
            </a:r>
            <a:endParaRPr lang="en-US" dirty="0" smtClean="0"/>
          </a:p>
          <a:p>
            <a:pPr lvl="1"/>
            <a:endParaRPr lang="en-US" dirty="0"/>
          </a:p>
        </p:txBody>
      </p:sp>
      <p:sp>
        <p:nvSpPr>
          <p:cNvPr id="4" name="Date Placeholder 3"/>
          <p:cNvSpPr>
            <a:spLocks noGrp="1"/>
          </p:cNvSpPr>
          <p:nvPr>
            <p:ph type="dt" sz="half" idx="10"/>
          </p:nvPr>
        </p:nvSpPr>
        <p:spPr/>
        <p:txBody>
          <a:bodyPr/>
          <a:lstStyle/>
          <a:p>
            <a:fld id="{7866385B-76BC-428B-B057-A656D73232D9}" type="datetime1">
              <a:rPr lang="en-US" smtClean="0"/>
              <a:t>3/23/2021</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106</a:t>
            </a:fld>
            <a:endParaRPr lang="en-US"/>
          </a:p>
        </p:txBody>
      </p:sp>
    </p:spTree>
    <p:extLst>
      <p:ext uri="{BB962C8B-B14F-4D97-AF65-F5344CB8AC3E}">
        <p14:creationId xmlns:p14="http://schemas.microsoft.com/office/powerpoint/2010/main" val="35653879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 Slots, Callbacks</a:t>
            </a:r>
            <a:endParaRPr lang="en-US" dirty="0"/>
          </a:p>
        </p:txBody>
      </p:sp>
      <p:sp>
        <p:nvSpPr>
          <p:cNvPr id="3" name="Content Placeholder 2"/>
          <p:cNvSpPr>
            <a:spLocks noGrp="1"/>
          </p:cNvSpPr>
          <p:nvPr>
            <p:ph idx="1"/>
          </p:nvPr>
        </p:nvSpPr>
        <p:spPr/>
        <p:txBody>
          <a:bodyPr>
            <a:normAutofit lnSpcReduction="10000"/>
          </a:bodyPr>
          <a:lstStyle/>
          <a:p>
            <a:r>
              <a:rPr lang="en-US" dirty="0" smtClean="0"/>
              <a:t>Qt5 Signal/Slots vs. </a:t>
            </a:r>
            <a:r>
              <a:rPr lang="en-US" dirty="0"/>
              <a:t>Callbacks</a:t>
            </a:r>
            <a:br>
              <a:rPr lang="en-US" dirty="0"/>
            </a:br>
            <a:r>
              <a:rPr lang="en-US" sz="1600" dirty="0"/>
              <a:t>(</a:t>
            </a:r>
            <a:r>
              <a:rPr lang="en-US" sz="1600" dirty="0">
                <a:hlinkClick r:id="rId2"/>
              </a:rPr>
              <a:t>https://</a:t>
            </a:r>
            <a:r>
              <a:rPr lang="en-US" sz="1600" dirty="0" smtClean="0">
                <a:hlinkClick r:id="rId2"/>
              </a:rPr>
              <a:t>doc.qt.io/qt-5/signalsandslots.html</a:t>
            </a:r>
            <a:r>
              <a:rPr lang="en-US" sz="1600" dirty="0" smtClean="0"/>
              <a:t>)</a:t>
            </a:r>
            <a:endParaRPr lang="en-US" dirty="0" smtClean="0"/>
          </a:p>
          <a:p>
            <a:pPr lvl="1"/>
            <a:r>
              <a:rPr lang="en-US" dirty="0"/>
              <a:t>A </a:t>
            </a:r>
            <a:r>
              <a:rPr lang="en-US" b="1" dirty="0">
                <a:solidFill>
                  <a:schemeClr val="tx2">
                    <a:lumMod val="50000"/>
                  </a:schemeClr>
                </a:solidFill>
              </a:rPr>
              <a:t>signal</a:t>
            </a:r>
            <a:r>
              <a:rPr lang="en-US" dirty="0"/>
              <a:t> is </a:t>
            </a:r>
            <a:r>
              <a:rPr lang="en-US" b="1" dirty="0">
                <a:solidFill>
                  <a:schemeClr val="tx2">
                    <a:lumMod val="50000"/>
                  </a:schemeClr>
                </a:solidFill>
              </a:rPr>
              <a:t>emitted when a particular event occurs</a:t>
            </a:r>
            <a:r>
              <a:rPr lang="en-US" dirty="0" smtClean="0"/>
              <a:t>.</a:t>
            </a:r>
          </a:p>
          <a:p>
            <a:pPr lvl="1"/>
            <a:r>
              <a:rPr lang="en-US" dirty="0"/>
              <a:t>A </a:t>
            </a:r>
            <a:r>
              <a:rPr lang="en-US" b="1" dirty="0">
                <a:solidFill>
                  <a:schemeClr val="tx2">
                    <a:lumMod val="50000"/>
                  </a:schemeClr>
                </a:solidFill>
              </a:rPr>
              <a:t>slot</a:t>
            </a:r>
            <a:r>
              <a:rPr lang="en-US" dirty="0"/>
              <a:t> is </a:t>
            </a:r>
            <a:r>
              <a:rPr lang="en-US" b="1" dirty="0">
                <a:solidFill>
                  <a:schemeClr val="tx2">
                    <a:lumMod val="50000"/>
                  </a:schemeClr>
                </a:solidFill>
              </a:rPr>
              <a:t>a function that is called in response to a particular signal</a:t>
            </a:r>
            <a:r>
              <a:rPr lang="en-US" dirty="0" smtClean="0"/>
              <a:t>.</a:t>
            </a:r>
          </a:p>
          <a:p>
            <a:pPr lvl="1"/>
            <a:r>
              <a:rPr lang="en-US" b="1" dirty="0" smtClean="0">
                <a:solidFill>
                  <a:schemeClr val="tx2">
                    <a:lumMod val="50000"/>
                  </a:schemeClr>
                </a:solidFill>
              </a:rPr>
              <a:t>Other </a:t>
            </a:r>
            <a:r>
              <a:rPr lang="en-US" b="1" dirty="0">
                <a:solidFill>
                  <a:schemeClr val="tx2">
                    <a:lumMod val="50000"/>
                  </a:schemeClr>
                </a:solidFill>
              </a:rPr>
              <a:t>toolkits </a:t>
            </a:r>
            <a:r>
              <a:rPr lang="en-US" dirty="0"/>
              <a:t>achieve this kind of communication </a:t>
            </a:r>
            <a:r>
              <a:rPr lang="en-US" b="1" dirty="0">
                <a:solidFill>
                  <a:schemeClr val="tx2">
                    <a:lumMod val="50000"/>
                  </a:schemeClr>
                </a:solidFill>
              </a:rPr>
              <a:t>using callbacks</a:t>
            </a:r>
            <a:r>
              <a:rPr lang="en-US" dirty="0" smtClean="0"/>
              <a:t>.</a:t>
            </a:r>
          </a:p>
          <a:p>
            <a:pPr lvl="1"/>
            <a:r>
              <a:rPr lang="en-US" dirty="0"/>
              <a:t>A </a:t>
            </a:r>
            <a:r>
              <a:rPr lang="en-US" b="1" dirty="0">
                <a:solidFill>
                  <a:schemeClr val="tx2">
                    <a:lumMod val="50000"/>
                  </a:schemeClr>
                </a:solidFill>
              </a:rPr>
              <a:t>callback</a:t>
            </a:r>
            <a:r>
              <a:rPr lang="en-US" dirty="0"/>
              <a:t> is a </a:t>
            </a:r>
            <a:r>
              <a:rPr lang="en-US" b="1" dirty="0">
                <a:solidFill>
                  <a:schemeClr val="tx2">
                    <a:lumMod val="50000"/>
                  </a:schemeClr>
                </a:solidFill>
              </a:rPr>
              <a:t>pointer to a function</a:t>
            </a:r>
            <a:r>
              <a:rPr lang="en-US" dirty="0"/>
              <a:t>, so if you want a </a:t>
            </a:r>
            <a:r>
              <a:rPr lang="en-US" b="1" dirty="0">
                <a:solidFill>
                  <a:schemeClr val="tx2">
                    <a:lumMod val="50000"/>
                  </a:schemeClr>
                </a:solidFill>
              </a:rPr>
              <a:t>processing function </a:t>
            </a:r>
            <a:r>
              <a:rPr lang="en-US" dirty="0"/>
              <a:t>to </a:t>
            </a:r>
            <a:r>
              <a:rPr lang="en-US" b="1" dirty="0">
                <a:solidFill>
                  <a:schemeClr val="tx2">
                    <a:lumMod val="50000"/>
                  </a:schemeClr>
                </a:solidFill>
              </a:rPr>
              <a:t>notify</a:t>
            </a:r>
            <a:r>
              <a:rPr lang="en-US" dirty="0"/>
              <a:t> you about some event you </a:t>
            </a:r>
            <a:r>
              <a:rPr lang="en-US" b="1" dirty="0">
                <a:solidFill>
                  <a:schemeClr val="tx2">
                    <a:lumMod val="50000"/>
                  </a:schemeClr>
                </a:solidFill>
              </a:rPr>
              <a:t>pass a pointer to another function</a:t>
            </a:r>
            <a:r>
              <a:rPr lang="en-US" dirty="0"/>
              <a:t> </a:t>
            </a:r>
            <a:r>
              <a:rPr lang="en-US" b="1" dirty="0">
                <a:solidFill>
                  <a:schemeClr val="tx2">
                    <a:lumMod val="50000"/>
                  </a:schemeClr>
                </a:solidFill>
              </a:rPr>
              <a:t>(the callback) to the processing function</a:t>
            </a:r>
            <a:r>
              <a:rPr lang="en-US" dirty="0" smtClean="0"/>
              <a:t>.</a:t>
            </a:r>
          </a:p>
          <a:p>
            <a:pPr lvl="1"/>
            <a:r>
              <a:rPr lang="en-US" dirty="0"/>
              <a:t>The </a:t>
            </a:r>
            <a:r>
              <a:rPr lang="en-US" b="1" dirty="0">
                <a:solidFill>
                  <a:schemeClr val="tx2">
                    <a:lumMod val="50000"/>
                  </a:schemeClr>
                </a:solidFill>
              </a:rPr>
              <a:t>processing function </a:t>
            </a:r>
            <a:r>
              <a:rPr lang="en-US" dirty="0"/>
              <a:t>then </a:t>
            </a:r>
            <a:r>
              <a:rPr lang="en-US" b="1" dirty="0">
                <a:solidFill>
                  <a:schemeClr val="tx2">
                    <a:lumMod val="50000"/>
                  </a:schemeClr>
                </a:solidFill>
              </a:rPr>
              <a:t>calls the callback when appropriate</a:t>
            </a:r>
            <a:r>
              <a:rPr lang="en-US" dirty="0" smtClean="0"/>
              <a:t>.</a:t>
            </a:r>
          </a:p>
          <a:p>
            <a:pPr lvl="1"/>
            <a:r>
              <a:rPr lang="en-US" dirty="0"/>
              <a:t>While successful frameworks using this method do exist, </a:t>
            </a:r>
            <a:r>
              <a:rPr lang="en-US" b="1" dirty="0">
                <a:solidFill>
                  <a:schemeClr val="tx2">
                    <a:lumMod val="50000"/>
                  </a:schemeClr>
                </a:solidFill>
              </a:rPr>
              <a:t>callbacks</a:t>
            </a:r>
            <a:r>
              <a:rPr lang="en-US" dirty="0"/>
              <a:t> can be </a:t>
            </a:r>
            <a:r>
              <a:rPr lang="en-US" b="1" dirty="0">
                <a:solidFill>
                  <a:schemeClr val="tx2">
                    <a:lumMod val="50000"/>
                  </a:schemeClr>
                </a:solidFill>
              </a:rPr>
              <a:t>unintuitive</a:t>
            </a:r>
            <a:r>
              <a:rPr lang="en-US" dirty="0"/>
              <a:t> and </a:t>
            </a:r>
            <a:r>
              <a:rPr lang="en-US" b="1" dirty="0">
                <a:solidFill>
                  <a:schemeClr val="tx2">
                    <a:lumMod val="50000"/>
                  </a:schemeClr>
                </a:solidFill>
              </a:rPr>
              <a:t>may suffer from problems in ensuring the type-correctness </a:t>
            </a:r>
            <a:r>
              <a:rPr lang="en-US" dirty="0"/>
              <a:t>of callback arguments.</a:t>
            </a:r>
          </a:p>
        </p:txBody>
      </p:sp>
      <p:sp>
        <p:nvSpPr>
          <p:cNvPr id="4" name="Date Placeholder 3"/>
          <p:cNvSpPr>
            <a:spLocks noGrp="1"/>
          </p:cNvSpPr>
          <p:nvPr>
            <p:ph type="dt" sz="half" idx="10"/>
          </p:nvPr>
        </p:nvSpPr>
        <p:spPr/>
        <p:txBody>
          <a:bodyPr/>
          <a:lstStyle/>
          <a:p>
            <a:fld id="{92B904DB-7F24-4909-98DD-38CF756F576C}" type="datetime1">
              <a:rPr lang="en-US" smtClean="0"/>
              <a:t>3/23/2021</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107</a:t>
            </a:fld>
            <a:endParaRPr lang="en-US"/>
          </a:p>
        </p:txBody>
      </p:sp>
    </p:spTree>
    <p:extLst>
      <p:ext uri="{BB962C8B-B14F-4D97-AF65-F5344CB8AC3E}">
        <p14:creationId xmlns:p14="http://schemas.microsoft.com/office/powerpoint/2010/main" val="1002073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971550"/>
          </a:xfrm>
        </p:spPr>
        <p:txBody>
          <a:bodyPr/>
          <a:lstStyle/>
          <a:p>
            <a:r>
              <a:rPr lang="en-US" sz="4400" dirty="0" smtClean="0"/>
              <a:t>Generalized P2654 SW Model</a:t>
            </a:r>
            <a:endParaRPr lang="en-US" sz="4400" dirty="0"/>
          </a:p>
        </p:txBody>
      </p:sp>
      <p:sp>
        <p:nvSpPr>
          <p:cNvPr id="6" name="Slide Number Placeholder 5"/>
          <p:cNvSpPr>
            <a:spLocks noGrp="1"/>
          </p:cNvSpPr>
          <p:nvPr>
            <p:ph type="sldNum" sz="quarter" idx="12"/>
          </p:nvPr>
        </p:nvSpPr>
        <p:spPr/>
        <p:txBody>
          <a:bodyPr/>
          <a:lstStyle/>
          <a:p>
            <a:pPr>
              <a:defRPr/>
            </a:pPr>
            <a:fld id="{BC2E1C35-070C-B34E-A7FF-C7EF50ECC007}" type="slidenum">
              <a:rPr lang="en-US" smtClean="0"/>
              <a:pPr>
                <a:defRPr/>
              </a:pPr>
              <a:t>108</a:t>
            </a:fld>
            <a:endParaRPr lang="en-US" sz="1400">
              <a:latin typeface="Myriad Pro" charset="0"/>
            </a:endParaRPr>
          </a:p>
        </p:txBody>
      </p:sp>
      <p:sp>
        <p:nvSpPr>
          <p:cNvPr id="8" name="Flowchart: Alternate Process 7"/>
          <p:cNvSpPr/>
          <p:nvPr/>
        </p:nvSpPr>
        <p:spPr bwMode="auto">
          <a:xfrm>
            <a:off x="3657599" y="819150"/>
            <a:ext cx="3392455" cy="914400"/>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ea typeface="ＭＳ Ｐゴシック" pitchFamily="34" charset="-128"/>
              </a:rPr>
              <a:t>Top Level</a:t>
            </a:r>
            <a:br>
              <a:rPr kumimoji="0" lang="en-US" sz="11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100" b="0" i="0" u="none" strike="noStrike" cap="none" normalizeH="0" baseline="0" dirty="0" smtClean="0">
                <a:ln>
                  <a:noFill/>
                </a:ln>
                <a:solidFill>
                  <a:schemeClr val="tx1"/>
                </a:solidFill>
                <a:effectLst/>
                <a:latin typeface="Verdana" pitchFamily="34" charset="0"/>
                <a:ea typeface="ＭＳ Ｐゴシック" pitchFamily="34" charset="-128"/>
              </a:rPr>
              <a:t>(Where SW model meets HW)</a:t>
            </a:r>
            <a:endParaRPr kumimoji="0" lang="en-US" sz="11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9" name="Flowchart: Alternate Process 8"/>
          <p:cNvSpPr/>
          <p:nvPr/>
        </p:nvSpPr>
        <p:spPr bwMode="auto">
          <a:xfrm>
            <a:off x="2667000" y="2023662"/>
            <a:ext cx="19050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Transformation Node</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800" b="0" i="0" u="none" strike="noStrike" cap="none" normalizeH="0" baseline="0" dirty="0" smtClean="0">
                <a:ln>
                  <a:noFill/>
                </a:ln>
                <a:solidFill>
                  <a:schemeClr val="tx1"/>
                </a:solidFill>
                <a:effectLst/>
                <a:latin typeface="Verdana" pitchFamily="34" charset="0"/>
                <a:ea typeface="ＭＳ Ｐゴシック" pitchFamily="34" charset="-128"/>
              </a:rPr>
              <a:t>(e.g., LINKER, SCANMUX,</a:t>
            </a:r>
            <a:br>
              <a:rPr kumimoji="0" lang="en-US" sz="8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800" b="0" i="0" u="none" strike="noStrike" cap="none" normalizeH="0" baseline="0" dirty="0" smtClean="0">
                <a:ln>
                  <a:noFill/>
                </a:ln>
                <a:solidFill>
                  <a:schemeClr val="tx1"/>
                </a:solidFill>
                <a:effectLst/>
                <a:latin typeface="Verdana" pitchFamily="34" charset="0"/>
                <a:ea typeface="ＭＳ Ｐゴシック" pitchFamily="34" charset="-128"/>
              </a:rPr>
              <a:t>BRIDGE,</a:t>
            </a:r>
            <a:r>
              <a:rPr kumimoji="0" lang="en-US" sz="800" b="0" i="0" u="none" strike="noStrike" cap="none" normalizeH="0" dirty="0" smtClean="0">
                <a:ln>
                  <a:noFill/>
                </a:ln>
                <a:solidFill>
                  <a:schemeClr val="tx1"/>
                </a:solidFill>
                <a:effectLst/>
                <a:latin typeface="Verdana" pitchFamily="34" charset="0"/>
                <a:ea typeface="ＭＳ Ｐゴシック" pitchFamily="34" charset="-128"/>
              </a:rPr>
              <a:t> </a:t>
            </a:r>
            <a:r>
              <a:rPr kumimoji="0" lang="en-US" sz="800" b="0" i="0" u="none" strike="noStrike" cap="none" normalizeH="0" baseline="0" dirty="0" smtClean="0">
                <a:ln>
                  <a:noFill/>
                </a:ln>
                <a:solidFill>
                  <a:schemeClr val="tx1"/>
                </a:solidFill>
                <a:effectLst/>
                <a:latin typeface="Verdana" pitchFamily="34" charset="0"/>
                <a:ea typeface="ＭＳ Ｐゴシック" pitchFamily="34" charset="-128"/>
              </a:rPr>
              <a:t>etc.)</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10" name="Flowchart: Alternate Process 9"/>
          <p:cNvSpPr/>
          <p:nvPr/>
        </p:nvSpPr>
        <p:spPr bwMode="auto">
          <a:xfrm>
            <a:off x="2668769" y="2618772"/>
            <a:ext cx="19050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lvl="0" algn="ctr" eaLnBrk="0" fontAlgn="base" hangingPunct="0">
              <a:spcBef>
                <a:spcPct val="0"/>
              </a:spcBef>
              <a:spcAft>
                <a:spcPct val="0"/>
              </a:spcAft>
            </a:pPr>
            <a:r>
              <a:rPr lang="en-US" sz="1200" dirty="0">
                <a:solidFill>
                  <a:prstClr val="black"/>
                </a:solidFill>
                <a:latin typeface="Verdana" pitchFamily="34" charset="0"/>
                <a:ea typeface="ＭＳ Ｐゴシック" pitchFamily="34" charset="-128"/>
              </a:rPr>
              <a:t>Transformation Node</a:t>
            </a:r>
            <a:br>
              <a:rPr lang="en-US" sz="1200" dirty="0">
                <a:solidFill>
                  <a:prstClr val="black"/>
                </a:solidFill>
                <a:latin typeface="Verdana" pitchFamily="34" charset="0"/>
                <a:ea typeface="ＭＳ Ｐゴシック" pitchFamily="34" charset="-128"/>
              </a:rPr>
            </a:br>
            <a:r>
              <a:rPr lang="en-US" sz="800" dirty="0">
                <a:solidFill>
                  <a:prstClr val="black"/>
                </a:solidFill>
                <a:latin typeface="Verdana" pitchFamily="34" charset="0"/>
                <a:ea typeface="ＭＳ Ｐゴシック" pitchFamily="34" charset="-128"/>
              </a:rPr>
              <a:t>(e.g., LINKER, SCANMUX,</a:t>
            </a:r>
            <a:br>
              <a:rPr lang="en-US" sz="800" dirty="0">
                <a:solidFill>
                  <a:prstClr val="black"/>
                </a:solidFill>
                <a:latin typeface="Verdana" pitchFamily="34" charset="0"/>
                <a:ea typeface="ＭＳ Ｐゴシック" pitchFamily="34" charset="-128"/>
              </a:rPr>
            </a:br>
            <a:r>
              <a:rPr lang="en-US" sz="800" dirty="0">
                <a:solidFill>
                  <a:prstClr val="black"/>
                </a:solidFill>
                <a:latin typeface="Verdana" pitchFamily="34" charset="0"/>
                <a:ea typeface="ＭＳ Ｐゴシック" pitchFamily="34" charset="-128"/>
              </a:rPr>
              <a:t>BRIDGE, etc.)</a:t>
            </a:r>
            <a:endParaRPr lang="en-US" sz="1200" dirty="0">
              <a:solidFill>
                <a:prstClr val="black"/>
              </a:solidFill>
              <a:latin typeface="Verdana" pitchFamily="34" charset="0"/>
              <a:ea typeface="ＭＳ Ｐゴシック" pitchFamily="34" charset="-128"/>
            </a:endParaRPr>
          </a:p>
        </p:txBody>
      </p:sp>
      <p:sp>
        <p:nvSpPr>
          <p:cNvPr id="11" name="Flowchart: Alternate Process 10"/>
          <p:cNvSpPr/>
          <p:nvPr/>
        </p:nvSpPr>
        <p:spPr bwMode="auto">
          <a:xfrm>
            <a:off x="2500429" y="3486148"/>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12" name="Flowchart: Alternate Process 11"/>
          <p:cNvSpPr/>
          <p:nvPr/>
        </p:nvSpPr>
        <p:spPr bwMode="auto">
          <a:xfrm>
            <a:off x="6400800" y="3486149"/>
            <a:ext cx="1290577" cy="576685"/>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 Proxy</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(RPC Extension</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13" name="Flowchart: Alternate Process 12"/>
          <p:cNvSpPr/>
          <p:nvPr/>
        </p:nvSpPr>
        <p:spPr bwMode="auto">
          <a:xfrm>
            <a:off x="6430930" y="4343400"/>
            <a:ext cx="1238250" cy="459486"/>
          </a:xfrm>
          <a:prstGeom prst="flowChartAlternateProcess">
            <a:avLst/>
          </a:prstGeom>
          <a:solidFill>
            <a:schemeClr val="tx2">
              <a:lumMod val="20000"/>
              <a:lumOff val="80000"/>
            </a:schemeClr>
          </a:solidFill>
          <a:ln w="28575" cap="flat" cmpd="sng" algn="ctr">
            <a:solidFill>
              <a:schemeClr val="tx1"/>
            </a:solidFill>
            <a:prstDash val="lg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Sub-Assembly</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(Top Level)</a:t>
            </a:r>
            <a:endParaRPr kumimoji="0" lang="en-US" sz="18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14" name="Flowchart: Alternate Process 13"/>
          <p:cNvSpPr/>
          <p:nvPr/>
        </p:nvSpPr>
        <p:spPr bwMode="auto">
          <a:xfrm>
            <a:off x="7740556" y="4339060"/>
            <a:ext cx="1147823" cy="459486"/>
          </a:xfrm>
          <a:prstGeom prst="flowChartAlternateProcess">
            <a:avLst/>
          </a:prstGeom>
          <a:solidFill>
            <a:schemeClr val="tx2">
              <a:lumMod val="20000"/>
              <a:lumOff val="80000"/>
            </a:schemeClr>
          </a:solidFill>
          <a:ln w="28575" cap="flat" cmpd="sng" algn="ctr">
            <a:solidFill>
              <a:schemeClr val="tx1"/>
            </a:solidFill>
            <a:prstDash val="lg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dirty="0">
                <a:latin typeface="Verdana" pitchFamily="34" charset="0"/>
                <a:ea typeface="ＭＳ Ｐゴシック" pitchFamily="34" charset="-128"/>
              </a:rPr>
              <a:t>Sub-Assembly</a:t>
            </a:r>
            <a:br>
              <a:rPr lang="en-US" sz="1200" dirty="0">
                <a:latin typeface="Verdana" pitchFamily="34" charset="0"/>
                <a:ea typeface="ＭＳ Ｐゴシック" pitchFamily="34" charset="-128"/>
              </a:rPr>
            </a:br>
            <a:r>
              <a:rPr lang="en-US" sz="1200" dirty="0">
                <a:latin typeface="Verdana" pitchFamily="34" charset="0"/>
                <a:ea typeface="ＭＳ Ｐゴシック" pitchFamily="34" charset="-128"/>
              </a:rPr>
              <a:t>(Top Level</a:t>
            </a:r>
            <a:r>
              <a:rPr lang="en-US" sz="1200" dirty="0" smtClean="0">
                <a:latin typeface="Verdana" pitchFamily="34" charset="0"/>
                <a:ea typeface="ＭＳ Ｐゴシック" pitchFamily="34" charset="-128"/>
              </a:rPr>
              <a:t>)</a:t>
            </a:r>
            <a:endParaRPr lang="en-US" dirty="0">
              <a:latin typeface="Verdana" pitchFamily="34" charset="0"/>
              <a:ea typeface="ＭＳ Ｐゴシック" pitchFamily="34" charset="-128"/>
            </a:endParaRPr>
          </a:p>
        </p:txBody>
      </p:sp>
      <p:cxnSp>
        <p:nvCxnSpPr>
          <p:cNvPr id="16" name="Elbow Connector 15"/>
          <p:cNvCxnSpPr>
            <a:stCxn id="5" idx="2"/>
            <a:endCxn id="9" idx="0"/>
          </p:cNvCxnSpPr>
          <p:nvPr/>
        </p:nvCxnSpPr>
        <p:spPr bwMode="auto">
          <a:xfrm rot="5400000">
            <a:off x="3725642" y="1627409"/>
            <a:ext cx="290112" cy="502395"/>
          </a:xfrm>
          <a:prstGeom prst="bentConnector3">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18" name="Elbow Connector 17"/>
          <p:cNvCxnSpPr>
            <a:stCxn id="9" idx="2"/>
            <a:endCxn id="10" idx="0"/>
          </p:cNvCxnSpPr>
          <p:nvPr/>
        </p:nvCxnSpPr>
        <p:spPr bwMode="auto">
          <a:xfrm rot="16200000" flipH="1">
            <a:off x="3552572" y="2550075"/>
            <a:ext cx="135624" cy="1769"/>
          </a:xfrm>
          <a:prstGeom prst="bentConnector3">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20" name="Elbow Connector 19"/>
          <p:cNvCxnSpPr>
            <a:stCxn id="10" idx="2"/>
            <a:endCxn id="11" idx="0"/>
          </p:cNvCxnSpPr>
          <p:nvPr/>
        </p:nvCxnSpPr>
        <p:spPr bwMode="auto">
          <a:xfrm rot="5400000">
            <a:off x="3085504" y="2950383"/>
            <a:ext cx="407890" cy="663640"/>
          </a:xfrm>
          <a:prstGeom prst="bentConnector3">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22" name="Elbow Connector 21"/>
          <p:cNvCxnSpPr>
            <a:stCxn id="10" idx="2"/>
            <a:endCxn id="12" idx="0"/>
          </p:cNvCxnSpPr>
          <p:nvPr/>
        </p:nvCxnSpPr>
        <p:spPr bwMode="auto">
          <a:xfrm rot="16200000" flipH="1">
            <a:off x="5129734" y="1569793"/>
            <a:ext cx="407891" cy="3424820"/>
          </a:xfrm>
          <a:prstGeom prst="bentConnector3">
            <a:avLst>
              <a:gd name="adj1" fmla="val 50000"/>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24" name="Elbow Connector 23"/>
          <p:cNvCxnSpPr>
            <a:stCxn id="12" idx="2"/>
            <a:endCxn id="13" idx="0"/>
          </p:cNvCxnSpPr>
          <p:nvPr/>
        </p:nvCxnSpPr>
        <p:spPr bwMode="auto">
          <a:xfrm rot="16200000" flipH="1">
            <a:off x="6907789" y="4201134"/>
            <a:ext cx="280566" cy="3966"/>
          </a:xfrm>
          <a:prstGeom prst="bentConnector3">
            <a:avLst/>
          </a:prstGeom>
          <a:solidFill>
            <a:schemeClr val="accent1"/>
          </a:solidFill>
          <a:ln w="9525" cap="flat" cmpd="sng" algn="ctr">
            <a:solidFill>
              <a:schemeClr val="accent1"/>
            </a:solidFill>
            <a:prstDash val="lgDash"/>
            <a:round/>
            <a:headEnd type="none" w="med" len="med"/>
            <a:tailEnd type="none" w="med" len="med"/>
          </a:ln>
          <a:effectLst/>
        </p:spPr>
      </p:cxnSp>
      <p:cxnSp>
        <p:nvCxnSpPr>
          <p:cNvPr id="26" name="Elbow Connector 25"/>
          <p:cNvCxnSpPr>
            <a:stCxn id="12" idx="2"/>
            <a:endCxn id="14" idx="0"/>
          </p:cNvCxnSpPr>
          <p:nvPr/>
        </p:nvCxnSpPr>
        <p:spPr bwMode="auto">
          <a:xfrm rot="16200000" flipH="1">
            <a:off x="7542165" y="3566757"/>
            <a:ext cx="276226" cy="1268379"/>
          </a:xfrm>
          <a:prstGeom prst="bentConnector3">
            <a:avLst/>
          </a:prstGeom>
          <a:solidFill>
            <a:schemeClr val="accent1"/>
          </a:solidFill>
          <a:ln w="9525" cap="flat" cmpd="sng" algn="ctr">
            <a:solidFill>
              <a:schemeClr val="accent1"/>
            </a:solidFill>
            <a:prstDash val="lgDash"/>
            <a:round/>
            <a:headEnd type="none" w="med" len="med"/>
            <a:tailEnd type="none" w="med" len="med"/>
          </a:ln>
          <a:effectLst/>
        </p:spPr>
      </p:cxnSp>
      <p:sp>
        <p:nvSpPr>
          <p:cNvPr id="32" name="Flowchart: Alternate Process 31"/>
          <p:cNvSpPr/>
          <p:nvPr/>
        </p:nvSpPr>
        <p:spPr bwMode="auto">
          <a:xfrm>
            <a:off x="1407931" y="3497961"/>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endParaRPr kumimoji="0" lang="en-US" sz="1200" b="0" i="0" u="none" strike="noStrike" cap="none" normalizeH="0" baseline="0" dirty="0" smtClean="0">
              <a:ln>
                <a:noFill/>
              </a:ln>
              <a:solidFill>
                <a:schemeClr val="tx1"/>
              </a:solidFill>
              <a:effectLst/>
              <a:latin typeface="Verdana" pitchFamily="34" charset="0"/>
              <a:ea typeface="ＭＳ Ｐゴシック" pitchFamily="34" charset="-128"/>
            </a:endParaRPr>
          </a:p>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cxnSp>
        <p:nvCxnSpPr>
          <p:cNvPr id="34" name="Elbow Connector 33"/>
          <p:cNvCxnSpPr>
            <a:stCxn id="10" idx="2"/>
            <a:endCxn id="32" idx="0"/>
          </p:cNvCxnSpPr>
          <p:nvPr/>
        </p:nvCxnSpPr>
        <p:spPr>
          <a:xfrm rot="5400000">
            <a:off x="2533349" y="2410040"/>
            <a:ext cx="419703" cy="175613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2544879" y="4338032"/>
            <a:ext cx="8382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I2C</a:t>
            </a:r>
            <a:br>
              <a:rPr lang="en-US" sz="1200" dirty="0" smtClean="0">
                <a:solidFill>
                  <a:schemeClr val="tx1"/>
                </a:solidFill>
              </a:rPr>
            </a:br>
            <a:r>
              <a:rPr lang="en-US" sz="1200" dirty="0" smtClean="0">
                <a:solidFill>
                  <a:schemeClr val="tx1"/>
                </a:solidFill>
              </a:rPr>
              <a:t>Model</a:t>
            </a:r>
            <a:endParaRPr lang="en-US" sz="1200" dirty="0">
              <a:solidFill>
                <a:schemeClr val="tx1"/>
              </a:solidFill>
            </a:endParaRPr>
          </a:p>
        </p:txBody>
      </p:sp>
      <p:cxnSp>
        <p:nvCxnSpPr>
          <p:cNvPr id="37" name="Elbow Connector 36"/>
          <p:cNvCxnSpPr>
            <a:stCxn id="11" idx="2"/>
            <a:endCxn id="35" idx="0"/>
          </p:cNvCxnSpPr>
          <p:nvPr/>
        </p:nvCxnSpPr>
        <p:spPr>
          <a:xfrm rot="16200000" flipH="1">
            <a:off x="2764605" y="4138658"/>
            <a:ext cx="392398" cy="635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1293631" y="4347556"/>
            <a:ext cx="11430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JTAG</a:t>
            </a:r>
            <a:br>
              <a:rPr lang="en-US" sz="1200" dirty="0" smtClean="0">
                <a:solidFill>
                  <a:schemeClr val="tx1"/>
                </a:solidFill>
              </a:rPr>
            </a:br>
            <a:r>
              <a:rPr lang="en-US" sz="1200" dirty="0" smtClean="0">
                <a:solidFill>
                  <a:schemeClr val="tx1"/>
                </a:solidFill>
              </a:rPr>
              <a:t>Model</a:t>
            </a:r>
            <a:endParaRPr lang="en-US" sz="1200" dirty="0">
              <a:solidFill>
                <a:schemeClr val="tx1"/>
              </a:solidFill>
            </a:endParaRPr>
          </a:p>
        </p:txBody>
      </p:sp>
      <p:cxnSp>
        <p:nvCxnSpPr>
          <p:cNvPr id="47" name="Elbow Connector 46"/>
          <p:cNvCxnSpPr>
            <a:stCxn id="32" idx="2"/>
            <a:endCxn id="38" idx="0"/>
          </p:cNvCxnSpPr>
          <p:nvPr/>
        </p:nvCxnSpPr>
        <p:spPr>
          <a:xfrm rot="5400000">
            <a:off x="1670077" y="4152501"/>
            <a:ext cx="390109" cy="127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bwMode="auto">
          <a:xfrm>
            <a:off x="304800" y="3497961"/>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cxnSp>
        <p:nvCxnSpPr>
          <p:cNvPr id="50" name="Elbow Connector 49"/>
          <p:cNvCxnSpPr>
            <a:stCxn id="10" idx="2"/>
            <a:endCxn id="48" idx="0"/>
          </p:cNvCxnSpPr>
          <p:nvPr/>
        </p:nvCxnSpPr>
        <p:spPr>
          <a:xfrm rot="5400000">
            <a:off x="1981784" y="1858475"/>
            <a:ext cx="419703" cy="2859269"/>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a:xfrm>
            <a:off x="361950" y="4343400"/>
            <a:ext cx="8001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Custom</a:t>
            </a:r>
            <a:br>
              <a:rPr lang="en-US" sz="1200" dirty="0" smtClean="0">
                <a:solidFill>
                  <a:schemeClr val="tx1"/>
                </a:solidFill>
              </a:rPr>
            </a:br>
            <a:r>
              <a:rPr lang="en-US" sz="1200" dirty="0" smtClean="0">
                <a:solidFill>
                  <a:schemeClr val="tx1"/>
                </a:solidFill>
              </a:rPr>
              <a:t>Model</a:t>
            </a:r>
            <a:endParaRPr lang="en-US" sz="1200" dirty="0">
              <a:solidFill>
                <a:schemeClr val="tx1"/>
              </a:solidFill>
            </a:endParaRPr>
          </a:p>
        </p:txBody>
      </p:sp>
      <p:cxnSp>
        <p:nvCxnSpPr>
          <p:cNvPr id="53" name="Elbow Connector 52"/>
          <p:cNvCxnSpPr>
            <a:stCxn id="48" idx="2"/>
            <a:endCxn id="51" idx="0"/>
          </p:cNvCxnSpPr>
          <p:nvPr/>
        </p:nvCxnSpPr>
        <p:spPr>
          <a:xfrm rot="5400000">
            <a:off x="569024" y="4150423"/>
            <a:ext cx="385953" cy="127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54" name="Date Placeholder 3"/>
          <p:cNvSpPr>
            <a:spLocks noGrp="1"/>
          </p:cNvSpPr>
          <p:nvPr>
            <p:ph type="dt" sz="half" idx="10"/>
          </p:nvPr>
        </p:nvSpPr>
        <p:spPr>
          <a:xfrm>
            <a:off x="7543800" y="4767263"/>
            <a:ext cx="905523" cy="273844"/>
          </a:xfrm>
        </p:spPr>
        <p:txBody>
          <a:bodyPr/>
          <a:lstStyle/>
          <a:p>
            <a:fld id="{51868D5A-51AF-4127-AD86-7F835296E761}" type="datetime1">
              <a:rPr lang="en-US" smtClean="0"/>
              <a:t>3/23/2021</a:t>
            </a:fld>
            <a:endParaRPr lang="en-US" dirty="0"/>
          </a:p>
        </p:txBody>
      </p:sp>
      <p:sp>
        <p:nvSpPr>
          <p:cNvPr id="55" name="Footer Placeholder 4"/>
          <p:cNvSpPr>
            <a:spLocks noGrp="1"/>
          </p:cNvSpPr>
          <p:nvPr>
            <p:ph type="ftr" sz="quarter" idx="11"/>
          </p:nvPr>
        </p:nvSpPr>
        <p:spPr>
          <a:xfrm>
            <a:off x="659166" y="4767263"/>
            <a:ext cx="2847975" cy="273844"/>
          </a:xfrm>
        </p:spPr>
        <p:txBody>
          <a:bodyPr/>
          <a:lstStyle/>
          <a:p>
            <a:r>
              <a:rPr lang="en-US" dirty="0" smtClean="0"/>
              <a:t>P2654/P1687.1 Unified Concepts Analysis</a:t>
            </a:r>
            <a:endParaRPr lang="en-US" dirty="0"/>
          </a:p>
        </p:txBody>
      </p:sp>
      <p:sp>
        <p:nvSpPr>
          <p:cNvPr id="29" name="Flowchart: Alternate Process 28"/>
          <p:cNvSpPr/>
          <p:nvPr/>
        </p:nvSpPr>
        <p:spPr bwMode="auto">
          <a:xfrm>
            <a:off x="3459130" y="34861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cxnSp>
        <p:nvCxnSpPr>
          <p:cNvPr id="3" name="Elbow Connector 2"/>
          <p:cNvCxnSpPr>
            <a:stCxn id="29" idx="0"/>
            <a:endCxn id="10" idx="2"/>
          </p:cNvCxnSpPr>
          <p:nvPr/>
        </p:nvCxnSpPr>
        <p:spPr>
          <a:xfrm rot="16200000" flipV="1">
            <a:off x="3564854" y="3134673"/>
            <a:ext cx="407892" cy="29506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3497230" y="4324350"/>
            <a:ext cx="8382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SPI</a:t>
            </a:r>
            <a:br>
              <a:rPr lang="en-US" sz="1200" dirty="0" smtClean="0">
                <a:solidFill>
                  <a:schemeClr val="tx1"/>
                </a:solidFill>
              </a:rPr>
            </a:br>
            <a:r>
              <a:rPr lang="en-US" sz="1200" dirty="0" smtClean="0">
                <a:solidFill>
                  <a:schemeClr val="tx1"/>
                </a:solidFill>
              </a:rPr>
              <a:t>Model</a:t>
            </a:r>
            <a:endParaRPr lang="en-US" sz="1200" dirty="0">
              <a:solidFill>
                <a:schemeClr val="tx1"/>
              </a:solidFill>
            </a:endParaRPr>
          </a:p>
        </p:txBody>
      </p:sp>
      <p:cxnSp>
        <p:nvCxnSpPr>
          <p:cNvPr id="23" name="Elbow Connector 22"/>
          <p:cNvCxnSpPr>
            <a:stCxn id="29" idx="2"/>
            <a:endCxn id="39" idx="0"/>
          </p:cNvCxnSpPr>
          <p:nvPr/>
        </p:nvCxnSpPr>
        <p:spPr>
          <a:xfrm rot="5400000">
            <a:off x="3726973" y="4134993"/>
            <a:ext cx="378714" cy="127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41" name="Flowchart: Alternate Process 40"/>
          <p:cNvSpPr/>
          <p:nvPr/>
        </p:nvSpPr>
        <p:spPr bwMode="auto">
          <a:xfrm>
            <a:off x="4449730" y="34861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42" name="Rounded Rectangle 41"/>
          <p:cNvSpPr/>
          <p:nvPr/>
        </p:nvSpPr>
        <p:spPr>
          <a:xfrm>
            <a:off x="4487830" y="4324350"/>
            <a:ext cx="8382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SCAN</a:t>
            </a:r>
            <a:br>
              <a:rPr lang="en-US" sz="1200" dirty="0" smtClean="0">
                <a:solidFill>
                  <a:schemeClr val="tx1"/>
                </a:solidFill>
              </a:rPr>
            </a:br>
            <a:r>
              <a:rPr lang="en-US" sz="1200" dirty="0" smtClean="0">
                <a:solidFill>
                  <a:schemeClr val="tx1"/>
                </a:solidFill>
              </a:rPr>
              <a:t>Model</a:t>
            </a:r>
            <a:endParaRPr lang="en-US" sz="1200" dirty="0">
              <a:solidFill>
                <a:schemeClr val="tx1"/>
              </a:solidFill>
            </a:endParaRPr>
          </a:p>
        </p:txBody>
      </p:sp>
      <p:cxnSp>
        <p:nvCxnSpPr>
          <p:cNvPr id="43" name="Elbow Connector 42"/>
          <p:cNvCxnSpPr>
            <a:stCxn id="41" idx="2"/>
            <a:endCxn id="42" idx="0"/>
          </p:cNvCxnSpPr>
          <p:nvPr/>
        </p:nvCxnSpPr>
        <p:spPr>
          <a:xfrm rot="5400000">
            <a:off x="4717573" y="4134993"/>
            <a:ext cx="378714" cy="127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44" name="Flowchart: Alternate Process 43"/>
          <p:cNvSpPr/>
          <p:nvPr/>
        </p:nvSpPr>
        <p:spPr bwMode="auto">
          <a:xfrm>
            <a:off x="8153400" y="28003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45" name="Rounded Rectangle 44"/>
          <p:cNvSpPr/>
          <p:nvPr/>
        </p:nvSpPr>
        <p:spPr>
          <a:xfrm>
            <a:off x="8191500" y="3638550"/>
            <a:ext cx="8382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GPIO</a:t>
            </a:r>
            <a:br>
              <a:rPr lang="en-US" sz="1200" dirty="0" smtClean="0">
                <a:solidFill>
                  <a:schemeClr val="tx1"/>
                </a:solidFill>
              </a:rPr>
            </a:br>
            <a:r>
              <a:rPr lang="en-US" sz="1200" dirty="0" smtClean="0">
                <a:solidFill>
                  <a:schemeClr val="tx1"/>
                </a:solidFill>
              </a:rPr>
              <a:t>Model</a:t>
            </a:r>
            <a:endParaRPr lang="en-US" sz="1200" dirty="0">
              <a:solidFill>
                <a:schemeClr val="tx1"/>
              </a:solidFill>
            </a:endParaRPr>
          </a:p>
        </p:txBody>
      </p:sp>
      <p:cxnSp>
        <p:nvCxnSpPr>
          <p:cNvPr id="46" name="Elbow Connector 45"/>
          <p:cNvCxnSpPr>
            <a:stCxn id="44" idx="2"/>
            <a:endCxn id="45" idx="0"/>
          </p:cNvCxnSpPr>
          <p:nvPr/>
        </p:nvCxnSpPr>
        <p:spPr>
          <a:xfrm rot="5400000">
            <a:off x="8421243" y="3449193"/>
            <a:ext cx="378714"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0" idx="2"/>
            <a:endCxn id="41" idx="0"/>
          </p:cNvCxnSpPr>
          <p:nvPr/>
        </p:nvCxnSpPr>
        <p:spPr>
          <a:xfrm rot="16200000" flipH="1">
            <a:off x="4060153" y="2639373"/>
            <a:ext cx="407892" cy="128566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56" name="Flowchart: Alternate Process 55"/>
          <p:cNvSpPr/>
          <p:nvPr/>
        </p:nvSpPr>
        <p:spPr bwMode="auto">
          <a:xfrm>
            <a:off x="1371600" y="17335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57" name="Rounded Rectangle 56"/>
          <p:cNvSpPr/>
          <p:nvPr/>
        </p:nvSpPr>
        <p:spPr>
          <a:xfrm>
            <a:off x="1409700" y="2571750"/>
            <a:ext cx="8382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DataReg</a:t>
            </a:r>
            <a:r>
              <a:rPr lang="en-US" sz="1200" dirty="0" smtClean="0">
                <a:solidFill>
                  <a:schemeClr val="tx1"/>
                </a:solidFill>
              </a:rPr>
              <a:t/>
            </a:r>
            <a:br>
              <a:rPr lang="en-US" sz="1200" dirty="0" smtClean="0">
                <a:solidFill>
                  <a:schemeClr val="tx1"/>
                </a:solidFill>
              </a:rPr>
            </a:br>
            <a:r>
              <a:rPr lang="en-US" sz="1200" dirty="0" smtClean="0">
                <a:solidFill>
                  <a:schemeClr val="tx1"/>
                </a:solidFill>
              </a:rPr>
              <a:t>Model</a:t>
            </a:r>
            <a:endParaRPr lang="en-US" sz="1200" dirty="0">
              <a:solidFill>
                <a:schemeClr val="tx1"/>
              </a:solidFill>
            </a:endParaRPr>
          </a:p>
        </p:txBody>
      </p:sp>
      <p:cxnSp>
        <p:nvCxnSpPr>
          <p:cNvPr id="58" name="Elbow Connector 57"/>
          <p:cNvCxnSpPr>
            <a:stCxn id="56" idx="2"/>
            <a:endCxn id="57" idx="0"/>
          </p:cNvCxnSpPr>
          <p:nvPr/>
        </p:nvCxnSpPr>
        <p:spPr>
          <a:xfrm rot="5400000">
            <a:off x="1639443" y="2382393"/>
            <a:ext cx="378714"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10" idx="2"/>
            <a:endCxn id="56" idx="0"/>
          </p:cNvCxnSpPr>
          <p:nvPr/>
        </p:nvCxnSpPr>
        <p:spPr>
          <a:xfrm rot="5400000" flipH="1">
            <a:off x="2052681" y="1509670"/>
            <a:ext cx="1344708" cy="1792469"/>
          </a:xfrm>
          <a:prstGeom prst="bentConnector5">
            <a:avLst>
              <a:gd name="adj1" fmla="val -17000"/>
              <a:gd name="adj2" fmla="val 63816"/>
              <a:gd name="adj3" fmla="val 117000"/>
            </a:avLst>
          </a:prstGeom>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10" idx="2"/>
            <a:endCxn id="44" idx="0"/>
          </p:cNvCxnSpPr>
          <p:nvPr/>
        </p:nvCxnSpPr>
        <p:spPr>
          <a:xfrm rot="5400000" flipH="1" flipV="1">
            <a:off x="5976980" y="444638"/>
            <a:ext cx="277908" cy="4989331"/>
          </a:xfrm>
          <a:prstGeom prst="bentConnector5">
            <a:avLst>
              <a:gd name="adj1" fmla="val -70779"/>
              <a:gd name="adj2" fmla="val 87782"/>
              <a:gd name="adj3" fmla="val 132519"/>
            </a:avLst>
          </a:prstGeom>
        </p:spPr>
        <p:style>
          <a:lnRef idx="1">
            <a:schemeClr val="accent1"/>
          </a:lnRef>
          <a:fillRef idx="0">
            <a:schemeClr val="accent1"/>
          </a:fillRef>
          <a:effectRef idx="0">
            <a:schemeClr val="accent1"/>
          </a:effectRef>
          <a:fontRef idx="minor">
            <a:schemeClr val="tx1"/>
          </a:fontRef>
        </p:style>
      </p:cxnSp>
      <p:sp>
        <p:nvSpPr>
          <p:cNvPr id="76" name="Flowchart: Alternate Process 75"/>
          <p:cNvSpPr/>
          <p:nvPr/>
        </p:nvSpPr>
        <p:spPr bwMode="auto">
          <a:xfrm>
            <a:off x="304800" y="17335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77" name="Rounded Rectangle 76"/>
          <p:cNvSpPr/>
          <p:nvPr/>
        </p:nvSpPr>
        <p:spPr>
          <a:xfrm>
            <a:off x="342900" y="2571750"/>
            <a:ext cx="8382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ScanReg</a:t>
            </a:r>
            <a:r>
              <a:rPr lang="en-US" sz="1200" dirty="0" smtClean="0">
                <a:solidFill>
                  <a:schemeClr val="tx1"/>
                </a:solidFill>
              </a:rPr>
              <a:t/>
            </a:r>
            <a:br>
              <a:rPr lang="en-US" sz="1200" dirty="0" smtClean="0">
                <a:solidFill>
                  <a:schemeClr val="tx1"/>
                </a:solidFill>
              </a:rPr>
            </a:br>
            <a:r>
              <a:rPr lang="en-US" sz="1200" dirty="0" smtClean="0">
                <a:solidFill>
                  <a:schemeClr val="tx1"/>
                </a:solidFill>
              </a:rPr>
              <a:t>Model</a:t>
            </a:r>
            <a:endParaRPr lang="en-US" sz="1200" dirty="0">
              <a:solidFill>
                <a:schemeClr val="tx1"/>
              </a:solidFill>
            </a:endParaRPr>
          </a:p>
        </p:txBody>
      </p:sp>
      <p:cxnSp>
        <p:nvCxnSpPr>
          <p:cNvPr id="78" name="Elbow Connector 77"/>
          <p:cNvCxnSpPr>
            <a:stCxn id="76" idx="2"/>
            <a:endCxn id="77" idx="0"/>
          </p:cNvCxnSpPr>
          <p:nvPr/>
        </p:nvCxnSpPr>
        <p:spPr>
          <a:xfrm rot="5400000">
            <a:off x="572643" y="2382393"/>
            <a:ext cx="378714"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76" idx="0"/>
            <a:endCxn id="10" idx="2"/>
          </p:cNvCxnSpPr>
          <p:nvPr/>
        </p:nvCxnSpPr>
        <p:spPr>
          <a:xfrm rot="16200000" flipH="1">
            <a:off x="1519280" y="976270"/>
            <a:ext cx="1344708" cy="2859269"/>
          </a:xfrm>
          <a:prstGeom prst="bentConnector5">
            <a:avLst>
              <a:gd name="adj1" fmla="val -17000"/>
              <a:gd name="adj2" fmla="val 59932"/>
              <a:gd name="adj3" fmla="val 117000"/>
            </a:avLst>
          </a:prstGeom>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3755960" y="1352550"/>
            <a:ext cx="731870" cy="381000"/>
          </a:xfrm>
          <a:prstGeom prst="round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JTAG_TOP</a:t>
            </a:r>
            <a:endParaRPr lang="en-US" sz="1200" dirty="0">
              <a:solidFill>
                <a:schemeClr val="bg1"/>
              </a:solidFill>
            </a:endParaRPr>
          </a:p>
        </p:txBody>
      </p:sp>
      <p:sp>
        <p:nvSpPr>
          <p:cNvPr id="59" name="Rounded Rectangle 58"/>
          <p:cNvSpPr/>
          <p:nvPr/>
        </p:nvSpPr>
        <p:spPr>
          <a:xfrm>
            <a:off x="5044265" y="1352550"/>
            <a:ext cx="731870" cy="381000"/>
          </a:xfrm>
          <a:prstGeom prst="round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GPIO_TOP</a:t>
            </a:r>
            <a:endParaRPr lang="en-US" sz="1200" dirty="0">
              <a:solidFill>
                <a:schemeClr val="bg1"/>
              </a:solidFill>
            </a:endParaRPr>
          </a:p>
        </p:txBody>
      </p:sp>
      <p:sp>
        <p:nvSpPr>
          <p:cNvPr id="60" name="Flowchart: Alternate Process 59"/>
          <p:cNvSpPr/>
          <p:nvPr/>
        </p:nvSpPr>
        <p:spPr bwMode="auto">
          <a:xfrm>
            <a:off x="4953000" y="1918865"/>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62" name="Rounded Rectangle 61"/>
          <p:cNvSpPr/>
          <p:nvPr/>
        </p:nvSpPr>
        <p:spPr>
          <a:xfrm>
            <a:off x="4991100" y="2757065"/>
            <a:ext cx="8382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GPIO</a:t>
            </a:r>
            <a:br>
              <a:rPr lang="en-US" sz="1200" dirty="0" smtClean="0">
                <a:solidFill>
                  <a:schemeClr val="tx1"/>
                </a:solidFill>
              </a:rPr>
            </a:br>
            <a:r>
              <a:rPr lang="en-US" sz="1200" dirty="0" smtClean="0">
                <a:solidFill>
                  <a:schemeClr val="tx1"/>
                </a:solidFill>
              </a:rPr>
              <a:t>Model</a:t>
            </a:r>
            <a:endParaRPr lang="en-US" sz="1200" dirty="0">
              <a:solidFill>
                <a:schemeClr val="tx1"/>
              </a:solidFill>
            </a:endParaRPr>
          </a:p>
        </p:txBody>
      </p:sp>
      <p:cxnSp>
        <p:nvCxnSpPr>
          <p:cNvPr id="63" name="Elbow Connector 62"/>
          <p:cNvCxnSpPr>
            <a:stCxn id="60" idx="2"/>
            <a:endCxn id="62" idx="0"/>
          </p:cNvCxnSpPr>
          <p:nvPr/>
        </p:nvCxnSpPr>
        <p:spPr>
          <a:xfrm rot="5400000">
            <a:off x="5220843" y="2567708"/>
            <a:ext cx="378714"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59" idx="2"/>
            <a:endCxn id="60" idx="0"/>
          </p:cNvCxnSpPr>
          <p:nvPr/>
        </p:nvCxnSpPr>
        <p:spPr>
          <a:xfrm rot="5400000">
            <a:off x="5317543" y="1826207"/>
            <a:ext cx="185315" cy="127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64" name="Rounded Rectangle 63"/>
          <p:cNvSpPr/>
          <p:nvPr/>
        </p:nvSpPr>
        <p:spPr>
          <a:xfrm>
            <a:off x="6115934" y="1352550"/>
            <a:ext cx="843070" cy="381000"/>
          </a:xfrm>
          <a:prstGeom prst="round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SPI_TOP</a:t>
            </a:r>
            <a:endParaRPr lang="en-US" sz="1200" dirty="0">
              <a:solidFill>
                <a:schemeClr val="bg1"/>
              </a:solidFill>
            </a:endParaRPr>
          </a:p>
        </p:txBody>
      </p:sp>
      <p:sp>
        <p:nvSpPr>
          <p:cNvPr id="65" name="Flowchart: Alternate Process 64"/>
          <p:cNvSpPr/>
          <p:nvPr/>
        </p:nvSpPr>
        <p:spPr bwMode="auto">
          <a:xfrm>
            <a:off x="7772400" y="895350"/>
            <a:ext cx="10668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SPI_to_I2C</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Bridge</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66" name="Flowchart: Alternate Process 65"/>
          <p:cNvSpPr/>
          <p:nvPr/>
        </p:nvSpPr>
        <p:spPr bwMode="auto">
          <a:xfrm>
            <a:off x="7848600" y="15049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67" name="Rounded Rectangle 66"/>
          <p:cNvSpPr/>
          <p:nvPr/>
        </p:nvSpPr>
        <p:spPr>
          <a:xfrm>
            <a:off x="7893050" y="2136832"/>
            <a:ext cx="8382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I2C</a:t>
            </a:r>
            <a:br>
              <a:rPr lang="en-US" sz="1200" dirty="0" smtClean="0">
                <a:solidFill>
                  <a:schemeClr val="tx1"/>
                </a:solidFill>
              </a:rPr>
            </a:br>
            <a:r>
              <a:rPr lang="en-US" sz="1200" dirty="0" smtClean="0">
                <a:solidFill>
                  <a:schemeClr val="tx1"/>
                </a:solidFill>
              </a:rPr>
              <a:t>Model</a:t>
            </a:r>
            <a:endParaRPr lang="en-US" sz="1200" dirty="0">
              <a:solidFill>
                <a:schemeClr val="tx1"/>
              </a:solidFill>
            </a:endParaRPr>
          </a:p>
        </p:txBody>
      </p:sp>
      <p:cxnSp>
        <p:nvCxnSpPr>
          <p:cNvPr id="68" name="Elbow Connector 67"/>
          <p:cNvCxnSpPr>
            <a:stCxn id="66" idx="2"/>
            <a:endCxn id="67" idx="0"/>
          </p:cNvCxnSpPr>
          <p:nvPr/>
        </p:nvCxnSpPr>
        <p:spPr>
          <a:xfrm rot="16200000" flipH="1">
            <a:off x="8222777" y="2047459"/>
            <a:ext cx="172396" cy="635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65" idx="2"/>
            <a:endCxn id="66" idx="0"/>
          </p:cNvCxnSpPr>
          <p:nvPr/>
        </p:nvCxnSpPr>
        <p:spPr>
          <a:xfrm rot="5400000">
            <a:off x="8230743" y="1429893"/>
            <a:ext cx="150114" cy="127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71" name="Flowchart: Alternate Process 70"/>
          <p:cNvSpPr/>
          <p:nvPr/>
        </p:nvSpPr>
        <p:spPr bwMode="auto">
          <a:xfrm>
            <a:off x="6705600" y="2112264"/>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72" name="Rounded Rectangle 71"/>
          <p:cNvSpPr/>
          <p:nvPr/>
        </p:nvSpPr>
        <p:spPr>
          <a:xfrm>
            <a:off x="6743700" y="2724150"/>
            <a:ext cx="8382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SPI</a:t>
            </a:r>
            <a:br>
              <a:rPr lang="en-US" sz="1200" dirty="0" smtClean="0">
                <a:solidFill>
                  <a:schemeClr val="tx1"/>
                </a:solidFill>
              </a:rPr>
            </a:br>
            <a:r>
              <a:rPr lang="en-US" sz="1200" dirty="0" smtClean="0">
                <a:solidFill>
                  <a:schemeClr val="tx1"/>
                </a:solidFill>
              </a:rPr>
              <a:t>Model</a:t>
            </a:r>
            <a:endParaRPr lang="en-US" sz="1200" dirty="0">
              <a:solidFill>
                <a:schemeClr val="tx1"/>
              </a:solidFill>
            </a:endParaRPr>
          </a:p>
        </p:txBody>
      </p:sp>
      <p:cxnSp>
        <p:nvCxnSpPr>
          <p:cNvPr id="73" name="Elbow Connector 72"/>
          <p:cNvCxnSpPr>
            <a:stCxn id="71" idx="2"/>
            <a:endCxn id="72" idx="0"/>
          </p:cNvCxnSpPr>
          <p:nvPr/>
        </p:nvCxnSpPr>
        <p:spPr>
          <a:xfrm rot="5400000">
            <a:off x="7086600" y="2647950"/>
            <a:ext cx="152400"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64" idx="2"/>
            <a:endCxn id="71" idx="0"/>
          </p:cNvCxnSpPr>
          <p:nvPr/>
        </p:nvCxnSpPr>
        <p:spPr>
          <a:xfrm rot="16200000" flipH="1">
            <a:off x="6660777" y="1610241"/>
            <a:ext cx="378714" cy="62533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74" name="Elbow Connector 73"/>
          <p:cNvCxnSpPr>
            <a:stCxn id="65" idx="1"/>
            <a:endCxn id="64" idx="2"/>
          </p:cNvCxnSpPr>
          <p:nvPr/>
        </p:nvCxnSpPr>
        <p:spPr>
          <a:xfrm rot="10800000" flipV="1">
            <a:off x="6537470" y="1125092"/>
            <a:ext cx="1234931" cy="608457"/>
          </a:xfrm>
          <a:prstGeom prst="bentConnector4">
            <a:avLst>
              <a:gd name="adj1" fmla="val 32933"/>
              <a:gd name="adj2" fmla="val 12883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34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Title 21"/>
          <p:cNvSpPr>
            <a:spLocks noGrp="1"/>
          </p:cNvSpPr>
          <p:nvPr>
            <p:ph type="title"/>
          </p:nvPr>
        </p:nvSpPr>
        <p:spPr>
          <a:xfrm>
            <a:off x="609600" y="228599"/>
            <a:ext cx="3429000" cy="2038351"/>
          </a:xfrm>
        </p:spPr>
        <p:txBody>
          <a:bodyPr/>
          <a:lstStyle/>
          <a:p>
            <a:pPr algn="ctr">
              <a:lnSpc>
                <a:spcPts val="4000"/>
              </a:lnSpc>
            </a:pPr>
            <a:r>
              <a:rPr lang="en-US" sz="2800" dirty="0" smtClean="0"/>
              <a:t>Simplified </a:t>
            </a:r>
            <a:r>
              <a:rPr lang="en-US" sz="2800" dirty="0" err="1" smtClean="0"/>
              <a:t>AccessInterface</a:t>
            </a:r>
            <a:r>
              <a:rPr lang="en-US" sz="2800" dirty="0" smtClean="0"/>
              <a:t/>
            </a:r>
            <a:br>
              <a:rPr lang="en-US" sz="2800" dirty="0" smtClean="0"/>
            </a:br>
            <a:r>
              <a:rPr lang="en-US" sz="2800" dirty="0" smtClean="0"/>
              <a:t>and</a:t>
            </a:r>
            <a:br>
              <a:rPr lang="en-US" sz="2800" dirty="0" smtClean="0"/>
            </a:br>
            <a:r>
              <a:rPr lang="en-US" sz="2800" dirty="0" smtClean="0"/>
              <a:t>Node Diagram</a:t>
            </a:r>
            <a:endParaRPr lang="en-US" sz="2800" dirty="0"/>
          </a:p>
        </p:txBody>
      </p:sp>
      <p:sp>
        <p:nvSpPr>
          <p:cNvPr id="6" name="Slide Number Placeholder 5"/>
          <p:cNvSpPr>
            <a:spLocks noGrp="1"/>
          </p:cNvSpPr>
          <p:nvPr>
            <p:ph type="sldNum" sz="quarter" idx="12"/>
          </p:nvPr>
        </p:nvSpPr>
        <p:spPr/>
        <p:txBody>
          <a:bodyPr/>
          <a:lstStyle/>
          <a:p>
            <a:pPr>
              <a:defRPr/>
            </a:pPr>
            <a:fld id="{BC2E1C35-070C-B34E-A7FF-C7EF50ECC007}" type="slidenum">
              <a:rPr lang="en-US" smtClean="0"/>
              <a:pPr>
                <a:defRPr/>
              </a:pPr>
              <a:t>109</a:t>
            </a:fld>
            <a:endParaRPr lang="en-US" sz="1400">
              <a:latin typeface="Myriad Pro" charset="0"/>
            </a:endParaRPr>
          </a:p>
        </p:txBody>
      </p:sp>
      <p:sp>
        <p:nvSpPr>
          <p:cNvPr id="8" name="Freeform 7"/>
          <p:cNvSpPr/>
          <p:nvPr/>
        </p:nvSpPr>
        <p:spPr>
          <a:xfrm>
            <a:off x="4256954" y="1640395"/>
            <a:ext cx="1204516" cy="1542909"/>
          </a:xfrm>
          <a:custGeom>
            <a:avLst/>
            <a:gdLst/>
            <a:ahLst/>
            <a:cxnLst/>
            <a:rect l="0" t="0" r="r" b="b"/>
            <a:pathLst>
              <a:path w="2162" h="3601">
                <a:moveTo>
                  <a:pt x="540" y="3600"/>
                </a:moveTo>
                <a:lnTo>
                  <a:pt x="540" y="900"/>
                </a:lnTo>
                <a:lnTo>
                  <a:pt x="0" y="900"/>
                </a:lnTo>
                <a:lnTo>
                  <a:pt x="1080" y="0"/>
                </a:lnTo>
                <a:lnTo>
                  <a:pt x="2161" y="900"/>
                </a:lnTo>
                <a:lnTo>
                  <a:pt x="1620" y="900"/>
                </a:lnTo>
                <a:lnTo>
                  <a:pt x="1620" y="3600"/>
                </a:lnTo>
                <a:lnTo>
                  <a:pt x="540" y="3600"/>
                </a:lnTo>
              </a:path>
            </a:pathLst>
          </a:custGeom>
          <a:solidFill>
            <a:srgbClr val="DDDDDD"/>
          </a:solidFill>
          <a:ln>
            <a:solidFill>
              <a:srgbClr val="000000"/>
            </a:solidFill>
          </a:ln>
        </p:spPr>
        <p:style>
          <a:lnRef idx="0">
            <a:scrgbClr r="0" g="0" b="0"/>
          </a:lnRef>
          <a:fillRef idx="0">
            <a:scrgbClr r="0" g="0" b="0"/>
          </a:fillRef>
          <a:effectRef idx="0">
            <a:scrgbClr r="0" g="0" b="0"/>
          </a:effectRef>
          <a:fontRef idx="minor"/>
        </p:style>
        <p:txBody>
          <a:bodyPr vert="wordArtVert" lIns="90000" tIns="45000" rIns="90000" bIns="45000" anchor="ctr">
            <a:noAutofit/>
          </a:bodyPr>
          <a:lstStyle/>
          <a:p>
            <a:pPr marL="0" marR="0" algn="ctr" hangingPunct="0">
              <a:spcBef>
                <a:spcPts val="1150"/>
              </a:spcBef>
              <a:spcAft>
                <a:spcPts val="0"/>
              </a:spcAft>
            </a:pPr>
            <a:r>
              <a:rPr lang="en-US" sz="1050" kern="100" dirty="0">
                <a:effectLst/>
                <a:latin typeface="Liberation Sans"/>
                <a:ea typeface="DejaVu Sans"/>
                <a:cs typeface="DejaVu Sans"/>
              </a:rPr>
              <a:t>REQUEST</a:t>
            </a:r>
            <a:endParaRPr lang="en-US" sz="1000" kern="100" dirty="0">
              <a:effectLst/>
              <a:latin typeface="Liberation Serif"/>
              <a:ea typeface="NSimSun"/>
              <a:cs typeface="Arial Unicode MS"/>
            </a:endParaRPr>
          </a:p>
        </p:txBody>
      </p:sp>
      <p:sp>
        <p:nvSpPr>
          <p:cNvPr id="9" name="Freeform 8"/>
          <p:cNvSpPr/>
          <p:nvPr/>
        </p:nvSpPr>
        <p:spPr>
          <a:xfrm>
            <a:off x="5798165" y="1649168"/>
            <a:ext cx="1192187" cy="1534136"/>
          </a:xfrm>
          <a:custGeom>
            <a:avLst/>
            <a:gdLst/>
            <a:ahLst/>
            <a:cxnLst/>
            <a:rect l="0" t="0" r="r" b="b"/>
            <a:pathLst>
              <a:path w="2140" h="3670">
                <a:moveTo>
                  <a:pt x="550" y="0"/>
                </a:moveTo>
                <a:lnTo>
                  <a:pt x="534" y="2751"/>
                </a:lnTo>
                <a:lnTo>
                  <a:pt x="0" y="2751"/>
                </a:lnTo>
                <a:lnTo>
                  <a:pt x="1063" y="3669"/>
                </a:lnTo>
                <a:lnTo>
                  <a:pt x="2139" y="2751"/>
                </a:lnTo>
                <a:lnTo>
                  <a:pt x="1604" y="2751"/>
                </a:lnTo>
                <a:lnTo>
                  <a:pt x="1620" y="0"/>
                </a:lnTo>
                <a:lnTo>
                  <a:pt x="550" y="0"/>
                </a:lnTo>
              </a:path>
            </a:pathLst>
          </a:custGeom>
          <a:solidFill>
            <a:srgbClr val="FFFFFF"/>
          </a:solidFill>
          <a:ln>
            <a:solidFill>
              <a:srgbClr val="000000"/>
            </a:solidFill>
          </a:ln>
        </p:spPr>
        <p:style>
          <a:lnRef idx="0">
            <a:scrgbClr r="0" g="0" b="0"/>
          </a:lnRef>
          <a:fillRef idx="0">
            <a:scrgbClr r="0" g="0" b="0"/>
          </a:fillRef>
          <a:effectRef idx="0">
            <a:scrgbClr r="0" g="0" b="0"/>
          </a:effectRef>
          <a:fontRef idx="minor"/>
        </p:style>
        <p:txBody>
          <a:bodyPr vert="wordArtVert" lIns="90000" tIns="45000" rIns="90000" bIns="45000" anchor="ctr">
            <a:noAutofit/>
          </a:bodyPr>
          <a:lstStyle/>
          <a:p>
            <a:pPr marL="0" marR="0" algn="ctr" hangingPunct="0">
              <a:spcBef>
                <a:spcPts val="0"/>
              </a:spcBef>
              <a:spcAft>
                <a:spcPts val="0"/>
              </a:spcAft>
            </a:pPr>
            <a:r>
              <a:rPr lang="en-US" sz="1050" kern="100" dirty="0">
                <a:effectLst/>
                <a:latin typeface="Liberation Sans"/>
                <a:ea typeface="DejaVu Sans"/>
                <a:cs typeface="DejaVu Sans"/>
              </a:rPr>
              <a:t>RESPONSE</a:t>
            </a:r>
            <a:endParaRPr lang="en-US" sz="1000" kern="100" dirty="0">
              <a:effectLst/>
              <a:latin typeface="Liberation Serif"/>
              <a:ea typeface="NSimSun"/>
              <a:cs typeface="Arial Unicode MS"/>
            </a:endParaRPr>
          </a:p>
        </p:txBody>
      </p:sp>
      <p:sp>
        <p:nvSpPr>
          <p:cNvPr id="18" name="Freeform 17"/>
          <p:cNvSpPr/>
          <p:nvPr/>
        </p:nvSpPr>
        <p:spPr>
          <a:xfrm>
            <a:off x="4162742" y="345508"/>
            <a:ext cx="2850688" cy="1294887"/>
          </a:xfrm>
          <a:custGeom>
            <a:avLst/>
            <a:gdLst/>
            <a:ahLst/>
            <a:cxnLst/>
            <a:rect l="0" t="0" r="r" b="b"/>
            <a:pathLst>
              <a:path w="5114" h="3098">
                <a:moveTo>
                  <a:pt x="516" y="0"/>
                </a:moveTo>
                <a:lnTo>
                  <a:pt x="516" y="0"/>
                </a:lnTo>
                <a:cubicBezTo>
                  <a:pt x="426" y="0"/>
                  <a:pt x="337" y="24"/>
                  <a:pt x="258" y="69"/>
                </a:cubicBezTo>
                <a:cubicBezTo>
                  <a:pt x="180" y="114"/>
                  <a:pt x="114" y="180"/>
                  <a:pt x="69" y="258"/>
                </a:cubicBezTo>
                <a:cubicBezTo>
                  <a:pt x="24" y="337"/>
                  <a:pt x="0" y="426"/>
                  <a:pt x="0" y="516"/>
                </a:cubicBezTo>
                <a:lnTo>
                  <a:pt x="0" y="2580"/>
                </a:lnTo>
                <a:lnTo>
                  <a:pt x="0" y="2581"/>
                </a:lnTo>
                <a:cubicBezTo>
                  <a:pt x="0" y="2671"/>
                  <a:pt x="24" y="2760"/>
                  <a:pt x="69" y="2839"/>
                </a:cubicBezTo>
                <a:cubicBezTo>
                  <a:pt x="114" y="2917"/>
                  <a:pt x="180" y="2983"/>
                  <a:pt x="258" y="3028"/>
                </a:cubicBezTo>
                <a:cubicBezTo>
                  <a:pt x="337" y="3073"/>
                  <a:pt x="426" y="3097"/>
                  <a:pt x="516" y="3097"/>
                </a:cubicBezTo>
                <a:lnTo>
                  <a:pt x="4596" y="3097"/>
                </a:lnTo>
                <a:lnTo>
                  <a:pt x="4597" y="3097"/>
                </a:lnTo>
                <a:cubicBezTo>
                  <a:pt x="4687" y="3097"/>
                  <a:pt x="4776" y="3073"/>
                  <a:pt x="4855" y="3028"/>
                </a:cubicBezTo>
                <a:cubicBezTo>
                  <a:pt x="4933" y="2983"/>
                  <a:pt x="4999" y="2917"/>
                  <a:pt x="5044" y="2839"/>
                </a:cubicBezTo>
                <a:cubicBezTo>
                  <a:pt x="5089" y="2760"/>
                  <a:pt x="5113" y="2671"/>
                  <a:pt x="5113" y="2581"/>
                </a:cubicBezTo>
                <a:lnTo>
                  <a:pt x="5113" y="516"/>
                </a:lnTo>
                <a:lnTo>
                  <a:pt x="5113" y="516"/>
                </a:lnTo>
                <a:lnTo>
                  <a:pt x="5113" y="516"/>
                </a:lnTo>
                <a:cubicBezTo>
                  <a:pt x="5113" y="426"/>
                  <a:pt x="5089" y="337"/>
                  <a:pt x="5044" y="258"/>
                </a:cubicBezTo>
                <a:cubicBezTo>
                  <a:pt x="4999" y="180"/>
                  <a:pt x="4933" y="114"/>
                  <a:pt x="4855" y="69"/>
                </a:cubicBezTo>
                <a:cubicBezTo>
                  <a:pt x="4776" y="24"/>
                  <a:pt x="4687" y="0"/>
                  <a:pt x="4597" y="0"/>
                </a:cubicBezTo>
                <a:lnTo>
                  <a:pt x="516" y="0"/>
                </a:lnTo>
              </a:path>
            </a:pathLst>
          </a:custGeom>
          <a:solidFill>
            <a:srgbClr val="FFFFFF"/>
          </a:solidFill>
          <a:ln>
            <a:solidFill>
              <a:srgbClr val="000000"/>
            </a:solidFill>
          </a:ln>
        </p:spPr>
        <p:style>
          <a:lnRef idx="0">
            <a:scrgbClr r="0" g="0" b="0"/>
          </a:lnRef>
          <a:fillRef idx="0">
            <a:scrgbClr r="0" g="0" b="0"/>
          </a:fillRef>
          <a:effectRef idx="0">
            <a:scrgbClr r="0" g="0" b="0"/>
          </a:effectRef>
          <a:fontRef idx="minor"/>
        </p:style>
        <p:txBody>
          <a:bodyPr/>
          <a:lstStyle/>
          <a:p>
            <a:endParaRPr lang="en-US" sz="1200"/>
          </a:p>
        </p:txBody>
      </p:sp>
      <p:sp>
        <p:nvSpPr>
          <p:cNvPr id="19" name="Freeform 18"/>
          <p:cNvSpPr/>
          <p:nvPr/>
        </p:nvSpPr>
        <p:spPr>
          <a:xfrm>
            <a:off x="4319867" y="1245361"/>
            <a:ext cx="2535490" cy="391477"/>
          </a:xfrm>
          <a:custGeom>
            <a:avLst/>
            <a:gdLst/>
            <a:ahLst/>
            <a:cxnLst/>
            <a:rect l="0" t="0" r="r" b="b"/>
            <a:pathLst>
              <a:path w="4549" h="938">
                <a:moveTo>
                  <a:pt x="156" y="0"/>
                </a:moveTo>
                <a:lnTo>
                  <a:pt x="156" y="0"/>
                </a:lnTo>
                <a:cubicBezTo>
                  <a:pt x="129" y="0"/>
                  <a:pt x="102" y="7"/>
                  <a:pt x="78" y="21"/>
                </a:cubicBezTo>
                <a:cubicBezTo>
                  <a:pt x="54" y="35"/>
                  <a:pt x="35" y="54"/>
                  <a:pt x="21" y="78"/>
                </a:cubicBezTo>
                <a:cubicBezTo>
                  <a:pt x="7" y="102"/>
                  <a:pt x="0" y="129"/>
                  <a:pt x="0" y="156"/>
                </a:cubicBezTo>
                <a:lnTo>
                  <a:pt x="0" y="780"/>
                </a:lnTo>
                <a:lnTo>
                  <a:pt x="0" y="781"/>
                </a:lnTo>
                <a:cubicBezTo>
                  <a:pt x="0" y="808"/>
                  <a:pt x="7" y="835"/>
                  <a:pt x="21" y="859"/>
                </a:cubicBezTo>
                <a:cubicBezTo>
                  <a:pt x="35" y="883"/>
                  <a:pt x="54" y="902"/>
                  <a:pt x="78" y="916"/>
                </a:cubicBezTo>
                <a:cubicBezTo>
                  <a:pt x="102" y="930"/>
                  <a:pt x="129" y="937"/>
                  <a:pt x="156" y="937"/>
                </a:cubicBezTo>
                <a:lnTo>
                  <a:pt x="4391" y="937"/>
                </a:lnTo>
                <a:lnTo>
                  <a:pt x="4392" y="937"/>
                </a:lnTo>
                <a:cubicBezTo>
                  <a:pt x="4419" y="937"/>
                  <a:pt x="4446" y="930"/>
                  <a:pt x="4470" y="916"/>
                </a:cubicBezTo>
                <a:cubicBezTo>
                  <a:pt x="4494" y="902"/>
                  <a:pt x="4513" y="883"/>
                  <a:pt x="4527" y="859"/>
                </a:cubicBezTo>
                <a:cubicBezTo>
                  <a:pt x="4541" y="835"/>
                  <a:pt x="4548" y="808"/>
                  <a:pt x="4548" y="781"/>
                </a:cubicBezTo>
                <a:lnTo>
                  <a:pt x="4548" y="156"/>
                </a:lnTo>
                <a:lnTo>
                  <a:pt x="4548" y="156"/>
                </a:lnTo>
                <a:lnTo>
                  <a:pt x="4548" y="156"/>
                </a:lnTo>
                <a:cubicBezTo>
                  <a:pt x="4548" y="129"/>
                  <a:pt x="4541" y="102"/>
                  <a:pt x="4527" y="78"/>
                </a:cubicBezTo>
                <a:cubicBezTo>
                  <a:pt x="4513" y="54"/>
                  <a:pt x="4494" y="35"/>
                  <a:pt x="4470" y="21"/>
                </a:cubicBezTo>
                <a:cubicBezTo>
                  <a:pt x="4446" y="7"/>
                  <a:pt x="4419" y="0"/>
                  <a:pt x="4392" y="0"/>
                </a:cubicBezTo>
                <a:lnTo>
                  <a:pt x="156" y="0"/>
                </a:lnTo>
              </a:path>
            </a:pathLst>
          </a:custGeom>
          <a:solidFill>
            <a:srgbClr val="666666"/>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0" marR="0" algn="ctr" hangingPunct="0">
              <a:spcBef>
                <a:spcPts val="0"/>
              </a:spcBef>
              <a:spcAft>
                <a:spcPts val="0"/>
              </a:spcAft>
            </a:pPr>
            <a:r>
              <a:rPr lang="en-US" sz="1200" kern="100">
                <a:solidFill>
                  <a:srgbClr val="FFFFFF"/>
                </a:solidFill>
                <a:effectLst/>
                <a:latin typeface="Liberation Sans"/>
                <a:ea typeface="DejaVu Sans"/>
                <a:cs typeface="DejaVu Sans"/>
              </a:rPr>
              <a:t>HOST INTERFACE</a:t>
            </a:r>
            <a:endParaRPr lang="en-US" sz="1000" kern="100">
              <a:effectLst/>
              <a:latin typeface="Liberation Serif"/>
              <a:ea typeface="NSimSun"/>
              <a:cs typeface="Arial Unicode MS"/>
            </a:endParaRPr>
          </a:p>
        </p:txBody>
      </p:sp>
      <p:sp>
        <p:nvSpPr>
          <p:cNvPr id="20" name="Freeform 19"/>
          <p:cNvSpPr/>
          <p:nvPr/>
        </p:nvSpPr>
        <p:spPr>
          <a:xfrm>
            <a:off x="4263276" y="763543"/>
            <a:ext cx="2649935" cy="451705"/>
          </a:xfrm>
          <a:custGeom>
            <a:avLst/>
            <a:gdLst/>
            <a:ahLst/>
            <a:cxnLst/>
            <a:rect l="0" t="0" r="r" b="b"/>
            <a:pathLst>
              <a:path w="4754" h="1082">
                <a:moveTo>
                  <a:pt x="180" y="0"/>
                </a:moveTo>
                <a:lnTo>
                  <a:pt x="180" y="0"/>
                </a:lnTo>
                <a:cubicBezTo>
                  <a:pt x="149" y="0"/>
                  <a:pt x="117" y="8"/>
                  <a:pt x="90" y="24"/>
                </a:cubicBezTo>
                <a:cubicBezTo>
                  <a:pt x="63" y="40"/>
                  <a:pt x="40" y="63"/>
                  <a:pt x="24" y="90"/>
                </a:cubicBezTo>
                <a:cubicBezTo>
                  <a:pt x="8" y="117"/>
                  <a:pt x="0" y="149"/>
                  <a:pt x="0" y="180"/>
                </a:cubicBezTo>
                <a:lnTo>
                  <a:pt x="0" y="900"/>
                </a:lnTo>
                <a:lnTo>
                  <a:pt x="0" y="901"/>
                </a:lnTo>
                <a:cubicBezTo>
                  <a:pt x="0" y="932"/>
                  <a:pt x="8" y="964"/>
                  <a:pt x="24" y="991"/>
                </a:cubicBezTo>
                <a:cubicBezTo>
                  <a:pt x="40" y="1018"/>
                  <a:pt x="63" y="1041"/>
                  <a:pt x="90" y="1057"/>
                </a:cubicBezTo>
                <a:cubicBezTo>
                  <a:pt x="117" y="1073"/>
                  <a:pt x="149" y="1081"/>
                  <a:pt x="180" y="1081"/>
                </a:cubicBezTo>
                <a:lnTo>
                  <a:pt x="4572" y="1081"/>
                </a:lnTo>
                <a:lnTo>
                  <a:pt x="4573" y="1081"/>
                </a:lnTo>
                <a:cubicBezTo>
                  <a:pt x="4604" y="1081"/>
                  <a:pt x="4636" y="1073"/>
                  <a:pt x="4663" y="1057"/>
                </a:cubicBezTo>
                <a:cubicBezTo>
                  <a:pt x="4690" y="1041"/>
                  <a:pt x="4713" y="1018"/>
                  <a:pt x="4729" y="991"/>
                </a:cubicBezTo>
                <a:cubicBezTo>
                  <a:pt x="4745" y="964"/>
                  <a:pt x="4753" y="932"/>
                  <a:pt x="4753" y="901"/>
                </a:cubicBezTo>
                <a:lnTo>
                  <a:pt x="4753" y="180"/>
                </a:lnTo>
                <a:lnTo>
                  <a:pt x="4753" y="180"/>
                </a:lnTo>
                <a:lnTo>
                  <a:pt x="4753" y="180"/>
                </a:lnTo>
                <a:cubicBezTo>
                  <a:pt x="4753" y="149"/>
                  <a:pt x="4745" y="117"/>
                  <a:pt x="4729" y="90"/>
                </a:cubicBezTo>
                <a:cubicBezTo>
                  <a:pt x="4713" y="63"/>
                  <a:pt x="4690" y="40"/>
                  <a:pt x="4663" y="24"/>
                </a:cubicBezTo>
                <a:cubicBezTo>
                  <a:pt x="4636" y="8"/>
                  <a:pt x="4604" y="0"/>
                  <a:pt x="4573" y="0"/>
                </a:cubicBezTo>
                <a:lnTo>
                  <a:pt x="180" y="0"/>
                </a:lnTo>
              </a:path>
            </a:pathLst>
          </a:custGeom>
          <a:solidFill>
            <a:srgbClr val="CCCCCC"/>
          </a:solidFill>
          <a:ln>
            <a:solidFill>
              <a:srgbClr val="000000"/>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0" marR="0" algn="ctr" hangingPunct="0">
              <a:spcBef>
                <a:spcPts val="0"/>
              </a:spcBef>
              <a:spcAft>
                <a:spcPts val="0"/>
              </a:spcAft>
            </a:pPr>
            <a:r>
              <a:rPr lang="en-US" sz="1200" kern="100" dirty="0" smtClean="0">
                <a:effectLst/>
                <a:latin typeface="Liberation Sans"/>
                <a:ea typeface="DejaVu Sans"/>
                <a:cs typeface="DejaVu Sans"/>
              </a:rPr>
              <a:t>TRANSFORMATION</a:t>
            </a:r>
            <a:br>
              <a:rPr lang="en-US" sz="1200" kern="100" dirty="0" smtClean="0">
                <a:effectLst/>
                <a:latin typeface="Liberation Sans"/>
                <a:ea typeface="DejaVu Sans"/>
                <a:cs typeface="DejaVu Sans"/>
              </a:rPr>
            </a:br>
            <a:r>
              <a:rPr lang="en-US" sz="1200" kern="100" dirty="0" smtClean="0">
                <a:effectLst/>
                <a:latin typeface="Liberation Sans"/>
                <a:ea typeface="DejaVu Sans"/>
                <a:cs typeface="DejaVu Sans"/>
              </a:rPr>
              <a:t>ENGINE</a:t>
            </a:r>
            <a:endParaRPr lang="en-US" sz="1000" kern="100" dirty="0">
              <a:effectLst/>
              <a:latin typeface="Liberation Serif"/>
              <a:ea typeface="NSimSun"/>
              <a:cs typeface="Arial Unicode MS"/>
            </a:endParaRPr>
          </a:p>
        </p:txBody>
      </p:sp>
      <p:sp>
        <p:nvSpPr>
          <p:cNvPr id="21" name="Freeform 20"/>
          <p:cNvSpPr/>
          <p:nvPr/>
        </p:nvSpPr>
        <p:spPr>
          <a:xfrm>
            <a:off x="4319867" y="342900"/>
            <a:ext cx="2535490" cy="391477"/>
          </a:xfrm>
          <a:custGeom>
            <a:avLst/>
            <a:gdLst/>
            <a:ahLst/>
            <a:cxnLst/>
            <a:rect l="0" t="0" r="r" b="b"/>
            <a:pathLst>
              <a:path w="4549" h="938">
                <a:moveTo>
                  <a:pt x="156" y="0"/>
                </a:moveTo>
                <a:lnTo>
                  <a:pt x="156" y="0"/>
                </a:lnTo>
                <a:cubicBezTo>
                  <a:pt x="129" y="0"/>
                  <a:pt x="102" y="7"/>
                  <a:pt x="78" y="21"/>
                </a:cubicBezTo>
                <a:cubicBezTo>
                  <a:pt x="54" y="35"/>
                  <a:pt x="35" y="54"/>
                  <a:pt x="21" y="78"/>
                </a:cubicBezTo>
                <a:cubicBezTo>
                  <a:pt x="7" y="102"/>
                  <a:pt x="0" y="129"/>
                  <a:pt x="0" y="156"/>
                </a:cubicBezTo>
                <a:lnTo>
                  <a:pt x="0" y="780"/>
                </a:lnTo>
                <a:lnTo>
                  <a:pt x="0" y="781"/>
                </a:lnTo>
                <a:cubicBezTo>
                  <a:pt x="0" y="808"/>
                  <a:pt x="7" y="835"/>
                  <a:pt x="21" y="859"/>
                </a:cubicBezTo>
                <a:cubicBezTo>
                  <a:pt x="35" y="883"/>
                  <a:pt x="54" y="902"/>
                  <a:pt x="78" y="916"/>
                </a:cubicBezTo>
                <a:cubicBezTo>
                  <a:pt x="102" y="930"/>
                  <a:pt x="129" y="937"/>
                  <a:pt x="156" y="937"/>
                </a:cubicBezTo>
                <a:lnTo>
                  <a:pt x="4391" y="937"/>
                </a:lnTo>
                <a:lnTo>
                  <a:pt x="4392" y="937"/>
                </a:lnTo>
                <a:cubicBezTo>
                  <a:pt x="4419" y="937"/>
                  <a:pt x="4446" y="930"/>
                  <a:pt x="4470" y="916"/>
                </a:cubicBezTo>
                <a:cubicBezTo>
                  <a:pt x="4494" y="902"/>
                  <a:pt x="4513" y="883"/>
                  <a:pt x="4527" y="859"/>
                </a:cubicBezTo>
                <a:cubicBezTo>
                  <a:pt x="4541" y="835"/>
                  <a:pt x="4548" y="808"/>
                  <a:pt x="4548" y="781"/>
                </a:cubicBezTo>
                <a:lnTo>
                  <a:pt x="4548" y="156"/>
                </a:lnTo>
                <a:lnTo>
                  <a:pt x="4548" y="156"/>
                </a:lnTo>
                <a:lnTo>
                  <a:pt x="4548" y="156"/>
                </a:lnTo>
                <a:cubicBezTo>
                  <a:pt x="4548" y="129"/>
                  <a:pt x="4541" y="102"/>
                  <a:pt x="4527" y="78"/>
                </a:cubicBezTo>
                <a:cubicBezTo>
                  <a:pt x="4513" y="54"/>
                  <a:pt x="4494" y="35"/>
                  <a:pt x="4470" y="21"/>
                </a:cubicBezTo>
                <a:cubicBezTo>
                  <a:pt x="4446" y="7"/>
                  <a:pt x="4419" y="0"/>
                  <a:pt x="4392" y="0"/>
                </a:cubicBezTo>
                <a:lnTo>
                  <a:pt x="156" y="0"/>
                </a:lnTo>
              </a:path>
            </a:pathLst>
          </a:custGeom>
          <a:solidFill>
            <a:srgbClr val="666666"/>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0" marR="0" algn="ctr" hangingPunct="0">
              <a:spcBef>
                <a:spcPts val="0"/>
              </a:spcBef>
              <a:spcAft>
                <a:spcPts val="0"/>
              </a:spcAft>
            </a:pPr>
            <a:r>
              <a:rPr lang="en-US" sz="1200" kern="100" dirty="0">
                <a:solidFill>
                  <a:srgbClr val="FFFFFF"/>
                </a:solidFill>
                <a:effectLst/>
                <a:latin typeface="Liberation Sans"/>
                <a:ea typeface="DejaVu Sans"/>
                <a:cs typeface="DejaVu Sans"/>
              </a:rPr>
              <a:t>CLIENT INTERFACE</a:t>
            </a:r>
            <a:endParaRPr lang="en-US" sz="1000" kern="100" dirty="0">
              <a:effectLst/>
              <a:latin typeface="Liberation Serif"/>
              <a:ea typeface="NSimSun"/>
              <a:cs typeface="Arial Unicode MS"/>
            </a:endParaRPr>
          </a:p>
        </p:txBody>
      </p:sp>
      <p:sp>
        <p:nvSpPr>
          <p:cNvPr id="14" name="Freeform 13"/>
          <p:cNvSpPr/>
          <p:nvPr/>
        </p:nvSpPr>
        <p:spPr>
          <a:xfrm>
            <a:off x="4162742" y="3167418"/>
            <a:ext cx="2850688" cy="1294887"/>
          </a:xfrm>
          <a:custGeom>
            <a:avLst/>
            <a:gdLst/>
            <a:ahLst/>
            <a:cxnLst/>
            <a:rect l="0" t="0" r="r" b="b"/>
            <a:pathLst>
              <a:path w="5114" h="3098">
                <a:moveTo>
                  <a:pt x="516" y="0"/>
                </a:moveTo>
                <a:lnTo>
                  <a:pt x="516" y="0"/>
                </a:lnTo>
                <a:cubicBezTo>
                  <a:pt x="426" y="0"/>
                  <a:pt x="337" y="24"/>
                  <a:pt x="258" y="69"/>
                </a:cubicBezTo>
                <a:cubicBezTo>
                  <a:pt x="180" y="114"/>
                  <a:pt x="114" y="180"/>
                  <a:pt x="69" y="258"/>
                </a:cubicBezTo>
                <a:cubicBezTo>
                  <a:pt x="24" y="337"/>
                  <a:pt x="0" y="426"/>
                  <a:pt x="0" y="516"/>
                </a:cubicBezTo>
                <a:lnTo>
                  <a:pt x="0" y="2580"/>
                </a:lnTo>
                <a:lnTo>
                  <a:pt x="0" y="2581"/>
                </a:lnTo>
                <a:cubicBezTo>
                  <a:pt x="0" y="2671"/>
                  <a:pt x="24" y="2760"/>
                  <a:pt x="69" y="2839"/>
                </a:cubicBezTo>
                <a:cubicBezTo>
                  <a:pt x="114" y="2917"/>
                  <a:pt x="180" y="2983"/>
                  <a:pt x="258" y="3028"/>
                </a:cubicBezTo>
                <a:cubicBezTo>
                  <a:pt x="337" y="3073"/>
                  <a:pt x="426" y="3097"/>
                  <a:pt x="516" y="3097"/>
                </a:cubicBezTo>
                <a:lnTo>
                  <a:pt x="4596" y="3097"/>
                </a:lnTo>
                <a:lnTo>
                  <a:pt x="4597" y="3097"/>
                </a:lnTo>
                <a:cubicBezTo>
                  <a:pt x="4687" y="3097"/>
                  <a:pt x="4776" y="3073"/>
                  <a:pt x="4855" y="3028"/>
                </a:cubicBezTo>
                <a:cubicBezTo>
                  <a:pt x="4933" y="2983"/>
                  <a:pt x="4999" y="2917"/>
                  <a:pt x="5044" y="2839"/>
                </a:cubicBezTo>
                <a:cubicBezTo>
                  <a:pt x="5089" y="2760"/>
                  <a:pt x="5113" y="2671"/>
                  <a:pt x="5113" y="2581"/>
                </a:cubicBezTo>
                <a:lnTo>
                  <a:pt x="5113" y="516"/>
                </a:lnTo>
                <a:lnTo>
                  <a:pt x="5113" y="516"/>
                </a:lnTo>
                <a:lnTo>
                  <a:pt x="5113" y="516"/>
                </a:lnTo>
                <a:cubicBezTo>
                  <a:pt x="5113" y="426"/>
                  <a:pt x="5089" y="337"/>
                  <a:pt x="5044" y="258"/>
                </a:cubicBezTo>
                <a:cubicBezTo>
                  <a:pt x="4999" y="180"/>
                  <a:pt x="4933" y="114"/>
                  <a:pt x="4855" y="69"/>
                </a:cubicBezTo>
                <a:cubicBezTo>
                  <a:pt x="4776" y="24"/>
                  <a:pt x="4687" y="0"/>
                  <a:pt x="4597" y="0"/>
                </a:cubicBezTo>
                <a:lnTo>
                  <a:pt x="516" y="0"/>
                </a:lnTo>
              </a:path>
            </a:pathLst>
          </a:custGeom>
          <a:solidFill>
            <a:srgbClr val="FFFFFF"/>
          </a:solidFill>
          <a:ln>
            <a:solidFill>
              <a:srgbClr val="000000"/>
            </a:solidFill>
          </a:ln>
        </p:spPr>
        <p:style>
          <a:lnRef idx="0">
            <a:scrgbClr r="0" g="0" b="0"/>
          </a:lnRef>
          <a:fillRef idx="0">
            <a:scrgbClr r="0" g="0" b="0"/>
          </a:fillRef>
          <a:effectRef idx="0">
            <a:scrgbClr r="0" g="0" b="0"/>
          </a:effectRef>
          <a:fontRef idx="minor"/>
        </p:style>
        <p:txBody>
          <a:bodyPr/>
          <a:lstStyle/>
          <a:p>
            <a:endParaRPr lang="en-US" sz="1200"/>
          </a:p>
        </p:txBody>
      </p:sp>
      <p:sp>
        <p:nvSpPr>
          <p:cNvPr id="15" name="Freeform 14"/>
          <p:cNvSpPr/>
          <p:nvPr/>
        </p:nvSpPr>
        <p:spPr>
          <a:xfrm>
            <a:off x="4319867" y="4067034"/>
            <a:ext cx="2535490" cy="391477"/>
          </a:xfrm>
          <a:custGeom>
            <a:avLst/>
            <a:gdLst/>
            <a:ahLst/>
            <a:cxnLst/>
            <a:rect l="0" t="0" r="r" b="b"/>
            <a:pathLst>
              <a:path w="4549" h="938">
                <a:moveTo>
                  <a:pt x="156" y="0"/>
                </a:moveTo>
                <a:lnTo>
                  <a:pt x="156" y="0"/>
                </a:lnTo>
                <a:cubicBezTo>
                  <a:pt x="129" y="0"/>
                  <a:pt x="102" y="7"/>
                  <a:pt x="78" y="21"/>
                </a:cubicBezTo>
                <a:cubicBezTo>
                  <a:pt x="54" y="35"/>
                  <a:pt x="35" y="54"/>
                  <a:pt x="21" y="78"/>
                </a:cubicBezTo>
                <a:cubicBezTo>
                  <a:pt x="7" y="102"/>
                  <a:pt x="0" y="129"/>
                  <a:pt x="0" y="156"/>
                </a:cubicBezTo>
                <a:lnTo>
                  <a:pt x="0" y="780"/>
                </a:lnTo>
                <a:lnTo>
                  <a:pt x="0" y="781"/>
                </a:lnTo>
                <a:cubicBezTo>
                  <a:pt x="0" y="808"/>
                  <a:pt x="7" y="835"/>
                  <a:pt x="21" y="859"/>
                </a:cubicBezTo>
                <a:cubicBezTo>
                  <a:pt x="35" y="883"/>
                  <a:pt x="54" y="902"/>
                  <a:pt x="78" y="916"/>
                </a:cubicBezTo>
                <a:cubicBezTo>
                  <a:pt x="102" y="930"/>
                  <a:pt x="129" y="937"/>
                  <a:pt x="156" y="937"/>
                </a:cubicBezTo>
                <a:lnTo>
                  <a:pt x="4391" y="937"/>
                </a:lnTo>
                <a:lnTo>
                  <a:pt x="4392" y="937"/>
                </a:lnTo>
                <a:cubicBezTo>
                  <a:pt x="4419" y="937"/>
                  <a:pt x="4446" y="930"/>
                  <a:pt x="4470" y="916"/>
                </a:cubicBezTo>
                <a:cubicBezTo>
                  <a:pt x="4494" y="902"/>
                  <a:pt x="4513" y="883"/>
                  <a:pt x="4527" y="859"/>
                </a:cubicBezTo>
                <a:cubicBezTo>
                  <a:pt x="4541" y="835"/>
                  <a:pt x="4548" y="808"/>
                  <a:pt x="4548" y="781"/>
                </a:cubicBezTo>
                <a:lnTo>
                  <a:pt x="4548" y="156"/>
                </a:lnTo>
                <a:lnTo>
                  <a:pt x="4548" y="156"/>
                </a:lnTo>
                <a:lnTo>
                  <a:pt x="4548" y="156"/>
                </a:lnTo>
                <a:cubicBezTo>
                  <a:pt x="4548" y="129"/>
                  <a:pt x="4541" y="102"/>
                  <a:pt x="4527" y="78"/>
                </a:cubicBezTo>
                <a:cubicBezTo>
                  <a:pt x="4513" y="54"/>
                  <a:pt x="4494" y="35"/>
                  <a:pt x="4470" y="21"/>
                </a:cubicBezTo>
                <a:cubicBezTo>
                  <a:pt x="4446" y="7"/>
                  <a:pt x="4419" y="0"/>
                  <a:pt x="4392" y="0"/>
                </a:cubicBezTo>
                <a:lnTo>
                  <a:pt x="156" y="0"/>
                </a:lnTo>
              </a:path>
            </a:pathLst>
          </a:custGeom>
          <a:solidFill>
            <a:srgbClr val="666666"/>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0" marR="0" algn="ctr" hangingPunct="0">
              <a:spcBef>
                <a:spcPts val="0"/>
              </a:spcBef>
              <a:spcAft>
                <a:spcPts val="0"/>
              </a:spcAft>
            </a:pPr>
            <a:r>
              <a:rPr lang="en-US" sz="1200" kern="100">
                <a:solidFill>
                  <a:srgbClr val="FFFFFF"/>
                </a:solidFill>
                <a:effectLst/>
                <a:latin typeface="Liberation Sans"/>
                <a:ea typeface="DejaVu Sans"/>
                <a:cs typeface="DejaVu Sans"/>
              </a:rPr>
              <a:t>HOST INTERFACE</a:t>
            </a:r>
            <a:endParaRPr lang="en-US" sz="1000" kern="100">
              <a:effectLst/>
              <a:latin typeface="Liberation Serif"/>
              <a:ea typeface="NSimSun"/>
              <a:cs typeface="Arial Unicode MS"/>
            </a:endParaRPr>
          </a:p>
        </p:txBody>
      </p:sp>
      <p:sp>
        <p:nvSpPr>
          <p:cNvPr id="16" name="Freeform 15"/>
          <p:cNvSpPr/>
          <p:nvPr/>
        </p:nvSpPr>
        <p:spPr>
          <a:xfrm>
            <a:off x="4263276" y="3585215"/>
            <a:ext cx="2649935" cy="451705"/>
          </a:xfrm>
          <a:custGeom>
            <a:avLst/>
            <a:gdLst/>
            <a:ahLst/>
            <a:cxnLst/>
            <a:rect l="0" t="0" r="r" b="b"/>
            <a:pathLst>
              <a:path w="4754" h="1082">
                <a:moveTo>
                  <a:pt x="180" y="0"/>
                </a:moveTo>
                <a:lnTo>
                  <a:pt x="180" y="0"/>
                </a:lnTo>
                <a:cubicBezTo>
                  <a:pt x="149" y="0"/>
                  <a:pt x="117" y="8"/>
                  <a:pt x="90" y="24"/>
                </a:cubicBezTo>
                <a:cubicBezTo>
                  <a:pt x="63" y="40"/>
                  <a:pt x="40" y="63"/>
                  <a:pt x="24" y="90"/>
                </a:cubicBezTo>
                <a:cubicBezTo>
                  <a:pt x="8" y="117"/>
                  <a:pt x="0" y="149"/>
                  <a:pt x="0" y="180"/>
                </a:cubicBezTo>
                <a:lnTo>
                  <a:pt x="0" y="900"/>
                </a:lnTo>
                <a:lnTo>
                  <a:pt x="0" y="901"/>
                </a:lnTo>
                <a:cubicBezTo>
                  <a:pt x="0" y="932"/>
                  <a:pt x="8" y="964"/>
                  <a:pt x="24" y="991"/>
                </a:cubicBezTo>
                <a:cubicBezTo>
                  <a:pt x="40" y="1018"/>
                  <a:pt x="63" y="1041"/>
                  <a:pt x="90" y="1057"/>
                </a:cubicBezTo>
                <a:cubicBezTo>
                  <a:pt x="117" y="1073"/>
                  <a:pt x="149" y="1081"/>
                  <a:pt x="180" y="1081"/>
                </a:cubicBezTo>
                <a:lnTo>
                  <a:pt x="4572" y="1081"/>
                </a:lnTo>
                <a:lnTo>
                  <a:pt x="4573" y="1081"/>
                </a:lnTo>
                <a:cubicBezTo>
                  <a:pt x="4604" y="1081"/>
                  <a:pt x="4636" y="1073"/>
                  <a:pt x="4663" y="1057"/>
                </a:cubicBezTo>
                <a:cubicBezTo>
                  <a:pt x="4690" y="1041"/>
                  <a:pt x="4713" y="1018"/>
                  <a:pt x="4729" y="991"/>
                </a:cubicBezTo>
                <a:cubicBezTo>
                  <a:pt x="4745" y="964"/>
                  <a:pt x="4753" y="932"/>
                  <a:pt x="4753" y="901"/>
                </a:cubicBezTo>
                <a:lnTo>
                  <a:pt x="4753" y="180"/>
                </a:lnTo>
                <a:lnTo>
                  <a:pt x="4753" y="180"/>
                </a:lnTo>
                <a:lnTo>
                  <a:pt x="4753" y="180"/>
                </a:lnTo>
                <a:cubicBezTo>
                  <a:pt x="4753" y="149"/>
                  <a:pt x="4745" y="117"/>
                  <a:pt x="4729" y="90"/>
                </a:cubicBezTo>
                <a:cubicBezTo>
                  <a:pt x="4713" y="63"/>
                  <a:pt x="4690" y="40"/>
                  <a:pt x="4663" y="24"/>
                </a:cubicBezTo>
                <a:cubicBezTo>
                  <a:pt x="4636" y="8"/>
                  <a:pt x="4604" y="0"/>
                  <a:pt x="4573" y="0"/>
                </a:cubicBezTo>
                <a:lnTo>
                  <a:pt x="180" y="0"/>
                </a:lnTo>
              </a:path>
            </a:pathLst>
          </a:custGeom>
          <a:solidFill>
            <a:srgbClr val="CCCCCC"/>
          </a:solidFill>
          <a:ln>
            <a:solidFill>
              <a:srgbClr val="000000"/>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0" marR="0" algn="ctr" hangingPunct="0">
              <a:spcBef>
                <a:spcPts val="0"/>
              </a:spcBef>
              <a:spcAft>
                <a:spcPts val="0"/>
              </a:spcAft>
            </a:pPr>
            <a:r>
              <a:rPr lang="en-US" sz="1200" kern="100" dirty="0" smtClean="0">
                <a:effectLst/>
                <a:latin typeface="Liberation Sans"/>
                <a:ea typeface="DejaVu Sans"/>
                <a:cs typeface="DejaVu Sans"/>
              </a:rPr>
              <a:t>TRANSFORMATION</a:t>
            </a:r>
            <a:br>
              <a:rPr lang="en-US" sz="1200" kern="100" dirty="0" smtClean="0">
                <a:effectLst/>
                <a:latin typeface="Liberation Sans"/>
                <a:ea typeface="DejaVu Sans"/>
                <a:cs typeface="DejaVu Sans"/>
              </a:rPr>
            </a:br>
            <a:r>
              <a:rPr lang="en-US" sz="1200" kern="100" dirty="0" smtClean="0">
                <a:effectLst/>
                <a:latin typeface="Liberation Sans"/>
                <a:ea typeface="DejaVu Sans"/>
                <a:cs typeface="DejaVu Sans"/>
              </a:rPr>
              <a:t>ENGINE</a:t>
            </a:r>
            <a:endParaRPr lang="en-US" sz="1000" kern="100" dirty="0">
              <a:effectLst/>
              <a:latin typeface="Liberation Serif"/>
              <a:ea typeface="NSimSun"/>
              <a:cs typeface="Arial Unicode MS"/>
            </a:endParaRPr>
          </a:p>
        </p:txBody>
      </p:sp>
      <p:sp>
        <p:nvSpPr>
          <p:cNvPr id="17" name="Freeform 16"/>
          <p:cNvSpPr/>
          <p:nvPr/>
        </p:nvSpPr>
        <p:spPr>
          <a:xfrm>
            <a:off x="4319867" y="3164810"/>
            <a:ext cx="2535490" cy="391477"/>
          </a:xfrm>
          <a:custGeom>
            <a:avLst/>
            <a:gdLst/>
            <a:ahLst/>
            <a:cxnLst/>
            <a:rect l="0" t="0" r="r" b="b"/>
            <a:pathLst>
              <a:path w="4549" h="938">
                <a:moveTo>
                  <a:pt x="156" y="0"/>
                </a:moveTo>
                <a:lnTo>
                  <a:pt x="156" y="0"/>
                </a:lnTo>
                <a:cubicBezTo>
                  <a:pt x="129" y="0"/>
                  <a:pt x="102" y="7"/>
                  <a:pt x="78" y="21"/>
                </a:cubicBezTo>
                <a:cubicBezTo>
                  <a:pt x="54" y="35"/>
                  <a:pt x="35" y="54"/>
                  <a:pt x="21" y="78"/>
                </a:cubicBezTo>
                <a:cubicBezTo>
                  <a:pt x="7" y="102"/>
                  <a:pt x="0" y="129"/>
                  <a:pt x="0" y="156"/>
                </a:cubicBezTo>
                <a:lnTo>
                  <a:pt x="0" y="780"/>
                </a:lnTo>
                <a:lnTo>
                  <a:pt x="0" y="781"/>
                </a:lnTo>
                <a:cubicBezTo>
                  <a:pt x="0" y="808"/>
                  <a:pt x="7" y="835"/>
                  <a:pt x="21" y="859"/>
                </a:cubicBezTo>
                <a:cubicBezTo>
                  <a:pt x="35" y="883"/>
                  <a:pt x="54" y="902"/>
                  <a:pt x="78" y="916"/>
                </a:cubicBezTo>
                <a:cubicBezTo>
                  <a:pt x="102" y="930"/>
                  <a:pt x="129" y="937"/>
                  <a:pt x="156" y="937"/>
                </a:cubicBezTo>
                <a:lnTo>
                  <a:pt x="4391" y="937"/>
                </a:lnTo>
                <a:lnTo>
                  <a:pt x="4392" y="937"/>
                </a:lnTo>
                <a:cubicBezTo>
                  <a:pt x="4419" y="937"/>
                  <a:pt x="4446" y="930"/>
                  <a:pt x="4470" y="916"/>
                </a:cubicBezTo>
                <a:cubicBezTo>
                  <a:pt x="4494" y="902"/>
                  <a:pt x="4513" y="883"/>
                  <a:pt x="4527" y="859"/>
                </a:cubicBezTo>
                <a:cubicBezTo>
                  <a:pt x="4541" y="835"/>
                  <a:pt x="4548" y="808"/>
                  <a:pt x="4548" y="781"/>
                </a:cubicBezTo>
                <a:lnTo>
                  <a:pt x="4548" y="156"/>
                </a:lnTo>
                <a:lnTo>
                  <a:pt x="4548" y="156"/>
                </a:lnTo>
                <a:lnTo>
                  <a:pt x="4548" y="156"/>
                </a:lnTo>
                <a:cubicBezTo>
                  <a:pt x="4548" y="129"/>
                  <a:pt x="4541" y="102"/>
                  <a:pt x="4527" y="78"/>
                </a:cubicBezTo>
                <a:cubicBezTo>
                  <a:pt x="4513" y="54"/>
                  <a:pt x="4494" y="35"/>
                  <a:pt x="4470" y="21"/>
                </a:cubicBezTo>
                <a:cubicBezTo>
                  <a:pt x="4446" y="7"/>
                  <a:pt x="4419" y="0"/>
                  <a:pt x="4392" y="0"/>
                </a:cubicBezTo>
                <a:lnTo>
                  <a:pt x="156" y="0"/>
                </a:lnTo>
              </a:path>
            </a:pathLst>
          </a:custGeom>
          <a:solidFill>
            <a:srgbClr val="666666"/>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0" marR="0" algn="ctr" hangingPunct="0">
              <a:spcBef>
                <a:spcPts val="0"/>
              </a:spcBef>
              <a:spcAft>
                <a:spcPts val="0"/>
              </a:spcAft>
            </a:pPr>
            <a:r>
              <a:rPr lang="en-US" sz="1200" kern="100">
                <a:solidFill>
                  <a:srgbClr val="FFFFFF"/>
                </a:solidFill>
                <a:effectLst/>
                <a:latin typeface="Liberation Sans"/>
                <a:ea typeface="DejaVu Sans"/>
                <a:cs typeface="DejaVu Sans"/>
              </a:rPr>
              <a:t>CLIENT INTERFACE</a:t>
            </a:r>
            <a:endParaRPr lang="en-US" sz="1000" kern="100">
              <a:effectLst/>
              <a:latin typeface="Liberation Serif"/>
              <a:ea typeface="NSimSun"/>
              <a:cs typeface="Arial Unicode MS"/>
            </a:endParaRPr>
          </a:p>
        </p:txBody>
      </p:sp>
      <p:sp>
        <p:nvSpPr>
          <p:cNvPr id="12" name="Freeform 11"/>
          <p:cNvSpPr/>
          <p:nvPr/>
        </p:nvSpPr>
        <p:spPr>
          <a:xfrm>
            <a:off x="7067491" y="1580168"/>
            <a:ext cx="481807" cy="1626137"/>
          </a:xfrm>
          <a:custGeom>
            <a:avLst/>
            <a:gdLst/>
            <a:ahLst/>
            <a:cxnLst/>
            <a:rect l="0" t="0" r="r" b="b"/>
            <a:pathLst>
              <a:path w="866" h="3890">
                <a:moveTo>
                  <a:pt x="0" y="0"/>
                </a:moveTo>
                <a:cubicBezTo>
                  <a:pt x="216" y="0"/>
                  <a:pt x="432" y="162"/>
                  <a:pt x="432" y="324"/>
                </a:cubicBezTo>
                <a:lnTo>
                  <a:pt x="432" y="1586"/>
                </a:lnTo>
                <a:cubicBezTo>
                  <a:pt x="432" y="1748"/>
                  <a:pt x="648" y="1910"/>
                  <a:pt x="865" y="1910"/>
                </a:cubicBezTo>
                <a:cubicBezTo>
                  <a:pt x="648" y="1910"/>
                  <a:pt x="432" y="2072"/>
                  <a:pt x="432" y="2234"/>
                </a:cubicBezTo>
                <a:lnTo>
                  <a:pt x="432" y="3564"/>
                </a:lnTo>
                <a:cubicBezTo>
                  <a:pt x="432" y="3726"/>
                  <a:pt x="216" y="3889"/>
                  <a:pt x="0" y="3889"/>
                </a:cubicBezTo>
              </a:path>
            </a:pathLst>
          </a:custGeom>
          <a:noFill/>
          <a:ln w="29160">
            <a:solidFill>
              <a:srgbClr val="000000"/>
            </a:solidFill>
            <a:round/>
          </a:ln>
        </p:spPr>
        <p:style>
          <a:lnRef idx="0">
            <a:scrgbClr r="0" g="0" b="0"/>
          </a:lnRef>
          <a:fillRef idx="0">
            <a:scrgbClr r="0" g="0" b="0"/>
          </a:fillRef>
          <a:effectRef idx="0">
            <a:scrgbClr r="0" g="0" b="0"/>
          </a:effectRef>
          <a:fontRef idx="minor"/>
        </p:style>
        <p:txBody>
          <a:bodyPr/>
          <a:lstStyle/>
          <a:p>
            <a:endParaRPr lang="en-US" sz="1200"/>
          </a:p>
        </p:txBody>
      </p:sp>
      <p:sp>
        <p:nvSpPr>
          <p:cNvPr id="13" name="Text Box 15"/>
          <p:cNvSpPr txBox="1"/>
          <p:nvPr/>
        </p:nvSpPr>
        <p:spPr>
          <a:xfrm>
            <a:off x="7358030" y="2206152"/>
            <a:ext cx="1404970" cy="598710"/>
          </a:xfrm>
          <a:prstGeom prst="rect">
            <a:avLst/>
          </a:prstGeom>
          <a:noFill/>
          <a:ln>
            <a:noFill/>
          </a:ln>
        </p:spPr>
        <p:txBody>
          <a:bodyPr wrap="square" lIns="90000" tIns="45000" rIns="90000" bIns="45000">
            <a:spAutoFit/>
          </a:bodyPr>
          <a:lstStyle/>
          <a:p>
            <a:pPr marL="0" marR="0" algn="ctr" hangingPunct="0">
              <a:spcBef>
                <a:spcPts val="0"/>
              </a:spcBef>
              <a:spcAft>
                <a:spcPts val="0"/>
              </a:spcAft>
            </a:pPr>
            <a:r>
              <a:rPr lang="en-US" sz="1100" kern="100" dirty="0" smtClean="0">
                <a:effectLst/>
                <a:latin typeface="Liberation Sans"/>
                <a:ea typeface="DejaVu Sans"/>
                <a:cs typeface="DejaVu Sans"/>
              </a:rPr>
              <a:t>ACCESS</a:t>
            </a:r>
            <a:br>
              <a:rPr lang="en-US" sz="1100" kern="100" dirty="0" smtClean="0">
                <a:effectLst/>
                <a:latin typeface="Liberation Sans"/>
                <a:ea typeface="DejaVu Sans"/>
                <a:cs typeface="DejaVu Sans"/>
              </a:rPr>
            </a:br>
            <a:r>
              <a:rPr lang="en-US" sz="1100" kern="100" dirty="0" smtClean="0">
                <a:effectLst/>
                <a:latin typeface="Liberation Sans"/>
                <a:ea typeface="DejaVu Sans"/>
                <a:cs typeface="DejaVu Sans"/>
              </a:rPr>
              <a:t>INTERFACE</a:t>
            </a:r>
            <a:br>
              <a:rPr lang="en-US" sz="1100" kern="100" dirty="0" smtClean="0">
                <a:effectLst/>
                <a:latin typeface="Liberation Sans"/>
                <a:ea typeface="DejaVu Sans"/>
                <a:cs typeface="DejaVu Sans"/>
              </a:rPr>
            </a:br>
            <a:r>
              <a:rPr lang="en-US" sz="1100" kern="100" dirty="0" smtClean="0">
                <a:effectLst/>
                <a:latin typeface="Liberation Sans"/>
                <a:ea typeface="DejaVu Sans"/>
                <a:cs typeface="DejaVu Sans"/>
              </a:rPr>
              <a:t>(edges of graph)</a:t>
            </a:r>
            <a:endParaRPr lang="en-US" sz="700" kern="100" dirty="0">
              <a:effectLst/>
              <a:latin typeface="Liberation Serif"/>
              <a:ea typeface="NSimSun"/>
              <a:cs typeface="Arial Unicode MS"/>
            </a:endParaRPr>
          </a:p>
        </p:txBody>
      </p:sp>
      <p:sp>
        <p:nvSpPr>
          <p:cNvPr id="2" name="TextBox 1"/>
          <p:cNvSpPr txBox="1"/>
          <p:nvPr/>
        </p:nvSpPr>
        <p:spPr>
          <a:xfrm>
            <a:off x="7358030" y="734377"/>
            <a:ext cx="1252570" cy="276999"/>
          </a:xfrm>
          <a:prstGeom prst="rect">
            <a:avLst/>
          </a:prstGeom>
          <a:noFill/>
        </p:spPr>
        <p:txBody>
          <a:bodyPr wrap="square" rtlCol="0">
            <a:spAutoFit/>
          </a:bodyPr>
          <a:lstStyle/>
          <a:p>
            <a:r>
              <a:rPr lang="en-US" sz="1200" dirty="0" smtClean="0"/>
              <a:t>(Model Node)</a:t>
            </a:r>
            <a:endParaRPr lang="en-US" sz="1200" dirty="0"/>
          </a:p>
        </p:txBody>
      </p:sp>
      <p:sp>
        <p:nvSpPr>
          <p:cNvPr id="23" name="TextBox 22"/>
          <p:cNvSpPr txBox="1"/>
          <p:nvPr/>
        </p:nvSpPr>
        <p:spPr>
          <a:xfrm>
            <a:off x="7358030" y="3676361"/>
            <a:ext cx="1252570" cy="276999"/>
          </a:xfrm>
          <a:prstGeom prst="rect">
            <a:avLst/>
          </a:prstGeom>
          <a:noFill/>
        </p:spPr>
        <p:txBody>
          <a:bodyPr wrap="square" rtlCol="0">
            <a:spAutoFit/>
          </a:bodyPr>
          <a:lstStyle/>
          <a:p>
            <a:r>
              <a:rPr lang="en-US" sz="1200" dirty="0" smtClean="0"/>
              <a:t>(Model Node)</a:t>
            </a:r>
            <a:endParaRPr lang="en-US" sz="1200" dirty="0"/>
          </a:p>
        </p:txBody>
      </p:sp>
      <p:sp>
        <p:nvSpPr>
          <p:cNvPr id="3" name="TextBox 2"/>
          <p:cNvSpPr txBox="1"/>
          <p:nvPr/>
        </p:nvSpPr>
        <p:spPr>
          <a:xfrm>
            <a:off x="609600" y="2505507"/>
            <a:ext cx="3429000"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Transformations in P2654 are nothing more than a specialized Transformation Engine that may or may not be P1687.1 compliant</a:t>
            </a:r>
            <a:endParaRPr lang="en-US" dirty="0"/>
          </a:p>
        </p:txBody>
      </p:sp>
      <p:sp>
        <p:nvSpPr>
          <p:cNvPr id="24" name="Date Placeholder 3"/>
          <p:cNvSpPr txBox="1">
            <a:spLocks/>
          </p:cNvSpPr>
          <p:nvPr/>
        </p:nvSpPr>
        <p:spPr>
          <a:xfrm>
            <a:off x="7696200" y="4919663"/>
            <a:ext cx="905523" cy="273844"/>
          </a:xfrm>
          <a:prstGeom prst="rect">
            <a:avLst/>
          </a:prstGeom>
        </p:spPr>
        <p:txBody>
          <a:bodyPr vert="horz" lIns="91440" tIns="45720" rIns="45720" bIns="45720" rtlCol="0" anchor="ctr"/>
          <a:lstStyle>
            <a:defPPr>
              <a:defRPr lang="en-US"/>
            </a:defPPr>
            <a:lvl1pPr marL="0" algn="r" defTabSz="914400" rtl="0" eaLnBrk="1" latinLnBrk="0" hangingPunct="1">
              <a:defRPr sz="1200" kern="1200">
                <a:solidFill>
                  <a:schemeClr val="tx1">
                    <a:lumMod val="65000"/>
                    <a:lumOff val="35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1CA303-E618-4141-878E-56E80CE15648}" type="datetime1">
              <a:rPr lang="en-US" smtClean="0"/>
              <a:t>3/23/2021</a:t>
            </a:fld>
            <a:endParaRPr lang="en-US" dirty="0"/>
          </a:p>
        </p:txBody>
      </p:sp>
      <p:sp>
        <p:nvSpPr>
          <p:cNvPr id="25" name="Footer Placeholder 4"/>
          <p:cNvSpPr>
            <a:spLocks noGrp="1"/>
          </p:cNvSpPr>
          <p:nvPr>
            <p:ph type="ftr" sz="quarter" idx="11"/>
          </p:nvPr>
        </p:nvSpPr>
        <p:spPr>
          <a:xfrm>
            <a:off x="659166" y="4767263"/>
            <a:ext cx="2847975" cy="273844"/>
          </a:xfrm>
        </p:spPr>
        <p:txBody>
          <a:bodyPr/>
          <a:lstStyle/>
          <a:p>
            <a:r>
              <a:rPr lang="en-US" dirty="0" smtClean="0"/>
              <a:t>P2654/P1687.1 Unified Concepts Analysis</a:t>
            </a:r>
            <a:endParaRPr lang="en-US" dirty="0"/>
          </a:p>
        </p:txBody>
      </p:sp>
    </p:spTree>
    <p:extLst>
      <p:ext uri="{BB962C8B-B14F-4D97-AF65-F5344CB8AC3E}">
        <p14:creationId xmlns:p14="http://schemas.microsoft.com/office/powerpoint/2010/main" val="2786159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nSpc>
                <a:spcPts val="3000"/>
              </a:lnSpc>
            </a:pPr>
            <a:r>
              <a:rPr lang="en-US" sz="4400" dirty="0" smtClean="0"/>
              <a:t>Simplified ICL Tree (SIT)</a:t>
            </a:r>
            <a:r>
              <a:rPr lang="en-US" dirty="0" smtClean="0"/>
              <a:t/>
            </a:r>
            <a:br>
              <a:rPr lang="en-US" dirty="0" smtClean="0"/>
            </a:br>
            <a:r>
              <a:rPr lang="en-US" sz="2800" dirty="0"/>
              <a:t>Revisited: </a:t>
            </a:r>
            <a:r>
              <a:rPr lang="en-US" sz="2800" dirty="0" smtClean="0"/>
              <a:t>Base Assumptions</a:t>
            </a:r>
            <a:endParaRPr lang="en-US" dirty="0"/>
          </a:p>
        </p:txBody>
      </p:sp>
      <p:sp>
        <p:nvSpPr>
          <p:cNvPr id="6" name="Content Placeholder 5"/>
          <p:cNvSpPr>
            <a:spLocks noGrp="1"/>
          </p:cNvSpPr>
          <p:nvPr>
            <p:ph idx="1"/>
          </p:nvPr>
        </p:nvSpPr>
        <p:spPr/>
        <p:txBody>
          <a:bodyPr>
            <a:normAutofit fontScale="92500" lnSpcReduction="10000"/>
          </a:bodyPr>
          <a:lstStyle/>
          <a:p>
            <a:r>
              <a:rPr lang="en-US" dirty="0" smtClean="0"/>
              <a:t>HW </a:t>
            </a:r>
            <a:r>
              <a:rPr lang="en-US" dirty="0"/>
              <a:t>is standard-compliant</a:t>
            </a:r>
          </a:p>
          <a:p>
            <a:pPr lvl="1"/>
            <a:r>
              <a:rPr lang="en-US" dirty="0" smtClean="0"/>
              <a:t>Verified </a:t>
            </a:r>
            <a:r>
              <a:rPr lang="en-US" dirty="0"/>
              <a:t>by designers</a:t>
            </a:r>
          </a:p>
          <a:p>
            <a:pPr lvl="1"/>
            <a:r>
              <a:rPr lang="en-US" dirty="0" smtClean="0"/>
              <a:t>No </a:t>
            </a:r>
            <a:r>
              <a:rPr lang="en-US" dirty="0"/>
              <a:t>need to describe «how it works»! </a:t>
            </a:r>
          </a:p>
          <a:p>
            <a:r>
              <a:rPr lang="en-US" dirty="0" smtClean="0"/>
              <a:t>«</a:t>
            </a:r>
            <a:r>
              <a:rPr lang="en-US" dirty="0"/>
              <a:t>Simplified» </a:t>
            </a:r>
          </a:p>
          <a:p>
            <a:pPr lvl="1"/>
            <a:r>
              <a:rPr lang="en-US" dirty="0" smtClean="0"/>
              <a:t>Describe </a:t>
            </a:r>
            <a:r>
              <a:rPr lang="en-US" dirty="0"/>
              <a:t>base elements and their relationship</a:t>
            </a:r>
          </a:p>
          <a:p>
            <a:pPr lvl="1"/>
            <a:r>
              <a:rPr lang="en-US" dirty="0" smtClean="0"/>
              <a:t>Comes </a:t>
            </a:r>
            <a:r>
              <a:rPr lang="en-US" u="sng" dirty="0" smtClean="0"/>
              <a:t>before RTL</a:t>
            </a:r>
            <a:r>
              <a:rPr lang="en-US" dirty="0" smtClean="0"/>
              <a:t> </a:t>
            </a:r>
            <a:r>
              <a:rPr lang="en-US" dirty="0"/>
              <a:t>: hierarchical description</a:t>
            </a:r>
          </a:p>
          <a:p>
            <a:pPr lvl="1"/>
            <a:r>
              <a:rPr lang="en-US" dirty="0" smtClean="0"/>
              <a:t>«</a:t>
            </a:r>
            <a:r>
              <a:rPr lang="en-US" dirty="0"/>
              <a:t>How to </a:t>
            </a:r>
            <a:r>
              <a:rPr lang="en-US" u="sng" dirty="0" smtClean="0"/>
              <a:t>use</a:t>
            </a:r>
            <a:r>
              <a:rPr lang="en-US" dirty="0" smtClean="0"/>
              <a:t> it</a:t>
            </a:r>
            <a:r>
              <a:rPr lang="en-US" dirty="0"/>
              <a:t>» </a:t>
            </a:r>
          </a:p>
          <a:p>
            <a:r>
              <a:rPr lang="en-US" dirty="0" smtClean="0"/>
              <a:t>«</a:t>
            </a:r>
            <a:r>
              <a:rPr lang="en-US" dirty="0"/>
              <a:t>Tree »</a:t>
            </a:r>
          </a:p>
          <a:p>
            <a:pPr lvl="1"/>
            <a:r>
              <a:rPr lang="en-US" dirty="0" smtClean="0"/>
              <a:t>Acyclic </a:t>
            </a:r>
            <a:r>
              <a:rPr lang="en-US" dirty="0"/>
              <a:t>graph : no “shooting in the foot”</a:t>
            </a:r>
          </a:p>
          <a:p>
            <a:pPr lvl="1"/>
            <a:r>
              <a:rPr lang="en-US" dirty="0" smtClean="0"/>
              <a:t>Straightforward </a:t>
            </a:r>
            <a:r>
              <a:rPr lang="en-US" dirty="0"/>
              <a:t>parsing</a:t>
            </a:r>
          </a:p>
          <a:p>
            <a:pPr lvl="1"/>
            <a:r>
              <a:rPr lang="en-US" dirty="0" smtClean="0"/>
              <a:t>Easy </a:t>
            </a:r>
            <a:r>
              <a:rPr lang="en-US" dirty="0"/>
              <a:t>algorithmic</a:t>
            </a:r>
          </a:p>
          <a:p>
            <a:pPr lvl="1"/>
            <a:r>
              <a:rPr lang="en-US" dirty="0" smtClean="0"/>
              <a:t>NB</a:t>
            </a:r>
            <a:r>
              <a:rPr lang="en-US" dirty="0"/>
              <a:t>: This Condition can be </a:t>
            </a:r>
            <a:r>
              <a:rPr lang="en-US" dirty="0" smtClean="0"/>
              <a:t>relaxed</a:t>
            </a:r>
            <a:endParaRPr lang="en-US" dirty="0"/>
          </a:p>
        </p:txBody>
      </p:sp>
      <p:sp>
        <p:nvSpPr>
          <p:cNvPr id="2" name="Date Placeholder 1"/>
          <p:cNvSpPr>
            <a:spLocks noGrp="1"/>
          </p:cNvSpPr>
          <p:nvPr>
            <p:ph type="dt" sz="half" idx="10"/>
          </p:nvPr>
        </p:nvSpPr>
        <p:spPr/>
        <p:txBody>
          <a:bodyPr/>
          <a:lstStyle/>
          <a:p>
            <a:fld id="{7D5532C8-66B1-4422-A175-3BD48C1455B8}" type="datetime1">
              <a:rPr lang="en-US" smtClean="0">
                <a:solidFill>
                  <a:prstClr val="white">
                    <a:lumMod val="50000"/>
                  </a:prstClr>
                </a:solidFill>
              </a:rPr>
              <a:t>3/23/2021</a:t>
            </a:fld>
            <a:endParaRPr dirty="0">
              <a:solidFill>
                <a:prstClr val="white">
                  <a:lumMod val="50000"/>
                </a:prstClr>
              </a:solidFill>
            </a:endParaRPr>
          </a:p>
        </p:txBody>
      </p:sp>
      <p:sp>
        <p:nvSpPr>
          <p:cNvPr id="3" name="Footer Placeholder 2"/>
          <p:cNvSpPr>
            <a:spLocks noGrp="1"/>
          </p:cNvSpPr>
          <p:nvPr>
            <p:ph type="ftr" sz="quarter" idx="11"/>
          </p:nvPr>
        </p:nvSpPr>
        <p:spPr/>
        <p:txBody>
          <a:bodyPr/>
          <a:lstStyle/>
          <a:p>
            <a:r>
              <a:rPr lang="en-US" dirty="0" smtClean="0">
                <a:solidFill>
                  <a:prstClr val="black">
                    <a:lumMod val="65000"/>
                    <a:lumOff val="35000"/>
                  </a:prstClr>
                </a:solidFill>
              </a:rPr>
              <a:t>P2654/P1687.1 Unified Concepts Analysis</a:t>
            </a:r>
            <a:endParaRPr lang="en-US"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BA9B540C-44DA-4F69-89C9-7C84606640D3}" type="slidenum">
              <a:rPr lang="en-US" smtClean="0">
                <a:solidFill>
                  <a:prstClr val="black">
                    <a:lumMod val="65000"/>
                    <a:lumOff val="35000"/>
                  </a:prstClr>
                </a:solidFill>
              </a:rPr>
              <a:pPr/>
              <a:t>11</a:t>
            </a:fld>
            <a:endParaRPr lang="en-US">
              <a:solidFill>
                <a:prstClr val="black">
                  <a:lumMod val="65000"/>
                  <a:lumOff val="35000"/>
                </a:prstClr>
              </a:solidFill>
            </a:endParaRPr>
          </a:p>
        </p:txBody>
      </p:sp>
      <p:sp>
        <p:nvSpPr>
          <p:cNvPr id="7" name="TextBox 6"/>
          <p:cNvSpPr txBox="1"/>
          <p:nvPr/>
        </p:nvSpPr>
        <p:spPr>
          <a:xfrm>
            <a:off x="2164278" y="4552950"/>
            <a:ext cx="5029200" cy="307777"/>
          </a:xfrm>
          <a:prstGeom prst="rect">
            <a:avLst/>
          </a:prstGeom>
          <a:noFill/>
        </p:spPr>
        <p:txBody>
          <a:bodyPr wrap="square" rtlCol="0">
            <a:spAutoFit/>
          </a:bodyPr>
          <a:lstStyle/>
          <a:p>
            <a:r>
              <a:rPr lang="en-US" sz="1400" i="1" dirty="0" smtClean="0">
                <a:solidFill>
                  <a:srgbClr val="0070C0"/>
                </a:solidFill>
              </a:rPr>
              <a:t>Simplified ICL Tree.pdf, Michele Portolan, September 2020, Slide 3 </a:t>
            </a:r>
            <a:endParaRPr lang="en-US" sz="1400" i="1" dirty="0">
              <a:solidFill>
                <a:srgbClr val="0070C0"/>
              </a:solidFill>
            </a:endParaRPr>
          </a:p>
        </p:txBody>
      </p:sp>
    </p:spTree>
    <p:extLst>
      <p:ext uri="{BB962C8B-B14F-4D97-AF65-F5344CB8AC3E}">
        <p14:creationId xmlns:p14="http://schemas.microsoft.com/office/powerpoint/2010/main" val="226201751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solidFill>
                  <a:prstClr val="black">
                    <a:lumMod val="65000"/>
                    <a:lumOff val="35000"/>
                  </a:prstClr>
                </a:solidFill>
              </a:rPr>
              <a:t>P2654/P1687.1 Unified Concepts Analysis</a:t>
            </a:r>
            <a:endParaRPr lang="en-US" dirty="0">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BA9B540C-44DA-4F69-89C9-7C84606640D3}" type="slidenum">
              <a:rPr lang="en-US" smtClean="0">
                <a:solidFill>
                  <a:prstClr val="black">
                    <a:lumMod val="65000"/>
                    <a:lumOff val="35000"/>
                  </a:prstClr>
                </a:solidFill>
              </a:rPr>
              <a:pPr/>
              <a:t>110</a:t>
            </a:fld>
            <a:endParaRPr lang="en-US">
              <a:solidFill>
                <a:prstClr val="black">
                  <a:lumMod val="65000"/>
                  <a:lumOff val="35000"/>
                </a:prstClr>
              </a:solidFill>
            </a:endParaRPr>
          </a:p>
        </p:txBody>
      </p:sp>
      <p:grpSp>
        <p:nvGrpSpPr>
          <p:cNvPr id="11" name="Group 10"/>
          <p:cNvGrpSpPr/>
          <p:nvPr/>
        </p:nvGrpSpPr>
        <p:grpSpPr>
          <a:xfrm>
            <a:off x="4419600" y="514350"/>
            <a:ext cx="1143000" cy="1273880"/>
            <a:chOff x="4419600" y="971550"/>
            <a:chExt cx="1143000" cy="1273880"/>
          </a:xfrm>
        </p:grpSpPr>
        <p:sp>
          <p:nvSpPr>
            <p:cNvPr id="6" name="Flowchart: Alternate Process 5"/>
            <p:cNvSpPr/>
            <p:nvPr/>
          </p:nvSpPr>
          <p:spPr bwMode="auto">
            <a:xfrm>
              <a:off x="4533900" y="9715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dirty="0" err="1" smtClean="0">
                  <a:solidFill>
                    <a:prstClr val="black"/>
                  </a:solidFill>
                  <a:latin typeface="Verdana" pitchFamily="34" charset="0"/>
                  <a:ea typeface="ＭＳ Ｐゴシック" pitchFamily="34" charset="-128"/>
                </a:rPr>
                <a:t>ModelPoint</a:t>
              </a:r>
              <a:endParaRPr lang="en-US" sz="1200" dirty="0" smtClean="0">
                <a:solidFill>
                  <a:prstClr val="black"/>
                </a:solidFill>
                <a:latin typeface="Verdana" pitchFamily="34" charset="0"/>
                <a:ea typeface="ＭＳ Ｐゴシック" pitchFamily="34" charset="-128"/>
              </a:endParaRPr>
            </a:p>
            <a:p>
              <a:pPr algn="ctr" eaLnBrk="0" fontAlgn="base" hangingPunct="0">
                <a:spcBef>
                  <a:spcPct val="0"/>
                </a:spcBef>
                <a:spcAft>
                  <a:spcPct val="0"/>
                </a:spcAft>
              </a:pPr>
              <a:r>
                <a:rPr lang="en-US" sz="1200" dirty="0" smtClean="0">
                  <a:solidFill>
                    <a:prstClr val="black"/>
                  </a:solidFill>
                  <a:latin typeface="Verdana" pitchFamily="34" charset="0"/>
                  <a:ea typeface="ＭＳ Ｐゴシック" pitchFamily="34" charset="-128"/>
                </a:rPr>
                <a:t>(adapter)</a:t>
              </a:r>
              <a:endParaRPr lang="en-US" sz="1200" dirty="0">
                <a:solidFill>
                  <a:prstClr val="black"/>
                </a:solidFill>
                <a:latin typeface="Verdana" pitchFamily="34" charset="0"/>
                <a:ea typeface="ＭＳ Ｐゴシック" pitchFamily="34" charset="-128"/>
              </a:endParaRPr>
            </a:p>
          </p:txBody>
        </p:sp>
        <p:sp>
          <p:nvSpPr>
            <p:cNvPr id="7" name="Rounded Rectangle 6"/>
            <p:cNvSpPr/>
            <p:nvPr/>
          </p:nvSpPr>
          <p:spPr>
            <a:xfrm>
              <a:off x="4419600" y="1821145"/>
              <a:ext cx="11430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prstClr val="black"/>
                  </a:solidFill>
                </a:rPr>
                <a:t>Custom</a:t>
              </a:r>
              <a:br>
                <a:rPr lang="en-US" sz="1200" dirty="0" smtClean="0">
                  <a:solidFill>
                    <a:prstClr val="black"/>
                  </a:solidFill>
                </a:rPr>
              </a:br>
              <a:r>
                <a:rPr lang="en-US" sz="1200" dirty="0" smtClean="0">
                  <a:solidFill>
                    <a:prstClr val="black"/>
                  </a:solidFill>
                </a:rPr>
                <a:t>Model</a:t>
              </a:r>
              <a:endParaRPr lang="en-US" sz="1200" dirty="0">
                <a:solidFill>
                  <a:prstClr val="black"/>
                </a:solidFill>
              </a:endParaRPr>
            </a:p>
          </p:txBody>
        </p:sp>
        <p:cxnSp>
          <p:nvCxnSpPr>
            <p:cNvPr id="8" name="Elbow Connector 7"/>
            <p:cNvCxnSpPr>
              <a:stCxn id="6" idx="2"/>
              <a:endCxn id="7" idx="0"/>
            </p:cNvCxnSpPr>
            <p:nvPr/>
          </p:nvCxnSpPr>
          <p:spPr>
            <a:xfrm rot="5400000">
              <a:off x="4796046" y="1626090"/>
              <a:ext cx="390109" cy="12700"/>
            </a:xfrm>
            <a:prstGeom prst="bentConnector3">
              <a:avLst/>
            </a:prstGeom>
          </p:spPr>
          <p:style>
            <a:lnRef idx="1">
              <a:schemeClr val="accent1"/>
            </a:lnRef>
            <a:fillRef idx="0">
              <a:schemeClr val="accent1"/>
            </a:fillRef>
            <a:effectRef idx="0">
              <a:schemeClr val="accent1"/>
            </a:effectRef>
            <a:fontRef idx="minor">
              <a:schemeClr val="tx1"/>
            </a:fontRef>
          </p:style>
        </p:cxnSp>
      </p:grpSp>
      <p:sp>
        <p:nvSpPr>
          <p:cNvPr id="9" name="Content Placeholder 46"/>
          <p:cNvSpPr txBox="1">
            <a:spLocks/>
          </p:cNvSpPr>
          <p:nvPr/>
        </p:nvSpPr>
        <p:spPr>
          <a:xfrm>
            <a:off x="222413" y="590550"/>
            <a:ext cx="4197187" cy="4148659"/>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sz="1400" dirty="0" err="1" smtClean="0">
                <a:solidFill>
                  <a:prstClr val="black"/>
                </a:solidFill>
              </a:rPr>
              <a:t>ModelPoint</a:t>
            </a:r>
            <a:r>
              <a:rPr lang="en-US" sz="1400" dirty="0" smtClean="0">
                <a:solidFill>
                  <a:prstClr val="black"/>
                </a:solidFill>
              </a:rPr>
              <a:t> (adapter) is a non-visible node in the topology path</a:t>
            </a:r>
          </a:p>
          <a:p>
            <a:r>
              <a:rPr lang="en-US" sz="1400" dirty="0" err="1" smtClean="0">
                <a:solidFill>
                  <a:prstClr val="black"/>
                </a:solidFill>
              </a:rPr>
              <a:t>ModelPoint</a:t>
            </a:r>
            <a:r>
              <a:rPr lang="en-US" sz="1400" dirty="0" smtClean="0">
                <a:solidFill>
                  <a:prstClr val="black"/>
                </a:solidFill>
              </a:rPr>
              <a:t> (adapter) translates non-P2654 grammars to P2654 grammar</a:t>
            </a:r>
          </a:p>
          <a:p>
            <a:r>
              <a:rPr lang="en-US" sz="1400" dirty="0" smtClean="0">
                <a:solidFill>
                  <a:prstClr val="black"/>
                </a:solidFill>
              </a:rPr>
              <a:t>Translation interface between external tooling and the software model message scheme</a:t>
            </a:r>
          </a:p>
          <a:p>
            <a:r>
              <a:rPr lang="en-US" sz="1400" dirty="0" smtClean="0">
                <a:solidFill>
                  <a:prstClr val="black"/>
                </a:solidFill>
              </a:rPr>
              <a:t>Ensures valid RVF messages to the software model</a:t>
            </a:r>
          </a:p>
          <a:p>
            <a:r>
              <a:rPr lang="en-US" sz="1400" strike="sngStrike" dirty="0" smtClean="0">
                <a:solidFill>
                  <a:prstClr val="black"/>
                </a:solidFill>
              </a:rPr>
              <a:t>Provides hook for domain languages applicable to hierarchical level to manipulate branch directly</a:t>
            </a:r>
          </a:p>
          <a:p>
            <a:r>
              <a:rPr lang="en-US" sz="1400" strike="sngStrike" dirty="0">
                <a:solidFill>
                  <a:prstClr val="black"/>
                </a:solidFill>
              </a:rPr>
              <a:t>Provides hook for </a:t>
            </a:r>
            <a:r>
              <a:rPr lang="en-US" sz="1400" strike="sngStrike" dirty="0" smtClean="0">
                <a:solidFill>
                  <a:prstClr val="black"/>
                </a:solidFill>
              </a:rPr>
              <a:t>tooling </a:t>
            </a:r>
            <a:r>
              <a:rPr lang="en-US" sz="1400" strike="sngStrike" dirty="0">
                <a:solidFill>
                  <a:prstClr val="black"/>
                </a:solidFill>
              </a:rPr>
              <a:t>applicable to hierarchical level to manipulate branch </a:t>
            </a:r>
            <a:r>
              <a:rPr lang="en-US" sz="1400" strike="sngStrike" dirty="0" smtClean="0">
                <a:solidFill>
                  <a:prstClr val="black"/>
                </a:solidFill>
              </a:rPr>
              <a:t>directly</a:t>
            </a:r>
          </a:p>
          <a:p>
            <a:r>
              <a:rPr lang="en-US" sz="1400" strike="sngStrike" dirty="0" smtClean="0">
                <a:solidFill>
                  <a:prstClr val="black"/>
                </a:solidFill>
              </a:rPr>
              <a:t>Unifies vector interaction from multiple sources for a given hierarchical level</a:t>
            </a:r>
            <a:endParaRPr lang="en-US" sz="1400" strike="sngStrike" dirty="0">
              <a:solidFill>
                <a:prstClr val="black"/>
              </a:solidFill>
            </a:endParaRPr>
          </a:p>
        </p:txBody>
      </p:sp>
      <p:sp>
        <p:nvSpPr>
          <p:cNvPr id="10" name="Title 6"/>
          <p:cNvSpPr>
            <a:spLocks noGrp="1"/>
          </p:cNvSpPr>
          <p:nvPr>
            <p:ph type="title"/>
          </p:nvPr>
        </p:nvSpPr>
        <p:spPr>
          <a:xfrm>
            <a:off x="457200" y="-600075"/>
            <a:ext cx="8229600" cy="1200150"/>
          </a:xfrm>
        </p:spPr>
        <p:txBody>
          <a:bodyPr/>
          <a:lstStyle/>
          <a:p>
            <a:r>
              <a:rPr lang="en-US" sz="2400" dirty="0" smtClean="0"/>
              <a:t>Strategy to </a:t>
            </a:r>
            <a:r>
              <a:rPr lang="en-US" sz="2400" dirty="0"/>
              <a:t>B</a:t>
            </a:r>
            <a:r>
              <a:rPr lang="en-US" sz="2400" dirty="0" smtClean="0"/>
              <a:t>ridge Between P2654 and non-P2654 Domains</a:t>
            </a:r>
            <a:endParaRPr lang="en-US" sz="2400" dirty="0"/>
          </a:p>
        </p:txBody>
      </p:sp>
      <p:grpSp>
        <p:nvGrpSpPr>
          <p:cNvPr id="12" name="Group 11"/>
          <p:cNvGrpSpPr/>
          <p:nvPr/>
        </p:nvGrpSpPr>
        <p:grpSpPr>
          <a:xfrm>
            <a:off x="5943600" y="514350"/>
            <a:ext cx="1143000" cy="1273880"/>
            <a:chOff x="4419600" y="971550"/>
            <a:chExt cx="1143000" cy="1273880"/>
          </a:xfrm>
        </p:grpSpPr>
        <p:sp>
          <p:nvSpPr>
            <p:cNvPr id="13" name="Flowchart: Alternate Process 12"/>
            <p:cNvSpPr/>
            <p:nvPr/>
          </p:nvSpPr>
          <p:spPr bwMode="auto">
            <a:xfrm>
              <a:off x="4533900" y="9715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dirty="0" err="1" smtClean="0">
                  <a:solidFill>
                    <a:prstClr val="black"/>
                  </a:solidFill>
                  <a:latin typeface="Verdana" pitchFamily="34" charset="0"/>
                  <a:ea typeface="ＭＳ Ｐゴシック" pitchFamily="34" charset="-128"/>
                </a:rPr>
                <a:t>ModelPoint</a:t>
              </a:r>
              <a:endParaRPr lang="en-US" sz="1200" dirty="0" smtClean="0">
                <a:solidFill>
                  <a:prstClr val="black"/>
                </a:solidFill>
                <a:latin typeface="Verdana" pitchFamily="34" charset="0"/>
                <a:ea typeface="ＭＳ Ｐゴシック" pitchFamily="34" charset="-128"/>
              </a:endParaRPr>
            </a:p>
            <a:p>
              <a:pPr algn="ctr" eaLnBrk="0" fontAlgn="base" hangingPunct="0">
                <a:spcBef>
                  <a:spcPct val="0"/>
                </a:spcBef>
                <a:spcAft>
                  <a:spcPct val="0"/>
                </a:spcAft>
              </a:pPr>
              <a:r>
                <a:rPr lang="en-US" sz="1200" dirty="0" smtClean="0">
                  <a:solidFill>
                    <a:prstClr val="black"/>
                  </a:solidFill>
                  <a:latin typeface="Verdana" pitchFamily="34" charset="0"/>
                  <a:ea typeface="ＭＳ Ｐゴシック" pitchFamily="34" charset="-128"/>
                </a:rPr>
                <a:t>(adapter)</a:t>
              </a:r>
              <a:endParaRPr lang="en-US" sz="1200" dirty="0">
                <a:solidFill>
                  <a:prstClr val="black"/>
                </a:solidFill>
                <a:latin typeface="Verdana" pitchFamily="34" charset="0"/>
                <a:ea typeface="ＭＳ Ｐゴシック" pitchFamily="34" charset="-128"/>
              </a:endParaRPr>
            </a:p>
          </p:txBody>
        </p:sp>
        <p:sp>
          <p:nvSpPr>
            <p:cNvPr id="14" name="Rounded Rectangle 13"/>
            <p:cNvSpPr/>
            <p:nvPr/>
          </p:nvSpPr>
          <p:spPr>
            <a:xfrm>
              <a:off x="4419600" y="1821145"/>
              <a:ext cx="11430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prstClr val="black"/>
                  </a:solidFill>
                </a:rPr>
                <a:t>Device EDA Tool</a:t>
              </a:r>
              <a:endParaRPr lang="en-US" sz="1200" dirty="0">
                <a:solidFill>
                  <a:prstClr val="black"/>
                </a:solidFill>
              </a:endParaRPr>
            </a:p>
          </p:txBody>
        </p:sp>
        <p:cxnSp>
          <p:nvCxnSpPr>
            <p:cNvPr id="15" name="Elbow Connector 14"/>
            <p:cNvCxnSpPr>
              <a:stCxn id="13" idx="2"/>
              <a:endCxn id="14" idx="0"/>
            </p:cNvCxnSpPr>
            <p:nvPr/>
          </p:nvCxnSpPr>
          <p:spPr>
            <a:xfrm rot="5400000">
              <a:off x="4796046" y="1626090"/>
              <a:ext cx="390109" cy="12700"/>
            </a:xfrm>
            <a:prstGeom prst="bentConnector3">
              <a:avLst/>
            </a:prstGeom>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4419600" y="1962404"/>
            <a:ext cx="1143000" cy="1426280"/>
            <a:chOff x="4419600" y="971550"/>
            <a:chExt cx="1143000" cy="1426280"/>
          </a:xfrm>
        </p:grpSpPr>
        <p:sp>
          <p:nvSpPr>
            <p:cNvPr id="21" name="Flowchart: Alternate Process 20"/>
            <p:cNvSpPr/>
            <p:nvPr/>
          </p:nvSpPr>
          <p:spPr bwMode="auto">
            <a:xfrm>
              <a:off x="4533900" y="9715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dirty="0" err="1" smtClean="0">
                  <a:solidFill>
                    <a:prstClr val="black"/>
                  </a:solidFill>
                  <a:latin typeface="Verdana" pitchFamily="34" charset="0"/>
                  <a:ea typeface="ＭＳ Ｐゴシック" pitchFamily="34" charset="-128"/>
                </a:rPr>
                <a:t>ModelPoint</a:t>
              </a:r>
              <a:endParaRPr lang="en-US" sz="1200" dirty="0" smtClean="0">
                <a:solidFill>
                  <a:prstClr val="black"/>
                </a:solidFill>
                <a:latin typeface="Verdana" pitchFamily="34" charset="0"/>
                <a:ea typeface="ＭＳ Ｐゴシック" pitchFamily="34" charset="-128"/>
              </a:endParaRPr>
            </a:p>
            <a:p>
              <a:pPr algn="ctr" eaLnBrk="0" fontAlgn="base" hangingPunct="0">
                <a:spcBef>
                  <a:spcPct val="0"/>
                </a:spcBef>
                <a:spcAft>
                  <a:spcPct val="0"/>
                </a:spcAft>
              </a:pPr>
              <a:r>
                <a:rPr lang="en-US" sz="1200" dirty="0" smtClean="0">
                  <a:solidFill>
                    <a:prstClr val="black"/>
                  </a:solidFill>
                  <a:latin typeface="Verdana" pitchFamily="34" charset="0"/>
                  <a:ea typeface="ＭＳ Ｐゴシック" pitchFamily="34" charset="-128"/>
                </a:rPr>
                <a:t>(adapter)</a:t>
              </a:r>
              <a:endParaRPr lang="en-US" sz="1200" dirty="0">
                <a:solidFill>
                  <a:prstClr val="black"/>
                </a:solidFill>
                <a:latin typeface="Verdana" pitchFamily="34" charset="0"/>
                <a:ea typeface="ＭＳ Ｐゴシック" pitchFamily="34" charset="-128"/>
              </a:endParaRPr>
            </a:p>
          </p:txBody>
        </p:sp>
        <p:sp>
          <p:nvSpPr>
            <p:cNvPr id="22" name="Rounded Rectangle 21"/>
            <p:cNvSpPr/>
            <p:nvPr/>
          </p:nvSpPr>
          <p:spPr>
            <a:xfrm>
              <a:off x="4419600" y="1821145"/>
              <a:ext cx="1143000" cy="5766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prstClr val="black"/>
                  </a:solidFill>
                </a:rPr>
                <a:t>IEEE 1687 Application</a:t>
              </a:r>
              <a:br>
                <a:rPr lang="en-US" sz="1200" dirty="0" smtClean="0">
                  <a:solidFill>
                    <a:prstClr val="black"/>
                  </a:solidFill>
                </a:rPr>
              </a:br>
              <a:r>
                <a:rPr lang="en-US" sz="1200" dirty="0" smtClean="0">
                  <a:solidFill>
                    <a:prstClr val="black"/>
                  </a:solidFill>
                </a:rPr>
                <a:t>PDL IF</a:t>
              </a:r>
              <a:endParaRPr lang="en-US" sz="1200" dirty="0">
                <a:solidFill>
                  <a:prstClr val="black"/>
                </a:solidFill>
              </a:endParaRPr>
            </a:p>
          </p:txBody>
        </p:sp>
        <p:cxnSp>
          <p:nvCxnSpPr>
            <p:cNvPr id="23" name="Elbow Connector 22"/>
            <p:cNvCxnSpPr>
              <a:stCxn id="21" idx="2"/>
              <a:endCxn id="22" idx="0"/>
            </p:cNvCxnSpPr>
            <p:nvPr/>
          </p:nvCxnSpPr>
          <p:spPr>
            <a:xfrm rot="5400000">
              <a:off x="4796046" y="1626090"/>
              <a:ext cx="390109" cy="12700"/>
            </a:xfrm>
            <a:prstGeom prst="bentConnector3">
              <a:avLst/>
            </a:prstGeom>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6019800" y="1962150"/>
            <a:ext cx="1143000" cy="1426280"/>
            <a:chOff x="4419600" y="971550"/>
            <a:chExt cx="1143000" cy="1426280"/>
          </a:xfrm>
        </p:grpSpPr>
        <p:sp>
          <p:nvSpPr>
            <p:cNvPr id="26" name="Flowchart: Alternate Process 25"/>
            <p:cNvSpPr/>
            <p:nvPr/>
          </p:nvSpPr>
          <p:spPr bwMode="auto">
            <a:xfrm>
              <a:off x="4533900" y="9715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dirty="0" err="1" smtClean="0">
                  <a:solidFill>
                    <a:prstClr val="black"/>
                  </a:solidFill>
                  <a:latin typeface="Verdana" pitchFamily="34" charset="0"/>
                  <a:ea typeface="ＭＳ Ｐゴシック" pitchFamily="34" charset="-128"/>
                </a:rPr>
                <a:t>ModelPoint</a:t>
              </a:r>
              <a:endParaRPr lang="en-US" sz="1200" dirty="0" smtClean="0">
                <a:solidFill>
                  <a:prstClr val="black"/>
                </a:solidFill>
                <a:latin typeface="Verdana" pitchFamily="34" charset="0"/>
                <a:ea typeface="ＭＳ Ｐゴシック" pitchFamily="34" charset="-128"/>
              </a:endParaRPr>
            </a:p>
            <a:p>
              <a:pPr algn="ctr" eaLnBrk="0" fontAlgn="base" hangingPunct="0">
                <a:spcBef>
                  <a:spcPct val="0"/>
                </a:spcBef>
                <a:spcAft>
                  <a:spcPct val="0"/>
                </a:spcAft>
              </a:pPr>
              <a:r>
                <a:rPr lang="en-US" sz="1200" dirty="0" smtClean="0">
                  <a:solidFill>
                    <a:prstClr val="black"/>
                  </a:solidFill>
                  <a:latin typeface="Verdana" pitchFamily="34" charset="0"/>
                  <a:ea typeface="ＭＳ Ｐゴシック" pitchFamily="34" charset="-128"/>
                </a:rPr>
                <a:t>(adapter)</a:t>
              </a:r>
              <a:endParaRPr lang="en-US" sz="1200" dirty="0">
                <a:solidFill>
                  <a:prstClr val="black"/>
                </a:solidFill>
                <a:latin typeface="Verdana" pitchFamily="34" charset="0"/>
                <a:ea typeface="ＭＳ Ｐゴシック" pitchFamily="34" charset="-128"/>
              </a:endParaRPr>
            </a:p>
          </p:txBody>
        </p:sp>
        <p:sp>
          <p:nvSpPr>
            <p:cNvPr id="27" name="Rounded Rectangle 26"/>
            <p:cNvSpPr/>
            <p:nvPr/>
          </p:nvSpPr>
          <p:spPr>
            <a:xfrm>
              <a:off x="4419600" y="1821145"/>
              <a:ext cx="1143000" cy="5766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prstClr val="black"/>
                  </a:solidFill>
                </a:rPr>
                <a:t>IEEE 1149.1 Application</a:t>
              </a:r>
              <a:br>
                <a:rPr lang="en-US" sz="1200" dirty="0" smtClean="0">
                  <a:solidFill>
                    <a:prstClr val="black"/>
                  </a:solidFill>
                </a:rPr>
              </a:br>
              <a:r>
                <a:rPr lang="en-US" sz="1200" dirty="0" smtClean="0">
                  <a:solidFill>
                    <a:prstClr val="black"/>
                  </a:solidFill>
                </a:rPr>
                <a:t>PDL IF</a:t>
              </a:r>
              <a:endParaRPr lang="en-US" sz="1200" dirty="0">
                <a:solidFill>
                  <a:prstClr val="black"/>
                </a:solidFill>
              </a:endParaRPr>
            </a:p>
          </p:txBody>
        </p:sp>
        <p:cxnSp>
          <p:nvCxnSpPr>
            <p:cNvPr id="28" name="Elbow Connector 27"/>
            <p:cNvCxnSpPr>
              <a:stCxn id="26" idx="2"/>
              <a:endCxn id="27" idx="0"/>
            </p:cNvCxnSpPr>
            <p:nvPr/>
          </p:nvCxnSpPr>
          <p:spPr>
            <a:xfrm rot="5400000">
              <a:off x="4796046" y="1626090"/>
              <a:ext cx="390109" cy="12700"/>
            </a:xfrm>
            <a:prstGeom prst="bentConnector3">
              <a:avLst/>
            </a:prstGeom>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7467600" y="1962404"/>
            <a:ext cx="1143000" cy="1426026"/>
            <a:chOff x="4419600" y="971550"/>
            <a:chExt cx="1143000" cy="1426026"/>
          </a:xfrm>
        </p:grpSpPr>
        <p:sp>
          <p:nvSpPr>
            <p:cNvPr id="30" name="Flowchart: Alternate Process 29"/>
            <p:cNvSpPr/>
            <p:nvPr/>
          </p:nvSpPr>
          <p:spPr bwMode="auto">
            <a:xfrm>
              <a:off x="4533900" y="9715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dirty="0" err="1" smtClean="0">
                  <a:solidFill>
                    <a:prstClr val="black"/>
                  </a:solidFill>
                  <a:latin typeface="Verdana" pitchFamily="34" charset="0"/>
                  <a:ea typeface="ＭＳ Ｐゴシック" pitchFamily="34" charset="-128"/>
                </a:rPr>
                <a:t>ModelPoint</a:t>
              </a:r>
              <a:endParaRPr lang="en-US" sz="1200" dirty="0" smtClean="0">
                <a:solidFill>
                  <a:prstClr val="black"/>
                </a:solidFill>
                <a:latin typeface="Verdana" pitchFamily="34" charset="0"/>
                <a:ea typeface="ＭＳ Ｐゴシック" pitchFamily="34" charset="-128"/>
              </a:endParaRPr>
            </a:p>
            <a:p>
              <a:pPr algn="ctr" eaLnBrk="0" fontAlgn="base" hangingPunct="0">
                <a:spcBef>
                  <a:spcPct val="0"/>
                </a:spcBef>
                <a:spcAft>
                  <a:spcPct val="0"/>
                </a:spcAft>
              </a:pPr>
              <a:r>
                <a:rPr lang="en-US" sz="1200" dirty="0" smtClean="0">
                  <a:solidFill>
                    <a:prstClr val="black"/>
                  </a:solidFill>
                  <a:latin typeface="Verdana" pitchFamily="34" charset="0"/>
                  <a:ea typeface="ＭＳ Ｐゴシック" pitchFamily="34" charset="-128"/>
                </a:rPr>
                <a:t>(adapter)</a:t>
              </a:r>
              <a:endParaRPr lang="en-US" sz="1200" dirty="0">
                <a:solidFill>
                  <a:prstClr val="black"/>
                </a:solidFill>
                <a:latin typeface="Verdana" pitchFamily="34" charset="0"/>
                <a:ea typeface="ＭＳ Ｐゴシック" pitchFamily="34" charset="-128"/>
              </a:endParaRPr>
            </a:p>
          </p:txBody>
        </p:sp>
        <p:sp>
          <p:nvSpPr>
            <p:cNvPr id="31" name="Rounded Rectangle 30"/>
            <p:cNvSpPr/>
            <p:nvPr/>
          </p:nvSpPr>
          <p:spPr>
            <a:xfrm>
              <a:off x="4419600" y="1821145"/>
              <a:ext cx="1143000" cy="576431"/>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prstClr val="black"/>
                  </a:solidFill>
                </a:rPr>
                <a:t>I</a:t>
              </a:r>
              <a:r>
                <a:rPr lang="en-US" sz="1200" baseline="30000" dirty="0" smtClean="0">
                  <a:solidFill>
                    <a:prstClr val="black"/>
                  </a:solidFill>
                </a:rPr>
                <a:t>2</a:t>
              </a:r>
              <a:r>
                <a:rPr lang="en-US" sz="1200" dirty="0" smtClean="0">
                  <a:solidFill>
                    <a:prstClr val="black"/>
                  </a:solidFill>
                </a:rPr>
                <a:t>C Message Based Tooling</a:t>
              </a:r>
              <a:endParaRPr lang="en-US" sz="1200" dirty="0">
                <a:solidFill>
                  <a:prstClr val="black"/>
                </a:solidFill>
              </a:endParaRPr>
            </a:p>
          </p:txBody>
        </p:sp>
        <p:cxnSp>
          <p:nvCxnSpPr>
            <p:cNvPr id="32" name="Elbow Connector 31"/>
            <p:cNvCxnSpPr>
              <a:stCxn id="30" idx="2"/>
              <a:endCxn id="31" idx="0"/>
            </p:cNvCxnSpPr>
            <p:nvPr/>
          </p:nvCxnSpPr>
          <p:spPr>
            <a:xfrm rot="5400000">
              <a:off x="4796046" y="1626090"/>
              <a:ext cx="390109" cy="12700"/>
            </a:xfrm>
            <a:prstGeom prst="bentConnector3">
              <a:avLst/>
            </a:prstGeom>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7353300" y="514350"/>
            <a:ext cx="1143000" cy="1273880"/>
            <a:chOff x="4419600" y="971550"/>
            <a:chExt cx="1143000" cy="1273880"/>
          </a:xfrm>
        </p:grpSpPr>
        <p:sp>
          <p:nvSpPr>
            <p:cNvPr id="39" name="Flowchart: Alternate Process 38"/>
            <p:cNvSpPr/>
            <p:nvPr/>
          </p:nvSpPr>
          <p:spPr bwMode="auto">
            <a:xfrm>
              <a:off x="4533900" y="9715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dirty="0" err="1" smtClean="0">
                  <a:solidFill>
                    <a:prstClr val="black"/>
                  </a:solidFill>
                  <a:latin typeface="Verdana" pitchFamily="34" charset="0"/>
                  <a:ea typeface="ＭＳ Ｐゴシック" pitchFamily="34" charset="-128"/>
                </a:rPr>
                <a:t>ModelPoint</a:t>
              </a:r>
              <a:endParaRPr lang="en-US" sz="1200" dirty="0" smtClean="0">
                <a:solidFill>
                  <a:prstClr val="black"/>
                </a:solidFill>
                <a:latin typeface="Verdana" pitchFamily="34" charset="0"/>
                <a:ea typeface="ＭＳ Ｐゴシック" pitchFamily="34" charset="-128"/>
              </a:endParaRPr>
            </a:p>
            <a:p>
              <a:pPr algn="ctr" eaLnBrk="0" fontAlgn="base" hangingPunct="0">
                <a:spcBef>
                  <a:spcPct val="0"/>
                </a:spcBef>
                <a:spcAft>
                  <a:spcPct val="0"/>
                </a:spcAft>
              </a:pPr>
              <a:r>
                <a:rPr lang="en-US" sz="1200" dirty="0" smtClean="0">
                  <a:solidFill>
                    <a:prstClr val="black"/>
                  </a:solidFill>
                  <a:latin typeface="Verdana" pitchFamily="34" charset="0"/>
                  <a:ea typeface="ＭＳ Ｐゴシック" pitchFamily="34" charset="-128"/>
                </a:rPr>
                <a:t>(adapter)</a:t>
              </a:r>
              <a:endParaRPr lang="en-US" sz="1200" dirty="0">
                <a:solidFill>
                  <a:prstClr val="black"/>
                </a:solidFill>
                <a:latin typeface="Verdana" pitchFamily="34" charset="0"/>
                <a:ea typeface="ＭＳ Ｐゴシック" pitchFamily="34" charset="-128"/>
              </a:endParaRPr>
            </a:p>
          </p:txBody>
        </p:sp>
        <p:sp>
          <p:nvSpPr>
            <p:cNvPr id="40" name="Rounded Rectangle 39"/>
            <p:cNvSpPr/>
            <p:nvPr/>
          </p:nvSpPr>
          <p:spPr>
            <a:xfrm>
              <a:off x="4419600" y="1821145"/>
              <a:ext cx="11430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prstClr val="black"/>
                  </a:solidFill>
                </a:rPr>
                <a:t>SCAN</a:t>
              </a:r>
              <a:br>
                <a:rPr lang="en-US" sz="1200" dirty="0" smtClean="0">
                  <a:solidFill>
                    <a:prstClr val="black"/>
                  </a:solidFill>
                </a:rPr>
              </a:br>
              <a:r>
                <a:rPr lang="en-US" sz="1200" dirty="0" smtClean="0">
                  <a:solidFill>
                    <a:prstClr val="black"/>
                  </a:solidFill>
                </a:rPr>
                <a:t>Model</a:t>
              </a:r>
              <a:endParaRPr lang="en-US" sz="1200" dirty="0">
                <a:solidFill>
                  <a:prstClr val="black"/>
                </a:solidFill>
              </a:endParaRPr>
            </a:p>
          </p:txBody>
        </p:sp>
        <p:cxnSp>
          <p:nvCxnSpPr>
            <p:cNvPr id="41" name="Elbow Connector 40"/>
            <p:cNvCxnSpPr>
              <a:stCxn id="39" idx="2"/>
              <a:endCxn id="40" idx="0"/>
            </p:cNvCxnSpPr>
            <p:nvPr/>
          </p:nvCxnSpPr>
          <p:spPr>
            <a:xfrm rot="5400000">
              <a:off x="4796046" y="1626090"/>
              <a:ext cx="390109" cy="12700"/>
            </a:xfrm>
            <a:prstGeom prst="bentConnector3">
              <a:avLst/>
            </a:prstGeom>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4267200" y="3562350"/>
            <a:ext cx="1508125" cy="1273880"/>
            <a:chOff x="4267200" y="3562350"/>
            <a:chExt cx="1508125" cy="1273880"/>
          </a:xfrm>
        </p:grpSpPr>
        <p:sp>
          <p:nvSpPr>
            <p:cNvPr id="17" name="Flowchart: Alternate Process 16"/>
            <p:cNvSpPr/>
            <p:nvPr/>
          </p:nvSpPr>
          <p:spPr bwMode="auto">
            <a:xfrm>
              <a:off x="4533900" y="35623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dirty="0" err="1" smtClean="0">
                  <a:solidFill>
                    <a:prstClr val="black"/>
                  </a:solidFill>
                  <a:latin typeface="Verdana" pitchFamily="34" charset="0"/>
                  <a:ea typeface="ＭＳ Ｐゴシック" pitchFamily="34" charset="-128"/>
                </a:rPr>
                <a:t>ModelPoint</a:t>
              </a:r>
              <a:endParaRPr lang="en-US" sz="1200" dirty="0" smtClean="0">
                <a:solidFill>
                  <a:prstClr val="black"/>
                </a:solidFill>
                <a:latin typeface="Verdana" pitchFamily="34" charset="0"/>
                <a:ea typeface="ＭＳ Ｐゴシック" pitchFamily="34" charset="-128"/>
              </a:endParaRPr>
            </a:p>
            <a:p>
              <a:pPr algn="ctr" eaLnBrk="0" fontAlgn="base" hangingPunct="0">
                <a:spcBef>
                  <a:spcPct val="0"/>
                </a:spcBef>
                <a:spcAft>
                  <a:spcPct val="0"/>
                </a:spcAft>
              </a:pPr>
              <a:r>
                <a:rPr lang="en-US" sz="1200" dirty="0" smtClean="0">
                  <a:solidFill>
                    <a:prstClr val="black"/>
                  </a:solidFill>
                  <a:latin typeface="Verdana" pitchFamily="34" charset="0"/>
                  <a:ea typeface="ＭＳ Ｐゴシック" pitchFamily="34" charset="-128"/>
                </a:rPr>
                <a:t>(adapter)</a:t>
              </a:r>
              <a:endParaRPr lang="en-US" sz="1200" dirty="0">
                <a:solidFill>
                  <a:prstClr val="black"/>
                </a:solidFill>
                <a:latin typeface="Verdana" pitchFamily="34" charset="0"/>
                <a:ea typeface="ＭＳ Ｐゴシック" pitchFamily="34" charset="-128"/>
              </a:endParaRPr>
            </a:p>
          </p:txBody>
        </p:sp>
        <p:sp>
          <p:nvSpPr>
            <p:cNvPr id="18" name="Rounded Rectangle 17"/>
            <p:cNvSpPr/>
            <p:nvPr/>
          </p:nvSpPr>
          <p:spPr>
            <a:xfrm>
              <a:off x="4267200" y="4411945"/>
              <a:ext cx="6858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prstClr val="black"/>
                  </a:solidFill>
                </a:rPr>
                <a:t>SVF Player</a:t>
              </a:r>
              <a:endParaRPr lang="en-US" sz="1200" dirty="0">
                <a:solidFill>
                  <a:prstClr val="black"/>
                </a:solidFill>
              </a:endParaRPr>
            </a:p>
          </p:txBody>
        </p:sp>
        <p:cxnSp>
          <p:nvCxnSpPr>
            <p:cNvPr id="19" name="Elbow Connector 18"/>
            <p:cNvCxnSpPr>
              <a:stCxn id="17" idx="2"/>
              <a:endCxn id="18" idx="0"/>
            </p:cNvCxnSpPr>
            <p:nvPr/>
          </p:nvCxnSpPr>
          <p:spPr>
            <a:xfrm rot="5400000">
              <a:off x="4605546" y="4026390"/>
              <a:ext cx="390109" cy="3810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42" name="Rounded Rectangle 41"/>
            <p:cNvSpPr/>
            <p:nvPr/>
          </p:nvSpPr>
          <p:spPr>
            <a:xfrm>
              <a:off x="5045074" y="4411378"/>
              <a:ext cx="730251"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prstClr val="black"/>
                  </a:solidFill>
                </a:rPr>
                <a:t>JTAG Model</a:t>
              </a:r>
              <a:endParaRPr lang="en-US" sz="1200" dirty="0">
                <a:solidFill>
                  <a:prstClr val="black"/>
                </a:solidFill>
              </a:endParaRPr>
            </a:p>
          </p:txBody>
        </p:sp>
        <p:cxnSp>
          <p:nvCxnSpPr>
            <p:cNvPr id="46" name="Elbow Connector 45"/>
            <p:cNvCxnSpPr>
              <a:stCxn id="17" idx="2"/>
              <a:endCxn id="42" idx="0"/>
            </p:cNvCxnSpPr>
            <p:nvPr/>
          </p:nvCxnSpPr>
          <p:spPr>
            <a:xfrm rot="16200000" flipH="1">
              <a:off x="5005879" y="4007057"/>
              <a:ext cx="389542" cy="419100"/>
            </a:xfrm>
            <a:prstGeom prst="bentConnector3">
              <a:avLst/>
            </a:prstGeom>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6019800" y="3583870"/>
            <a:ext cx="1143000" cy="1273880"/>
            <a:chOff x="4419600" y="971550"/>
            <a:chExt cx="1143000" cy="1273880"/>
          </a:xfrm>
        </p:grpSpPr>
        <p:sp>
          <p:nvSpPr>
            <p:cNvPr id="49" name="Flowchart: Alternate Process 48"/>
            <p:cNvSpPr/>
            <p:nvPr/>
          </p:nvSpPr>
          <p:spPr bwMode="auto">
            <a:xfrm>
              <a:off x="4533900" y="9715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dirty="0" err="1" smtClean="0">
                  <a:solidFill>
                    <a:prstClr val="black"/>
                  </a:solidFill>
                  <a:latin typeface="Verdana" pitchFamily="34" charset="0"/>
                  <a:ea typeface="ＭＳ Ｐゴシック" pitchFamily="34" charset="-128"/>
                </a:rPr>
                <a:t>ModelPoint</a:t>
              </a:r>
              <a:endParaRPr lang="en-US" sz="1200" dirty="0" smtClean="0">
                <a:solidFill>
                  <a:prstClr val="black"/>
                </a:solidFill>
                <a:latin typeface="Verdana" pitchFamily="34" charset="0"/>
                <a:ea typeface="ＭＳ Ｐゴシック" pitchFamily="34" charset="-128"/>
              </a:endParaRPr>
            </a:p>
            <a:p>
              <a:pPr algn="ctr" eaLnBrk="0" fontAlgn="base" hangingPunct="0">
                <a:spcBef>
                  <a:spcPct val="0"/>
                </a:spcBef>
                <a:spcAft>
                  <a:spcPct val="0"/>
                </a:spcAft>
              </a:pPr>
              <a:r>
                <a:rPr lang="en-US" sz="1200" dirty="0" smtClean="0">
                  <a:solidFill>
                    <a:prstClr val="black"/>
                  </a:solidFill>
                  <a:latin typeface="Verdana" pitchFamily="34" charset="0"/>
                  <a:ea typeface="ＭＳ Ｐゴシック" pitchFamily="34" charset="-128"/>
                </a:rPr>
                <a:t>(adapter)</a:t>
              </a:r>
              <a:endParaRPr lang="en-US" sz="1200" dirty="0">
                <a:solidFill>
                  <a:prstClr val="black"/>
                </a:solidFill>
                <a:latin typeface="Verdana" pitchFamily="34" charset="0"/>
                <a:ea typeface="ＭＳ Ｐゴシック" pitchFamily="34" charset="-128"/>
              </a:endParaRPr>
            </a:p>
          </p:txBody>
        </p:sp>
        <p:sp>
          <p:nvSpPr>
            <p:cNvPr id="50" name="Rounded Rectangle 49"/>
            <p:cNvSpPr/>
            <p:nvPr/>
          </p:nvSpPr>
          <p:spPr>
            <a:xfrm>
              <a:off x="4419600" y="1821145"/>
              <a:ext cx="11430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prstClr val="black"/>
                  </a:solidFill>
                </a:rPr>
                <a:t>ScanReg</a:t>
              </a:r>
              <a:r>
                <a:rPr lang="en-US" sz="1200" dirty="0" smtClean="0">
                  <a:solidFill>
                    <a:prstClr val="black"/>
                  </a:solidFill>
                </a:rPr>
                <a:t> Model</a:t>
              </a:r>
              <a:endParaRPr lang="en-US" sz="1200" dirty="0">
                <a:solidFill>
                  <a:prstClr val="black"/>
                </a:solidFill>
              </a:endParaRPr>
            </a:p>
          </p:txBody>
        </p:sp>
        <p:cxnSp>
          <p:nvCxnSpPr>
            <p:cNvPr id="51" name="Elbow Connector 50"/>
            <p:cNvCxnSpPr>
              <a:stCxn id="49" idx="2"/>
              <a:endCxn id="50" idx="0"/>
            </p:cNvCxnSpPr>
            <p:nvPr/>
          </p:nvCxnSpPr>
          <p:spPr>
            <a:xfrm rot="5400000">
              <a:off x="4796046" y="1626090"/>
              <a:ext cx="390109" cy="12700"/>
            </a:xfrm>
            <a:prstGeom prst="bentConnector3">
              <a:avLst/>
            </a:prstGeom>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7467600" y="3583616"/>
            <a:ext cx="1143000" cy="1273880"/>
            <a:chOff x="4419600" y="971550"/>
            <a:chExt cx="1143000" cy="1273880"/>
          </a:xfrm>
        </p:grpSpPr>
        <p:sp>
          <p:nvSpPr>
            <p:cNvPr id="53" name="Flowchart: Alternate Process 52"/>
            <p:cNvSpPr/>
            <p:nvPr/>
          </p:nvSpPr>
          <p:spPr bwMode="auto">
            <a:xfrm>
              <a:off x="4533900" y="9715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dirty="0" err="1" smtClean="0">
                  <a:solidFill>
                    <a:prstClr val="black"/>
                  </a:solidFill>
                  <a:latin typeface="Verdana" pitchFamily="34" charset="0"/>
                  <a:ea typeface="ＭＳ Ｐゴシック" pitchFamily="34" charset="-128"/>
                </a:rPr>
                <a:t>ModelPoint</a:t>
              </a:r>
              <a:endParaRPr lang="en-US" sz="1200" dirty="0" smtClean="0">
                <a:solidFill>
                  <a:prstClr val="black"/>
                </a:solidFill>
                <a:latin typeface="Verdana" pitchFamily="34" charset="0"/>
                <a:ea typeface="ＭＳ Ｐゴシック" pitchFamily="34" charset="-128"/>
              </a:endParaRPr>
            </a:p>
            <a:p>
              <a:pPr algn="ctr" eaLnBrk="0" fontAlgn="base" hangingPunct="0">
                <a:spcBef>
                  <a:spcPct val="0"/>
                </a:spcBef>
                <a:spcAft>
                  <a:spcPct val="0"/>
                </a:spcAft>
              </a:pPr>
              <a:r>
                <a:rPr lang="en-US" sz="1200" dirty="0" smtClean="0">
                  <a:solidFill>
                    <a:prstClr val="black"/>
                  </a:solidFill>
                  <a:latin typeface="Verdana" pitchFamily="34" charset="0"/>
                  <a:ea typeface="ＭＳ Ｐゴシック" pitchFamily="34" charset="-128"/>
                </a:rPr>
                <a:t>(adapter)</a:t>
              </a:r>
              <a:endParaRPr lang="en-US" sz="1200" dirty="0">
                <a:solidFill>
                  <a:prstClr val="black"/>
                </a:solidFill>
                <a:latin typeface="Verdana" pitchFamily="34" charset="0"/>
                <a:ea typeface="ＭＳ Ｐゴシック" pitchFamily="34" charset="-128"/>
              </a:endParaRPr>
            </a:p>
          </p:txBody>
        </p:sp>
        <p:sp>
          <p:nvSpPr>
            <p:cNvPr id="54" name="Rounded Rectangle 53"/>
            <p:cNvSpPr/>
            <p:nvPr/>
          </p:nvSpPr>
          <p:spPr>
            <a:xfrm>
              <a:off x="4419600" y="1821145"/>
              <a:ext cx="11430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prstClr val="black"/>
                  </a:solidFill>
                </a:rPr>
                <a:t>DataReg</a:t>
              </a:r>
              <a:r>
                <a:rPr lang="en-US" sz="1200" dirty="0" smtClean="0">
                  <a:solidFill>
                    <a:prstClr val="black"/>
                  </a:solidFill>
                </a:rPr>
                <a:t> Model</a:t>
              </a:r>
              <a:endParaRPr lang="en-US" sz="1200" dirty="0">
                <a:solidFill>
                  <a:prstClr val="black"/>
                </a:solidFill>
              </a:endParaRPr>
            </a:p>
          </p:txBody>
        </p:sp>
        <p:cxnSp>
          <p:nvCxnSpPr>
            <p:cNvPr id="55" name="Elbow Connector 54"/>
            <p:cNvCxnSpPr>
              <a:stCxn id="53" idx="2"/>
              <a:endCxn id="54" idx="0"/>
            </p:cNvCxnSpPr>
            <p:nvPr/>
          </p:nvCxnSpPr>
          <p:spPr>
            <a:xfrm rot="5400000">
              <a:off x="4796046" y="1626090"/>
              <a:ext cx="390109" cy="12700"/>
            </a:xfrm>
            <a:prstGeom prst="bentConnector3">
              <a:avLst/>
            </a:prstGeom>
          </p:spPr>
          <p:style>
            <a:lnRef idx="1">
              <a:schemeClr val="accent1"/>
            </a:lnRef>
            <a:fillRef idx="0">
              <a:schemeClr val="accent1"/>
            </a:fillRef>
            <a:effectRef idx="0">
              <a:schemeClr val="accent1"/>
            </a:effectRef>
            <a:fontRef idx="minor">
              <a:schemeClr val="tx1"/>
            </a:fontRef>
          </p:style>
        </p:cxnSp>
      </p:grpSp>
      <p:sp>
        <p:nvSpPr>
          <p:cNvPr id="45" name="Date Placeholder 3"/>
          <p:cNvSpPr>
            <a:spLocks noGrp="1"/>
          </p:cNvSpPr>
          <p:nvPr>
            <p:ph type="dt" sz="half" idx="10"/>
          </p:nvPr>
        </p:nvSpPr>
        <p:spPr>
          <a:xfrm>
            <a:off x="7391400" y="4781549"/>
            <a:ext cx="1057923" cy="259557"/>
          </a:xfrm>
        </p:spPr>
        <p:txBody>
          <a:bodyPr/>
          <a:lstStyle/>
          <a:p>
            <a:fld id="{271E8159-95BC-4C59-8A78-207F9AB1C59E}" type="datetime1">
              <a:rPr lang="en-US" smtClean="0">
                <a:solidFill>
                  <a:prstClr val="white">
                    <a:lumMod val="50000"/>
                  </a:prstClr>
                </a:solidFill>
              </a:rPr>
              <a:t>3/23/2021</a:t>
            </a:fld>
            <a:endParaRPr dirty="0">
              <a:solidFill>
                <a:prstClr val="white">
                  <a:lumMod val="50000"/>
                </a:prstClr>
              </a:solidFill>
            </a:endParaRPr>
          </a:p>
        </p:txBody>
      </p:sp>
    </p:spTree>
    <p:extLst>
      <p:ext uri="{BB962C8B-B14F-4D97-AF65-F5344CB8AC3E}">
        <p14:creationId xmlns:p14="http://schemas.microsoft.com/office/powerpoint/2010/main" val="3344292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971550"/>
          </a:xfrm>
        </p:spPr>
        <p:txBody>
          <a:bodyPr/>
          <a:lstStyle/>
          <a:p>
            <a:r>
              <a:rPr lang="en-US" sz="4400" dirty="0" smtClean="0"/>
              <a:t>Generalized P2654 SW Model</a:t>
            </a:r>
            <a:endParaRPr lang="en-US" sz="4400" dirty="0"/>
          </a:p>
        </p:txBody>
      </p:sp>
      <p:sp>
        <p:nvSpPr>
          <p:cNvPr id="6" name="Slide Number Placeholder 5"/>
          <p:cNvSpPr>
            <a:spLocks noGrp="1"/>
          </p:cNvSpPr>
          <p:nvPr>
            <p:ph type="sldNum" sz="quarter" idx="12"/>
          </p:nvPr>
        </p:nvSpPr>
        <p:spPr/>
        <p:txBody>
          <a:bodyPr/>
          <a:lstStyle/>
          <a:p>
            <a:pPr>
              <a:defRPr/>
            </a:pPr>
            <a:fld id="{BC2E1C35-070C-B34E-A7FF-C7EF50ECC007}" type="slidenum">
              <a:rPr lang="en-US" smtClean="0">
                <a:solidFill>
                  <a:prstClr val="black">
                    <a:lumMod val="65000"/>
                    <a:lumOff val="35000"/>
                  </a:prstClr>
                </a:solidFill>
              </a:rPr>
              <a:pPr>
                <a:defRPr/>
              </a:pPr>
              <a:t>111</a:t>
            </a:fld>
            <a:endParaRPr lang="en-US" sz="1400">
              <a:solidFill>
                <a:prstClr val="black">
                  <a:lumMod val="65000"/>
                  <a:lumOff val="35000"/>
                </a:prstClr>
              </a:solidFill>
              <a:latin typeface="Myriad Pro" charset="0"/>
            </a:endParaRPr>
          </a:p>
        </p:txBody>
      </p:sp>
      <p:sp>
        <p:nvSpPr>
          <p:cNvPr id="8" name="Flowchart: Alternate Process 7"/>
          <p:cNvSpPr/>
          <p:nvPr/>
        </p:nvSpPr>
        <p:spPr bwMode="auto">
          <a:xfrm>
            <a:off x="2667000" y="819150"/>
            <a:ext cx="4571999" cy="914400"/>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1" compatLnSpc="1">
            <a:prstTxWarp prst="textNoShape">
              <a:avLst/>
            </a:prstTxWarp>
          </a:bodyPr>
          <a:lstStyle/>
          <a:p>
            <a:pPr algn="ctr" eaLnBrk="0" fontAlgn="base" hangingPunct="0">
              <a:spcBef>
                <a:spcPct val="0"/>
              </a:spcBef>
              <a:spcAft>
                <a:spcPct val="0"/>
              </a:spcAft>
            </a:pPr>
            <a:r>
              <a:rPr lang="en-US" sz="1100" dirty="0" smtClean="0">
                <a:solidFill>
                  <a:prstClr val="black"/>
                </a:solidFill>
                <a:latin typeface="Verdana" pitchFamily="34" charset="0"/>
                <a:ea typeface="ＭＳ Ｐゴシック" pitchFamily="34" charset="-128"/>
              </a:rPr>
              <a:t>Top Level</a:t>
            </a:r>
            <a:br>
              <a:rPr lang="en-US" sz="1100" dirty="0" smtClean="0">
                <a:solidFill>
                  <a:prstClr val="black"/>
                </a:solidFill>
                <a:latin typeface="Verdana" pitchFamily="34" charset="0"/>
                <a:ea typeface="ＭＳ Ｐゴシック" pitchFamily="34" charset="-128"/>
              </a:rPr>
            </a:br>
            <a:r>
              <a:rPr lang="en-US" sz="1100" dirty="0" smtClean="0">
                <a:solidFill>
                  <a:prstClr val="black"/>
                </a:solidFill>
                <a:latin typeface="Verdana" pitchFamily="34" charset="0"/>
                <a:ea typeface="ＭＳ Ｐゴシック" pitchFamily="34" charset="-128"/>
              </a:rPr>
              <a:t>(Where SW model meets HW)</a:t>
            </a:r>
            <a:endParaRPr lang="en-US" sz="1100" dirty="0">
              <a:solidFill>
                <a:prstClr val="black"/>
              </a:solidFill>
              <a:latin typeface="Verdana" pitchFamily="34" charset="0"/>
              <a:ea typeface="ＭＳ Ｐゴシック" pitchFamily="34" charset="-128"/>
            </a:endParaRPr>
          </a:p>
        </p:txBody>
      </p:sp>
      <p:sp>
        <p:nvSpPr>
          <p:cNvPr id="9" name="Flowchart: Alternate Process 8"/>
          <p:cNvSpPr/>
          <p:nvPr/>
        </p:nvSpPr>
        <p:spPr bwMode="auto">
          <a:xfrm>
            <a:off x="2514600" y="2023662"/>
            <a:ext cx="19050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dirty="0" smtClean="0">
                <a:solidFill>
                  <a:prstClr val="black"/>
                </a:solidFill>
                <a:latin typeface="Verdana" pitchFamily="34" charset="0"/>
                <a:ea typeface="ＭＳ Ｐゴシック" pitchFamily="34" charset="-128"/>
              </a:rPr>
              <a:t>Transformation Node</a:t>
            </a:r>
            <a:br>
              <a:rPr lang="en-US" sz="1200" dirty="0" smtClean="0">
                <a:solidFill>
                  <a:prstClr val="black"/>
                </a:solidFill>
                <a:latin typeface="Verdana" pitchFamily="34" charset="0"/>
                <a:ea typeface="ＭＳ Ｐゴシック" pitchFamily="34" charset="-128"/>
              </a:rPr>
            </a:br>
            <a:r>
              <a:rPr lang="en-US" sz="800" dirty="0" smtClean="0">
                <a:solidFill>
                  <a:prstClr val="black"/>
                </a:solidFill>
                <a:latin typeface="Verdana" pitchFamily="34" charset="0"/>
                <a:ea typeface="ＭＳ Ｐゴシック" pitchFamily="34" charset="-128"/>
              </a:rPr>
              <a:t>(e.g., LINKER, SCANMUX,</a:t>
            </a:r>
            <a:br>
              <a:rPr lang="en-US" sz="800" dirty="0" smtClean="0">
                <a:solidFill>
                  <a:prstClr val="black"/>
                </a:solidFill>
                <a:latin typeface="Verdana" pitchFamily="34" charset="0"/>
                <a:ea typeface="ＭＳ Ｐゴシック" pitchFamily="34" charset="-128"/>
              </a:rPr>
            </a:br>
            <a:r>
              <a:rPr lang="en-US" sz="800" dirty="0" smtClean="0">
                <a:solidFill>
                  <a:prstClr val="black"/>
                </a:solidFill>
                <a:latin typeface="Verdana" pitchFamily="34" charset="0"/>
                <a:ea typeface="ＭＳ Ｐゴシック" pitchFamily="34" charset="-128"/>
              </a:rPr>
              <a:t>BRIDGE, etc.)</a:t>
            </a:r>
            <a:endParaRPr lang="en-US" sz="1200" dirty="0">
              <a:solidFill>
                <a:prstClr val="black"/>
              </a:solidFill>
              <a:latin typeface="Verdana" pitchFamily="34" charset="0"/>
              <a:ea typeface="ＭＳ Ｐゴシック" pitchFamily="34" charset="-128"/>
            </a:endParaRPr>
          </a:p>
        </p:txBody>
      </p:sp>
      <p:sp>
        <p:nvSpPr>
          <p:cNvPr id="10" name="Flowchart: Alternate Process 9"/>
          <p:cNvSpPr/>
          <p:nvPr/>
        </p:nvSpPr>
        <p:spPr bwMode="auto">
          <a:xfrm>
            <a:off x="2516369" y="2618772"/>
            <a:ext cx="19050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dirty="0">
                <a:solidFill>
                  <a:prstClr val="black"/>
                </a:solidFill>
                <a:latin typeface="Verdana" pitchFamily="34" charset="0"/>
                <a:ea typeface="ＭＳ Ｐゴシック" pitchFamily="34" charset="-128"/>
              </a:rPr>
              <a:t>Transformation Node</a:t>
            </a:r>
            <a:br>
              <a:rPr lang="en-US" sz="1200" dirty="0">
                <a:solidFill>
                  <a:prstClr val="black"/>
                </a:solidFill>
                <a:latin typeface="Verdana" pitchFamily="34" charset="0"/>
                <a:ea typeface="ＭＳ Ｐゴシック" pitchFamily="34" charset="-128"/>
              </a:rPr>
            </a:br>
            <a:r>
              <a:rPr lang="en-US" sz="800" dirty="0">
                <a:solidFill>
                  <a:prstClr val="black"/>
                </a:solidFill>
                <a:latin typeface="Verdana" pitchFamily="34" charset="0"/>
                <a:ea typeface="ＭＳ Ｐゴシック" pitchFamily="34" charset="-128"/>
              </a:rPr>
              <a:t>(e.g., LINKER, SCANMUX,</a:t>
            </a:r>
            <a:br>
              <a:rPr lang="en-US" sz="800" dirty="0">
                <a:solidFill>
                  <a:prstClr val="black"/>
                </a:solidFill>
                <a:latin typeface="Verdana" pitchFamily="34" charset="0"/>
                <a:ea typeface="ＭＳ Ｐゴシック" pitchFamily="34" charset="-128"/>
              </a:rPr>
            </a:br>
            <a:r>
              <a:rPr lang="en-US" sz="800" dirty="0">
                <a:solidFill>
                  <a:prstClr val="black"/>
                </a:solidFill>
                <a:latin typeface="Verdana" pitchFamily="34" charset="0"/>
                <a:ea typeface="ＭＳ Ｐゴシック" pitchFamily="34" charset="-128"/>
              </a:rPr>
              <a:t>BRIDGE, etc.)</a:t>
            </a:r>
            <a:endParaRPr lang="en-US" sz="1200" dirty="0">
              <a:solidFill>
                <a:prstClr val="black"/>
              </a:solidFill>
              <a:latin typeface="Verdana" pitchFamily="34" charset="0"/>
              <a:ea typeface="ＭＳ Ｐゴシック" pitchFamily="34" charset="-128"/>
            </a:endParaRPr>
          </a:p>
        </p:txBody>
      </p:sp>
      <p:sp>
        <p:nvSpPr>
          <p:cNvPr id="12" name="Flowchart: Alternate Process 11"/>
          <p:cNvSpPr/>
          <p:nvPr/>
        </p:nvSpPr>
        <p:spPr bwMode="auto">
          <a:xfrm>
            <a:off x="152400" y="1276350"/>
            <a:ext cx="1290577" cy="576685"/>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dirty="0" err="1" smtClean="0">
                <a:solidFill>
                  <a:prstClr val="black"/>
                </a:solidFill>
                <a:latin typeface="Verdana" pitchFamily="34" charset="0"/>
                <a:ea typeface="ＭＳ Ｐゴシック" pitchFamily="34" charset="-128"/>
              </a:rPr>
              <a:t>ModelPoint</a:t>
            </a:r>
            <a:r>
              <a:rPr lang="en-US" sz="1200" dirty="0" smtClean="0">
                <a:solidFill>
                  <a:prstClr val="black"/>
                </a:solidFill>
                <a:latin typeface="Verdana" pitchFamily="34" charset="0"/>
                <a:ea typeface="ＭＳ Ｐゴシック" pitchFamily="34" charset="-128"/>
              </a:rPr>
              <a:t> Proxy</a:t>
            </a:r>
            <a:br>
              <a:rPr lang="en-US" sz="1200" dirty="0" smtClean="0">
                <a:solidFill>
                  <a:prstClr val="black"/>
                </a:solidFill>
                <a:latin typeface="Verdana" pitchFamily="34" charset="0"/>
                <a:ea typeface="ＭＳ Ｐゴシック" pitchFamily="34" charset="-128"/>
              </a:rPr>
            </a:br>
            <a:r>
              <a:rPr lang="en-US" sz="1200" dirty="0" smtClean="0">
                <a:solidFill>
                  <a:prstClr val="black"/>
                </a:solidFill>
                <a:latin typeface="Verdana" pitchFamily="34" charset="0"/>
                <a:ea typeface="ＭＳ Ｐゴシック" pitchFamily="34" charset="-128"/>
              </a:rPr>
              <a:t>(RPC Extension</a:t>
            </a:r>
            <a:br>
              <a:rPr lang="en-US" sz="1200" dirty="0" smtClean="0">
                <a:solidFill>
                  <a:prstClr val="black"/>
                </a:solidFill>
                <a:latin typeface="Verdana" pitchFamily="34" charset="0"/>
                <a:ea typeface="ＭＳ Ｐゴシック" pitchFamily="34" charset="-128"/>
              </a:rPr>
            </a:br>
            <a:r>
              <a:rPr lang="en-US" sz="1200" dirty="0" smtClean="0">
                <a:solidFill>
                  <a:prstClr val="black"/>
                </a:solidFill>
                <a:latin typeface="Verdana" pitchFamily="34" charset="0"/>
                <a:ea typeface="ＭＳ Ｐゴシック" pitchFamily="34" charset="-128"/>
              </a:rPr>
              <a:t>adapter)</a:t>
            </a:r>
            <a:endParaRPr lang="en-US" sz="1200" dirty="0">
              <a:solidFill>
                <a:prstClr val="black"/>
              </a:solidFill>
              <a:latin typeface="Verdana" pitchFamily="34" charset="0"/>
              <a:ea typeface="ＭＳ Ｐゴシック" pitchFamily="34" charset="-128"/>
            </a:endParaRPr>
          </a:p>
        </p:txBody>
      </p:sp>
      <p:sp>
        <p:nvSpPr>
          <p:cNvPr id="13" name="Flowchart: Alternate Process 12"/>
          <p:cNvSpPr/>
          <p:nvPr/>
        </p:nvSpPr>
        <p:spPr bwMode="auto">
          <a:xfrm>
            <a:off x="182530" y="2133601"/>
            <a:ext cx="1238250" cy="459486"/>
          </a:xfrm>
          <a:prstGeom prst="flowChartAlternateProcess">
            <a:avLst/>
          </a:prstGeom>
          <a:solidFill>
            <a:schemeClr val="tx2">
              <a:lumMod val="20000"/>
              <a:lumOff val="80000"/>
            </a:schemeClr>
          </a:solidFill>
          <a:ln w="28575" cap="flat" cmpd="sng" algn="ctr">
            <a:solidFill>
              <a:schemeClr val="tx1"/>
            </a:solidFill>
            <a:prstDash val="lg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dirty="0" smtClean="0">
                <a:solidFill>
                  <a:prstClr val="black"/>
                </a:solidFill>
                <a:latin typeface="Verdana" pitchFamily="34" charset="0"/>
                <a:ea typeface="ＭＳ Ｐゴシック" pitchFamily="34" charset="-128"/>
              </a:rPr>
              <a:t>Sub-Assembly</a:t>
            </a:r>
            <a:br>
              <a:rPr lang="en-US" sz="1200" dirty="0" smtClean="0">
                <a:solidFill>
                  <a:prstClr val="black"/>
                </a:solidFill>
                <a:latin typeface="Verdana" pitchFamily="34" charset="0"/>
                <a:ea typeface="ＭＳ Ｐゴシック" pitchFamily="34" charset="-128"/>
              </a:rPr>
            </a:br>
            <a:r>
              <a:rPr lang="en-US" sz="1200" dirty="0" smtClean="0">
                <a:solidFill>
                  <a:prstClr val="black"/>
                </a:solidFill>
                <a:latin typeface="Verdana" pitchFamily="34" charset="0"/>
                <a:ea typeface="ＭＳ Ｐゴシック" pitchFamily="34" charset="-128"/>
              </a:rPr>
              <a:t>(Top Level)</a:t>
            </a:r>
            <a:endParaRPr lang="en-US" dirty="0">
              <a:solidFill>
                <a:prstClr val="black"/>
              </a:solidFill>
              <a:latin typeface="Verdana" pitchFamily="34" charset="0"/>
              <a:ea typeface="ＭＳ Ｐゴシック" pitchFamily="34" charset="-128"/>
            </a:endParaRPr>
          </a:p>
        </p:txBody>
      </p:sp>
      <p:sp>
        <p:nvSpPr>
          <p:cNvPr id="14" name="Flowchart: Alternate Process 13"/>
          <p:cNvSpPr/>
          <p:nvPr/>
        </p:nvSpPr>
        <p:spPr bwMode="auto">
          <a:xfrm>
            <a:off x="1290577" y="2721864"/>
            <a:ext cx="1147823" cy="459486"/>
          </a:xfrm>
          <a:prstGeom prst="flowChartAlternateProcess">
            <a:avLst/>
          </a:prstGeom>
          <a:solidFill>
            <a:schemeClr val="tx2">
              <a:lumMod val="20000"/>
              <a:lumOff val="80000"/>
            </a:schemeClr>
          </a:solidFill>
          <a:ln w="28575" cap="flat" cmpd="sng" algn="ctr">
            <a:solidFill>
              <a:schemeClr val="tx1"/>
            </a:solidFill>
            <a:prstDash val="lg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dirty="0">
                <a:solidFill>
                  <a:prstClr val="black"/>
                </a:solidFill>
                <a:latin typeface="Verdana" pitchFamily="34" charset="0"/>
                <a:ea typeface="ＭＳ Ｐゴシック" pitchFamily="34" charset="-128"/>
              </a:rPr>
              <a:t>Sub-Assembly</a:t>
            </a:r>
            <a:br>
              <a:rPr lang="en-US" sz="1200" dirty="0">
                <a:solidFill>
                  <a:prstClr val="black"/>
                </a:solidFill>
                <a:latin typeface="Verdana" pitchFamily="34" charset="0"/>
                <a:ea typeface="ＭＳ Ｐゴシック" pitchFamily="34" charset="-128"/>
              </a:rPr>
            </a:br>
            <a:r>
              <a:rPr lang="en-US" sz="1200" dirty="0">
                <a:solidFill>
                  <a:prstClr val="black"/>
                </a:solidFill>
                <a:latin typeface="Verdana" pitchFamily="34" charset="0"/>
                <a:ea typeface="ＭＳ Ｐゴシック" pitchFamily="34" charset="-128"/>
              </a:rPr>
              <a:t>(Top Level</a:t>
            </a:r>
            <a:r>
              <a:rPr lang="en-US" sz="1200" dirty="0" smtClean="0">
                <a:solidFill>
                  <a:prstClr val="black"/>
                </a:solidFill>
                <a:latin typeface="Verdana" pitchFamily="34" charset="0"/>
                <a:ea typeface="ＭＳ Ｐゴシック" pitchFamily="34" charset="-128"/>
              </a:rPr>
              <a:t>)</a:t>
            </a:r>
            <a:endParaRPr lang="en-US" dirty="0">
              <a:solidFill>
                <a:prstClr val="black"/>
              </a:solidFill>
              <a:latin typeface="Verdana" pitchFamily="34" charset="0"/>
              <a:ea typeface="ＭＳ Ｐゴシック" pitchFamily="34" charset="-128"/>
            </a:endParaRPr>
          </a:p>
        </p:txBody>
      </p:sp>
      <p:cxnSp>
        <p:nvCxnSpPr>
          <p:cNvPr id="16" name="Elbow Connector 15"/>
          <p:cNvCxnSpPr>
            <a:stCxn id="5" idx="2"/>
            <a:endCxn id="9" idx="0"/>
          </p:cNvCxnSpPr>
          <p:nvPr/>
        </p:nvCxnSpPr>
        <p:spPr bwMode="auto">
          <a:xfrm rot="5400000">
            <a:off x="3322929" y="1877722"/>
            <a:ext cx="290112" cy="1769"/>
          </a:xfrm>
          <a:prstGeom prst="bentConnector3">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18" name="Elbow Connector 17"/>
          <p:cNvCxnSpPr>
            <a:stCxn id="9" idx="2"/>
            <a:endCxn id="10" idx="0"/>
          </p:cNvCxnSpPr>
          <p:nvPr/>
        </p:nvCxnSpPr>
        <p:spPr bwMode="auto">
          <a:xfrm rot="16200000" flipH="1">
            <a:off x="3400172" y="2550075"/>
            <a:ext cx="135624" cy="1769"/>
          </a:xfrm>
          <a:prstGeom prst="bentConnector3">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20" name="Elbow Connector 19"/>
          <p:cNvCxnSpPr>
            <a:stCxn id="69" idx="2"/>
            <a:endCxn id="11" idx="0"/>
          </p:cNvCxnSpPr>
          <p:nvPr/>
        </p:nvCxnSpPr>
        <p:spPr bwMode="auto">
          <a:xfrm rot="16200000" flipH="1">
            <a:off x="4741153" y="1640435"/>
            <a:ext cx="152400" cy="338629"/>
          </a:xfrm>
          <a:prstGeom prst="bentConnector3">
            <a:avLst>
              <a:gd name="adj1" fmla="val 50000"/>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22" name="Elbow Connector 21"/>
          <p:cNvCxnSpPr>
            <a:endCxn id="12" idx="0"/>
          </p:cNvCxnSpPr>
          <p:nvPr/>
        </p:nvCxnSpPr>
        <p:spPr bwMode="auto">
          <a:xfrm rot="10800000" flipV="1">
            <a:off x="797690" y="1009650"/>
            <a:ext cx="2593211" cy="266700"/>
          </a:xfrm>
          <a:prstGeom prst="bentConnector2">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24" name="Elbow Connector 23"/>
          <p:cNvCxnSpPr>
            <a:stCxn id="12" idx="2"/>
            <a:endCxn id="13" idx="0"/>
          </p:cNvCxnSpPr>
          <p:nvPr/>
        </p:nvCxnSpPr>
        <p:spPr bwMode="auto">
          <a:xfrm rot="16200000" flipH="1">
            <a:off x="659389" y="1991335"/>
            <a:ext cx="280566" cy="3966"/>
          </a:xfrm>
          <a:prstGeom prst="bentConnector3">
            <a:avLst/>
          </a:prstGeom>
          <a:solidFill>
            <a:schemeClr val="accent1"/>
          </a:solidFill>
          <a:ln w="9525" cap="flat" cmpd="sng" algn="ctr">
            <a:solidFill>
              <a:schemeClr val="accent1"/>
            </a:solidFill>
            <a:prstDash val="lgDash"/>
            <a:round/>
            <a:headEnd type="none" w="med" len="med"/>
            <a:tailEnd type="none" w="med" len="med"/>
          </a:ln>
          <a:effectLst/>
        </p:spPr>
      </p:cxnSp>
      <p:cxnSp>
        <p:nvCxnSpPr>
          <p:cNvPr id="26" name="Elbow Connector 25"/>
          <p:cNvCxnSpPr>
            <a:stCxn id="12" idx="2"/>
            <a:endCxn id="14" idx="0"/>
          </p:cNvCxnSpPr>
          <p:nvPr/>
        </p:nvCxnSpPr>
        <p:spPr bwMode="auto">
          <a:xfrm rot="16200000" flipH="1">
            <a:off x="896675" y="1754049"/>
            <a:ext cx="868829" cy="1066800"/>
          </a:xfrm>
          <a:prstGeom prst="bentConnector3">
            <a:avLst>
              <a:gd name="adj1" fmla="val 18182"/>
            </a:avLst>
          </a:prstGeom>
          <a:solidFill>
            <a:schemeClr val="accent1"/>
          </a:solidFill>
          <a:ln w="9525" cap="flat" cmpd="sng" algn="ctr">
            <a:solidFill>
              <a:schemeClr val="accent1"/>
            </a:solidFill>
            <a:prstDash val="lgDash"/>
            <a:round/>
            <a:headEnd type="none" w="med" len="med"/>
            <a:tailEnd type="none" w="med" len="med"/>
          </a:ln>
          <a:effectLst/>
        </p:spPr>
      </p:cxnSp>
      <p:sp>
        <p:nvSpPr>
          <p:cNvPr id="32" name="Flowchart: Alternate Process 31"/>
          <p:cNvSpPr/>
          <p:nvPr/>
        </p:nvSpPr>
        <p:spPr bwMode="auto">
          <a:xfrm>
            <a:off x="1407931" y="3497961"/>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dirty="0" err="1" smtClean="0">
                <a:solidFill>
                  <a:prstClr val="black"/>
                </a:solidFill>
                <a:latin typeface="Verdana" pitchFamily="34" charset="0"/>
                <a:ea typeface="ＭＳ Ｐゴシック" pitchFamily="34" charset="-128"/>
              </a:rPr>
              <a:t>ModelPoint</a:t>
            </a:r>
            <a:endParaRPr lang="en-US" sz="1200" dirty="0" smtClean="0">
              <a:solidFill>
                <a:prstClr val="black"/>
              </a:solidFill>
              <a:latin typeface="Verdana" pitchFamily="34" charset="0"/>
              <a:ea typeface="ＭＳ Ｐゴシック" pitchFamily="34" charset="-128"/>
            </a:endParaRPr>
          </a:p>
          <a:p>
            <a:pPr algn="ctr" eaLnBrk="0" fontAlgn="base" hangingPunct="0">
              <a:spcBef>
                <a:spcPct val="0"/>
              </a:spcBef>
              <a:spcAft>
                <a:spcPct val="0"/>
              </a:spcAft>
            </a:pPr>
            <a:r>
              <a:rPr lang="en-US" sz="1200" dirty="0" smtClean="0">
                <a:solidFill>
                  <a:prstClr val="black"/>
                </a:solidFill>
                <a:latin typeface="Verdana" pitchFamily="34" charset="0"/>
                <a:ea typeface="ＭＳ Ｐゴシック" pitchFamily="34" charset="-128"/>
              </a:rPr>
              <a:t>(adapter)</a:t>
            </a:r>
            <a:endParaRPr lang="en-US" sz="1200" dirty="0">
              <a:solidFill>
                <a:prstClr val="black"/>
              </a:solidFill>
              <a:latin typeface="Verdana" pitchFamily="34" charset="0"/>
              <a:ea typeface="ＭＳ Ｐゴシック" pitchFamily="34" charset="-128"/>
            </a:endParaRPr>
          </a:p>
        </p:txBody>
      </p:sp>
      <p:cxnSp>
        <p:nvCxnSpPr>
          <p:cNvPr id="34" name="Elbow Connector 33"/>
          <p:cNvCxnSpPr>
            <a:stCxn id="10" idx="2"/>
            <a:endCxn id="32" idx="0"/>
          </p:cNvCxnSpPr>
          <p:nvPr/>
        </p:nvCxnSpPr>
        <p:spPr>
          <a:xfrm rot="5400000">
            <a:off x="2457149" y="2486240"/>
            <a:ext cx="419703" cy="160373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1293631" y="4347556"/>
            <a:ext cx="11430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prstClr val="black"/>
                </a:solidFill>
              </a:rPr>
              <a:t>JTAG</a:t>
            </a:r>
            <a:br>
              <a:rPr lang="en-US" sz="1200" dirty="0" smtClean="0">
                <a:solidFill>
                  <a:prstClr val="black"/>
                </a:solidFill>
              </a:rPr>
            </a:br>
            <a:r>
              <a:rPr lang="en-US" sz="1200" dirty="0" smtClean="0">
                <a:solidFill>
                  <a:prstClr val="black"/>
                </a:solidFill>
              </a:rPr>
              <a:t>Model</a:t>
            </a:r>
            <a:endParaRPr lang="en-US" sz="1200" dirty="0">
              <a:solidFill>
                <a:prstClr val="black"/>
              </a:solidFill>
            </a:endParaRPr>
          </a:p>
        </p:txBody>
      </p:sp>
      <p:cxnSp>
        <p:nvCxnSpPr>
          <p:cNvPr id="47" name="Elbow Connector 46"/>
          <p:cNvCxnSpPr>
            <a:stCxn id="32" idx="2"/>
            <a:endCxn id="38" idx="0"/>
          </p:cNvCxnSpPr>
          <p:nvPr/>
        </p:nvCxnSpPr>
        <p:spPr>
          <a:xfrm rot="5400000">
            <a:off x="1670077" y="4152501"/>
            <a:ext cx="390109" cy="127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bwMode="auto">
          <a:xfrm>
            <a:off x="304800" y="3497961"/>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dirty="0" err="1" smtClean="0">
                <a:solidFill>
                  <a:prstClr val="black"/>
                </a:solidFill>
                <a:latin typeface="Verdana" pitchFamily="34" charset="0"/>
                <a:ea typeface="ＭＳ Ｐゴシック" pitchFamily="34" charset="-128"/>
              </a:rPr>
              <a:t>ModelPoint</a:t>
            </a:r>
            <a:r>
              <a:rPr lang="en-US" sz="1200" dirty="0" smtClean="0">
                <a:solidFill>
                  <a:prstClr val="black"/>
                </a:solidFill>
                <a:latin typeface="Verdana" pitchFamily="34" charset="0"/>
                <a:ea typeface="ＭＳ Ｐゴシック" pitchFamily="34" charset="-128"/>
              </a:rPr>
              <a:t/>
            </a:r>
            <a:br>
              <a:rPr lang="en-US" sz="1200" dirty="0" smtClean="0">
                <a:solidFill>
                  <a:prstClr val="black"/>
                </a:solidFill>
                <a:latin typeface="Verdana" pitchFamily="34" charset="0"/>
                <a:ea typeface="ＭＳ Ｐゴシック" pitchFamily="34" charset="-128"/>
              </a:rPr>
            </a:br>
            <a:r>
              <a:rPr lang="en-US" sz="1200" dirty="0" smtClean="0">
                <a:solidFill>
                  <a:prstClr val="black"/>
                </a:solidFill>
                <a:latin typeface="Verdana" pitchFamily="34" charset="0"/>
                <a:ea typeface="ＭＳ Ｐゴシック" pitchFamily="34" charset="-128"/>
              </a:rPr>
              <a:t>(adapter)</a:t>
            </a:r>
            <a:endParaRPr lang="en-US" sz="1200" dirty="0">
              <a:solidFill>
                <a:prstClr val="black"/>
              </a:solidFill>
              <a:latin typeface="Verdana" pitchFamily="34" charset="0"/>
              <a:ea typeface="ＭＳ Ｐゴシック" pitchFamily="34" charset="-128"/>
            </a:endParaRPr>
          </a:p>
        </p:txBody>
      </p:sp>
      <p:cxnSp>
        <p:nvCxnSpPr>
          <p:cNvPr id="50" name="Elbow Connector 49"/>
          <p:cNvCxnSpPr>
            <a:stCxn id="10" idx="2"/>
            <a:endCxn id="48" idx="0"/>
          </p:cNvCxnSpPr>
          <p:nvPr/>
        </p:nvCxnSpPr>
        <p:spPr>
          <a:xfrm rot="5400000">
            <a:off x="1905584" y="1934675"/>
            <a:ext cx="419703" cy="2706869"/>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a:xfrm>
            <a:off x="361950" y="4343400"/>
            <a:ext cx="8001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prstClr val="black"/>
                </a:solidFill>
              </a:rPr>
              <a:t>Custom</a:t>
            </a:r>
            <a:br>
              <a:rPr lang="en-US" sz="1200" dirty="0" smtClean="0">
                <a:solidFill>
                  <a:prstClr val="black"/>
                </a:solidFill>
              </a:rPr>
            </a:br>
            <a:r>
              <a:rPr lang="en-US" sz="1200" dirty="0" smtClean="0">
                <a:solidFill>
                  <a:prstClr val="black"/>
                </a:solidFill>
              </a:rPr>
              <a:t>Model</a:t>
            </a:r>
            <a:endParaRPr lang="en-US" sz="1200" dirty="0">
              <a:solidFill>
                <a:prstClr val="black"/>
              </a:solidFill>
            </a:endParaRPr>
          </a:p>
        </p:txBody>
      </p:sp>
      <p:cxnSp>
        <p:nvCxnSpPr>
          <p:cNvPr id="53" name="Elbow Connector 52"/>
          <p:cNvCxnSpPr>
            <a:stCxn id="48" idx="2"/>
            <a:endCxn id="51" idx="0"/>
          </p:cNvCxnSpPr>
          <p:nvPr/>
        </p:nvCxnSpPr>
        <p:spPr>
          <a:xfrm rot="5400000">
            <a:off x="569024" y="4150423"/>
            <a:ext cx="385953" cy="127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54" name="Date Placeholder 3"/>
          <p:cNvSpPr>
            <a:spLocks noGrp="1"/>
          </p:cNvSpPr>
          <p:nvPr>
            <p:ph type="dt" sz="half" idx="10"/>
          </p:nvPr>
        </p:nvSpPr>
        <p:spPr>
          <a:xfrm>
            <a:off x="7543800" y="4767263"/>
            <a:ext cx="905523" cy="273844"/>
          </a:xfrm>
        </p:spPr>
        <p:txBody>
          <a:bodyPr/>
          <a:lstStyle/>
          <a:p>
            <a:fld id="{B11D738E-8962-435F-8C43-147B8DD7E819}" type="datetime1">
              <a:rPr lang="en-US">
                <a:solidFill>
                  <a:prstClr val="white">
                    <a:lumMod val="50000"/>
                  </a:prstClr>
                </a:solidFill>
              </a:rPr>
              <a:pPr/>
              <a:t>3/23/2021</a:t>
            </a:fld>
            <a:endParaRPr>
              <a:solidFill>
                <a:prstClr val="white">
                  <a:lumMod val="50000"/>
                </a:prstClr>
              </a:solidFill>
            </a:endParaRPr>
          </a:p>
        </p:txBody>
      </p:sp>
      <p:sp>
        <p:nvSpPr>
          <p:cNvPr id="55" name="Footer Placeholder 4"/>
          <p:cNvSpPr>
            <a:spLocks noGrp="1"/>
          </p:cNvSpPr>
          <p:nvPr>
            <p:ph type="ftr" sz="quarter" idx="11"/>
          </p:nvPr>
        </p:nvSpPr>
        <p:spPr>
          <a:xfrm>
            <a:off x="659166" y="4767263"/>
            <a:ext cx="2847975" cy="273844"/>
          </a:xfrm>
        </p:spPr>
        <p:txBody>
          <a:bodyPr/>
          <a:lstStyle/>
          <a:p>
            <a:r>
              <a:rPr lang="en-US" dirty="0" smtClean="0">
                <a:solidFill>
                  <a:prstClr val="black">
                    <a:lumMod val="65000"/>
                    <a:lumOff val="35000"/>
                  </a:prstClr>
                </a:solidFill>
              </a:rPr>
              <a:t>P2654/P1687.1 Unified Concepts Analysis</a:t>
            </a:r>
            <a:endParaRPr lang="en-US" dirty="0">
              <a:solidFill>
                <a:prstClr val="black">
                  <a:lumMod val="65000"/>
                  <a:lumOff val="35000"/>
                </a:prstClr>
              </a:solidFill>
            </a:endParaRPr>
          </a:p>
        </p:txBody>
      </p:sp>
      <p:sp>
        <p:nvSpPr>
          <p:cNvPr id="11" name="Flowchart: Alternate Process 10"/>
          <p:cNvSpPr/>
          <p:nvPr/>
        </p:nvSpPr>
        <p:spPr bwMode="auto">
          <a:xfrm>
            <a:off x="4529468" y="18859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dirty="0" err="1" smtClean="0">
                <a:solidFill>
                  <a:prstClr val="black"/>
                </a:solidFill>
                <a:latin typeface="Verdana" pitchFamily="34" charset="0"/>
                <a:ea typeface="ＭＳ Ｐゴシック" pitchFamily="34" charset="-128"/>
              </a:rPr>
              <a:t>ModelPoint</a:t>
            </a:r>
            <a:r>
              <a:rPr lang="en-US" sz="1200" dirty="0" smtClean="0">
                <a:solidFill>
                  <a:prstClr val="black"/>
                </a:solidFill>
                <a:latin typeface="Verdana" pitchFamily="34" charset="0"/>
                <a:ea typeface="ＭＳ Ｐゴシック" pitchFamily="34" charset="-128"/>
              </a:rPr>
              <a:t/>
            </a:r>
            <a:br>
              <a:rPr lang="en-US" sz="1200" dirty="0" smtClean="0">
                <a:solidFill>
                  <a:prstClr val="black"/>
                </a:solidFill>
                <a:latin typeface="Verdana" pitchFamily="34" charset="0"/>
                <a:ea typeface="ＭＳ Ｐゴシック" pitchFamily="34" charset="-128"/>
              </a:rPr>
            </a:br>
            <a:r>
              <a:rPr lang="en-US" sz="1200" dirty="0" smtClean="0">
                <a:solidFill>
                  <a:prstClr val="black"/>
                </a:solidFill>
                <a:latin typeface="Verdana" pitchFamily="34" charset="0"/>
                <a:ea typeface="ＭＳ Ｐゴシック" pitchFamily="34" charset="-128"/>
              </a:rPr>
              <a:t>(adapter)</a:t>
            </a:r>
            <a:endParaRPr lang="en-US" sz="1200" dirty="0">
              <a:solidFill>
                <a:prstClr val="black"/>
              </a:solidFill>
              <a:latin typeface="Verdana" pitchFamily="34" charset="0"/>
              <a:ea typeface="ＭＳ Ｐゴシック" pitchFamily="34" charset="-128"/>
            </a:endParaRPr>
          </a:p>
        </p:txBody>
      </p:sp>
      <p:sp>
        <p:nvSpPr>
          <p:cNvPr id="35" name="Rounded Rectangle 34"/>
          <p:cNvSpPr/>
          <p:nvPr/>
        </p:nvSpPr>
        <p:spPr>
          <a:xfrm>
            <a:off x="4573918" y="2737834"/>
            <a:ext cx="8382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prstClr val="black"/>
                </a:solidFill>
              </a:rPr>
              <a:t>I2C</a:t>
            </a:r>
            <a:br>
              <a:rPr lang="en-US" sz="1200" dirty="0" smtClean="0">
                <a:solidFill>
                  <a:prstClr val="black"/>
                </a:solidFill>
              </a:rPr>
            </a:br>
            <a:r>
              <a:rPr lang="en-US" sz="1200" dirty="0" smtClean="0">
                <a:solidFill>
                  <a:prstClr val="black"/>
                </a:solidFill>
              </a:rPr>
              <a:t>Model</a:t>
            </a:r>
            <a:endParaRPr lang="en-US" sz="1200" dirty="0">
              <a:solidFill>
                <a:prstClr val="black"/>
              </a:solidFill>
            </a:endParaRPr>
          </a:p>
        </p:txBody>
      </p:sp>
      <p:cxnSp>
        <p:nvCxnSpPr>
          <p:cNvPr id="37" name="Elbow Connector 36"/>
          <p:cNvCxnSpPr>
            <a:stCxn id="11" idx="2"/>
            <a:endCxn id="35" idx="0"/>
          </p:cNvCxnSpPr>
          <p:nvPr/>
        </p:nvCxnSpPr>
        <p:spPr>
          <a:xfrm rot="16200000" flipH="1">
            <a:off x="4793644" y="2538460"/>
            <a:ext cx="392398" cy="635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41" name="Flowchart: Alternate Process 40"/>
          <p:cNvSpPr/>
          <p:nvPr/>
        </p:nvSpPr>
        <p:spPr bwMode="auto">
          <a:xfrm>
            <a:off x="2514600" y="34861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dirty="0" err="1" smtClean="0">
                <a:solidFill>
                  <a:prstClr val="black"/>
                </a:solidFill>
                <a:latin typeface="Verdana" pitchFamily="34" charset="0"/>
                <a:ea typeface="ＭＳ Ｐゴシック" pitchFamily="34" charset="-128"/>
              </a:rPr>
              <a:t>ModelPoint</a:t>
            </a:r>
            <a:r>
              <a:rPr lang="en-US" sz="1200" dirty="0" smtClean="0">
                <a:solidFill>
                  <a:prstClr val="black"/>
                </a:solidFill>
                <a:latin typeface="Verdana" pitchFamily="34" charset="0"/>
                <a:ea typeface="ＭＳ Ｐゴシック" pitchFamily="34" charset="-128"/>
              </a:rPr>
              <a:t/>
            </a:r>
            <a:br>
              <a:rPr lang="en-US" sz="1200" dirty="0" smtClean="0">
                <a:solidFill>
                  <a:prstClr val="black"/>
                </a:solidFill>
                <a:latin typeface="Verdana" pitchFamily="34" charset="0"/>
                <a:ea typeface="ＭＳ Ｐゴシック" pitchFamily="34" charset="-128"/>
              </a:rPr>
            </a:br>
            <a:r>
              <a:rPr lang="en-US" sz="1200" dirty="0" smtClean="0">
                <a:solidFill>
                  <a:prstClr val="black"/>
                </a:solidFill>
                <a:latin typeface="Verdana" pitchFamily="34" charset="0"/>
                <a:ea typeface="ＭＳ Ｐゴシック" pitchFamily="34" charset="-128"/>
              </a:rPr>
              <a:t>(adapter)</a:t>
            </a:r>
            <a:endParaRPr lang="en-US" sz="1200" dirty="0">
              <a:solidFill>
                <a:prstClr val="black"/>
              </a:solidFill>
              <a:latin typeface="Verdana" pitchFamily="34" charset="0"/>
              <a:ea typeface="ＭＳ Ｐゴシック" pitchFamily="34" charset="-128"/>
            </a:endParaRPr>
          </a:p>
        </p:txBody>
      </p:sp>
      <p:sp>
        <p:nvSpPr>
          <p:cNvPr id="42" name="Rounded Rectangle 41"/>
          <p:cNvSpPr/>
          <p:nvPr/>
        </p:nvSpPr>
        <p:spPr>
          <a:xfrm>
            <a:off x="2552700" y="4324350"/>
            <a:ext cx="8382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prstClr val="black"/>
                </a:solidFill>
              </a:rPr>
              <a:t>SCAN</a:t>
            </a:r>
            <a:br>
              <a:rPr lang="en-US" sz="1200" dirty="0" smtClean="0">
                <a:solidFill>
                  <a:prstClr val="black"/>
                </a:solidFill>
              </a:rPr>
            </a:br>
            <a:r>
              <a:rPr lang="en-US" sz="1200" dirty="0" smtClean="0">
                <a:solidFill>
                  <a:prstClr val="black"/>
                </a:solidFill>
              </a:rPr>
              <a:t>Model</a:t>
            </a:r>
            <a:endParaRPr lang="en-US" sz="1200" dirty="0">
              <a:solidFill>
                <a:prstClr val="black"/>
              </a:solidFill>
            </a:endParaRPr>
          </a:p>
        </p:txBody>
      </p:sp>
      <p:cxnSp>
        <p:nvCxnSpPr>
          <p:cNvPr id="43" name="Elbow Connector 42"/>
          <p:cNvCxnSpPr>
            <a:stCxn id="41" idx="2"/>
            <a:endCxn id="42" idx="0"/>
          </p:cNvCxnSpPr>
          <p:nvPr/>
        </p:nvCxnSpPr>
        <p:spPr>
          <a:xfrm rot="5400000">
            <a:off x="2782443" y="4134993"/>
            <a:ext cx="378714" cy="127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44" name="Flowchart: Alternate Process 43"/>
          <p:cNvSpPr/>
          <p:nvPr/>
        </p:nvSpPr>
        <p:spPr bwMode="auto">
          <a:xfrm>
            <a:off x="7620000" y="37909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dirty="0" err="1" smtClean="0">
                <a:solidFill>
                  <a:prstClr val="black"/>
                </a:solidFill>
                <a:latin typeface="Verdana" pitchFamily="34" charset="0"/>
                <a:ea typeface="ＭＳ Ｐゴシック" pitchFamily="34" charset="-128"/>
              </a:rPr>
              <a:t>ModelPoint</a:t>
            </a:r>
            <a:r>
              <a:rPr lang="en-US" sz="1200" dirty="0" smtClean="0">
                <a:solidFill>
                  <a:prstClr val="black"/>
                </a:solidFill>
                <a:latin typeface="Verdana" pitchFamily="34" charset="0"/>
                <a:ea typeface="ＭＳ Ｐゴシック" pitchFamily="34" charset="-128"/>
              </a:rPr>
              <a:t/>
            </a:r>
            <a:br>
              <a:rPr lang="en-US" sz="1200" dirty="0" smtClean="0">
                <a:solidFill>
                  <a:prstClr val="black"/>
                </a:solidFill>
                <a:latin typeface="Verdana" pitchFamily="34" charset="0"/>
                <a:ea typeface="ＭＳ Ｐゴシック" pitchFamily="34" charset="-128"/>
              </a:rPr>
            </a:br>
            <a:r>
              <a:rPr lang="en-US" sz="1200" dirty="0" smtClean="0">
                <a:solidFill>
                  <a:prstClr val="black"/>
                </a:solidFill>
                <a:latin typeface="Verdana" pitchFamily="34" charset="0"/>
                <a:ea typeface="ＭＳ Ｐゴシック" pitchFamily="34" charset="-128"/>
              </a:rPr>
              <a:t>(adapter)</a:t>
            </a:r>
            <a:endParaRPr lang="en-US" sz="1200" dirty="0">
              <a:solidFill>
                <a:prstClr val="black"/>
              </a:solidFill>
              <a:latin typeface="Verdana" pitchFamily="34" charset="0"/>
              <a:ea typeface="ＭＳ Ｐゴシック" pitchFamily="34" charset="-128"/>
            </a:endParaRPr>
          </a:p>
        </p:txBody>
      </p:sp>
      <p:sp>
        <p:nvSpPr>
          <p:cNvPr id="45" name="Rounded Rectangle 44"/>
          <p:cNvSpPr/>
          <p:nvPr/>
        </p:nvSpPr>
        <p:spPr>
          <a:xfrm>
            <a:off x="8229600" y="4400550"/>
            <a:ext cx="761558"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prstClr val="black"/>
                </a:solidFill>
              </a:rPr>
              <a:t>GPIO</a:t>
            </a:r>
            <a:br>
              <a:rPr lang="en-US" sz="1200" dirty="0" smtClean="0">
                <a:solidFill>
                  <a:prstClr val="black"/>
                </a:solidFill>
              </a:rPr>
            </a:br>
            <a:r>
              <a:rPr lang="en-US" sz="1200" dirty="0" smtClean="0">
                <a:solidFill>
                  <a:prstClr val="black"/>
                </a:solidFill>
              </a:rPr>
              <a:t>Model</a:t>
            </a:r>
            <a:endParaRPr lang="en-US" sz="1200" dirty="0">
              <a:solidFill>
                <a:prstClr val="black"/>
              </a:solidFill>
            </a:endParaRPr>
          </a:p>
        </p:txBody>
      </p:sp>
      <p:cxnSp>
        <p:nvCxnSpPr>
          <p:cNvPr id="46" name="Elbow Connector 45"/>
          <p:cNvCxnSpPr>
            <a:stCxn id="44" idx="2"/>
            <a:endCxn id="45" idx="0"/>
          </p:cNvCxnSpPr>
          <p:nvPr/>
        </p:nvCxnSpPr>
        <p:spPr>
          <a:xfrm rot="16200000" flipH="1">
            <a:off x="8268732" y="4058903"/>
            <a:ext cx="150114" cy="53317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0" idx="2"/>
            <a:endCxn id="41" idx="0"/>
          </p:cNvCxnSpPr>
          <p:nvPr/>
        </p:nvCxnSpPr>
        <p:spPr>
          <a:xfrm rot="5400000">
            <a:off x="3016389" y="3033670"/>
            <a:ext cx="407892" cy="49706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56" name="Flowchart: Alternate Process 55"/>
          <p:cNvSpPr/>
          <p:nvPr/>
        </p:nvSpPr>
        <p:spPr bwMode="auto">
          <a:xfrm>
            <a:off x="4648200" y="3519065"/>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dirty="0" err="1" smtClean="0">
                <a:solidFill>
                  <a:prstClr val="black"/>
                </a:solidFill>
                <a:latin typeface="Verdana" pitchFamily="34" charset="0"/>
                <a:ea typeface="ＭＳ Ｐゴシック" pitchFamily="34" charset="-128"/>
              </a:rPr>
              <a:t>ModelPoint</a:t>
            </a:r>
            <a:r>
              <a:rPr lang="en-US" sz="1200" dirty="0" smtClean="0">
                <a:solidFill>
                  <a:prstClr val="black"/>
                </a:solidFill>
                <a:latin typeface="Verdana" pitchFamily="34" charset="0"/>
                <a:ea typeface="ＭＳ Ｐゴシック" pitchFamily="34" charset="-128"/>
              </a:rPr>
              <a:t/>
            </a:r>
            <a:br>
              <a:rPr lang="en-US" sz="1200" dirty="0" smtClean="0">
                <a:solidFill>
                  <a:prstClr val="black"/>
                </a:solidFill>
                <a:latin typeface="Verdana" pitchFamily="34" charset="0"/>
                <a:ea typeface="ＭＳ Ｐゴシック" pitchFamily="34" charset="-128"/>
              </a:rPr>
            </a:br>
            <a:r>
              <a:rPr lang="en-US" sz="1200" dirty="0" smtClean="0">
                <a:solidFill>
                  <a:prstClr val="black"/>
                </a:solidFill>
                <a:latin typeface="Verdana" pitchFamily="34" charset="0"/>
                <a:ea typeface="ＭＳ Ｐゴシック" pitchFamily="34" charset="-128"/>
              </a:rPr>
              <a:t>(adapter)</a:t>
            </a:r>
            <a:endParaRPr lang="en-US" sz="1200" dirty="0">
              <a:solidFill>
                <a:prstClr val="black"/>
              </a:solidFill>
              <a:latin typeface="Verdana" pitchFamily="34" charset="0"/>
              <a:ea typeface="ＭＳ Ｐゴシック" pitchFamily="34" charset="-128"/>
            </a:endParaRPr>
          </a:p>
        </p:txBody>
      </p:sp>
      <p:sp>
        <p:nvSpPr>
          <p:cNvPr id="57" name="Rounded Rectangle 56"/>
          <p:cNvSpPr/>
          <p:nvPr/>
        </p:nvSpPr>
        <p:spPr>
          <a:xfrm>
            <a:off x="4686300" y="4357265"/>
            <a:ext cx="8382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prstClr val="black"/>
                </a:solidFill>
              </a:rPr>
              <a:t>DataReg</a:t>
            </a:r>
            <a:r>
              <a:rPr lang="en-US" sz="1200" dirty="0" smtClean="0">
                <a:solidFill>
                  <a:prstClr val="black"/>
                </a:solidFill>
              </a:rPr>
              <a:t/>
            </a:r>
            <a:br>
              <a:rPr lang="en-US" sz="1200" dirty="0" smtClean="0">
                <a:solidFill>
                  <a:prstClr val="black"/>
                </a:solidFill>
              </a:rPr>
            </a:br>
            <a:r>
              <a:rPr lang="en-US" sz="1200" dirty="0" smtClean="0">
                <a:solidFill>
                  <a:prstClr val="black"/>
                </a:solidFill>
              </a:rPr>
              <a:t>Model</a:t>
            </a:r>
            <a:endParaRPr lang="en-US" sz="1200" dirty="0">
              <a:solidFill>
                <a:prstClr val="black"/>
              </a:solidFill>
            </a:endParaRPr>
          </a:p>
        </p:txBody>
      </p:sp>
      <p:cxnSp>
        <p:nvCxnSpPr>
          <p:cNvPr id="58" name="Elbow Connector 57"/>
          <p:cNvCxnSpPr>
            <a:stCxn id="56" idx="2"/>
            <a:endCxn id="57" idx="0"/>
          </p:cNvCxnSpPr>
          <p:nvPr/>
        </p:nvCxnSpPr>
        <p:spPr>
          <a:xfrm rot="5400000">
            <a:off x="4916043" y="4167908"/>
            <a:ext cx="378714"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10" idx="2"/>
            <a:endCxn id="56" idx="0"/>
          </p:cNvCxnSpPr>
          <p:nvPr/>
        </p:nvCxnSpPr>
        <p:spPr>
          <a:xfrm rot="16200000" flipH="1">
            <a:off x="4066731" y="2480395"/>
            <a:ext cx="440807" cy="163653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96" idx="2"/>
            <a:endCxn id="44" idx="0"/>
          </p:cNvCxnSpPr>
          <p:nvPr/>
        </p:nvCxnSpPr>
        <p:spPr>
          <a:xfrm rot="5400000">
            <a:off x="8184191" y="3574091"/>
            <a:ext cx="109868" cy="32385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76" name="Flowchart: Alternate Process 75"/>
          <p:cNvSpPr/>
          <p:nvPr/>
        </p:nvSpPr>
        <p:spPr bwMode="auto">
          <a:xfrm>
            <a:off x="3581400" y="3519065"/>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dirty="0" err="1" smtClean="0">
                <a:solidFill>
                  <a:prstClr val="black"/>
                </a:solidFill>
                <a:latin typeface="Verdana" pitchFamily="34" charset="0"/>
                <a:ea typeface="ＭＳ Ｐゴシック" pitchFamily="34" charset="-128"/>
              </a:rPr>
              <a:t>ModelPoint</a:t>
            </a:r>
            <a:r>
              <a:rPr lang="en-US" sz="1200" dirty="0" smtClean="0">
                <a:solidFill>
                  <a:prstClr val="black"/>
                </a:solidFill>
                <a:latin typeface="Verdana" pitchFamily="34" charset="0"/>
                <a:ea typeface="ＭＳ Ｐゴシック" pitchFamily="34" charset="-128"/>
              </a:rPr>
              <a:t/>
            </a:r>
            <a:br>
              <a:rPr lang="en-US" sz="1200" dirty="0" smtClean="0">
                <a:solidFill>
                  <a:prstClr val="black"/>
                </a:solidFill>
                <a:latin typeface="Verdana" pitchFamily="34" charset="0"/>
                <a:ea typeface="ＭＳ Ｐゴシック" pitchFamily="34" charset="-128"/>
              </a:rPr>
            </a:br>
            <a:r>
              <a:rPr lang="en-US" sz="1200" dirty="0" smtClean="0">
                <a:solidFill>
                  <a:prstClr val="black"/>
                </a:solidFill>
                <a:latin typeface="Verdana" pitchFamily="34" charset="0"/>
                <a:ea typeface="ＭＳ Ｐゴシック" pitchFamily="34" charset="-128"/>
              </a:rPr>
              <a:t>(adapter)</a:t>
            </a:r>
            <a:endParaRPr lang="en-US" sz="1200" dirty="0">
              <a:solidFill>
                <a:prstClr val="black"/>
              </a:solidFill>
              <a:latin typeface="Verdana" pitchFamily="34" charset="0"/>
              <a:ea typeface="ＭＳ Ｐゴシック" pitchFamily="34" charset="-128"/>
            </a:endParaRPr>
          </a:p>
        </p:txBody>
      </p:sp>
      <p:sp>
        <p:nvSpPr>
          <p:cNvPr id="77" name="Rounded Rectangle 76"/>
          <p:cNvSpPr/>
          <p:nvPr/>
        </p:nvSpPr>
        <p:spPr>
          <a:xfrm>
            <a:off x="3619500" y="4357265"/>
            <a:ext cx="8382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prstClr val="black"/>
                </a:solidFill>
              </a:rPr>
              <a:t>ScanReg</a:t>
            </a:r>
            <a:r>
              <a:rPr lang="en-US" sz="1200" dirty="0" smtClean="0">
                <a:solidFill>
                  <a:prstClr val="black"/>
                </a:solidFill>
              </a:rPr>
              <a:t/>
            </a:r>
            <a:br>
              <a:rPr lang="en-US" sz="1200" dirty="0" smtClean="0">
                <a:solidFill>
                  <a:prstClr val="black"/>
                </a:solidFill>
              </a:rPr>
            </a:br>
            <a:r>
              <a:rPr lang="en-US" sz="1200" dirty="0" smtClean="0">
                <a:solidFill>
                  <a:prstClr val="black"/>
                </a:solidFill>
              </a:rPr>
              <a:t>Model</a:t>
            </a:r>
            <a:endParaRPr lang="en-US" sz="1200" dirty="0">
              <a:solidFill>
                <a:prstClr val="black"/>
              </a:solidFill>
            </a:endParaRPr>
          </a:p>
        </p:txBody>
      </p:sp>
      <p:cxnSp>
        <p:nvCxnSpPr>
          <p:cNvPr id="78" name="Elbow Connector 77"/>
          <p:cNvCxnSpPr>
            <a:stCxn id="76" idx="2"/>
            <a:endCxn id="77" idx="0"/>
          </p:cNvCxnSpPr>
          <p:nvPr/>
        </p:nvCxnSpPr>
        <p:spPr>
          <a:xfrm rot="5400000">
            <a:off x="3849243" y="4167908"/>
            <a:ext cx="378714"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76" idx="0"/>
            <a:endCxn id="10" idx="2"/>
          </p:cNvCxnSpPr>
          <p:nvPr/>
        </p:nvCxnSpPr>
        <p:spPr>
          <a:xfrm rot="16200000" flipV="1">
            <a:off x="3533332" y="3013796"/>
            <a:ext cx="440807" cy="56973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3102934" y="1352550"/>
            <a:ext cx="731870" cy="381000"/>
          </a:xfrm>
          <a:prstGeom prst="round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prstClr val="white"/>
                </a:solidFill>
              </a:rPr>
              <a:t>JTAG_TOP</a:t>
            </a:r>
            <a:endParaRPr lang="en-US" sz="1200" dirty="0">
              <a:solidFill>
                <a:prstClr val="white"/>
              </a:solidFill>
            </a:endParaRPr>
          </a:p>
        </p:txBody>
      </p:sp>
      <p:sp>
        <p:nvSpPr>
          <p:cNvPr id="59" name="Rounded Rectangle 58"/>
          <p:cNvSpPr/>
          <p:nvPr/>
        </p:nvSpPr>
        <p:spPr>
          <a:xfrm>
            <a:off x="5257800" y="1352550"/>
            <a:ext cx="731870" cy="381000"/>
          </a:xfrm>
          <a:prstGeom prst="round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prstClr val="white"/>
                </a:solidFill>
              </a:rPr>
              <a:t>GPIO_TOP</a:t>
            </a:r>
            <a:endParaRPr lang="en-US" sz="1200" dirty="0">
              <a:solidFill>
                <a:prstClr val="white"/>
              </a:solidFill>
            </a:endParaRPr>
          </a:p>
        </p:txBody>
      </p:sp>
      <p:sp>
        <p:nvSpPr>
          <p:cNvPr id="60" name="Flowchart: Alternate Process 59"/>
          <p:cNvSpPr/>
          <p:nvPr/>
        </p:nvSpPr>
        <p:spPr bwMode="auto">
          <a:xfrm>
            <a:off x="5541334" y="1918865"/>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dirty="0" err="1" smtClean="0">
                <a:solidFill>
                  <a:prstClr val="black"/>
                </a:solidFill>
                <a:latin typeface="Verdana" pitchFamily="34" charset="0"/>
                <a:ea typeface="ＭＳ Ｐゴシック" pitchFamily="34" charset="-128"/>
              </a:rPr>
              <a:t>ModelPoint</a:t>
            </a:r>
            <a:r>
              <a:rPr lang="en-US" sz="1200" dirty="0" smtClean="0">
                <a:solidFill>
                  <a:prstClr val="black"/>
                </a:solidFill>
                <a:latin typeface="Verdana" pitchFamily="34" charset="0"/>
                <a:ea typeface="ＭＳ Ｐゴシック" pitchFamily="34" charset="-128"/>
              </a:rPr>
              <a:t/>
            </a:r>
            <a:br>
              <a:rPr lang="en-US" sz="1200" dirty="0" smtClean="0">
                <a:solidFill>
                  <a:prstClr val="black"/>
                </a:solidFill>
                <a:latin typeface="Verdana" pitchFamily="34" charset="0"/>
                <a:ea typeface="ＭＳ Ｐゴシック" pitchFamily="34" charset="-128"/>
              </a:rPr>
            </a:br>
            <a:r>
              <a:rPr lang="en-US" sz="1200" dirty="0" smtClean="0">
                <a:solidFill>
                  <a:prstClr val="black"/>
                </a:solidFill>
                <a:latin typeface="Verdana" pitchFamily="34" charset="0"/>
                <a:ea typeface="ＭＳ Ｐゴシック" pitchFamily="34" charset="-128"/>
              </a:rPr>
              <a:t>(adapter)</a:t>
            </a:r>
            <a:endParaRPr lang="en-US" sz="1200" dirty="0">
              <a:solidFill>
                <a:prstClr val="black"/>
              </a:solidFill>
              <a:latin typeface="Verdana" pitchFamily="34" charset="0"/>
              <a:ea typeface="ＭＳ Ｐゴシック" pitchFamily="34" charset="-128"/>
            </a:endParaRPr>
          </a:p>
        </p:txBody>
      </p:sp>
      <p:sp>
        <p:nvSpPr>
          <p:cNvPr id="62" name="Rounded Rectangle 61"/>
          <p:cNvSpPr/>
          <p:nvPr/>
        </p:nvSpPr>
        <p:spPr>
          <a:xfrm>
            <a:off x="5579434" y="2757065"/>
            <a:ext cx="8382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prstClr val="black"/>
                </a:solidFill>
              </a:rPr>
              <a:t>GPIO</a:t>
            </a:r>
            <a:br>
              <a:rPr lang="en-US" sz="1200" dirty="0" smtClean="0">
                <a:solidFill>
                  <a:prstClr val="black"/>
                </a:solidFill>
              </a:rPr>
            </a:br>
            <a:r>
              <a:rPr lang="en-US" sz="1200" dirty="0" smtClean="0">
                <a:solidFill>
                  <a:prstClr val="black"/>
                </a:solidFill>
              </a:rPr>
              <a:t>Model</a:t>
            </a:r>
            <a:endParaRPr lang="en-US" sz="1200" dirty="0">
              <a:solidFill>
                <a:prstClr val="black"/>
              </a:solidFill>
            </a:endParaRPr>
          </a:p>
        </p:txBody>
      </p:sp>
      <p:cxnSp>
        <p:nvCxnSpPr>
          <p:cNvPr id="63" name="Elbow Connector 62"/>
          <p:cNvCxnSpPr>
            <a:stCxn id="60" idx="2"/>
            <a:endCxn id="62" idx="0"/>
          </p:cNvCxnSpPr>
          <p:nvPr/>
        </p:nvCxnSpPr>
        <p:spPr>
          <a:xfrm rot="5400000">
            <a:off x="5809177" y="2567708"/>
            <a:ext cx="378714"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59" idx="2"/>
            <a:endCxn id="60" idx="0"/>
          </p:cNvCxnSpPr>
          <p:nvPr/>
        </p:nvCxnSpPr>
        <p:spPr>
          <a:xfrm rot="16200000" flipH="1">
            <a:off x="5718477" y="1638807"/>
            <a:ext cx="185315" cy="374799"/>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64" name="Rounded Rectangle 63"/>
          <p:cNvSpPr/>
          <p:nvPr/>
        </p:nvSpPr>
        <p:spPr>
          <a:xfrm>
            <a:off x="6115934" y="1352550"/>
            <a:ext cx="843070" cy="381000"/>
          </a:xfrm>
          <a:prstGeom prst="round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prstClr val="white"/>
                </a:solidFill>
              </a:rPr>
              <a:t>SPI_TOP</a:t>
            </a:r>
            <a:endParaRPr lang="en-US" sz="1200" dirty="0">
              <a:solidFill>
                <a:prstClr val="white"/>
              </a:solidFill>
            </a:endParaRPr>
          </a:p>
        </p:txBody>
      </p:sp>
      <p:sp>
        <p:nvSpPr>
          <p:cNvPr id="65" name="Flowchart: Alternate Process 64"/>
          <p:cNvSpPr/>
          <p:nvPr/>
        </p:nvSpPr>
        <p:spPr bwMode="auto">
          <a:xfrm>
            <a:off x="7772400" y="895350"/>
            <a:ext cx="10668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dirty="0" smtClean="0">
                <a:solidFill>
                  <a:prstClr val="black"/>
                </a:solidFill>
                <a:latin typeface="Verdana" pitchFamily="34" charset="0"/>
                <a:ea typeface="ＭＳ Ｐゴシック" pitchFamily="34" charset="-128"/>
              </a:rPr>
              <a:t>SPI_to_I2C</a:t>
            </a:r>
            <a:br>
              <a:rPr lang="en-US" sz="1200" dirty="0" smtClean="0">
                <a:solidFill>
                  <a:prstClr val="black"/>
                </a:solidFill>
                <a:latin typeface="Verdana" pitchFamily="34" charset="0"/>
                <a:ea typeface="ＭＳ Ｐゴシック" pitchFamily="34" charset="-128"/>
              </a:rPr>
            </a:br>
            <a:r>
              <a:rPr lang="en-US" sz="1200" dirty="0" smtClean="0">
                <a:solidFill>
                  <a:prstClr val="black"/>
                </a:solidFill>
                <a:latin typeface="Verdana" pitchFamily="34" charset="0"/>
                <a:ea typeface="ＭＳ Ｐゴシック" pitchFamily="34" charset="-128"/>
              </a:rPr>
              <a:t>Bridge</a:t>
            </a:r>
            <a:endParaRPr lang="en-US" sz="1200" dirty="0">
              <a:solidFill>
                <a:prstClr val="black"/>
              </a:solidFill>
              <a:latin typeface="Verdana" pitchFamily="34" charset="0"/>
              <a:ea typeface="ＭＳ Ｐゴシック" pitchFamily="34" charset="-128"/>
            </a:endParaRPr>
          </a:p>
        </p:txBody>
      </p:sp>
      <p:sp>
        <p:nvSpPr>
          <p:cNvPr id="66" name="Flowchart: Alternate Process 65"/>
          <p:cNvSpPr/>
          <p:nvPr/>
        </p:nvSpPr>
        <p:spPr bwMode="auto">
          <a:xfrm>
            <a:off x="7848600" y="15049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dirty="0" err="1" smtClean="0">
                <a:solidFill>
                  <a:prstClr val="black"/>
                </a:solidFill>
                <a:latin typeface="Verdana" pitchFamily="34" charset="0"/>
                <a:ea typeface="ＭＳ Ｐゴシック" pitchFamily="34" charset="-128"/>
              </a:rPr>
              <a:t>ModelPoint</a:t>
            </a:r>
            <a:r>
              <a:rPr lang="en-US" sz="1200" dirty="0" smtClean="0">
                <a:solidFill>
                  <a:prstClr val="black"/>
                </a:solidFill>
                <a:latin typeface="Verdana" pitchFamily="34" charset="0"/>
                <a:ea typeface="ＭＳ Ｐゴシック" pitchFamily="34" charset="-128"/>
              </a:rPr>
              <a:t/>
            </a:r>
            <a:br>
              <a:rPr lang="en-US" sz="1200" dirty="0" smtClean="0">
                <a:solidFill>
                  <a:prstClr val="black"/>
                </a:solidFill>
                <a:latin typeface="Verdana" pitchFamily="34" charset="0"/>
                <a:ea typeface="ＭＳ Ｐゴシック" pitchFamily="34" charset="-128"/>
              </a:rPr>
            </a:br>
            <a:r>
              <a:rPr lang="en-US" sz="1200" dirty="0" smtClean="0">
                <a:solidFill>
                  <a:prstClr val="black"/>
                </a:solidFill>
                <a:latin typeface="Verdana" pitchFamily="34" charset="0"/>
                <a:ea typeface="ＭＳ Ｐゴシック" pitchFamily="34" charset="-128"/>
              </a:rPr>
              <a:t>(adapter)</a:t>
            </a:r>
            <a:endParaRPr lang="en-US" sz="1200" dirty="0">
              <a:solidFill>
                <a:prstClr val="black"/>
              </a:solidFill>
              <a:latin typeface="Verdana" pitchFamily="34" charset="0"/>
              <a:ea typeface="ＭＳ Ｐゴシック" pitchFamily="34" charset="-128"/>
            </a:endParaRPr>
          </a:p>
        </p:txBody>
      </p:sp>
      <p:sp>
        <p:nvSpPr>
          <p:cNvPr id="67" name="Rounded Rectangle 66"/>
          <p:cNvSpPr/>
          <p:nvPr/>
        </p:nvSpPr>
        <p:spPr>
          <a:xfrm>
            <a:off x="7893050" y="2136832"/>
            <a:ext cx="8382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prstClr val="black"/>
                </a:solidFill>
              </a:rPr>
              <a:t>I2C</a:t>
            </a:r>
            <a:br>
              <a:rPr lang="en-US" sz="1200" dirty="0" smtClean="0">
                <a:solidFill>
                  <a:prstClr val="black"/>
                </a:solidFill>
              </a:rPr>
            </a:br>
            <a:r>
              <a:rPr lang="en-US" sz="1200" dirty="0" smtClean="0">
                <a:solidFill>
                  <a:prstClr val="black"/>
                </a:solidFill>
              </a:rPr>
              <a:t>Model</a:t>
            </a:r>
            <a:endParaRPr lang="en-US" sz="1200" dirty="0">
              <a:solidFill>
                <a:prstClr val="black"/>
              </a:solidFill>
            </a:endParaRPr>
          </a:p>
        </p:txBody>
      </p:sp>
      <p:cxnSp>
        <p:nvCxnSpPr>
          <p:cNvPr id="68" name="Elbow Connector 67"/>
          <p:cNvCxnSpPr>
            <a:stCxn id="66" idx="2"/>
            <a:endCxn id="67" idx="0"/>
          </p:cNvCxnSpPr>
          <p:nvPr/>
        </p:nvCxnSpPr>
        <p:spPr>
          <a:xfrm rot="16200000" flipH="1">
            <a:off x="8222777" y="2047459"/>
            <a:ext cx="172396" cy="635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65" idx="2"/>
            <a:endCxn id="66" idx="0"/>
          </p:cNvCxnSpPr>
          <p:nvPr/>
        </p:nvCxnSpPr>
        <p:spPr>
          <a:xfrm rot="5400000">
            <a:off x="8230743" y="1429893"/>
            <a:ext cx="150114" cy="127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71" name="Flowchart: Alternate Process 70"/>
          <p:cNvSpPr/>
          <p:nvPr/>
        </p:nvSpPr>
        <p:spPr bwMode="auto">
          <a:xfrm>
            <a:off x="6705600" y="2112264"/>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dirty="0" err="1" smtClean="0">
                <a:solidFill>
                  <a:prstClr val="black"/>
                </a:solidFill>
                <a:latin typeface="Verdana" pitchFamily="34" charset="0"/>
                <a:ea typeface="ＭＳ Ｐゴシック" pitchFamily="34" charset="-128"/>
              </a:rPr>
              <a:t>ModelPoint</a:t>
            </a:r>
            <a:r>
              <a:rPr lang="en-US" sz="1200" dirty="0" smtClean="0">
                <a:solidFill>
                  <a:prstClr val="black"/>
                </a:solidFill>
                <a:latin typeface="Verdana" pitchFamily="34" charset="0"/>
                <a:ea typeface="ＭＳ Ｐゴシック" pitchFamily="34" charset="-128"/>
              </a:rPr>
              <a:t/>
            </a:r>
            <a:br>
              <a:rPr lang="en-US" sz="1200" dirty="0" smtClean="0">
                <a:solidFill>
                  <a:prstClr val="black"/>
                </a:solidFill>
                <a:latin typeface="Verdana" pitchFamily="34" charset="0"/>
                <a:ea typeface="ＭＳ Ｐゴシック" pitchFamily="34" charset="-128"/>
              </a:rPr>
            </a:br>
            <a:r>
              <a:rPr lang="en-US" sz="1200" dirty="0" smtClean="0">
                <a:solidFill>
                  <a:prstClr val="black"/>
                </a:solidFill>
                <a:latin typeface="Verdana" pitchFamily="34" charset="0"/>
                <a:ea typeface="ＭＳ Ｐゴシック" pitchFamily="34" charset="-128"/>
              </a:rPr>
              <a:t>(adapter)</a:t>
            </a:r>
            <a:endParaRPr lang="en-US" sz="1200" dirty="0">
              <a:solidFill>
                <a:prstClr val="black"/>
              </a:solidFill>
              <a:latin typeface="Verdana" pitchFamily="34" charset="0"/>
              <a:ea typeface="ＭＳ Ｐゴシック" pitchFamily="34" charset="-128"/>
            </a:endParaRPr>
          </a:p>
        </p:txBody>
      </p:sp>
      <p:sp>
        <p:nvSpPr>
          <p:cNvPr id="72" name="Rounded Rectangle 71"/>
          <p:cNvSpPr/>
          <p:nvPr/>
        </p:nvSpPr>
        <p:spPr>
          <a:xfrm>
            <a:off x="6743700" y="2724150"/>
            <a:ext cx="8382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prstClr val="black"/>
                </a:solidFill>
              </a:rPr>
              <a:t>SPI</a:t>
            </a:r>
            <a:br>
              <a:rPr lang="en-US" sz="1200" dirty="0" smtClean="0">
                <a:solidFill>
                  <a:prstClr val="black"/>
                </a:solidFill>
              </a:rPr>
            </a:br>
            <a:r>
              <a:rPr lang="en-US" sz="1200" dirty="0" smtClean="0">
                <a:solidFill>
                  <a:prstClr val="black"/>
                </a:solidFill>
              </a:rPr>
              <a:t>Model</a:t>
            </a:r>
            <a:endParaRPr lang="en-US" sz="1200" dirty="0">
              <a:solidFill>
                <a:prstClr val="black"/>
              </a:solidFill>
            </a:endParaRPr>
          </a:p>
        </p:txBody>
      </p:sp>
      <p:cxnSp>
        <p:nvCxnSpPr>
          <p:cNvPr id="73" name="Elbow Connector 72"/>
          <p:cNvCxnSpPr>
            <a:stCxn id="71" idx="2"/>
            <a:endCxn id="72" idx="0"/>
          </p:cNvCxnSpPr>
          <p:nvPr/>
        </p:nvCxnSpPr>
        <p:spPr>
          <a:xfrm rot="5400000">
            <a:off x="7086600" y="2647950"/>
            <a:ext cx="152400"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64" idx="2"/>
            <a:endCxn id="71" idx="0"/>
          </p:cNvCxnSpPr>
          <p:nvPr/>
        </p:nvCxnSpPr>
        <p:spPr>
          <a:xfrm rot="16200000" flipH="1">
            <a:off x="6660777" y="1610241"/>
            <a:ext cx="378714" cy="62533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74" name="Elbow Connector 73"/>
          <p:cNvCxnSpPr>
            <a:stCxn id="65" idx="1"/>
            <a:endCxn id="64" idx="2"/>
          </p:cNvCxnSpPr>
          <p:nvPr/>
        </p:nvCxnSpPr>
        <p:spPr>
          <a:xfrm rot="10800000" flipV="1">
            <a:off x="6537470" y="1125092"/>
            <a:ext cx="1234931" cy="608457"/>
          </a:xfrm>
          <a:prstGeom prst="bentConnector4">
            <a:avLst>
              <a:gd name="adj1" fmla="val 32933"/>
              <a:gd name="adj2" fmla="val 128833"/>
            </a:avLst>
          </a:prstGeom>
        </p:spPr>
        <p:style>
          <a:lnRef idx="1">
            <a:schemeClr val="accent1"/>
          </a:lnRef>
          <a:fillRef idx="0">
            <a:schemeClr val="accent1"/>
          </a:fillRef>
          <a:effectRef idx="0">
            <a:schemeClr val="accent1"/>
          </a:effectRef>
          <a:fontRef idx="minor">
            <a:schemeClr val="tx1"/>
          </a:fontRef>
        </p:style>
      </p:cxnSp>
      <p:sp>
        <p:nvSpPr>
          <p:cNvPr id="69" name="Rounded Rectangle 68"/>
          <p:cNvSpPr/>
          <p:nvPr/>
        </p:nvSpPr>
        <p:spPr>
          <a:xfrm>
            <a:off x="4191000" y="1352550"/>
            <a:ext cx="914078" cy="381000"/>
          </a:xfrm>
          <a:prstGeom prst="round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prstClr val="white"/>
                </a:solidFill>
              </a:rPr>
              <a:t>I2C_TOP</a:t>
            </a:r>
            <a:endParaRPr lang="en-US" sz="1200" dirty="0">
              <a:solidFill>
                <a:prstClr val="white"/>
              </a:solidFill>
            </a:endParaRPr>
          </a:p>
        </p:txBody>
      </p:sp>
      <p:sp>
        <p:nvSpPr>
          <p:cNvPr id="75" name="Rounded Rectangle 74"/>
          <p:cNvSpPr/>
          <p:nvPr/>
        </p:nvSpPr>
        <p:spPr>
          <a:xfrm>
            <a:off x="3078130" y="819150"/>
            <a:ext cx="731870" cy="381000"/>
          </a:xfrm>
          <a:prstGeom prst="round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prstClr val="white"/>
                </a:solidFill>
              </a:rPr>
              <a:t>gRPC_TOP</a:t>
            </a:r>
            <a:endParaRPr lang="en-US" sz="1200" dirty="0">
              <a:solidFill>
                <a:prstClr val="white"/>
              </a:solidFill>
            </a:endParaRPr>
          </a:p>
        </p:txBody>
      </p:sp>
      <p:sp>
        <p:nvSpPr>
          <p:cNvPr id="79" name="Flowchart: Alternate Process 78"/>
          <p:cNvSpPr/>
          <p:nvPr/>
        </p:nvSpPr>
        <p:spPr bwMode="auto">
          <a:xfrm>
            <a:off x="5638800" y="3528165"/>
            <a:ext cx="1447800" cy="613178"/>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dirty="0" smtClean="0">
                <a:solidFill>
                  <a:prstClr val="black"/>
                </a:solidFill>
                <a:latin typeface="Verdana" pitchFamily="34" charset="0"/>
                <a:ea typeface="ＭＳ Ｐゴシック" pitchFamily="34" charset="-128"/>
              </a:rPr>
              <a:t>Transformation</a:t>
            </a:r>
            <a:br>
              <a:rPr lang="en-US" sz="1200" dirty="0" smtClean="0">
                <a:solidFill>
                  <a:prstClr val="black"/>
                </a:solidFill>
                <a:latin typeface="Verdana" pitchFamily="34" charset="0"/>
                <a:ea typeface="ＭＳ Ｐゴシック" pitchFamily="34" charset="-128"/>
              </a:rPr>
            </a:br>
            <a:r>
              <a:rPr lang="en-US" sz="1200" dirty="0" smtClean="0">
                <a:solidFill>
                  <a:prstClr val="black"/>
                </a:solidFill>
                <a:latin typeface="Verdana" pitchFamily="34" charset="0"/>
                <a:ea typeface="ＭＳ Ｐゴシック" pitchFamily="34" charset="-128"/>
              </a:rPr>
              <a:t>Node</a:t>
            </a:r>
            <a:endParaRPr lang="en-US" sz="1200" dirty="0">
              <a:solidFill>
                <a:prstClr val="black"/>
              </a:solidFill>
              <a:latin typeface="Verdana" pitchFamily="34" charset="0"/>
              <a:ea typeface="ＭＳ Ｐゴシック" pitchFamily="34" charset="-128"/>
            </a:endParaRPr>
          </a:p>
          <a:p>
            <a:pPr algn="ctr" eaLnBrk="0" fontAlgn="base" hangingPunct="0">
              <a:spcBef>
                <a:spcPct val="0"/>
              </a:spcBef>
              <a:spcAft>
                <a:spcPct val="0"/>
              </a:spcAft>
            </a:pPr>
            <a:r>
              <a:rPr lang="en-US" sz="1200" dirty="0" smtClean="0">
                <a:solidFill>
                  <a:prstClr val="black"/>
                </a:solidFill>
                <a:latin typeface="Verdana" pitchFamily="34" charset="0"/>
                <a:ea typeface="ＭＳ Ｐゴシック" pitchFamily="34" charset="-128"/>
              </a:rPr>
              <a:t>(JTAG2I2C Bridge)</a:t>
            </a:r>
            <a:endParaRPr lang="en-US" sz="1200" dirty="0">
              <a:solidFill>
                <a:prstClr val="black"/>
              </a:solidFill>
              <a:latin typeface="Verdana" pitchFamily="34" charset="0"/>
              <a:ea typeface="ＭＳ Ｐゴシック" pitchFamily="34" charset="-128"/>
            </a:endParaRPr>
          </a:p>
        </p:txBody>
      </p:sp>
      <p:sp>
        <p:nvSpPr>
          <p:cNvPr id="80" name="Flowchart: Alternate Process 79"/>
          <p:cNvSpPr/>
          <p:nvPr/>
        </p:nvSpPr>
        <p:spPr bwMode="auto">
          <a:xfrm>
            <a:off x="5638800" y="4322064"/>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dirty="0" err="1" smtClean="0">
                <a:solidFill>
                  <a:prstClr val="black"/>
                </a:solidFill>
                <a:latin typeface="Verdana" pitchFamily="34" charset="0"/>
                <a:ea typeface="ＭＳ Ｐゴシック" pitchFamily="34" charset="-128"/>
              </a:rPr>
              <a:t>ModelPoint</a:t>
            </a:r>
            <a:r>
              <a:rPr lang="en-US" sz="1200" dirty="0" smtClean="0">
                <a:solidFill>
                  <a:prstClr val="black"/>
                </a:solidFill>
                <a:latin typeface="Verdana" pitchFamily="34" charset="0"/>
                <a:ea typeface="ＭＳ Ｐゴシック" pitchFamily="34" charset="-128"/>
              </a:rPr>
              <a:t/>
            </a:r>
            <a:br>
              <a:rPr lang="en-US" sz="1200" dirty="0" smtClean="0">
                <a:solidFill>
                  <a:prstClr val="black"/>
                </a:solidFill>
                <a:latin typeface="Verdana" pitchFamily="34" charset="0"/>
                <a:ea typeface="ＭＳ Ｐゴシック" pitchFamily="34" charset="-128"/>
              </a:rPr>
            </a:br>
            <a:r>
              <a:rPr lang="en-US" sz="1200" dirty="0" smtClean="0">
                <a:solidFill>
                  <a:prstClr val="black"/>
                </a:solidFill>
                <a:latin typeface="Verdana" pitchFamily="34" charset="0"/>
                <a:ea typeface="ＭＳ Ｐゴシック" pitchFamily="34" charset="-128"/>
              </a:rPr>
              <a:t>(adapter)</a:t>
            </a:r>
            <a:endParaRPr lang="en-US" sz="1200" dirty="0">
              <a:solidFill>
                <a:prstClr val="black"/>
              </a:solidFill>
              <a:latin typeface="Verdana" pitchFamily="34" charset="0"/>
              <a:ea typeface="ＭＳ Ｐゴシック" pitchFamily="34" charset="-128"/>
            </a:endParaRPr>
          </a:p>
        </p:txBody>
      </p:sp>
      <p:sp>
        <p:nvSpPr>
          <p:cNvPr id="81" name="Rounded Rectangle 80"/>
          <p:cNvSpPr/>
          <p:nvPr/>
        </p:nvSpPr>
        <p:spPr>
          <a:xfrm>
            <a:off x="6705600" y="4335999"/>
            <a:ext cx="8382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prstClr val="black"/>
                </a:solidFill>
              </a:rPr>
              <a:t>I2C</a:t>
            </a:r>
            <a:br>
              <a:rPr lang="en-US" sz="1200" dirty="0" smtClean="0">
                <a:solidFill>
                  <a:prstClr val="black"/>
                </a:solidFill>
              </a:rPr>
            </a:br>
            <a:r>
              <a:rPr lang="en-US" sz="1200" dirty="0" smtClean="0">
                <a:solidFill>
                  <a:prstClr val="black"/>
                </a:solidFill>
              </a:rPr>
              <a:t>Model</a:t>
            </a:r>
            <a:endParaRPr lang="en-US" sz="1200" dirty="0">
              <a:solidFill>
                <a:prstClr val="black"/>
              </a:solidFill>
            </a:endParaRPr>
          </a:p>
        </p:txBody>
      </p:sp>
      <p:cxnSp>
        <p:nvCxnSpPr>
          <p:cNvPr id="40" name="Elbow Connector 39"/>
          <p:cNvCxnSpPr>
            <a:stCxn id="10" idx="2"/>
            <a:endCxn id="79" idx="0"/>
          </p:cNvCxnSpPr>
          <p:nvPr/>
        </p:nvCxnSpPr>
        <p:spPr>
          <a:xfrm rot="16200000" flipH="1">
            <a:off x="4690831" y="1856295"/>
            <a:ext cx="449907" cy="289383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86" name="Elbow Connector 85"/>
          <p:cNvCxnSpPr>
            <a:stCxn id="79" idx="2"/>
            <a:endCxn id="80" idx="0"/>
          </p:cNvCxnSpPr>
          <p:nvPr/>
        </p:nvCxnSpPr>
        <p:spPr>
          <a:xfrm rot="5400000">
            <a:off x="6138990" y="4098353"/>
            <a:ext cx="180721" cy="266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80" idx="3"/>
            <a:endCxn id="81" idx="1"/>
          </p:cNvCxnSpPr>
          <p:nvPr/>
        </p:nvCxnSpPr>
        <p:spPr>
          <a:xfrm flipV="1">
            <a:off x="6553200" y="4548142"/>
            <a:ext cx="152400" cy="366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96" name="Flowchart: Alternate Process 95"/>
          <p:cNvSpPr/>
          <p:nvPr/>
        </p:nvSpPr>
        <p:spPr bwMode="auto">
          <a:xfrm>
            <a:off x="7772400" y="2919082"/>
            <a:ext cx="1257300" cy="762000"/>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dirty="0" smtClean="0">
                <a:solidFill>
                  <a:prstClr val="black"/>
                </a:solidFill>
                <a:latin typeface="Verdana" pitchFamily="34" charset="0"/>
                <a:ea typeface="ＭＳ Ｐゴシック" pitchFamily="34" charset="-128"/>
              </a:rPr>
              <a:t>Transformation</a:t>
            </a:r>
            <a:br>
              <a:rPr lang="en-US" sz="1200" dirty="0" smtClean="0">
                <a:solidFill>
                  <a:prstClr val="black"/>
                </a:solidFill>
                <a:latin typeface="Verdana" pitchFamily="34" charset="0"/>
                <a:ea typeface="ＭＳ Ｐゴシック" pitchFamily="34" charset="-128"/>
              </a:rPr>
            </a:br>
            <a:r>
              <a:rPr lang="en-US" sz="1200" dirty="0" smtClean="0">
                <a:solidFill>
                  <a:prstClr val="black"/>
                </a:solidFill>
                <a:latin typeface="Verdana" pitchFamily="34" charset="0"/>
                <a:ea typeface="ＭＳ Ｐゴシック" pitchFamily="34" charset="-128"/>
              </a:rPr>
              <a:t>Node</a:t>
            </a:r>
            <a:endParaRPr lang="en-US" sz="1200" dirty="0">
              <a:solidFill>
                <a:prstClr val="black"/>
              </a:solidFill>
              <a:latin typeface="Verdana" pitchFamily="34" charset="0"/>
              <a:ea typeface="ＭＳ Ｐゴシック" pitchFamily="34" charset="-128"/>
            </a:endParaRPr>
          </a:p>
          <a:p>
            <a:pPr algn="ctr" eaLnBrk="0" fontAlgn="base" hangingPunct="0">
              <a:spcBef>
                <a:spcPct val="0"/>
              </a:spcBef>
              <a:spcAft>
                <a:spcPct val="0"/>
              </a:spcAft>
            </a:pPr>
            <a:r>
              <a:rPr lang="en-US" sz="1200" dirty="0" smtClean="0">
                <a:solidFill>
                  <a:prstClr val="black"/>
                </a:solidFill>
                <a:latin typeface="Verdana" pitchFamily="34" charset="0"/>
                <a:ea typeface="ＭＳ Ｐゴシック" pitchFamily="34" charset="-128"/>
              </a:rPr>
              <a:t>(JTAG2GPIO</a:t>
            </a:r>
            <a:br>
              <a:rPr lang="en-US" sz="1200" dirty="0" smtClean="0">
                <a:solidFill>
                  <a:prstClr val="black"/>
                </a:solidFill>
                <a:latin typeface="Verdana" pitchFamily="34" charset="0"/>
                <a:ea typeface="ＭＳ Ｐゴシック" pitchFamily="34" charset="-128"/>
              </a:rPr>
            </a:br>
            <a:r>
              <a:rPr lang="en-US" sz="1200" dirty="0" smtClean="0">
                <a:solidFill>
                  <a:prstClr val="black"/>
                </a:solidFill>
                <a:latin typeface="Verdana" pitchFamily="34" charset="0"/>
                <a:ea typeface="ＭＳ Ｐゴシック" pitchFamily="34" charset="-128"/>
              </a:rPr>
              <a:t>Bridge)</a:t>
            </a:r>
            <a:endParaRPr lang="en-US" sz="1200" dirty="0">
              <a:solidFill>
                <a:prstClr val="black"/>
              </a:solidFill>
              <a:latin typeface="Verdana" pitchFamily="34" charset="0"/>
              <a:ea typeface="ＭＳ Ｐゴシック" pitchFamily="34" charset="-128"/>
            </a:endParaRPr>
          </a:p>
        </p:txBody>
      </p:sp>
      <p:cxnSp>
        <p:nvCxnSpPr>
          <p:cNvPr id="108" name="Elbow Connector 107"/>
          <p:cNvCxnSpPr>
            <a:stCxn id="10" idx="2"/>
            <a:endCxn id="96" idx="1"/>
          </p:cNvCxnSpPr>
          <p:nvPr/>
        </p:nvCxnSpPr>
        <p:spPr>
          <a:xfrm rot="16200000" flipH="1">
            <a:off x="5509722" y="1037404"/>
            <a:ext cx="221824" cy="430353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638800" y="786798"/>
            <a:ext cx="1644501" cy="523220"/>
          </a:xfrm>
          <a:prstGeom prst="rect">
            <a:avLst/>
          </a:prstGeom>
          <a:noFill/>
        </p:spPr>
        <p:txBody>
          <a:bodyPr wrap="square" rtlCol="0">
            <a:spAutoFit/>
          </a:bodyPr>
          <a:lstStyle/>
          <a:p>
            <a:pPr algn="r"/>
            <a:r>
              <a:rPr lang="en-US" sz="1400" dirty="0" smtClean="0">
                <a:solidFill>
                  <a:srgbClr val="FF0000"/>
                </a:solidFill>
              </a:rPr>
              <a:t>Modeling part of Application</a:t>
            </a:r>
            <a:endParaRPr lang="en-US" sz="1400" dirty="0">
              <a:solidFill>
                <a:srgbClr val="FF0000"/>
              </a:solidFill>
            </a:endParaRPr>
          </a:p>
        </p:txBody>
      </p:sp>
    </p:spTree>
    <p:extLst>
      <p:ext uri="{BB962C8B-B14F-4D97-AF65-F5344CB8AC3E}">
        <p14:creationId xmlns:p14="http://schemas.microsoft.com/office/powerpoint/2010/main" val="987975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nSpc>
                <a:spcPts val="3000"/>
              </a:lnSpc>
            </a:pPr>
            <a:r>
              <a:rPr lang="en-US" sz="4400" dirty="0" smtClean="0"/>
              <a:t>Simplified ICL Tree (SIT)</a:t>
            </a:r>
            <a:r>
              <a:rPr lang="en-US" dirty="0" smtClean="0"/>
              <a:t/>
            </a:r>
            <a:br>
              <a:rPr lang="en-US" dirty="0" smtClean="0"/>
            </a:br>
            <a:r>
              <a:rPr lang="en-US" sz="2800" dirty="0"/>
              <a:t>Revisited: </a:t>
            </a:r>
            <a:r>
              <a:rPr lang="en-US" sz="2800" dirty="0" smtClean="0"/>
              <a:t>Base Representations</a:t>
            </a:r>
            <a:endParaRPr lang="en-US" dirty="0"/>
          </a:p>
        </p:txBody>
      </p:sp>
      <p:sp>
        <p:nvSpPr>
          <p:cNvPr id="7" name="Text Placeholder 6"/>
          <p:cNvSpPr>
            <a:spLocks noGrp="1"/>
          </p:cNvSpPr>
          <p:nvPr>
            <p:ph type="body" idx="1"/>
          </p:nvPr>
        </p:nvSpPr>
        <p:spPr/>
        <p:txBody>
          <a:bodyPr/>
          <a:lstStyle/>
          <a:p>
            <a:r>
              <a:rPr lang="en-US" sz="2000" dirty="0" smtClean="0"/>
              <a:t>Representation of </a:t>
            </a:r>
            <a:r>
              <a:rPr lang="en-US" sz="2000" dirty="0"/>
              <a:t>a chain</a:t>
            </a:r>
          </a:p>
        </p:txBody>
      </p:sp>
      <p:sp>
        <p:nvSpPr>
          <p:cNvPr id="8" name="Text Placeholder 7"/>
          <p:cNvSpPr>
            <a:spLocks noGrp="1"/>
          </p:cNvSpPr>
          <p:nvPr>
            <p:ph type="body" sz="quarter" idx="3"/>
          </p:nvPr>
        </p:nvSpPr>
        <p:spPr>
          <a:xfrm>
            <a:off x="4419601" y="1200150"/>
            <a:ext cx="4648200" cy="457200"/>
          </a:xfrm>
        </p:spPr>
        <p:txBody>
          <a:bodyPr/>
          <a:lstStyle/>
          <a:p>
            <a:r>
              <a:rPr lang="en-US" sz="2000" dirty="0" smtClean="0"/>
              <a:t>Representation of </a:t>
            </a:r>
            <a:r>
              <a:rPr lang="en-US" sz="2000" dirty="0"/>
              <a:t>a </a:t>
            </a:r>
            <a:r>
              <a:rPr lang="en-US" sz="2000" dirty="0" smtClean="0"/>
              <a:t>hierarchy</a:t>
            </a:r>
            <a:endParaRPr lang="en-US" sz="1400" dirty="0"/>
          </a:p>
        </p:txBody>
      </p:sp>
      <p:sp>
        <p:nvSpPr>
          <p:cNvPr id="2" name="Date Placeholder 1"/>
          <p:cNvSpPr>
            <a:spLocks noGrp="1"/>
          </p:cNvSpPr>
          <p:nvPr>
            <p:ph type="dt" sz="half" idx="10"/>
          </p:nvPr>
        </p:nvSpPr>
        <p:spPr>
          <a:xfrm>
            <a:off x="7543800" y="4767263"/>
            <a:ext cx="905523" cy="273844"/>
          </a:xfrm>
        </p:spPr>
        <p:txBody>
          <a:bodyPr/>
          <a:lstStyle/>
          <a:p>
            <a:fld id="{14299EE6-FC9A-40BF-8AB8-84CCAF5B6044}" type="datetime1">
              <a:rPr lang="en-US" smtClean="0">
                <a:solidFill>
                  <a:prstClr val="white">
                    <a:lumMod val="50000"/>
                  </a:prstClr>
                </a:solidFill>
              </a:rPr>
              <a:t>3/23/2021</a:t>
            </a:fld>
            <a:endParaRPr dirty="0">
              <a:solidFill>
                <a:prstClr val="white">
                  <a:lumMod val="50000"/>
                </a:prstClr>
              </a:solidFill>
            </a:endParaRPr>
          </a:p>
        </p:txBody>
      </p:sp>
      <p:sp>
        <p:nvSpPr>
          <p:cNvPr id="3" name="Footer Placeholder 2"/>
          <p:cNvSpPr>
            <a:spLocks noGrp="1"/>
          </p:cNvSpPr>
          <p:nvPr>
            <p:ph type="ftr" sz="quarter" idx="11"/>
          </p:nvPr>
        </p:nvSpPr>
        <p:spPr/>
        <p:txBody>
          <a:bodyPr/>
          <a:lstStyle/>
          <a:p>
            <a:r>
              <a:rPr lang="en-US" dirty="0" smtClean="0">
                <a:solidFill>
                  <a:prstClr val="black">
                    <a:lumMod val="65000"/>
                    <a:lumOff val="35000"/>
                  </a:prstClr>
                </a:solidFill>
              </a:rPr>
              <a:t>P2654/P1687.1 Unified Concepts Analysis</a:t>
            </a:r>
            <a:endParaRPr lang="en-US"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BA9B540C-44DA-4F69-89C9-7C84606640D3}" type="slidenum">
              <a:rPr lang="en-US" smtClean="0">
                <a:solidFill>
                  <a:prstClr val="black">
                    <a:lumMod val="65000"/>
                    <a:lumOff val="35000"/>
                  </a:prstClr>
                </a:solidFill>
              </a:rPr>
              <a:pPr/>
              <a:t>12</a:t>
            </a:fld>
            <a:endParaRPr lang="en-US">
              <a:solidFill>
                <a:prstClr val="black">
                  <a:lumMod val="65000"/>
                  <a:lumOff val="35000"/>
                </a:prstClr>
              </a:solidFill>
            </a:endParaRPr>
          </a:p>
        </p:txBody>
      </p:sp>
      <p:pic>
        <p:nvPicPr>
          <p:cNvPr id="1026"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457200" y="2381819"/>
            <a:ext cx="4041775" cy="14895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Grp="1" noChangeAspect="1" noChangeArrowheads="1"/>
          </p:cNvPicPr>
          <p:nvPr>
            <p:ph sz="quarter" idx="14"/>
          </p:nvPr>
        </p:nvPicPr>
        <p:blipFill>
          <a:blip r:embed="rId3">
            <a:extLst>
              <a:ext uri="{28A0092B-C50C-407E-A947-70E740481C1C}">
                <a14:useLocalDpi xmlns:a14="http://schemas.microsoft.com/office/drawing/2010/main" val="0"/>
              </a:ext>
            </a:extLst>
          </a:blip>
          <a:srcRect/>
          <a:stretch>
            <a:fillRect/>
          </a:stretch>
        </p:blipFill>
        <p:spPr bwMode="auto">
          <a:xfrm>
            <a:off x="4672013" y="2156224"/>
            <a:ext cx="4041775" cy="1940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707078" y="4552950"/>
            <a:ext cx="5608122" cy="307777"/>
          </a:xfrm>
          <a:prstGeom prst="rect">
            <a:avLst/>
          </a:prstGeom>
          <a:noFill/>
        </p:spPr>
        <p:txBody>
          <a:bodyPr wrap="square" rtlCol="0">
            <a:spAutoFit/>
          </a:bodyPr>
          <a:lstStyle/>
          <a:p>
            <a:r>
              <a:rPr lang="en-US" sz="1400" i="1" dirty="0" smtClean="0">
                <a:solidFill>
                  <a:srgbClr val="0070C0"/>
                </a:solidFill>
              </a:rPr>
              <a:t>Simplified ICL Tree.pdf, Michele Portolan, September 2020, Slides 4 &amp; 5 </a:t>
            </a:r>
            <a:endParaRPr lang="en-US" sz="1400" i="1" dirty="0">
              <a:solidFill>
                <a:srgbClr val="0070C0"/>
              </a:solidFill>
            </a:endParaRPr>
          </a:p>
        </p:txBody>
      </p:sp>
    </p:spTree>
    <p:extLst>
      <p:ext uri="{BB962C8B-B14F-4D97-AF65-F5344CB8AC3E}">
        <p14:creationId xmlns:p14="http://schemas.microsoft.com/office/powerpoint/2010/main" val="9184841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nSpc>
                <a:spcPts val="3000"/>
              </a:lnSpc>
            </a:pPr>
            <a:r>
              <a:rPr lang="en-US" sz="4400" dirty="0" smtClean="0"/>
              <a:t>Simplified ICL Tree (SIT)</a:t>
            </a:r>
            <a:r>
              <a:rPr lang="en-US" dirty="0" smtClean="0"/>
              <a:t/>
            </a:r>
            <a:br>
              <a:rPr lang="en-US" dirty="0" smtClean="0"/>
            </a:br>
            <a:r>
              <a:rPr lang="en-US" sz="2800" dirty="0"/>
              <a:t>Revisited: </a:t>
            </a:r>
            <a:r>
              <a:rPr lang="en-US" sz="2800" dirty="0" smtClean="0"/>
              <a:t>From Connection </a:t>
            </a:r>
            <a:r>
              <a:rPr lang="en-US" sz="2800" dirty="0"/>
              <a:t>to Hierarchy</a:t>
            </a:r>
            <a:endParaRPr lang="en-US" dirty="0"/>
          </a:p>
        </p:txBody>
      </p:sp>
      <p:sp>
        <p:nvSpPr>
          <p:cNvPr id="7" name="Text Placeholder 6"/>
          <p:cNvSpPr>
            <a:spLocks noGrp="1"/>
          </p:cNvSpPr>
          <p:nvPr>
            <p:ph type="body" idx="1"/>
          </p:nvPr>
        </p:nvSpPr>
        <p:spPr/>
        <p:txBody>
          <a:bodyPr/>
          <a:lstStyle/>
          <a:p>
            <a:r>
              <a:rPr lang="en-US" sz="2000" dirty="0" smtClean="0"/>
              <a:t>Pictorially</a:t>
            </a:r>
            <a:endParaRPr lang="en-US" sz="2000" dirty="0"/>
          </a:p>
        </p:txBody>
      </p:sp>
      <p:sp>
        <p:nvSpPr>
          <p:cNvPr id="8" name="Text Placeholder 7"/>
          <p:cNvSpPr>
            <a:spLocks noGrp="1"/>
          </p:cNvSpPr>
          <p:nvPr>
            <p:ph type="body" sz="quarter" idx="3"/>
          </p:nvPr>
        </p:nvSpPr>
        <p:spPr>
          <a:xfrm>
            <a:off x="4419601" y="1200150"/>
            <a:ext cx="4648200" cy="457200"/>
          </a:xfrm>
        </p:spPr>
        <p:txBody>
          <a:bodyPr/>
          <a:lstStyle/>
          <a:p>
            <a:r>
              <a:rPr lang="en-US" sz="2000" dirty="0" smtClean="0"/>
              <a:t>Text Description</a:t>
            </a:r>
            <a:endParaRPr lang="en-US" sz="1400" dirty="0"/>
          </a:p>
        </p:txBody>
      </p:sp>
      <p:sp>
        <p:nvSpPr>
          <p:cNvPr id="2" name="Date Placeholder 1"/>
          <p:cNvSpPr>
            <a:spLocks noGrp="1"/>
          </p:cNvSpPr>
          <p:nvPr>
            <p:ph type="dt" sz="half" idx="10"/>
          </p:nvPr>
        </p:nvSpPr>
        <p:spPr>
          <a:xfrm>
            <a:off x="7543800" y="4767263"/>
            <a:ext cx="905523" cy="273844"/>
          </a:xfrm>
        </p:spPr>
        <p:txBody>
          <a:bodyPr/>
          <a:lstStyle/>
          <a:p>
            <a:fld id="{A4CFB4B7-0E6F-4DB7-B2A6-AD52E0E9290C}" type="datetime1">
              <a:rPr lang="en-US" smtClean="0">
                <a:solidFill>
                  <a:prstClr val="white">
                    <a:lumMod val="50000"/>
                  </a:prstClr>
                </a:solidFill>
              </a:rPr>
              <a:t>3/23/2021</a:t>
            </a:fld>
            <a:endParaRPr dirty="0">
              <a:solidFill>
                <a:prstClr val="white">
                  <a:lumMod val="50000"/>
                </a:prstClr>
              </a:solidFill>
            </a:endParaRPr>
          </a:p>
        </p:txBody>
      </p:sp>
      <p:sp>
        <p:nvSpPr>
          <p:cNvPr id="3" name="Footer Placeholder 2"/>
          <p:cNvSpPr>
            <a:spLocks noGrp="1"/>
          </p:cNvSpPr>
          <p:nvPr>
            <p:ph type="ftr" sz="quarter" idx="11"/>
          </p:nvPr>
        </p:nvSpPr>
        <p:spPr/>
        <p:txBody>
          <a:bodyPr/>
          <a:lstStyle/>
          <a:p>
            <a:r>
              <a:rPr lang="en-US" dirty="0" smtClean="0">
                <a:solidFill>
                  <a:prstClr val="black">
                    <a:lumMod val="65000"/>
                    <a:lumOff val="35000"/>
                  </a:prstClr>
                </a:solidFill>
              </a:rPr>
              <a:t>P2654/P1687.1 Unified Concepts Analysis</a:t>
            </a:r>
            <a:endParaRPr lang="en-US"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BA9B540C-44DA-4F69-89C9-7C84606640D3}" type="slidenum">
              <a:rPr lang="en-US" smtClean="0">
                <a:solidFill>
                  <a:prstClr val="black">
                    <a:lumMod val="65000"/>
                    <a:lumOff val="35000"/>
                  </a:prstClr>
                </a:solidFill>
              </a:rPr>
              <a:pPr/>
              <a:t>13</a:t>
            </a:fld>
            <a:endParaRPr lang="en-US">
              <a:solidFill>
                <a:prstClr val="black">
                  <a:lumMod val="65000"/>
                  <a:lumOff val="35000"/>
                </a:prstClr>
              </a:solidFill>
            </a:endParaRPr>
          </a:p>
        </p:txBody>
      </p:sp>
      <p:pic>
        <p:nvPicPr>
          <p:cNvPr id="12"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457200" y="2656407"/>
            <a:ext cx="4041775" cy="9403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Content Placeholder 8"/>
          <p:cNvSpPr>
            <a:spLocks noGrp="1"/>
          </p:cNvSpPr>
          <p:nvPr>
            <p:ph sz="quarter" idx="14"/>
          </p:nvPr>
        </p:nvSpPr>
        <p:spPr>
          <a:xfrm>
            <a:off x="4495800" y="1659637"/>
            <a:ext cx="4495800" cy="2934890"/>
          </a:xfrm>
        </p:spPr>
        <p:txBody>
          <a:bodyPr>
            <a:normAutofit/>
          </a:bodyPr>
          <a:lstStyle/>
          <a:p>
            <a:endParaRPr lang="en-US" sz="1600" dirty="0">
              <a:solidFill>
                <a:srgbClr val="000000"/>
              </a:solidFill>
              <a:latin typeface="Courier New"/>
            </a:endParaRPr>
          </a:p>
          <a:p>
            <a:pPr marL="0" indent="0">
              <a:buNone/>
            </a:pPr>
            <a:r>
              <a:rPr lang="en-US" sz="1700" dirty="0">
                <a:solidFill>
                  <a:srgbClr val="000000"/>
                </a:solidFill>
                <a:latin typeface="Courier New"/>
              </a:rPr>
              <a:t>1)</a:t>
            </a:r>
            <a:r>
              <a:rPr lang="en-US" sz="1700" dirty="0">
                <a:solidFill>
                  <a:srgbClr val="FF0000"/>
                </a:solidFill>
                <a:latin typeface="Courier New"/>
              </a:rPr>
              <a:t>CHAIN</a:t>
            </a:r>
            <a:r>
              <a:rPr lang="en-US" sz="1700" dirty="0">
                <a:solidFill>
                  <a:srgbClr val="000000"/>
                </a:solidFill>
                <a:latin typeface="Courier New"/>
              </a:rPr>
              <a:t> </a:t>
            </a:r>
            <a:r>
              <a:rPr lang="en-US" sz="1700" dirty="0">
                <a:solidFill>
                  <a:srgbClr val="0070C0"/>
                </a:solidFill>
                <a:latin typeface="Courier New"/>
              </a:rPr>
              <a:t>Example</a:t>
            </a:r>
          </a:p>
          <a:p>
            <a:pPr marL="0" indent="0">
              <a:buNone/>
            </a:pPr>
            <a:r>
              <a:rPr lang="en-US" sz="1700" dirty="0">
                <a:solidFill>
                  <a:srgbClr val="000000"/>
                </a:solidFill>
                <a:latin typeface="Courier New"/>
              </a:rPr>
              <a:t>2){</a:t>
            </a:r>
          </a:p>
          <a:p>
            <a:pPr marL="0" indent="0">
              <a:buNone/>
            </a:pPr>
            <a:r>
              <a:rPr lang="en-US" sz="1700" dirty="0" smtClean="0">
                <a:solidFill>
                  <a:srgbClr val="000000"/>
                </a:solidFill>
                <a:latin typeface="Courier New"/>
              </a:rPr>
              <a:t>3)  </a:t>
            </a:r>
            <a:r>
              <a:rPr lang="en-US" sz="1700" dirty="0" smtClean="0">
                <a:solidFill>
                  <a:srgbClr val="FF0000"/>
                </a:solidFill>
                <a:latin typeface="Courier New"/>
              </a:rPr>
              <a:t>REGISTER</a:t>
            </a:r>
            <a:r>
              <a:rPr lang="en-US" sz="1700" dirty="0" smtClean="0">
                <a:solidFill>
                  <a:srgbClr val="000000"/>
                </a:solidFill>
                <a:latin typeface="Courier New"/>
              </a:rPr>
              <a:t> </a:t>
            </a:r>
            <a:r>
              <a:rPr lang="en-US" sz="1700" dirty="0">
                <a:solidFill>
                  <a:srgbClr val="0070C0"/>
                </a:solidFill>
                <a:latin typeface="Courier New"/>
              </a:rPr>
              <a:t>Reg8</a:t>
            </a:r>
            <a:r>
              <a:rPr lang="en-US" sz="1700" dirty="0">
                <a:solidFill>
                  <a:srgbClr val="000000"/>
                </a:solidFill>
                <a:latin typeface="Courier New"/>
              </a:rPr>
              <a:t> Bypass</a:t>
            </a:r>
            <a:r>
              <a:rPr lang="en-US" sz="1700" dirty="0" smtClean="0">
                <a:solidFill>
                  <a:srgbClr val="000000"/>
                </a:solidFill>
                <a:latin typeface="Courier New"/>
              </a:rPr>
              <a:t>: "0x00</a:t>
            </a:r>
            <a:r>
              <a:rPr lang="en-US" sz="1700" dirty="0">
                <a:solidFill>
                  <a:srgbClr val="000000"/>
                </a:solidFill>
                <a:latin typeface="Courier New"/>
              </a:rPr>
              <a:t>" </a:t>
            </a:r>
          </a:p>
          <a:p>
            <a:pPr marL="0" indent="0">
              <a:buNone/>
            </a:pPr>
            <a:r>
              <a:rPr lang="de-DE" sz="1700" dirty="0">
                <a:solidFill>
                  <a:srgbClr val="000000"/>
                </a:solidFill>
                <a:latin typeface="Courier New"/>
              </a:rPr>
              <a:t>4</a:t>
            </a:r>
            <a:r>
              <a:rPr lang="de-DE" sz="1700" dirty="0" smtClean="0">
                <a:solidFill>
                  <a:srgbClr val="000000"/>
                </a:solidFill>
                <a:latin typeface="Courier New"/>
              </a:rPr>
              <a:t>)  </a:t>
            </a:r>
            <a:r>
              <a:rPr lang="de-DE" sz="1700" dirty="0" smtClean="0">
                <a:solidFill>
                  <a:srgbClr val="FF0000"/>
                </a:solidFill>
                <a:latin typeface="Courier New"/>
              </a:rPr>
              <a:t>LINKER</a:t>
            </a:r>
            <a:r>
              <a:rPr lang="de-DE" sz="1700" dirty="0" smtClean="0">
                <a:solidFill>
                  <a:srgbClr val="000000"/>
                </a:solidFill>
                <a:latin typeface="Courier New"/>
              </a:rPr>
              <a:t> </a:t>
            </a:r>
            <a:r>
              <a:rPr lang="de-DE" sz="1700" dirty="0">
                <a:solidFill>
                  <a:srgbClr val="0070C0"/>
                </a:solidFill>
                <a:latin typeface="Courier New"/>
              </a:rPr>
              <a:t>Mux</a:t>
            </a:r>
            <a:r>
              <a:rPr lang="de-DE" sz="1700" dirty="0">
                <a:solidFill>
                  <a:srgbClr val="000000"/>
                </a:solidFill>
                <a:latin typeface="Courier New"/>
              </a:rPr>
              <a:t> Binary SR 1   </a:t>
            </a:r>
          </a:p>
          <a:p>
            <a:pPr marL="0" indent="0">
              <a:buNone/>
            </a:pPr>
            <a:r>
              <a:rPr lang="en-US" sz="1700" dirty="0">
                <a:solidFill>
                  <a:srgbClr val="000000"/>
                </a:solidFill>
                <a:latin typeface="Courier New"/>
              </a:rPr>
              <a:t>5</a:t>
            </a:r>
            <a:r>
              <a:rPr lang="en-US" sz="1700" dirty="0" smtClean="0">
                <a:solidFill>
                  <a:srgbClr val="000000"/>
                </a:solidFill>
                <a:latin typeface="Courier New"/>
              </a:rPr>
              <a:t>)  ( </a:t>
            </a:r>
            <a:r>
              <a:rPr lang="en-US" sz="1700" dirty="0">
                <a:solidFill>
                  <a:srgbClr val="FF0000"/>
                </a:solidFill>
                <a:latin typeface="Courier New"/>
              </a:rPr>
              <a:t>REGISTER</a:t>
            </a:r>
            <a:r>
              <a:rPr lang="en-US" sz="1700" dirty="0">
                <a:solidFill>
                  <a:srgbClr val="000000"/>
                </a:solidFill>
                <a:latin typeface="Courier New"/>
              </a:rPr>
              <a:t> </a:t>
            </a:r>
            <a:r>
              <a:rPr lang="en-US" sz="1700" dirty="0">
                <a:solidFill>
                  <a:srgbClr val="0070C0"/>
                </a:solidFill>
                <a:latin typeface="Courier New"/>
              </a:rPr>
              <a:t>Segment</a:t>
            </a:r>
            <a:r>
              <a:rPr lang="en-US" sz="1700" dirty="0">
                <a:solidFill>
                  <a:srgbClr val="000000"/>
                </a:solidFill>
                <a:latin typeface="Courier New"/>
              </a:rPr>
              <a:t> 12 Bypass: "0xABC" )</a:t>
            </a:r>
          </a:p>
          <a:p>
            <a:pPr marL="0" indent="0">
              <a:buNone/>
            </a:pPr>
            <a:r>
              <a:rPr lang="en-US" sz="1700" dirty="0">
                <a:solidFill>
                  <a:srgbClr val="000000"/>
                </a:solidFill>
                <a:latin typeface="Courier New"/>
              </a:rPr>
              <a:t>6</a:t>
            </a:r>
            <a:r>
              <a:rPr lang="en-US" sz="1700" dirty="0" smtClean="0">
                <a:solidFill>
                  <a:srgbClr val="000000"/>
                </a:solidFill>
                <a:latin typeface="Courier New"/>
              </a:rPr>
              <a:t>)  </a:t>
            </a:r>
            <a:r>
              <a:rPr lang="en-US" sz="1700" dirty="0" smtClean="0">
                <a:solidFill>
                  <a:srgbClr val="FF0000"/>
                </a:solidFill>
                <a:latin typeface="Courier New"/>
              </a:rPr>
              <a:t>REGISTER</a:t>
            </a:r>
            <a:r>
              <a:rPr lang="en-US" sz="1700" dirty="0" smtClean="0">
                <a:solidFill>
                  <a:srgbClr val="000000"/>
                </a:solidFill>
                <a:latin typeface="Courier New"/>
              </a:rPr>
              <a:t> </a:t>
            </a:r>
            <a:r>
              <a:rPr lang="en-US" sz="1700" dirty="0">
                <a:solidFill>
                  <a:srgbClr val="0070C0"/>
                </a:solidFill>
                <a:latin typeface="Courier New"/>
              </a:rPr>
              <a:t>SR</a:t>
            </a:r>
            <a:r>
              <a:rPr lang="en-US" sz="1700" dirty="0">
                <a:solidFill>
                  <a:srgbClr val="000000"/>
                </a:solidFill>
                <a:latin typeface="Courier New"/>
              </a:rPr>
              <a:t> 1 Bypass: "0x0" </a:t>
            </a:r>
          </a:p>
          <a:p>
            <a:pPr marL="0" indent="0">
              <a:buNone/>
            </a:pPr>
            <a:r>
              <a:rPr lang="en-US" sz="1700" dirty="0">
                <a:solidFill>
                  <a:srgbClr val="000000"/>
                </a:solidFill>
                <a:latin typeface="Courier New"/>
              </a:rPr>
              <a:t>7</a:t>
            </a:r>
            <a:r>
              <a:rPr lang="en-US" sz="1700" dirty="0" smtClean="0">
                <a:solidFill>
                  <a:srgbClr val="000000"/>
                </a:solidFill>
                <a:latin typeface="Courier New"/>
              </a:rPr>
              <a:t>)}</a:t>
            </a:r>
            <a:endParaRPr lang="en-US" sz="1700" dirty="0">
              <a:solidFill>
                <a:srgbClr val="000000"/>
              </a:solidFill>
              <a:latin typeface="Courier New"/>
            </a:endParaRPr>
          </a:p>
        </p:txBody>
      </p:sp>
      <p:sp>
        <p:nvSpPr>
          <p:cNvPr id="14" name="TextBox 13"/>
          <p:cNvSpPr txBox="1"/>
          <p:nvPr/>
        </p:nvSpPr>
        <p:spPr>
          <a:xfrm>
            <a:off x="1707078" y="4552950"/>
            <a:ext cx="5608122" cy="307777"/>
          </a:xfrm>
          <a:prstGeom prst="rect">
            <a:avLst/>
          </a:prstGeom>
          <a:noFill/>
        </p:spPr>
        <p:txBody>
          <a:bodyPr wrap="square" rtlCol="0">
            <a:spAutoFit/>
          </a:bodyPr>
          <a:lstStyle/>
          <a:p>
            <a:r>
              <a:rPr lang="en-US" sz="1400" i="1" dirty="0" smtClean="0">
                <a:solidFill>
                  <a:srgbClr val="0070C0"/>
                </a:solidFill>
              </a:rPr>
              <a:t>Simplified ICL Tree.pdf, Michele Portolan, September 2020, Slide 6 </a:t>
            </a:r>
            <a:endParaRPr lang="en-US" sz="1400" i="1" dirty="0">
              <a:solidFill>
                <a:srgbClr val="0070C0"/>
              </a:solidFill>
            </a:endParaRPr>
          </a:p>
        </p:txBody>
      </p:sp>
    </p:spTree>
    <p:extLst>
      <p:ext uri="{BB962C8B-B14F-4D97-AF65-F5344CB8AC3E}">
        <p14:creationId xmlns:p14="http://schemas.microsoft.com/office/powerpoint/2010/main" val="34974115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nSpc>
                <a:spcPts val="3000"/>
              </a:lnSpc>
            </a:pPr>
            <a:r>
              <a:rPr lang="en-US" sz="4400" dirty="0" smtClean="0"/>
              <a:t>Simplified ICL Tree (SIT)</a:t>
            </a:r>
            <a:r>
              <a:rPr lang="en-US" dirty="0" smtClean="0"/>
              <a:t/>
            </a:r>
            <a:br>
              <a:rPr lang="en-US" dirty="0" smtClean="0"/>
            </a:br>
            <a:r>
              <a:rPr lang="en-US" sz="2800" dirty="0"/>
              <a:t>Revisited: </a:t>
            </a:r>
            <a:r>
              <a:rPr lang="en-US" sz="2800" dirty="0" smtClean="0"/>
              <a:t>SIT Building Blocks</a:t>
            </a:r>
            <a:endParaRPr lang="en-US" dirty="0"/>
          </a:p>
        </p:txBody>
      </p:sp>
      <p:sp>
        <p:nvSpPr>
          <p:cNvPr id="6" name="Content Placeholder 5"/>
          <p:cNvSpPr>
            <a:spLocks noGrp="1"/>
          </p:cNvSpPr>
          <p:nvPr>
            <p:ph idx="1"/>
          </p:nvPr>
        </p:nvSpPr>
        <p:spPr/>
        <p:txBody>
          <a:bodyPr>
            <a:normAutofit lnSpcReduction="10000"/>
          </a:bodyPr>
          <a:lstStyle/>
          <a:p>
            <a:r>
              <a:rPr lang="en-US" dirty="0" smtClean="0"/>
              <a:t>Structural Components</a:t>
            </a:r>
            <a:endParaRPr lang="en-US" dirty="0"/>
          </a:p>
          <a:p>
            <a:pPr lvl="1"/>
            <a:r>
              <a:rPr lang="en-US" dirty="0" smtClean="0">
                <a:solidFill>
                  <a:srgbClr val="FF0000"/>
                </a:solidFill>
              </a:rPr>
              <a:t>CHAIN</a:t>
            </a:r>
            <a:r>
              <a:rPr lang="en-US" dirty="0" smtClean="0"/>
              <a:t> (Hierarchical Component)</a:t>
            </a:r>
            <a:endParaRPr lang="en-US" dirty="0"/>
          </a:p>
          <a:p>
            <a:pPr lvl="2"/>
            <a:r>
              <a:rPr lang="en-US" dirty="0" smtClean="0"/>
              <a:t>Accolades “{“ and “}” (Define sibling components)</a:t>
            </a:r>
          </a:p>
          <a:p>
            <a:pPr lvl="1"/>
            <a:r>
              <a:rPr lang="en-US" dirty="0" smtClean="0">
                <a:solidFill>
                  <a:srgbClr val="FF0000"/>
                </a:solidFill>
              </a:rPr>
              <a:t>REGISTER</a:t>
            </a:r>
          </a:p>
          <a:p>
            <a:pPr lvl="1"/>
            <a:r>
              <a:rPr lang="en-US" dirty="0" smtClean="0">
                <a:solidFill>
                  <a:srgbClr val="FF0000"/>
                </a:solidFill>
              </a:rPr>
              <a:t>LINKER</a:t>
            </a:r>
          </a:p>
          <a:p>
            <a:pPr lvl="2"/>
            <a:r>
              <a:rPr lang="en-US" dirty="0" smtClean="0"/>
              <a:t>Accolades “(“ and “)” (Define dynamically selectable sub-components)</a:t>
            </a:r>
          </a:p>
          <a:p>
            <a:r>
              <a:rPr lang="en-US" dirty="0" smtClean="0"/>
              <a:t>Protocol Components</a:t>
            </a:r>
          </a:p>
          <a:p>
            <a:pPr lvl="1"/>
            <a:r>
              <a:rPr lang="en-US" dirty="0" smtClean="0">
                <a:solidFill>
                  <a:srgbClr val="FF0000"/>
                </a:solidFill>
              </a:rPr>
              <a:t>ACCESS_INTERFACE</a:t>
            </a:r>
            <a:r>
              <a:rPr lang="en-US" dirty="0" smtClean="0"/>
              <a:t> (Connection to outside world from structural component)</a:t>
            </a:r>
          </a:p>
          <a:p>
            <a:pPr lvl="1"/>
            <a:r>
              <a:rPr lang="en-US" dirty="0" smtClean="0">
                <a:solidFill>
                  <a:srgbClr val="FF0000"/>
                </a:solidFill>
              </a:rPr>
              <a:t>TRANSLATOR</a:t>
            </a:r>
            <a:r>
              <a:rPr lang="en-US" dirty="0" smtClean="0"/>
              <a:t> (For protocol to protocol transformation)</a:t>
            </a:r>
          </a:p>
          <a:p>
            <a:pPr lvl="1"/>
            <a:endParaRPr lang="en-US" dirty="0"/>
          </a:p>
        </p:txBody>
      </p:sp>
      <p:sp>
        <p:nvSpPr>
          <p:cNvPr id="2" name="Date Placeholder 1"/>
          <p:cNvSpPr>
            <a:spLocks noGrp="1"/>
          </p:cNvSpPr>
          <p:nvPr>
            <p:ph type="dt" sz="half" idx="10"/>
          </p:nvPr>
        </p:nvSpPr>
        <p:spPr/>
        <p:txBody>
          <a:bodyPr/>
          <a:lstStyle/>
          <a:p>
            <a:fld id="{397B17B3-3380-454C-9BF7-984026D4CC15}" type="datetime1">
              <a:rPr lang="en-US" smtClean="0">
                <a:solidFill>
                  <a:prstClr val="white">
                    <a:lumMod val="50000"/>
                  </a:prstClr>
                </a:solidFill>
              </a:rPr>
              <a:t>3/23/2021</a:t>
            </a:fld>
            <a:endParaRPr dirty="0">
              <a:solidFill>
                <a:prstClr val="white">
                  <a:lumMod val="50000"/>
                </a:prstClr>
              </a:solidFill>
            </a:endParaRPr>
          </a:p>
        </p:txBody>
      </p:sp>
      <p:sp>
        <p:nvSpPr>
          <p:cNvPr id="3" name="Footer Placeholder 2"/>
          <p:cNvSpPr>
            <a:spLocks noGrp="1"/>
          </p:cNvSpPr>
          <p:nvPr>
            <p:ph type="ftr" sz="quarter" idx="11"/>
          </p:nvPr>
        </p:nvSpPr>
        <p:spPr/>
        <p:txBody>
          <a:bodyPr/>
          <a:lstStyle/>
          <a:p>
            <a:r>
              <a:rPr lang="en-US" dirty="0" smtClean="0">
                <a:solidFill>
                  <a:prstClr val="black">
                    <a:lumMod val="65000"/>
                    <a:lumOff val="35000"/>
                  </a:prstClr>
                </a:solidFill>
              </a:rPr>
              <a:t>P2654/P1687.1 Unified Concepts Analysis</a:t>
            </a:r>
            <a:endParaRPr lang="en-US"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BA9B540C-44DA-4F69-89C9-7C84606640D3}" type="slidenum">
              <a:rPr lang="en-US" smtClean="0">
                <a:solidFill>
                  <a:prstClr val="black">
                    <a:lumMod val="65000"/>
                    <a:lumOff val="35000"/>
                  </a:prstClr>
                </a:solidFill>
              </a:rPr>
              <a:pPr/>
              <a:t>14</a:t>
            </a:fld>
            <a:endParaRPr lang="en-US">
              <a:solidFill>
                <a:prstClr val="black">
                  <a:lumMod val="65000"/>
                  <a:lumOff val="35000"/>
                </a:prstClr>
              </a:solidFill>
            </a:endParaRPr>
          </a:p>
        </p:txBody>
      </p:sp>
      <p:sp>
        <p:nvSpPr>
          <p:cNvPr id="7" name="TextBox 6"/>
          <p:cNvSpPr txBox="1"/>
          <p:nvPr/>
        </p:nvSpPr>
        <p:spPr>
          <a:xfrm>
            <a:off x="1173678" y="4552950"/>
            <a:ext cx="6751122" cy="307777"/>
          </a:xfrm>
          <a:prstGeom prst="rect">
            <a:avLst/>
          </a:prstGeom>
          <a:noFill/>
        </p:spPr>
        <p:txBody>
          <a:bodyPr wrap="square" rtlCol="0">
            <a:spAutoFit/>
          </a:bodyPr>
          <a:lstStyle/>
          <a:p>
            <a:r>
              <a:rPr lang="en-US" sz="1400" i="1" dirty="0" smtClean="0">
                <a:solidFill>
                  <a:srgbClr val="0070C0"/>
                </a:solidFill>
              </a:rPr>
              <a:t>Simplified ICL Tree.pdf, Michele Portolan, September 2020, Slides 7, 9, 11, 15 &amp; 18 </a:t>
            </a:r>
            <a:endParaRPr lang="en-US" sz="1400" i="1" dirty="0">
              <a:solidFill>
                <a:srgbClr val="0070C0"/>
              </a:solidFill>
            </a:endParaRPr>
          </a:p>
        </p:txBody>
      </p:sp>
    </p:spTree>
    <p:extLst>
      <p:ext uri="{BB962C8B-B14F-4D97-AF65-F5344CB8AC3E}">
        <p14:creationId xmlns:p14="http://schemas.microsoft.com/office/powerpoint/2010/main" val="7581654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nSpc>
                <a:spcPts val="3000"/>
              </a:lnSpc>
            </a:pPr>
            <a:r>
              <a:rPr lang="en-US" sz="4400" dirty="0" smtClean="0"/>
              <a:t>Simplified ICL Tree (SIT)</a:t>
            </a:r>
            <a:r>
              <a:rPr lang="en-US" dirty="0" smtClean="0"/>
              <a:t/>
            </a:r>
            <a:br>
              <a:rPr lang="en-US" dirty="0" smtClean="0"/>
            </a:br>
            <a:r>
              <a:rPr lang="en-US" sz="2800" dirty="0" smtClean="0"/>
              <a:t>Issues</a:t>
            </a:r>
            <a:endParaRPr lang="en-US" dirty="0"/>
          </a:p>
        </p:txBody>
      </p:sp>
      <p:sp>
        <p:nvSpPr>
          <p:cNvPr id="6" name="Content Placeholder 5"/>
          <p:cNvSpPr>
            <a:spLocks noGrp="1"/>
          </p:cNvSpPr>
          <p:nvPr>
            <p:ph idx="1"/>
          </p:nvPr>
        </p:nvSpPr>
        <p:spPr>
          <a:xfrm>
            <a:off x="457200" y="1200150"/>
            <a:ext cx="8229600" cy="3733799"/>
          </a:xfrm>
        </p:spPr>
        <p:txBody>
          <a:bodyPr>
            <a:normAutofit fontScale="85000" lnSpcReduction="20000"/>
          </a:bodyPr>
          <a:lstStyle/>
          <a:p>
            <a:r>
              <a:rPr lang="en-US" dirty="0" smtClean="0"/>
              <a:t>Nodes in tree represent Structural </a:t>
            </a:r>
            <a:r>
              <a:rPr lang="en-US" u="sng" dirty="0" smtClean="0">
                <a:solidFill>
                  <a:srgbClr val="FF0000"/>
                </a:solidFill>
              </a:rPr>
              <a:t>or</a:t>
            </a:r>
            <a:r>
              <a:rPr lang="en-US" dirty="0" smtClean="0"/>
              <a:t> Protocol components</a:t>
            </a:r>
          </a:p>
          <a:p>
            <a:r>
              <a:rPr lang="en-US" dirty="0" smtClean="0"/>
              <a:t>Structural nodes define topology expecting to be retargeted</a:t>
            </a:r>
          </a:p>
          <a:p>
            <a:r>
              <a:rPr lang="en-US" dirty="0" smtClean="0"/>
              <a:t>Once out of retargeting domain, only </a:t>
            </a:r>
            <a:r>
              <a:rPr lang="en-US" dirty="0" err="1" smtClean="0"/>
              <a:t>Access_Interface</a:t>
            </a:r>
            <a:r>
              <a:rPr lang="en-US" dirty="0" smtClean="0"/>
              <a:t> or Translator nodes allowed at higher levels</a:t>
            </a:r>
          </a:p>
          <a:p>
            <a:pPr lvl="1"/>
            <a:r>
              <a:rPr lang="en-US" dirty="0" smtClean="0"/>
              <a:t>This does not support P2654 hierarchies needing to support structural elements, such as LINKER nodes managing board chains</a:t>
            </a:r>
          </a:p>
          <a:p>
            <a:r>
              <a:rPr lang="en-US" dirty="0" err="1" smtClean="0"/>
              <a:t>iApply</a:t>
            </a:r>
            <a:r>
              <a:rPr lang="en-US" dirty="0" smtClean="0"/>
              <a:t> triggers retargeting to produce RVF for a single </a:t>
            </a:r>
            <a:r>
              <a:rPr lang="en-US" dirty="0" err="1" smtClean="0"/>
              <a:t>Access_Interface</a:t>
            </a:r>
            <a:endParaRPr lang="en-US" dirty="0" smtClean="0"/>
          </a:p>
          <a:p>
            <a:pPr lvl="1"/>
            <a:r>
              <a:rPr lang="en-US" dirty="0" smtClean="0"/>
              <a:t>Assume a retargeter will be available for lower levels of the topology tree to provide synchronization mechanism (</a:t>
            </a:r>
            <a:r>
              <a:rPr lang="en-US" i="1" dirty="0" smtClean="0"/>
              <a:t>assume PDL will be basis for application code</a:t>
            </a:r>
            <a:r>
              <a:rPr lang="en-US" dirty="0" smtClean="0"/>
              <a:t>)</a:t>
            </a:r>
          </a:p>
          <a:p>
            <a:pPr lvl="1"/>
            <a:r>
              <a:rPr lang="en-US" dirty="0" smtClean="0"/>
              <a:t>Assume RVF message is sufficient synchronization trigger for Translator and </a:t>
            </a:r>
            <a:r>
              <a:rPr lang="en-US" dirty="0" err="1" smtClean="0"/>
              <a:t>Access_Interface</a:t>
            </a:r>
            <a:r>
              <a:rPr lang="en-US" dirty="0" smtClean="0"/>
              <a:t> nodes</a:t>
            </a:r>
          </a:p>
          <a:p>
            <a:pPr lvl="1"/>
            <a:r>
              <a:rPr lang="en-US" dirty="0" smtClean="0"/>
              <a:t>Bad assumption that RVF message is sufficient for synchronization in P2654 where synchronization between retargeting environments is required (e.g., SERDES test)</a:t>
            </a:r>
          </a:p>
          <a:p>
            <a:pPr lvl="1"/>
            <a:r>
              <a:rPr lang="en-US" dirty="0" smtClean="0"/>
              <a:t>Not all environments will have a retargeter present</a:t>
            </a:r>
          </a:p>
          <a:p>
            <a:pPr lvl="1"/>
            <a:endParaRPr lang="en-US" dirty="0"/>
          </a:p>
        </p:txBody>
      </p:sp>
      <p:sp>
        <p:nvSpPr>
          <p:cNvPr id="3" name="Footer Placeholder 2"/>
          <p:cNvSpPr>
            <a:spLocks noGrp="1"/>
          </p:cNvSpPr>
          <p:nvPr>
            <p:ph type="ftr" sz="quarter" idx="11"/>
          </p:nvPr>
        </p:nvSpPr>
        <p:spPr/>
        <p:txBody>
          <a:bodyPr/>
          <a:lstStyle/>
          <a:p>
            <a:r>
              <a:rPr lang="en-US" dirty="0" smtClean="0">
                <a:solidFill>
                  <a:prstClr val="black">
                    <a:lumMod val="65000"/>
                    <a:lumOff val="35000"/>
                  </a:prstClr>
                </a:solidFill>
              </a:rPr>
              <a:t>P2654/P1687.1 Unified Concepts Analysis</a:t>
            </a:r>
            <a:endParaRPr lang="en-US"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BA9B540C-44DA-4F69-89C9-7C84606640D3}" type="slidenum">
              <a:rPr lang="en-US" smtClean="0">
                <a:solidFill>
                  <a:prstClr val="black">
                    <a:lumMod val="65000"/>
                    <a:lumOff val="35000"/>
                  </a:prstClr>
                </a:solidFill>
              </a:rPr>
              <a:pPr/>
              <a:t>15</a:t>
            </a:fld>
            <a:endParaRPr lang="en-US">
              <a:solidFill>
                <a:prstClr val="black">
                  <a:lumMod val="65000"/>
                  <a:lumOff val="35000"/>
                </a:prstClr>
              </a:solidFill>
            </a:endParaRPr>
          </a:p>
        </p:txBody>
      </p:sp>
      <p:sp>
        <p:nvSpPr>
          <p:cNvPr id="7" name="Date Placeholder 1"/>
          <p:cNvSpPr>
            <a:spLocks noGrp="1"/>
          </p:cNvSpPr>
          <p:nvPr>
            <p:ph type="dt" sz="half" idx="10"/>
          </p:nvPr>
        </p:nvSpPr>
        <p:spPr>
          <a:xfrm>
            <a:off x="7543800" y="4767263"/>
            <a:ext cx="905523" cy="273844"/>
          </a:xfrm>
        </p:spPr>
        <p:txBody>
          <a:bodyPr/>
          <a:lstStyle/>
          <a:p>
            <a:fld id="{34527369-1259-4F16-AF64-309C3967A908}" type="datetime1">
              <a:rPr lang="en-US" smtClean="0">
                <a:solidFill>
                  <a:prstClr val="white">
                    <a:lumMod val="50000"/>
                  </a:prstClr>
                </a:solidFill>
              </a:rPr>
              <a:t>3/23/2021</a:t>
            </a:fld>
            <a:endParaRPr dirty="0">
              <a:solidFill>
                <a:prstClr val="white">
                  <a:lumMod val="50000"/>
                </a:prstClr>
              </a:solidFill>
            </a:endParaRPr>
          </a:p>
        </p:txBody>
      </p:sp>
    </p:spTree>
    <p:extLst>
      <p:ext uri="{BB962C8B-B14F-4D97-AF65-F5344CB8AC3E}">
        <p14:creationId xmlns:p14="http://schemas.microsoft.com/office/powerpoint/2010/main" val="34915181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nSpc>
                <a:spcPts val="3000"/>
              </a:lnSpc>
            </a:pPr>
            <a:r>
              <a:rPr lang="en-US" sz="4400" dirty="0" smtClean="0"/>
              <a:t>Simplified ICL Tree (SIT)</a:t>
            </a:r>
            <a:r>
              <a:rPr lang="en-US" dirty="0" smtClean="0"/>
              <a:t/>
            </a:r>
            <a:br>
              <a:rPr lang="en-US" dirty="0" smtClean="0"/>
            </a:br>
            <a:r>
              <a:rPr lang="en-US" sz="2800" dirty="0" smtClean="0"/>
              <a:t>Issues</a:t>
            </a:r>
            <a:endParaRPr lang="en-US" dirty="0"/>
          </a:p>
        </p:txBody>
      </p:sp>
      <p:sp>
        <p:nvSpPr>
          <p:cNvPr id="6" name="Content Placeholder 5"/>
          <p:cNvSpPr>
            <a:spLocks noGrp="1"/>
          </p:cNvSpPr>
          <p:nvPr>
            <p:ph idx="1"/>
          </p:nvPr>
        </p:nvSpPr>
        <p:spPr/>
        <p:txBody>
          <a:bodyPr>
            <a:normAutofit fontScale="70000" lnSpcReduction="20000"/>
          </a:bodyPr>
          <a:lstStyle/>
          <a:p>
            <a:r>
              <a:rPr lang="en-US" dirty="0" smtClean="0"/>
              <a:t>Protocol nodes exist outside retargeter context</a:t>
            </a:r>
          </a:p>
          <a:p>
            <a:r>
              <a:rPr lang="en-US" dirty="0" err="1" smtClean="0"/>
              <a:t>Access_Interface</a:t>
            </a:r>
            <a:r>
              <a:rPr lang="en-US" dirty="0" smtClean="0"/>
              <a:t> “protocol” argument represents “intent” for a node</a:t>
            </a:r>
          </a:p>
          <a:p>
            <a:r>
              <a:rPr lang="en-US" dirty="0" smtClean="0"/>
              <a:t>RVF used as data interface mechanism between nodes – structural and protocol nodes</a:t>
            </a:r>
          </a:p>
          <a:p>
            <a:r>
              <a:rPr lang="en-US" dirty="0" smtClean="0"/>
              <a:t>BSR associated with multiple entries in path selector table for LINKER, but only one value per child allowed presently</a:t>
            </a:r>
          </a:p>
          <a:p>
            <a:r>
              <a:rPr lang="en-US" dirty="0" smtClean="0"/>
              <a:t>Inconsistent representation of entity types (violates most DSL best </a:t>
            </a:r>
            <a:r>
              <a:rPr lang="en-US" dirty="0"/>
              <a:t>common practices </a:t>
            </a:r>
            <a:r>
              <a:rPr lang="en-US" dirty="0">
                <a:hlinkClick r:id="rId3"/>
              </a:rPr>
              <a:t>http://voelter.de/data/pub/DSLBestPractices-2011Update.pdf</a:t>
            </a:r>
            <a:r>
              <a:rPr lang="en-US" dirty="0" smtClean="0"/>
              <a:t>)</a:t>
            </a:r>
          </a:p>
          <a:p>
            <a:r>
              <a:rPr lang="en-US" dirty="0" smtClean="0"/>
              <a:t>Too many assumptions about how behavior is resolved further exacerbated by “MACRO” definition simplifications that compound the assumptions</a:t>
            </a:r>
          </a:p>
          <a:p>
            <a:r>
              <a:rPr lang="en-US" dirty="0" smtClean="0"/>
              <a:t>Context specific parameterization uses freeform single string container</a:t>
            </a:r>
          </a:p>
          <a:p>
            <a:pPr lvl="1"/>
            <a:endParaRPr lang="en-US" dirty="0"/>
          </a:p>
        </p:txBody>
      </p:sp>
      <p:sp>
        <p:nvSpPr>
          <p:cNvPr id="2" name="Date Placeholder 1"/>
          <p:cNvSpPr>
            <a:spLocks noGrp="1"/>
          </p:cNvSpPr>
          <p:nvPr>
            <p:ph type="dt" sz="half" idx="10"/>
          </p:nvPr>
        </p:nvSpPr>
        <p:spPr/>
        <p:txBody>
          <a:bodyPr/>
          <a:lstStyle/>
          <a:p>
            <a:fld id="{16F0DA87-24A3-4090-8098-B971A3204625}" type="datetime1">
              <a:rPr lang="en-US" smtClean="0">
                <a:solidFill>
                  <a:prstClr val="white">
                    <a:lumMod val="50000"/>
                  </a:prstClr>
                </a:solidFill>
              </a:rPr>
              <a:t>3/23/2021</a:t>
            </a:fld>
            <a:endParaRPr dirty="0">
              <a:solidFill>
                <a:prstClr val="white">
                  <a:lumMod val="50000"/>
                </a:prstClr>
              </a:solidFill>
            </a:endParaRPr>
          </a:p>
        </p:txBody>
      </p:sp>
      <p:sp>
        <p:nvSpPr>
          <p:cNvPr id="3" name="Footer Placeholder 2"/>
          <p:cNvSpPr>
            <a:spLocks noGrp="1"/>
          </p:cNvSpPr>
          <p:nvPr>
            <p:ph type="ftr" sz="quarter" idx="11"/>
          </p:nvPr>
        </p:nvSpPr>
        <p:spPr/>
        <p:txBody>
          <a:bodyPr/>
          <a:lstStyle/>
          <a:p>
            <a:r>
              <a:rPr lang="en-US" dirty="0" smtClean="0">
                <a:solidFill>
                  <a:prstClr val="black">
                    <a:lumMod val="65000"/>
                    <a:lumOff val="35000"/>
                  </a:prstClr>
                </a:solidFill>
              </a:rPr>
              <a:t>P2654/P1687.1 Unified Concepts Analysis</a:t>
            </a:r>
            <a:endParaRPr lang="en-US"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BA9B540C-44DA-4F69-89C9-7C84606640D3}" type="slidenum">
              <a:rPr lang="en-US" smtClean="0">
                <a:solidFill>
                  <a:prstClr val="black">
                    <a:lumMod val="65000"/>
                    <a:lumOff val="35000"/>
                  </a:prstClr>
                </a:solidFill>
              </a:rPr>
              <a:pPr/>
              <a:t>16</a:t>
            </a:fld>
            <a:endParaRPr lang="en-US">
              <a:solidFill>
                <a:prstClr val="black">
                  <a:lumMod val="65000"/>
                  <a:lumOff val="35000"/>
                </a:prstClr>
              </a:solidFill>
            </a:endParaRPr>
          </a:p>
        </p:txBody>
      </p:sp>
    </p:spTree>
    <p:extLst>
      <p:ext uri="{BB962C8B-B14F-4D97-AF65-F5344CB8AC3E}">
        <p14:creationId xmlns:p14="http://schemas.microsoft.com/office/powerpoint/2010/main" val="18683142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4000" dirty="0" smtClean="0"/>
              <a:t>Alternate Architectural Concepts</a:t>
            </a:r>
            <a:endParaRPr lang="en-US" sz="4000" dirty="0"/>
          </a:p>
        </p:txBody>
      </p:sp>
      <p:sp>
        <p:nvSpPr>
          <p:cNvPr id="8" name="Text Placeholder 7"/>
          <p:cNvSpPr>
            <a:spLocks noGrp="1"/>
          </p:cNvSpPr>
          <p:nvPr>
            <p:ph type="body" idx="1"/>
          </p:nvPr>
        </p:nvSpPr>
        <p:spPr/>
        <p:txBody>
          <a:bodyPr/>
          <a:lstStyle/>
          <a:p>
            <a:r>
              <a:rPr lang="en-US" dirty="0" smtClean="0"/>
              <a:t>Messaging with Callbacks is the Key</a:t>
            </a:r>
            <a:endParaRPr lang="en-US" dirty="0"/>
          </a:p>
        </p:txBody>
      </p:sp>
      <p:sp>
        <p:nvSpPr>
          <p:cNvPr id="5" name="Footer Placeholder 4"/>
          <p:cNvSpPr>
            <a:spLocks noGrp="1"/>
          </p:cNvSpPr>
          <p:nvPr>
            <p:ph type="ftr" sz="quarter" idx="11"/>
          </p:nvPr>
        </p:nvSpPr>
        <p:spPr/>
        <p:txBody>
          <a:bodyPr/>
          <a:lstStyle/>
          <a:p>
            <a:r>
              <a:rPr lang="en-US" smtClean="0"/>
              <a:t>P2654/P1687.1 Unified Concepts Analysis</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17</a:t>
            </a:fld>
            <a:endParaRPr lang="en-US"/>
          </a:p>
        </p:txBody>
      </p:sp>
      <p:sp>
        <p:nvSpPr>
          <p:cNvPr id="9" name="Date Placeholder 3"/>
          <p:cNvSpPr>
            <a:spLocks noGrp="1"/>
          </p:cNvSpPr>
          <p:nvPr>
            <p:ph type="dt" sz="half" idx="10"/>
          </p:nvPr>
        </p:nvSpPr>
        <p:spPr>
          <a:xfrm>
            <a:off x="7391400" y="4781549"/>
            <a:ext cx="1057923" cy="259557"/>
          </a:xfrm>
        </p:spPr>
        <p:txBody>
          <a:bodyPr/>
          <a:lstStyle/>
          <a:p>
            <a:fld id="{886D07C8-13C4-4A6B-8C6D-1918899F155E}" type="datetime1">
              <a:rPr lang="en-US" smtClean="0"/>
              <a:t>3/23/2021</a:t>
            </a:fld>
            <a:endParaRPr lang="en-US" dirty="0"/>
          </a:p>
        </p:txBody>
      </p:sp>
    </p:spTree>
    <p:extLst>
      <p:ext uri="{BB962C8B-B14F-4D97-AF65-F5344CB8AC3E}">
        <p14:creationId xmlns:p14="http://schemas.microsoft.com/office/powerpoint/2010/main" val="29271039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476250"/>
            <a:ext cx="8229600" cy="1200150"/>
          </a:xfrm>
        </p:spPr>
        <p:txBody>
          <a:bodyPr/>
          <a:lstStyle/>
          <a:p>
            <a:r>
              <a:rPr lang="en-US" sz="4000" dirty="0" smtClean="0"/>
              <a:t>Key Design Patterns to Consider</a:t>
            </a:r>
            <a:endParaRPr lang="en-US" sz="4000" dirty="0"/>
          </a:p>
        </p:txBody>
      </p:sp>
      <p:sp>
        <p:nvSpPr>
          <p:cNvPr id="4" name="Footer Placeholder 3"/>
          <p:cNvSpPr>
            <a:spLocks noGrp="1"/>
          </p:cNvSpPr>
          <p:nvPr>
            <p:ph type="ftr" sz="quarter" idx="11"/>
          </p:nvPr>
        </p:nvSpPr>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18</a:t>
            </a:fld>
            <a:endParaRPr lang="en-US"/>
          </a:p>
        </p:txBody>
      </p:sp>
      <p:sp>
        <p:nvSpPr>
          <p:cNvPr id="6" name="Date Placeholder 5"/>
          <p:cNvSpPr>
            <a:spLocks noGrp="1"/>
          </p:cNvSpPr>
          <p:nvPr>
            <p:ph type="dt" sz="half" idx="10"/>
          </p:nvPr>
        </p:nvSpPr>
        <p:spPr/>
        <p:txBody>
          <a:bodyPr/>
          <a:lstStyle/>
          <a:p>
            <a:fld id="{83AE0B80-AEDA-4C20-A147-0265B0F03C94}" type="datetime1">
              <a:rPr lang="en-US" smtClean="0"/>
              <a:t>3/23/2021</a:t>
            </a:fld>
            <a:endParaRPr lang="en-US" dirty="0"/>
          </a:p>
        </p:txBody>
      </p:sp>
      <p:grpSp>
        <p:nvGrpSpPr>
          <p:cNvPr id="9" name="Group 8"/>
          <p:cNvGrpSpPr/>
          <p:nvPr/>
        </p:nvGrpSpPr>
        <p:grpSpPr>
          <a:xfrm>
            <a:off x="166208" y="647639"/>
            <a:ext cx="3338992" cy="1924111"/>
            <a:chOff x="166208" y="895350"/>
            <a:chExt cx="3338992" cy="1924111"/>
          </a:xfrm>
        </p:grpSpPr>
        <p:pic>
          <p:nvPicPr>
            <p:cNvPr id="1026" name="Picture 2" descr="https://upload.wikimedia.org/wikipedia/commons/3/39/Strategy_Pattern_in_UM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895350"/>
              <a:ext cx="2438400" cy="152400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66208" y="2419351"/>
              <a:ext cx="3338992" cy="400110"/>
            </a:xfrm>
            <a:prstGeom prst="rect">
              <a:avLst/>
            </a:prstGeom>
            <a:noFill/>
          </p:spPr>
          <p:txBody>
            <a:bodyPr wrap="square" rtlCol="0">
              <a:spAutoFit/>
            </a:bodyPr>
            <a:lstStyle/>
            <a:p>
              <a:pPr algn="ctr"/>
              <a:r>
                <a:rPr lang="en-US" sz="1000" dirty="0"/>
                <a:t>Strategy Pattern</a:t>
              </a:r>
              <a:br>
                <a:rPr lang="en-US" sz="1000" dirty="0"/>
              </a:br>
              <a:r>
                <a:rPr lang="en-US" sz="1000" dirty="0">
                  <a:hlinkClick r:id="rId3"/>
                </a:rPr>
                <a:t>https://en.wikipedia.org/wiki/Strategy_pattern</a:t>
              </a:r>
              <a:endParaRPr lang="en-US" sz="1000" dirty="0"/>
            </a:p>
          </p:txBody>
        </p:sp>
      </p:grpSp>
      <p:grpSp>
        <p:nvGrpSpPr>
          <p:cNvPr id="12" name="Group 11"/>
          <p:cNvGrpSpPr/>
          <p:nvPr/>
        </p:nvGrpSpPr>
        <p:grpSpPr>
          <a:xfrm>
            <a:off x="13808" y="2571750"/>
            <a:ext cx="3338992" cy="2209800"/>
            <a:chOff x="166208" y="2800350"/>
            <a:chExt cx="3338992" cy="2209800"/>
          </a:xfrm>
        </p:grpSpPr>
        <p:pic>
          <p:nvPicPr>
            <p:cNvPr id="1030" name="Picture 6" descr="https://upload.wikimedia.org/wikipedia/commons/4/43/W3sDesign_Factory_Method_Design_Pattern_UML.jpg"/>
            <p:cNvPicPr>
              <a:picLocks noChangeAspect="1" noChangeArrowheads="1"/>
            </p:cNvPicPr>
            <p:nvPr/>
          </p:nvPicPr>
          <p:blipFill rotWithShape="1">
            <a:blip r:embed="rId4">
              <a:extLst>
                <a:ext uri="{28A0092B-C50C-407E-A947-70E740481C1C}">
                  <a14:useLocalDpi xmlns:a14="http://schemas.microsoft.com/office/drawing/2010/main" val="0"/>
                </a:ext>
              </a:extLst>
            </a:blip>
            <a:srcRect l="8293" t="5481" r="25623" b="6146"/>
            <a:stretch/>
          </p:blipFill>
          <p:spPr bwMode="auto">
            <a:xfrm>
              <a:off x="357962" y="2800350"/>
              <a:ext cx="2918638" cy="187345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66208" y="4610040"/>
              <a:ext cx="3338992" cy="400110"/>
            </a:xfrm>
            <a:prstGeom prst="rect">
              <a:avLst/>
            </a:prstGeom>
            <a:noFill/>
          </p:spPr>
          <p:txBody>
            <a:bodyPr wrap="square" rtlCol="0">
              <a:spAutoFit/>
            </a:bodyPr>
            <a:lstStyle/>
            <a:p>
              <a:pPr algn="ctr"/>
              <a:r>
                <a:rPr lang="en-US" sz="1000" dirty="0" smtClean="0"/>
                <a:t>Factory Method Pattern</a:t>
              </a:r>
              <a:r>
                <a:rPr lang="en-US" sz="1000" dirty="0"/>
                <a:t/>
              </a:r>
              <a:br>
                <a:rPr lang="en-US" sz="1000" dirty="0"/>
              </a:br>
              <a:r>
                <a:rPr lang="en-US" sz="1000" dirty="0">
                  <a:hlinkClick r:id="rId5"/>
                </a:rPr>
                <a:t>https://en.wikipedia.org/wiki/Factory_method_pattern</a:t>
              </a:r>
              <a:endParaRPr lang="en-US" sz="1000" dirty="0"/>
            </a:p>
          </p:txBody>
        </p:sp>
      </p:grpSp>
      <p:grpSp>
        <p:nvGrpSpPr>
          <p:cNvPr id="13" name="Group 12"/>
          <p:cNvGrpSpPr/>
          <p:nvPr/>
        </p:nvGrpSpPr>
        <p:grpSpPr>
          <a:xfrm>
            <a:off x="4665921" y="590550"/>
            <a:ext cx="3182679" cy="2421282"/>
            <a:chOff x="5867400" y="1459383"/>
            <a:chExt cx="3182679" cy="2421282"/>
          </a:xfrm>
        </p:grpSpPr>
        <p:pic>
          <p:nvPicPr>
            <p:cNvPr id="1032" name="Picture 8" descr="https://upload.wikimedia.org/wikipedia/commons/1/10/W3sDesign_Dependency_Injection_Design_Pattern_UML.jpg"/>
            <p:cNvPicPr>
              <a:picLocks noChangeAspect="1" noChangeArrowheads="1"/>
            </p:cNvPicPr>
            <p:nvPr/>
          </p:nvPicPr>
          <p:blipFill rotWithShape="1">
            <a:blip r:embed="rId6">
              <a:extLst>
                <a:ext uri="{28A0092B-C50C-407E-A947-70E740481C1C}">
                  <a14:useLocalDpi xmlns:a14="http://schemas.microsoft.com/office/drawing/2010/main" val="0"/>
                </a:ext>
              </a:extLst>
            </a:blip>
            <a:srcRect l="2737" t="5354" r="51815" b="4550"/>
            <a:stretch/>
          </p:blipFill>
          <p:spPr bwMode="auto">
            <a:xfrm>
              <a:off x="6019800" y="1459383"/>
              <a:ext cx="3030279" cy="205961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867400" y="3480555"/>
              <a:ext cx="3182679" cy="400110"/>
            </a:xfrm>
            <a:prstGeom prst="rect">
              <a:avLst/>
            </a:prstGeom>
            <a:noFill/>
          </p:spPr>
          <p:txBody>
            <a:bodyPr wrap="square" rtlCol="0">
              <a:spAutoFit/>
            </a:bodyPr>
            <a:lstStyle/>
            <a:p>
              <a:pPr algn="ctr"/>
              <a:r>
                <a:rPr lang="en-US" sz="1000" dirty="0" smtClean="0"/>
                <a:t>Dependency Injection  Pattern</a:t>
              </a:r>
              <a:r>
                <a:rPr lang="en-US" sz="1000" dirty="0"/>
                <a:t/>
              </a:r>
              <a:br>
                <a:rPr lang="en-US" sz="1000" dirty="0"/>
              </a:br>
              <a:r>
                <a:rPr lang="en-US" sz="1000" dirty="0">
                  <a:hlinkClick r:id="rId7"/>
                </a:rPr>
                <a:t>https://en.wikipedia.org/wiki/Dependency_injection</a:t>
              </a:r>
              <a:endParaRPr lang="en-US" sz="1000" dirty="0"/>
            </a:p>
          </p:txBody>
        </p:sp>
      </p:grpSp>
      <p:grpSp>
        <p:nvGrpSpPr>
          <p:cNvPr id="14" name="Group 13"/>
          <p:cNvGrpSpPr/>
          <p:nvPr/>
        </p:nvGrpSpPr>
        <p:grpSpPr>
          <a:xfrm>
            <a:off x="4403517" y="3097508"/>
            <a:ext cx="4511883" cy="1779352"/>
            <a:chOff x="4403517" y="3097508"/>
            <a:chExt cx="4511883" cy="1779352"/>
          </a:xfrm>
        </p:grpSpPr>
        <p:pic>
          <p:nvPicPr>
            <p:cNvPr id="1034" name="Picture 10" descr="https://upload.wikimedia.org/wikipedia/commons/thumb/b/bf/Command_pattern.svg/1280px-Command_pattern.svg.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03517" y="3097508"/>
              <a:ext cx="4511883" cy="1483987"/>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4894521" y="4476750"/>
              <a:ext cx="3182679" cy="400110"/>
            </a:xfrm>
            <a:prstGeom prst="rect">
              <a:avLst/>
            </a:prstGeom>
            <a:noFill/>
          </p:spPr>
          <p:txBody>
            <a:bodyPr wrap="square" rtlCol="0">
              <a:spAutoFit/>
            </a:bodyPr>
            <a:lstStyle/>
            <a:p>
              <a:pPr algn="ctr"/>
              <a:r>
                <a:rPr lang="en-US" sz="1000" dirty="0" smtClean="0"/>
                <a:t>Command Pattern</a:t>
              </a:r>
              <a:r>
                <a:rPr lang="en-US" sz="1000" dirty="0"/>
                <a:t/>
              </a:r>
              <a:br>
                <a:rPr lang="en-US" sz="1000" dirty="0"/>
              </a:br>
              <a:r>
                <a:rPr lang="en-US" sz="1000" dirty="0">
                  <a:hlinkClick r:id="rId9"/>
                </a:rPr>
                <a:t>https://en.wikipedia.org/wiki/Command_pattern</a:t>
              </a:r>
              <a:endParaRPr lang="en-US" sz="1000" dirty="0"/>
            </a:p>
          </p:txBody>
        </p:sp>
      </p:grpSp>
    </p:spTree>
    <p:extLst>
      <p:ext uri="{BB962C8B-B14F-4D97-AF65-F5344CB8AC3E}">
        <p14:creationId xmlns:p14="http://schemas.microsoft.com/office/powerpoint/2010/main" val="15625635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476250"/>
            <a:ext cx="8229600" cy="1200150"/>
          </a:xfrm>
        </p:spPr>
        <p:txBody>
          <a:bodyPr/>
          <a:lstStyle/>
          <a:p>
            <a:r>
              <a:rPr lang="en-US" sz="4000" dirty="0" smtClean="0"/>
              <a:t>Key Design Patterns to Consider</a:t>
            </a:r>
            <a:endParaRPr lang="en-US" sz="4000" dirty="0"/>
          </a:p>
        </p:txBody>
      </p:sp>
      <p:sp>
        <p:nvSpPr>
          <p:cNvPr id="4" name="Footer Placeholder 3"/>
          <p:cNvSpPr>
            <a:spLocks noGrp="1"/>
          </p:cNvSpPr>
          <p:nvPr>
            <p:ph type="ftr" sz="quarter" idx="11"/>
          </p:nvPr>
        </p:nvSpPr>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19</a:t>
            </a:fld>
            <a:endParaRPr lang="en-US"/>
          </a:p>
        </p:txBody>
      </p:sp>
      <p:sp>
        <p:nvSpPr>
          <p:cNvPr id="6" name="Date Placeholder 5"/>
          <p:cNvSpPr>
            <a:spLocks noGrp="1"/>
          </p:cNvSpPr>
          <p:nvPr>
            <p:ph type="dt" sz="half" idx="10"/>
          </p:nvPr>
        </p:nvSpPr>
        <p:spPr/>
        <p:txBody>
          <a:bodyPr/>
          <a:lstStyle/>
          <a:p>
            <a:fld id="{609BC1B2-3FB8-4A06-85B6-27A3EE9435A4}" type="datetime1">
              <a:rPr lang="en-US" smtClean="0"/>
              <a:t>3/23/2021</a:t>
            </a:fld>
            <a:endParaRPr lang="en-US" dirty="0"/>
          </a:p>
        </p:txBody>
      </p:sp>
      <p:grpSp>
        <p:nvGrpSpPr>
          <p:cNvPr id="10" name="Group 9"/>
          <p:cNvGrpSpPr/>
          <p:nvPr/>
        </p:nvGrpSpPr>
        <p:grpSpPr>
          <a:xfrm>
            <a:off x="-76200" y="666750"/>
            <a:ext cx="3818860" cy="3075801"/>
            <a:chOff x="3267740" y="666750"/>
            <a:chExt cx="3818860" cy="3075801"/>
          </a:xfrm>
        </p:grpSpPr>
        <p:pic>
          <p:nvPicPr>
            <p:cNvPr id="1028" name="Picture 4" descr="UML diagram of the code shown be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6340" y="666750"/>
              <a:ext cx="3590260" cy="265945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267740" y="3188553"/>
              <a:ext cx="3818860" cy="553998"/>
            </a:xfrm>
            <a:prstGeom prst="rect">
              <a:avLst/>
            </a:prstGeom>
            <a:noFill/>
          </p:spPr>
          <p:txBody>
            <a:bodyPr wrap="square" rtlCol="0">
              <a:spAutoFit/>
            </a:bodyPr>
            <a:lstStyle/>
            <a:p>
              <a:pPr algn="ctr"/>
              <a:r>
                <a:rPr lang="en-US" sz="1000" dirty="0" smtClean="0"/>
                <a:t>Container Pattern</a:t>
              </a:r>
              <a:r>
                <a:rPr lang="en-US" sz="1000" dirty="0"/>
                <a:t/>
              </a:r>
              <a:br>
                <a:rPr lang="en-US" sz="1000" dirty="0"/>
              </a:br>
              <a:r>
                <a:rPr lang="en-US" sz="1000" dirty="0">
                  <a:hlinkClick r:id="rId3"/>
                </a:rPr>
                <a:t>http://best-practice-software-engineering.ifs.tuwien.ac.at/patterns/container.html</a:t>
              </a:r>
              <a:endParaRPr lang="en-US" sz="1000" dirty="0"/>
            </a:p>
          </p:txBody>
        </p:sp>
      </p:grpSp>
      <p:pic>
        <p:nvPicPr>
          <p:cNvPr id="2050" name="Picture 2" descr="https://upload.wikimedia.org/wikipedia/commons/thumb/a/a8/Observer_w_update.svg/1280px-Observer_w_update.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1021391"/>
            <a:ext cx="5334000" cy="2204443"/>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4258340" y="3257550"/>
            <a:ext cx="3818860" cy="400110"/>
          </a:xfrm>
          <a:prstGeom prst="rect">
            <a:avLst/>
          </a:prstGeom>
          <a:noFill/>
        </p:spPr>
        <p:txBody>
          <a:bodyPr wrap="square" rtlCol="0">
            <a:spAutoFit/>
          </a:bodyPr>
          <a:lstStyle/>
          <a:p>
            <a:pPr algn="ctr"/>
            <a:r>
              <a:rPr lang="en-US" sz="1000" dirty="0" smtClean="0"/>
              <a:t>Observer Pattern</a:t>
            </a:r>
            <a:r>
              <a:rPr lang="en-US" sz="1000" dirty="0"/>
              <a:t/>
            </a:r>
            <a:br>
              <a:rPr lang="en-US" sz="1000" dirty="0"/>
            </a:br>
            <a:r>
              <a:rPr lang="en-US" sz="1000" dirty="0">
                <a:hlinkClick r:id="rId5"/>
              </a:rPr>
              <a:t>https://en.wikipedia.org/wiki/Observer_pattern</a:t>
            </a:r>
            <a:endParaRPr lang="en-US" sz="1000" dirty="0"/>
          </a:p>
        </p:txBody>
      </p:sp>
    </p:spTree>
    <p:extLst>
      <p:ext uri="{BB962C8B-B14F-4D97-AF65-F5344CB8AC3E}">
        <p14:creationId xmlns:p14="http://schemas.microsoft.com/office/powerpoint/2010/main" val="29444604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543800" y="4767263"/>
            <a:ext cx="905523" cy="273844"/>
          </a:xfrm>
        </p:spPr>
        <p:txBody>
          <a:bodyPr/>
          <a:lstStyle/>
          <a:p>
            <a:fld id="{06E83209-56F9-4B61-B273-A3AAE1787BB0}" type="datetime1">
              <a:rPr lang="en-US" smtClean="0">
                <a:solidFill>
                  <a:prstClr val="white">
                    <a:lumMod val="50000"/>
                  </a:prstClr>
                </a:solidFill>
              </a:rPr>
              <a:t>3/23/2021</a:t>
            </a:fld>
            <a:endParaRPr dirty="0">
              <a:solidFill>
                <a:prstClr val="white">
                  <a:lumMod val="50000"/>
                </a:prstClr>
              </a:solidFill>
            </a:endParaRPr>
          </a:p>
        </p:txBody>
      </p:sp>
      <p:sp>
        <p:nvSpPr>
          <p:cNvPr id="5" name="Footer Placeholder 4"/>
          <p:cNvSpPr>
            <a:spLocks noGrp="1"/>
          </p:cNvSpPr>
          <p:nvPr>
            <p:ph type="ftr" sz="quarter" idx="11"/>
          </p:nvPr>
        </p:nvSpPr>
        <p:spPr/>
        <p:txBody>
          <a:bodyPr/>
          <a:lstStyle/>
          <a:p>
            <a:r>
              <a:rPr lang="en-US" smtClean="0">
                <a:solidFill>
                  <a:prstClr val="black">
                    <a:lumMod val="65000"/>
                    <a:lumOff val="35000"/>
                  </a:prstClr>
                </a:solidFill>
              </a:rPr>
              <a:t>Footer Text</a:t>
            </a:r>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A9B540C-44DA-4F69-89C9-7C84606640D3}" type="slidenum">
              <a:rPr lang="en-US" smtClean="0">
                <a:solidFill>
                  <a:prstClr val="black">
                    <a:lumMod val="65000"/>
                    <a:lumOff val="35000"/>
                  </a:prstClr>
                </a:solidFill>
              </a:rPr>
              <a:pPr/>
              <a:t>2</a:t>
            </a:fld>
            <a:endParaRPr lang="en-US">
              <a:solidFill>
                <a:prstClr val="black">
                  <a:lumMod val="65000"/>
                  <a:lumOff val="35000"/>
                </a:prstClr>
              </a:solidFill>
            </a:endParaRPr>
          </a:p>
        </p:txBody>
      </p:sp>
      <p:sp>
        <p:nvSpPr>
          <p:cNvPr id="7" name="TextBox 6"/>
          <p:cNvSpPr txBox="1"/>
          <p:nvPr/>
        </p:nvSpPr>
        <p:spPr>
          <a:xfrm>
            <a:off x="304800" y="2167350"/>
            <a:ext cx="8382000" cy="523220"/>
          </a:xfrm>
          <a:prstGeom prst="rect">
            <a:avLst/>
          </a:prstGeom>
          <a:noFill/>
        </p:spPr>
        <p:txBody>
          <a:bodyPr wrap="square" rtlCol="0">
            <a:spAutoFit/>
          </a:bodyPr>
          <a:lstStyle/>
          <a:p>
            <a:pPr algn="ctr">
              <a:spcBef>
                <a:spcPct val="0"/>
              </a:spcBef>
            </a:pPr>
            <a:r>
              <a:rPr lang="en-US" sz="2800" dirty="0" smtClean="0">
                <a:solidFill>
                  <a:srgbClr val="2F5897"/>
                </a:solidFill>
                <a:effectLst>
                  <a:outerShdw blurRad="63500" dist="38100" dir="5400000" algn="t" rotWithShape="0">
                    <a:prstClr val="black">
                      <a:alpha val="25000"/>
                    </a:prstClr>
                  </a:outerShdw>
                </a:effectLst>
              </a:rPr>
              <a:t>Study Ground Rules</a:t>
            </a:r>
            <a:endParaRPr lang="en-US" sz="2800" dirty="0">
              <a:solidFill>
                <a:srgbClr val="2F5897"/>
              </a:solidFill>
              <a:effectLst>
                <a:outerShdw blurRad="63500" dist="38100" dir="5400000" algn="t" rotWithShape="0">
                  <a:prstClr val="black">
                    <a:alpha val="25000"/>
                  </a:prstClr>
                </a:outerShdw>
              </a:effectLst>
            </a:endParaRPr>
          </a:p>
        </p:txBody>
      </p:sp>
    </p:spTree>
    <p:extLst>
      <p:ext uri="{BB962C8B-B14F-4D97-AF65-F5344CB8AC3E}">
        <p14:creationId xmlns:p14="http://schemas.microsoft.com/office/powerpoint/2010/main" val="36800150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229964" y="1222413"/>
            <a:ext cx="3824321" cy="2906959"/>
            <a:chOff x="5229964" y="1222413"/>
            <a:chExt cx="3824321" cy="2906959"/>
          </a:xfrm>
        </p:grpSpPr>
        <p:pic>
          <p:nvPicPr>
            <p:cNvPr id="3076" name="Picture 4" descr="Example of Facade design pattern in UM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9964" y="1222413"/>
              <a:ext cx="3822549" cy="254394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5235425" y="3729262"/>
              <a:ext cx="3818860" cy="400110"/>
            </a:xfrm>
            <a:prstGeom prst="rect">
              <a:avLst/>
            </a:prstGeom>
            <a:noFill/>
          </p:spPr>
          <p:txBody>
            <a:bodyPr wrap="square" rtlCol="0">
              <a:spAutoFit/>
            </a:bodyPr>
            <a:lstStyle/>
            <a:p>
              <a:pPr algn="ctr"/>
              <a:r>
                <a:rPr lang="en-US" sz="1000" dirty="0" smtClean="0"/>
                <a:t>Façade</a:t>
              </a:r>
              <a:r>
                <a:rPr lang="en-US" sz="1000" i="1" dirty="0" smtClean="0"/>
                <a:t> </a:t>
              </a:r>
              <a:r>
                <a:rPr lang="en-US" sz="1000" dirty="0" smtClean="0"/>
                <a:t>Pattern</a:t>
              </a:r>
              <a:r>
                <a:rPr lang="en-US" sz="1000" dirty="0"/>
                <a:t/>
              </a:r>
              <a:br>
                <a:rPr lang="en-US" sz="1000" dirty="0"/>
              </a:br>
              <a:r>
                <a:rPr lang="en-US" sz="1000" dirty="0">
                  <a:hlinkClick r:id="rId3"/>
                </a:rPr>
                <a:t>https://en.wikipedia.org/wiki/Facade_pattern</a:t>
              </a:r>
              <a:endParaRPr lang="en-US" sz="1000" dirty="0"/>
            </a:p>
          </p:txBody>
        </p:sp>
      </p:grpSp>
      <p:sp>
        <p:nvSpPr>
          <p:cNvPr id="7" name="Title 6"/>
          <p:cNvSpPr>
            <a:spLocks noGrp="1"/>
          </p:cNvSpPr>
          <p:nvPr>
            <p:ph type="title"/>
          </p:nvPr>
        </p:nvSpPr>
        <p:spPr>
          <a:xfrm>
            <a:off x="457200" y="-476250"/>
            <a:ext cx="8229600" cy="1200150"/>
          </a:xfrm>
        </p:spPr>
        <p:txBody>
          <a:bodyPr/>
          <a:lstStyle/>
          <a:p>
            <a:r>
              <a:rPr lang="en-US" sz="4000" dirty="0" smtClean="0"/>
              <a:t>Key Design Patterns to Consider</a:t>
            </a:r>
            <a:endParaRPr lang="en-US" sz="4000" dirty="0"/>
          </a:p>
        </p:txBody>
      </p:sp>
      <p:sp>
        <p:nvSpPr>
          <p:cNvPr id="4" name="Footer Placeholder 3"/>
          <p:cNvSpPr>
            <a:spLocks noGrp="1"/>
          </p:cNvSpPr>
          <p:nvPr>
            <p:ph type="ftr" sz="quarter" idx="11"/>
          </p:nvPr>
        </p:nvSpPr>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20</a:t>
            </a:fld>
            <a:endParaRPr lang="en-US"/>
          </a:p>
        </p:txBody>
      </p:sp>
      <p:sp>
        <p:nvSpPr>
          <p:cNvPr id="6" name="Date Placeholder 5"/>
          <p:cNvSpPr>
            <a:spLocks noGrp="1"/>
          </p:cNvSpPr>
          <p:nvPr>
            <p:ph type="dt" sz="half" idx="10"/>
          </p:nvPr>
        </p:nvSpPr>
        <p:spPr/>
        <p:txBody>
          <a:bodyPr/>
          <a:lstStyle/>
          <a:p>
            <a:fld id="{C508902D-A01B-4326-818E-91F95EE7A550}" type="datetime1">
              <a:rPr lang="en-US" smtClean="0"/>
              <a:t>3/23/2021</a:t>
            </a:fld>
            <a:endParaRPr lang="en-US" dirty="0"/>
          </a:p>
        </p:txBody>
      </p:sp>
      <p:grpSp>
        <p:nvGrpSpPr>
          <p:cNvPr id="2" name="Group 1"/>
          <p:cNvGrpSpPr/>
          <p:nvPr/>
        </p:nvGrpSpPr>
        <p:grpSpPr>
          <a:xfrm>
            <a:off x="180975" y="666750"/>
            <a:ext cx="5838825" cy="3376612"/>
            <a:chOff x="3152775" y="1100138"/>
            <a:chExt cx="5838825" cy="3376612"/>
          </a:xfrm>
        </p:grpSpPr>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2775" y="1100138"/>
              <a:ext cx="5838825" cy="2943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4182140" y="3922752"/>
              <a:ext cx="3818860" cy="553998"/>
            </a:xfrm>
            <a:prstGeom prst="rect">
              <a:avLst/>
            </a:prstGeom>
            <a:noFill/>
          </p:spPr>
          <p:txBody>
            <a:bodyPr wrap="square" rtlCol="0">
              <a:spAutoFit/>
            </a:bodyPr>
            <a:lstStyle/>
            <a:p>
              <a:pPr algn="ctr"/>
              <a:r>
                <a:rPr lang="en-US" sz="1000" dirty="0" smtClean="0"/>
                <a:t>Callback Pattern</a:t>
              </a:r>
              <a:r>
                <a:rPr lang="en-US" sz="1000" dirty="0"/>
                <a:t/>
              </a:r>
              <a:br>
                <a:rPr lang="en-US" sz="1000" dirty="0"/>
              </a:br>
              <a:r>
                <a:rPr lang="en-US" sz="1000" dirty="0">
                  <a:hlinkClick r:id="rId5"/>
                </a:rPr>
                <a:t>https://www.win.tue.nl/~wstomv/edu/2ip15/downloads/Series_04/callbacks.pdf</a:t>
              </a:r>
              <a:endParaRPr lang="en-US" sz="1000" dirty="0"/>
            </a:p>
          </p:txBody>
        </p:sp>
      </p:grpSp>
    </p:spTree>
    <p:extLst>
      <p:ext uri="{BB962C8B-B14F-4D97-AF65-F5344CB8AC3E}">
        <p14:creationId xmlns:p14="http://schemas.microsoft.com/office/powerpoint/2010/main" val="5775808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Footer Text</a:t>
            </a:r>
            <a:endParaRPr lang="en-US"/>
          </a:p>
        </p:txBody>
      </p:sp>
      <p:grpSp>
        <p:nvGrpSpPr>
          <p:cNvPr id="3" name="Group 2"/>
          <p:cNvGrpSpPr/>
          <p:nvPr/>
        </p:nvGrpSpPr>
        <p:grpSpPr>
          <a:xfrm>
            <a:off x="762000" y="515266"/>
            <a:ext cx="2805161" cy="2208884"/>
            <a:chOff x="152400" y="666750"/>
            <a:chExt cx="3895060" cy="3067110"/>
          </a:xfrm>
        </p:grpSpPr>
        <p:pic>
          <p:nvPicPr>
            <p:cNvPr id="4098" name="Picture 2" descr="https://upload.wikimedia.org/wikipedia/commons/d/d7/ObjectAdap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66750"/>
              <a:ext cx="3676650" cy="263842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228600" y="3333750"/>
              <a:ext cx="3818860" cy="400110"/>
            </a:xfrm>
            <a:prstGeom prst="rect">
              <a:avLst/>
            </a:prstGeom>
            <a:noFill/>
          </p:spPr>
          <p:txBody>
            <a:bodyPr wrap="square" rtlCol="0">
              <a:spAutoFit/>
            </a:bodyPr>
            <a:lstStyle/>
            <a:p>
              <a:pPr algn="ctr"/>
              <a:r>
                <a:rPr lang="en-US" sz="1000" dirty="0" smtClean="0"/>
                <a:t>Adapter Pattern</a:t>
              </a:r>
              <a:r>
                <a:rPr lang="en-US" sz="1000" dirty="0"/>
                <a:t/>
              </a:r>
              <a:br>
                <a:rPr lang="en-US" sz="1000" dirty="0"/>
              </a:br>
              <a:r>
                <a:rPr lang="en-US" sz="1000" dirty="0">
                  <a:hlinkClick r:id="rId3"/>
                </a:rPr>
                <a:t>https://en.wikipedia.org/wiki/Adapter_pattern</a:t>
              </a:r>
              <a:endParaRPr lang="en-US" sz="1000" dirty="0"/>
            </a:p>
          </p:txBody>
        </p:sp>
      </p:grpSp>
      <p:sp>
        <p:nvSpPr>
          <p:cNvPr id="5" name="Slide Number Placeholder 4"/>
          <p:cNvSpPr>
            <a:spLocks noGrp="1"/>
          </p:cNvSpPr>
          <p:nvPr>
            <p:ph type="sldNum" sz="quarter" idx="12"/>
          </p:nvPr>
        </p:nvSpPr>
        <p:spPr/>
        <p:txBody>
          <a:bodyPr/>
          <a:lstStyle/>
          <a:p>
            <a:fld id="{BA9B540C-44DA-4F69-89C9-7C84606640D3}" type="slidenum">
              <a:rPr lang="en-US" smtClean="0"/>
              <a:pPr/>
              <a:t>21</a:t>
            </a:fld>
            <a:endParaRPr lang="en-US"/>
          </a:p>
        </p:txBody>
      </p:sp>
      <p:sp>
        <p:nvSpPr>
          <p:cNvPr id="6" name="Date Placeholder 5"/>
          <p:cNvSpPr>
            <a:spLocks noGrp="1"/>
          </p:cNvSpPr>
          <p:nvPr>
            <p:ph type="dt" sz="half" idx="10"/>
          </p:nvPr>
        </p:nvSpPr>
        <p:spPr/>
        <p:txBody>
          <a:bodyPr/>
          <a:lstStyle/>
          <a:p>
            <a:fld id="{B20C6ED0-D3E3-4D20-88B5-5356BB6CA344}" type="datetime1">
              <a:rPr lang="en-US" smtClean="0"/>
              <a:t>3/23/2021</a:t>
            </a:fld>
            <a:endParaRPr lang="en-US" dirty="0"/>
          </a:p>
        </p:txBody>
      </p:sp>
      <p:grpSp>
        <p:nvGrpSpPr>
          <p:cNvPr id="8" name="Group 7"/>
          <p:cNvGrpSpPr/>
          <p:nvPr/>
        </p:nvGrpSpPr>
        <p:grpSpPr>
          <a:xfrm>
            <a:off x="3886200" y="819150"/>
            <a:ext cx="4953000" cy="2527230"/>
            <a:chOff x="3886200" y="819150"/>
            <a:chExt cx="4953000" cy="2527230"/>
          </a:xfrm>
        </p:grpSpPr>
        <p:pic>
          <p:nvPicPr>
            <p:cNvPr id="4100" name="Picture 4" descr="UML diagram of the Delegation Pattern shown bel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819150"/>
              <a:ext cx="4953000" cy="195329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4800600" y="2792382"/>
              <a:ext cx="3818860" cy="553998"/>
            </a:xfrm>
            <a:prstGeom prst="rect">
              <a:avLst/>
            </a:prstGeom>
            <a:noFill/>
          </p:spPr>
          <p:txBody>
            <a:bodyPr wrap="square" rtlCol="0">
              <a:spAutoFit/>
            </a:bodyPr>
            <a:lstStyle/>
            <a:p>
              <a:pPr algn="ctr"/>
              <a:r>
                <a:rPr lang="en-US" sz="1000" dirty="0" smtClean="0"/>
                <a:t>Delegation Pattern</a:t>
              </a:r>
              <a:r>
                <a:rPr lang="en-US" sz="1000" dirty="0"/>
                <a:t/>
              </a:r>
              <a:br>
                <a:rPr lang="en-US" sz="1000" dirty="0"/>
              </a:br>
              <a:r>
                <a:rPr lang="en-US" sz="1000" dirty="0">
                  <a:hlinkClick r:id="rId5"/>
                </a:rPr>
                <a:t>http://best-practice-software-engineering.ifs.tuwien.ac.at/patterns/delegation.html</a:t>
              </a:r>
              <a:endParaRPr lang="en-US" sz="1000" dirty="0"/>
            </a:p>
          </p:txBody>
        </p:sp>
      </p:grpSp>
      <p:grpSp>
        <p:nvGrpSpPr>
          <p:cNvPr id="9" name="Group 8"/>
          <p:cNvGrpSpPr/>
          <p:nvPr/>
        </p:nvGrpSpPr>
        <p:grpSpPr>
          <a:xfrm>
            <a:off x="685800" y="2724150"/>
            <a:ext cx="3061737" cy="2166062"/>
            <a:chOff x="685800" y="2871521"/>
            <a:chExt cx="3061737" cy="2166062"/>
          </a:xfrm>
        </p:grpSpPr>
        <p:pic>
          <p:nvPicPr>
            <p:cNvPr id="4104" name="Picture 8" descr="https://upload.wikimedia.org/wikipedia/commons/thumb/5/5a/Composite_UML_class_diagram_%28fixed%29.svg/1024px-Composite_UML_class_diagram_%28fixed%29.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8581" y="2871521"/>
              <a:ext cx="2958956" cy="1910029"/>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685800" y="4637473"/>
              <a:ext cx="3061737" cy="400110"/>
            </a:xfrm>
            <a:prstGeom prst="rect">
              <a:avLst/>
            </a:prstGeom>
            <a:noFill/>
          </p:spPr>
          <p:txBody>
            <a:bodyPr wrap="square" rtlCol="0">
              <a:spAutoFit/>
            </a:bodyPr>
            <a:lstStyle/>
            <a:p>
              <a:pPr algn="ctr"/>
              <a:r>
                <a:rPr lang="en-US" sz="1000" dirty="0" smtClean="0"/>
                <a:t>Composite Pattern</a:t>
              </a:r>
              <a:r>
                <a:rPr lang="en-US" sz="1000" dirty="0"/>
                <a:t/>
              </a:r>
              <a:br>
                <a:rPr lang="en-US" sz="1000" dirty="0"/>
              </a:br>
              <a:r>
                <a:rPr lang="en-US" sz="1000" dirty="0">
                  <a:hlinkClick r:id="rId7"/>
                </a:rPr>
                <a:t>https://en.wikipedia.org/wiki/Composite_pattern</a:t>
              </a:r>
              <a:endParaRPr lang="en-US" sz="1000" dirty="0"/>
            </a:p>
          </p:txBody>
        </p:sp>
      </p:grpSp>
      <p:sp>
        <p:nvSpPr>
          <p:cNvPr id="7" name="Title 6"/>
          <p:cNvSpPr>
            <a:spLocks noGrp="1"/>
          </p:cNvSpPr>
          <p:nvPr>
            <p:ph type="title"/>
          </p:nvPr>
        </p:nvSpPr>
        <p:spPr>
          <a:xfrm>
            <a:off x="457200" y="-476250"/>
            <a:ext cx="8229600" cy="1200150"/>
          </a:xfrm>
        </p:spPr>
        <p:txBody>
          <a:bodyPr/>
          <a:lstStyle/>
          <a:p>
            <a:r>
              <a:rPr lang="en-US" sz="4000" dirty="0" smtClean="0"/>
              <a:t>Key Design Patterns to Consider</a:t>
            </a:r>
            <a:endParaRPr lang="en-US" sz="4000" dirty="0"/>
          </a:p>
        </p:txBody>
      </p:sp>
    </p:spTree>
    <p:extLst>
      <p:ext uri="{BB962C8B-B14F-4D97-AF65-F5344CB8AC3E}">
        <p14:creationId xmlns:p14="http://schemas.microsoft.com/office/powerpoint/2010/main" val="23884699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476250"/>
            <a:ext cx="8229600" cy="1200150"/>
          </a:xfrm>
        </p:spPr>
        <p:txBody>
          <a:bodyPr/>
          <a:lstStyle/>
          <a:p>
            <a:r>
              <a:rPr lang="en-US" sz="4000" dirty="0" smtClean="0"/>
              <a:t>Key Design Patterns to Consider</a:t>
            </a:r>
            <a:endParaRPr lang="en-US" sz="4000" dirty="0"/>
          </a:p>
        </p:txBody>
      </p:sp>
      <p:sp>
        <p:nvSpPr>
          <p:cNvPr id="4" name="Footer Placeholder 3"/>
          <p:cNvSpPr>
            <a:spLocks noGrp="1"/>
          </p:cNvSpPr>
          <p:nvPr>
            <p:ph type="ftr" sz="quarter" idx="11"/>
          </p:nvPr>
        </p:nvSpPr>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22</a:t>
            </a:fld>
            <a:endParaRPr lang="en-US"/>
          </a:p>
        </p:txBody>
      </p:sp>
      <p:sp>
        <p:nvSpPr>
          <p:cNvPr id="6" name="Date Placeholder 5"/>
          <p:cNvSpPr>
            <a:spLocks noGrp="1"/>
          </p:cNvSpPr>
          <p:nvPr>
            <p:ph type="dt" sz="half" idx="10"/>
          </p:nvPr>
        </p:nvSpPr>
        <p:spPr/>
        <p:txBody>
          <a:bodyPr/>
          <a:lstStyle/>
          <a:p>
            <a:fld id="{FE1D56E1-960B-43EE-94F9-C553CED82ABA}" type="datetime1">
              <a:rPr lang="en-US" smtClean="0"/>
              <a:t>3/23/2021</a:t>
            </a:fld>
            <a:endParaRPr lang="en-US" dirty="0"/>
          </a:p>
        </p:txBody>
      </p:sp>
      <p:grpSp>
        <p:nvGrpSpPr>
          <p:cNvPr id="2" name="Group 1"/>
          <p:cNvGrpSpPr/>
          <p:nvPr/>
        </p:nvGrpSpPr>
        <p:grpSpPr>
          <a:xfrm>
            <a:off x="152400" y="666750"/>
            <a:ext cx="4419600" cy="2352494"/>
            <a:chOff x="152400" y="666750"/>
            <a:chExt cx="4760048" cy="2533710"/>
          </a:xfrm>
        </p:grpSpPr>
        <p:sp>
          <p:nvSpPr>
            <p:cNvPr id="16" name="TextBox 15"/>
            <p:cNvSpPr txBox="1"/>
            <p:nvPr/>
          </p:nvSpPr>
          <p:spPr>
            <a:xfrm>
              <a:off x="533400" y="2800350"/>
              <a:ext cx="3818860" cy="400110"/>
            </a:xfrm>
            <a:prstGeom prst="rect">
              <a:avLst/>
            </a:prstGeom>
            <a:noFill/>
          </p:spPr>
          <p:txBody>
            <a:bodyPr wrap="square" rtlCol="0">
              <a:spAutoFit/>
            </a:bodyPr>
            <a:lstStyle/>
            <a:p>
              <a:pPr algn="ctr"/>
              <a:r>
                <a:rPr lang="en-US" sz="1000" dirty="0" smtClean="0"/>
                <a:t>Decorator Pattern</a:t>
              </a:r>
              <a:r>
                <a:rPr lang="en-US" sz="1000" dirty="0"/>
                <a:t/>
              </a:r>
              <a:br>
                <a:rPr lang="en-US" sz="1000" dirty="0"/>
              </a:br>
              <a:r>
                <a:rPr lang="en-US" sz="1000" dirty="0">
                  <a:hlinkClick r:id="rId2"/>
                </a:rPr>
                <a:t>https://en.wikipedia.org/wiki/Decorator_pattern</a:t>
              </a:r>
              <a:endParaRPr lang="en-US" sz="1000" dirty="0"/>
            </a:p>
          </p:txBody>
        </p:sp>
        <p:pic>
          <p:nvPicPr>
            <p:cNvPr id="4102" name="Picture 6" descr="https://upload.wikimedia.org/wikipedia/commons/c/c6/UML2_Decorator_Patter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66750"/>
              <a:ext cx="4760048" cy="21336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p:cNvGrpSpPr/>
          <p:nvPr/>
        </p:nvGrpSpPr>
        <p:grpSpPr>
          <a:xfrm>
            <a:off x="3730256" y="2495550"/>
            <a:ext cx="5337544" cy="2286001"/>
            <a:chOff x="3730256" y="2495550"/>
            <a:chExt cx="5337544" cy="2286001"/>
          </a:xfrm>
        </p:grpSpPr>
        <p:pic>
          <p:nvPicPr>
            <p:cNvPr id="5122" name="Picture 2" descr="https://upload.wikimedia.org/wikipedia/commons/6/6a/W3sDesign_Chain_of_Responsibility_Design_Pattern_UML.jpg"/>
            <p:cNvPicPr>
              <a:picLocks noChangeAspect="1" noChangeArrowheads="1"/>
            </p:cNvPicPr>
            <p:nvPr/>
          </p:nvPicPr>
          <p:blipFill rotWithShape="1">
            <a:blip r:embed="rId4">
              <a:extLst>
                <a:ext uri="{28A0092B-C50C-407E-A947-70E740481C1C}">
                  <a14:useLocalDpi xmlns:a14="http://schemas.microsoft.com/office/drawing/2010/main" val="0"/>
                </a:ext>
              </a:extLst>
            </a:blip>
            <a:srcRect l="2552" t="2619" r="5968"/>
            <a:stretch/>
          </p:blipFill>
          <p:spPr bwMode="auto">
            <a:xfrm>
              <a:off x="3730256" y="2833497"/>
              <a:ext cx="5337544" cy="194805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4267200" y="2495550"/>
              <a:ext cx="4536328" cy="400110"/>
            </a:xfrm>
            <a:prstGeom prst="rect">
              <a:avLst/>
            </a:prstGeom>
            <a:noFill/>
          </p:spPr>
          <p:txBody>
            <a:bodyPr wrap="square" rtlCol="0">
              <a:spAutoFit/>
            </a:bodyPr>
            <a:lstStyle/>
            <a:p>
              <a:pPr algn="ctr"/>
              <a:r>
                <a:rPr lang="en-US" sz="1000" dirty="0" smtClean="0"/>
                <a:t>Chain-of-Responsibility (Visitor) Pattern</a:t>
              </a:r>
              <a:r>
                <a:rPr lang="en-US" sz="1000" dirty="0"/>
                <a:t/>
              </a:r>
              <a:br>
                <a:rPr lang="en-US" sz="1000" dirty="0"/>
              </a:br>
              <a:r>
                <a:rPr lang="en-US" sz="1000" dirty="0">
                  <a:hlinkClick r:id="rId5"/>
                </a:rPr>
                <a:t>https://en.wikipedia.org/wiki/Chain-of-responsibility_pattern</a:t>
              </a:r>
              <a:endParaRPr lang="en-US" sz="1000" dirty="0"/>
            </a:p>
          </p:txBody>
        </p:sp>
      </p:grpSp>
      <p:grpSp>
        <p:nvGrpSpPr>
          <p:cNvPr id="17" name="Group 16"/>
          <p:cNvGrpSpPr/>
          <p:nvPr/>
        </p:nvGrpSpPr>
        <p:grpSpPr>
          <a:xfrm>
            <a:off x="5069109" y="666750"/>
            <a:ext cx="3048000" cy="1617135"/>
            <a:chOff x="4419600" y="530567"/>
            <a:chExt cx="3545728" cy="1881208"/>
          </a:xfrm>
        </p:grpSpPr>
        <p:pic>
          <p:nvPicPr>
            <p:cNvPr id="18" name="Picture 4" descr="https://upload.wikimedia.org/wikipedia/commons/thumb/f/fb/Singleton_UML_class_diagram.svg/1280px-Singleton_UML_class_diagram.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72000" y="530567"/>
              <a:ext cx="2801922" cy="1681153"/>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4419600" y="2011665"/>
              <a:ext cx="3545728" cy="400110"/>
            </a:xfrm>
            <a:prstGeom prst="rect">
              <a:avLst/>
            </a:prstGeom>
            <a:noFill/>
          </p:spPr>
          <p:txBody>
            <a:bodyPr wrap="square" rtlCol="0">
              <a:spAutoFit/>
            </a:bodyPr>
            <a:lstStyle/>
            <a:p>
              <a:pPr algn="ctr"/>
              <a:r>
                <a:rPr lang="en-US" sz="1000" dirty="0" smtClean="0"/>
                <a:t>Singleton Pattern</a:t>
              </a:r>
              <a:r>
                <a:rPr lang="en-US" sz="1000" dirty="0"/>
                <a:t/>
              </a:r>
              <a:br>
                <a:rPr lang="en-US" sz="1000" dirty="0"/>
              </a:br>
              <a:r>
                <a:rPr lang="en-US" sz="1000" dirty="0">
                  <a:hlinkClick r:id="rId7"/>
                </a:rPr>
                <a:t>https://en.wikipedia.org/wiki/Singleton_pattern</a:t>
              </a:r>
              <a:endParaRPr lang="en-US" sz="1000" dirty="0"/>
            </a:p>
          </p:txBody>
        </p:sp>
      </p:grpSp>
    </p:spTree>
    <p:extLst>
      <p:ext uri="{BB962C8B-B14F-4D97-AF65-F5344CB8AC3E}">
        <p14:creationId xmlns:p14="http://schemas.microsoft.com/office/powerpoint/2010/main" val="10599330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476250"/>
            <a:ext cx="8229600" cy="1200150"/>
          </a:xfrm>
        </p:spPr>
        <p:txBody>
          <a:bodyPr/>
          <a:lstStyle/>
          <a:p>
            <a:r>
              <a:rPr lang="en-US" sz="4000" dirty="0" smtClean="0"/>
              <a:t>Key Design Patterns to Consider</a:t>
            </a:r>
            <a:endParaRPr lang="en-US" sz="4000" dirty="0"/>
          </a:p>
        </p:txBody>
      </p:sp>
      <p:sp>
        <p:nvSpPr>
          <p:cNvPr id="4" name="Footer Placeholder 3"/>
          <p:cNvSpPr>
            <a:spLocks noGrp="1"/>
          </p:cNvSpPr>
          <p:nvPr>
            <p:ph type="ftr" sz="quarter" idx="11"/>
          </p:nvPr>
        </p:nvSpPr>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23</a:t>
            </a:fld>
            <a:endParaRPr lang="en-US"/>
          </a:p>
        </p:txBody>
      </p:sp>
      <p:sp>
        <p:nvSpPr>
          <p:cNvPr id="6" name="Date Placeholder 5"/>
          <p:cNvSpPr>
            <a:spLocks noGrp="1"/>
          </p:cNvSpPr>
          <p:nvPr>
            <p:ph type="dt" sz="half" idx="10"/>
          </p:nvPr>
        </p:nvSpPr>
        <p:spPr/>
        <p:txBody>
          <a:bodyPr/>
          <a:lstStyle/>
          <a:p>
            <a:fld id="{7C9D44D4-86CB-421E-BAA3-CEC18DF9EF8A}" type="datetime1">
              <a:rPr lang="en-US" smtClean="0"/>
              <a:t>3/23/2021</a:t>
            </a:fld>
            <a:endParaRPr lang="en-US" dirty="0"/>
          </a:p>
        </p:txBody>
      </p:sp>
      <p:grpSp>
        <p:nvGrpSpPr>
          <p:cNvPr id="3" name="Group 2"/>
          <p:cNvGrpSpPr/>
          <p:nvPr/>
        </p:nvGrpSpPr>
        <p:grpSpPr>
          <a:xfrm>
            <a:off x="76200" y="747643"/>
            <a:ext cx="4419600" cy="3805307"/>
            <a:chOff x="0" y="461953"/>
            <a:chExt cx="4419600" cy="3805307"/>
          </a:xfrm>
        </p:grpSpPr>
        <p:sp>
          <p:nvSpPr>
            <p:cNvPr id="16" name="TextBox 15"/>
            <p:cNvSpPr txBox="1"/>
            <p:nvPr/>
          </p:nvSpPr>
          <p:spPr>
            <a:xfrm>
              <a:off x="506150" y="3867150"/>
              <a:ext cx="3545728" cy="400110"/>
            </a:xfrm>
            <a:prstGeom prst="rect">
              <a:avLst/>
            </a:prstGeom>
            <a:noFill/>
          </p:spPr>
          <p:txBody>
            <a:bodyPr wrap="square" rtlCol="0">
              <a:spAutoFit/>
            </a:bodyPr>
            <a:lstStyle/>
            <a:p>
              <a:pPr algn="ctr"/>
              <a:r>
                <a:rPr lang="en-US" sz="1000" dirty="0" smtClean="0"/>
                <a:t>Builder Pattern</a:t>
              </a:r>
              <a:r>
                <a:rPr lang="en-US" sz="1000" dirty="0"/>
                <a:t/>
              </a:r>
              <a:br>
                <a:rPr lang="en-US" sz="1000" dirty="0"/>
              </a:br>
              <a:r>
                <a:rPr lang="en-US" sz="1000" dirty="0">
                  <a:hlinkClick r:id="rId2"/>
                </a:rPr>
                <a:t>https://sourcemaking.com/design_patterns/builder</a:t>
              </a:r>
              <a:endParaRPr lang="en-US" sz="1000" dirty="0"/>
            </a:p>
          </p:txBody>
        </p:sp>
        <p:pic>
          <p:nvPicPr>
            <p:cNvPr id="6146" name="Picture 2" descr="Scheme of Buil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61953"/>
              <a:ext cx="4419600" cy="349953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p:cNvGrpSpPr/>
          <p:nvPr/>
        </p:nvGrpSpPr>
        <p:grpSpPr>
          <a:xfrm>
            <a:off x="4800600" y="514350"/>
            <a:ext cx="3559905" cy="1983060"/>
            <a:chOff x="4800600" y="514350"/>
            <a:chExt cx="3559905" cy="1983060"/>
          </a:xfrm>
        </p:grpSpPr>
        <p:pic>
          <p:nvPicPr>
            <p:cNvPr id="6150" name="Picture 6" descr="Bridge UML class diagram.sv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0600" y="514350"/>
              <a:ext cx="3428999" cy="171450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4814777" y="2097300"/>
              <a:ext cx="3545728" cy="400110"/>
            </a:xfrm>
            <a:prstGeom prst="rect">
              <a:avLst/>
            </a:prstGeom>
            <a:noFill/>
          </p:spPr>
          <p:txBody>
            <a:bodyPr wrap="square" rtlCol="0">
              <a:spAutoFit/>
            </a:bodyPr>
            <a:lstStyle/>
            <a:p>
              <a:pPr algn="ctr"/>
              <a:r>
                <a:rPr lang="en-US" sz="1000" dirty="0" smtClean="0"/>
                <a:t>Bridge Pattern</a:t>
              </a:r>
              <a:r>
                <a:rPr lang="en-US" sz="1000" dirty="0"/>
                <a:t/>
              </a:r>
              <a:br>
                <a:rPr lang="en-US" sz="1000" dirty="0"/>
              </a:br>
              <a:r>
                <a:rPr lang="en-US" sz="1000" dirty="0">
                  <a:hlinkClick r:id="rId5"/>
                </a:rPr>
                <a:t>https://en.wikipedia.org/wiki/Bridge_pattern</a:t>
              </a:r>
              <a:endParaRPr lang="en-US" sz="1000" dirty="0"/>
            </a:p>
          </p:txBody>
        </p:sp>
      </p:grpSp>
      <p:pic>
        <p:nvPicPr>
          <p:cNvPr id="6152" name="Picture 8" descr="https://upload.wikimedia.org/wikipedia/commons/thumb/7/75/Proxy_pattern_diagram.svg/1280px-Proxy_pattern_diagram.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76800" y="2419350"/>
            <a:ext cx="3505200" cy="1955244"/>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4967177" y="4374594"/>
            <a:ext cx="3545728" cy="400110"/>
          </a:xfrm>
          <a:prstGeom prst="rect">
            <a:avLst/>
          </a:prstGeom>
          <a:noFill/>
        </p:spPr>
        <p:txBody>
          <a:bodyPr wrap="square" rtlCol="0">
            <a:spAutoFit/>
          </a:bodyPr>
          <a:lstStyle/>
          <a:p>
            <a:pPr algn="ctr"/>
            <a:r>
              <a:rPr lang="en-US" sz="1000" dirty="0" smtClean="0"/>
              <a:t>Proxy Pattern</a:t>
            </a:r>
            <a:r>
              <a:rPr lang="en-US" sz="1000" dirty="0"/>
              <a:t/>
            </a:r>
            <a:br>
              <a:rPr lang="en-US" sz="1000" dirty="0"/>
            </a:br>
            <a:r>
              <a:rPr lang="en-US" sz="1000" dirty="0">
                <a:hlinkClick r:id="rId7"/>
              </a:rPr>
              <a:t>https://en.wikipedia.org/wiki/Proxy_pattern</a:t>
            </a:r>
            <a:endParaRPr lang="en-US" sz="1000" dirty="0"/>
          </a:p>
        </p:txBody>
      </p:sp>
    </p:spTree>
    <p:extLst>
      <p:ext uri="{BB962C8B-B14F-4D97-AF65-F5344CB8AC3E}">
        <p14:creationId xmlns:p14="http://schemas.microsoft.com/office/powerpoint/2010/main" val="14948585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47650"/>
            <a:ext cx="8229600" cy="1200150"/>
          </a:xfrm>
        </p:spPr>
        <p:txBody>
          <a:bodyPr/>
          <a:lstStyle/>
          <a:p>
            <a:r>
              <a:rPr lang="en-US" sz="4400" dirty="0"/>
              <a:t>P2654Board1 </a:t>
            </a:r>
            <a:r>
              <a:rPr lang="en-US" sz="4400" dirty="0" smtClean="0"/>
              <a:t>Design Example</a:t>
            </a:r>
            <a:endParaRPr lang="en-US" sz="4400" dirty="0"/>
          </a:p>
        </p:txBody>
      </p:sp>
      <p:sp>
        <p:nvSpPr>
          <p:cNvPr id="6" name="Slide Number Placeholder 5"/>
          <p:cNvSpPr>
            <a:spLocks noGrp="1"/>
          </p:cNvSpPr>
          <p:nvPr>
            <p:ph type="sldNum" sz="quarter" idx="12"/>
          </p:nvPr>
        </p:nvSpPr>
        <p:spPr/>
        <p:txBody>
          <a:bodyPr/>
          <a:lstStyle/>
          <a:p>
            <a:pPr>
              <a:defRPr/>
            </a:pPr>
            <a:fld id="{BC2E1C35-070C-B34E-A7FF-C7EF50ECC007}" type="slidenum">
              <a:rPr lang="en-US" smtClean="0"/>
              <a:pPr>
                <a:defRPr/>
              </a:pPr>
              <a:t>24</a:t>
            </a:fld>
            <a:endParaRPr lang="en-US" sz="1400">
              <a:latin typeface="Myriad Pro" charset="0"/>
            </a:endParaRPr>
          </a:p>
        </p:txBody>
      </p:sp>
      <p:grpSp>
        <p:nvGrpSpPr>
          <p:cNvPr id="3" name="Group 2"/>
          <p:cNvGrpSpPr/>
          <p:nvPr/>
        </p:nvGrpSpPr>
        <p:grpSpPr>
          <a:xfrm>
            <a:off x="4748273" y="1047750"/>
            <a:ext cx="3328927" cy="3671841"/>
            <a:chOff x="3295650" y="1131045"/>
            <a:chExt cx="3328927" cy="3671841"/>
          </a:xfrm>
        </p:grpSpPr>
        <p:sp>
          <p:nvSpPr>
            <p:cNvPr id="8" name="Flowchart: Alternate Process 7"/>
            <p:cNvSpPr/>
            <p:nvPr/>
          </p:nvSpPr>
          <p:spPr bwMode="auto">
            <a:xfrm>
              <a:off x="3646380" y="1131045"/>
              <a:ext cx="22098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a:ln>
                    <a:noFill/>
                  </a:ln>
                  <a:solidFill>
                    <a:schemeClr val="tx1"/>
                  </a:solidFill>
                  <a:effectLst/>
                  <a:latin typeface="Verdana" pitchFamily="34" charset="0"/>
                  <a:ea typeface="ＭＳ Ｐゴシック" pitchFamily="34" charset="-128"/>
                </a:rPr>
                <a:t>JTAGControllerAssembly</a:t>
              </a:r>
              <a:endParaRPr kumimoji="0" lang="en-US" sz="11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9" name="Flowchart: Alternate Process 8"/>
            <p:cNvSpPr/>
            <p:nvPr/>
          </p:nvSpPr>
          <p:spPr bwMode="auto">
            <a:xfrm>
              <a:off x="3804390" y="1871262"/>
              <a:ext cx="19050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Verdana" pitchFamily="34" charset="0"/>
                  <a:ea typeface="ＭＳ Ｐゴシック" pitchFamily="34" charset="-128"/>
                </a:rPr>
                <a:t>JTAGChain</a:t>
              </a:r>
              <a:endParaRPr kumimoji="0" lang="en-US" sz="18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10" name="Flowchart: Alternate Process 9"/>
            <p:cNvSpPr/>
            <p:nvPr/>
          </p:nvSpPr>
          <p:spPr bwMode="auto">
            <a:xfrm>
              <a:off x="4210050" y="2618772"/>
              <a:ext cx="11049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Verdana" pitchFamily="34" charset="0"/>
                  <a:ea typeface="ＭＳ Ｐゴシック" pitchFamily="34" charset="-128"/>
                </a:rPr>
                <a:t>TAP</a:t>
              </a:r>
            </a:p>
          </p:txBody>
        </p:sp>
        <p:sp>
          <p:nvSpPr>
            <p:cNvPr id="11" name="Flowchart: Alternate Process 10"/>
            <p:cNvSpPr/>
            <p:nvPr/>
          </p:nvSpPr>
          <p:spPr bwMode="auto">
            <a:xfrm>
              <a:off x="3295650" y="34861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Verdana" pitchFamily="34" charset="0"/>
                  <a:ea typeface="ＭＳ Ｐゴシック" pitchFamily="34" charset="-128"/>
                </a:rPr>
                <a:t>IR</a:t>
              </a:r>
            </a:p>
          </p:txBody>
        </p:sp>
        <p:sp>
          <p:nvSpPr>
            <p:cNvPr id="12" name="Flowchart: Alternate Process 11"/>
            <p:cNvSpPr/>
            <p:nvPr/>
          </p:nvSpPr>
          <p:spPr bwMode="auto">
            <a:xfrm>
              <a:off x="4876800" y="3486150"/>
              <a:ext cx="108585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Verdana" pitchFamily="34" charset="0"/>
                  <a:ea typeface="ＭＳ Ｐゴシック" pitchFamily="34" charset="-128"/>
                </a:rPr>
                <a:t>ScanMux</a:t>
              </a:r>
              <a:endParaRPr kumimoji="0" lang="en-US" sz="18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13" name="Flowchart: Alternate Process 12"/>
            <p:cNvSpPr/>
            <p:nvPr/>
          </p:nvSpPr>
          <p:spPr bwMode="auto">
            <a:xfrm>
              <a:off x="3962400" y="4343400"/>
              <a:ext cx="108585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Verdana" pitchFamily="34" charset="0"/>
                  <a:ea typeface="ＭＳ Ｐゴシック" pitchFamily="34" charset="-128"/>
                </a:rPr>
                <a:t>BYPASS</a:t>
              </a:r>
            </a:p>
          </p:txBody>
        </p:sp>
        <p:sp>
          <p:nvSpPr>
            <p:cNvPr id="14" name="Flowchart: Alternate Process 13"/>
            <p:cNvSpPr/>
            <p:nvPr/>
          </p:nvSpPr>
          <p:spPr bwMode="auto">
            <a:xfrm>
              <a:off x="5710177" y="433906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Verdana" pitchFamily="34" charset="0"/>
                  <a:ea typeface="ＭＳ Ｐゴシック" pitchFamily="34" charset="-128"/>
                </a:rPr>
                <a:t>BSR</a:t>
              </a:r>
            </a:p>
          </p:txBody>
        </p:sp>
        <p:cxnSp>
          <p:nvCxnSpPr>
            <p:cNvPr id="16" name="Elbow Connector 15"/>
            <p:cNvCxnSpPr>
              <a:stCxn id="8" idx="2"/>
              <a:endCxn id="9" idx="0"/>
            </p:cNvCxnSpPr>
            <p:nvPr/>
          </p:nvCxnSpPr>
          <p:spPr bwMode="auto">
            <a:xfrm rot="16200000" flipH="1">
              <a:off x="4613720" y="1728091"/>
              <a:ext cx="280731" cy="5610"/>
            </a:xfrm>
            <a:prstGeom prst="bentConnector3">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18" name="Elbow Connector 17"/>
            <p:cNvCxnSpPr>
              <a:stCxn id="9" idx="2"/>
              <a:endCxn id="10" idx="0"/>
            </p:cNvCxnSpPr>
            <p:nvPr/>
          </p:nvCxnSpPr>
          <p:spPr bwMode="auto">
            <a:xfrm rot="16200000" flipH="1">
              <a:off x="4615683" y="2471955"/>
              <a:ext cx="288024" cy="5610"/>
            </a:xfrm>
            <a:prstGeom prst="bentConnector3">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20" name="Elbow Connector 19"/>
            <p:cNvCxnSpPr>
              <a:stCxn id="10" idx="2"/>
              <a:endCxn id="11" idx="0"/>
            </p:cNvCxnSpPr>
            <p:nvPr/>
          </p:nvCxnSpPr>
          <p:spPr bwMode="auto">
            <a:xfrm rot="5400000">
              <a:off x="4053729" y="2777379"/>
              <a:ext cx="407892" cy="1009650"/>
            </a:xfrm>
            <a:prstGeom prst="bentConnector3">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22" name="Elbow Connector 21"/>
            <p:cNvCxnSpPr>
              <a:stCxn id="10" idx="2"/>
              <a:endCxn id="12" idx="0"/>
            </p:cNvCxnSpPr>
            <p:nvPr/>
          </p:nvCxnSpPr>
          <p:spPr bwMode="auto">
            <a:xfrm rot="16200000" flipH="1">
              <a:off x="4887166" y="2953592"/>
              <a:ext cx="407892" cy="657225"/>
            </a:xfrm>
            <a:prstGeom prst="bentConnector3">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24" name="Elbow Connector 23"/>
            <p:cNvCxnSpPr>
              <a:stCxn id="12" idx="2"/>
              <a:endCxn id="13" idx="0"/>
            </p:cNvCxnSpPr>
            <p:nvPr/>
          </p:nvCxnSpPr>
          <p:spPr bwMode="auto">
            <a:xfrm rot="5400000">
              <a:off x="4763643" y="3687318"/>
              <a:ext cx="397764" cy="914400"/>
            </a:xfrm>
            <a:prstGeom prst="bentConnector3">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26" name="Elbow Connector 25"/>
            <p:cNvCxnSpPr>
              <a:stCxn id="12" idx="2"/>
              <a:endCxn id="14" idx="0"/>
            </p:cNvCxnSpPr>
            <p:nvPr/>
          </p:nvCxnSpPr>
          <p:spPr bwMode="auto">
            <a:xfrm rot="16200000" flipH="1">
              <a:off x="5596840" y="3768522"/>
              <a:ext cx="393424" cy="747652"/>
            </a:xfrm>
            <a:prstGeom prst="bentConnector3">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28" name="Elbow Connector 27"/>
            <p:cNvCxnSpPr>
              <a:stCxn id="12" idx="1"/>
              <a:endCxn id="11" idx="3"/>
            </p:cNvCxnSpPr>
            <p:nvPr/>
          </p:nvCxnSpPr>
          <p:spPr bwMode="auto">
            <a:xfrm rot="10800000">
              <a:off x="4210050" y="3715893"/>
              <a:ext cx="666750" cy="9525"/>
            </a:xfrm>
            <a:prstGeom prst="bentConnector3">
              <a:avLst/>
            </a:prstGeom>
            <a:solidFill>
              <a:schemeClr val="accent1"/>
            </a:solidFill>
            <a:ln w="9525" cap="flat" cmpd="sng" algn="ctr">
              <a:solidFill>
                <a:schemeClr val="accent1"/>
              </a:solidFill>
              <a:prstDash val="dash"/>
              <a:round/>
              <a:headEnd type="none" w="med" len="med"/>
              <a:tailEnd type="triangle" w="med" len="med"/>
            </a:ln>
            <a:effectLst/>
          </p:spPr>
        </p:cxnSp>
      </p:grpSp>
      <p:sp>
        <p:nvSpPr>
          <p:cNvPr id="29" name="Footer Placeholder 4"/>
          <p:cNvSpPr>
            <a:spLocks noGrp="1"/>
          </p:cNvSpPr>
          <p:nvPr>
            <p:ph type="ftr" sz="quarter" idx="11"/>
          </p:nvPr>
        </p:nvSpPr>
        <p:spPr>
          <a:xfrm>
            <a:off x="659166" y="4767263"/>
            <a:ext cx="2847975" cy="273844"/>
          </a:xfrm>
        </p:spPr>
        <p:txBody>
          <a:bodyPr/>
          <a:lstStyle/>
          <a:p>
            <a:r>
              <a:rPr lang="en-US" dirty="0" smtClean="0"/>
              <a:t>P2654/P1687.1 Unified Concepts Analysis</a:t>
            </a:r>
            <a:endParaRPr lang="en-US" dirty="0"/>
          </a:p>
        </p:txBody>
      </p:sp>
      <p:sp>
        <p:nvSpPr>
          <p:cNvPr id="2" name="TextBox 1"/>
          <p:cNvSpPr txBox="1"/>
          <p:nvPr/>
        </p:nvSpPr>
        <p:spPr>
          <a:xfrm>
            <a:off x="381000" y="819150"/>
            <a:ext cx="4191000" cy="397031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Topology modeled as a hierarchical tree</a:t>
            </a:r>
          </a:p>
          <a:p>
            <a:pPr marL="285750" indent="-285750">
              <a:buFont typeface="Arial" panose="020B0604020202020204" pitchFamily="34" charset="0"/>
              <a:buChar char="•"/>
            </a:pPr>
            <a:r>
              <a:rPr lang="en-US" dirty="0" smtClean="0"/>
              <a:t>Ordered list of children at same branch level</a:t>
            </a:r>
          </a:p>
          <a:p>
            <a:pPr marL="285750" indent="-285750">
              <a:buFont typeface="Arial" panose="020B0604020202020204" pitchFamily="34" charset="0"/>
              <a:buChar char="•"/>
            </a:pPr>
            <a:r>
              <a:rPr lang="en-US" dirty="0" smtClean="0"/>
              <a:t>Resolve synchronization using depth first traversal</a:t>
            </a:r>
          </a:p>
          <a:p>
            <a:pPr marL="285750" indent="-285750">
              <a:buFont typeface="Arial" panose="020B0604020202020204" pitchFamily="34" charset="0"/>
              <a:buChar char="•"/>
            </a:pPr>
            <a:r>
              <a:rPr lang="en-US" dirty="0" smtClean="0"/>
              <a:t>Transform strategy defining Node behavior</a:t>
            </a:r>
          </a:p>
          <a:p>
            <a:pPr marL="285750" indent="-285750">
              <a:buFont typeface="Arial" panose="020B0604020202020204" pitchFamily="34" charset="0"/>
              <a:buChar char="•"/>
            </a:pPr>
            <a:r>
              <a:rPr lang="en-US" dirty="0" smtClean="0"/>
              <a:t>Nodes connected by </a:t>
            </a:r>
            <a:r>
              <a:rPr lang="en-US" dirty="0" err="1" smtClean="0"/>
              <a:t>AccessInterface</a:t>
            </a:r>
            <a:r>
              <a:rPr lang="en-US" dirty="0" smtClean="0"/>
              <a:t> messages (edges in graph)</a:t>
            </a:r>
          </a:p>
          <a:p>
            <a:pPr marL="285750" indent="-285750">
              <a:buFont typeface="Arial" panose="020B0604020202020204" pitchFamily="34" charset="0"/>
              <a:buChar char="•"/>
            </a:pPr>
            <a:r>
              <a:rPr lang="en-US" dirty="0" smtClean="0"/>
              <a:t>Use a form of Simplified ICL Tree Element Description to define Node configuration and strategy parameterization</a:t>
            </a:r>
            <a:endParaRPr lang="en-US" dirty="0"/>
          </a:p>
        </p:txBody>
      </p:sp>
      <p:sp>
        <p:nvSpPr>
          <p:cNvPr id="23" name="Date Placeholder 3"/>
          <p:cNvSpPr>
            <a:spLocks noGrp="1"/>
          </p:cNvSpPr>
          <p:nvPr>
            <p:ph type="dt" sz="half" idx="10"/>
          </p:nvPr>
        </p:nvSpPr>
        <p:spPr>
          <a:xfrm>
            <a:off x="7391400" y="4781549"/>
            <a:ext cx="1057923" cy="259557"/>
          </a:xfrm>
        </p:spPr>
        <p:txBody>
          <a:bodyPr/>
          <a:lstStyle/>
          <a:p>
            <a:fld id="{C336984E-966B-4941-8F75-6C42FD9FD526}" type="datetime1">
              <a:rPr lang="en-US" smtClean="0"/>
              <a:t>3/23/2021</a:t>
            </a:fld>
            <a:endParaRPr lang="en-US" dirty="0"/>
          </a:p>
        </p:txBody>
      </p:sp>
    </p:spTree>
    <p:extLst>
      <p:ext uri="{BB962C8B-B14F-4D97-AF65-F5344CB8AC3E}">
        <p14:creationId xmlns:p14="http://schemas.microsoft.com/office/powerpoint/2010/main" val="34330962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971550"/>
          </a:xfrm>
        </p:spPr>
        <p:txBody>
          <a:bodyPr/>
          <a:lstStyle/>
          <a:p>
            <a:r>
              <a:rPr lang="en-US" sz="4400" dirty="0" smtClean="0"/>
              <a:t>Generalized P2654 SW Model</a:t>
            </a:r>
            <a:endParaRPr lang="en-US" sz="4400" dirty="0"/>
          </a:p>
        </p:txBody>
      </p:sp>
      <p:sp>
        <p:nvSpPr>
          <p:cNvPr id="6" name="Slide Number Placeholder 5"/>
          <p:cNvSpPr>
            <a:spLocks noGrp="1"/>
          </p:cNvSpPr>
          <p:nvPr>
            <p:ph type="sldNum" sz="quarter" idx="12"/>
          </p:nvPr>
        </p:nvSpPr>
        <p:spPr/>
        <p:txBody>
          <a:bodyPr/>
          <a:lstStyle/>
          <a:p>
            <a:pPr>
              <a:defRPr/>
            </a:pPr>
            <a:fld id="{BC2E1C35-070C-B34E-A7FF-C7EF50ECC007}" type="slidenum">
              <a:rPr lang="en-US" smtClean="0"/>
              <a:pPr>
                <a:defRPr/>
              </a:pPr>
              <a:t>25</a:t>
            </a:fld>
            <a:endParaRPr lang="en-US" sz="1400">
              <a:latin typeface="Myriad Pro" charset="0"/>
            </a:endParaRPr>
          </a:p>
        </p:txBody>
      </p:sp>
      <p:sp>
        <p:nvSpPr>
          <p:cNvPr id="8" name="Flowchart: Alternate Process 7"/>
          <p:cNvSpPr/>
          <p:nvPr/>
        </p:nvSpPr>
        <p:spPr bwMode="auto">
          <a:xfrm>
            <a:off x="2667000" y="819150"/>
            <a:ext cx="4571999" cy="914400"/>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ea typeface="ＭＳ Ｐゴシック" pitchFamily="34" charset="-128"/>
              </a:rPr>
              <a:t>Top Level</a:t>
            </a:r>
            <a:br>
              <a:rPr kumimoji="0" lang="en-US" sz="11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100" b="0" i="0" u="none" strike="noStrike" cap="none" normalizeH="0" baseline="0" dirty="0" smtClean="0">
                <a:ln>
                  <a:noFill/>
                </a:ln>
                <a:solidFill>
                  <a:schemeClr val="tx1"/>
                </a:solidFill>
                <a:effectLst/>
                <a:latin typeface="Verdana" pitchFamily="34" charset="0"/>
                <a:ea typeface="ＭＳ Ｐゴシック" pitchFamily="34" charset="-128"/>
              </a:rPr>
              <a:t>(Where SW model meets HW)</a:t>
            </a:r>
            <a:endParaRPr kumimoji="0" lang="en-US" sz="11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9" name="Flowchart: Alternate Process 8"/>
          <p:cNvSpPr/>
          <p:nvPr/>
        </p:nvSpPr>
        <p:spPr bwMode="auto">
          <a:xfrm>
            <a:off x="2514600" y="2023662"/>
            <a:ext cx="19050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Transformation Node</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800" b="0" i="0" u="none" strike="noStrike" cap="none" normalizeH="0" baseline="0" dirty="0" smtClean="0">
                <a:ln>
                  <a:noFill/>
                </a:ln>
                <a:solidFill>
                  <a:schemeClr val="tx1"/>
                </a:solidFill>
                <a:effectLst/>
                <a:latin typeface="Verdana" pitchFamily="34" charset="0"/>
                <a:ea typeface="ＭＳ Ｐゴシック" pitchFamily="34" charset="-128"/>
              </a:rPr>
              <a:t>(e.g., LINKER, SCANMUX,</a:t>
            </a:r>
            <a:br>
              <a:rPr kumimoji="0" lang="en-US" sz="8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800" b="0" i="0" u="none" strike="noStrike" cap="none" normalizeH="0" baseline="0" dirty="0" smtClean="0">
                <a:ln>
                  <a:noFill/>
                </a:ln>
                <a:solidFill>
                  <a:schemeClr val="tx1"/>
                </a:solidFill>
                <a:effectLst/>
                <a:latin typeface="Verdana" pitchFamily="34" charset="0"/>
                <a:ea typeface="ＭＳ Ｐゴシック" pitchFamily="34" charset="-128"/>
              </a:rPr>
              <a:t>BRIDGE,</a:t>
            </a:r>
            <a:r>
              <a:rPr kumimoji="0" lang="en-US" sz="800" b="0" i="0" u="none" strike="noStrike" cap="none" normalizeH="0" dirty="0" smtClean="0">
                <a:ln>
                  <a:noFill/>
                </a:ln>
                <a:solidFill>
                  <a:schemeClr val="tx1"/>
                </a:solidFill>
                <a:effectLst/>
                <a:latin typeface="Verdana" pitchFamily="34" charset="0"/>
                <a:ea typeface="ＭＳ Ｐゴシック" pitchFamily="34" charset="-128"/>
              </a:rPr>
              <a:t> </a:t>
            </a:r>
            <a:r>
              <a:rPr kumimoji="0" lang="en-US" sz="800" b="0" i="0" u="none" strike="noStrike" cap="none" normalizeH="0" baseline="0" dirty="0" smtClean="0">
                <a:ln>
                  <a:noFill/>
                </a:ln>
                <a:solidFill>
                  <a:schemeClr val="tx1"/>
                </a:solidFill>
                <a:effectLst/>
                <a:latin typeface="Verdana" pitchFamily="34" charset="0"/>
                <a:ea typeface="ＭＳ Ｐゴシック" pitchFamily="34" charset="-128"/>
              </a:rPr>
              <a:t>etc.)</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10" name="Flowchart: Alternate Process 9"/>
          <p:cNvSpPr/>
          <p:nvPr/>
        </p:nvSpPr>
        <p:spPr bwMode="auto">
          <a:xfrm>
            <a:off x="2516369" y="2618772"/>
            <a:ext cx="19050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lvl="0" algn="ctr" eaLnBrk="0" fontAlgn="base" hangingPunct="0">
              <a:spcBef>
                <a:spcPct val="0"/>
              </a:spcBef>
              <a:spcAft>
                <a:spcPct val="0"/>
              </a:spcAft>
            </a:pPr>
            <a:r>
              <a:rPr lang="en-US" sz="1200" dirty="0">
                <a:solidFill>
                  <a:prstClr val="black"/>
                </a:solidFill>
                <a:latin typeface="Verdana" pitchFamily="34" charset="0"/>
                <a:ea typeface="ＭＳ Ｐゴシック" pitchFamily="34" charset="-128"/>
              </a:rPr>
              <a:t>Transformation Node</a:t>
            </a:r>
            <a:br>
              <a:rPr lang="en-US" sz="1200" dirty="0">
                <a:solidFill>
                  <a:prstClr val="black"/>
                </a:solidFill>
                <a:latin typeface="Verdana" pitchFamily="34" charset="0"/>
                <a:ea typeface="ＭＳ Ｐゴシック" pitchFamily="34" charset="-128"/>
              </a:rPr>
            </a:br>
            <a:r>
              <a:rPr lang="en-US" sz="800" dirty="0">
                <a:solidFill>
                  <a:prstClr val="black"/>
                </a:solidFill>
                <a:latin typeface="Verdana" pitchFamily="34" charset="0"/>
                <a:ea typeface="ＭＳ Ｐゴシック" pitchFamily="34" charset="-128"/>
              </a:rPr>
              <a:t>(e.g., LINKER, SCANMUX,</a:t>
            </a:r>
            <a:br>
              <a:rPr lang="en-US" sz="800" dirty="0">
                <a:solidFill>
                  <a:prstClr val="black"/>
                </a:solidFill>
                <a:latin typeface="Verdana" pitchFamily="34" charset="0"/>
                <a:ea typeface="ＭＳ Ｐゴシック" pitchFamily="34" charset="-128"/>
              </a:rPr>
            </a:br>
            <a:r>
              <a:rPr lang="en-US" sz="800" dirty="0">
                <a:solidFill>
                  <a:prstClr val="black"/>
                </a:solidFill>
                <a:latin typeface="Verdana" pitchFamily="34" charset="0"/>
                <a:ea typeface="ＭＳ Ｐゴシック" pitchFamily="34" charset="-128"/>
              </a:rPr>
              <a:t>BRIDGE, etc.)</a:t>
            </a:r>
            <a:endParaRPr lang="en-US" sz="1200" dirty="0">
              <a:solidFill>
                <a:prstClr val="black"/>
              </a:solidFill>
              <a:latin typeface="Verdana" pitchFamily="34" charset="0"/>
              <a:ea typeface="ＭＳ Ｐゴシック" pitchFamily="34" charset="-128"/>
            </a:endParaRPr>
          </a:p>
        </p:txBody>
      </p:sp>
      <p:sp>
        <p:nvSpPr>
          <p:cNvPr id="12" name="Flowchart: Alternate Process 11"/>
          <p:cNvSpPr/>
          <p:nvPr/>
        </p:nvSpPr>
        <p:spPr bwMode="auto">
          <a:xfrm>
            <a:off x="152401" y="1276350"/>
            <a:ext cx="1066800" cy="576685"/>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Verdana" pitchFamily="34" charset="0"/>
                <a:ea typeface="ＭＳ Ｐゴシック" pitchFamily="34" charset="-128"/>
              </a:rPr>
              <a:t>ModelPointProxy</a:t>
            </a:r>
            <a:r>
              <a:rPr kumimoji="0" lang="en-US" sz="1000" b="0" i="0" u="none" strike="noStrike" cap="none" normalizeH="0" baseline="0" dirty="0" smtClean="0">
                <a:ln>
                  <a:noFill/>
                </a:ln>
                <a:solidFill>
                  <a:schemeClr val="tx1"/>
                </a:solidFill>
                <a:effectLst/>
                <a:latin typeface="Verdana" pitchFamily="34" charset="0"/>
                <a:ea typeface="ＭＳ Ｐゴシック" pitchFamily="34" charset="-128"/>
              </a:rPr>
              <a:t/>
            </a:r>
            <a:br>
              <a:rPr kumimoji="0" lang="en-US" sz="10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000" b="0" i="0" u="none" strike="noStrike" cap="none" normalizeH="0" baseline="0" dirty="0" smtClean="0">
                <a:ln>
                  <a:noFill/>
                </a:ln>
                <a:solidFill>
                  <a:schemeClr val="tx1"/>
                </a:solidFill>
                <a:effectLst/>
                <a:latin typeface="Verdana" pitchFamily="34" charset="0"/>
                <a:ea typeface="ＭＳ Ｐゴシック" pitchFamily="34" charset="-128"/>
              </a:rPr>
              <a:t>(RPC Extension</a:t>
            </a:r>
            <a:br>
              <a:rPr kumimoji="0" lang="en-US" sz="10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000" b="0" i="0" u="none" strike="noStrike" cap="none" normalizeH="0" baseline="0" dirty="0" smtClean="0">
                <a:ln>
                  <a:noFill/>
                </a:ln>
                <a:solidFill>
                  <a:schemeClr val="tx1"/>
                </a:solidFill>
                <a:effectLst/>
                <a:latin typeface="Verdana" pitchFamily="34" charset="0"/>
                <a:ea typeface="ＭＳ Ｐゴシック" pitchFamily="34" charset="-128"/>
              </a:rPr>
              <a:t>adapter)</a:t>
            </a:r>
            <a:endParaRPr kumimoji="0" lang="en-US" sz="10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13" name="Flowchart: Alternate Process 12"/>
          <p:cNvSpPr/>
          <p:nvPr/>
        </p:nvSpPr>
        <p:spPr bwMode="auto">
          <a:xfrm>
            <a:off x="182530" y="2133601"/>
            <a:ext cx="1238250" cy="459486"/>
          </a:xfrm>
          <a:prstGeom prst="flowChartAlternateProcess">
            <a:avLst/>
          </a:prstGeom>
          <a:solidFill>
            <a:schemeClr val="tx2">
              <a:lumMod val="20000"/>
              <a:lumOff val="80000"/>
            </a:schemeClr>
          </a:solidFill>
          <a:ln w="28575" cap="flat" cmpd="sng" algn="ctr">
            <a:solidFill>
              <a:schemeClr val="tx1"/>
            </a:solidFill>
            <a:prstDash val="lg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Sub-Assembly</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(Top Level)</a:t>
            </a:r>
            <a:endParaRPr kumimoji="0" lang="en-US" sz="18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14" name="Flowchart: Alternate Process 13"/>
          <p:cNvSpPr/>
          <p:nvPr/>
        </p:nvSpPr>
        <p:spPr bwMode="auto">
          <a:xfrm>
            <a:off x="1290577" y="2721864"/>
            <a:ext cx="1147823" cy="459486"/>
          </a:xfrm>
          <a:prstGeom prst="flowChartAlternateProcess">
            <a:avLst/>
          </a:prstGeom>
          <a:solidFill>
            <a:schemeClr val="tx2">
              <a:lumMod val="20000"/>
              <a:lumOff val="80000"/>
            </a:schemeClr>
          </a:solidFill>
          <a:ln w="28575" cap="flat" cmpd="sng" algn="ctr">
            <a:solidFill>
              <a:schemeClr val="tx1"/>
            </a:solidFill>
            <a:prstDash val="lg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dirty="0">
                <a:latin typeface="Verdana" pitchFamily="34" charset="0"/>
                <a:ea typeface="ＭＳ Ｐゴシック" pitchFamily="34" charset="-128"/>
              </a:rPr>
              <a:t>Sub-Assembly</a:t>
            </a:r>
            <a:br>
              <a:rPr lang="en-US" sz="1200" dirty="0">
                <a:latin typeface="Verdana" pitchFamily="34" charset="0"/>
                <a:ea typeface="ＭＳ Ｐゴシック" pitchFamily="34" charset="-128"/>
              </a:rPr>
            </a:br>
            <a:r>
              <a:rPr lang="en-US" sz="1200" dirty="0">
                <a:latin typeface="Verdana" pitchFamily="34" charset="0"/>
                <a:ea typeface="ＭＳ Ｐゴシック" pitchFamily="34" charset="-128"/>
              </a:rPr>
              <a:t>(Top Level</a:t>
            </a:r>
            <a:r>
              <a:rPr lang="en-US" sz="1200" dirty="0" smtClean="0">
                <a:latin typeface="Verdana" pitchFamily="34" charset="0"/>
                <a:ea typeface="ＭＳ Ｐゴシック" pitchFamily="34" charset="-128"/>
              </a:rPr>
              <a:t>)</a:t>
            </a:r>
            <a:endParaRPr lang="en-US" dirty="0">
              <a:latin typeface="Verdana" pitchFamily="34" charset="0"/>
              <a:ea typeface="ＭＳ Ｐゴシック" pitchFamily="34" charset="-128"/>
            </a:endParaRPr>
          </a:p>
        </p:txBody>
      </p:sp>
      <p:cxnSp>
        <p:nvCxnSpPr>
          <p:cNvPr id="16" name="Elbow Connector 15"/>
          <p:cNvCxnSpPr>
            <a:stCxn id="5" idx="2"/>
            <a:endCxn id="9" idx="0"/>
          </p:cNvCxnSpPr>
          <p:nvPr/>
        </p:nvCxnSpPr>
        <p:spPr bwMode="auto">
          <a:xfrm rot="5400000">
            <a:off x="3322929" y="1877722"/>
            <a:ext cx="290112" cy="1769"/>
          </a:xfrm>
          <a:prstGeom prst="bentConnector3">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18" name="Elbow Connector 17"/>
          <p:cNvCxnSpPr>
            <a:stCxn id="9" idx="2"/>
            <a:endCxn id="10" idx="0"/>
          </p:cNvCxnSpPr>
          <p:nvPr/>
        </p:nvCxnSpPr>
        <p:spPr bwMode="auto">
          <a:xfrm rot="16200000" flipH="1">
            <a:off x="3400172" y="2550075"/>
            <a:ext cx="135624" cy="1769"/>
          </a:xfrm>
          <a:prstGeom prst="bentConnector3">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20" name="Elbow Connector 19"/>
          <p:cNvCxnSpPr>
            <a:stCxn id="69" idx="2"/>
            <a:endCxn id="11" idx="0"/>
          </p:cNvCxnSpPr>
          <p:nvPr/>
        </p:nvCxnSpPr>
        <p:spPr bwMode="auto">
          <a:xfrm rot="16200000" flipH="1">
            <a:off x="4741153" y="1640435"/>
            <a:ext cx="152400" cy="338629"/>
          </a:xfrm>
          <a:prstGeom prst="bentConnector3">
            <a:avLst>
              <a:gd name="adj1" fmla="val 50000"/>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22" name="Elbow Connector 21"/>
          <p:cNvCxnSpPr>
            <a:endCxn id="12" idx="0"/>
          </p:cNvCxnSpPr>
          <p:nvPr/>
        </p:nvCxnSpPr>
        <p:spPr bwMode="auto">
          <a:xfrm rot="10800000" flipV="1">
            <a:off x="685802" y="1009650"/>
            <a:ext cx="2705107" cy="266700"/>
          </a:xfrm>
          <a:prstGeom prst="bentConnector2">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24" name="Elbow Connector 23"/>
          <p:cNvCxnSpPr>
            <a:stCxn id="12" idx="2"/>
            <a:endCxn id="13" idx="0"/>
          </p:cNvCxnSpPr>
          <p:nvPr/>
        </p:nvCxnSpPr>
        <p:spPr bwMode="auto">
          <a:xfrm rot="16200000" flipH="1">
            <a:off x="603445" y="1935391"/>
            <a:ext cx="280566" cy="115854"/>
          </a:xfrm>
          <a:prstGeom prst="bentConnector3">
            <a:avLst/>
          </a:prstGeom>
          <a:solidFill>
            <a:schemeClr val="accent1"/>
          </a:solidFill>
          <a:ln w="9525" cap="flat" cmpd="sng" algn="ctr">
            <a:solidFill>
              <a:schemeClr val="accent1"/>
            </a:solidFill>
            <a:prstDash val="lgDash"/>
            <a:round/>
            <a:headEnd type="none" w="med" len="med"/>
            <a:tailEnd type="none" w="med" len="med"/>
          </a:ln>
          <a:effectLst/>
        </p:spPr>
      </p:cxnSp>
      <p:cxnSp>
        <p:nvCxnSpPr>
          <p:cNvPr id="26" name="Elbow Connector 25"/>
          <p:cNvCxnSpPr>
            <a:stCxn id="83" idx="2"/>
            <a:endCxn id="14" idx="0"/>
          </p:cNvCxnSpPr>
          <p:nvPr/>
        </p:nvCxnSpPr>
        <p:spPr bwMode="auto">
          <a:xfrm rot="5400000">
            <a:off x="1526531" y="2190993"/>
            <a:ext cx="868829" cy="192912"/>
          </a:xfrm>
          <a:prstGeom prst="bentConnector3">
            <a:avLst>
              <a:gd name="adj1" fmla="val 50000"/>
            </a:avLst>
          </a:prstGeom>
          <a:solidFill>
            <a:schemeClr val="accent1"/>
          </a:solidFill>
          <a:ln w="9525" cap="flat" cmpd="sng" algn="ctr">
            <a:solidFill>
              <a:schemeClr val="accent1"/>
            </a:solidFill>
            <a:prstDash val="lgDash"/>
            <a:round/>
            <a:headEnd type="none" w="med" len="med"/>
            <a:tailEnd type="none" w="med" len="med"/>
          </a:ln>
          <a:effectLst/>
        </p:spPr>
      </p:cxnSp>
      <p:sp>
        <p:nvSpPr>
          <p:cNvPr id="32" name="Flowchart: Alternate Process 31"/>
          <p:cNvSpPr/>
          <p:nvPr/>
        </p:nvSpPr>
        <p:spPr bwMode="auto">
          <a:xfrm>
            <a:off x="1407931" y="3497961"/>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endParaRPr kumimoji="0" lang="en-US" sz="1200" b="0" i="0" u="none" strike="noStrike" cap="none" normalizeH="0" baseline="0" dirty="0" smtClean="0">
              <a:ln>
                <a:noFill/>
              </a:ln>
              <a:solidFill>
                <a:schemeClr val="tx1"/>
              </a:solidFill>
              <a:effectLst/>
              <a:latin typeface="Verdana" pitchFamily="34" charset="0"/>
              <a:ea typeface="ＭＳ Ｐゴシック" pitchFamily="34" charset="-128"/>
            </a:endParaRPr>
          </a:p>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cxnSp>
        <p:nvCxnSpPr>
          <p:cNvPr id="34" name="Elbow Connector 33"/>
          <p:cNvCxnSpPr>
            <a:stCxn id="10" idx="2"/>
            <a:endCxn id="32" idx="0"/>
          </p:cNvCxnSpPr>
          <p:nvPr/>
        </p:nvCxnSpPr>
        <p:spPr>
          <a:xfrm rot="5400000">
            <a:off x="2457149" y="2486240"/>
            <a:ext cx="419703" cy="160373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1293631" y="4347556"/>
            <a:ext cx="11430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JTAG</a:t>
            </a:r>
            <a:br>
              <a:rPr lang="en-US" sz="1200" dirty="0" smtClean="0">
                <a:solidFill>
                  <a:schemeClr val="tx1"/>
                </a:solidFill>
              </a:rPr>
            </a:br>
            <a:r>
              <a:rPr lang="en-US" sz="1200" dirty="0" smtClean="0">
                <a:solidFill>
                  <a:schemeClr val="tx1"/>
                </a:solidFill>
              </a:rPr>
              <a:t>Model</a:t>
            </a:r>
            <a:endParaRPr lang="en-US" sz="1200" dirty="0">
              <a:solidFill>
                <a:schemeClr val="tx1"/>
              </a:solidFill>
            </a:endParaRPr>
          </a:p>
        </p:txBody>
      </p:sp>
      <p:cxnSp>
        <p:nvCxnSpPr>
          <p:cNvPr id="47" name="Elbow Connector 46"/>
          <p:cNvCxnSpPr>
            <a:stCxn id="32" idx="2"/>
            <a:endCxn id="38" idx="0"/>
          </p:cNvCxnSpPr>
          <p:nvPr/>
        </p:nvCxnSpPr>
        <p:spPr>
          <a:xfrm rot="5400000">
            <a:off x="1670077" y="4152501"/>
            <a:ext cx="390109" cy="127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bwMode="auto">
          <a:xfrm>
            <a:off x="304800" y="3497961"/>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cxnSp>
        <p:nvCxnSpPr>
          <p:cNvPr id="50" name="Elbow Connector 49"/>
          <p:cNvCxnSpPr>
            <a:stCxn id="10" idx="2"/>
            <a:endCxn id="48" idx="0"/>
          </p:cNvCxnSpPr>
          <p:nvPr/>
        </p:nvCxnSpPr>
        <p:spPr>
          <a:xfrm rot="5400000">
            <a:off x="1905584" y="1934675"/>
            <a:ext cx="419703" cy="2706869"/>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a:xfrm>
            <a:off x="361950" y="4343400"/>
            <a:ext cx="8001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Custom</a:t>
            </a:r>
            <a:br>
              <a:rPr lang="en-US" sz="1200" dirty="0" smtClean="0">
                <a:solidFill>
                  <a:schemeClr val="tx1"/>
                </a:solidFill>
              </a:rPr>
            </a:br>
            <a:r>
              <a:rPr lang="en-US" sz="1200" dirty="0" smtClean="0">
                <a:solidFill>
                  <a:schemeClr val="tx1"/>
                </a:solidFill>
              </a:rPr>
              <a:t>Model</a:t>
            </a:r>
            <a:endParaRPr lang="en-US" sz="1200" dirty="0">
              <a:solidFill>
                <a:schemeClr val="tx1"/>
              </a:solidFill>
            </a:endParaRPr>
          </a:p>
        </p:txBody>
      </p:sp>
      <p:cxnSp>
        <p:nvCxnSpPr>
          <p:cNvPr id="53" name="Elbow Connector 52"/>
          <p:cNvCxnSpPr>
            <a:stCxn id="48" idx="2"/>
            <a:endCxn id="51" idx="0"/>
          </p:cNvCxnSpPr>
          <p:nvPr/>
        </p:nvCxnSpPr>
        <p:spPr>
          <a:xfrm rot="5400000">
            <a:off x="569024" y="4150423"/>
            <a:ext cx="385953" cy="127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54" name="Date Placeholder 3"/>
          <p:cNvSpPr>
            <a:spLocks noGrp="1"/>
          </p:cNvSpPr>
          <p:nvPr>
            <p:ph type="dt" sz="half" idx="10"/>
          </p:nvPr>
        </p:nvSpPr>
        <p:spPr>
          <a:xfrm>
            <a:off x="7543800" y="4767263"/>
            <a:ext cx="905523" cy="273844"/>
          </a:xfrm>
        </p:spPr>
        <p:txBody>
          <a:bodyPr/>
          <a:lstStyle/>
          <a:p>
            <a:fld id="{3FDA6BFE-8128-4F49-BBF8-336D42698862}" type="datetime1">
              <a:rPr lang="en-US" smtClean="0"/>
              <a:t>3/23/2021</a:t>
            </a:fld>
            <a:endParaRPr lang="en-US" dirty="0"/>
          </a:p>
        </p:txBody>
      </p:sp>
      <p:sp>
        <p:nvSpPr>
          <p:cNvPr id="55" name="Footer Placeholder 4"/>
          <p:cNvSpPr>
            <a:spLocks noGrp="1"/>
          </p:cNvSpPr>
          <p:nvPr>
            <p:ph type="ftr" sz="quarter" idx="11"/>
          </p:nvPr>
        </p:nvSpPr>
        <p:spPr>
          <a:xfrm>
            <a:off x="659166" y="4767263"/>
            <a:ext cx="2847975" cy="273844"/>
          </a:xfrm>
        </p:spPr>
        <p:txBody>
          <a:bodyPr/>
          <a:lstStyle/>
          <a:p>
            <a:r>
              <a:rPr lang="en-US" dirty="0" smtClean="0"/>
              <a:t>P2654/P1687.1 Unified Concepts Analysis</a:t>
            </a:r>
            <a:endParaRPr lang="en-US" dirty="0"/>
          </a:p>
        </p:txBody>
      </p:sp>
      <p:sp>
        <p:nvSpPr>
          <p:cNvPr id="11" name="Flowchart: Alternate Process 10"/>
          <p:cNvSpPr/>
          <p:nvPr/>
        </p:nvSpPr>
        <p:spPr bwMode="auto">
          <a:xfrm>
            <a:off x="4529468" y="18859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35" name="Rounded Rectangle 34"/>
          <p:cNvSpPr/>
          <p:nvPr/>
        </p:nvSpPr>
        <p:spPr>
          <a:xfrm>
            <a:off x="4573918" y="2737834"/>
            <a:ext cx="8382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I2C</a:t>
            </a:r>
            <a:br>
              <a:rPr lang="en-US" sz="1200" dirty="0" smtClean="0">
                <a:solidFill>
                  <a:schemeClr val="tx1"/>
                </a:solidFill>
              </a:rPr>
            </a:br>
            <a:r>
              <a:rPr lang="en-US" sz="1200" dirty="0" smtClean="0">
                <a:solidFill>
                  <a:schemeClr val="tx1"/>
                </a:solidFill>
              </a:rPr>
              <a:t>Model</a:t>
            </a:r>
            <a:endParaRPr lang="en-US" sz="1200" dirty="0">
              <a:solidFill>
                <a:schemeClr val="tx1"/>
              </a:solidFill>
            </a:endParaRPr>
          </a:p>
        </p:txBody>
      </p:sp>
      <p:cxnSp>
        <p:nvCxnSpPr>
          <p:cNvPr id="37" name="Elbow Connector 36"/>
          <p:cNvCxnSpPr>
            <a:stCxn id="11" idx="2"/>
            <a:endCxn id="35" idx="0"/>
          </p:cNvCxnSpPr>
          <p:nvPr/>
        </p:nvCxnSpPr>
        <p:spPr>
          <a:xfrm rot="16200000" flipH="1">
            <a:off x="4793644" y="2538460"/>
            <a:ext cx="392398" cy="635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41" name="Flowchart: Alternate Process 40"/>
          <p:cNvSpPr/>
          <p:nvPr/>
        </p:nvSpPr>
        <p:spPr bwMode="auto">
          <a:xfrm>
            <a:off x="2514600" y="34861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42" name="Rounded Rectangle 41"/>
          <p:cNvSpPr/>
          <p:nvPr/>
        </p:nvSpPr>
        <p:spPr>
          <a:xfrm>
            <a:off x="2552700" y="4324350"/>
            <a:ext cx="8382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SCAN</a:t>
            </a:r>
            <a:br>
              <a:rPr lang="en-US" sz="1200" dirty="0" smtClean="0">
                <a:solidFill>
                  <a:schemeClr val="tx1"/>
                </a:solidFill>
              </a:rPr>
            </a:br>
            <a:r>
              <a:rPr lang="en-US" sz="1200" dirty="0" smtClean="0">
                <a:solidFill>
                  <a:schemeClr val="tx1"/>
                </a:solidFill>
              </a:rPr>
              <a:t>Model</a:t>
            </a:r>
            <a:endParaRPr lang="en-US" sz="1200" dirty="0">
              <a:solidFill>
                <a:schemeClr val="tx1"/>
              </a:solidFill>
            </a:endParaRPr>
          </a:p>
        </p:txBody>
      </p:sp>
      <p:cxnSp>
        <p:nvCxnSpPr>
          <p:cNvPr id="43" name="Elbow Connector 42"/>
          <p:cNvCxnSpPr>
            <a:stCxn id="41" idx="2"/>
            <a:endCxn id="42" idx="0"/>
          </p:cNvCxnSpPr>
          <p:nvPr/>
        </p:nvCxnSpPr>
        <p:spPr>
          <a:xfrm rot="5400000">
            <a:off x="2782443" y="4134993"/>
            <a:ext cx="378714" cy="127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44" name="Flowchart: Alternate Process 43"/>
          <p:cNvSpPr/>
          <p:nvPr/>
        </p:nvSpPr>
        <p:spPr bwMode="auto">
          <a:xfrm>
            <a:off x="7620000" y="37909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45" name="Rounded Rectangle 44"/>
          <p:cNvSpPr/>
          <p:nvPr/>
        </p:nvSpPr>
        <p:spPr>
          <a:xfrm>
            <a:off x="8229600" y="4400550"/>
            <a:ext cx="761558"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GPIO</a:t>
            </a:r>
            <a:br>
              <a:rPr lang="en-US" sz="1200" dirty="0" smtClean="0">
                <a:solidFill>
                  <a:schemeClr val="tx1"/>
                </a:solidFill>
              </a:rPr>
            </a:br>
            <a:r>
              <a:rPr lang="en-US" sz="1200" dirty="0" smtClean="0">
                <a:solidFill>
                  <a:schemeClr val="tx1"/>
                </a:solidFill>
              </a:rPr>
              <a:t>Model</a:t>
            </a:r>
            <a:endParaRPr lang="en-US" sz="1200" dirty="0">
              <a:solidFill>
                <a:schemeClr val="tx1"/>
              </a:solidFill>
            </a:endParaRPr>
          </a:p>
        </p:txBody>
      </p:sp>
      <p:cxnSp>
        <p:nvCxnSpPr>
          <p:cNvPr id="46" name="Elbow Connector 45"/>
          <p:cNvCxnSpPr>
            <a:stCxn id="44" idx="2"/>
            <a:endCxn id="45" idx="0"/>
          </p:cNvCxnSpPr>
          <p:nvPr/>
        </p:nvCxnSpPr>
        <p:spPr>
          <a:xfrm rot="16200000" flipH="1">
            <a:off x="8268732" y="4058903"/>
            <a:ext cx="150114" cy="53317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0" idx="2"/>
            <a:endCxn id="41" idx="0"/>
          </p:cNvCxnSpPr>
          <p:nvPr/>
        </p:nvCxnSpPr>
        <p:spPr>
          <a:xfrm rot="5400000">
            <a:off x="3016389" y="3033670"/>
            <a:ext cx="407892" cy="49706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56" name="Flowchart: Alternate Process 55"/>
          <p:cNvSpPr/>
          <p:nvPr/>
        </p:nvSpPr>
        <p:spPr bwMode="auto">
          <a:xfrm>
            <a:off x="4648200" y="3519065"/>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57" name="Rounded Rectangle 56"/>
          <p:cNvSpPr/>
          <p:nvPr/>
        </p:nvSpPr>
        <p:spPr>
          <a:xfrm>
            <a:off x="4686300" y="4357265"/>
            <a:ext cx="8382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DataReg</a:t>
            </a:r>
            <a:r>
              <a:rPr lang="en-US" sz="1200" dirty="0" smtClean="0">
                <a:solidFill>
                  <a:schemeClr val="tx1"/>
                </a:solidFill>
              </a:rPr>
              <a:t/>
            </a:r>
            <a:br>
              <a:rPr lang="en-US" sz="1200" dirty="0" smtClean="0">
                <a:solidFill>
                  <a:schemeClr val="tx1"/>
                </a:solidFill>
              </a:rPr>
            </a:br>
            <a:r>
              <a:rPr lang="en-US" sz="1200" dirty="0" smtClean="0">
                <a:solidFill>
                  <a:schemeClr val="tx1"/>
                </a:solidFill>
              </a:rPr>
              <a:t>Model</a:t>
            </a:r>
            <a:endParaRPr lang="en-US" sz="1200" dirty="0">
              <a:solidFill>
                <a:schemeClr val="tx1"/>
              </a:solidFill>
            </a:endParaRPr>
          </a:p>
        </p:txBody>
      </p:sp>
      <p:cxnSp>
        <p:nvCxnSpPr>
          <p:cNvPr id="58" name="Elbow Connector 57"/>
          <p:cNvCxnSpPr>
            <a:stCxn id="56" idx="2"/>
            <a:endCxn id="57" idx="0"/>
          </p:cNvCxnSpPr>
          <p:nvPr/>
        </p:nvCxnSpPr>
        <p:spPr>
          <a:xfrm rot="5400000">
            <a:off x="4916043" y="4167908"/>
            <a:ext cx="378714"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10" idx="2"/>
            <a:endCxn id="56" idx="0"/>
          </p:cNvCxnSpPr>
          <p:nvPr/>
        </p:nvCxnSpPr>
        <p:spPr>
          <a:xfrm rot="16200000" flipH="1">
            <a:off x="4066731" y="2480395"/>
            <a:ext cx="440807" cy="163653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96" idx="2"/>
            <a:endCxn id="44" idx="0"/>
          </p:cNvCxnSpPr>
          <p:nvPr/>
        </p:nvCxnSpPr>
        <p:spPr>
          <a:xfrm rot="5400000">
            <a:off x="8184191" y="3574091"/>
            <a:ext cx="109868" cy="32385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76" name="Flowchart: Alternate Process 75"/>
          <p:cNvSpPr/>
          <p:nvPr/>
        </p:nvSpPr>
        <p:spPr bwMode="auto">
          <a:xfrm>
            <a:off x="3581400" y="3519065"/>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77" name="Rounded Rectangle 76"/>
          <p:cNvSpPr/>
          <p:nvPr/>
        </p:nvSpPr>
        <p:spPr>
          <a:xfrm>
            <a:off x="3619500" y="4357265"/>
            <a:ext cx="8382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ScanReg</a:t>
            </a:r>
            <a:r>
              <a:rPr lang="en-US" sz="1200" dirty="0" smtClean="0">
                <a:solidFill>
                  <a:schemeClr val="tx1"/>
                </a:solidFill>
              </a:rPr>
              <a:t/>
            </a:r>
            <a:br>
              <a:rPr lang="en-US" sz="1200" dirty="0" smtClean="0">
                <a:solidFill>
                  <a:schemeClr val="tx1"/>
                </a:solidFill>
              </a:rPr>
            </a:br>
            <a:r>
              <a:rPr lang="en-US" sz="1200" dirty="0" smtClean="0">
                <a:solidFill>
                  <a:schemeClr val="tx1"/>
                </a:solidFill>
              </a:rPr>
              <a:t>Model</a:t>
            </a:r>
            <a:endParaRPr lang="en-US" sz="1200" dirty="0">
              <a:solidFill>
                <a:schemeClr val="tx1"/>
              </a:solidFill>
            </a:endParaRPr>
          </a:p>
        </p:txBody>
      </p:sp>
      <p:cxnSp>
        <p:nvCxnSpPr>
          <p:cNvPr id="78" name="Elbow Connector 77"/>
          <p:cNvCxnSpPr>
            <a:stCxn id="76" idx="2"/>
            <a:endCxn id="77" idx="0"/>
          </p:cNvCxnSpPr>
          <p:nvPr/>
        </p:nvCxnSpPr>
        <p:spPr>
          <a:xfrm rot="5400000">
            <a:off x="3849243" y="4167908"/>
            <a:ext cx="378714"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76" idx="0"/>
            <a:endCxn id="10" idx="2"/>
          </p:cNvCxnSpPr>
          <p:nvPr/>
        </p:nvCxnSpPr>
        <p:spPr>
          <a:xfrm rot="16200000" flipV="1">
            <a:off x="3533332" y="3013796"/>
            <a:ext cx="440807" cy="56973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3102934" y="1352550"/>
            <a:ext cx="731870" cy="381000"/>
          </a:xfrm>
          <a:prstGeom prst="round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JTAG_TOP</a:t>
            </a:r>
            <a:endParaRPr lang="en-US" sz="1200" dirty="0">
              <a:solidFill>
                <a:schemeClr val="bg1"/>
              </a:solidFill>
            </a:endParaRPr>
          </a:p>
        </p:txBody>
      </p:sp>
      <p:sp>
        <p:nvSpPr>
          <p:cNvPr id="59" name="Rounded Rectangle 58"/>
          <p:cNvSpPr/>
          <p:nvPr/>
        </p:nvSpPr>
        <p:spPr>
          <a:xfrm>
            <a:off x="5257800" y="1352550"/>
            <a:ext cx="731870" cy="381000"/>
          </a:xfrm>
          <a:prstGeom prst="round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GPIO_TOP</a:t>
            </a:r>
            <a:endParaRPr lang="en-US" sz="1200" dirty="0">
              <a:solidFill>
                <a:schemeClr val="bg1"/>
              </a:solidFill>
            </a:endParaRPr>
          </a:p>
        </p:txBody>
      </p:sp>
      <p:sp>
        <p:nvSpPr>
          <p:cNvPr id="60" name="Flowchart: Alternate Process 59"/>
          <p:cNvSpPr/>
          <p:nvPr/>
        </p:nvSpPr>
        <p:spPr bwMode="auto">
          <a:xfrm>
            <a:off x="5541334" y="1918865"/>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62" name="Rounded Rectangle 61"/>
          <p:cNvSpPr/>
          <p:nvPr/>
        </p:nvSpPr>
        <p:spPr>
          <a:xfrm>
            <a:off x="5579434" y="2757065"/>
            <a:ext cx="8382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GPIO</a:t>
            </a:r>
            <a:br>
              <a:rPr lang="en-US" sz="1200" dirty="0" smtClean="0">
                <a:solidFill>
                  <a:schemeClr val="tx1"/>
                </a:solidFill>
              </a:rPr>
            </a:br>
            <a:r>
              <a:rPr lang="en-US" sz="1200" dirty="0" smtClean="0">
                <a:solidFill>
                  <a:schemeClr val="tx1"/>
                </a:solidFill>
              </a:rPr>
              <a:t>Model</a:t>
            </a:r>
            <a:endParaRPr lang="en-US" sz="1200" dirty="0">
              <a:solidFill>
                <a:schemeClr val="tx1"/>
              </a:solidFill>
            </a:endParaRPr>
          </a:p>
        </p:txBody>
      </p:sp>
      <p:cxnSp>
        <p:nvCxnSpPr>
          <p:cNvPr id="63" name="Elbow Connector 62"/>
          <p:cNvCxnSpPr>
            <a:stCxn id="60" idx="2"/>
            <a:endCxn id="62" idx="0"/>
          </p:cNvCxnSpPr>
          <p:nvPr/>
        </p:nvCxnSpPr>
        <p:spPr>
          <a:xfrm rot="5400000">
            <a:off x="5809177" y="2567708"/>
            <a:ext cx="378714"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59" idx="2"/>
            <a:endCxn id="60" idx="0"/>
          </p:cNvCxnSpPr>
          <p:nvPr/>
        </p:nvCxnSpPr>
        <p:spPr>
          <a:xfrm rot="16200000" flipH="1">
            <a:off x="5718477" y="1638807"/>
            <a:ext cx="185315" cy="374799"/>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64" name="Rounded Rectangle 63"/>
          <p:cNvSpPr/>
          <p:nvPr/>
        </p:nvSpPr>
        <p:spPr>
          <a:xfrm>
            <a:off x="6115934" y="1352550"/>
            <a:ext cx="843070" cy="381000"/>
          </a:xfrm>
          <a:prstGeom prst="round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SPI_TOP</a:t>
            </a:r>
            <a:endParaRPr lang="en-US" sz="1200" dirty="0">
              <a:solidFill>
                <a:schemeClr val="bg1"/>
              </a:solidFill>
            </a:endParaRPr>
          </a:p>
        </p:txBody>
      </p:sp>
      <p:sp>
        <p:nvSpPr>
          <p:cNvPr id="65" name="Flowchart: Alternate Process 64"/>
          <p:cNvSpPr/>
          <p:nvPr/>
        </p:nvSpPr>
        <p:spPr bwMode="auto">
          <a:xfrm>
            <a:off x="7772400" y="895350"/>
            <a:ext cx="10668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SPI_to_I2C</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Bridge</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66" name="Flowchart: Alternate Process 65"/>
          <p:cNvSpPr/>
          <p:nvPr/>
        </p:nvSpPr>
        <p:spPr bwMode="auto">
          <a:xfrm>
            <a:off x="7848600" y="15049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67" name="Rounded Rectangle 66"/>
          <p:cNvSpPr/>
          <p:nvPr/>
        </p:nvSpPr>
        <p:spPr>
          <a:xfrm>
            <a:off x="7893050" y="2136832"/>
            <a:ext cx="8382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I2C</a:t>
            </a:r>
            <a:br>
              <a:rPr lang="en-US" sz="1200" dirty="0" smtClean="0">
                <a:solidFill>
                  <a:schemeClr val="tx1"/>
                </a:solidFill>
              </a:rPr>
            </a:br>
            <a:r>
              <a:rPr lang="en-US" sz="1200" dirty="0" smtClean="0">
                <a:solidFill>
                  <a:schemeClr val="tx1"/>
                </a:solidFill>
              </a:rPr>
              <a:t>Model</a:t>
            </a:r>
            <a:endParaRPr lang="en-US" sz="1200" dirty="0">
              <a:solidFill>
                <a:schemeClr val="tx1"/>
              </a:solidFill>
            </a:endParaRPr>
          </a:p>
        </p:txBody>
      </p:sp>
      <p:cxnSp>
        <p:nvCxnSpPr>
          <p:cNvPr id="68" name="Elbow Connector 67"/>
          <p:cNvCxnSpPr>
            <a:stCxn id="66" idx="2"/>
            <a:endCxn id="67" idx="0"/>
          </p:cNvCxnSpPr>
          <p:nvPr/>
        </p:nvCxnSpPr>
        <p:spPr>
          <a:xfrm rot="16200000" flipH="1">
            <a:off x="8222777" y="2047459"/>
            <a:ext cx="172396" cy="635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65" idx="2"/>
            <a:endCxn id="66" idx="0"/>
          </p:cNvCxnSpPr>
          <p:nvPr/>
        </p:nvCxnSpPr>
        <p:spPr>
          <a:xfrm rot="5400000">
            <a:off x="8230743" y="1429893"/>
            <a:ext cx="150114" cy="127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71" name="Flowchart: Alternate Process 70"/>
          <p:cNvSpPr/>
          <p:nvPr/>
        </p:nvSpPr>
        <p:spPr bwMode="auto">
          <a:xfrm>
            <a:off x="6705600" y="2112264"/>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72" name="Rounded Rectangle 71"/>
          <p:cNvSpPr/>
          <p:nvPr/>
        </p:nvSpPr>
        <p:spPr>
          <a:xfrm>
            <a:off x="6743700" y="2724150"/>
            <a:ext cx="8382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SPI</a:t>
            </a:r>
            <a:br>
              <a:rPr lang="en-US" sz="1200" dirty="0" smtClean="0">
                <a:solidFill>
                  <a:schemeClr val="tx1"/>
                </a:solidFill>
              </a:rPr>
            </a:br>
            <a:r>
              <a:rPr lang="en-US" sz="1200" dirty="0" smtClean="0">
                <a:solidFill>
                  <a:schemeClr val="tx1"/>
                </a:solidFill>
              </a:rPr>
              <a:t>Model</a:t>
            </a:r>
            <a:endParaRPr lang="en-US" sz="1200" dirty="0">
              <a:solidFill>
                <a:schemeClr val="tx1"/>
              </a:solidFill>
            </a:endParaRPr>
          </a:p>
        </p:txBody>
      </p:sp>
      <p:cxnSp>
        <p:nvCxnSpPr>
          <p:cNvPr id="73" name="Elbow Connector 72"/>
          <p:cNvCxnSpPr>
            <a:stCxn id="71" idx="2"/>
            <a:endCxn id="72" idx="0"/>
          </p:cNvCxnSpPr>
          <p:nvPr/>
        </p:nvCxnSpPr>
        <p:spPr>
          <a:xfrm rot="5400000">
            <a:off x="7086600" y="2647950"/>
            <a:ext cx="152400"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64" idx="2"/>
            <a:endCxn id="71" idx="0"/>
          </p:cNvCxnSpPr>
          <p:nvPr/>
        </p:nvCxnSpPr>
        <p:spPr>
          <a:xfrm rot="16200000" flipH="1">
            <a:off x="6660777" y="1610241"/>
            <a:ext cx="378714" cy="62533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74" name="Elbow Connector 73"/>
          <p:cNvCxnSpPr>
            <a:stCxn id="65" idx="1"/>
            <a:endCxn id="64" idx="2"/>
          </p:cNvCxnSpPr>
          <p:nvPr/>
        </p:nvCxnSpPr>
        <p:spPr>
          <a:xfrm rot="10800000" flipV="1">
            <a:off x="6537470" y="1125092"/>
            <a:ext cx="1234931" cy="608457"/>
          </a:xfrm>
          <a:prstGeom prst="bentConnector4">
            <a:avLst>
              <a:gd name="adj1" fmla="val 32933"/>
              <a:gd name="adj2" fmla="val 128833"/>
            </a:avLst>
          </a:prstGeom>
        </p:spPr>
        <p:style>
          <a:lnRef idx="1">
            <a:schemeClr val="accent1"/>
          </a:lnRef>
          <a:fillRef idx="0">
            <a:schemeClr val="accent1"/>
          </a:fillRef>
          <a:effectRef idx="0">
            <a:schemeClr val="accent1"/>
          </a:effectRef>
          <a:fontRef idx="minor">
            <a:schemeClr val="tx1"/>
          </a:fontRef>
        </p:style>
      </p:cxnSp>
      <p:sp>
        <p:nvSpPr>
          <p:cNvPr id="69" name="Rounded Rectangle 68"/>
          <p:cNvSpPr/>
          <p:nvPr/>
        </p:nvSpPr>
        <p:spPr>
          <a:xfrm>
            <a:off x="4191000" y="1352550"/>
            <a:ext cx="914078" cy="381000"/>
          </a:xfrm>
          <a:prstGeom prst="round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I2C_TOP</a:t>
            </a:r>
            <a:endParaRPr lang="en-US" sz="1200" dirty="0">
              <a:solidFill>
                <a:schemeClr val="bg1"/>
              </a:solidFill>
            </a:endParaRPr>
          </a:p>
        </p:txBody>
      </p:sp>
      <p:sp>
        <p:nvSpPr>
          <p:cNvPr id="75" name="Rounded Rectangle 74"/>
          <p:cNvSpPr/>
          <p:nvPr/>
        </p:nvSpPr>
        <p:spPr>
          <a:xfrm>
            <a:off x="3078130" y="819150"/>
            <a:ext cx="731870" cy="381000"/>
          </a:xfrm>
          <a:prstGeom prst="round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rPr>
              <a:t>gRPC_TOP</a:t>
            </a:r>
            <a:endParaRPr lang="en-US" sz="1200" dirty="0">
              <a:solidFill>
                <a:schemeClr val="bg1"/>
              </a:solidFill>
            </a:endParaRPr>
          </a:p>
        </p:txBody>
      </p:sp>
      <p:sp>
        <p:nvSpPr>
          <p:cNvPr id="79" name="Flowchart: Alternate Process 78"/>
          <p:cNvSpPr/>
          <p:nvPr/>
        </p:nvSpPr>
        <p:spPr bwMode="auto">
          <a:xfrm>
            <a:off x="5638800" y="3528165"/>
            <a:ext cx="1447800" cy="613178"/>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lvl="0" algn="ctr" eaLnBrk="0" fontAlgn="base" hangingPunct="0">
              <a:spcBef>
                <a:spcPct val="0"/>
              </a:spcBef>
              <a:spcAft>
                <a:spcPct val="0"/>
              </a:spcAft>
            </a:pPr>
            <a:r>
              <a:rPr lang="en-US" sz="1200" dirty="0" smtClean="0">
                <a:solidFill>
                  <a:prstClr val="black"/>
                </a:solidFill>
                <a:latin typeface="Verdana" pitchFamily="34" charset="0"/>
                <a:ea typeface="ＭＳ Ｐゴシック" pitchFamily="34" charset="-128"/>
              </a:rPr>
              <a:t>Transformation</a:t>
            </a:r>
            <a:br>
              <a:rPr lang="en-US" sz="1200" dirty="0" smtClean="0">
                <a:solidFill>
                  <a:prstClr val="black"/>
                </a:solidFill>
                <a:latin typeface="Verdana" pitchFamily="34" charset="0"/>
                <a:ea typeface="ＭＳ Ｐゴシック" pitchFamily="34" charset="-128"/>
              </a:rPr>
            </a:br>
            <a:r>
              <a:rPr lang="en-US" sz="1200" dirty="0" smtClean="0">
                <a:solidFill>
                  <a:prstClr val="black"/>
                </a:solidFill>
                <a:latin typeface="Verdana" pitchFamily="34" charset="0"/>
                <a:ea typeface="ＭＳ Ｐゴシック" pitchFamily="34" charset="-128"/>
              </a:rPr>
              <a:t>Node</a:t>
            </a:r>
            <a:endParaRPr lang="en-US" sz="1200" dirty="0">
              <a:solidFill>
                <a:prstClr val="black"/>
              </a:solidFill>
              <a:latin typeface="Verdana" pitchFamily="34" charset="0"/>
              <a:ea typeface="ＭＳ Ｐゴシック" pitchFamily="34" charset="-128"/>
            </a:endParaRPr>
          </a:p>
          <a:p>
            <a:pPr lvl="0" algn="ctr" eaLnBrk="0" fontAlgn="base" hangingPunct="0">
              <a:spcBef>
                <a:spcPct val="0"/>
              </a:spcBef>
              <a:spcAft>
                <a:spcPct val="0"/>
              </a:spcAft>
            </a:pPr>
            <a:r>
              <a:rPr lang="en-US" sz="1200" dirty="0" smtClean="0">
                <a:solidFill>
                  <a:prstClr val="black"/>
                </a:solidFill>
                <a:latin typeface="Verdana" pitchFamily="34" charset="0"/>
                <a:ea typeface="ＭＳ Ｐゴシック" pitchFamily="34" charset="-128"/>
              </a:rPr>
              <a:t>(JTAG2I2C Bridge)</a:t>
            </a:r>
            <a:endParaRPr lang="en-US" sz="1200" dirty="0">
              <a:solidFill>
                <a:prstClr val="black"/>
              </a:solidFill>
              <a:latin typeface="Verdana" pitchFamily="34" charset="0"/>
              <a:ea typeface="ＭＳ Ｐゴシック" pitchFamily="34" charset="-128"/>
            </a:endParaRPr>
          </a:p>
        </p:txBody>
      </p:sp>
      <p:sp>
        <p:nvSpPr>
          <p:cNvPr id="80" name="Flowchart: Alternate Process 79"/>
          <p:cNvSpPr/>
          <p:nvPr/>
        </p:nvSpPr>
        <p:spPr bwMode="auto">
          <a:xfrm>
            <a:off x="5638800" y="4322064"/>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81" name="Rounded Rectangle 80"/>
          <p:cNvSpPr/>
          <p:nvPr/>
        </p:nvSpPr>
        <p:spPr>
          <a:xfrm>
            <a:off x="6705600" y="4335999"/>
            <a:ext cx="8382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I2C</a:t>
            </a:r>
            <a:br>
              <a:rPr lang="en-US" sz="1200" dirty="0" smtClean="0">
                <a:solidFill>
                  <a:schemeClr val="tx1"/>
                </a:solidFill>
              </a:rPr>
            </a:br>
            <a:r>
              <a:rPr lang="en-US" sz="1200" dirty="0" smtClean="0">
                <a:solidFill>
                  <a:schemeClr val="tx1"/>
                </a:solidFill>
              </a:rPr>
              <a:t>Model</a:t>
            </a:r>
            <a:endParaRPr lang="en-US" sz="1200" dirty="0">
              <a:solidFill>
                <a:schemeClr val="tx1"/>
              </a:solidFill>
            </a:endParaRPr>
          </a:p>
        </p:txBody>
      </p:sp>
      <p:cxnSp>
        <p:nvCxnSpPr>
          <p:cNvPr id="40" name="Elbow Connector 39"/>
          <p:cNvCxnSpPr>
            <a:stCxn id="10" idx="2"/>
            <a:endCxn id="79" idx="0"/>
          </p:cNvCxnSpPr>
          <p:nvPr/>
        </p:nvCxnSpPr>
        <p:spPr>
          <a:xfrm rot="16200000" flipH="1">
            <a:off x="4690831" y="1856295"/>
            <a:ext cx="449907" cy="289383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86" name="Elbow Connector 85"/>
          <p:cNvCxnSpPr>
            <a:stCxn id="79" idx="2"/>
            <a:endCxn id="80" idx="0"/>
          </p:cNvCxnSpPr>
          <p:nvPr/>
        </p:nvCxnSpPr>
        <p:spPr>
          <a:xfrm rot="5400000">
            <a:off x="6138990" y="4098353"/>
            <a:ext cx="180721" cy="266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80" idx="3"/>
            <a:endCxn id="81" idx="1"/>
          </p:cNvCxnSpPr>
          <p:nvPr/>
        </p:nvCxnSpPr>
        <p:spPr>
          <a:xfrm flipV="1">
            <a:off x="6553200" y="4548142"/>
            <a:ext cx="152400" cy="366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96" name="Flowchart: Alternate Process 95"/>
          <p:cNvSpPr/>
          <p:nvPr/>
        </p:nvSpPr>
        <p:spPr bwMode="auto">
          <a:xfrm>
            <a:off x="7772400" y="2919082"/>
            <a:ext cx="1257300" cy="762000"/>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lvl="0" algn="ctr" eaLnBrk="0" fontAlgn="base" hangingPunct="0">
              <a:spcBef>
                <a:spcPct val="0"/>
              </a:spcBef>
              <a:spcAft>
                <a:spcPct val="0"/>
              </a:spcAft>
            </a:pPr>
            <a:r>
              <a:rPr lang="en-US" sz="1200" dirty="0" smtClean="0">
                <a:solidFill>
                  <a:prstClr val="black"/>
                </a:solidFill>
                <a:latin typeface="Verdana" pitchFamily="34" charset="0"/>
                <a:ea typeface="ＭＳ Ｐゴシック" pitchFamily="34" charset="-128"/>
              </a:rPr>
              <a:t>Transformation</a:t>
            </a:r>
            <a:br>
              <a:rPr lang="en-US" sz="1200" dirty="0" smtClean="0">
                <a:solidFill>
                  <a:prstClr val="black"/>
                </a:solidFill>
                <a:latin typeface="Verdana" pitchFamily="34" charset="0"/>
                <a:ea typeface="ＭＳ Ｐゴシック" pitchFamily="34" charset="-128"/>
              </a:rPr>
            </a:br>
            <a:r>
              <a:rPr lang="en-US" sz="1200" dirty="0" smtClean="0">
                <a:solidFill>
                  <a:prstClr val="black"/>
                </a:solidFill>
                <a:latin typeface="Verdana" pitchFamily="34" charset="0"/>
                <a:ea typeface="ＭＳ Ｐゴシック" pitchFamily="34" charset="-128"/>
              </a:rPr>
              <a:t>Node</a:t>
            </a:r>
            <a:endParaRPr lang="en-US" sz="1200" dirty="0">
              <a:solidFill>
                <a:prstClr val="black"/>
              </a:solidFill>
              <a:latin typeface="Verdana" pitchFamily="34" charset="0"/>
              <a:ea typeface="ＭＳ Ｐゴシック" pitchFamily="34" charset="-128"/>
            </a:endParaRPr>
          </a:p>
          <a:p>
            <a:pPr lvl="0" algn="ctr" eaLnBrk="0" fontAlgn="base" hangingPunct="0">
              <a:spcBef>
                <a:spcPct val="0"/>
              </a:spcBef>
              <a:spcAft>
                <a:spcPct val="0"/>
              </a:spcAft>
            </a:pPr>
            <a:r>
              <a:rPr lang="en-US" sz="1200" dirty="0" smtClean="0">
                <a:solidFill>
                  <a:prstClr val="black"/>
                </a:solidFill>
                <a:latin typeface="Verdana" pitchFamily="34" charset="0"/>
                <a:ea typeface="ＭＳ Ｐゴシック" pitchFamily="34" charset="-128"/>
              </a:rPr>
              <a:t>(JTAG2GPIO</a:t>
            </a:r>
            <a:br>
              <a:rPr lang="en-US" sz="1200" dirty="0" smtClean="0">
                <a:solidFill>
                  <a:prstClr val="black"/>
                </a:solidFill>
                <a:latin typeface="Verdana" pitchFamily="34" charset="0"/>
                <a:ea typeface="ＭＳ Ｐゴシック" pitchFamily="34" charset="-128"/>
              </a:rPr>
            </a:br>
            <a:r>
              <a:rPr lang="en-US" sz="1200" dirty="0" smtClean="0">
                <a:solidFill>
                  <a:prstClr val="black"/>
                </a:solidFill>
                <a:latin typeface="Verdana" pitchFamily="34" charset="0"/>
                <a:ea typeface="ＭＳ Ｐゴシック" pitchFamily="34" charset="-128"/>
              </a:rPr>
              <a:t>Bridge)</a:t>
            </a:r>
            <a:endParaRPr lang="en-US" sz="1200" dirty="0">
              <a:solidFill>
                <a:prstClr val="black"/>
              </a:solidFill>
              <a:latin typeface="Verdana" pitchFamily="34" charset="0"/>
              <a:ea typeface="ＭＳ Ｐゴシック" pitchFamily="34" charset="-128"/>
            </a:endParaRPr>
          </a:p>
        </p:txBody>
      </p:sp>
      <p:cxnSp>
        <p:nvCxnSpPr>
          <p:cNvPr id="108" name="Elbow Connector 107"/>
          <p:cNvCxnSpPr>
            <a:stCxn id="10" idx="2"/>
            <a:endCxn id="96" idx="1"/>
          </p:cNvCxnSpPr>
          <p:nvPr/>
        </p:nvCxnSpPr>
        <p:spPr>
          <a:xfrm rot="16200000" flipH="1">
            <a:off x="5509722" y="1037404"/>
            <a:ext cx="221824" cy="430353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638800" y="786798"/>
            <a:ext cx="1644501" cy="523220"/>
          </a:xfrm>
          <a:prstGeom prst="rect">
            <a:avLst/>
          </a:prstGeom>
          <a:noFill/>
        </p:spPr>
        <p:txBody>
          <a:bodyPr wrap="square" rtlCol="0">
            <a:spAutoFit/>
          </a:bodyPr>
          <a:lstStyle/>
          <a:p>
            <a:pPr algn="r"/>
            <a:r>
              <a:rPr lang="en-US" sz="1400" dirty="0" smtClean="0">
                <a:solidFill>
                  <a:srgbClr val="FF0000"/>
                </a:solidFill>
              </a:rPr>
              <a:t>Modeling part of Application</a:t>
            </a:r>
            <a:endParaRPr lang="en-US" sz="1400" dirty="0">
              <a:solidFill>
                <a:srgbClr val="FF0000"/>
              </a:solidFill>
            </a:endParaRPr>
          </a:p>
        </p:txBody>
      </p:sp>
      <p:sp>
        <p:nvSpPr>
          <p:cNvPr id="83" name="Flowchart: Alternate Process 82"/>
          <p:cNvSpPr/>
          <p:nvPr/>
        </p:nvSpPr>
        <p:spPr bwMode="auto">
          <a:xfrm>
            <a:off x="1524002" y="1276350"/>
            <a:ext cx="1066798" cy="576685"/>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Verdana" pitchFamily="34" charset="0"/>
                <a:ea typeface="ＭＳ Ｐゴシック" pitchFamily="34" charset="-128"/>
              </a:rPr>
              <a:t>ModelPoint</a:t>
            </a:r>
            <a:r>
              <a:rPr kumimoji="0" lang="en-US" sz="1000" b="0" i="0" u="none" strike="noStrike" cap="none" normalizeH="0" baseline="0" dirty="0" smtClean="0">
                <a:ln>
                  <a:noFill/>
                </a:ln>
                <a:solidFill>
                  <a:schemeClr val="tx1"/>
                </a:solidFill>
                <a:effectLst/>
                <a:latin typeface="Verdana" pitchFamily="34" charset="0"/>
                <a:ea typeface="ＭＳ Ｐゴシック" pitchFamily="34" charset="-128"/>
              </a:rPr>
              <a:t> Proxy</a:t>
            </a:r>
            <a:br>
              <a:rPr kumimoji="0" lang="en-US" sz="10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000" b="0" i="0" u="none" strike="noStrike" cap="none" normalizeH="0" baseline="0" dirty="0" smtClean="0">
                <a:ln>
                  <a:noFill/>
                </a:ln>
                <a:solidFill>
                  <a:schemeClr val="tx1"/>
                </a:solidFill>
                <a:effectLst/>
                <a:latin typeface="Verdana" pitchFamily="34" charset="0"/>
                <a:ea typeface="ＭＳ Ｐゴシック" pitchFamily="34" charset="-128"/>
              </a:rPr>
              <a:t>(RPC Extension</a:t>
            </a:r>
            <a:br>
              <a:rPr kumimoji="0" lang="en-US" sz="10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000" b="0" i="0" u="none" strike="noStrike" cap="none" normalizeH="0" baseline="0" dirty="0" smtClean="0">
                <a:ln>
                  <a:noFill/>
                </a:ln>
                <a:solidFill>
                  <a:schemeClr val="tx1"/>
                </a:solidFill>
                <a:effectLst/>
                <a:latin typeface="Verdana" pitchFamily="34" charset="0"/>
                <a:ea typeface="ＭＳ Ｐゴシック" pitchFamily="34" charset="-128"/>
              </a:rPr>
              <a:t>adapter)</a:t>
            </a:r>
            <a:endParaRPr kumimoji="0" lang="en-US" sz="1000" b="0" i="0" u="none" strike="noStrike" cap="none" normalizeH="0" baseline="0" dirty="0">
              <a:ln>
                <a:noFill/>
              </a:ln>
              <a:solidFill>
                <a:schemeClr val="tx1"/>
              </a:solidFill>
              <a:effectLst/>
              <a:latin typeface="Verdana" pitchFamily="34" charset="0"/>
              <a:ea typeface="ＭＳ Ｐゴシック" pitchFamily="34" charset="-128"/>
            </a:endParaRPr>
          </a:p>
        </p:txBody>
      </p:sp>
      <p:cxnSp>
        <p:nvCxnSpPr>
          <p:cNvPr id="27" name="Elbow Connector 26"/>
          <p:cNvCxnSpPr>
            <a:stCxn id="83" idx="0"/>
            <a:endCxn id="75" idx="1"/>
          </p:cNvCxnSpPr>
          <p:nvPr/>
        </p:nvCxnSpPr>
        <p:spPr>
          <a:xfrm rot="5400000" flipH="1" flipV="1">
            <a:off x="2434415" y="632636"/>
            <a:ext cx="266700" cy="1020729"/>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63429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Node Interfaces</a:t>
            </a:r>
            <a:endParaRPr lang="en-US" dirty="0"/>
          </a:p>
        </p:txBody>
      </p:sp>
      <p:sp>
        <p:nvSpPr>
          <p:cNvPr id="3" name="Footer Placeholder 2"/>
          <p:cNvSpPr>
            <a:spLocks noGrp="1"/>
          </p:cNvSpPr>
          <p:nvPr>
            <p:ph type="ftr" sz="quarter" idx="11"/>
          </p:nvPr>
        </p:nvSpPr>
        <p:spPr/>
        <p:txBody>
          <a:bodyPr/>
          <a:lstStyle/>
          <a:p>
            <a:r>
              <a:rPr lang="en-US" smtClean="0"/>
              <a:t>P2654/P1687.1 Unified Concepts Analysis</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26</a:t>
            </a:fld>
            <a:endParaRPr lang="en-US"/>
          </a:p>
        </p:txBody>
      </p:sp>
      <p:sp>
        <p:nvSpPr>
          <p:cNvPr id="5" name="Date Placeholder 4"/>
          <p:cNvSpPr>
            <a:spLocks noGrp="1"/>
          </p:cNvSpPr>
          <p:nvPr>
            <p:ph type="dt" sz="half" idx="10"/>
          </p:nvPr>
        </p:nvSpPr>
        <p:spPr/>
        <p:txBody>
          <a:bodyPr/>
          <a:lstStyle/>
          <a:p>
            <a:fld id="{56089C3D-FDF6-4380-ADD4-A43C9BE2C4F2}" type="datetime1">
              <a:rPr lang="en-US" smtClean="0"/>
              <a:t>3/23/2021</a:t>
            </a:fld>
            <a:endParaRPr lang="en-US" dirty="0"/>
          </a:p>
        </p:txBody>
      </p:sp>
      <p:sp>
        <p:nvSpPr>
          <p:cNvPr id="6" name="Rounded Rectangle 5"/>
          <p:cNvSpPr/>
          <p:nvPr/>
        </p:nvSpPr>
        <p:spPr>
          <a:xfrm>
            <a:off x="3886200" y="2647950"/>
            <a:ext cx="1219200" cy="6858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Model</a:t>
            </a:r>
            <a:br>
              <a:rPr lang="en-US" dirty="0" smtClean="0">
                <a:solidFill>
                  <a:schemeClr val="tx1"/>
                </a:solidFill>
              </a:rPr>
            </a:br>
            <a:r>
              <a:rPr lang="en-US" dirty="0" smtClean="0">
                <a:solidFill>
                  <a:schemeClr val="tx1"/>
                </a:solidFill>
              </a:rPr>
              <a:t>Node</a:t>
            </a:r>
            <a:endParaRPr lang="en-US" dirty="0">
              <a:solidFill>
                <a:schemeClr val="tx1"/>
              </a:solidFill>
            </a:endParaRPr>
          </a:p>
        </p:txBody>
      </p:sp>
      <p:sp>
        <p:nvSpPr>
          <p:cNvPr id="7" name="Rounded Rectangle 6"/>
          <p:cNvSpPr/>
          <p:nvPr/>
        </p:nvSpPr>
        <p:spPr>
          <a:xfrm>
            <a:off x="6324600" y="2647950"/>
            <a:ext cx="1828800" cy="685800"/>
          </a:xfrm>
          <a:prstGeom prst="round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Transformation</a:t>
            </a:r>
            <a:br>
              <a:rPr lang="en-US" dirty="0" smtClean="0">
                <a:solidFill>
                  <a:schemeClr val="bg1"/>
                </a:solidFill>
              </a:rPr>
            </a:br>
            <a:r>
              <a:rPr lang="en-US" dirty="0" smtClean="0">
                <a:solidFill>
                  <a:schemeClr val="bg1"/>
                </a:solidFill>
              </a:rPr>
              <a:t>Strategy</a:t>
            </a:r>
            <a:endParaRPr lang="en-US" dirty="0">
              <a:solidFill>
                <a:schemeClr val="bg1"/>
              </a:solidFill>
            </a:endParaRPr>
          </a:p>
        </p:txBody>
      </p:sp>
      <p:sp>
        <p:nvSpPr>
          <p:cNvPr id="8" name="Rounded Rectangle 7"/>
          <p:cNvSpPr/>
          <p:nvPr/>
        </p:nvSpPr>
        <p:spPr>
          <a:xfrm>
            <a:off x="4724400" y="3943350"/>
            <a:ext cx="1219200" cy="685800"/>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Injection</a:t>
            </a:r>
            <a:br>
              <a:rPr lang="en-US" dirty="0" smtClean="0">
                <a:solidFill>
                  <a:schemeClr val="tx1"/>
                </a:solidFill>
              </a:rPr>
            </a:br>
            <a:r>
              <a:rPr lang="en-US" dirty="0" smtClean="0">
                <a:solidFill>
                  <a:schemeClr val="tx1"/>
                </a:solidFill>
              </a:rPr>
              <a:t>Node</a:t>
            </a:r>
            <a:endParaRPr lang="en-US" dirty="0">
              <a:solidFill>
                <a:schemeClr val="tx1"/>
              </a:solidFill>
            </a:endParaRPr>
          </a:p>
        </p:txBody>
      </p:sp>
      <p:sp>
        <p:nvSpPr>
          <p:cNvPr id="9" name="Rounded Rectangle 8"/>
          <p:cNvSpPr/>
          <p:nvPr/>
        </p:nvSpPr>
        <p:spPr>
          <a:xfrm>
            <a:off x="3200400" y="1325582"/>
            <a:ext cx="1219200" cy="6858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Model</a:t>
            </a:r>
            <a:br>
              <a:rPr lang="en-US" dirty="0" smtClean="0">
                <a:solidFill>
                  <a:schemeClr val="tx1"/>
                </a:solidFill>
              </a:rPr>
            </a:br>
            <a:r>
              <a:rPr lang="en-US" dirty="0" smtClean="0">
                <a:solidFill>
                  <a:schemeClr val="tx1"/>
                </a:solidFill>
              </a:rPr>
              <a:t>Node</a:t>
            </a:r>
            <a:endParaRPr lang="en-US" dirty="0">
              <a:solidFill>
                <a:schemeClr val="tx1"/>
              </a:solidFill>
            </a:endParaRPr>
          </a:p>
        </p:txBody>
      </p:sp>
      <p:sp>
        <p:nvSpPr>
          <p:cNvPr id="10" name="Rounded Rectangle 9"/>
          <p:cNvSpPr/>
          <p:nvPr/>
        </p:nvSpPr>
        <p:spPr>
          <a:xfrm>
            <a:off x="6553200" y="3943350"/>
            <a:ext cx="1219200" cy="685800"/>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Injection</a:t>
            </a:r>
            <a:br>
              <a:rPr lang="en-US" dirty="0" smtClean="0">
                <a:solidFill>
                  <a:schemeClr val="tx1"/>
                </a:solidFill>
              </a:rPr>
            </a:br>
            <a:r>
              <a:rPr lang="en-US" dirty="0" smtClean="0">
                <a:solidFill>
                  <a:schemeClr val="tx1"/>
                </a:solidFill>
              </a:rPr>
              <a:t>Node</a:t>
            </a:r>
            <a:endParaRPr lang="en-US" dirty="0">
              <a:solidFill>
                <a:schemeClr val="tx1"/>
              </a:solidFill>
            </a:endParaRPr>
          </a:p>
        </p:txBody>
      </p:sp>
      <p:sp>
        <p:nvSpPr>
          <p:cNvPr id="11" name="Rounded Rectangle 10"/>
          <p:cNvSpPr/>
          <p:nvPr/>
        </p:nvSpPr>
        <p:spPr>
          <a:xfrm>
            <a:off x="1447800" y="3943350"/>
            <a:ext cx="1219200" cy="6858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Model</a:t>
            </a:r>
            <a:br>
              <a:rPr lang="en-US" dirty="0" smtClean="0">
                <a:solidFill>
                  <a:schemeClr val="tx1"/>
                </a:solidFill>
              </a:rPr>
            </a:br>
            <a:r>
              <a:rPr lang="en-US" dirty="0" smtClean="0">
                <a:solidFill>
                  <a:schemeClr val="tx1"/>
                </a:solidFill>
              </a:rPr>
              <a:t>Node</a:t>
            </a:r>
            <a:endParaRPr lang="en-US" dirty="0">
              <a:solidFill>
                <a:schemeClr val="tx1"/>
              </a:solidFill>
            </a:endParaRPr>
          </a:p>
        </p:txBody>
      </p:sp>
      <p:sp>
        <p:nvSpPr>
          <p:cNvPr id="12" name="Rounded Rectangle 11"/>
          <p:cNvSpPr/>
          <p:nvPr/>
        </p:nvSpPr>
        <p:spPr>
          <a:xfrm>
            <a:off x="3276600" y="3943350"/>
            <a:ext cx="1219200" cy="6858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Model</a:t>
            </a:r>
            <a:br>
              <a:rPr lang="en-US" dirty="0" smtClean="0">
                <a:solidFill>
                  <a:schemeClr val="tx1"/>
                </a:solidFill>
              </a:rPr>
            </a:br>
            <a:r>
              <a:rPr lang="en-US" dirty="0" smtClean="0">
                <a:solidFill>
                  <a:schemeClr val="tx1"/>
                </a:solidFill>
              </a:rPr>
              <a:t>Node</a:t>
            </a:r>
            <a:endParaRPr lang="en-US" dirty="0">
              <a:solidFill>
                <a:schemeClr val="tx1"/>
              </a:solidFill>
            </a:endParaRPr>
          </a:p>
        </p:txBody>
      </p:sp>
      <p:sp>
        <p:nvSpPr>
          <p:cNvPr id="13" name="Rounded Rectangle 12"/>
          <p:cNvSpPr/>
          <p:nvPr/>
        </p:nvSpPr>
        <p:spPr>
          <a:xfrm>
            <a:off x="1295400" y="2647950"/>
            <a:ext cx="1219200" cy="685800"/>
          </a:xfrm>
          <a:prstGeom prst="round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Debug</a:t>
            </a:r>
            <a:br>
              <a:rPr lang="en-US" dirty="0" smtClean="0">
                <a:solidFill>
                  <a:schemeClr val="bg1"/>
                </a:solidFill>
              </a:rPr>
            </a:br>
            <a:r>
              <a:rPr lang="en-US" dirty="0" smtClean="0">
                <a:solidFill>
                  <a:schemeClr val="bg1"/>
                </a:solidFill>
              </a:rPr>
              <a:t>Strategy</a:t>
            </a:r>
            <a:endParaRPr lang="en-US" dirty="0">
              <a:solidFill>
                <a:schemeClr val="bg1"/>
              </a:solidFill>
            </a:endParaRPr>
          </a:p>
        </p:txBody>
      </p:sp>
      <p:cxnSp>
        <p:nvCxnSpPr>
          <p:cNvPr id="16" name="Elbow Connector 15"/>
          <p:cNvCxnSpPr>
            <a:stCxn id="9" idx="2"/>
          </p:cNvCxnSpPr>
          <p:nvPr/>
        </p:nvCxnSpPr>
        <p:spPr>
          <a:xfrm rot="16200000" flipH="1">
            <a:off x="3663166" y="2158216"/>
            <a:ext cx="636568" cy="342900"/>
          </a:xfrm>
          <a:prstGeom prst="bentConnector3">
            <a:avLst/>
          </a:prstGeom>
          <a:ln w="76200" cmpd="tri">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8" name="Elbow Connector 17"/>
          <p:cNvCxnSpPr>
            <a:endCxn id="12" idx="0"/>
          </p:cNvCxnSpPr>
          <p:nvPr/>
        </p:nvCxnSpPr>
        <p:spPr>
          <a:xfrm rot="5400000">
            <a:off x="3695700" y="3524250"/>
            <a:ext cx="609600" cy="228600"/>
          </a:xfrm>
          <a:prstGeom prst="bentConnector3">
            <a:avLst>
              <a:gd name="adj1" fmla="val 57792"/>
            </a:avLst>
          </a:prstGeom>
          <a:ln w="76200" cmpd="tri">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1" idx="0"/>
            <a:endCxn id="12" idx="0"/>
          </p:cNvCxnSpPr>
          <p:nvPr/>
        </p:nvCxnSpPr>
        <p:spPr>
          <a:xfrm rot="5400000" flipH="1" flipV="1">
            <a:off x="2971800" y="3028950"/>
            <a:ext cx="12700" cy="1828800"/>
          </a:xfrm>
          <a:prstGeom prst="bentConnector3">
            <a:avLst>
              <a:gd name="adj1" fmla="val 2267535"/>
            </a:avLst>
          </a:prstGeom>
          <a:ln w="76200" cmpd="tri">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25" name="Elbow Connector 24"/>
          <p:cNvCxnSpPr>
            <a:endCxn id="8" idx="0"/>
          </p:cNvCxnSpPr>
          <p:nvPr/>
        </p:nvCxnSpPr>
        <p:spPr>
          <a:xfrm rot="16200000" flipH="1">
            <a:off x="4800600" y="3409950"/>
            <a:ext cx="609600" cy="457200"/>
          </a:xfrm>
          <a:prstGeom prst="bentConnector3">
            <a:avLst/>
          </a:prstGeom>
          <a:ln w="76200" cmpd="sng">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0" idx="0"/>
            <a:endCxn id="8" idx="0"/>
          </p:cNvCxnSpPr>
          <p:nvPr/>
        </p:nvCxnSpPr>
        <p:spPr>
          <a:xfrm rot="16200000" flipV="1">
            <a:off x="6248400" y="3028950"/>
            <a:ext cx="12700" cy="1828800"/>
          </a:xfrm>
          <a:prstGeom prst="bentConnector3">
            <a:avLst>
              <a:gd name="adj1" fmla="val 2454543"/>
            </a:avLst>
          </a:prstGeom>
          <a:ln w="76200" cmpd="sng">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6" idx="3"/>
            <a:endCxn id="7" idx="1"/>
          </p:cNvCxnSpPr>
          <p:nvPr/>
        </p:nvCxnSpPr>
        <p:spPr>
          <a:xfrm>
            <a:off x="5105400" y="2990850"/>
            <a:ext cx="1219200" cy="12700"/>
          </a:xfrm>
          <a:prstGeom prst="bentConnector3">
            <a:avLst/>
          </a:prstGeom>
          <a:ln w="76200" cmpd="dbl">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3" idx="3"/>
            <a:endCxn id="6" idx="1"/>
          </p:cNvCxnSpPr>
          <p:nvPr/>
        </p:nvCxnSpPr>
        <p:spPr>
          <a:xfrm>
            <a:off x="2514600" y="2990850"/>
            <a:ext cx="1371600" cy="12700"/>
          </a:xfrm>
          <a:prstGeom prst="bentConnector3">
            <a:avLst/>
          </a:prstGeom>
          <a:ln w="76200" cmpd="dbl">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752600" y="2038350"/>
            <a:ext cx="2051050" cy="276999"/>
          </a:xfrm>
          <a:prstGeom prst="rect">
            <a:avLst/>
          </a:prstGeom>
          <a:noFill/>
        </p:spPr>
        <p:txBody>
          <a:bodyPr wrap="square" rtlCol="0">
            <a:spAutoFit/>
          </a:bodyPr>
          <a:lstStyle/>
          <a:p>
            <a:r>
              <a:rPr lang="en-US" sz="1200" dirty="0" smtClean="0"/>
              <a:t>Host/Client </a:t>
            </a:r>
            <a:r>
              <a:rPr lang="en-US" sz="1200" dirty="0" err="1" smtClean="0"/>
              <a:t>AccessInterface</a:t>
            </a:r>
            <a:endParaRPr lang="en-US" sz="1200" dirty="0"/>
          </a:p>
        </p:txBody>
      </p:sp>
      <p:sp>
        <p:nvSpPr>
          <p:cNvPr id="34" name="TextBox 33"/>
          <p:cNvSpPr txBox="1"/>
          <p:nvPr/>
        </p:nvSpPr>
        <p:spPr>
          <a:xfrm>
            <a:off x="1905000" y="3381299"/>
            <a:ext cx="2203450" cy="276999"/>
          </a:xfrm>
          <a:prstGeom prst="rect">
            <a:avLst/>
          </a:prstGeom>
          <a:noFill/>
        </p:spPr>
        <p:txBody>
          <a:bodyPr wrap="square" rtlCol="0">
            <a:spAutoFit/>
          </a:bodyPr>
          <a:lstStyle/>
          <a:p>
            <a:r>
              <a:rPr lang="en-US" sz="1200" dirty="0" smtClean="0"/>
              <a:t>Host/Client </a:t>
            </a:r>
            <a:r>
              <a:rPr lang="en-US" sz="1200" dirty="0" err="1" smtClean="0"/>
              <a:t>AccessInterface</a:t>
            </a:r>
            <a:endParaRPr lang="en-US" sz="1200" dirty="0"/>
          </a:p>
        </p:txBody>
      </p:sp>
      <p:sp>
        <p:nvSpPr>
          <p:cNvPr id="35" name="TextBox 34"/>
          <p:cNvSpPr txBox="1"/>
          <p:nvPr/>
        </p:nvSpPr>
        <p:spPr>
          <a:xfrm>
            <a:off x="5257800" y="3333750"/>
            <a:ext cx="1752600" cy="276999"/>
          </a:xfrm>
          <a:prstGeom prst="rect">
            <a:avLst/>
          </a:prstGeom>
          <a:noFill/>
        </p:spPr>
        <p:txBody>
          <a:bodyPr wrap="square" rtlCol="0">
            <a:spAutoFit/>
          </a:bodyPr>
          <a:lstStyle/>
          <a:p>
            <a:r>
              <a:rPr lang="en-US" sz="1200" dirty="0" err="1" smtClean="0"/>
              <a:t>TestInjectionInterface</a:t>
            </a:r>
            <a:endParaRPr lang="en-US" sz="1200" dirty="0"/>
          </a:p>
        </p:txBody>
      </p:sp>
      <p:sp>
        <p:nvSpPr>
          <p:cNvPr id="36" name="TextBox 35"/>
          <p:cNvSpPr txBox="1"/>
          <p:nvPr/>
        </p:nvSpPr>
        <p:spPr>
          <a:xfrm>
            <a:off x="5091050" y="2541885"/>
            <a:ext cx="1295400" cy="461665"/>
          </a:xfrm>
          <a:prstGeom prst="rect">
            <a:avLst/>
          </a:prstGeom>
          <a:noFill/>
        </p:spPr>
        <p:txBody>
          <a:bodyPr wrap="square" rtlCol="0">
            <a:spAutoFit/>
          </a:bodyPr>
          <a:lstStyle/>
          <a:p>
            <a:pPr algn="ctr"/>
            <a:r>
              <a:rPr lang="en-US" sz="1200" dirty="0" smtClean="0"/>
              <a:t>Transformation Interface</a:t>
            </a:r>
            <a:endParaRPr lang="en-US" sz="1200" dirty="0"/>
          </a:p>
        </p:txBody>
      </p:sp>
      <p:sp>
        <p:nvSpPr>
          <p:cNvPr id="37" name="TextBox 36"/>
          <p:cNvSpPr txBox="1"/>
          <p:nvPr/>
        </p:nvSpPr>
        <p:spPr>
          <a:xfrm>
            <a:off x="2825750" y="2517887"/>
            <a:ext cx="908050" cy="461665"/>
          </a:xfrm>
          <a:prstGeom prst="rect">
            <a:avLst/>
          </a:prstGeom>
          <a:noFill/>
        </p:spPr>
        <p:txBody>
          <a:bodyPr wrap="square" rtlCol="0">
            <a:spAutoFit/>
          </a:bodyPr>
          <a:lstStyle/>
          <a:p>
            <a:pPr algn="ctr"/>
            <a:r>
              <a:rPr lang="en-US" sz="1200" dirty="0" smtClean="0"/>
              <a:t>Debug</a:t>
            </a:r>
            <a:br>
              <a:rPr lang="en-US" sz="1200" dirty="0" smtClean="0"/>
            </a:br>
            <a:r>
              <a:rPr lang="en-US" sz="1200" dirty="0" smtClean="0"/>
              <a:t>Interface</a:t>
            </a:r>
            <a:endParaRPr lang="en-US" sz="1200" dirty="0"/>
          </a:p>
        </p:txBody>
      </p:sp>
      <p:sp>
        <p:nvSpPr>
          <p:cNvPr id="43" name="Rounded Rectangle 42"/>
          <p:cNvSpPr/>
          <p:nvPr/>
        </p:nvSpPr>
        <p:spPr>
          <a:xfrm>
            <a:off x="4724400" y="1316925"/>
            <a:ext cx="1143000" cy="685800"/>
          </a:xfrm>
          <a:prstGeom prst="round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Injection</a:t>
            </a:r>
            <a:br>
              <a:rPr lang="en-US" dirty="0" smtClean="0">
                <a:solidFill>
                  <a:schemeClr val="bg1"/>
                </a:solidFill>
              </a:rPr>
            </a:br>
            <a:r>
              <a:rPr lang="en-US" dirty="0" smtClean="0">
                <a:solidFill>
                  <a:schemeClr val="bg1"/>
                </a:solidFill>
              </a:rPr>
              <a:t>Strategy</a:t>
            </a:r>
            <a:endParaRPr lang="en-US" dirty="0">
              <a:solidFill>
                <a:schemeClr val="bg1"/>
              </a:solidFill>
            </a:endParaRPr>
          </a:p>
        </p:txBody>
      </p:sp>
      <p:cxnSp>
        <p:nvCxnSpPr>
          <p:cNvPr id="45" name="Elbow Connector 44"/>
          <p:cNvCxnSpPr>
            <a:stCxn id="43" idx="2"/>
          </p:cNvCxnSpPr>
          <p:nvPr/>
        </p:nvCxnSpPr>
        <p:spPr>
          <a:xfrm rot="5400000">
            <a:off x="4687537" y="2039588"/>
            <a:ext cx="645227" cy="571500"/>
          </a:xfrm>
          <a:prstGeom prst="bentConnector3">
            <a:avLst>
              <a:gd name="adj1" fmla="val 50000"/>
            </a:avLst>
          </a:prstGeom>
          <a:ln w="76200" cmpd="dbl">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334000" y="2033885"/>
            <a:ext cx="1447800" cy="276999"/>
          </a:xfrm>
          <a:prstGeom prst="rect">
            <a:avLst/>
          </a:prstGeom>
          <a:noFill/>
        </p:spPr>
        <p:txBody>
          <a:bodyPr wrap="square" rtlCol="0">
            <a:spAutoFit/>
          </a:bodyPr>
          <a:lstStyle/>
          <a:p>
            <a:pPr algn="ctr"/>
            <a:r>
              <a:rPr lang="en-US" sz="1200" dirty="0" smtClean="0"/>
              <a:t>Injection Interface</a:t>
            </a:r>
            <a:endParaRPr lang="en-US" sz="1200" dirty="0"/>
          </a:p>
        </p:txBody>
      </p:sp>
      <p:sp>
        <p:nvSpPr>
          <p:cNvPr id="51" name="TextBox 50"/>
          <p:cNvSpPr txBox="1"/>
          <p:nvPr/>
        </p:nvSpPr>
        <p:spPr>
          <a:xfrm>
            <a:off x="2655125" y="4101584"/>
            <a:ext cx="685800" cy="369332"/>
          </a:xfrm>
          <a:prstGeom prst="rect">
            <a:avLst/>
          </a:prstGeom>
          <a:noFill/>
        </p:spPr>
        <p:txBody>
          <a:bodyPr wrap="square" rtlCol="0">
            <a:spAutoFit/>
          </a:bodyPr>
          <a:lstStyle/>
          <a:p>
            <a:r>
              <a:rPr lang="en-US" dirty="0"/>
              <a:t>o</a:t>
            </a:r>
            <a:r>
              <a:rPr lang="en-US" dirty="0" smtClean="0"/>
              <a:t> </a:t>
            </a:r>
            <a:r>
              <a:rPr lang="en-US" dirty="0" err="1" smtClean="0"/>
              <a:t>o</a:t>
            </a:r>
            <a:r>
              <a:rPr lang="en-US" dirty="0" smtClean="0"/>
              <a:t> </a:t>
            </a:r>
            <a:r>
              <a:rPr lang="en-US" dirty="0" err="1" smtClean="0"/>
              <a:t>o</a:t>
            </a:r>
            <a:endParaRPr lang="en-US" dirty="0"/>
          </a:p>
        </p:txBody>
      </p:sp>
      <p:sp>
        <p:nvSpPr>
          <p:cNvPr id="52" name="TextBox 51"/>
          <p:cNvSpPr txBox="1"/>
          <p:nvPr/>
        </p:nvSpPr>
        <p:spPr>
          <a:xfrm>
            <a:off x="5903025" y="4095750"/>
            <a:ext cx="685800" cy="369332"/>
          </a:xfrm>
          <a:prstGeom prst="rect">
            <a:avLst/>
          </a:prstGeom>
          <a:noFill/>
        </p:spPr>
        <p:txBody>
          <a:bodyPr wrap="square" rtlCol="0">
            <a:spAutoFit/>
          </a:bodyPr>
          <a:lstStyle/>
          <a:p>
            <a:r>
              <a:rPr lang="en-US" dirty="0"/>
              <a:t>o</a:t>
            </a:r>
            <a:r>
              <a:rPr lang="en-US" dirty="0" smtClean="0"/>
              <a:t> </a:t>
            </a:r>
            <a:r>
              <a:rPr lang="en-US" dirty="0" err="1" smtClean="0"/>
              <a:t>o</a:t>
            </a:r>
            <a:r>
              <a:rPr lang="en-US" dirty="0" smtClean="0"/>
              <a:t> </a:t>
            </a:r>
            <a:r>
              <a:rPr lang="en-US" dirty="0" err="1" smtClean="0"/>
              <a:t>o</a:t>
            </a:r>
            <a:endParaRPr lang="en-US" dirty="0"/>
          </a:p>
        </p:txBody>
      </p:sp>
      <p:sp>
        <p:nvSpPr>
          <p:cNvPr id="55" name="TextBox 54"/>
          <p:cNvSpPr txBox="1"/>
          <p:nvPr/>
        </p:nvSpPr>
        <p:spPr>
          <a:xfrm>
            <a:off x="533400" y="4095750"/>
            <a:ext cx="990600" cy="369332"/>
          </a:xfrm>
          <a:prstGeom prst="rect">
            <a:avLst/>
          </a:prstGeom>
          <a:noFill/>
        </p:spPr>
        <p:txBody>
          <a:bodyPr wrap="square" rtlCol="0">
            <a:spAutoFit/>
          </a:bodyPr>
          <a:lstStyle/>
          <a:p>
            <a:r>
              <a:rPr lang="en-US" i="1" dirty="0" smtClean="0"/>
              <a:t>Clients</a:t>
            </a:r>
            <a:endParaRPr lang="en-US" i="1" dirty="0"/>
          </a:p>
        </p:txBody>
      </p:sp>
      <p:sp>
        <p:nvSpPr>
          <p:cNvPr id="56" name="TextBox 55"/>
          <p:cNvSpPr txBox="1"/>
          <p:nvPr/>
        </p:nvSpPr>
        <p:spPr>
          <a:xfrm>
            <a:off x="2514600" y="1475159"/>
            <a:ext cx="679450" cy="369332"/>
          </a:xfrm>
          <a:prstGeom prst="rect">
            <a:avLst/>
          </a:prstGeom>
          <a:noFill/>
        </p:spPr>
        <p:txBody>
          <a:bodyPr wrap="square" rtlCol="0">
            <a:spAutoFit/>
          </a:bodyPr>
          <a:lstStyle/>
          <a:p>
            <a:r>
              <a:rPr lang="en-US" i="1" dirty="0" smtClean="0"/>
              <a:t>Host</a:t>
            </a:r>
            <a:endParaRPr lang="en-US" i="1" dirty="0"/>
          </a:p>
        </p:txBody>
      </p:sp>
    </p:spTree>
    <p:extLst>
      <p:ext uri="{BB962C8B-B14F-4D97-AF65-F5344CB8AC3E}">
        <p14:creationId xmlns:p14="http://schemas.microsoft.com/office/powerpoint/2010/main" val="19727595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Node Patterns</a:t>
            </a:r>
            <a:endParaRPr lang="en-US" dirty="0"/>
          </a:p>
        </p:txBody>
      </p:sp>
      <p:sp>
        <p:nvSpPr>
          <p:cNvPr id="3" name="Footer Placeholder 2"/>
          <p:cNvSpPr>
            <a:spLocks noGrp="1"/>
          </p:cNvSpPr>
          <p:nvPr>
            <p:ph type="ftr" sz="quarter" idx="11"/>
          </p:nvPr>
        </p:nvSpPr>
        <p:spPr/>
        <p:txBody>
          <a:bodyPr/>
          <a:lstStyle/>
          <a:p>
            <a:r>
              <a:rPr lang="en-US" smtClean="0"/>
              <a:t>P2654/P1687.1 Unified Concepts Analysis</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27</a:t>
            </a:fld>
            <a:endParaRPr lang="en-US"/>
          </a:p>
        </p:txBody>
      </p:sp>
      <p:sp>
        <p:nvSpPr>
          <p:cNvPr id="5" name="Date Placeholder 4"/>
          <p:cNvSpPr>
            <a:spLocks noGrp="1"/>
          </p:cNvSpPr>
          <p:nvPr>
            <p:ph type="dt" sz="half" idx="10"/>
          </p:nvPr>
        </p:nvSpPr>
        <p:spPr/>
        <p:txBody>
          <a:bodyPr/>
          <a:lstStyle/>
          <a:p>
            <a:fld id="{1929821A-1508-4891-A798-C2E0999A2116}" type="datetime1">
              <a:rPr lang="en-US" smtClean="0"/>
              <a:t>3/23/2021</a:t>
            </a:fld>
            <a:endParaRPr lang="en-US" dirty="0"/>
          </a:p>
        </p:txBody>
      </p:sp>
      <p:sp>
        <p:nvSpPr>
          <p:cNvPr id="6" name="Rounded Rectangle 5"/>
          <p:cNvSpPr/>
          <p:nvPr/>
        </p:nvSpPr>
        <p:spPr>
          <a:xfrm>
            <a:off x="3886200" y="2647950"/>
            <a:ext cx="1219200" cy="6858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Model</a:t>
            </a:r>
            <a:br>
              <a:rPr lang="en-US" dirty="0" smtClean="0">
                <a:solidFill>
                  <a:schemeClr val="tx1"/>
                </a:solidFill>
              </a:rPr>
            </a:br>
            <a:r>
              <a:rPr lang="en-US" dirty="0" smtClean="0">
                <a:solidFill>
                  <a:schemeClr val="tx1"/>
                </a:solidFill>
              </a:rPr>
              <a:t>Node</a:t>
            </a:r>
            <a:endParaRPr lang="en-US" dirty="0">
              <a:solidFill>
                <a:schemeClr val="tx1"/>
              </a:solidFill>
            </a:endParaRPr>
          </a:p>
        </p:txBody>
      </p:sp>
      <p:sp>
        <p:nvSpPr>
          <p:cNvPr id="7" name="Rounded Rectangle 6"/>
          <p:cNvSpPr/>
          <p:nvPr/>
        </p:nvSpPr>
        <p:spPr>
          <a:xfrm>
            <a:off x="6324600" y="2647950"/>
            <a:ext cx="1828800" cy="685800"/>
          </a:xfrm>
          <a:prstGeom prst="round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Transformation</a:t>
            </a:r>
            <a:br>
              <a:rPr lang="en-US" dirty="0" smtClean="0">
                <a:solidFill>
                  <a:schemeClr val="bg1"/>
                </a:solidFill>
              </a:rPr>
            </a:br>
            <a:r>
              <a:rPr lang="en-US" dirty="0" smtClean="0">
                <a:solidFill>
                  <a:schemeClr val="bg1"/>
                </a:solidFill>
              </a:rPr>
              <a:t>Strategy</a:t>
            </a:r>
            <a:endParaRPr lang="en-US" dirty="0">
              <a:solidFill>
                <a:schemeClr val="bg1"/>
              </a:solidFill>
            </a:endParaRPr>
          </a:p>
        </p:txBody>
      </p:sp>
      <p:sp>
        <p:nvSpPr>
          <p:cNvPr id="8" name="Rounded Rectangle 7"/>
          <p:cNvSpPr/>
          <p:nvPr/>
        </p:nvSpPr>
        <p:spPr>
          <a:xfrm>
            <a:off x="4724400" y="3943350"/>
            <a:ext cx="1219200" cy="685800"/>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Injection</a:t>
            </a:r>
            <a:br>
              <a:rPr lang="en-US" dirty="0" smtClean="0">
                <a:solidFill>
                  <a:schemeClr val="tx1"/>
                </a:solidFill>
              </a:rPr>
            </a:br>
            <a:r>
              <a:rPr lang="en-US" dirty="0" smtClean="0">
                <a:solidFill>
                  <a:schemeClr val="tx1"/>
                </a:solidFill>
              </a:rPr>
              <a:t>Node</a:t>
            </a:r>
            <a:endParaRPr lang="en-US" dirty="0">
              <a:solidFill>
                <a:schemeClr val="tx1"/>
              </a:solidFill>
            </a:endParaRPr>
          </a:p>
        </p:txBody>
      </p:sp>
      <p:sp>
        <p:nvSpPr>
          <p:cNvPr id="9" name="Rounded Rectangle 8"/>
          <p:cNvSpPr/>
          <p:nvPr/>
        </p:nvSpPr>
        <p:spPr>
          <a:xfrm>
            <a:off x="3200400" y="1325582"/>
            <a:ext cx="1219200" cy="6858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Model</a:t>
            </a:r>
            <a:br>
              <a:rPr lang="en-US" dirty="0" smtClean="0">
                <a:solidFill>
                  <a:schemeClr val="tx1"/>
                </a:solidFill>
              </a:rPr>
            </a:br>
            <a:r>
              <a:rPr lang="en-US" dirty="0" smtClean="0">
                <a:solidFill>
                  <a:schemeClr val="tx1"/>
                </a:solidFill>
              </a:rPr>
              <a:t>Node</a:t>
            </a:r>
            <a:endParaRPr lang="en-US" dirty="0">
              <a:solidFill>
                <a:schemeClr val="tx1"/>
              </a:solidFill>
            </a:endParaRPr>
          </a:p>
        </p:txBody>
      </p:sp>
      <p:sp>
        <p:nvSpPr>
          <p:cNvPr id="10" name="Rounded Rectangle 9"/>
          <p:cNvSpPr/>
          <p:nvPr/>
        </p:nvSpPr>
        <p:spPr>
          <a:xfrm>
            <a:off x="6553200" y="3943350"/>
            <a:ext cx="1219200" cy="685800"/>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Injection</a:t>
            </a:r>
            <a:br>
              <a:rPr lang="en-US" dirty="0" smtClean="0">
                <a:solidFill>
                  <a:schemeClr val="tx1"/>
                </a:solidFill>
              </a:rPr>
            </a:br>
            <a:r>
              <a:rPr lang="en-US" dirty="0" smtClean="0">
                <a:solidFill>
                  <a:schemeClr val="tx1"/>
                </a:solidFill>
              </a:rPr>
              <a:t>Node</a:t>
            </a:r>
            <a:endParaRPr lang="en-US" dirty="0">
              <a:solidFill>
                <a:schemeClr val="tx1"/>
              </a:solidFill>
            </a:endParaRPr>
          </a:p>
        </p:txBody>
      </p:sp>
      <p:sp>
        <p:nvSpPr>
          <p:cNvPr id="11" name="Rounded Rectangle 10"/>
          <p:cNvSpPr/>
          <p:nvPr/>
        </p:nvSpPr>
        <p:spPr>
          <a:xfrm>
            <a:off x="1447800" y="3943350"/>
            <a:ext cx="1219200" cy="6858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Model</a:t>
            </a:r>
            <a:br>
              <a:rPr lang="en-US" dirty="0" smtClean="0">
                <a:solidFill>
                  <a:schemeClr val="tx1"/>
                </a:solidFill>
              </a:rPr>
            </a:br>
            <a:r>
              <a:rPr lang="en-US" dirty="0" smtClean="0">
                <a:solidFill>
                  <a:schemeClr val="tx1"/>
                </a:solidFill>
              </a:rPr>
              <a:t>Node</a:t>
            </a:r>
            <a:endParaRPr lang="en-US" dirty="0">
              <a:solidFill>
                <a:schemeClr val="tx1"/>
              </a:solidFill>
            </a:endParaRPr>
          </a:p>
        </p:txBody>
      </p:sp>
      <p:sp>
        <p:nvSpPr>
          <p:cNvPr id="12" name="Rounded Rectangle 11"/>
          <p:cNvSpPr/>
          <p:nvPr/>
        </p:nvSpPr>
        <p:spPr>
          <a:xfrm>
            <a:off x="3276600" y="3943350"/>
            <a:ext cx="1219200" cy="6858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Model</a:t>
            </a:r>
            <a:br>
              <a:rPr lang="en-US" dirty="0" smtClean="0">
                <a:solidFill>
                  <a:schemeClr val="tx1"/>
                </a:solidFill>
              </a:rPr>
            </a:br>
            <a:r>
              <a:rPr lang="en-US" dirty="0" smtClean="0">
                <a:solidFill>
                  <a:schemeClr val="tx1"/>
                </a:solidFill>
              </a:rPr>
              <a:t>Node</a:t>
            </a:r>
            <a:endParaRPr lang="en-US" dirty="0">
              <a:solidFill>
                <a:schemeClr val="tx1"/>
              </a:solidFill>
            </a:endParaRPr>
          </a:p>
        </p:txBody>
      </p:sp>
      <p:sp>
        <p:nvSpPr>
          <p:cNvPr id="13" name="Rounded Rectangle 12"/>
          <p:cNvSpPr/>
          <p:nvPr/>
        </p:nvSpPr>
        <p:spPr>
          <a:xfrm>
            <a:off x="1295400" y="2647950"/>
            <a:ext cx="1219200" cy="685800"/>
          </a:xfrm>
          <a:prstGeom prst="round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Debug</a:t>
            </a:r>
            <a:br>
              <a:rPr lang="en-US" dirty="0" smtClean="0">
                <a:solidFill>
                  <a:schemeClr val="bg1"/>
                </a:solidFill>
              </a:rPr>
            </a:br>
            <a:r>
              <a:rPr lang="en-US" dirty="0" smtClean="0">
                <a:solidFill>
                  <a:schemeClr val="bg1"/>
                </a:solidFill>
              </a:rPr>
              <a:t>Strategy</a:t>
            </a:r>
            <a:endParaRPr lang="en-US" dirty="0">
              <a:solidFill>
                <a:schemeClr val="bg1"/>
              </a:solidFill>
            </a:endParaRPr>
          </a:p>
        </p:txBody>
      </p:sp>
      <p:cxnSp>
        <p:nvCxnSpPr>
          <p:cNvPr id="16" name="Elbow Connector 15"/>
          <p:cNvCxnSpPr>
            <a:stCxn id="9" idx="2"/>
          </p:cNvCxnSpPr>
          <p:nvPr/>
        </p:nvCxnSpPr>
        <p:spPr>
          <a:xfrm rot="16200000" flipH="1">
            <a:off x="3663166" y="2158216"/>
            <a:ext cx="636568" cy="342900"/>
          </a:xfrm>
          <a:prstGeom prst="bentConnector3">
            <a:avLst/>
          </a:prstGeom>
          <a:ln w="76200" cmpd="tri">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8" name="Elbow Connector 17"/>
          <p:cNvCxnSpPr>
            <a:endCxn id="12" idx="0"/>
          </p:cNvCxnSpPr>
          <p:nvPr/>
        </p:nvCxnSpPr>
        <p:spPr>
          <a:xfrm rot="5400000">
            <a:off x="3695700" y="3524250"/>
            <a:ext cx="609600" cy="228600"/>
          </a:xfrm>
          <a:prstGeom prst="bentConnector3">
            <a:avLst>
              <a:gd name="adj1" fmla="val 57792"/>
            </a:avLst>
          </a:prstGeom>
          <a:ln w="76200" cmpd="tri">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1" idx="0"/>
            <a:endCxn id="12" idx="0"/>
          </p:cNvCxnSpPr>
          <p:nvPr/>
        </p:nvCxnSpPr>
        <p:spPr>
          <a:xfrm rot="5400000" flipH="1" flipV="1">
            <a:off x="2971800" y="3028950"/>
            <a:ext cx="12700" cy="1828800"/>
          </a:xfrm>
          <a:prstGeom prst="bentConnector3">
            <a:avLst>
              <a:gd name="adj1" fmla="val 2267535"/>
            </a:avLst>
          </a:prstGeom>
          <a:ln w="76200" cmpd="tri">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25" name="Elbow Connector 24"/>
          <p:cNvCxnSpPr>
            <a:endCxn id="8" idx="0"/>
          </p:cNvCxnSpPr>
          <p:nvPr/>
        </p:nvCxnSpPr>
        <p:spPr>
          <a:xfrm rot="16200000" flipH="1">
            <a:off x="4800600" y="3409950"/>
            <a:ext cx="609600" cy="457200"/>
          </a:xfrm>
          <a:prstGeom prst="bentConnector3">
            <a:avLst/>
          </a:prstGeom>
          <a:ln w="76200" cmpd="sng">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0" idx="0"/>
            <a:endCxn id="8" idx="0"/>
          </p:cNvCxnSpPr>
          <p:nvPr/>
        </p:nvCxnSpPr>
        <p:spPr>
          <a:xfrm rot="16200000" flipV="1">
            <a:off x="6248400" y="3028950"/>
            <a:ext cx="12700" cy="1828800"/>
          </a:xfrm>
          <a:prstGeom prst="bentConnector3">
            <a:avLst>
              <a:gd name="adj1" fmla="val 2454543"/>
            </a:avLst>
          </a:prstGeom>
          <a:ln w="76200" cmpd="sng">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6" idx="3"/>
            <a:endCxn id="7" idx="1"/>
          </p:cNvCxnSpPr>
          <p:nvPr/>
        </p:nvCxnSpPr>
        <p:spPr>
          <a:xfrm>
            <a:off x="5105400" y="2990850"/>
            <a:ext cx="1219200" cy="12700"/>
          </a:xfrm>
          <a:prstGeom prst="bentConnector3">
            <a:avLst/>
          </a:prstGeom>
          <a:ln w="76200" cmpd="dbl">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3" idx="3"/>
            <a:endCxn id="6" idx="1"/>
          </p:cNvCxnSpPr>
          <p:nvPr/>
        </p:nvCxnSpPr>
        <p:spPr>
          <a:xfrm>
            <a:off x="2514600" y="2990850"/>
            <a:ext cx="1371600" cy="12700"/>
          </a:xfrm>
          <a:prstGeom prst="bentConnector3">
            <a:avLst/>
          </a:prstGeom>
          <a:ln w="76200" cmpd="dbl">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028700" y="2038350"/>
            <a:ext cx="2774950" cy="276999"/>
          </a:xfrm>
          <a:prstGeom prst="rect">
            <a:avLst/>
          </a:prstGeom>
          <a:noFill/>
        </p:spPr>
        <p:txBody>
          <a:bodyPr wrap="square" rtlCol="0">
            <a:spAutoFit/>
          </a:bodyPr>
          <a:lstStyle/>
          <a:p>
            <a:r>
              <a:rPr lang="en-US" sz="1200" dirty="0" smtClean="0"/>
              <a:t>Composite Pattern, Adapter Pattern</a:t>
            </a:r>
            <a:endParaRPr lang="en-US" sz="1200" dirty="0"/>
          </a:p>
        </p:txBody>
      </p:sp>
      <p:sp>
        <p:nvSpPr>
          <p:cNvPr id="34" name="TextBox 33"/>
          <p:cNvSpPr txBox="1"/>
          <p:nvPr/>
        </p:nvSpPr>
        <p:spPr>
          <a:xfrm>
            <a:off x="1143000" y="3381299"/>
            <a:ext cx="2965450" cy="276999"/>
          </a:xfrm>
          <a:prstGeom prst="rect">
            <a:avLst/>
          </a:prstGeom>
          <a:noFill/>
        </p:spPr>
        <p:txBody>
          <a:bodyPr wrap="square" rtlCol="0">
            <a:spAutoFit/>
          </a:bodyPr>
          <a:lstStyle/>
          <a:p>
            <a:r>
              <a:rPr lang="en-US" sz="1200" dirty="0" smtClean="0"/>
              <a:t>Composite Pattern, Adapter Pattern</a:t>
            </a:r>
            <a:endParaRPr lang="en-US" sz="1200" dirty="0"/>
          </a:p>
        </p:txBody>
      </p:sp>
      <p:sp>
        <p:nvSpPr>
          <p:cNvPr id="35" name="TextBox 34"/>
          <p:cNvSpPr txBox="1"/>
          <p:nvPr/>
        </p:nvSpPr>
        <p:spPr>
          <a:xfrm>
            <a:off x="5257800" y="3333750"/>
            <a:ext cx="2743200" cy="276999"/>
          </a:xfrm>
          <a:prstGeom prst="rect">
            <a:avLst/>
          </a:prstGeom>
          <a:noFill/>
        </p:spPr>
        <p:txBody>
          <a:bodyPr wrap="square" rtlCol="0">
            <a:spAutoFit/>
          </a:bodyPr>
          <a:lstStyle/>
          <a:p>
            <a:r>
              <a:rPr lang="en-US" sz="1200" dirty="0" smtClean="0"/>
              <a:t>Composite Pattern, Adapter Pattern</a:t>
            </a:r>
            <a:endParaRPr lang="en-US" sz="1200" dirty="0"/>
          </a:p>
        </p:txBody>
      </p:sp>
      <p:sp>
        <p:nvSpPr>
          <p:cNvPr id="36" name="TextBox 35"/>
          <p:cNvSpPr txBox="1"/>
          <p:nvPr/>
        </p:nvSpPr>
        <p:spPr>
          <a:xfrm>
            <a:off x="5091050" y="2368922"/>
            <a:ext cx="2909950" cy="276999"/>
          </a:xfrm>
          <a:prstGeom prst="rect">
            <a:avLst/>
          </a:prstGeom>
          <a:noFill/>
        </p:spPr>
        <p:txBody>
          <a:bodyPr wrap="square" rtlCol="0">
            <a:spAutoFit/>
          </a:bodyPr>
          <a:lstStyle/>
          <a:p>
            <a:pPr algn="ctr"/>
            <a:r>
              <a:rPr lang="en-US" sz="1200" dirty="0" smtClean="0"/>
              <a:t>Strategy Pattern, Command Pattern</a:t>
            </a:r>
            <a:endParaRPr lang="en-US" sz="1200" dirty="0"/>
          </a:p>
        </p:txBody>
      </p:sp>
      <p:sp>
        <p:nvSpPr>
          <p:cNvPr id="37" name="TextBox 36"/>
          <p:cNvSpPr txBox="1"/>
          <p:nvPr/>
        </p:nvSpPr>
        <p:spPr>
          <a:xfrm>
            <a:off x="1066800" y="2368924"/>
            <a:ext cx="2743200" cy="276999"/>
          </a:xfrm>
          <a:prstGeom prst="rect">
            <a:avLst/>
          </a:prstGeom>
          <a:noFill/>
        </p:spPr>
        <p:txBody>
          <a:bodyPr wrap="square" rtlCol="0">
            <a:spAutoFit/>
          </a:bodyPr>
          <a:lstStyle/>
          <a:p>
            <a:pPr algn="ctr"/>
            <a:r>
              <a:rPr lang="en-US" sz="1200" dirty="0" smtClean="0"/>
              <a:t>Strategy Pattern, Command Pattern</a:t>
            </a:r>
            <a:endParaRPr lang="en-US" sz="1200" dirty="0"/>
          </a:p>
        </p:txBody>
      </p:sp>
      <p:sp>
        <p:nvSpPr>
          <p:cNvPr id="43" name="Rounded Rectangle 42"/>
          <p:cNvSpPr/>
          <p:nvPr/>
        </p:nvSpPr>
        <p:spPr>
          <a:xfrm>
            <a:off x="4724400" y="1316925"/>
            <a:ext cx="1143000" cy="685800"/>
          </a:xfrm>
          <a:prstGeom prst="round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Injection</a:t>
            </a:r>
            <a:br>
              <a:rPr lang="en-US" dirty="0" smtClean="0">
                <a:solidFill>
                  <a:schemeClr val="bg1"/>
                </a:solidFill>
              </a:rPr>
            </a:br>
            <a:r>
              <a:rPr lang="en-US" dirty="0" smtClean="0">
                <a:solidFill>
                  <a:schemeClr val="bg1"/>
                </a:solidFill>
              </a:rPr>
              <a:t>Strategy</a:t>
            </a:r>
            <a:endParaRPr lang="en-US" dirty="0">
              <a:solidFill>
                <a:schemeClr val="bg1"/>
              </a:solidFill>
            </a:endParaRPr>
          </a:p>
        </p:txBody>
      </p:sp>
      <p:cxnSp>
        <p:nvCxnSpPr>
          <p:cNvPr id="45" name="Elbow Connector 44"/>
          <p:cNvCxnSpPr>
            <a:stCxn id="43" idx="2"/>
          </p:cNvCxnSpPr>
          <p:nvPr/>
        </p:nvCxnSpPr>
        <p:spPr>
          <a:xfrm rot="5400000">
            <a:off x="4687537" y="2039588"/>
            <a:ext cx="645227" cy="571500"/>
          </a:xfrm>
          <a:prstGeom prst="bentConnector3">
            <a:avLst>
              <a:gd name="adj1" fmla="val 50000"/>
            </a:avLst>
          </a:prstGeom>
          <a:ln w="76200" cmpd="dbl">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334000" y="2033885"/>
            <a:ext cx="2819400" cy="276999"/>
          </a:xfrm>
          <a:prstGeom prst="rect">
            <a:avLst/>
          </a:prstGeom>
          <a:noFill/>
        </p:spPr>
        <p:txBody>
          <a:bodyPr wrap="square" rtlCol="0">
            <a:spAutoFit/>
          </a:bodyPr>
          <a:lstStyle/>
          <a:p>
            <a:pPr algn="ctr"/>
            <a:r>
              <a:rPr lang="en-US" sz="1200" dirty="0" smtClean="0"/>
              <a:t>Strategy Pattern, Command Pattern</a:t>
            </a:r>
            <a:endParaRPr lang="en-US" sz="1200" dirty="0"/>
          </a:p>
        </p:txBody>
      </p:sp>
      <p:sp>
        <p:nvSpPr>
          <p:cNvPr id="51" name="TextBox 50"/>
          <p:cNvSpPr txBox="1"/>
          <p:nvPr/>
        </p:nvSpPr>
        <p:spPr>
          <a:xfrm>
            <a:off x="2655125" y="4101584"/>
            <a:ext cx="685800" cy="369332"/>
          </a:xfrm>
          <a:prstGeom prst="rect">
            <a:avLst/>
          </a:prstGeom>
          <a:noFill/>
        </p:spPr>
        <p:txBody>
          <a:bodyPr wrap="square" rtlCol="0">
            <a:spAutoFit/>
          </a:bodyPr>
          <a:lstStyle/>
          <a:p>
            <a:r>
              <a:rPr lang="en-US" dirty="0"/>
              <a:t>o</a:t>
            </a:r>
            <a:r>
              <a:rPr lang="en-US" dirty="0" smtClean="0"/>
              <a:t> </a:t>
            </a:r>
            <a:r>
              <a:rPr lang="en-US" dirty="0" err="1" smtClean="0"/>
              <a:t>o</a:t>
            </a:r>
            <a:r>
              <a:rPr lang="en-US" dirty="0" smtClean="0"/>
              <a:t> </a:t>
            </a:r>
            <a:r>
              <a:rPr lang="en-US" dirty="0" err="1" smtClean="0"/>
              <a:t>o</a:t>
            </a:r>
            <a:endParaRPr lang="en-US" dirty="0"/>
          </a:p>
        </p:txBody>
      </p:sp>
      <p:sp>
        <p:nvSpPr>
          <p:cNvPr id="52" name="TextBox 51"/>
          <p:cNvSpPr txBox="1"/>
          <p:nvPr/>
        </p:nvSpPr>
        <p:spPr>
          <a:xfrm>
            <a:off x="5903025" y="4095750"/>
            <a:ext cx="685800" cy="369332"/>
          </a:xfrm>
          <a:prstGeom prst="rect">
            <a:avLst/>
          </a:prstGeom>
          <a:noFill/>
        </p:spPr>
        <p:txBody>
          <a:bodyPr wrap="square" rtlCol="0">
            <a:spAutoFit/>
          </a:bodyPr>
          <a:lstStyle/>
          <a:p>
            <a:r>
              <a:rPr lang="en-US" dirty="0"/>
              <a:t>o</a:t>
            </a:r>
            <a:r>
              <a:rPr lang="en-US" dirty="0" smtClean="0"/>
              <a:t> </a:t>
            </a:r>
            <a:r>
              <a:rPr lang="en-US" dirty="0" err="1" smtClean="0"/>
              <a:t>o</a:t>
            </a:r>
            <a:r>
              <a:rPr lang="en-US" dirty="0" smtClean="0"/>
              <a:t> </a:t>
            </a:r>
            <a:r>
              <a:rPr lang="en-US" dirty="0" err="1" smtClean="0"/>
              <a:t>o</a:t>
            </a:r>
            <a:endParaRPr lang="en-US" dirty="0"/>
          </a:p>
        </p:txBody>
      </p:sp>
      <p:sp>
        <p:nvSpPr>
          <p:cNvPr id="55" name="TextBox 54"/>
          <p:cNvSpPr txBox="1"/>
          <p:nvPr/>
        </p:nvSpPr>
        <p:spPr>
          <a:xfrm>
            <a:off x="533400" y="4095750"/>
            <a:ext cx="990600" cy="369332"/>
          </a:xfrm>
          <a:prstGeom prst="rect">
            <a:avLst/>
          </a:prstGeom>
          <a:noFill/>
        </p:spPr>
        <p:txBody>
          <a:bodyPr wrap="square" rtlCol="0">
            <a:spAutoFit/>
          </a:bodyPr>
          <a:lstStyle/>
          <a:p>
            <a:r>
              <a:rPr lang="en-US" i="1" dirty="0" smtClean="0"/>
              <a:t>Clients</a:t>
            </a:r>
            <a:endParaRPr lang="en-US" i="1" dirty="0"/>
          </a:p>
        </p:txBody>
      </p:sp>
      <p:sp>
        <p:nvSpPr>
          <p:cNvPr id="56" name="TextBox 55"/>
          <p:cNvSpPr txBox="1"/>
          <p:nvPr/>
        </p:nvSpPr>
        <p:spPr>
          <a:xfrm>
            <a:off x="2514600" y="1475159"/>
            <a:ext cx="679450" cy="369332"/>
          </a:xfrm>
          <a:prstGeom prst="rect">
            <a:avLst/>
          </a:prstGeom>
          <a:noFill/>
        </p:spPr>
        <p:txBody>
          <a:bodyPr wrap="square" rtlCol="0">
            <a:spAutoFit/>
          </a:bodyPr>
          <a:lstStyle/>
          <a:p>
            <a:r>
              <a:rPr lang="en-US" i="1" dirty="0" smtClean="0"/>
              <a:t>Host</a:t>
            </a:r>
            <a:endParaRPr lang="en-US" i="1" dirty="0"/>
          </a:p>
        </p:txBody>
      </p:sp>
    </p:spTree>
    <p:extLst>
      <p:ext uri="{BB962C8B-B14F-4D97-AF65-F5344CB8AC3E}">
        <p14:creationId xmlns:p14="http://schemas.microsoft.com/office/powerpoint/2010/main" val="18034710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Node Patterns</a:t>
            </a:r>
          </a:p>
        </p:txBody>
      </p:sp>
      <p:sp>
        <p:nvSpPr>
          <p:cNvPr id="6" name="Content Placeholder 5"/>
          <p:cNvSpPr>
            <a:spLocks noGrp="1"/>
          </p:cNvSpPr>
          <p:nvPr>
            <p:ph idx="1"/>
          </p:nvPr>
        </p:nvSpPr>
        <p:spPr/>
        <p:txBody>
          <a:bodyPr>
            <a:normAutofit fontScale="92500" lnSpcReduction="20000"/>
          </a:bodyPr>
          <a:lstStyle/>
          <a:p>
            <a:r>
              <a:rPr lang="en-US" dirty="0" smtClean="0"/>
              <a:t>Transformation Engine implements </a:t>
            </a:r>
            <a:r>
              <a:rPr lang="en-US" dirty="0" smtClean="0">
                <a:solidFill>
                  <a:srgbClr val="FF0000"/>
                </a:solidFill>
              </a:rPr>
              <a:t>Delegation Pattern</a:t>
            </a:r>
            <a:r>
              <a:rPr lang="en-US" dirty="0" smtClean="0"/>
              <a:t> to pass RVF messages from </a:t>
            </a:r>
            <a:r>
              <a:rPr lang="en-US" dirty="0" err="1" smtClean="0"/>
              <a:t>AccessInterfaces</a:t>
            </a:r>
            <a:r>
              <a:rPr lang="en-US" dirty="0" smtClean="0"/>
              <a:t> to Transform Strategy or Injection Strategy classes</a:t>
            </a:r>
          </a:p>
          <a:p>
            <a:r>
              <a:rPr lang="en-US" dirty="0" smtClean="0"/>
              <a:t>Transform Strategy and Injection Strategy implements </a:t>
            </a:r>
            <a:r>
              <a:rPr lang="en-US" dirty="0" smtClean="0">
                <a:solidFill>
                  <a:srgbClr val="FF0000"/>
                </a:solidFill>
              </a:rPr>
              <a:t>Façade or Wrapper Pattern </a:t>
            </a:r>
            <a:r>
              <a:rPr lang="en-US" dirty="0" smtClean="0"/>
              <a:t>when composing callback methods – both built-in and external library callbacks</a:t>
            </a:r>
          </a:p>
          <a:p>
            <a:r>
              <a:rPr lang="en-US" dirty="0" smtClean="0"/>
              <a:t>RVF messages implement the </a:t>
            </a:r>
            <a:r>
              <a:rPr lang="en-US" dirty="0" smtClean="0">
                <a:solidFill>
                  <a:srgbClr val="FF0000"/>
                </a:solidFill>
              </a:rPr>
              <a:t>Command Pattern </a:t>
            </a:r>
            <a:r>
              <a:rPr lang="en-US" dirty="0" smtClean="0"/>
              <a:t>to select the </a:t>
            </a:r>
            <a:r>
              <a:rPr lang="en-US" dirty="0" smtClean="0">
                <a:solidFill>
                  <a:srgbClr val="FF0000"/>
                </a:solidFill>
              </a:rPr>
              <a:t>Strategy Pattern </a:t>
            </a:r>
            <a:r>
              <a:rPr lang="en-US" dirty="0" smtClean="0"/>
              <a:t>to use for the transformation action</a:t>
            </a:r>
          </a:p>
          <a:p>
            <a:r>
              <a:rPr lang="en-US" dirty="0" err="1" smtClean="0"/>
              <a:t>ModelPoint</a:t>
            </a:r>
            <a:r>
              <a:rPr lang="en-US" dirty="0" smtClean="0"/>
              <a:t> nodes implement the </a:t>
            </a:r>
            <a:r>
              <a:rPr lang="en-US" dirty="0" smtClean="0">
                <a:solidFill>
                  <a:srgbClr val="FF0000"/>
                </a:solidFill>
              </a:rPr>
              <a:t>Adapter Pattern </a:t>
            </a:r>
            <a:r>
              <a:rPr lang="en-US" dirty="0" smtClean="0"/>
              <a:t>and/or </a:t>
            </a:r>
            <a:r>
              <a:rPr lang="en-US" dirty="0" smtClean="0">
                <a:solidFill>
                  <a:srgbClr val="FF0000"/>
                </a:solidFill>
              </a:rPr>
              <a:t>Bridge Pattern </a:t>
            </a:r>
            <a:r>
              <a:rPr lang="en-US" dirty="0" smtClean="0"/>
              <a:t>between P2654 and tooling</a:t>
            </a:r>
            <a:endParaRPr lang="en-US" dirty="0"/>
          </a:p>
        </p:txBody>
      </p:sp>
      <p:sp>
        <p:nvSpPr>
          <p:cNvPr id="5" name="Date Placeholder 4"/>
          <p:cNvSpPr>
            <a:spLocks noGrp="1"/>
          </p:cNvSpPr>
          <p:nvPr>
            <p:ph type="dt" sz="half" idx="10"/>
          </p:nvPr>
        </p:nvSpPr>
        <p:spPr/>
        <p:txBody>
          <a:bodyPr/>
          <a:lstStyle/>
          <a:p>
            <a:fld id="{E2F722D5-A762-4323-8445-4F8A734F5218}" type="datetime1">
              <a:rPr lang="en-US" smtClean="0"/>
              <a:t>3/23/2021</a:t>
            </a:fld>
            <a:endParaRPr lang="en-US" dirty="0"/>
          </a:p>
        </p:txBody>
      </p:sp>
      <p:sp>
        <p:nvSpPr>
          <p:cNvPr id="3" name="Footer Placeholder 2"/>
          <p:cNvSpPr>
            <a:spLocks noGrp="1"/>
          </p:cNvSpPr>
          <p:nvPr>
            <p:ph type="ftr" sz="quarter" idx="11"/>
          </p:nvPr>
        </p:nvSpPr>
        <p:spPr/>
        <p:txBody>
          <a:bodyPr/>
          <a:lstStyle/>
          <a:p>
            <a:r>
              <a:rPr lang="en-US" smtClean="0"/>
              <a:t>P2654/P1687.1 Unified Concepts Analysis</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28</a:t>
            </a:fld>
            <a:endParaRPr lang="en-US"/>
          </a:p>
        </p:txBody>
      </p:sp>
    </p:spTree>
    <p:extLst>
      <p:ext uri="{BB962C8B-B14F-4D97-AF65-F5344CB8AC3E}">
        <p14:creationId xmlns:p14="http://schemas.microsoft.com/office/powerpoint/2010/main" val="18897054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543800" y="4767263"/>
            <a:ext cx="905523" cy="273844"/>
          </a:xfrm>
        </p:spPr>
        <p:txBody>
          <a:bodyPr/>
          <a:lstStyle/>
          <a:p>
            <a:fld id="{673ABEDB-F84C-4088-A040-170E9DB6EDFF}" type="datetime1">
              <a:rPr lang="en-US" smtClean="0"/>
              <a:t>3/23/2021</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29</a:t>
            </a:fld>
            <a:endParaRPr lang="en-US"/>
          </a:p>
        </p:txBody>
      </p:sp>
      <p:sp>
        <p:nvSpPr>
          <p:cNvPr id="7" name="TextBox 6"/>
          <p:cNvSpPr txBox="1"/>
          <p:nvPr/>
        </p:nvSpPr>
        <p:spPr>
          <a:xfrm>
            <a:off x="304800" y="2167350"/>
            <a:ext cx="8382000" cy="523220"/>
          </a:xfrm>
          <a:prstGeom prst="rect">
            <a:avLst/>
          </a:prstGeom>
          <a:noFill/>
        </p:spPr>
        <p:txBody>
          <a:bodyPr wrap="square" rtlCol="0">
            <a:spAutoFit/>
          </a:bodyPr>
          <a:lstStyle/>
          <a:p>
            <a:pPr algn="ctr">
              <a:spcBef>
                <a:spcPct val="0"/>
              </a:spcBef>
            </a:pPr>
            <a:r>
              <a:rPr lang="en-US" sz="2800" dirty="0" smtClean="0">
                <a:solidFill>
                  <a:schemeClr val="tx2"/>
                </a:solidFill>
                <a:effectLst>
                  <a:outerShdw blurRad="63500" dist="38100" dir="5400000" algn="t" rotWithShape="0">
                    <a:prstClr val="black">
                      <a:alpha val="25000"/>
                    </a:prstClr>
                  </a:outerShdw>
                </a:effectLst>
                <a:ea typeface="+mj-ea"/>
                <a:cs typeface="+mj-cs"/>
              </a:rPr>
              <a:t>Description of Flow</a:t>
            </a:r>
            <a:endParaRPr lang="en-US" sz="2800" dirty="0">
              <a:solidFill>
                <a:schemeClr val="tx2"/>
              </a:solidFill>
              <a:effectLst>
                <a:outerShdw blurRad="63500" dist="38100" dir="5400000" algn="t" rotWithShape="0">
                  <a:prstClr val="black">
                    <a:alpha val="25000"/>
                  </a:prstClr>
                </a:outerShdw>
              </a:effectLst>
              <a:ea typeface="+mj-ea"/>
              <a:cs typeface="+mj-cs"/>
            </a:endParaRPr>
          </a:p>
        </p:txBody>
      </p:sp>
    </p:spTree>
    <p:extLst>
      <p:ext uri="{BB962C8B-B14F-4D97-AF65-F5344CB8AC3E}">
        <p14:creationId xmlns:p14="http://schemas.microsoft.com/office/powerpoint/2010/main" val="22058001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Goals</a:t>
            </a:r>
            <a:endParaRPr lang="en-US" dirty="0"/>
          </a:p>
        </p:txBody>
      </p:sp>
      <p:sp>
        <p:nvSpPr>
          <p:cNvPr id="6" name="Content Placeholder 5"/>
          <p:cNvSpPr>
            <a:spLocks noGrp="1"/>
          </p:cNvSpPr>
          <p:nvPr>
            <p:ph idx="1"/>
          </p:nvPr>
        </p:nvSpPr>
        <p:spPr/>
        <p:txBody>
          <a:bodyPr>
            <a:normAutofit fontScale="70000" lnSpcReduction="20000"/>
          </a:bodyPr>
          <a:lstStyle/>
          <a:p>
            <a:r>
              <a:rPr lang="en-US" dirty="0" smtClean="0"/>
              <a:t>Define a descriptive standard that coordinates test standards using a unified process</a:t>
            </a:r>
          </a:p>
          <a:p>
            <a:r>
              <a:rPr lang="en-US" dirty="0" smtClean="0"/>
              <a:t>Ensure standard is scalable to support IP, device, board, sub-system and system level architectures, including System-on-Chip.</a:t>
            </a:r>
          </a:p>
          <a:p>
            <a:r>
              <a:rPr lang="en-US" dirty="0" smtClean="0"/>
              <a:t>Support EDA tooling as well as embedded run-time environments</a:t>
            </a:r>
          </a:p>
          <a:p>
            <a:r>
              <a:rPr lang="en-US" dirty="0" smtClean="0"/>
              <a:t>Support off-line generation and interactive access to instrumentation from possibly dissimilar test standards</a:t>
            </a:r>
          </a:p>
          <a:p>
            <a:r>
              <a:rPr lang="en-US" dirty="0" smtClean="0"/>
              <a:t>Support bridging technology between test standards to transmit test data to the target instrumentation</a:t>
            </a:r>
          </a:p>
          <a:p>
            <a:r>
              <a:rPr lang="en-US" dirty="0"/>
              <a:t>Need to be able to support injection of stimulus from a DSL language (e.g., SVF, PDL) player at appropriate levels to support off-line generated test data applied to the </a:t>
            </a:r>
            <a:r>
              <a:rPr lang="en-US" dirty="0" smtClean="0"/>
              <a:t>sub-tree</a:t>
            </a:r>
          </a:p>
          <a:p>
            <a:r>
              <a:rPr lang="en-US" dirty="0" smtClean="0"/>
              <a:t>Support for logging message transactions allowing for formatting as test protocol DSL files</a:t>
            </a:r>
            <a:endParaRPr lang="en-US" dirty="0"/>
          </a:p>
        </p:txBody>
      </p:sp>
      <p:sp>
        <p:nvSpPr>
          <p:cNvPr id="4" name="Date Placeholder 3"/>
          <p:cNvSpPr>
            <a:spLocks noGrp="1"/>
          </p:cNvSpPr>
          <p:nvPr>
            <p:ph type="dt" sz="half" idx="10"/>
          </p:nvPr>
        </p:nvSpPr>
        <p:spPr/>
        <p:txBody>
          <a:bodyPr/>
          <a:lstStyle/>
          <a:p>
            <a:fld id="{AFDF6B66-BAC3-4527-932D-6209B450E567}" type="datetime1">
              <a:rPr lang="en-US" smtClean="0"/>
              <a:t>3/23/2021</a:t>
            </a:fld>
            <a:endParaRPr lang="en-US" dirty="0"/>
          </a:p>
        </p:txBody>
      </p:sp>
      <p:sp>
        <p:nvSpPr>
          <p:cNvPr id="2" name="Footer Placeholder 1"/>
          <p:cNvSpPr>
            <a:spLocks noGrp="1"/>
          </p:cNvSpPr>
          <p:nvPr>
            <p:ph type="ftr" sz="quarter" idx="11"/>
          </p:nvPr>
        </p:nvSpPr>
        <p:spPr/>
        <p:txBody>
          <a:bodyPr/>
          <a:lstStyle/>
          <a:p>
            <a:r>
              <a:rPr lang="en-US" smtClean="0"/>
              <a:t>P2654/P1687.1 Unified Concepts Analysis</a:t>
            </a:r>
            <a:endParaRPr lang="en-US" dirty="0"/>
          </a:p>
        </p:txBody>
      </p:sp>
      <p:sp>
        <p:nvSpPr>
          <p:cNvPr id="3" name="Slide Number Placeholder 2"/>
          <p:cNvSpPr>
            <a:spLocks noGrp="1"/>
          </p:cNvSpPr>
          <p:nvPr>
            <p:ph type="sldNum" sz="quarter" idx="12"/>
          </p:nvPr>
        </p:nvSpPr>
        <p:spPr/>
        <p:txBody>
          <a:bodyPr/>
          <a:lstStyle/>
          <a:p>
            <a:fld id="{BA9B540C-44DA-4F69-89C9-7C84606640D3}" type="slidenum">
              <a:rPr lang="en-US" smtClean="0"/>
              <a:pPr/>
              <a:t>3</a:t>
            </a:fld>
            <a:endParaRPr lang="en-US"/>
          </a:p>
        </p:txBody>
      </p:sp>
    </p:spTree>
    <p:extLst>
      <p:ext uri="{BB962C8B-B14F-4D97-AF65-F5344CB8AC3E}">
        <p14:creationId xmlns:p14="http://schemas.microsoft.com/office/powerpoint/2010/main" val="21308843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47650"/>
            <a:ext cx="8229600" cy="1200150"/>
          </a:xfrm>
        </p:spPr>
        <p:txBody>
          <a:bodyPr/>
          <a:lstStyle/>
          <a:p>
            <a:r>
              <a:rPr lang="en-US" sz="4400" dirty="0" smtClean="0"/>
              <a:t>Data Flow Example</a:t>
            </a:r>
            <a:endParaRPr lang="en-US" sz="4400" dirty="0"/>
          </a:p>
        </p:txBody>
      </p:sp>
      <p:sp>
        <p:nvSpPr>
          <p:cNvPr id="6" name="Slide Number Placeholder 5"/>
          <p:cNvSpPr>
            <a:spLocks noGrp="1"/>
          </p:cNvSpPr>
          <p:nvPr>
            <p:ph type="sldNum" sz="quarter" idx="12"/>
          </p:nvPr>
        </p:nvSpPr>
        <p:spPr/>
        <p:txBody>
          <a:bodyPr/>
          <a:lstStyle/>
          <a:p>
            <a:pPr>
              <a:defRPr/>
            </a:pPr>
            <a:fld id="{BC2E1C35-070C-B34E-A7FF-C7EF50ECC007}" type="slidenum">
              <a:rPr lang="en-US" smtClean="0"/>
              <a:pPr>
                <a:defRPr/>
              </a:pPr>
              <a:t>30</a:t>
            </a:fld>
            <a:endParaRPr lang="en-US" sz="1400">
              <a:latin typeface="Myriad Pro" charset="0"/>
            </a:endParaRPr>
          </a:p>
        </p:txBody>
      </p:sp>
      <p:grpSp>
        <p:nvGrpSpPr>
          <p:cNvPr id="3" name="Group 2"/>
          <p:cNvGrpSpPr/>
          <p:nvPr/>
        </p:nvGrpSpPr>
        <p:grpSpPr>
          <a:xfrm>
            <a:off x="4748273" y="1047750"/>
            <a:ext cx="3328927" cy="3671841"/>
            <a:chOff x="3295650" y="1131045"/>
            <a:chExt cx="3328927" cy="3671841"/>
          </a:xfrm>
        </p:grpSpPr>
        <p:sp>
          <p:nvSpPr>
            <p:cNvPr id="8" name="Flowchart: Alternate Process 7"/>
            <p:cNvSpPr/>
            <p:nvPr/>
          </p:nvSpPr>
          <p:spPr bwMode="auto">
            <a:xfrm>
              <a:off x="3646380" y="1131045"/>
              <a:ext cx="22098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a:ln>
                    <a:noFill/>
                  </a:ln>
                  <a:solidFill>
                    <a:schemeClr val="tx1"/>
                  </a:solidFill>
                  <a:effectLst/>
                  <a:latin typeface="Verdana" pitchFamily="34" charset="0"/>
                  <a:ea typeface="ＭＳ Ｐゴシック" pitchFamily="34" charset="-128"/>
                </a:rPr>
                <a:t>JTAGControllerAssembly</a:t>
              </a:r>
              <a:endParaRPr kumimoji="0" lang="en-US" sz="11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9" name="Flowchart: Alternate Process 8"/>
            <p:cNvSpPr/>
            <p:nvPr/>
          </p:nvSpPr>
          <p:spPr bwMode="auto">
            <a:xfrm>
              <a:off x="3804390" y="1871262"/>
              <a:ext cx="19050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Verdana" pitchFamily="34" charset="0"/>
                  <a:ea typeface="ＭＳ Ｐゴシック" pitchFamily="34" charset="-128"/>
                </a:rPr>
                <a:t>JTAGChain</a:t>
              </a:r>
              <a:endParaRPr kumimoji="0" lang="en-US" sz="18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10" name="Flowchart: Alternate Process 9"/>
            <p:cNvSpPr/>
            <p:nvPr/>
          </p:nvSpPr>
          <p:spPr bwMode="auto">
            <a:xfrm>
              <a:off x="4210050" y="2618772"/>
              <a:ext cx="11049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Verdana" pitchFamily="34" charset="0"/>
                  <a:ea typeface="ＭＳ Ｐゴシック" pitchFamily="34" charset="-128"/>
                </a:rPr>
                <a:t>TAP</a:t>
              </a:r>
            </a:p>
          </p:txBody>
        </p:sp>
        <p:sp>
          <p:nvSpPr>
            <p:cNvPr id="11" name="Flowchart: Alternate Process 10"/>
            <p:cNvSpPr/>
            <p:nvPr/>
          </p:nvSpPr>
          <p:spPr bwMode="auto">
            <a:xfrm>
              <a:off x="3295650" y="34861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Verdana" pitchFamily="34" charset="0"/>
                  <a:ea typeface="ＭＳ Ｐゴシック" pitchFamily="34" charset="-128"/>
                </a:rPr>
                <a:t>IR</a:t>
              </a:r>
            </a:p>
          </p:txBody>
        </p:sp>
        <p:sp>
          <p:nvSpPr>
            <p:cNvPr id="12" name="Flowchart: Alternate Process 11"/>
            <p:cNvSpPr/>
            <p:nvPr/>
          </p:nvSpPr>
          <p:spPr bwMode="auto">
            <a:xfrm>
              <a:off x="4876800" y="3486150"/>
              <a:ext cx="108585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Verdana" pitchFamily="34" charset="0"/>
                  <a:ea typeface="ＭＳ Ｐゴシック" pitchFamily="34" charset="-128"/>
                </a:rPr>
                <a:t>ScanMux</a:t>
              </a:r>
              <a:endParaRPr kumimoji="0" lang="en-US" sz="18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13" name="Flowchart: Alternate Process 12"/>
            <p:cNvSpPr/>
            <p:nvPr/>
          </p:nvSpPr>
          <p:spPr bwMode="auto">
            <a:xfrm>
              <a:off x="3962400" y="4343400"/>
              <a:ext cx="108585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Verdana" pitchFamily="34" charset="0"/>
                  <a:ea typeface="ＭＳ Ｐゴシック" pitchFamily="34" charset="-128"/>
                </a:rPr>
                <a:t>BYPASS</a:t>
              </a:r>
            </a:p>
          </p:txBody>
        </p:sp>
        <p:sp>
          <p:nvSpPr>
            <p:cNvPr id="14" name="Flowchart: Alternate Process 13"/>
            <p:cNvSpPr/>
            <p:nvPr/>
          </p:nvSpPr>
          <p:spPr bwMode="auto">
            <a:xfrm>
              <a:off x="5710177" y="433906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Verdana" pitchFamily="34" charset="0"/>
                  <a:ea typeface="ＭＳ Ｐゴシック" pitchFamily="34" charset="-128"/>
                </a:rPr>
                <a:t>BSR</a:t>
              </a:r>
            </a:p>
          </p:txBody>
        </p:sp>
        <p:cxnSp>
          <p:nvCxnSpPr>
            <p:cNvPr id="16" name="Elbow Connector 15"/>
            <p:cNvCxnSpPr>
              <a:stCxn id="8" idx="2"/>
              <a:endCxn id="9" idx="0"/>
            </p:cNvCxnSpPr>
            <p:nvPr/>
          </p:nvCxnSpPr>
          <p:spPr bwMode="auto">
            <a:xfrm rot="16200000" flipH="1">
              <a:off x="4613720" y="1728091"/>
              <a:ext cx="280731" cy="5610"/>
            </a:xfrm>
            <a:prstGeom prst="bentConnector3">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18" name="Elbow Connector 17"/>
            <p:cNvCxnSpPr>
              <a:stCxn id="9" idx="2"/>
              <a:endCxn id="10" idx="0"/>
            </p:cNvCxnSpPr>
            <p:nvPr/>
          </p:nvCxnSpPr>
          <p:spPr bwMode="auto">
            <a:xfrm rot="16200000" flipH="1">
              <a:off x="4615683" y="2471955"/>
              <a:ext cx="288024" cy="5610"/>
            </a:xfrm>
            <a:prstGeom prst="bentConnector3">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20" name="Elbow Connector 19"/>
            <p:cNvCxnSpPr>
              <a:stCxn id="10" idx="2"/>
              <a:endCxn id="11" idx="0"/>
            </p:cNvCxnSpPr>
            <p:nvPr/>
          </p:nvCxnSpPr>
          <p:spPr bwMode="auto">
            <a:xfrm rot="5400000">
              <a:off x="4053729" y="2777379"/>
              <a:ext cx="407892" cy="1009650"/>
            </a:xfrm>
            <a:prstGeom prst="bentConnector3">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22" name="Elbow Connector 21"/>
            <p:cNvCxnSpPr>
              <a:stCxn id="10" idx="2"/>
              <a:endCxn id="12" idx="0"/>
            </p:cNvCxnSpPr>
            <p:nvPr/>
          </p:nvCxnSpPr>
          <p:spPr bwMode="auto">
            <a:xfrm rot="16200000" flipH="1">
              <a:off x="4887166" y="2953592"/>
              <a:ext cx="407892" cy="657225"/>
            </a:xfrm>
            <a:prstGeom prst="bentConnector3">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24" name="Elbow Connector 23"/>
            <p:cNvCxnSpPr>
              <a:stCxn id="12" idx="2"/>
              <a:endCxn id="13" idx="0"/>
            </p:cNvCxnSpPr>
            <p:nvPr/>
          </p:nvCxnSpPr>
          <p:spPr bwMode="auto">
            <a:xfrm rot="5400000">
              <a:off x="4763643" y="3687318"/>
              <a:ext cx="397764" cy="914400"/>
            </a:xfrm>
            <a:prstGeom prst="bentConnector3">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26" name="Elbow Connector 25"/>
            <p:cNvCxnSpPr>
              <a:stCxn id="12" idx="2"/>
              <a:endCxn id="14" idx="0"/>
            </p:cNvCxnSpPr>
            <p:nvPr/>
          </p:nvCxnSpPr>
          <p:spPr bwMode="auto">
            <a:xfrm rot="16200000" flipH="1">
              <a:off x="5596840" y="3768522"/>
              <a:ext cx="393424" cy="747652"/>
            </a:xfrm>
            <a:prstGeom prst="bentConnector3">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28" name="Elbow Connector 27"/>
            <p:cNvCxnSpPr>
              <a:stCxn id="12" idx="1"/>
              <a:endCxn id="11" idx="3"/>
            </p:cNvCxnSpPr>
            <p:nvPr/>
          </p:nvCxnSpPr>
          <p:spPr bwMode="auto">
            <a:xfrm rot="10800000">
              <a:off x="4210050" y="3715893"/>
              <a:ext cx="666750" cy="9525"/>
            </a:xfrm>
            <a:prstGeom prst="bentConnector3">
              <a:avLst/>
            </a:prstGeom>
            <a:solidFill>
              <a:schemeClr val="accent1"/>
            </a:solidFill>
            <a:ln w="9525" cap="flat" cmpd="sng" algn="ctr">
              <a:solidFill>
                <a:schemeClr val="accent1"/>
              </a:solidFill>
              <a:prstDash val="dash"/>
              <a:round/>
              <a:headEnd type="none" w="med" len="med"/>
              <a:tailEnd type="triangle" w="med" len="med"/>
            </a:ln>
            <a:effectLst/>
          </p:spPr>
        </p:cxnSp>
      </p:grpSp>
      <p:sp>
        <p:nvSpPr>
          <p:cNvPr id="29" name="Footer Placeholder 4"/>
          <p:cNvSpPr>
            <a:spLocks noGrp="1"/>
          </p:cNvSpPr>
          <p:nvPr>
            <p:ph type="ftr" sz="quarter" idx="11"/>
          </p:nvPr>
        </p:nvSpPr>
        <p:spPr>
          <a:xfrm>
            <a:off x="659166" y="4767263"/>
            <a:ext cx="2847975" cy="273844"/>
          </a:xfrm>
        </p:spPr>
        <p:txBody>
          <a:bodyPr/>
          <a:lstStyle/>
          <a:p>
            <a:r>
              <a:rPr lang="en-US" dirty="0" smtClean="0"/>
              <a:t>P2654/P1687.1 Unified Concepts Analysis</a:t>
            </a:r>
            <a:endParaRPr lang="en-US" dirty="0"/>
          </a:p>
        </p:txBody>
      </p:sp>
      <p:sp>
        <p:nvSpPr>
          <p:cNvPr id="2" name="TextBox 1"/>
          <p:cNvSpPr txBox="1"/>
          <p:nvPr/>
        </p:nvSpPr>
        <p:spPr>
          <a:xfrm>
            <a:off x="381000" y="819150"/>
            <a:ext cx="4191000" cy="3970318"/>
          </a:xfrm>
          <a:prstGeom prst="rect">
            <a:avLst/>
          </a:prstGeom>
          <a:noFill/>
        </p:spPr>
        <p:txBody>
          <a:bodyPr wrap="square" rtlCol="0">
            <a:spAutoFit/>
          </a:bodyPr>
          <a:lstStyle/>
          <a:p>
            <a:pPr marL="285750" indent="-285750">
              <a:buFont typeface="Arial" panose="020B0604020202020204" pitchFamily="34" charset="0"/>
              <a:buChar char="•"/>
            </a:pPr>
            <a:r>
              <a:rPr lang="en-US" sz="1400" dirty="0" err="1" smtClean="0"/>
              <a:t>iWrite</a:t>
            </a:r>
            <a:r>
              <a:rPr lang="en-US" sz="1400" dirty="0" smtClean="0"/>
              <a:t> Value of IR is updated to the value of 0x00000001 (Select BSR TDR with PRELOAD)</a:t>
            </a:r>
          </a:p>
          <a:p>
            <a:pPr marL="285750" indent="-285750">
              <a:buFont typeface="Arial" panose="020B0604020202020204" pitchFamily="34" charset="0"/>
              <a:buChar char="•"/>
            </a:pPr>
            <a:r>
              <a:rPr lang="en-US" sz="1400" dirty="0" err="1" smtClean="0"/>
              <a:t>iRead</a:t>
            </a:r>
            <a:r>
              <a:rPr lang="en-US" sz="1400" dirty="0" smtClean="0"/>
              <a:t> value of IR is not selected as it is not needed</a:t>
            </a:r>
          </a:p>
          <a:p>
            <a:pPr marL="285750" indent="-285750">
              <a:buFont typeface="Arial" panose="020B0604020202020204" pitchFamily="34" charset="0"/>
              <a:buChar char="•"/>
            </a:pPr>
            <a:r>
              <a:rPr lang="en-US" sz="1400" dirty="0" err="1" smtClean="0"/>
              <a:t>iApply</a:t>
            </a:r>
            <a:r>
              <a:rPr lang="en-US" sz="1400" dirty="0" smtClean="0"/>
              <a:t> is called</a:t>
            </a:r>
          </a:p>
          <a:p>
            <a:pPr marL="285750" indent="-285750">
              <a:buFont typeface="Arial" panose="020B0604020202020204" pitchFamily="34" charset="0"/>
              <a:buChar char="•"/>
            </a:pPr>
            <a:r>
              <a:rPr lang="en-US" sz="1400" dirty="0" smtClean="0"/>
              <a:t>IR Node sends SHIFT-UPDATE (SU) message to TAP Node requesting value 0x00000001 be applied</a:t>
            </a:r>
          </a:p>
          <a:p>
            <a:pPr marL="285750" indent="-285750">
              <a:buFont typeface="Arial" panose="020B0604020202020204" pitchFamily="34" charset="0"/>
              <a:buChar char="•"/>
            </a:pPr>
            <a:r>
              <a:rPr lang="en-US" sz="1400" dirty="0" smtClean="0"/>
              <a:t>TAP Node transforms message into SIR message with TDI 0x00000001with a MASK of 0x00000000 and TDO 0x00000000 and sends request to </a:t>
            </a:r>
            <a:r>
              <a:rPr lang="en-US" sz="1400" dirty="0" err="1" smtClean="0"/>
              <a:t>JTAGChain</a:t>
            </a:r>
            <a:endParaRPr lang="en-US" sz="1400" dirty="0" smtClean="0"/>
          </a:p>
          <a:p>
            <a:pPr marL="285750" indent="-285750">
              <a:buFont typeface="Arial" panose="020B0604020202020204" pitchFamily="34" charset="0"/>
              <a:buChar char="•"/>
            </a:pPr>
            <a:r>
              <a:rPr lang="en-US" sz="1400" dirty="0" err="1" smtClean="0"/>
              <a:t>JTAGChain</a:t>
            </a:r>
            <a:r>
              <a:rPr lang="en-US" sz="1400" dirty="0" smtClean="0"/>
              <a:t> retargets data into overall chain and creates a new SIR message request to </a:t>
            </a:r>
            <a:r>
              <a:rPr lang="en-US" sz="1400" dirty="0" err="1" smtClean="0"/>
              <a:t>JTAGControllerAssembly</a:t>
            </a:r>
            <a:endParaRPr lang="en-US" sz="1400" dirty="0" smtClean="0"/>
          </a:p>
          <a:p>
            <a:pPr marL="285750" indent="-285750">
              <a:buFont typeface="Arial" panose="020B0604020202020204" pitchFamily="34" charset="0"/>
              <a:buChar char="•"/>
            </a:pPr>
            <a:r>
              <a:rPr lang="en-US" sz="1400" dirty="0" err="1" smtClean="0"/>
              <a:t>JTAGControllerAssembly</a:t>
            </a:r>
            <a:r>
              <a:rPr lang="en-US" sz="1400" dirty="0" smtClean="0"/>
              <a:t> sends data and operation to </a:t>
            </a:r>
            <a:r>
              <a:rPr lang="en-US" sz="1400" dirty="0" err="1" smtClean="0"/>
              <a:t>JTAGController</a:t>
            </a:r>
            <a:r>
              <a:rPr lang="en-US" sz="1400" dirty="0" smtClean="0"/>
              <a:t> device driver to synchronize hardware</a:t>
            </a:r>
          </a:p>
        </p:txBody>
      </p:sp>
      <p:sp>
        <p:nvSpPr>
          <p:cNvPr id="23" name="Date Placeholder 3"/>
          <p:cNvSpPr>
            <a:spLocks noGrp="1"/>
          </p:cNvSpPr>
          <p:nvPr>
            <p:ph type="dt" sz="half" idx="10"/>
          </p:nvPr>
        </p:nvSpPr>
        <p:spPr>
          <a:xfrm>
            <a:off x="7391400" y="4781549"/>
            <a:ext cx="1057923" cy="259557"/>
          </a:xfrm>
        </p:spPr>
        <p:txBody>
          <a:bodyPr/>
          <a:lstStyle/>
          <a:p>
            <a:fld id="{97729E40-346A-452B-B365-F80EC8AE9027}" type="datetime1">
              <a:rPr lang="en-US" smtClean="0"/>
              <a:t>3/23/2021</a:t>
            </a:fld>
            <a:endParaRPr lang="en-US" dirty="0"/>
          </a:p>
        </p:txBody>
      </p:sp>
    </p:spTree>
    <p:extLst>
      <p:ext uri="{BB962C8B-B14F-4D97-AF65-F5344CB8AC3E}">
        <p14:creationId xmlns:p14="http://schemas.microsoft.com/office/powerpoint/2010/main" val="23662795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47650"/>
            <a:ext cx="8229600" cy="1200150"/>
          </a:xfrm>
        </p:spPr>
        <p:txBody>
          <a:bodyPr/>
          <a:lstStyle/>
          <a:p>
            <a:r>
              <a:rPr lang="en-US" sz="4400" dirty="0" smtClean="0"/>
              <a:t>Data Flow Example</a:t>
            </a:r>
            <a:endParaRPr lang="en-US" sz="4400" dirty="0"/>
          </a:p>
        </p:txBody>
      </p:sp>
      <p:sp>
        <p:nvSpPr>
          <p:cNvPr id="6" name="Slide Number Placeholder 5"/>
          <p:cNvSpPr>
            <a:spLocks noGrp="1"/>
          </p:cNvSpPr>
          <p:nvPr>
            <p:ph type="sldNum" sz="quarter" idx="12"/>
          </p:nvPr>
        </p:nvSpPr>
        <p:spPr/>
        <p:txBody>
          <a:bodyPr/>
          <a:lstStyle/>
          <a:p>
            <a:pPr>
              <a:defRPr/>
            </a:pPr>
            <a:fld id="{BC2E1C35-070C-B34E-A7FF-C7EF50ECC007}" type="slidenum">
              <a:rPr lang="en-US" smtClean="0"/>
              <a:pPr>
                <a:defRPr/>
              </a:pPr>
              <a:t>31</a:t>
            </a:fld>
            <a:endParaRPr lang="en-US" sz="1400">
              <a:latin typeface="Myriad Pro" charset="0"/>
            </a:endParaRPr>
          </a:p>
        </p:txBody>
      </p:sp>
      <p:grpSp>
        <p:nvGrpSpPr>
          <p:cNvPr id="3" name="Group 2"/>
          <p:cNvGrpSpPr/>
          <p:nvPr/>
        </p:nvGrpSpPr>
        <p:grpSpPr>
          <a:xfrm>
            <a:off x="4748273" y="1047750"/>
            <a:ext cx="3328927" cy="3671841"/>
            <a:chOff x="3295650" y="1131045"/>
            <a:chExt cx="3328927" cy="3671841"/>
          </a:xfrm>
        </p:grpSpPr>
        <p:sp>
          <p:nvSpPr>
            <p:cNvPr id="8" name="Flowchart: Alternate Process 7"/>
            <p:cNvSpPr/>
            <p:nvPr/>
          </p:nvSpPr>
          <p:spPr bwMode="auto">
            <a:xfrm>
              <a:off x="3646380" y="1131045"/>
              <a:ext cx="22098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a:ln>
                    <a:noFill/>
                  </a:ln>
                  <a:solidFill>
                    <a:schemeClr val="tx1"/>
                  </a:solidFill>
                  <a:effectLst/>
                  <a:latin typeface="Verdana" pitchFamily="34" charset="0"/>
                  <a:ea typeface="ＭＳ Ｐゴシック" pitchFamily="34" charset="-128"/>
                </a:rPr>
                <a:t>JTAGControllerAssembly</a:t>
              </a:r>
              <a:endParaRPr kumimoji="0" lang="en-US" sz="11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9" name="Flowchart: Alternate Process 8"/>
            <p:cNvSpPr/>
            <p:nvPr/>
          </p:nvSpPr>
          <p:spPr bwMode="auto">
            <a:xfrm>
              <a:off x="3804390" y="1871262"/>
              <a:ext cx="19050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Verdana" pitchFamily="34" charset="0"/>
                  <a:ea typeface="ＭＳ Ｐゴシック" pitchFamily="34" charset="-128"/>
                </a:rPr>
                <a:t>JTAGChain</a:t>
              </a:r>
              <a:endParaRPr kumimoji="0" lang="en-US" sz="18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10" name="Flowchart: Alternate Process 9"/>
            <p:cNvSpPr/>
            <p:nvPr/>
          </p:nvSpPr>
          <p:spPr bwMode="auto">
            <a:xfrm>
              <a:off x="4210050" y="2618772"/>
              <a:ext cx="11049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Verdana" pitchFamily="34" charset="0"/>
                  <a:ea typeface="ＭＳ Ｐゴシック" pitchFamily="34" charset="-128"/>
                </a:rPr>
                <a:t>TAP</a:t>
              </a:r>
            </a:p>
          </p:txBody>
        </p:sp>
        <p:sp>
          <p:nvSpPr>
            <p:cNvPr id="11" name="Flowchart: Alternate Process 10"/>
            <p:cNvSpPr/>
            <p:nvPr/>
          </p:nvSpPr>
          <p:spPr bwMode="auto">
            <a:xfrm>
              <a:off x="3295650" y="34861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Verdana" pitchFamily="34" charset="0"/>
                  <a:ea typeface="ＭＳ Ｐゴシック" pitchFamily="34" charset="-128"/>
                </a:rPr>
                <a:t>IR</a:t>
              </a:r>
            </a:p>
          </p:txBody>
        </p:sp>
        <p:sp>
          <p:nvSpPr>
            <p:cNvPr id="12" name="Flowchart: Alternate Process 11"/>
            <p:cNvSpPr/>
            <p:nvPr/>
          </p:nvSpPr>
          <p:spPr bwMode="auto">
            <a:xfrm>
              <a:off x="4876800" y="3486150"/>
              <a:ext cx="108585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Verdana" pitchFamily="34" charset="0"/>
                  <a:ea typeface="ＭＳ Ｐゴシック" pitchFamily="34" charset="-128"/>
                </a:rPr>
                <a:t>ScanMux</a:t>
              </a:r>
              <a:endParaRPr kumimoji="0" lang="en-US" sz="18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13" name="Flowchart: Alternate Process 12"/>
            <p:cNvSpPr/>
            <p:nvPr/>
          </p:nvSpPr>
          <p:spPr bwMode="auto">
            <a:xfrm>
              <a:off x="3962400" y="4343400"/>
              <a:ext cx="108585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Verdana" pitchFamily="34" charset="0"/>
                  <a:ea typeface="ＭＳ Ｐゴシック" pitchFamily="34" charset="-128"/>
                </a:rPr>
                <a:t>BYPASS</a:t>
              </a:r>
            </a:p>
          </p:txBody>
        </p:sp>
        <p:sp>
          <p:nvSpPr>
            <p:cNvPr id="14" name="Flowchart: Alternate Process 13"/>
            <p:cNvSpPr/>
            <p:nvPr/>
          </p:nvSpPr>
          <p:spPr bwMode="auto">
            <a:xfrm>
              <a:off x="5710177" y="433906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Verdana" pitchFamily="34" charset="0"/>
                  <a:ea typeface="ＭＳ Ｐゴシック" pitchFamily="34" charset="-128"/>
                </a:rPr>
                <a:t>BSR</a:t>
              </a:r>
            </a:p>
          </p:txBody>
        </p:sp>
        <p:cxnSp>
          <p:nvCxnSpPr>
            <p:cNvPr id="16" name="Elbow Connector 15"/>
            <p:cNvCxnSpPr>
              <a:stCxn id="8" idx="2"/>
              <a:endCxn id="9" idx="0"/>
            </p:cNvCxnSpPr>
            <p:nvPr/>
          </p:nvCxnSpPr>
          <p:spPr bwMode="auto">
            <a:xfrm rot="16200000" flipH="1">
              <a:off x="4613720" y="1728091"/>
              <a:ext cx="280731" cy="5610"/>
            </a:xfrm>
            <a:prstGeom prst="bentConnector3">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18" name="Elbow Connector 17"/>
            <p:cNvCxnSpPr>
              <a:stCxn id="9" idx="2"/>
              <a:endCxn id="10" idx="0"/>
            </p:cNvCxnSpPr>
            <p:nvPr/>
          </p:nvCxnSpPr>
          <p:spPr bwMode="auto">
            <a:xfrm rot="16200000" flipH="1">
              <a:off x="4615683" y="2471955"/>
              <a:ext cx="288024" cy="5610"/>
            </a:xfrm>
            <a:prstGeom prst="bentConnector3">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20" name="Elbow Connector 19"/>
            <p:cNvCxnSpPr>
              <a:stCxn id="10" idx="2"/>
              <a:endCxn id="11" idx="0"/>
            </p:cNvCxnSpPr>
            <p:nvPr/>
          </p:nvCxnSpPr>
          <p:spPr bwMode="auto">
            <a:xfrm rot="5400000">
              <a:off x="4053729" y="2777379"/>
              <a:ext cx="407892" cy="1009650"/>
            </a:xfrm>
            <a:prstGeom prst="bentConnector3">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22" name="Elbow Connector 21"/>
            <p:cNvCxnSpPr>
              <a:stCxn id="10" idx="2"/>
              <a:endCxn id="12" idx="0"/>
            </p:cNvCxnSpPr>
            <p:nvPr/>
          </p:nvCxnSpPr>
          <p:spPr bwMode="auto">
            <a:xfrm rot="16200000" flipH="1">
              <a:off x="4887166" y="2953592"/>
              <a:ext cx="407892" cy="657225"/>
            </a:xfrm>
            <a:prstGeom prst="bentConnector3">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24" name="Elbow Connector 23"/>
            <p:cNvCxnSpPr>
              <a:stCxn id="12" idx="2"/>
              <a:endCxn id="13" idx="0"/>
            </p:cNvCxnSpPr>
            <p:nvPr/>
          </p:nvCxnSpPr>
          <p:spPr bwMode="auto">
            <a:xfrm rot="5400000">
              <a:off x="4763643" y="3687318"/>
              <a:ext cx="397764" cy="914400"/>
            </a:xfrm>
            <a:prstGeom prst="bentConnector3">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26" name="Elbow Connector 25"/>
            <p:cNvCxnSpPr>
              <a:stCxn id="12" idx="2"/>
              <a:endCxn id="14" idx="0"/>
            </p:cNvCxnSpPr>
            <p:nvPr/>
          </p:nvCxnSpPr>
          <p:spPr bwMode="auto">
            <a:xfrm rot="16200000" flipH="1">
              <a:off x="5596840" y="3768522"/>
              <a:ext cx="393424" cy="747652"/>
            </a:xfrm>
            <a:prstGeom prst="bentConnector3">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28" name="Elbow Connector 27"/>
            <p:cNvCxnSpPr>
              <a:stCxn id="12" idx="1"/>
              <a:endCxn id="11" idx="3"/>
            </p:cNvCxnSpPr>
            <p:nvPr/>
          </p:nvCxnSpPr>
          <p:spPr bwMode="auto">
            <a:xfrm rot="10800000">
              <a:off x="4210050" y="3715893"/>
              <a:ext cx="666750" cy="9525"/>
            </a:xfrm>
            <a:prstGeom prst="bentConnector3">
              <a:avLst/>
            </a:prstGeom>
            <a:solidFill>
              <a:schemeClr val="accent1"/>
            </a:solidFill>
            <a:ln w="9525" cap="flat" cmpd="sng" algn="ctr">
              <a:solidFill>
                <a:schemeClr val="accent1"/>
              </a:solidFill>
              <a:prstDash val="dash"/>
              <a:round/>
              <a:headEnd type="none" w="med" len="med"/>
              <a:tailEnd type="triangle" w="med" len="med"/>
            </a:ln>
            <a:effectLst/>
          </p:spPr>
        </p:cxnSp>
      </p:grpSp>
      <p:sp>
        <p:nvSpPr>
          <p:cNvPr id="29" name="Footer Placeholder 4"/>
          <p:cNvSpPr>
            <a:spLocks noGrp="1"/>
          </p:cNvSpPr>
          <p:nvPr>
            <p:ph type="ftr" sz="quarter" idx="11"/>
          </p:nvPr>
        </p:nvSpPr>
        <p:spPr>
          <a:xfrm>
            <a:off x="659166" y="4767263"/>
            <a:ext cx="2847975" cy="273844"/>
          </a:xfrm>
        </p:spPr>
        <p:txBody>
          <a:bodyPr/>
          <a:lstStyle/>
          <a:p>
            <a:r>
              <a:rPr lang="en-US" dirty="0" smtClean="0"/>
              <a:t>P2654/P1687.1 Unified Concepts Analysis</a:t>
            </a:r>
            <a:endParaRPr lang="en-US" dirty="0"/>
          </a:p>
        </p:txBody>
      </p:sp>
      <p:sp>
        <p:nvSpPr>
          <p:cNvPr id="2" name="TextBox 1"/>
          <p:cNvSpPr txBox="1"/>
          <p:nvPr/>
        </p:nvSpPr>
        <p:spPr>
          <a:xfrm>
            <a:off x="381000" y="819150"/>
            <a:ext cx="4191000" cy="2677656"/>
          </a:xfrm>
          <a:prstGeom prst="rect">
            <a:avLst/>
          </a:prstGeom>
          <a:noFill/>
        </p:spPr>
        <p:txBody>
          <a:bodyPr wrap="square" rtlCol="0">
            <a:spAutoFit/>
          </a:bodyPr>
          <a:lstStyle/>
          <a:p>
            <a:pPr marL="285750" indent="-285750">
              <a:buFont typeface="Arial" panose="020B0604020202020204" pitchFamily="34" charset="0"/>
              <a:buChar char="•"/>
            </a:pPr>
            <a:r>
              <a:rPr lang="en-US" sz="1400" dirty="0" err="1" smtClean="0"/>
              <a:t>JTAGController</a:t>
            </a:r>
            <a:r>
              <a:rPr lang="en-US" sz="1400" dirty="0" smtClean="0"/>
              <a:t> driver returns data captured from the hardware scan chain to </a:t>
            </a:r>
            <a:r>
              <a:rPr lang="en-US" sz="1400" dirty="0" err="1" smtClean="0"/>
              <a:t>JTAGControllerAssembly</a:t>
            </a:r>
            <a:endParaRPr lang="en-US" sz="1400" dirty="0" smtClean="0"/>
          </a:p>
          <a:p>
            <a:pPr marL="285750" indent="-285750">
              <a:buFont typeface="Arial" panose="020B0604020202020204" pitchFamily="34" charset="0"/>
              <a:buChar char="•"/>
            </a:pPr>
            <a:r>
              <a:rPr lang="en-US" sz="1400" dirty="0" err="1" smtClean="0"/>
              <a:t>JTAGControllerAssembly</a:t>
            </a:r>
            <a:r>
              <a:rPr lang="en-US" sz="1400" dirty="0" smtClean="0"/>
              <a:t> sends response message with capture data to </a:t>
            </a:r>
            <a:r>
              <a:rPr lang="en-US" sz="1400" dirty="0" err="1" smtClean="0"/>
              <a:t>JTAGChain</a:t>
            </a:r>
            <a:endParaRPr lang="en-US" sz="1400" dirty="0" smtClean="0"/>
          </a:p>
          <a:p>
            <a:pPr marL="285750" indent="-285750">
              <a:buFont typeface="Arial" panose="020B0604020202020204" pitchFamily="34" charset="0"/>
              <a:buChar char="•"/>
            </a:pPr>
            <a:r>
              <a:rPr lang="en-US" sz="1400" dirty="0" err="1" smtClean="0"/>
              <a:t>JTAGChain</a:t>
            </a:r>
            <a:r>
              <a:rPr lang="en-US" sz="1400" dirty="0" smtClean="0"/>
              <a:t> inverse transforms response message into child scoped response messages and sends them to children</a:t>
            </a:r>
          </a:p>
          <a:p>
            <a:pPr marL="285750" indent="-285750">
              <a:buFont typeface="Arial" panose="020B0604020202020204" pitchFamily="34" charset="0"/>
              <a:buChar char="•"/>
            </a:pPr>
            <a:r>
              <a:rPr lang="en-US" sz="1400" dirty="0" smtClean="0"/>
              <a:t>TAP inverse transforms response message into SU response message and sends it to IR to update and complete the </a:t>
            </a:r>
            <a:r>
              <a:rPr lang="en-US" sz="1400" dirty="0" err="1" smtClean="0"/>
              <a:t>iWrite</a:t>
            </a:r>
            <a:r>
              <a:rPr lang="en-US" sz="1400" dirty="0" smtClean="0"/>
              <a:t>/</a:t>
            </a:r>
            <a:r>
              <a:rPr lang="en-US" sz="1400" dirty="0" err="1" smtClean="0"/>
              <a:t>iApply</a:t>
            </a:r>
            <a:r>
              <a:rPr lang="en-US" sz="1400" dirty="0" smtClean="0"/>
              <a:t> operation</a:t>
            </a:r>
          </a:p>
        </p:txBody>
      </p:sp>
      <p:sp>
        <p:nvSpPr>
          <p:cNvPr id="23" name="Date Placeholder 3"/>
          <p:cNvSpPr>
            <a:spLocks noGrp="1"/>
          </p:cNvSpPr>
          <p:nvPr>
            <p:ph type="dt" sz="half" idx="10"/>
          </p:nvPr>
        </p:nvSpPr>
        <p:spPr>
          <a:xfrm>
            <a:off x="7391400" y="4781549"/>
            <a:ext cx="1057923" cy="259557"/>
          </a:xfrm>
        </p:spPr>
        <p:txBody>
          <a:bodyPr/>
          <a:lstStyle/>
          <a:p>
            <a:fld id="{1FF5F808-2C4A-42B3-B1C3-EB77980CECF7}" type="datetime1">
              <a:rPr lang="en-US" smtClean="0"/>
              <a:t>3/23/2021</a:t>
            </a:fld>
            <a:endParaRPr lang="en-US" dirty="0"/>
          </a:p>
        </p:txBody>
      </p:sp>
    </p:spTree>
    <p:extLst>
      <p:ext uri="{BB962C8B-B14F-4D97-AF65-F5344CB8AC3E}">
        <p14:creationId xmlns:p14="http://schemas.microsoft.com/office/powerpoint/2010/main" val="5626446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47650"/>
            <a:ext cx="8229600" cy="1200150"/>
          </a:xfrm>
        </p:spPr>
        <p:txBody>
          <a:bodyPr/>
          <a:lstStyle/>
          <a:p>
            <a:r>
              <a:rPr lang="en-US" sz="4400" dirty="0" smtClean="0"/>
              <a:t>Data Flow Example</a:t>
            </a:r>
            <a:endParaRPr lang="en-US" sz="4400" dirty="0"/>
          </a:p>
        </p:txBody>
      </p:sp>
      <p:sp>
        <p:nvSpPr>
          <p:cNvPr id="6" name="Slide Number Placeholder 5"/>
          <p:cNvSpPr>
            <a:spLocks noGrp="1"/>
          </p:cNvSpPr>
          <p:nvPr>
            <p:ph type="sldNum" sz="quarter" idx="12"/>
          </p:nvPr>
        </p:nvSpPr>
        <p:spPr/>
        <p:txBody>
          <a:bodyPr/>
          <a:lstStyle/>
          <a:p>
            <a:pPr>
              <a:defRPr/>
            </a:pPr>
            <a:fld id="{BC2E1C35-070C-B34E-A7FF-C7EF50ECC007}" type="slidenum">
              <a:rPr lang="en-US" smtClean="0"/>
              <a:pPr>
                <a:defRPr/>
              </a:pPr>
              <a:t>32</a:t>
            </a:fld>
            <a:endParaRPr lang="en-US" sz="1400">
              <a:latin typeface="Myriad Pro" charset="0"/>
            </a:endParaRPr>
          </a:p>
        </p:txBody>
      </p:sp>
      <p:grpSp>
        <p:nvGrpSpPr>
          <p:cNvPr id="3" name="Group 2"/>
          <p:cNvGrpSpPr/>
          <p:nvPr/>
        </p:nvGrpSpPr>
        <p:grpSpPr>
          <a:xfrm>
            <a:off x="4748273" y="1047750"/>
            <a:ext cx="3328927" cy="3671841"/>
            <a:chOff x="3295650" y="1131045"/>
            <a:chExt cx="3328927" cy="3671841"/>
          </a:xfrm>
        </p:grpSpPr>
        <p:sp>
          <p:nvSpPr>
            <p:cNvPr id="8" name="Flowchart: Alternate Process 7"/>
            <p:cNvSpPr/>
            <p:nvPr/>
          </p:nvSpPr>
          <p:spPr bwMode="auto">
            <a:xfrm>
              <a:off x="3646380" y="1131045"/>
              <a:ext cx="22098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a:ln>
                    <a:noFill/>
                  </a:ln>
                  <a:solidFill>
                    <a:schemeClr val="tx1"/>
                  </a:solidFill>
                  <a:effectLst/>
                  <a:latin typeface="Verdana" pitchFamily="34" charset="0"/>
                  <a:ea typeface="ＭＳ Ｐゴシック" pitchFamily="34" charset="-128"/>
                </a:rPr>
                <a:t>JTAGControllerAssembly</a:t>
              </a:r>
              <a:endParaRPr kumimoji="0" lang="en-US" sz="11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9" name="Flowchart: Alternate Process 8"/>
            <p:cNvSpPr/>
            <p:nvPr/>
          </p:nvSpPr>
          <p:spPr bwMode="auto">
            <a:xfrm>
              <a:off x="3804390" y="1871262"/>
              <a:ext cx="19050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Verdana" pitchFamily="34" charset="0"/>
                  <a:ea typeface="ＭＳ Ｐゴシック" pitchFamily="34" charset="-128"/>
                </a:rPr>
                <a:t>JTAGChain</a:t>
              </a:r>
              <a:endParaRPr kumimoji="0" lang="en-US" sz="18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10" name="Flowchart: Alternate Process 9"/>
            <p:cNvSpPr/>
            <p:nvPr/>
          </p:nvSpPr>
          <p:spPr bwMode="auto">
            <a:xfrm>
              <a:off x="4210050" y="2618772"/>
              <a:ext cx="11049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Verdana" pitchFamily="34" charset="0"/>
                  <a:ea typeface="ＭＳ Ｐゴシック" pitchFamily="34" charset="-128"/>
                </a:rPr>
                <a:t>TAP</a:t>
              </a:r>
            </a:p>
          </p:txBody>
        </p:sp>
        <p:sp>
          <p:nvSpPr>
            <p:cNvPr id="11" name="Flowchart: Alternate Process 10"/>
            <p:cNvSpPr/>
            <p:nvPr/>
          </p:nvSpPr>
          <p:spPr bwMode="auto">
            <a:xfrm>
              <a:off x="3295650" y="34861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Verdana" pitchFamily="34" charset="0"/>
                  <a:ea typeface="ＭＳ Ｐゴシック" pitchFamily="34" charset="-128"/>
                </a:rPr>
                <a:t>IR</a:t>
              </a:r>
            </a:p>
          </p:txBody>
        </p:sp>
        <p:sp>
          <p:nvSpPr>
            <p:cNvPr id="12" name="Flowchart: Alternate Process 11"/>
            <p:cNvSpPr/>
            <p:nvPr/>
          </p:nvSpPr>
          <p:spPr bwMode="auto">
            <a:xfrm>
              <a:off x="4876800" y="3486150"/>
              <a:ext cx="108585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Verdana" pitchFamily="34" charset="0"/>
                  <a:ea typeface="ＭＳ Ｐゴシック" pitchFamily="34" charset="-128"/>
                </a:rPr>
                <a:t>ScanMux</a:t>
              </a:r>
              <a:endParaRPr kumimoji="0" lang="en-US" sz="18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13" name="Flowchart: Alternate Process 12"/>
            <p:cNvSpPr/>
            <p:nvPr/>
          </p:nvSpPr>
          <p:spPr bwMode="auto">
            <a:xfrm>
              <a:off x="3962400" y="4343400"/>
              <a:ext cx="108585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Verdana" pitchFamily="34" charset="0"/>
                  <a:ea typeface="ＭＳ Ｐゴシック" pitchFamily="34" charset="-128"/>
                </a:rPr>
                <a:t>BYPASS</a:t>
              </a:r>
            </a:p>
          </p:txBody>
        </p:sp>
        <p:sp>
          <p:nvSpPr>
            <p:cNvPr id="14" name="Flowchart: Alternate Process 13"/>
            <p:cNvSpPr/>
            <p:nvPr/>
          </p:nvSpPr>
          <p:spPr bwMode="auto">
            <a:xfrm>
              <a:off x="5710177" y="433906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Verdana" pitchFamily="34" charset="0"/>
                  <a:ea typeface="ＭＳ Ｐゴシック" pitchFamily="34" charset="-128"/>
                </a:rPr>
                <a:t>BSR</a:t>
              </a:r>
            </a:p>
          </p:txBody>
        </p:sp>
        <p:cxnSp>
          <p:nvCxnSpPr>
            <p:cNvPr id="16" name="Elbow Connector 15"/>
            <p:cNvCxnSpPr>
              <a:stCxn id="8" idx="2"/>
              <a:endCxn id="9" idx="0"/>
            </p:cNvCxnSpPr>
            <p:nvPr/>
          </p:nvCxnSpPr>
          <p:spPr bwMode="auto">
            <a:xfrm rot="16200000" flipH="1">
              <a:off x="4613720" y="1728091"/>
              <a:ext cx="280731" cy="5610"/>
            </a:xfrm>
            <a:prstGeom prst="bentConnector3">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18" name="Elbow Connector 17"/>
            <p:cNvCxnSpPr>
              <a:stCxn id="9" idx="2"/>
              <a:endCxn id="10" idx="0"/>
            </p:cNvCxnSpPr>
            <p:nvPr/>
          </p:nvCxnSpPr>
          <p:spPr bwMode="auto">
            <a:xfrm rot="16200000" flipH="1">
              <a:off x="4615683" y="2471955"/>
              <a:ext cx="288024" cy="5610"/>
            </a:xfrm>
            <a:prstGeom prst="bentConnector3">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20" name="Elbow Connector 19"/>
            <p:cNvCxnSpPr>
              <a:stCxn id="10" idx="2"/>
              <a:endCxn id="11" idx="0"/>
            </p:cNvCxnSpPr>
            <p:nvPr/>
          </p:nvCxnSpPr>
          <p:spPr bwMode="auto">
            <a:xfrm rot="5400000">
              <a:off x="4053729" y="2777379"/>
              <a:ext cx="407892" cy="1009650"/>
            </a:xfrm>
            <a:prstGeom prst="bentConnector3">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22" name="Elbow Connector 21"/>
            <p:cNvCxnSpPr>
              <a:stCxn id="10" idx="2"/>
              <a:endCxn id="12" idx="0"/>
            </p:cNvCxnSpPr>
            <p:nvPr/>
          </p:nvCxnSpPr>
          <p:spPr bwMode="auto">
            <a:xfrm rot="16200000" flipH="1">
              <a:off x="4887166" y="2953592"/>
              <a:ext cx="407892" cy="657225"/>
            </a:xfrm>
            <a:prstGeom prst="bentConnector3">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24" name="Elbow Connector 23"/>
            <p:cNvCxnSpPr>
              <a:stCxn id="12" idx="2"/>
              <a:endCxn id="13" idx="0"/>
            </p:cNvCxnSpPr>
            <p:nvPr/>
          </p:nvCxnSpPr>
          <p:spPr bwMode="auto">
            <a:xfrm rot="5400000">
              <a:off x="4763643" y="3687318"/>
              <a:ext cx="397764" cy="914400"/>
            </a:xfrm>
            <a:prstGeom prst="bentConnector3">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26" name="Elbow Connector 25"/>
            <p:cNvCxnSpPr>
              <a:stCxn id="12" idx="2"/>
              <a:endCxn id="14" idx="0"/>
            </p:cNvCxnSpPr>
            <p:nvPr/>
          </p:nvCxnSpPr>
          <p:spPr bwMode="auto">
            <a:xfrm rot="16200000" flipH="1">
              <a:off x="5596840" y="3768522"/>
              <a:ext cx="393424" cy="747652"/>
            </a:xfrm>
            <a:prstGeom prst="bentConnector3">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28" name="Elbow Connector 27"/>
            <p:cNvCxnSpPr>
              <a:stCxn id="12" idx="1"/>
              <a:endCxn id="11" idx="3"/>
            </p:cNvCxnSpPr>
            <p:nvPr/>
          </p:nvCxnSpPr>
          <p:spPr bwMode="auto">
            <a:xfrm rot="10800000">
              <a:off x="4210050" y="3715893"/>
              <a:ext cx="666750" cy="9525"/>
            </a:xfrm>
            <a:prstGeom prst="bentConnector3">
              <a:avLst/>
            </a:prstGeom>
            <a:solidFill>
              <a:schemeClr val="accent1"/>
            </a:solidFill>
            <a:ln w="9525" cap="flat" cmpd="sng" algn="ctr">
              <a:solidFill>
                <a:schemeClr val="accent1"/>
              </a:solidFill>
              <a:prstDash val="dash"/>
              <a:round/>
              <a:headEnd type="none" w="med" len="med"/>
              <a:tailEnd type="triangle" w="med" len="med"/>
            </a:ln>
            <a:effectLst/>
          </p:spPr>
        </p:cxnSp>
      </p:grpSp>
      <p:sp>
        <p:nvSpPr>
          <p:cNvPr id="29" name="Footer Placeholder 4"/>
          <p:cNvSpPr>
            <a:spLocks noGrp="1"/>
          </p:cNvSpPr>
          <p:nvPr>
            <p:ph type="ftr" sz="quarter" idx="11"/>
          </p:nvPr>
        </p:nvSpPr>
        <p:spPr>
          <a:xfrm>
            <a:off x="659166" y="4767263"/>
            <a:ext cx="2847975" cy="273844"/>
          </a:xfrm>
        </p:spPr>
        <p:txBody>
          <a:bodyPr/>
          <a:lstStyle/>
          <a:p>
            <a:r>
              <a:rPr lang="en-US" dirty="0" smtClean="0"/>
              <a:t>P2654/P1687.1 Unified Concepts Analysis</a:t>
            </a:r>
            <a:endParaRPr lang="en-US" dirty="0"/>
          </a:p>
        </p:txBody>
      </p:sp>
      <p:sp>
        <p:nvSpPr>
          <p:cNvPr id="2" name="TextBox 1"/>
          <p:cNvSpPr txBox="1"/>
          <p:nvPr/>
        </p:nvSpPr>
        <p:spPr>
          <a:xfrm>
            <a:off x="381000" y="819150"/>
            <a:ext cx="4191000" cy="4185761"/>
          </a:xfrm>
          <a:prstGeom prst="rect">
            <a:avLst/>
          </a:prstGeom>
          <a:noFill/>
        </p:spPr>
        <p:txBody>
          <a:bodyPr wrap="square" rtlCol="0">
            <a:spAutoFit/>
          </a:bodyPr>
          <a:lstStyle/>
          <a:p>
            <a:pPr marL="285750" indent="-285750">
              <a:buFont typeface="Arial" panose="020B0604020202020204" pitchFamily="34" charset="0"/>
              <a:buChar char="•"/>
            </a:pPr>
            <a:r>
              <a:rPr lang="en-US" sz="1400" dirty="0" err="1" smtClean="0"/>
              <a:t>iWrite</a:t>
            </a:r>
            <a:r>
              <a:rPr lang="en-US" sz="1400" dirty="0" smtClean="0"/>
              <a:t> value to BSR of 0x80000000</a:t>
            </a:r>
          </a:p>
          <a:p>
            <a:pPr marL="285750" indent="-285750">
              <a:buFont typeface="Arial" panose="020B0604020202020204" pitchFamily="34" charset="0"/>
              <a:buChar char="•"/>
            </a:pPr>
            <a:r>
              <a:rPr lang="en-US" sz="1400" dirty="0" err="1" smtClean="0"/>
              <a:t>iRead</a:t>
            </a:r>
            <a:r>
              <a:rPr lang="en-US" sz="1400" dirty="0" smtClean="0"/>
              <a:t> value of 0x00000001 is applied to BSR</a:t>
            </a:r>
          </a:p>
          <a:p>
            <a:pPr marL="285750" indent="-285750">
              <a:buFont typeface="Arial" panose="020B0604020202020204" pitchFamily="34" charset="0"/>
              <a:buChar char="•"/>
            </a:pPr>
            <a:r>
              <a:rPr lang="en-US" sz="1400" dirty="0" err="1" smtClean="0"/>
              <a:t>iApply</a:t>
            </a:r>
            <a:r>
              <a:rPr lang="en-US" sz="1400" dirty="0" smtClean="0"/>
              <a:t> is called</a:t>
            </a:r>
          </a:p>
          <a:p>
            <a:pPr marL="285750" indent="-285750">
              <a:buFont typeface="Arial" panose="020B0604020202020204" pitchFamily="34" charset="0"/>
              <a:buChar char="•"/>
            </a:pPr>
            <a:r>
              <a:rPr lang="en-US" sz="1400" dirty="0" smtClean="0"/>
              <a:t>BSR sends CSU message with update(0x80000000) and capture(0x00000001) request to </a:t>
            </a:r>
            <a:r>
              <a:rPr lang="en-US" sz="1400" dirty="0" err="1" smtClean="0"/>
              <a:t>ScanMux</a:t>
            </a:r>
            <a:r>
              <a:rPr lang="en-US" sz="1400" dirty="0" smtClean="0"/>
              <a:t> Node</a:t>
            </a:r>
          </a:p>
          <a:p>
            <a:pPr marL="285750" indent="-285750">
              <a:buFont typeface="Arial" panose="020B0604020202020204" pitchFamily="34" charset="0"/>
              <a:buChar char="•"/>
            </a:pPr>
            <a:r>
              <a:rPr lang="en-US" sz="1400" dirty="0" err="1" smtClean="0"/>
              <a:t>ScanMux</a:t>
            </a:r>
            <a:r>
              <a:rPr lang="en-US" sz="1400" dirty="0" smtClean="0"/>
              <a:t> sends CSU message request to TAP</a:t>
            </a:r>
          </a:p>
          <a:p>
            <a:pPr marL="285750" indent="-285750">
              <a:buFont typeface="Arial" panose="020B0604020202020204" pitchFamily="34" charset="0"/>
              <a:buChar char="•"/>
            </a:pPr>
            <a:r>
              <a:rPr lang="en-US" sz="1400" dirty="0" smtClean="0"/>
              <a:t>TAP transforms CSU message into an SDR message request with TDI 0x8000000, TDO 0x00000001 and MASK 0xFFFFFFFF</a:t>
            </a:r>
          </a:p>
          <a:p>
            <a:pPr marL="285750" indent="-285750">
              <a:buFont typeface="Arial" panose="020B0604020202020204" pitchFamily="34" charset="0"/>
              <a:buChar char="•"/>
            </a:pPr>
            <a:r>
              <a:rPr lang="en-US" sz="1400" dirty="0" smtClean="0"/>
              <a:t>TAP sends requested SDR message to </a:t>
            </a:r>
            <a:r>
              <a:rPr lang="en-US" sz="1400" dirty="0" err="1" smtClean="0"/>
              <a:t>JTAGChain</a:t>
            </a:r>
            <a:endParaRPr lang="en-US" sz="1400" dirty="0" smtClean="0"/>
          </a:p>
          <a:p>
            <a:pPr marL="285750" indent="-285750">
              <a:buFont typeface="Arial" panose="020B0604020202020204" pitchFamily="34" charset="0"/>
              <a:buChar char="•"/>
            </a:pPr>
            <a:r>
              <a:rPr lang="en-US" sz="1400" dirty="0" err="1" smtClean="0"/>
              <a:t>JTAGChain</a:t>
            </a:r>
            <a:r>
              <a:rPr lang="en-US" sz="1400" dirty="0" smtClean="0"/>
              <a:t> retargets request with other requests from other children and creates SDR request that  it sends to </a:t>
            </a:r>
            <a:r>
              <a:rPr lang="en-US" sz="1400" dirty="0" err="1" smtClean="0"/>
              <a:t>JTAGControllerAssembly</a:t>
            </a:r>
            <a:endParaRPr lang="en-US" sz="1400" dirty="0" smtClean="0"/>
          </a:p>
          <a:p>
            <a:pPr marL="285750" indent="-285750">
              <a:buFont typeface="Arial" panose="020B0604020202020204" pitchFamily="34" charset="0"/>
              <a:buChar char="•"/>
            </a:pPr>
            <a:r>
              <a:rPr lang="en-US" sz="1400" dirty="0" err="1" smtClean="0"/>
              <a:t>JTAGControllerAssembly</a:t>
            </a:r>
            <a:r>
              <a:rPr lang="en-US" sz="1400" dirty="0" smtClean="0"/>
              <a:t> sends SDR operation to the </a:t>
            </a:r>
            <a:r>
              <a:rPr lang="en-US" sz="1400" dirty="0" err="1" smtClean="0"/>
              <a:t>JTAGController</a:t>
            </a:r>
            <a:r>
              <a:rPr lang="en-US" sz="1400" dirty="0" smtClean="0"/>
              <a:t> driver to synchronize the hardware</a:t>
            </a:r>
          </a:p>
        </p:txBody>
      </p:sp>
      <p:sp>
        <p:nvSpPr>
          <p:cNvPr id="23" name="Date Placeholder 3"/>
          <p:cNvSpPr>
            <a:spLocks noGrp="1"/>
          </p:cNvSpPr>
          <p:nvPr>
            <p:ph type="dt" sz="half" idx="10"/>
          </p:nvPr>
        </p:nvSpPr>
        <p:spPr>
          <a:xfrm>
            <a:off x="7391400" y="4781549"/>
            <a:ext cx="1057923" cy="259557"/>
          </a:xfrm>
        </p:spPr>
        <p:txBody>
          <a:bodyPr/>
          <a:lstStyle/>
          <a:p>
            <a:fld id="{BDBA465C-0689-4E27-B695-E32E4CBCC098}" type="datetime1">
              <a:rPr lang="en-US" smtClean="0"/>
              <a:t>3/23/2021</a:t>
            </a:fld>
            <a:endParaRPr lang="en-US" dirty="0"/>
          </a:p>
        </p:txBody>
      </p:sp>
    </p:spTree>
    <p:extLst>
      <p:ext uri="{BB962C8B-B14F-4D97-AF65-F5344CB8AC3E}">
        <p14:creationId xmlns:p14="http://schemas.microsoft.com/office/powerpoint/2010/main" val="21765479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47650"/>
            <a:ext cx="8229600" cy="1200150"/>
          </a:xfrm>
        </p:spPr>
        <p:txBody>
          <a:bodyPr/>
          <a:lstStyle/>
          <a:p>
            <a:r>
              <a:rPr lang="en-US" sz="4400" dirty="0" smtClean="0"/>
              <a:t>Data Flow Example</a:t>
            </a:r>
            <a:endParaRPr lang="en-US" sz="4400" dirty="0"/>
          </a:p>
        </p:txBody>
      </p:sp>
      <p:sp>
        <p:nvSpPr>
          <p:cNvPr id="6" name="Slide Number Placeholder 5"/>
          <p:cNvSpPr>
            <a:spLocks noGrp="1"/>
          </p:cNvSpPr>
          <p:nvPr>
            <p:ph type="sldNum" sz="quarter" idx="12"/>
          </p:nvPr>
        </p:nvSpPr>
        <p:spPr/>
        <p:txBody>
          <a:bodyPr/>
          <a:lstStyle/>
          <a:p>
            <a:pPr>
              <a:defRPr/>
            </a:pPr>
            <a:fld id="{BC2E1C35-070C-B34E-A7FF-C7EF50ECC007}" type="slidenum">
              <a:rPr lang="en-US" smtClean="0"/>
              <a:pPr>
                <a:defRPr/>
              </a:pPr>
              <a:t>33</a:t>
            </a:fld>
            <a:endParaRPr lang="en-US" sz="1400">
              <a:latin typeface="Myriad Pro" charset="0"/>
            </a:endParaRPr>
          </a:p>
        </p:txBody>
      </p:sp>
      <p:grpSp>
        <p:nvGrpSpPr>
          <p:cNvPr id="3" name="Group 2"/>
          <p:cNvGrpSpPr/>
          <p:nvPr/>
        </p:nvGrpSpPr>
        <p:grpSpPr>
          <a:xfrm>
            <a:off x="4748273" y="1047750"/>
            <a:ext cx="3328927" cy="3671841"/>
            <a:chOff x="3295650" y="1131045"/>
            <a:chExt cx="3328927" cy="3671841"/>
          </a:xfrm>
        </p:grpSpPr>
        <p:sp>
          <p:nvSpPr>
            <p:cNvPr id="8" name="Flowchart: Alternate Process 7"/>
            <p:cNvSpPr/>
            <p:nvPr/>
          </p:nvSpPr>
          <p:spPr bwMode="auto">
            <a:xfrm>
              <a:off x="3646380" y="1131045"/>
              <a:ext cx="22098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a:ln>
                    <a:noFill/>
                  </a:ln>
                  <a:solidFill>
                    <a:schemeClr val="tx1"/>
                  </a:solidFill>
                  <a:effectLst/>
                  <a:latin typeface="Verdana" pitchFamily="34" charset="0"/>
                  <a:ea typeface="ＭＳ Ｐゴシック" pitchFamily="34" charset="-128"/>
                </a:rPr>
                <a:t>JTAGControllerAssembly</a:t>
              </a:r>
              <a:endParaRPr kumimoji="0" lang="en-US" sz="11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9" name="Flowchart: Alternate Process 8"/>
            <p:cNvSpPr/>
            <p:nvPr/>
          </p:nvSpPr>
          <p:spPr bwMode="auto">
            <a:xfrm>
              <a:off x="3804390" y="1871262"/>
              <a:ext cx="19050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Verdana" pitchFamily="34" charset="0"/>
                  <a:ea typeface="ＭＳ Ｐゴシック" pitchFamily="34" charset="-128"/>
                </a:rPr>
                <a:t>JTAGChain</a:t>
              </a:r>
              <a:endParaRPr kumimoji="0" lang="en-US" sz="18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10" name="Flowchart: Alternate Process 9"/>
            <p:cNvSpPr/>
            <p:nvPr/>
          </p:nvSpPr>
          <p:spPr bwMode="auto">
            <a:xfrm>
              <a:off x="4210050" y="2618772"/>
              <a:ext cx="11049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Verdana" pitchFamily="34" charset="0"/>
                  <a:ea typeface="ＭＳ Ｐゴシック" pitchFamily="34" charset="-128"/>
                </a:rPr>
                <a:t>TAP</a:t>
              </a:r>
            </a:p>
          </p:txBody>
        </p:sp>
        <p:sp>
          <p:nvSpPr>
            <p:cNvPr id="11" name="Flowchart: Alternate Process 10"/>
            <p:cNvSpPr/>
            <p:nvPr/>
          </p:nvSpPr>
          <p:spPr bwMode="auto">
            <a:xfrm>
              <a:off x="3295650" y="34861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Verdana" pitchFamily="34" charset="0"/>
                  <a:ea typeface="ＭＳ Ｐゴシック" pitchFamily="34" charset="-128"/>
                </a:rPr>
                <a:t>IR</a:t>
              </a:r>
            </a:p>
          </p:txBody>
        </p:sp>
        <p:sp>
          <p:nvSpPr>
            <p:cNvPr id="12" name="Flowchart: Alternate Process 11"/>
            <p:cNvSpPr/>
            <p:nvPr/>
          </p:nvSpPr>
          <p:spPr bwMode="auto">
            <a:xfrm>
              <a:off x="4876800" y="3486150"/>
              <a:ext cx="108585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Verdana" pitchFamily="34" charset="0"/>
                  <a:ea typeface="ＭＳ Ｐゴシック" pitchFamily="34" charset="-128"/>
                </a:rPr>
                <a:t>ScanMux</a:t>
              </a:r>
              <a:endParaRPr kumimoji="0" lang="en-US" sz="18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13" name="Flowchart: Alternate Process 12"/>
            <p:cNvSpPr/>
            <p:nvPr/>
          </p:nvSpPr>
          <p:spPr bwMode="auto">
            <a:xfrm>
              <a:off x="3962400" y="4343400"/>
              <a:ext cx="108585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Verdana" pitchFamily="34" charset="0"/>
                  <a:ea typeface="ＭＳ Ｐゴシック" pitchFamily="34" charset="-128"/>
                </a:rPr>
                <a:t>BYPASS</a:t>
              </a:r>
            </a:p>
          </p:txBody>
        </p:sp>
        <p:sp>
          <p:nvSpPr>
            <p:cNvPr id="14" name="Flowchart: Alternate Process 13"/>
            <p:cNvSpPr/>
            <p:nvPr/>
          </p:nvSpPr>
          <p:spPr bwMode="auto">
            <a:xfrm>
              <a:off x="5710177" y="433906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Verdana" pitchFamily="34" charset="0"/>
                  <a:ea typeface="ＭＳ Ｐゴシック" pitchFamily="34" charset="-128"/>
                </a:rPr>
                <a:t>BSR</a:t>
              </a:r>
            </a:p>
          </p:txBody>
        </p:sp>
        <p:cxnSp>
          <p:nvCxnSpPr>
            <p:cNvPr id="16" name="Elbow Connector 15"/>
            <p:cNvCxnSpPr>
              <a:stCxn id="8" idx="2"/>
              <a:endCxn id="9" idx="0"/>
            </p:cNvCxnSpPr>
            <p:nvPr/>
          </p:nvCxnSpPr>
          <p:spPr bwMode="auto">
            <a:xfrm rot="16200000" flipH="1">
              <a:off x="4613720" y="1728091"/>
              <a:ext cx="280731" cy="5610"/>
            </a:xfrm>
            <a:prstGeom prst="bentConnector3">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18" name="Elbow Connector 17"/>
            <p:cNvCxnSpPr>
              <a:stCxn id="9" idx="2"/>
              <a:endCxn id="10" idx="0"/>
            </p:cNvCxnSpPr>
            <p:nvPr/>
          </p:nvCxnSpPr>
          <p:spPr bwMode="auto">
            <a:xfrm rot="16200000" flipH="1">
              <a:off x="4615683" y="2471955"/>
              <a:ext cx="288024" cy="5610"/>
            </a:xfrm>
            <a:prstGeom prst="bentConnector3">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20" name="Elbow Connector 19"/>
            <p:cNvCxnSpPr>
              <a:stCxn id="10" idx="2"/>
              <a:endCxn id="11" idx="0"/>
            </p:cNvCxnSpPr>
            <p:nvPr/>
          </p:nvCxnSpPr>
          <p:spPr bwMode="auto">
            <a:xfrm rot="5400000">
              <a:off x="4053729" y="2777379"/>
              <a:ext cx="407892" cy="1009650"/>
            </a:xfrm>
            <a:prstGeom prst="bentConnector3">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22" name="Elbow Connector 21"/>
            <p:cNvCxnSpPr>
              <a:stCxn id="10" idx="2"/>
              <a:endCxn id="12" idx="0"/>
            </p:cNvCxnSpPr>
            <p:nvPr/>
          </p:nvCxnSpPr>
          <p:spPr bwMode="auto">
            <a:xfrm rot="16200000" flipH="1">
              <a:off x="4887166" y="2953592"/>
              <a:ext cx="407892" cy="657225"/>
            </a:xfrm>
            <a:prstGeom prst="bentConnector3">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24" name="Elbow Connector 23"/>
            <p:cNvCxnSpPr>
              <a:stCxn id="12" idx="2"/>
              <a:endCxn id="13" idx="0"/>
            </p:cNvCxnSpPr>
            <p:nvPr/>
          </p:nvCxnSpPr>
          <p:spPr bwMode="auto">
            <a:xfrm rot="5400000">
              <a:off x="4763643" y="3687318"/>
              <a:ext cx="397764" cy="914400"/>
            </a:xfrm>
            <a:prstGeom prst="bentConnector3">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26" name="Elbow Connector 25"/>
            <p:cNvCxnSpPr>
              <a:stCxn id="12" idx="2"/>
              <a:endCxn id="14" idx="0"/>
            </p:cNvCxnSpPr>
            <p:nvPr/>
          </p:nvCxnSpPr>
          <p:spPr bwMode="auto">
            <a:xfrm rot="16200000" flipH="1">
              <a:off x="5596840" y="3768522"/>
              <a:ext cx="393424" cy="747652"/>
            </a:xfrm>
            <a:prstGeom prst="bentConnector3">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28" name="Elbow Connector 27"/>
            <p:cNvCxnSpPr>
              <a:stCxn id="12" idx="1"/>
              <a:endCxn id="11" idx="3"/>
            </p:cNvCxnSpPr>
            <p:nvPr/>
          </p:nvCxnSpPr>
          <p:spPr bwMode="auto">
            <a:xfrm rot="10800000">
              <a:off x="4210050" y="3715893"/>
              <a:ext cx="666750" cy="9525"/>
            </a:xfrm>
            <a:prstGeom prst="bentConnector3">
              <a:avLst/>
            </a:prstGeom>
            <a:solidFill>
              <a:schemeClr val="accent1"/>
            </a:solidFill>
            <a:ln w="9525" cap="flat" cmpd="sng" algn="ctr">
              <a:solidFill>
                <a:schemeClr val="accent1"/>
              </a:solidFill>
              <a:prstDash val="dash"/>
              <a:round/>
              <a:headEnd type="none" w="med" len="med"/>
              <a:tailEnd type="triangle" w="med" len="med"/>
            </a:ln>
            <a:effectLst/>
          </p:spPr>
        </p:cxnSp>
      </p:grpSp>
      <p:sp>
        <p:nvSpPr>
          <p:cNvPr id="29" name="Footer Placeholder 4"/>
          <p:cNvSpPr>
            <a:spLocks noGrp="1"/>
          </p:cNvSpPr>
          <p:nvPr>
            <p:ph type="ftr" sz="quarter" idx="11"/>
          </p:nvPr>
        </p:nvSpPr>
        <p:spPr>
          <a:xfrm>
            <a:off x="659166" y="4767263"/>
            <a:ext cx="2847975" cy="273844"/>
          </a:xfrm>
        </p:spPr>
        <p:txBody>
          <a:bodyPr/>
          <a:lstStyle/>
          <a:p>
            <a:r>
              <a:rPr lang="en-US" dirty="0" smtClean="0"/>
              <a:t>P2654/P1687.1 Unified Concepts Analysis</a:t>
            </a:r>
            <a:endParaRPr lang="en-US" dirty="0"/>
          </a:p>
        </p:txBody>
      </p:sp>
      <p:sp>
        <p:nvSpPr>
          <p:cNvPr id="2" name="TextBox 1"/>
          <p:cNvSpPr txBox="1"/>
          <p:nvPr/>
        </p:nvSpPr>
        <p:spPr>
          <a:xfrm>
            <a:off x="381000" y="819150"/>
            <a:ext cx="4191000" cy="3323987"/>
          </a:xfrm>
          <a:prstGeom prst="rect">
            <a:avLst/>
          </a:prstGeom>
          <a:noFill/>
        </p:spPr>
        <p:txBody>
          <a:bodyPr wrap="square" rtlCol="0">
            <a:spAutoFit/>
          </a:bodyPr>
          <a:lstStyle/>
          <a:p>
            <a:pPr marL="285750" indent="-285750">
              <a:buFont typeface="Arial" panose="020B0604020202020204" pitchFamily="34" charset="0"/>
              <a:buChar char="•"/>
            </a:pPr>
            <a:r>
              <a:rPr lang="en-US" sz="1400" dirty="0" err="1" smtClean="0"/>
              <a:t>JTAGController</a:t>
            </a:r>
            <a:r>
              <a:rPr lang="en-US" sz="1400" dirty="0" smtClean="0"/>
              <a:t> driver returns the data captured by the scan chain to </a:t>
            </a:r>
            <a:r>
              <a:rPr lang="en-US" sz="1400" dirty="0" err="1" smtClean="0"/>
              <a:t>JTAGControllerAssembly</a:t>
            </a:r>
            <a:endParaRPr lang="en-US" sz="1400" dirty="0" smtClean="0"/>
          </a:p>
          <a:p>
            <a:pPr marL="285750" indent="-285750">
              <a:buFont typeface="Arial" panose="020B0604020202020204" pitchFamily="34" charset="0"/>
              <a:buChar char="•"/>
            </a:pPr>
            <a:r>
              <a:rPr lang="en-US" sz="1400" dirty="0" err="1" smtClean="0"/>
              <a:t>JTAGControllereAssembly</a:t>
            </a:r>
            <a:r>
              <a:rPr lang="en-US" sz="1400" dirty="0" smtClean="0"/>
              <a:t> creates an SDR response message with the captured data and sends it the </a:t>
            </a:r>
            <a:r>
              <a:rPr lang="en-US" sz="1400" dirty="0" err="1" smtClean="0"/>
              <a:t>JTAGChain</a:t>
            </a:r>
            <a:endParaRPr lang="en-US" sz="1400" dirty="0" smtClean="0"/>
          </a:p>
          <a:p>
            <a:pPr marL="285750" indent="-285750">
              <a:buFont typeface="Arial" panose="020B0604020202020204" pitchFamily="34" charset="0"/>
              <a:buChar char="•"/>
            </a:pPr>
            <a:r>
              <a:rPr lang="en-US" sz="1400" dirty="0" err="1" smtClean="0"/>
              <a:t>JTAGChain</a:t>
            </a:r>
            <a:r>
              <a:rPr lang="en-US" sz="1400" dirty="0" smtClean="0"/>
              <a:t> inverse transforms the message into child context SDR response messages and sends them to the children nodes</a:t>
            </a:r>
          </a:p>
          <a:p>
            <a:pPr marL="285750" indent="-285750">
              <a:buFont typeface="Arial" panose="020B0604020202020204" pitchFamily="34" charset="0"/>
              <a:buChar char="•"/>
            </a:pPr>
            <a:r>
              <a:rPr lang="en-US" sz="1400" dirty="0" smtClean="0"/>
              <a:t>TAP inverse transforms the SDR response into a CSU response message and sends it to </a:t>
            </a:r>
            <a:r>
              <a:rPr lang="en-US" sz="1400" dirty="0" err="1" smtClean="0"/>
              <a:t>ScanMux</a:t>
            </a:r>
            <a:endParaRPr lang="en-US" sz="1400" dirty="0" smtClean="0"/>
          </a:p>
          <a:p>
            <a:pPr marL="285750" indent="-285750">
              <a:buFont typeface="Arial" panose="020B0604020202020204" pitchFamily="34" charset="0"/>
              <a:buChar char="•"/>
            </a:pPr>
            <a:r>
              <a:rPr lang="en-US" sz="1400" dirty="0" err="1" smtClean="0"/>
              <a:t>ScanMux</a:t>
            </a:r>
            <a:r>
              <a:rPr lang="en-US" sz="1400" dirty="0" smtClean="0"/>
              <a:t> sends CSU response message to BSR</a:t>
            </a:r>
          </a:p>
          <a:p>
            <a:pPr marL="285750" indent="-285750">
              <a:buFont typeface="Arial" panose="020B0604020202020204" pitchFamily="34" charset="0"/>
              <a:buChar char="•"/>
            </a:pPr>
            <a:r>
              <a:rPr lang="en-US" sz="1400" dirty="0" smtClean="0"/>
              <a:t>BSR updates its internal capture state to the value from the CSU response message</a:t>
            </a:r>
          </a:p>
        </p:txBody>
      </p:sp>
      <p:sp>
        <p:nvSpPr>
          <p:cNvPr id="23" name="Date Placeholder 3"/>
          <p:cNvSpPr>
            <a:spLocks noGrp="1"/>
          </p:cNvSpPr>
          <p:nvPr>
            <p:ph type="dt" sz="half" idx="10"/>
          </p:nvPr>
        </p:nvSpPr>
        <p:spPr>
          <a:xfrm>
            <a:off x="7391400" y="4781549"/>
            <a:ext cx="1057923" cy="259557"/>
          </a:xfrm>
        </p:spPr>
        <p:txBody>
          <a:bodyPr/>
          <a:lstStyle/>
          <a:p>
            <a:fld id="{2B878EB5-548D-4F4B-B629-E1F1E32F35FB}" type="datetime1">
              <a:rPr lang="en-US" smtClean="0"/>
              <a:t>3/23/2021</a:t>
            </a:fld>
            <a:endParaRPr lang="en-US" dirty="0"/>
          </a:p>
        </p:txBody>
      </p:sp>
    </p:spTree>
    <p:extLst>
      <p:ext uri="{BB962C8B-B14F-4D97-AF65-F5344CB8AC3E}">
        <p14:creationId xmlns:p14="http://schemas.microsoft.com/office/powerpoint/2010/main" val="11455475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Node Interfaces</a:t>
            </a:r>
            <a:endParaRPr lang="en-US" dirty="0"/>
          </a:p>
        </p:txBody>
      </p:sp>
      <p:sp>
        <p:nvSpPr>
          <p:cNvPr id="3" name="Footer Placeholder 2"/>
          <p:cNvSpPr>
            <a:spLocks noGrp="1"/>
          </p:cNvSpPr>
          <p:nvPr>
            <p:ph type="ftr" sz="quarter" idx="11"/>
          </p:nvPr>
        </p:nvSpPr>
        <p:spPr/>
        <p:txBody>
          <a:bodyPr/>
          <a:lstStyle/>
          <a:p>
            <a:r>
              <a:rPr lang="en-US" smtClean="0"/>
              <a:t>P2654/P1687.1 Unified Concepts Analysis</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34</a:t>
            </a:fld>
            <a:endParaRPr lang="en-US"/>
          </a:p>
        </p:txBody>
      </p:sp>
      <p:sp>
        <p:nvSpPr>
          <p:cNvPr id="5" name="Date Placeholder 4"/>
          <p:cNvSpPr>
            <a:spLocks noGrp="1"/>
          </p:cNvSpPr>
          <p:nvPr>
            <p:ph type="dt" sz="half" idx="10"/>
          </p:nvPr>
        </p:nvSpPr>
        <p:spPr/>
        <p:txBody>
          <a:bodyPr/>
          <a:lstStyle/>
          <a:p>
            <a:fld id="{CF6C53AD-1349-47FE-AC0C-F69D911CCC1E}" type="datetime1">
              <a:rPr lang="en-US" smtClean="0"/>
              <a:t>3/23/2021</a:t>
            </a:fld>
            <a:endParaRPr lang="en-US" dirty="0"/>
          </a:p>
        </p:txBody>
      </p:sp>
      <p:sp>
        <p:nvSpPr>
          <p:cNvPr id="6" name="Rounded Rectangle 5"/>
          <p:cNvSpPr/>
          <p:nvPr/>
        </p:nvSpPr>
        <p:spPr>
          <a:xfrm>
            <a:off x="3886200" y="2647950"/>
            <a:ext cx="1219200" cy="6858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Model</a:t>
            </a:r>
            <a:br>
              <a:rPr lang="en-US" dirty="0" smtClean="0">
                <a:solidFill>
                  <a:schemeClr val="tx1"/>
                </a:solidFill>
              </a:rPr>
            </a:br>
            <a:r>
              <a:rPr lang="en-US" dirty="0" smtClean="0">
                <a:solidFill>
                  <a:schemeClr val="tx1"/>
                </a:solidFill>
              </a:rPr>
              <a:t>Node</a:t>
            </a:r>
            <a:endParaRPr lang="en-US" dirty="0">
              <a:solidFill>
                <a:schemeClr val="tx1"/>
              </a:solidFill>
            </a:endParaRPr>
          </a:p>
        </p:txBody>
      </p:sp>
      <p:sp>
        <p:nvSpPr>
          <p:cNvPr id="7" name="Rounded Rectangle 6"/>
          <p:cNvSpPr/>
          <p:nvPr/>
        </p:nvSpPr>
        <p:spPr>
          <a:xfrm>
            <a:off x="6324600" y="2647950"/>
            <a:ext cx="1828800" cy="6858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Transformation</a:t>
            </a:r>
            <a:br>
              <a:rPr lang="en-US" dirty="0" smtClean="0">
                <a:solidFill>
                  <a:schemeClr val="tx1"/>
                </a:solidFill>
              </a:rPr>
            </a:br>
            <a:r>
              <a:rPr lang="en-US" dirty="0" smtClean="0">
                <a:solidFill>
                  <a:schemeClr val="tx1"/>
                </a:solidFill>
              </a:rPr>
              <a:t>Strategy</a:t>
            </a:r>
            <a:endParaRPr lang="en-US" dirty="0">
              <a:solidFill>
                <a:schemeClr val="tx1"/>
              </a:solidFill>
            </a:endParaRPr>
          </a:p>
        </p:txBody>
      </p:sp>
      <p:sp>
        <p:nvSpPr>
          <p:cNvPr id="8" name="Rounded Rectangle 7"/>
          <p:cNvSpPr/>
          <p:nvPr/>
        </p:nvSpPr>
        <p:spPr>
          <a:xfrm>
            <a:off x="4724400" y="3943350"/>
            <a:ext cx="1219200" cy="685800"/>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Injection</a:t>
            </a:r>
            <a:br>
              <a:rPr lang="en-US" dirty="0" smtClean="0">
                <a:solidFill>
                  <a:schemeClr val="tx1"/>
                </a:solidFill>
              </a:rPr>
            </a:br>
            <a:r>
              <a:rPr lang="en-US" dirty="0" smtClean="0">
                <a:solidFill>
                  <a:schemeClr val="tx1"/>
                </a:solidFill>
              </a:rPr>
              <a:t>Node</a:t>
            </a:r>
            <a:endParaRPr lang="en-US" dirty="0">
              <a:solidFill>
                <a:schemeClr val="tx1"/>
              </a:solidFill>
            </a:endParaRPr>
          </a:p>
        </p:txBody>
      </p:sp>
      <p:sp>
        <p:nvSpPr>
          <p:cNvPr id="9" name="Rounded Rectangle 8"/>
          <p:cNvSpPr/>
          <p:nvPr/>
        </p:nvSpPr>
        <p:spPr>
          <a:xfrm>
            <a:off x="3200400" y="1325582"/>
            <a:ext cx="1219200" cy="6858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Model</a:t>
            </a:r>
            <a:br>
              <a:rPr lang="en-US" dirty="0" smtClean="0">
                <a:solidFill>
                  <a:schemeClr val="tx1"/>
                </a:solidFill>
              </a:rPr>
            </a:br>
            <a:r>
              <a:rPr lang="en-US" dirty="0" smtClean="0">
                <a:solidFill>
                  <a:schemeClr val="tx1"/>
                </a:solidFill>
              </a:rPr>
              <a:t>Node</a:t>
            </a:r>
            <a:endParaRPr lang="en-US" dirty="0">
              <a:solidFill>
                <a:schemeClr val="tx1"/>
              </a:solidFill>
            </a:endParaRPr>
          </a:p>
        </p:txBody>
      </p:sp>
      <p:sp>
        <p:nvSpPr>
          <p:cNvPr id="10" name="Rounded Rectangle 9"/>
          <p:cNvSpPr/>
          <p:nvPr/>
        </p:nvSpPr>
        <p:spPr>
          <a:xfrm>
            <a:off x="6553200" y="3943350"/>
            <a:ext cx="1219200" cy="685800"/>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Injection</a:t>
            </a:r>
            <a:br>
              <a:rPr lang="en-US" dirty="0" smtClean="0">
                <a:solidFill>
                  <a:schemeClr val="tx1"/>
                </a:solidFill>
              </a:rPr>
            </a:br>
            <a:r>
              <a:rPr lang="en-US" dirty="0" smtClean="0">
                <a:solidFill>
                  <a:schemeClr val="tx1"/>
                </a:solidFill>
              </a:rPr>
              <a:t>Node</a:t>
            </a:r>
            <a:endParaRPr lang="en-US" dirty="0">
              <a:solidFill>
                <a:schemeClr val="tx1"/>
              </a:solidFill>
            </a:endParaRPr>
          </a:p>
        </p:txBody>
      </p:sp>
      <p:sp>
        <p:nvSpPr>
          <p:cNvPr id="11" name="Rounded Rectangle 10"/>
          <p:cNvSpPr/>
          <p:nvPr/>
        </p:nvSpPr>
        <p:spPr>
          <a:xfrm>
            <a:off x="1447800" y="3943350"/>
            <a:ext cx="1219200" cy="6858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Model</a:t>
            </a:r>
            <a:br>
              <a:rPr lang="en-US" dirty="0" smtClean="0">
                <a:solidFill>
                  <a:schemeClr val="tx1"/>
                </a:solidFill>
              </a:rPr>
            </a:br>
            <a:r>
              <a:rPr lang="en-US" dirty="0" smtClean="0">
                <a:solidFill>
                  <a:schemeClr val="tx1"/>
                </a:solidFill>
              </a:rPr>
              <a:t>Node</a:t>
            </a:r>
            <a:endParaRPr lang="en-US" dirty="0">
              <a:solidFill>
                <a:schemeClr val="tx1"/>
              </a:solidFill>
            </a:endParaRPr>
          </a:p>
        </p:txBody>
      </p:sp>
      <p:sp>
        <p:nvSpPr>
          <p:cNvPr id="12" name="Rounded Rectangle 11"/>
          <p:cNvSpPr/>
          <p:nvPr/>
        </p:nvSpPr>
        <p:spPr>
          <a:xfrm>
            <a:off x="3276600" y="3943350"/>
            <a:ext cx="1219200" cy="6858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Model</a:t>
            </a:r>
            <a:br>
              <a:rPr lang="en-US" dirty="0" smtClean="0">
                <a:solidFill>
                  <a:schemeClr val="tx1"/>
                </a:solidFill>
              </a:rPr>
            </a:br>
            <a:r>
              <a:rPr lang="en-US" dirty="0" smtClean="0">
                <a:solidFill>
                  <a:schemeClr val="tx1"/>
                </a:solidFill>
              </a:rPr>
              <a:t>Node</a:t>
            </a:r>
            <a:endParaRPr lang="en-US" dirty="0">
              <a:solidFill>
                <a:schemeClr val="tx1"/>
              </a:solidFill>
            </a:endParaRPr>
          </a:p>
        </p:txBody>
      </p:sp>
      <p:sp>
        <p:nvSpPr>
          <p:cNvPr id="13" name="Rounded Rectangle 12"/>
          <p:cNvSpPr/>
          <p:nvPr/>
        </p:nvSpPr>
        <p:spPr>
          <a:xfrm>
            <a:off x="1295400" y="2647950"/>
            <a:ext cx="1219200" cy="685800"/>
          </a:xfrm>
          <a:prstGeom prst="round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Debug</a:t>
            </a:r>
            <a:br>
              <a:rPr lang="en-US" dirty="0" smtClean="0">
                <a:solidFill>
                  <a:schemeClr val="bg1"/>
                </a:solidFill>
              </a:rPr>
            </a:br>
            <a:r>
              <a:rPr lang="en-US" dirty="0" smtClean="0">
                <a:solidFill>
                  <a:schemeClr val="bg1"/>
                </a:solidFill>
              </a:rPr>
              <a:t>Strategy</a:t>
            </a:r>
            <a:endParaRPr lang="en-US" dirty="0">
              <a:solidFill>
                <a:schemeClr val="bg1"/>
              </a:solidFill>
            </a:endParaRPr>
          </a:p>
        </p:txBody>
      </p:sp>
      <p:cxnSp>
        <p:nvCxnSpPr>
          <p:cNvPr id="16" name="Elbow Connector 15"/>
          <p:cNvCxnSpPr>
            <a:stCxn id="9" idx="2"/>
          </p:cNvCxnSpPr>
          <p:nvPr/>
        </p:nvCxnSpPr>
        <p:spPr>
          <a:xfrm rot="16200000" flipH="1">
            <a:off x="3663166" y="2158216"/>
            <a:ext cx="636568" cy="342900"/>
          </a:xfrm>
          <a:prstGeom prst="bentConnector3">
            <a:avLst/>
          </a:prstGeom>
          <a:ln w="76200" cmpd="tri">
            <a:solidFill>
              <a:srgbClr val="FFC000"/>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8" name="Elbow Connector 17"/>
          <p:cNvCxnSpPr>
            <a:endCxn id="12" idx="0"/>
          </p:cNvCxnSpPr>
          <p:nvPr/>
        </p:nvCxnSpPr>
        <p:spPr>
          <a:xfrm rot="5400000">
            <a:off x="3695700" y="3524250"/>
            <a:ext cx="609600" cy="228600"/>
          </a:xfrm>
          <a:prstGeom prst="bentConnector3">
            <a:avLst>
              <a:gd name="adj1" fmla="val 57792"/>
            </a:avLst>
          </a:prstGeom>
          <a:ln w="76200" cmpd="tri">
            <a:solidFill>
              <a:srgbClr val="FFC000"/>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1" idx="0"/>
            <a:endCxn id="12" idx="0"/>
          </p:cNvCxnSpPr>
          <p:nvPr/>
        </p:nvCxnSpPr>
        <p:spPr>
          <a:xfrm rot="5400000" flipH="1" flipV="1">
            <a:off x="2971800" y="3028950"/>
            <a:ext cx="12700" cy="1828800"/>
          </a:xfrm>
          <a:prstGeom prst="bentConnector3">
            <a:avLst>
              <a:gd name="adj1" fmla="val 2267535"/>
            </a:avLst>
          </a:prstGeom>
          <a:ln w="76200" cmpd="tri">
            <a:solidFill>
              <a:srgbClr val="FFC000"/>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25" name="Elbow Connector 24"/>
          <p:cNvCxnSpPr>
            <a:endCxn id="8" idx="0"/>
          </p:cNvCxnSpPr>
          <p:nvPr/>
        </p:nvCxnSpPr>
        <p:spPr>
          <a:xfrm rot="16200000" flipH="1">
            <a:off x="4800600" y="3409950"/>
            <a:ext cx="609600" cy="457200"/>
          </a:xfrm>
          <a:prstGeom prst="bentConnector3">
            <a:avLst/>
          </a:prstGeom>
          <a:ln w="76200" cmpd="sng">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0" idx="0"/>
            <a:endCxn id="8" idx="0"/>
          </p:cNvCxnSpPr>
          <p:nvPr/>
        </p:nvCxnSpPr>
        <p:spPr>
          <a:xfrm rot="16200000" flipV="1">
            <a:off x="6248400" y="3028950"/>
            <a:ext cx="12700" cy="1828800"/>
          </a:xfrm>
          <a:prstGeom prst="bentConnector3">
            <a:avLst>
              <a:gd name="adj1" fmla="val 2454543"/>
            </a:avLst>
          </a:prstGeom>
          <a:ln w="76200" cmpd="sng">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6" idx="3"/>
            <a:endCxn id="7" idx="1"/>
          </p:cNvCxnSpPr>
          <p:nvPr/>
        </p:nvCxnSpPr>
        <p:spPr>
          <a:xfrm>
            <a:off x="5105400" y="2990850"/>
            <a:ext cx="1219200" cy="12700"/>
          </a:xfrm>
          <a:prstGeom prst="bentConnector3">
            <a:avLst/>
          </a:prstGeom>
          <a:ln w="76200" cmpd="dbl">
            <a:solidFill>
              <a:srgbClr val="FFC000"/>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3" idx="3"/>
            <a:endCxn id="6" idx="1"/>
          </p:cNvCxnSpPr>
          <p:nvPr/>
        </p:nvCxnSpPr>
        <p:spPr>
          <a:xfrm>
            <a:off x="2514600" y="2990850"/>
            <a:ext cx="1371600" cy="12700"/>
          </a:xfrm>
          <a:prstGeom prst="bentConnector3">
            <a:avLst/>
          </a:prstGeom>
          <a:ln w="76200" cmpd="dbl">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752600" y="2038350"/>
            <a:ext cx="2051050" cy="276999"/>
          </a:xfrm>
          <a:prstGeom prst="rect">
            <a:avLst/>
          </a:prstGeom>
          <a:noFill/>
        </p:spPr>
        <p:txBody>
          <a:bodyPr wrap="square" rtlCol="0">
            <a:spAutoFit/>
          </a:bodyPr>
          <a:lstStyle/>
          <a:p>
            <a:r>
              <a:rPr lang="en-US" sz="1200" dirty="0" smtClean="0"/>
              <a:t>Client/Host </a:t>
            </a:r>
            <a:r>
              <a:rPr lang="en-US" sz="1200" dirty="0" err="1" smtClean="0"/>
              <a:t>AccessInterface</a:t>
            </a:r>
            <a:endParaRPr lang="en-US" sz="1200" dirty="0"/>
          </a:p>
        </p:txBody>
      </p:sp>
      <p:sp>
        <p:nvSpPr>
          <p:cNvPr id="34" name="TextBox 33"/>
          <p:cNvSpPr txBox="1"/>
          <p:nvPr/>
        </p:nvSpPr>
        <p:spPr>
          <a:xfrm>
            <a:off x="1905000" y="3381299"/>
            <a:ext cx="2203450" cy="276999"/>
          </a:xfrm>
          <a:prstGeom prst="rect">
            <a:avLst/>
          </a:prstGeom>
          <a:noFill/>
          <a:ln>
            <a:noFill/>
          </a:ln>
        </p:spPr>
        <p:txBody>
          <a:bodyPr wrap="square" rtlCol="0">
            <a:spAutoFit/>
          </a:bodyPr>
          <a:lstStyle/>
          <a:p>
            <a:r>
              <a:rPr lang="en-US" sz="1200" dirty="0" smtClean="0"/>
              <a:t>Host/Client </a:t>
            </a:r>
            <a:r>
              <a:rPr lang="en-US" sz="1200" dirty="0" err="1" smtClean="0"/>
              <a:t>AccessInterface</a:t>
            </a:r>
            <a:endParaRPr lang="en-US" sz="1200" dirty="0"/>
          </a:p>
        </p:txBody>
      </p:sp>
      <p:sp>
        <p:nvSpPr>
          <p:cNvPr id="35" name="TextBox 34"/>
          <p:cNvSpPr txBox="1"/>
          <p:nvPr/>
        </p:nvSpPr>
        <p:spPr>
          <a:xfrm>
            <a:off x="5257800" y="3333750"/>
            <a:ext cx="1752600" cy="276999"/>
          </a:xfrm>
          <a:prstGeom prst="rect">
            <a:avLst/>
          </a:prstGeom>
          <a:noFill/>
        </p:spPr>
        <p:txBody>
          <a:bodyPr wrap="square" rtlCol="0">
            <a:spAutoFit/>
          </a:bodyPr>
          <a:lstStyle/>
          <a:p>
            <a:r>
              <a:rPr lang="en-US" sz="1200" dirty="0" err="1" smtClean="0"/>
              <a:t>TestInjectionInterface</a:t>
            </a:r>
            <a:endParaRPr lang="en-US" sz="1200" dirty="0"/>
          </a:p>
        </p:txBody>
      </p:sp>
      <p:sp>
        <p:nvSpPr>
          <p:cNvPr id="36" name="TextBox 35"/>
          <p:cNvSpPr txBox="1"/>
          <p:nvPr/>
        </p:nvSpPr>
        <p:spPr>
          <a:xfrm>
            <a:off x="5091050" y="2541885"/>
            <a:ext cx="1295400" cy="461665"/>
          </a:xfrm>
          <a:prstGeom prst="rect">
            <a:avLst/>
          </a:prstGeom>
          <a:noFill/>
        </p:spPr>
        <p:txBody>
          <a:bodyPr wrap="square" rtlCol="0">
            <a:spAutoFit/>
          </a:bodyPr>
          <a:lstStyle/>
          <a:p>
            <a:pPr algn="ctr"/>
            <a:r>
              <a:rPr lang="en-US" sz="1200" dirty="0" smtClean="0"/>
              <a:t>Transformation Interface</a:t>
            </a:r>
            <a:endParaRPr lang="en-US" sz="1200" dirty="0"/>
          </a:p>
        </p:txBody>
      </p:sp>
      <p:sp>
        <p:nvSpPr>
          <p:cNvPr id="37" name="TextBox 36"/>
          <p:cNvSpPr txBox="1"/>
          <p:nvPr/>
        </p:nvSpPr>
        <p:spPr>
          <a:xfrm>
            <a:off x="2825750" y="2517887"/>
            <a:ext cx="908050" cy="461665"/>
          </a:xfrm>
          <a:prstGeom prst="rect">
            <a:avLst/>
          </a:prstGeom>
          <a:noFill/>
        </p:spPr>
        <p:txBody>
          <a:bodyPr wrap="square" rtlCol="0">
            <a:spAutoFit/>
          </a:bodyPr>
          <a:lstStyle/>
          <a:p>
            <a:pPr algn="ctr"/>
            <a:r>
              <a:rPr lang="en-US" sz="1200" dirty="0" smtClean="0"/>
              <a:t>Debug</a:t>
            </a:r>
            <a:br>
              <a:rPr lang="en-US" sz="1200" dirty="0" smtClean="0"/>
            </a:br>
            <a:r>
              <a:rPr lang="en-US" sz="1200" dirty="0" smtClean="0"/>
              <a:t>Interface</a:t>
            </a:r>
            <a:endParaRPr lang="en-US" sz="1200" dirty="0"/>
          </a:p>
        </p:txBody>
      </p:sp>
      <p:sp>
        <p:nvSpPr>
          <p:cNvPr id="43" name="Rounded Rectangle 42"/>
          <p:cNvSpPr/>
          <p:nvPr/>
        </p:nvSpPr>
        <p:spPr>
          <a:xfrm>
            <a:off x="4724400" y="1316925"/>
            <a:ext cx="1143000" cy="685800"/>
          </a:xfrm>
          <a:prstGeom prst="round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Injection</a:t>
            </a:r>
            <a:br>
              <a:rPr lang="en-US" dirty="0" smtClean="0">
                <a:solidFill>
                  <a:schemeClr val="bg1"/>
                </a:solidFill>
              </a:rPr>
            </a:br>
            <a:r>
              <a:rPr lang="en-US" dirty="0" smtClean="0">
                <a:solidFill>
                  <a:schemeClr val="bg1"/>
                </a:solidFill>
              </a:rPr>
              <a:t>Strategy</a:t>
            </a:r>
            <a:endParaRPr lang="en-US" dirty="0">
              <a:solidFill>
                <a:schemeClr val="bg1"/>
              </a:solidFill>
            </a:endParaRPr>
          </a:p>
        </p:txBody>
      </p:sp>
      <p:cxnSp>
        <p:nvCxnSpPr>
          <p:cNvPr id="45" name="Elbow Connector 44"/>
          <p:cNvCxnSpPr>
            <a:stCxn id="43" idx="2"/>
          </p:cNvCxnSpPr>
          <p:nvPr/>
        </p:nvCxnSpPr>
        <p:spPr>
          <a:xfrm rot="5400000">
            <a:off x="4687537" y="2039588"/>
            <a:ext cx="645227" cy="571500"/>
          </a:xfrm>
          <a:prstGeom prst="bentConnector3">
            <a:avLst>
              <a:gd name="adj1" fmla="val 50000"/>
            </a:avLst>
          </a:prstGeom>
          <a:ln w="76200" cmpd="dbl">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334000" y="2033885"/>
            <a:ext cx="1447800" cy="276999"/>
          </a:xfrm>
          <a:prstGeom prst="rect">
            <a:avLst/>
          </a:prstGeom>
          <a:noFill/>
        </p:spPr>
        <p:txBody>
          <a:bodyPr wrap="square" rtlCol="0">
            <a:spAutoFit/>
          </a:bodyPr>
          <a:lstStyle/>
          <a:p>
            <a:pPr algn="ctr"/>
            <a:r>
              <a:rPr lang="en-US" sz="1200" dirty="0" smtClean="0"/>
              <a:t>Injection Interface</a:t>
            </a:r>
            <a:endParaRPr lang="en-US" sz="1200" dirty="0"/>
          </a:p>
        </p:txBody>
      </p:sp>
      <p:sp>
        <p:nvSpPr>
          <p:cNvPr id="51" name="TextBox 50"/>
          <p:cNvSpPr txBox="1"/>
          <p:nvPr/>
        </p:nvSpPr>
        <p:spPr>
          <a:xfrm>
            <a:off x="2655125" y="4101584"/>
            <a:ext cx="685800" cy="369332"/>
          </a:xfrm>
          <a:prstGeom prst="rect">
            <a:avLst/>
          </a:prstGeom>
          <a:noFill/>
        </p:spPr>
        <p:txBody>
          <a:bodyPr wrap="square" rtlCol="0">
            <a:spAutoFit/>
          </a:bodyPr>
          <a:lstStyle/>
          <a:p>
            <a:r>
              <a:rPr lang="en-US" dirty="0"/>
              <a:t>o</a:t>
            </a:r>
            <a:r>
              <a:rPr lang="en-US" dirty="0" smtClean="0"/>
              <a:t> </a:t>
            </a:r>
            <a:r>
              <a:rPr lang="en-US" dirty="0" err="1" smtClean="0"/>
              <a:t>o</a:t>
            </a:r>
            <a:r>
              <a:rPr lang="en-US" dirty="0" smtClean="0"/>
              <a:t> </a:t>
            </a:r>
            <a:r>
              <a:rPr lang="en-US" dirty="0" err="1" smtClean="0"/>
              <a:t>o</a:t>
            </a:r>
            <a:endParaRPr lang="en-US" dirty="0"/>
          </a:p>
        </p:txBody>
      </p:sp>
      <p:sp>
        <p:nvSpPr>
          <p:cNvPr id="52" name="TextBox 51"/>
          <p:cNvSpPr txBox="1"/>
          <p:nvPr/>
        </p:nvSpPr>
        <p:spPr>
          <a:xfrm>
            <a:off x="5903025" y="4095750"/>
            <a:ext cx="685800" cy="369332"/>
          </a:xfrm>
          <a:prstGeom prst="rect">
            <a:avLst/>
          </a:prstGeom>
          <a:noFill/>
        </p:spPr>
        <p:txBody>
          <a:bodyPr wrap="square" rtlCol="0">
            <a:spAutoFit/>
          </a:bodyPr>
          <a:lstStyle/>
          <a:p>
            <a:r>
              <a:rPr lang="en-US" dirty="0"/>
              <a:t>o</a:t>
            </a:r>
            <a:r>
              <a:rPr lang="en-US" dirty="0" smtClean="0"/>
              <a:t> </a:t>
            </a:r>
            <a:r>
              <a:rPr lang="en-US" dirty="0" err="1" smtClean="0"/>
              <a:t>o</a:t>
            </a:r>
            <a:r>
              <a:rPr lang="en-US" dirty="0" smtClean="0"/>
              <a:t> </a:t>
            </a:r>
            <a:r>
              <a:rPr lang="en-US" dirty="0" err="1" smtClean="0"/>
              <a:t>o</a:t>
            </a:r>
            <a:endParaRPr lang="en-US" dirty="0"/>
          </a:p>
        </p:txBody>
      </p:sp>
      <p:sp>
        <p:nvSpPr>
          <p:cNvPr id="55" name="TextBox 54"/>
          <p:cNvSpPr txBox="1"/>
          <p:nvPr/>
        </p:nvSpPr>
        <p:spPr>
          <a:xfrm>
            <a:off x="533400" y="4095750"/>
            <a:ext cx="990600" cy="369332"/>
          </a:xfrm>
          <a:prstGeom prst="rect">
            <a:avLst/>
          </a:prstGeom>
          <a:noFill/>
        </p:spPr>
        <p:txBody>
          <a:bodyPr wrap="square" rtlCol="0">
            <a:spAutoFit/>
          </a:bodyPr>
          <a:lstStyle/>
          <a:p>
            <a:r>
              <a:rPr lang="en-US" i="1" dirty="0" smtClean="0"/>
              <a:t>Clients</a:t>
            </a:r>
            <a:endParaRPr lang="en-US" i="1" dirty="0"/>
          </a:p>
        </p:txBody>
      </p:sp>
      <p:sp>
        <p:nvSpPr>
          <p:cNvPr id="56" name="TextBox 55"/>
          <p:cNvSpPr txBox="1"/>
          <p:nvPr/>
        </p:nvSpPr>
        <p:spPr>
          <a:xfrm>
            <a:off x="2514600" y="1475159"/>
            <a:ext cx="679450" cy="369332"/>
          </a:xfrm>
          <a:prstGeom prst="rect">
            <a:avLst/>
          </a:prstGeom>
          <a:noFill/>
        </p:spPr>
        <p:txBody>
          <a:bodyPr wrap="square" rtlCol="0">
            <a:spAutoFit/>
          </a:bodyPr>
          <a:lstStyle/>
          <a:p>
            <a:r>
              <a:rPr lang="en-US" i="1" dirty="0" smtClean="0"/>
              <a:t>Host</a:t>
            </a:r>
            <a:endParaRPr lang="en-US" i="1" dirty="0"/>
          </a:p>
        </p:txBody>
      </p:sp>
    </p:spTree>
    <p:extLst>
      <p:ext uri="{BB962C8B-B14F-4D97-AF65-F5344CB8AC3E}">
        <p14:creationId xmlns:p14="http://schemas.microsoft.com/office/powerpoint/2010/main" val="19996642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Transformation Flow</a:t>
            </a:r>
            <a:endParaRPr lang="en-US" dirty="0"/>
          </a:p>
        </p:txBody>
      </p:sp>
      <p:sp>
        <p:nvSpPr>
          <p:cNvPr id="7" name="Content Placeholder 6"/>
          <p:cNvSpPr>
            <a:spLocks noGrp="1"/>
          </p:cNvSpPr>
          <p:nvPr>
            <p:ph idx="1"/>
          </p:nvPr>
        </p:nvSpPr>
        <p:spPr/>
        <p:txBody>
          <a:bodyPr>
            <a:normAutofit fontScale="85000" lnSpcReduction="20000"/>
          </a:bodyPr>
          <a:lstStyle/>
          <a:p>
            <a:r>
              <a:rPr lang="en-US" dirty="0" smtClean="0"/>
              <a:t>A Request message is received by the Host Interface and needs to be transformed into a set of Client side messages to the next higher level</a:t>
            </a:r>
          </a:p>
          <a:p>
            <a:r>
              <a:rPr lang="en-US" dirty="0" smtClean="0"/>
              <a:t>Message is handed off to the Transform Strategy for processing</a:t>
            </a:r>
          </a:p>
          <a:p>
            <a:r>
              <a:rPr lang="en-US" dirty="0" smtClean="0"/>
              <a:t>Client requests are queued and sent to next level one-by-one</a:t>
            </a:r>
          </a:p>
          <a:p>
            <a:r>
              <a:rPr lang="en-US" dirty="0" smtClean="0"/>
              <a:t>Upper levels process requests and return responses for each message</a:t>
            </a:r>
          </a:p>
          <a:p>
            <a:r>
              <a:rPr lang="en-US" dirty="0" smtClean="0"/>
              <a:t>Transform Strategy inverse transforms responses into Host side response messages</a:t>
            </a:r>
          </a:p>
          <a:p>
            <a:r>
              <a:rPr lang="en-US" dirty="0" smtClean="0"/>
              <a:t>Transform Strategy sends responses to children of the host interface</a:t>
            </a:r>
            <a:endParaRPr lang="en-US" dirty="0"/>
          </a:p>
        </p:txBody>
      </p:sp>
      <p:sp>
        <p:nvSpPr>
          <p:cNvPr id="5" name="Date Placeholder 4"/>
          <p:cNvSpPr>
            <a:spLocks noGrp="1"/>
          </p:cNvSpPr>
          <p:nvPr>
            <p:ph type="dt" sz="half" idx="10"/>
          </p:nvPr>
        </p:nvSpPr>
        <p:spPr/>
        <p:txBody>
          <a:bodyPr/>
          <a:lstStyle/>
          <a:p>
            <a:fld id="{DC26E1B3-44CA-40F1-86C0-934FA06562BE}" type="datetime1">
              <a:rPr lang="en-US" smtClean="0"/>
              <a:t>3/23/2021</a:t>
            </a:fld>
            <a:endParaRPr lang="en-US" dirty="0"/>
          </a:p>
        </p:txBody>
      </p:sp>
      <p:sp>
        <p:nvSpPr>
          <p:cNvPr id="3" name="Footer Placeholder 2"/>
          <p:cNvSpPr>
            <a:spLocks noGrp="1"/>
          </p:cNvSpPr>
          <p:nvPr>
            <p:ph type="ftr" sz="quarter" idx="11"/>
          </p:nvPr>
        </p:nvSpPr>
        <p:spPr/>
        <p:txBody>
          <a:bodyPr/>
          <a:lstStyle/>
          <a:p>
            <a:r>
              <a:rPr lang="en-US" smtClean="0"/>
              <a:t>P2654/P1687.1 Unified Concepts Analysis</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35</a:t>
            </a:fld>
            <a:endParaRPr lang="en-US"/>
          </a:p>
        </p:txBody>
      </p:sp>
    </p:spTree>
    <p:extLst>
      <p:ext uri="{BB962C8B-B14F-4D97-AF65-F5344CB8AC3E}">
        <p14:creationId xmlns:p14="http://schemas.microsoft.com/office/powerpoint/2010/main" val="28414891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8686800" cy="1200150"/>
          </a:xfrm>
        </p:spPr>
        <p:txBody>
          <a:bodyPr/>
          <a:lstStyle/>
          <a:p>
            <a:r>
              <a:rPr lang="en-US" sz="3200" dirty="0"/>
              <a:t>Simplified </a:t>
            </a:r>
            <a:r>
              <a:rPr lang="en-US" sz="3200" dirty="0" err="1" smtClean="0"/>
              <a:t>AccessInterface</a:t>
            </a:r>
            <a:r>
              <a:rPr lang="en-US" sz="3200" dirty="0" smtClean="0"/>
              <a:t> and Node Diagram</a:t>
            </a:r>
            <a:endParaRPr lang="en-US" sz="3200" dirty="0"/>
          </a:p>
        </p:txBody>
      </p:sp>
      <p:sp>
        <p:nvSpPr>
          <p:cNvPr id="47" name="Content Placeholder 46"/>
          <p:cNvSpPr>
            <a:spLocks noGrp="1"/>
          </p:cNvSpPr>
          <p:nvPr>
            <p:ph idx="1"/>
          </p:nvPr>
        </p:nvSpPr>
        <p:spPr>
          <a:xfrm>
            <a:off x="2743201" y="438149"/>
            <a:ext cx="6324600" cy="2334399"/>
          </a:xfrm>
        </p:spPr>
        <p:txBody>
          <a:bodyPr>
            <a:noAutofit/>
          </a:bodyPr>
          <a:lstStyle/>
          <a:p>
            <a:r>
              <a:rPr lang="en-US" sz="1400" dirty="0" smtClean="0">
                <a:solidFill>
                  <a:schemeClr val="tx1"/>
                </a:solidFill>
              </a:rPr>
              <a:t>Abstracts the connections between Client/Host</a:t>
            </a:r>
          </a:p>
          <a:p>
            <a:r>
              <a:rPr lang="en-US" sz="1400" dirty="0" smtClean="0">
                <a:solidFill>
                  <a:schemeClr val="tx1"/>
                </a:solidFill>
              </a:rPr>
              <a:t>Standardizes the communications interface</a:t>
            </a:r>
          </a:p>
          <a:p>
            <a:r>
              <a:rPr lang="en-US" sz="1400" dirty="0" smtClean="0">
                <a:solidFill>
                  <a:schemeClr val="tx1"/>
                </a:solidFill>
              </a:rPr>
              <a:t>Routes messages between Client/Host and Host/Client</a:t>
            </a:r>
          </a:p>
          <a:p>
            <a:r>
              <a:rPr lang="en-US" sz="1400" dirty="0" smtClean="0">
                <a:solidFill>
                  <a:schemeClr val="tx1"/>
                </a:solidFill>
              </a:rPr>
              <a:t>RVF agnostic</a:t>
            </a:r>
          </a:p>
          <a:p>
            <a:r>
              <a:rPr lang="en-US" sz="1400" dirty="0" smtClean="0">
                <a:solidFill>
                  <a:schemeClr val="tx1"/>
                </a:solidFill>
              </a:rPr>
              <a:t>Buffer message groups of same context</a:t>
            </a:r>
          </a:p>
          <a:p>
            <a:r>
              <a:rPr lang="en-US" sz="1400" dirty="0" smtClean="0">
                <a:solidFill>
                  <a:schemeClr val="tx1"/>
                </a:solidFill>
              </a:rPr>
              <a:t>Not transformation mechanism</a:t>
            </a:r>
          </a:p>
          <a:p>
            <a:r>
              <a:rPr lang="en-US" sz="1400" dirty="0" smtClean="0">
                <a:solidFill>
                  <a:schemeClr val="tx1"/>
                </a:solidFill>
              </a:rPr>
              <a:t>Not router to handler callback (Client/Host Interfaces are)</a:t>
            </a:r>
          </a:p>
          <a:p>
            <a:r>
              <a:rPr lang="en-US" sz="1400" dirty="0" smtClean="0">
                <a:solidFill>
                  <a:schemeClr val="tx1"/>
                </a:solidFill>
              </a:rPr>
              <a:t>Not synchronizing agent for model (transform vs. retarget motive)</a:t>
            </a:r>
            <a:endParaRPr lang="en-US" sz="1400" dirty="0">
              <a:solidFill>
                <a:schemeClr val="tx1"/>
              </a:solidFill>
            </a:endParaRPr>
          </a:p>
        </p:txBody>
      </p:sp>
      <p:sp>
        <p:nvSpPr>
          <p:cNvPr id="4" name="Footer Placeholder 3"/>
          <p:cNvSpPr>
            <a:spLocks noGrp="1"/>
          </p:cNvSpPr>
          <p:nvPr>
            <p:ph type="ftr" sz="quarter" idx="11"/>
          </p:nvPr>
        </p:nvSpPr>
        <p:spPr/>
        <p:txBody>
          <a:bodyPr/>
          <a:lstStyle/>
          <a:p>
            <a:r>
              <a:rPr lang="en-US" smtClean="0"/>
              <a:t>P2654/P1687.1 Unified Concepts Analysis</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36</a:t>
            </a:fld>
            <a:endParaRPr lang="en-US"/>
          </a:p>
        </p:txBody>
      </p:sp>
      <p:grpSp>
        <p:nvGrpSpPr>
          <p:cNvPr id="51" name="Group 50"/>
          <p:cNvGrpSpPr/>
          <p:nvPr/>
        </p:nvGrpSpPr>
        <p:grpSpPr>
          <a:xfrm>
            <a:off x="4114800" y="2495550"/>
            <a:ext cx="4800600" cy="2594641"/>
            <a:chOff x="4114800" y="2495550"/>
            <a:chExt cx="4800600" cy="2594641"/>
          </a:xfrm>
        </p:grpSpPr>
        <p:grpSp>
          <p:nvGrpSpPr>
            <p:cNvPr id="49" name="Group 48"/>
            <p:cNvGrpSpPr/>
            <p:nvPr/>
          </p:nvGrpSpPr>
          <p:grpSpPr>
            <a:xfrm>
              <a:off x="4114800" y="2495550"/>
              <a:ext cx="4800600" cy="2594641"/>
              <a:chOff x="4114800" y="2495550"/>
              <a:chExt cx="4800600" cy="2594641"/>
            </a:xfrm>
          </p:grpSpPr>
          <p:grpSp>
            <p:nvGrpSpPr>
              <p:cNvPr id="30" name="Group 29"/>
              <p:cNvGrpSpPr/>
              <p:nvPr/>
            </p:nvGrpSpPr>
            <p:grpSpPr>
              <a:xfrm>
                <a:off x="7391400" y="2495550"/>
                <a:ext cx="1524000" cy="1845300"/>
                <a:chOff x="7129132" y="2828151"/>
                <a:chExt cx="1524000" cy="1845300"/>
              </a:xfrm>
            </p:grpSpPr>
            <p:grpSp>
              <p:nvGrpSpPr>
                <p:cNvPr id="28" name="Group 27"/>
                <p:cNvGrpSpPr/>
                <p:nvPr/>
              </p:nvGrpSpPr>
              <p:grpSpPr>
                <a:xfrm>
                  <a:off x="7129132" y="3062926"/>
                  <a:ext cx="1524000" cy="1610525"/>
                  <a:chOff x="7129132" y="3062926"/>
                  <a:chExt cx="1524000" cy="1610525"/>
                </a:xfrm>
              </p:grpSpPr>
              <p:sp>
                <p:nvSpPr>
                  <p:cNvPr id="24" name="Rounded Rectangle 23"/>
                  <p:cNvSpPr/>
                  <p:nvPr/>
                </p:nvSpPr>
                <p:spPr>
                  <a:xfrm>
                    <a:off x="8153400" y="3172221"/>
                    <a:ext cx="381000" cy="1391934"/>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smtClean="0">
                        <a:solidFill>
                          <a:schemeClr val="bg1"/>
                        </a:solidFill>
                      </a:rPr>
                      <a:t>HOST</a:t>
                    </a:r>
                    <a:br>
                      <a:rPr lang="en-US" sz="1000" dirty="0" smtClean="0">
                        <a:solidFill>
                          <a:schemeClr val="bg1"/>
                        </a:solidFill>
                      </a:rPr>
                    </a:br>
                    <a:r>
                      <a:rPr lang="en-US" sz="1000" dirty="0" smtClean="0">
                        <a:solidFill>
                          <a:schemeClr val="bg1"/>
                        </a:solidFill>
                      </a:rPr>
                      <a:t>INTERFACE</a:t>
                    </a:r>
                    <a:endParaRPr lang="en-US" sz="1000" dirty="0">
                      <a:solidFill>
                        <a:schemeClr val="bg1"/>
                      </a:solidFill>
                    </a:endParaRPr>
                  </a:p>
                </p:txBody>
              </p:sp>
              <p:sp>
                <p:nvSpPr>
                  <p:cNvPr id="25" name="Rounded Rectangle 24"/>
                  <p:cNvSpPr/>
                  <p:nvPr/>
                </p:nvSpPr>
                <p:spPr>
                  <a:xfrm>
                    <a:off x="7239000" y="3176873"/>
                    <a:ext cx="381000" cy="1382631"/>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smtClean="0">
                        <a:solidFill>
                          <a:schemeClr val="bg1"/>
                        </a:solidFill>
                      </a:rPr>
                      <a:t>CLIENT</a:t>
                    </a:r>
                    <a:br>
                      <a:rPr lang="en-US" sz="1000" dirty="0" smtClean="0">
                        <a:solidFill>
                          <a:schemeClr val="bg1"/>
                        </a:solidFill>
                      </a:rPr>
                    </a:br>
                    <a:r>
                      <a:rPr lang="en-US" sz="1000" dirty="0" smtClean="0">
                        <a:solidFill>
                          <a:schemeClr val="bg1"/>
                        </a:solidFill>
                      </a:rPr>
                      <a:t>INTERFACE</a:t>
                    </a:r>
                    <a:endParaRPr lang="en-US" sz="1000" dirty="0">
                      <a:solidFill>
                        <a:schemeClr val="bg1"/>
                      </a:solidFill>
                    </a:endParaRPr>
                  </a:p>
                </p:txBody>
              </p:sp>
              <p:sp>
                <p:nvSpPr>
                  <p:cNvPr id="26" name="Rounded Rectangle 25"/>
                  <p:cNvSpPr/>
                  <p:nvPr/>
                </p:nvSpPr>
                <p:spPr>
                  <a:xfrm>
                    <a:off x="7696200" y="3119064"/>
                    <a:ext cx="381000" cy="1498248"/>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smtClean="0">
                        <a:solidFill>
                          <a:schemeClr val="tx1"/>
                        </a:solidFill>
                      </a:rPr>
                      <a:t>TRANSFORM</a:t>
                    </a:r>
                    <a:br>
                      <a:rPr lang="en-US" sz="1000" dirty="0" smtClean="0">
                        <a:solidFill>
                          <a:schemeClr val="tx1"/>
                        </a:solidFill>
                      </a:rPr>
                    </a:br>
                    <a:r>
                      <a:rPr lang="en-US" sz="1000" dirty="0" smtClean="0">
                        <a:solidFill>
                          <a:schemeClr val="tx1"/>
                        </a:solidFill>
                      </a:rPr>
                      <a:t>ENGINE</a:t>
                    </a:r>
                    <a:endParaRPr lang="en-US" sz="1000" dirty="0">
                      <a:solidFill>
                        <a:schemeClr val="tx1"/>
                      </a:solidFill>
                    </a:endParaRPr>
                  </a:p>
                </p:txBody>
              </p:sp>
              <p:sp>
                <p:nvSpPr>
                  <p:cNvPr id="27" name="Rounded Rectangle 26"/>
                  <p:cNvSpPr/>
                  <p:nvPr/>
                </p:nvSpPr>
                <p:spPr>
                  <a:xfrm>
                    <a:off x="7129132" y="3062926"/>
                    <a:ext cx="1524000" cy="1610525"/>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p:cNvSpPr txBox="1"/>
                <p:nvPr/>
              </p:nvSpPr>
              <p:spPr>
                <a:xfrm>
                  <a:off x="7260415" y="2828151"/>
                  <a:ext cx="1252570" cy="276999"/>
                </a:xfrm>
                <a:prstGeom prst="rect">
                  <a:avLst/>
                </a:prstGeom>
                <a:noFill/>
              </p:spPr>
              <p:txBody>
                <a:bodyPr wrap="square" rtlCol="0">
                  <a:spAutoFit/>
                </a:bodyPr>
                <a:lstStyle/>
                <a:p>
                  <a:r>
                    <a:rPr lang="en-US" sz="1200" dirty="0" smtClean="0"/>
                    <a:t>(Model Node)</a:t>
                  </a:r>
                  <a:endParaRPr lang="en-US" sz="1200" dirty="0"/>
                </a:p>
              </p:txBody>
            </p:sp>
          </p:grpSp>
          <p:grpSp>
            <p:nvGrpSpPr>
              <p:cNvPr id="31" name="Group 30"/>
              <p:cNvGrpSpPr/>
              <p:nvPr/>
            </p:nvGrpSpPr>
            <p:grpSpPr>
              <a:xfrm>
                <a:off x="4114800" y="2499648"/>
                <a:ext cx="1524000" cy="1845300"/>
                <a:chOff x="7129132" y="2828151"/>
                <a:chExt cx="1524000" cy="1845300"/>
              </a:xfrm>
            </p:grpSpPr>
            <p:grpSp>
              <p:nvGrpSpPr>
                <p:cNvPr id="32" name="Group 31"/>
                <p:cNvGrpSpPr/>
                <p:nvPr/>
              </p:nvGrpSpPr>
              <p:grpSpPr>
                <a:xfrm>
                  <a:off x="7129132" y="3062926"/>
                  <a:ext cx="1524000" cy="1610525"/>
                  <a:chOff x="7129132" y="3062926"/>
                  <a:chExt cx="1524000" cy="1610525"/>
                </a:xfrm>
              </p:grpSpPr>
              <p:sp>
                <p:nvSpPr>
                  <p:cNvPr id="34" name="Rounded Rectangle 33"/>
                  <p:cNvSpPr/>
                  <p:nvPr/>
                </p:nvSpPr>
                <p:spPr>
                  <a:xfrm>
                    <a:off x="8153400" y="3172221"/>
                    <a:ext cx="381000" cy="1391934"/>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smtClean="0">
                        <a:solidFill>
                          <a:schemeClr val="bg1"/>
                        </a:solidFill>
                      </a:rPr>
                      <a:t>HOST</a:t>
                    </a:r>
                    <a:br>
                      <a:rPr lang="en-US" sz="1000" dirty="0" smtClean="0">
                        <a:solidFill>
                          <a:schemeClr val="bg1"/>
                        </a:solidFill>
                      </a:rPr>
                    </a:br>
                    <a:r>
                      <a:rPr lang="en-US" sz="1000" dirty="0" smtClean="0">
                        <a:solidFill>
                          <a:schemeClr val="bg1"/>
                        </a:solidFill>
                      </a:rPr>
                      <a:t>INTERFACE</a:t>
                    </a:r>
                    <a:endParaRPr lang="en-US" sz="1000" dirty="0">
                      <a:solidFill>
                        <a:schemeClr val="bg1"/>
                      </a:solidFill>
                    </a:endParaRPr>
                  </a:p>
                </p:txBody>
              </p:sp>
              <p:sp>
                <p:nvSpPr>
                  <p:cNvPr id="35" name="Rounded Rectangle 34"/>
                  <p:cNvSpPr/>
                  <p:nvPr/>
                </p:nvSpPr>
                <p:spPr>
                  <a:xfrm>
                    <a:off x="7239000" y="3176873"/>
                    <a:ext cx="381000" cy="1382631"/>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smtClean="0">
                        <a:solidFill>
                          <a:schemeClr val="bg1"/>
                        </a:solidFill>
                      </a:rPr>
                      <a:t>CLIENT</a:t>
                    </a:r>
                    <a:br>
                      <a:rPr lang="en-US" sz="1000" dirty="0" smtClean="0">
                        <a:solidFill>
                          <a:schemeClr val="bg1"/>
                        </a:solidFill>
                      </a:rPr>
                    </a:br>
                    <a:r>
                      <a:rPr lang="en-US" sz="1000" dirty="0" smtClean="0">
                        <a:solidFill>
                          <a:schemeClr val="bg1"/>
                        </a:solidFill>
                      </a:rPr>
                      <a:t>INTERFACE</a:t>
                    </a:r>
                    <a:endParaRPr lang="en-US" sz="1000" dirty="0">
                      <a:solidFill>
                        <a:schemeClr val="bg1"/>
                      </a:solidFill>
                    </a:endParaRPr>
                  </a:p>
                </p:txBody>
              </p:sp>
              <p:sp>
                <p:nvSpPr>
                  <p:cNvPr id="36" name="Rounded Rectangle 35"/>
                  <p:cNvSpPr/>
                  <p:nvPr/>
                </p:nvSpPr>
                <p:spPr>
                  <a:xfrm>
                    <a:off x="7696200" y="3119064"/>
                    <a:ext cx="381000" cy="1498248"/>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smtClean="0">
                        <a:solidFill>
                          <a:schemeClr val="tx1"/>
                        </a:solidFill>
                      </a:rPr>
                      <a:t>TRANSFORM</a:t>
                    </a:r>
                    <a:br>
                      <a:rPr lang="en-US" sz="1000" dirty="0" smtClean="0">
                        <a:solidFill>
                          <a:schemeClr val="tx1"/>
                        </a:solidFill>
                      </a:rPr>
                    </a:br>
                    <a:r>
                      <a:rPr lang="en-US" sz="1000" dirty="0" smtClean="0">
                        <a:solidFill>
                          <a:schemeClr val="tx1"/>
                        </a:solidFill>
                      </a:rPr>
                      <a:t>ENGINE</a:t>
                    </a:r>
                    <a:endParaRPr lang="en-US" sz="1000" dirty="0">
                      <a:solidFill>
                        <a:schemeClr val="tx1"/>
                      </a:solidFill>
                    </a:endParaRPr>
                  </a:p>
                </p:txBody>
              </p:sp>
              <p:sp>
                <p:nvSpPr>
                  <p:cNvPr id="37" name="Rounded Rectangle 36"/>
                  <p:cNvSpPr/>
                  <p:nvPr/>
                </p:nvSpPr>
                <p:spPr>
                  <a:xfrm>
                    <a:off x="7129132" y="3062926"/>
                    <a:ext cx="1524000" cy="1610525"/>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p:cNvSpPr txBox="1"/>
                <p:nvPr/>
              </p:nvSpPr>
              <p:spPr>
                <a:xfrm>
                  <a:off x="7260415" y="2828151"/>
                  <a:ext cx="1252570" cy="276999"/>
                </a:xfrm>
                <a:prstGeom prst="rect">
                  <a:avLst/>
                </a:prstGeom>
                <a:noFill/>
              </p:spPr>
              <p:txBody>
                <a:bodyPr wrap="square" rtlCol="0">
                  <a:spAutoFit/>
                </a:bodyPr>
                <a:lstStyle/>
                <a:p>
                  <a:r>
                    <a:rPr lang="en-US" sz="1200" dirty="0" smtClean="0"/>
                    <a:t>(Model Node)</a:t>
                  </a:r>
                  <a:endParaRPr lang="en-US" sz="1200" dirty="0"/>
                </a:p>
              </p:txBody>
            </p:sp>
          </p:grpSp>
          <p:sp>
            <p:nvSpPr>
              <p:cNvPr id="38" name="Left Arrow 37"/>
              <p:cNvSpPr/>
              <p:nvPr/>
            </p:nvSpPr>
            <p:spPr>
              <a:xfrm>
                <a:off x="5530552" y="3024153"/>
                <a:ext cx="1992131" cy="511434"/>
              </a:xfrm>
              <a:prstGeom prst="leftArrow">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REQUEST</a:t>
                </a:r>
                <a:endParaRPr lang="en-US" sz="1000" dirty="0">
                  <a:solidFill>
                    <a:schemeClr val="tx1"/>
                  </a:solidFill>
                </a:endParaRPr>
              </a:p>
            </p:txBody>
          </p:sp>
          <p:sp>
            <p:nvSpPr>
              <p:cNvPr id="39" name="Left Arrow 38"/>
              <p:cNvSpPr/>
              <p:nvPr/>
            </p:nvSpPr>
            <p:spPr>
              <a:xfrm flipH="1">
                <a:off x="5474143" y="3632715"/>
                <a:ext cx="2027123" cy="511434"/>
              </a:xfrm>
              <a:prstGeom prst="left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a:t>
                </a:r>
                <a:endParaRPr lang="en-US" sz="1000" dirty="0">
                  <a:solidFill>
                    <a:schemeClr val="tx1"/>
                  </a:solidFill>
                </a:endParaRPr>
              </a:p>
            </p:txBody>
          </p:sp>
          <p:sp>
            <p:nvSpPr>
              <p:cNvPr id="40" name="Freeform 39"/>
              <p:cNvSpPr/>
              <p:nvPr/>
            </p:nvSpPr>
            <p:spPr>
              <a:xfrm rot="5400000" flipV="1">
                <a:off x="6405354" y="3353036"/>
                <a:ext cx="207235" cy="2069655"/>
              </a:xfrm>
              <a:custGeom>
                <a:avLst/>
                <a:gdLst/>
                <a:ahLst/>
                <a:cxnLst/>
                <a:rect l="0" t="0" r="r" b="b"/>
                <a:pathLst>
                  <a:path w="866" h="3890">
                    <a:moveTo>
                      <a:pt x="0" y="0"/>
                    </a:moveTo>
                    <a:cubicBezTo>
                      <a:pt x="216" y="0"/>
                      <a:pt x="432" y="162"/>
                      <a:pt x="432" y="324"/>
                    </a:cubicBezTo>
                    <a:lnTo>
                      <a:pt x="432" y="1586"/>
                    </a:lnTo>
                    <a:cubicBezTo>
                      <a:pt x="432" y="1748"/>
                      <a:pt x="648" y="1910"/>
                      <a:pt x="865" y="1910"/>
                    </a:cubicBezTo>
                    <a:cubicBezTo>
                      <a:pt x="648" y="1910"/>
                      <a:pt x="432" y="2072"/>
                      <a:pt x="432" y="2234"/>
                    </a:cubicBezTo>
                    <a:lnTo>
                      <a:pt x="432" y="3564"/>
                    </a:lnTo>
                    <a:cubicBezTo>
                      <a:pt x="432" y="3726"/>
                      <a:pt x="216" y="3889"/>
                      <a:pt x="0" y="3889"/>
                    </a:cubicBezTo>
                  </a:path>
                </a:pathLst>
              </a:custGeom>
              <a:noFill/>
              <a:ln w="29160">
                <a:solidFill>
                  <a:srgbClr val="000000"/>
                </a:solidFill>
                <a:round/>
              </a:ln>
            </p:spPr>
            <p:style>
              <a:lnRef idx="0">
                <a:scrgbClr r="0" g="0" b="0"/>
              </a:lnRef>
              <a:fillRef idx="0">
                <a:scrgbClr r="0" g="0" b="0"/>
              </a:fillRef>
              <a:effectRef idx="0">
                <a:scrgbClr r="0" g="0" b="0"/>
              </a:effectRef>
              <a:fontRef idx="minor"/>
            </p:style>
            <p:txBody>
              <a:bodyPr/>
              <a:lstStyle/>
              <a:p>
                <a:endParaRPr lang="en-US" sz="1200"/>
              </a:p>
            </p:txBody>
          </p:sp>
          <p:sp>
            <p:nvSpPr>
              <p:cNvPr id="41" name="Text Box 15"/>
              <p:cNvSpPr txBox="1"/>
              <p:nvPr/>
            </p:nvSpPr>
            <p:spPr>
              <a:xfrm>
                <a:off x="5834030" y="4491481"/>
                <a:ext cx="1404970" cy="598710"/>
              </a:xfrm>
              <a:prstGeom prst="rect">
                <a:avLst/>
              </a:prstGeom>
              <a:noFill/>
              <a:ln>
                <a:noFill/>
              </a:ln>
            </p:spPr>
            <p:txBody>
              <a:bodyPr wrap="square" lIns="90000" tIns="45000" rIns="90000" bIns="45000">
                <a:spAutoFit/>
              </a:bodyPr>
              <a:lstStyle/>
              <a:p>
                <a:pPr marL="0" marR="0" algn="ctr" hangingPunct="0">
                  <a:spcBef>
                    <a:spcPts val="0"/>
                  </a:spcBef>
                  <a:spcAft>
                    <a:spcPts val="0"/>
                  </a:spcAft>
                </a:pPr>
                <a:r>
                  <a:rPr lang="en-US" sz="1100" kern="100" dirty="0" smtClean="0">
                    <a:effectLst/>
                    <a:latin typeface="Liberation Sans"/>
                    <a:ea typeface="DejaVu Sans"/>
                    <a:cs typeface="DejaVu Sans"/>
                  </a:rPr>
                  <a:t>ACCESS</a:t>
                </a:r>
                <a:br>
                  <a:rPr lang="en-US" sz="1100" kern="100" dirty="0" smtClean="0">
                    <a:effectLst/>
                    <a:latin typeface="Liberation Sans"/>
                    <a:ea typeface="DejaVu Sans"/>
                    <a:cs typeface="DejaVu Sans"/>
                  </a:rPr>
                </a:br>
                <a:r>
                  <a:rPr lang="en-US" sz="1100" kern="100" dirty="0" smtClean="0">
                    <a:effectLst/>
                    <a:latin typeface="Liberation Sans"/>
                    <a:ea typeface="DejaVu Sans"/>
                    <a:cs typeface="DejaVu Sans"/>
                  </a:rPr>
                  <a:t>INTERFACE</a:t>
                </a:r>
                <a:br>
                  <a:rPr lang="en-US" sz="1100" kern="100" dirty="0" smtClean="0">
                    <a:effectLst/>
                    <a:latin typeface="Liberation Sans"/>
                    <a:ea typeface="DejaVu Sans"/>
                    <a:cs typeface="DejaVu Sans"/>
                  </a:rPr>
                </a:br>
                <a:r>
                  <a:rPr lang="en-US" sz="1100" kern="100" dirty="0" smtClean="0">
                    <a:effectLst/>
                    <a:latin typeface="Liberation Sans"/>
                    <a:ea typeface="DejaVu Sans"/>
                    <a:cs typeface="DejaVu Sans"/>
                  </a:rPr>
                  <a:t>(edges of graph)</a:t>
                </a:r>
                <a:endParaRPr lang="en-US" sz="700" kern="100" dirty="0">
                  <a:effectLst/>
                  <a:latin typeface="Liberation Serif"/>
                  <a:ea typeface="NSimSun"/>
                  <a:cs typeface="Arial Unicode MS"/>
                </a:endParaRPr>
              </a:p>
            </p:txBody>
          </p:sp>
        </p:grpSp>
        <p:sp>
          <p:nvSpPr>
            <p:cNvPr id="48" name="TextBox 47"/>
            <p:cNvSpPr txBox="1"/>
            <p:nvPr/>
          </p:nvSpPr>
          <p:spPr>
            <a:xfrm>
              <a:off x="5555737" y="2876550"/>
              <a:ext cx="1911863" cy="215444"/>
            </a:xfrm>
            <a:prstGeom prst="rect">
              <a:avLst/>
            </a:prstGeom>
            <a:noFill/>
          </p:spPr>
          <p:txBody>
            <a:bodyPr wrap="square" rtlCol="0">
              <a:spAutoFit/>
            </a:bodyPr>
            <a:lstStyle/>
            <a:p>
              <a:r>
                <a:rPr lang="en-US" sz="800" dirty="0" smtClean="0"/>
                <a:t>Deliver &lt;= Route &lt;= Queue &lt;= Request</a:t>
              </a:r>
              <a:endParaRPr lang="en-US" sz="800" dirty="0"/>
            </a:p>
          </p:txBody>
        </p:sp>
        <p:sp>
          <p:nvSpPr>
            <p:cNvPr id="50" name="TextBox 49"/>
            <p:cNvSpPr txBox="1"/>
            <p:nvPr/>
          </p:nvSpPr>
          <p:spPr>
            <a:xfrm>
              <a:off x="5507517" y="4032706"/>
              <a:ext cx="2036283" cy="215444"/>
            </a:xfrm>
            <a:prstGeom prst="rect">
              <a:avLst/>
            </a:prstGeom>
            <a:noFill/>
          </p:spPr>
          <p:txBody>
            <a:bodyPr wrap="square" rtlCol="0">
              <a:spAutoFit/>
            </a:bodyPr>
            <a:lstStyle/>
            <a:p>
              <a:r>
                <a:rPr lang="en-US" sz="800" dirty="0" smtClean="0"/>
                <a:t>Response =&gt; Queue =&gt; Route =&gt; Deliver</a:t>
              </a:r>
              <a:endParaRPr lang="en-US" sz="800" dirty="0"/>
            </a:p>
          </p:txBody>
        </p:sp>
      </p:grpSp>
      <p:sp>
        <p:nvSpPr>
          <p:cNvPr id="53" name="TextBox 52"/>
          <p:cNvSpPr txBox="1"/>
          <p:nvPr/>
        </p:nvSpPr>
        <p:spPr>
          <a:xfrm>
            <a:off x="2459666" y="2682954"/>
            <a:ext cx="1703738" cy="1107996"/>
          </a:xfrm>
          <a:prstGeom prst="rect">
            <a:avLst/>
          </a:prstGeom>
          <a:noFill/>
        </p:spPr>
        <p:txBody>
          <a:bodyPr wrap="square" rtlCol="0">
            <a:spAutoFit/>
          </a:bodyPr>
          <a:lstStyle/>
          <a:p>
            <a:r>
              <a:rPr lang="en-US" sz="1100" b="1" dirty="0">
                <a:solidFill>
                  <a:srgbClr val="FF0000"/>
                </a:solidFill>
              </a:rPr>
              <a:t>Transformations in P2654 are nothing more than a specialized Transformation Engine that may or may not be P1687.1 </a:t>
            </a:r>
            <a:r>
              <a:rPr lang="en-US" sz="1100" b="1" dirty="0" smtClean="0">
                <a:solidFill>
                  <a:srgbClr val="FF0000"/>
                </a:solidFill>
              </a:rPr>
              <a:t>compliant</a:t>
            </a:r>
            <a:endParaRPr lang="en-US" sz="1100" b="1" dirty="0">
              <a:solidFill>
                <a:srgbClr val="FF0000"/>
              </a:solidFill>
            </a:endParaRPr>
          </a:p>
        </p:txBody>
      </p:sp>
      <p:sp>
        <p:nvSpPr>
          <p:cNvPr id="42" name="Date Placeholder 3"/>
          <p:cNvSpPr>
            <a:spLocks noGrp="1"/>
          </p:cNvSpPr>
          <p:nvPr>
            <p:ph type="dt" sz="half" idx="10"/>
          </p:nvPr>
        </p:nvSpPr>
        <p:spPr>
          <a:xfrm>
            <a:off x="7391400" y="4781549"/>
            <a:ext cx="1057923" cy="259557"/>
          </a:xfrm>
        </p:spPr>
        <p:txBody>
          <a:bodyPr/>
          <a:lstStyle/>
          <a:p>
            <a:fld id="{BC99B54C-C110-4958-80EC-EADF01404072}" type="datetime1">
              <a:rPr lang="en-US" smtClean="0"/>
              <a:t>3/23/2021</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63" y="590550"/>
            <a:ext cx="2319377"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03518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600075"/>
            <a:ext cx="8229600" cy="1200150"/>
          </a:xfrm>
        </p:spPr>
        <p:txBody>
          <a:bodyPr/>
          <a:lstStyle/>
          <a:p>
            <a:r>
              <a:rPr lang="en-US" sz="2800" dirty="0"/>
              <a:t>Simplified </a:t>
            </a:r>
            <a:r>
              <a:rPr lang="en-US" sz="2800" dirty="0" smtClean="0"/>
              <a:t>Node Diagram and Transform Strategy</a:t>
            </a:r>
            <a:endParaRPr lang="en-US" sz="2800" dirty="0"/>
          </a:p>
        </p:txBody>
      </p:sp>
      <p:sp>
        <p:nvSpPr>
          <p:cNvPr id="5" name="Footer Placeholder 4"/>
          <p:cNvSpPr>
            <a:spLocks noGrp="1"/>
          </p:cNvSpPr>
          <p:nvPr>
            <p:ph type="ftr" sz="quarter" idx="11"/>
          </p:nvPr>
        </p:nvSpPr>
        <p:spPr/>
        <p:txBody>
          <a:bodyPr/>
          <a:lstStyle/>
          <a:p>
            <a:r>
              <a:rPr lang="en-US" smtClean="0"/>
              <a:t>P2654/P1687.1 Unified Concepts Analysis</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37</a:t>
            </a:fld>
            <a:endParaRPr lang="en-US"/>
          </a:p>
        </p:txBody>
      </p:sp>
      <p:sp>
        <p:nvSpPr>
          <p:cNvPr id="9" name="Freeform 8"/>
          <p:cNvSpPr/>
          <p:nvPr/>
        </p:nvSpPr>
        <p:spPr>
          <a:xfrm>
            <a:off x="4162742" y="438151"/>
            <a:ext cx="2850688" cy="4191000"/>
          </a:xfrm>
          <a:custGeom>
            <a:avLst/>
            <a:gdLst/>
            <a:ahLst/>
            <a:cxnLst/>
            <a:rect l="0" t="0" r="r" b="b"/>
            <a:pathLst>
              <a:path w="5114" h="3098">
                <a:moveTo>
                  <a:pt x="516" y="0"/>
                </a:moveTo>
                <a:lnTo>
                  <a:pt x="516" y="0"/>
                </a:lnTo>
                <a:cubicBezTo>
                  <a:pt x="426" y="0"/>
                  <a:pt x="337" y="24"/>
                  <a:pt x="258" y="69"/>
                </a:cubicBezTo>
                <a:cubicBezTo>
                  <a:pt x="180" y="114"/>
                  <a:pt x="114" y="180"/>
                  <a:pt x="69" y="258"/>
                </a:cubicBezTo>
                <a:cubicBezTo>
                  <a:pt x="24" y="337"/>
                  <a:pt x="0" y="426"/>
                  <a:pt x="0" y="516"/>
                </a:cubicBezTo>
                <a:lnTo>
                  <a:pt x="0" y="2580"/>
                </a:lnTo>
                <a:lnTo>
                  <a:pt x="0" y="2581"/>
                </a:lnTo>
                <a:cubicBezTo>
                  <a:pt x="0" y="2671"/>
                  <a:pt x="24" y="2760"/>
                  <a:pt x="69" y="2839"/>
                </a:cubicBezTo>
                <a:cubicBezTo>
                  <a:pt x="114" y="2917"/>
                  <a:pt x="180" y="2983"/>
                  <a:pt x="258" y="3028"/>
                </a:cubicBezTo>
                <a:cubicBezTo>
                  <a:pt x="337" y="3073"/>
                  <a:pt x="426" y="3097"/>
                  <a:pt x="516" y="3097"/>
                </a:cubicBezTo>
                <a:lnTo>
                  <a:pt x="4596" y="3097"/>
                </a:lnTo>
                <a:lnTo>
                  <a:pt x="4597" y="3097"/>
                </a:lnTo>
                <a:cubicBezTo>
                  <a:pt x="4687" y="3097"/>
                  <a:pt x="4776" y="3073"/>
                  <a:pt x="4855" y="3028"/>
                </a:cubicBezTo>
                <a:cubicBezTo>
                  <a:pt x="4933" y="2983"/>
                  <a:pt x="4999" y="2917"/>
                  <a:pt x="5044" y="2839"/>
                </a:cubicBezTo>
                <a:cubicBezTo>
                  <a:pt x="5089" y="2760"/>
                  <a:pt x="5113" y="2671"/>
                  <a:pt x="5113" y="2581"/>
                </a:cubicBezTo>
                <a:lnTo>
                  <a:pt x="5113" y="516"/>
                </a:lnTo>
                <a:lnTo>
                  <a:pt x="5113" y="516"/>
                </a:lnTo>
                <a:lnTo>
                  <a:pt x="5113" y="516"/>
                </a:lnTo>
                <a:cubicBezTo>
                  <a:pt x="5113" y="426"/>
                  <a:pt x="5089" y="337"/>
                  <a:pt x="5044" y="258"/>
                </a:cubicBezTo>
                <a:cubicBezTo>
                  <a:pt x="4999" y="180"/>
                  <a:pt x="4933" y="114"/>
                  <a:pt x="4855" y="69"/>
                </a:cubicBezTo>
                <a:cubicBezTo>
                  <a:pt x="4776" y="24"/>
                  <a:pt x="4687" y="0"/>
                  <a:pt x="4597" y="0"/>
                </a:cubicBezTo>
                <a:lnTo>
                  <a:pt x="516" y="0"/>
                </a:lnTo>
              </a:path>
            </a:pathLst>
          </a:custGeom>
          <a:solidFill>
            <a:srgbClr val="FFFFFF"/>
          </a:solidFill>
          <a:ln>
            <a:solidFill>
              <a:srgbClr val="000000"/>
            </a:solidFill>
          </a:ln>
        </p:spPr>
        <p:style>
          <a:lnRef idx="0">
            <a:scrgbClr r="0" g="0" b="0"/>
          </a:lnRef>
          <a:fillRef idx="0">
            <a:scrgbClr r="0" g="0" b="0"/>
          </a:fillRef>
          <a:effectRef idx="0">
            <a:scrgbClr r="0" g="0" b="0"/>
          </a:effectRef>
          <a:fontRef idx="minor"/>
        </p:style>
        <p:txBody>
          <a:bodyPr/>
          <a:lstStyle/>
          <a:p>
            <a:endParaRPr lang="en-US" sz="1200"/>
          </a:p>
        </p:txBody>
      </p:sp>
      <p:sp>
        <p:nvSpPr>
          <p:cNvPr id="10" name="Freeform 9"/>
          <p:cNvSpPr/>
          <p:nvPr/>
        </p:nvSpPr>
        <p:spPr>
          <a:xfrm>
            <a:off x="4319867" y="4095749"/>
            <a:ext cx="2535490" cy="380999"/>
          </a:xfrm>
          <a:custGeom>
            <a:avLst/>
            <a:gdLst/>
            <a:ahLst/>
            <a:cxnLst/>
            <a:rect l="0" t="0" r="r" b="b"/>
            <a:pathLst>
              <a:path w="4549" h="938">
                <a:moveTo>
                  <a:pt x="156" y="0"/>
                </a:moveTo>
                <a:lnTo>
                  <a:pt x="156" y="0"/>
                </a:lnTo>
                <a:cubicBezTo>
                  <a:pt x="129" y="0"/>
                  <a:pt x="102" y="7"/>
                  <a:pt x="78" y="21"/>
                </a:cubicBezTo>
                <a:cubicBezTo>
                  <a:pt x="54" y="35"/>
                  <a:pt x="35" y="54"/>
                  <a:pt x="21" y="78"/>
                </a:cubicBezTo>
                <a:cubicBezTo>
                  <a:pt x="7" y="102"/>
                  <a:pt x="0" y="129"/>
                  <a:pt x="0" y="156"/>
                </a:cubicBezTo>
                <a:lnTo>
                  <a:pt x="0" y="780"/>
                </a:lnTo>
                <a:lnTo>
                  <a:pt x="0" y="781"/>
                </a:lnTo>
                <a:cubicBezTo>
                  <a:pt x="0" y="808"/>
                  <a:pt x="7" y="835"/>
                  <a:pt x="21" y="859"/>
                </a:cubicBezTo>
                <a:cubicBezTo>
                  <a:pt x="35" y="883"/>
                  <a:pt x="54" y="902"/>
                  <a:pt x="78" y="916"/>
                </a:cubicBezTo>
                <a:cubicBezTo>
                  <a:pt x="102" y="930"/>
                  <a:pt x="129" y="937"/>
                  <a:pt x="156" y="937"/>
                </a:cubicBezTo>
                <a:lnTo>
                  <a:pt x="4391" y="937"/>
                </a:lnTo>
                <a:lnTo>
                  <a:pt x="4392" y="937"/>
                </a:lnTo>
                <a:cubicBezTo>
                  <a:pt x="4419" y="937"/>
                  <a:pt x="4446" y="930"/>
                  <a:pt x="4470" y="916"/>
                </a:cubicBezTo>
                <a:cubicBezTo>
                  <a:pt x="4494" y="902"/>
                  <a:pt x="4513" y="883"/>
                  <a:pt x="4527" y="859"/>
                </a:cubicBezTo>
                <a:cubicBezTo>
                  <a:pt x="4541" y="835"/>
                  <a:pt x="4548" y="808"/>
                  <a:pt x="4548" y="781"/>
                </a:cubicBezTo>
                <a:lnTo>
                  <a:pt x="4548" y="156"/>
                </a:lnTo>
                <a:lnTo>
                  <a:pt x="4548" y="156"/>
                </a:lnTo>
                <a:lnTo>
                  <a:pt x="4548" y="156"/>
                </a:lnTo>
                <a:cubicBezTo>
                  <a:pt x="4548" y="129"/>
                  <a:pt x="4541" y="102"/>
                  <a:pt x="4527" y="78"/>
                </a:cubicBezTo>
                <a:cubicBezTo>
                  <a:pt x="4513" y="54"/>
                  <a:pt x="4494" y="35"/>
                  <a:pt x="4470" y="21"/>
                </a:cubicBezTo>
                <a:cubicBezTo>
                  <a:pt x="4446" y="7"/>
                  <a:pt x="4419" y="0"/>
                  <a:pt x="4392" y="0"/>
                </a:cubicBezTo>
                <a:lnTo>
                  <a:pt x="156" y="0"/>
                </a:lnTo>
              </a:path>
            </a:pathLst>
          </a:custGeom>
          <a:solidFill>
            <a:srgbClr val="666666"/>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0" marR="0" algn="ctr" hangingPunct="0">
              <a:spcBef>
                <a:spcPts val="0"/>
              </a:spcBef>
              <a:spcAft>
                <a:spcPts val="0"/>
              </a:spcAft>
            </a:pPr>
            <a:r>
              <a:rPr lang="en-US" sz="1200" kern="100" dirty="0">
                <a:solidFill>
                  <a:srgbClr val="FFFFFF"/>
                </a:solidFill>
                <a:effectLst/>
                <a:latin typeface="Liberation Sans"/>
                <a:ea typeface="DejaVu Sans"/>
                <a:cs typeface="DejaVu Sans"/>
              </a:rPr>
              <a:t>HOST INTERFACE</a:t>
            </a:r>
            <a:endParaRPr lang="en-US" sz="1000" kern="100" dirty="0">
              <a:effectLst/>
              <a:latin typeface="Liberation Serif"/>
              <a:ea typeface="NSimSun"/>
              <a:cs typeface="Arial Unicode MS"/>
            </a:endParaRPr>
          </a:p>
        </p:txBody>
      </p:sp>
      <p:sp>
        <p:nvSpPr>
          <p:cNvPr id="11" name="Freeform 10"/>
          <p:cNvSpPr/>
          <p:nvPr/>
        </p:nvSpPr>
        <p:spPr>
          <a:xfrm>
            <a:off x="4263276" y="971550"/>
            <a:ext cx="2649935" cy="3048000"/>
          </a:xfrm>
          <a:custGeom>
            <a:avLst/>
            <a:gdLst/>
            <a:ahLst/>
            <a:cxnLst/>
            <a:rect l="0" t="0" r="r" b="b"/>
            <a:pathLst>
              <a:path w="4754" h="1082">
                <a:moveTo>
                  <a:pt x="180" y="0"/>
                </a:moveTo>
                <a:lnTo>
                  <a:pt x="180" y="0"/>
                </a:lnTo>
                <a:cubicBezTo>
                  <a:pt x="149" y="0"/>
                  <a:pt x="117" y="8"/>
                  <a:pt x="90" y="24"/>
                </a:cubicBezTo>
                <a:cubicBezTo>
                  <a:pt x="63" y="40"/>
                  <a:pt x="40" y="63"/>
                  <a:pt x="24" y="90"/>
                </a:cubicBezTo>
                <a:cubicBezTo>
                  <a:pt x="8" y="117"/>
                  <a:pt x="0" y="149"/>
                  <a:pt x="0" y="180"/>
                </a:cubicBezTo>
                <a:lnTo>
                  <a:pt x="0" y="900"/>
                </a:lnTo>
                <a:lnTo>
                  <a:pt x="0" y="901"/>
                </a:lnTo>
                <a:cubicBezTo>
                  <a:pt x="0" y="932"/>
                  <a:pt x="8" y="964"/>
                  <a:pt x="24" y="991"/>
                </a:cubicBezTo>
                <a:cubicBezTo>
                  <a:pt x="40" y="1018"/>
                  <a:pt x="63" y="1041"/>
                  <a:pt x="90" y="1057"/>
                </a:cubicBezTo>
                <a:cubicBezTo>
                  <a:pt x="117" y="1073"/>
                  <a:pt x="149" y="1081"/>
                  <a:pt x="180" y="1081"/>
                </a:cubicBezTo>
                <a:lnTo>
                  <a:pt x="4572" y="1081"/>
                </a:lnTo>
                <a:lnTo>
                  <a:pt x="4573" y="1081"/>
                </a:lnTo>
                <a:cubicBezTo>
                  <a:pt x="4604" y="1081"/>
                  <a:pt x="4636" y="1073"/>
                  <a:pt x="4663" y="1057"/>
                </a:cubicBezTo>
                <a:cubicBezTo>
                  <a:pt x="4690" y="1041"/>
                  <a:pt x="4713" y="1018"/>
                  <a:pt x="4729" y="991"/>
                </a:cubicBezTo>
                <a:cubicBezTo>
                  <a:pt x="4745" y="964"/>
                  <a:pt x="4753" y="932"/>
                  <a:pt x="4753" y="901"/>
                </a:cubicBezTo>
                <a:lnTo>
                  <a:pt x="4753" y="180"/>
                </a:lnTo>
                <a:lnTo>
                  <a:pt x="4753" y="180"/>
                </a:lnTo>
                <a:lnTo>
                  <a:pt x="4753" y="180"/>
                </a:lnTo>
                <a:cubicBezTo>
                  <a:pt x="4753" y="149"/>
                  <a:pt x="4745" y="117"/>
                  <a:pt x="4729" y="90"/>
                </a:cubicBezTo>
                <a:cubicBezTo>
                  <a:pt x="4713" y="63"/>
                  <a:pt x="4690" y="40"/>
                  <a:pt x="4663" y="24"/>
                </a:cubicBezTo>
                <a:cubicBezTo>
                  <a:pt x="4636" y="8"/>
                  <a:pt x="4604" y="0"/>
                  <a:pt x="4573" y="0"/>
                </a:cubicBezTo>
                <a:lnTo>
                  <a:pt x="180" y="0"/>
                </a:lnTo>
              </a:path>
            </a:pathLst>
          </a:custGeom>
          <a:solidFill>
            <a:srgbClr val="CCCCCC"/>
          </a:solidFill>
          <a:ln>
            <a:solidFill>
              <a:srgbClr val="000000"/>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0" marR="0" algn="ctr" hangingPunct="0">
              <a:spcBef>
                <a:spcPts val="0"/>
              </a:spcBef>
              <a:spcAft>
                <a:spcPts val="0"/>
              </a:spcAft>
            </a:pPr>
            <a:r>
              <a:rPr lang="en-US" sz="1200" kern="100" dirty="0" smtClean="0">
                <a:effectLst/>
                <a:latin typeface="Liberation Sans"/>
                <a:ea typeface="DejaVu Sans"/>
                <a:cs typeface="DejaVu Sans"/>
              </a:rPr>
              <a:t>TRANSFORMATION</a:t>
            </a:r>
            <a:br>
              <a:rPr lang="en-US" sz="1200" kern="100" dirty="0" smtClean="0">
                <a:effectLst/>
                <a:latin typeface="Liberation Sans"/>
                <a:ea typeface="DejaVu Sans"/>
                <a:cs typeface="DejaVu Sans"/>
              </a:rPr>
            </a:br>
            <a:r>
              <a:rPr lang="en-US" sz="1200" kern="100" dirty="0" smtClean="0">
                <a:effectLst/>
                <a:latin typeface="Liberation Sans"/>
                <a:ea typeface="DejaVu Sans"/>
                <a:cs typeface="DejaVu Sans"/>
              </a:rPr>
              <a:t>ENGINE</a:t>
            </a:r>
            <a:endParaRPr lang="en-US" sz="1000" kern="100" dirty="0">
              <a:effectLst/>
              <a:latin typeface="Liberation Serif"/>
              <a:ea typeface="NSimSun"/>
              <a:cs typeface="Arial Unicode MS"/>
            </a:endParaRPr>
          </a:p>
        </p:txBody>
      </p:sp>
      <p:sp>
        <p:nvSpPr>
          <p:cNvPr id="12" name="Freeform 11"/>
          <p:cNvSpPr/>
          <p:nvPr/>
        </p:nvSpPr>
        <p:spPr>
          <a:xfrm>
            <a:off x="4319867" y="514350"/>
            <a:ext cx="2535490" cy="381000"/>
          </a:xfrm>
          <a:custGeom>
            <a:avLst/>
            <a:gdLst/>
            <a:ahLst/>
            <a:cxnLst/>
            <a:rect l="0" t="0" r="r" b="b"/>
            <a:pathLst>
              <a:path w="4549" h="938">
                <a:moveTo>
                  <a:pt x="156" y="0"/>
                </a:moveTo>
                <a:lnTo>
                  <a:pt x="156" y="0"/>
                </a:lnTo>
                <a:cubicBezTo>
                  <a:pt x="129" y="0"/>
                  <a:pt x="102" y="7"/>
                  <a:pt x="78" y="21"/>
                </a:cubicBezTo>
                <a:cubicBezTo>
                  <a:pt x="54" y="35"/>
                  <a:pt x="35" y="54"/>
                  <a:pt x="21" y="78"/>
                </a:cubicBezTo>
                <a:cubicBezTo>
                  <a:pt x="7" y="102"/>
                  <a:pt x="0" y="129"/>
                  <a:pt x="0" y="156"/>
                </a:cubicBezTo>
                <a:lnTo>
                  <a:pt x="0" y="780"/>
                </a:lnTo>
                <a:lnTo>
                  <a:pt x="0" y="781"/>
                </a:lnTo>
                <a:cubicBezTo>
                  <a:pt x="0" y="808"/>
                  <a:pt x="7" y="835"/>
                  <a:pt x="21" y="859"/>
                </a:cubicBezTo>
                <a:cubicBezTo>
                  <a:pt x="35" y="883"/>
                  <a:pt x="54" y="902"/>
                  <a:pt x="78" y="916"/>
                </a:cubicBezTo>
                <a:cubicBezTo>
                  <a:pt x="102" y="930"/>
                  <a:pt x="129" y="937"/>
                  <a:pt x="156" y="937"/>
                </a:cubicBezTo>
                <a:lnTo>
                  <a:pt x="4391" y="937"/>
                </a:lnTo>
                <a:lnTo>
                  <a:pt x="4392" y="937"/>
                </a:lnTo>
                <a:cubicBezTo>
                  <a:pt x="4419" y="937"/>
                  <a:pt x="4446" y="930"/>
                  <a:pt x="4470" y="916"/>
                </a:cubicBezTo>
                <a:cubicBezTo>
                  <a:pt x="4494" y="902"/>
                  <a:pt x="4513" y="883"/>
                  <a:pt x="4527" y="859"/>
                </a:cubicBezTo>
                <a:cubicBezTo>
                  <a:pt x="4541" y="835"/>
                  <a:pt x="4548" y="808"/>
                  <a:pt x="4548" y="781"/>
                </a:cubicBezTo>
                <a:lnTo>
                  <a:pt x="4548" y="156"/>
                </a:lnTo>
                <a:lnTo>
                  <a:pt x="4548" y="156"/>
                </a:lnTo>
                <a:lnTo>
                  <a:pt x="4548" y="156"/>
                </a:lnTo>
                <a:cubicBezTo>
                  <a:pt x="4548" y="129"/>
                  <a:pt x="4541" y="102"/>
                  <a:pt x="4527" y="78"/>
                </a:cubicBezTo>
                <a:cubicBezTo>
                  <a:pt x="4513" y="54"/>
                  <a:pt x="4494" y="35"/>
                  <a:pt x="4470" y="21"/>
                </a:cubicBezTo>
                <a:cubicBezTo>
                  <a:pt x="4446" y="7"/>
                  <a:pt x="4419" y="0"/>
                  <a:pt x="4392" y="0"/>
                </a:cubicBezTo>
                <a:lnTo>
                  <a:pt x="156" y="0"/>
                </a:lnTo>
              </a:path>
            </a:pathLst>
          </a:custGeom>
          <a:solidFill>
            <a:srgbClr val="666666"/>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0" marR="0" algn="ctr" hangingPunct="0">
              <a:spcBef>
                <a:spcPts val="0"/>
              </a:spcBef>
              <a:spcAft>
                <a:spcPts val="0"/>
              </a:spcAft>
            </a:pPr>
            <a:r>
              <a:rPr lang="en-US" sz="1200" kern="100" dirty="0">
                <a:solidFill>
                  <a:srgbClr val="FFFFFF"/>
                </a:solidFill>
                <a:effectLst/>
                <a:latin typeface="Liberation Sans"/>
                <a:ea typeface="DejaVu Sans"/>
                <a:cs typeface="DejaVu Sans"/>
              </a:rPr>
              <a:t>CLIENT INTERFACE</a:t>
            </a:r>
            <a:endParaRPr lang="en-US" sz="1000" kern="100" dirty="0">
              <a:effectLst/>
              <a:latin typeface="Liberation Serif"/>
              <a:ea typeface="NSimSun"/>
              <a:cs typeface="Arial Unicode MS"/>
            </a:endParaRPr>
          </a:p>
        </p:txBody>
      </p:sp>
      <p:sp>
        <p:nvSpPr>
          <p:cNvPr id="15" name="Rounded Rectangle 14"/>
          <p:cNvSpPr/>
          <p:nvPr/>
        </p:nvSpPr>
        <p:spPr>
          <a:xfrm>
            <a:off x="7467600" y="1430743"/>
            <a:ext cx="1524000" cy="2131607"/>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TRANSFORM</a:t>
            </a:r>
            <a:br>
              <a:rPr lang="en-US" sz="1400" dirty="0" smtClean="0">
                <a:solidFill>
                  <a:schemeClr val="tx1"/>
                </a:solidFill>
              </a:rPr>
            </a:br>
            <a:r>
              <a:rPr lang="en-US" sz="1400" dirty="0" smtClean="0">
                <a:solidFill>
                  <a:schemeClr val="tx1"/>
                </a:solidFill>
              </a:rPr>
              <a:t>STRATEGY</a:t>
            </a:r>
            <a:br>
              <a:rPr lang="en-US" sz="1400" dirty="0" smtClean="0">
                <a:solidFill>
                  <a:schemeClr val="tx1"/>
                </a:solidFill>
              </a:rPr>
            </a:br>
            <a:r>
              <a:rPr lang="en-US" sz="1400" dirty="0" smtClean="0">
                <a:solidFill>
                  <a:schemeClr val="tx1"/>
                </a:solidFill>
              </a:rPr>
              <a:t>(CALLBACK</a:t>
            </a:r>
            <a:br>
              <a:rPr lang="en-US" sz="1400" dirty="0" smtClean="0">
                <a:solidFill>
                  <a:schemeClr val="tx1"/>
                </a:solidFill>
              </a:rPr>
            </a:br>
            <a:r>
              <a:rPr lang="en-US" sz="1400" dirty="0" smtClean="0">
                <a:solidFill>
                  <a:schemeClr val="tx1"/>
                </a:solidFill>
              </a:rPr>
              <a:t>INTERFACE</a:t>
            </a:r>
            <a:br>
              <a:rPr lang="en-US" sz="1400" dirty="0" smtClean="0">
                <a:solidFill>
                  <a:schemeClr val="tx1"/>
                </a:solidFill>
              </a:rPr>
            </a:br>
            <a:r>
              <a:rPr lang="en-US" sz="1400" dirty="0" smtClean="0">
                <a:solidFill>
                  <a:schemeClr val="tx1"/>
                </a:solidFill>
              </a:rPr>
              <a:t>FAÇADE/ WRAPPER)</a:t>
            </a:r>
            <a:endParaRPr lang="en-US" sz="1400" dirty="0">
              <a:solidFill>
                <a:schemeClr val="tx1"/>
              </a:solidFill>
            </a:endParaRPr>
          </a:p>
        </p:txBody>
      </p:sp>
      <p:sp>
        <p:nvSpPr>
          <p:cNvPr id="16" name="Bent-Up Arrow 15"/>
          <p:cNvSpPr/>
          <p:nvPr/>
        </p:nvSpPr>
        <p:spPr>
          <a:xfrm rot="16200000" flipV="1">
            <a:off x="6377818" y="2954743"/>
            <a:ext cx="1070785" cy="1219200"/>
          </a:xfrm>
          <a:prstGeom prst="bentUpArrow">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6269666" y="3160084"/>
            <a:ext cx="1295400" cy="276999"/>
          </a:xfrm>
          <a:prstGeom prst="rect">
            <a:avLst/>
          </a:prstGeom>
          <a:noFill/>
        </p:spPr>
        <p:txBody>
          <a:bodyPr wrap="square" rtlCol="0">
            <a:spAutoFit/>
          </a:bodyPr>
          <a:lstStyle/>
          <a:p>
            <a:r>
              <a:rPr lang="en-US" sz="1200" b="1" dirty="0" err="1" smtClean="0"/>
              <a:t>handleRequest</a:t>
            </a:r>
            <a:endParaRPr lang="en-US" sz="1200" b="1" dirty="0"/>
          </a:p>
        </p:txBody>
      </p:sp>
      <p:sp>
        <p:nvSpPr>
          <p:cNvPr id="18" name="Bent-Up Arrow 17"/>
          <p:cNvSpPr/>
          <p:nvPr/>
        </p:nvSpPr>
        <p:spPr>
          <a:xfrm rot="5400000">
            <a:off x="6398808" y="821143"/>
            <a:ext cx="1070785" cy="1219200"/>
          </a:xfrm>
          <a:prstGeom prst="bentUpArrow">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6271435" y="1570405"/>
            <a:ext cx="1392866" cy="276999"/>
          </a:xfrm>
          <a:prstGeom prst="rect">
            <a:avLst/>
          </a:prstGeom>
          <a:noFill/>
        </p:spPr>
        <p:txBody>
          <a:bodyPr wrap="square" rtlCol="0">
            <a:spAutoFit/>
          </a:bodyPr>
          <a:lstStyle/>
          <a:p>
            <a:r>
              <a:rPr lang="en-US" sz="1200" b="1" dirty="0" err="1" smtClean="0"/>
              <a:t>handleResponse</a:t>
            </a:r>
            <a:endParaRPr lang="en-US" sz="1200" b="1" dirty="0"/>
          </a:p>
        </p:txBody>
      </p:sp>
      <p:sp>
        <p:nvSpPr>
          <p:cNvPr id="20" name="Bent-Up Arrow 19"/>
          <p:cNvSpPr/>
          <p:nvPr/>
        </p:nvSpPr>
        <p:spPr>
          <a:xfrm flipH="1">
            <a:off x="4495797" y="895351"/>
            <a:ext cx="3027013" cy="1299386"/>
          </a:xfrm>
          <a:prstGeom prst="bentUpArrow">
            <a:avLst>
              <a:gd name="adj1" fmla="val 20090"/>
              <a:gd name="adj2" fmla="val 22670"/>
              <a:gd name="adj3" fmla="val 19768"/>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435910" y="1932629"/>
            <a:ext cx="1392866" cy="276999"/>
          </a:xfrm>
          <a:prstGeom prst="rect">
            <a:avLst/>
          </a:prstGeom>
          <a:noFill/>
        </p:spPr>
        <p:txBody>
          <a:bodyPr wrap="square" rtlCol="0">
            <a:spAutoFit/>
          </a:bodyPr>
          <a:lstStyle/>
          <a:p>
            <a:r>
              <a:rPr lang="en-US" sz="1200" b="1" dirty="0" err="1" smtClean="0"/>
              <a:t>sendRequest</a:t>
            </a:r>
            <a:endParaRPr lang="en-US" sz="1200" b="1" dirty="0"/>
          </a:p>
        </p:txBody>
      </p:sp>
      <p:sp>
        <p:nvSpPr>
          <p:cNvPr id="22" name="Bent-Up Arrow 21"/>
          <p:cNvSpPr/>
          <p:nvPr/>
        </p:nvSpPr>
        <p:spPr>
          <a:xfrm flipH="1" flipV="1">
            <a:off x="4495800" y="2796364"/>
            <a:ext cx="3027013" cy="1299386"/>
          </a:xfrm>
          <a:prstGeom prst="bentUpArrow">
            <a:avLst>
              <a:gd name="adj1" fmla="val 20090"/>
              <a:gd name="adj2" fmla="val 22670"/>
              <a:gd name="adj3" fmla="val 19768"/>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410200" y="2796252"/>
            <a:ext cx="1392866" cy="276999"/>
          </a:xfrm>
          <a:prstGeom prst="rect">
            <a:avLst/>
          </a:prstGeom>
          <a:noFill/>
        </p:spPr>
        <p:txBody>
          <a:bodyPr wrap="square" rtlCol="0">
            <a:spAutoFit/>
          </a:bodyPr>
          <a:lstStyle/>
          <a:p>
            <a:r>
              <a:rPr lang="en-US" sz="1200" b="1" dirty="0" err="1" smtClean="0"/>
              <a:t>sendResponse</a:t>
            </a:r>
            <a:endParaRPr lang="en-US" sz="1200" b="1" dirty="0"/>
          </a:p>
        </p:txBody>
      </p:sp>
      <p:sp>
        <p:nvSpPr>
          <p:cNvPr id="26" name="Left Arrow 25"/>
          <p:cNvSpPr/>
          <p:nvPr/>
        </p:nvSpPr>
        <p:spPr>
          <a:xfrm>
            <a:off x="6530165" y="2224418"/>
            <a:ext cx="990601" cy="254728"/>
          </a:xfrm>
          <a:prstGeom prst="lef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6705600" y="2232925"/>
            <a:ext cx="762000" cy="246221"/>
          </a:xfrm>
          <a:prstGeom prst="rect">
            <a:avLst/>
          </a:prstGeom>
          <a:noFill/>
        </p:spPr>
        <p:txBody>
          <a:bodyPr wrap="square" rtlCol="0">
            <a:spAutoFit/>
          </a:bodyPr>
          <a:lstStyle/>
          <a:p>
            <a:r>
              <a:rPr lang="en-US" sz="1000" dirty="0" err="1" smtClean="0"/>
              <a:t>getStatus</a:t>
            </a:r>
            <a:endParaRPr lang="en-US" dirty="0"/>
          </a:p>
        </p:txBody>
      </p:sp>
      <p:sp>
        <p:nvSpPr>
          <p:cNvPr id="28" name="Left Arrow 27"/>
          <p:cNvSpPr/>
          <p:nvPr/>
        </p:nvSpPr>
        <p:spPr>
          <a:xfrm>
            <a:off x="6531933" y="2506183"/>
            <a:ext cx="990601" cy="254728"/>
          </a:xfrm>
          <a:prstGeom prst="lef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705600" y="2514690"/>
            <a:ext cx="686697" cy="246221"/>
          </a:xfrm>
          <a:prstGeom prst="rect">
            <a:avLst/>
          </a:prstGeom>
          <a:noFill/>
        </p:spPr>
        <p:txBody>
          <a:bodyPr wrap="square" rtlCol="0">
            <a:spAutoFit/>
          </a:bodyPr>
          <a:lstStyle/>
          <a:p>
            <a:r>
              <a:rPr lang="en-US" sz="1000" dirty="0" err="1" smtClean="0"/>
              <a:t>getError</a:t>
            </a:r>
            <a:endParaRPr lang="en-US" dirty="0"/>
          </a:p>
        </p:txBody>
      </p:sp>
      <p:sp>
        <p:nvSpPr>
          <p:cNvPr id="24" name="Date Placeholder 3"/>
          <p:cNvSpPr>
            <a:spLocks noGrp="1"/>
          </p:cNvSpPr>
          <p:nvPr>
            <p:ph type="dt" sz="half" idx="10"/>
          </p:nvPr>
        </p:nvSpPr>
        <p:spPr>
          <a:xfrm>
            <a:off x="7391400" y="4781549"/>
            <a:ext cx="1057923" cy="259557"/>
          </a:xfrm>
        </p:spPr>
        <p:txBody>
          <a:bodyPr/>
          <a:lstStyle/>
          <a:p>
            <a:fld id="{753BCC81-EFB3-4716-BEDB-60601B4B3A8E}" type="datetime1">
              <a:rPr lang="en-US" smtClean="0"/>
              <a:t>3/23/2021</a:t>
            </a:fld>
            <a:endParaRPr lang="en-US" dirty="0"/>
          </a:p>
        </p:txBody>
      </p:sp>
      <p:sp>
        <p:nvSpPr>
          <p:cNvPr id="25" name="TextBox 24"/>
          <p:cNvSpPr txBox="1"/>
          <p:nvPr/>
        </p:nvSpPr>
        <p:spPr>
          <a:xfrm rot="16200000">
            <a:off x="6540044" y="767982"/>
            <a:ext cx="1371600" cy="430887"/>
          </a:xfrm>
          <a:prstGeom prst="rect">
            <a:avLst/>
          </a:prstGeom>
          <a:noFill/>
        </p:spPr>
        <p:txBody>
          <a:bodyPr wrap="square" rtlCol="0">
            <a:spAutoFit/>
          </a:bodyPr>
          <a:lstStyle/>
          <a:p>
            <a:pPr algn="ctr"/>
            <a:r>
              <a:rPr lang="en-US" sz="1100" dirty="0" smtClean="0"/>
              <a:t>Transformation</a:t>
            </a:r>
            <a:br>
              <a:rPr lang="en-US" sz="1100" dirty="0" smtClean="0"/>
            </a:br>
            <a:r>
              <a:rPr lang="en-US" sz="1100" dirty="0" smtClean="0"/>
              <a:t>Interface</a:t>
            </a:r>
            <a:endParaRPr lang="en-US" sz="11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24988"/>
            <a:ext cx="3429000" cy="4461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51180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600075"/>
            <a:ext cx="8229600" cy="1200150"/>
          </a:xfrm>
        </p:spPr>
        <p:txBody>
          <a:bodyPr/>
          <a:lstStyle/>
          <a:p>
            <a:r>
              <a:rPr lang="en-US" sz="2800" dirty="0"/>
              <a:t>Simplified </a:t>
            </a:r>
            <a:r>
              <a:rPr lang="en-US" sz="2800" dirty="0" smtClean="0"/>
              <a:t>Node  and Transform Strategy</a:t>
            </a:r>
            <a:endParaRPr lang="en-US" sz="2800" dirty="0"/>
          </a:p>
        </p:txBody>
      </p:sp>
      <p:sp>
        <p:nvSpPr>
          <p:cNvPr id="5" name="Footer Placeholder 4"/>
          <p:cNvSpPr>
            <a:spLocks noGrp="1"/>
          </p:cNvSpPr>
          <p:nvPr>
            <p:ph type="ftr" sz="quarter" idx="11"/>
          </p:nvPr>
        </p:nvSpPr>
        <p:spPr/>
        <p:txBody>
          <a:bodyPr/>
          <a:lstStyle/>
          <a:p>
            <a:r>
              <a:rPr lang="en-US" smtClean="0"/>
              <a:t>P2654/P1687.1 Unified Concepts Analysis</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38</a:t>
            </a:fld>
            <a:endParaRPr lang="en-US"/>
          </a:p>
        </p:txBody>
      </p:sp>
      <p:sp>
        <p:nvSpPr>
          <p:cNvPr id="9" name="Freeform 8"/>
          <p:cNvSpPr/>
          <p:nvPr/>
        </p:nvSpPr>
        <p:spPr>
          <a:xfrm>
            <a:off x="4162742" y="438150"/>
            <a:ext cx="2850688" cy="4495799"/>
          </a:xfrm>
          <a:custGeom>
            <a:avLst/>
            <a:gdLst/>
            <a:ahLst/>
            <a:cxnLst/>
            <a:rect l="0" t="0" r="r" b="b"/>
            <a:pathLst>
              <a:path w="5114" h="3098">
                <a:moveTo>
                  <a:pt x="516" y="0"/>
                </a:moveTo>
                <a:lnTo>
                  <a:pt x="516" y="0"/>
                </a:lnTo>
                <a:cubicBezTo>
                  <a:pt x="426" y="0"/>
                  <a:pt x="337" y="24"/>
                  <a:pt x="258" y="69"/>
                </a:cubicBezTo>
                <a:cubicBezTo>
                  <a:pt x="180" y="114"/>
                  <a:pt x="114" y="180"/>
                  <a:pt x="69" y="258"/>
                </a:cubicBezTo>
                <a:cubicBezTo>
                  <a:pt x="24" y="337"/>
                  <a:pt x="0" y="426"/>
                  <a:pt x="0" y="516"/>
                </a:cubicBezTo>
                <a:lnTo>
                  <a:pt x="0" y="2580"/>
                </a:lnTo>
                <a:lnTo>
                  <a:pt x="0" y="2581"/>
                </a:lnTo>
                <a:cubicBezTo>
                  <a:pt x="0" y="2671"/>
                  <a:pt x="24" y="2760"/>
                  <a:pt x="69" y="2839"/>
                </a:cubicBezTo>
                <a:cubicBezTo>
                  <a:pt x="114" y="2917"/>
                  <a:pt x="180" y="2983"/>
                  <a:pt x="258" y="3028"/>
                </a:cubicBezTo>
                <a:cubicBezTo>
                  <a:pt x="337" y="3073"/>
                  <a:pt x="426" y="3097"/>
                  <a:pt x="516" y="3097"/>
                </a:cubicBezTo>
                <a:lnTo>
                  <a:pt x="4596" y="3097"/>
                </a:lnTo>
                <a:lnTo>
                  <a:pt x="4597" y="3097"/>
                </a:lnTo>
                <a:cubicBezTo>
                  <a:pt x="4687" y="3097"/>
                  <a:pt x="4776" y="3073"/>
                  <a:pt x="4855" y="3028"/>
                </a:cubicBezTo>
                <a:cubicBezTo>
                  <a:pt x="4933" y="2983"/>
                  <a:pt x="4999" y="2917"/>
                  <a:pt x="5044" y="2839"/>
                </a:cubicBezTo>
                <a:cubicBezTo>
                  <a:pt x="5089" y="2760"/>
                  <a:pt x="5113" y="2671"/>
                  <a:pt x="5113" y="2581"/>
                </a:cubicBezTo>
                <a:lnTo>
                  <a:pt x="5113" y="516"/>
                </a:lnTo>
                <a:lnTo>
                  <a:pt x="5113" y="516"/>
                </a:lnTo>
                <a:lnTo>
                  <a:pt x="5113" y="516"/>
                </a:lnTo>
                <a:cubicBezTo>
                  <a:pt x="5113" y="426"/>
                  <a:pt x="5089" y="337"/>
                  <a:pt x="5044" y="258"/>
                </a:cubicBezTo>
                <a:cubicBezTo>
                  <a:pt x="4999" y="180"/>
                  <a:pt x="4933" y="114"/>
                  <a:pt x="4855" y="69"/>
                </a:cubicBezTo>
                <a:cubicBezTo>
                  <a:pt x="4776" y="24"/>
                  <a:pt x="4687" y="0"/>
                  <a:pt x="4597" y="0"/>
                </a:cubicBezTo>
                <a:lnTo>
                  <a:pt x="516" y="0"/>
                </a:lnTo>
              </a:path>
            </a:pathLst>
          </a:custGeom>
          <a:solidFill>
            <a:srgbClr val="FFFFFF"/>
          </a:solidFill>
          <a:ln>
            <a:solidFill>
              <a:srgbClr val="000000"/>
            </a:solidFill>
          </a:ln>
        </p:spPr>
        <p:style>
          <a:lnRef idx="0">
            <a:scrgbClr r="0" g="0" b="0"/>
          </a:lnRef>
          <a:fillRef idx="0">
            <a:scrgbClr r="0" g="0" b="0"/>
          </a:fillRef>
          <a:effectRef idx="0">
            <a:scrgbClr r="0" g="0" b="0"/>
          </a:effectRef>
          <a:fontRef idx="minor"/>
        </p:style>
        <p:txBody>
          <a:bodyPr/>
          <a:lstStyle/>
          <a:p>
            <a:endParaRPr lang="en-US" sz="1200"/>
          </a:p>
        </p:txBody>
      </p:sp>
      <p:sp>
        <p:nvSpPr>
          <p:cNvPr id="10" name="Freeform 9"/>
          <p:cNvSpPr/>
          <p:nvPr/>
        </p:nvSpPr>
        <p:spPr>
          <a:xfrm>
            <a:off x="4319867" y="4476751"/>
            <a:ext cx="2535490" cy="380999"/>
          </a:xfrm>
          <a:custGeom>
            <a:avLst/>
            <a:gdLst/>
            <a:ahLst/>
            <a:cxnLst/>
            <a:rect l="0" t="0" r="r" b="b"/>
            <a:pathLst>
              <a:path w="4549" h="938">
                <a:moveTo>
                  <a:pt x="156" y="0"/>
                </a:moveTo>
                <a:lnTo>
                  <a:pt x="156" y="0"/>
                </a:lnTo>
                <a:cubicBezTo>
                  <a:pt x="129" y="0"/>
                  <a:pt x="102" y="7"/>
                  <a:pt x="78" y="21"/>
                </a:cubicBezTo>
                <a:cubicBezTo>
                  <a:pt x="54" y="35"/>
                  <a:pt x="35" y="54"/>
                  <a:pt x="21" y="78"/>
                </a:cubicBezTo>
                <a:cubicBezTo>
                  <a:pt x="7" y="102"/>
                  <a:pt x="0" y="129"/>
                  <a:pt x="0" y="156"/>
                </a:cubicBezTo>
                <a:lnTo>
                  <a:pt x="0" y="780"/>
                </a:lnTo>
                <a:lnTo>
                  <a:pt x="0" y="781"/>
                </a:lnTo>
                <a:cubicBezTo>
                  <a:pt x="0" y="808"/>
                  <a:pt x="7" y="835"/>
                  <a:pt x="21" y="859"/>
                </a:cubicBezTo>
                <a:cubicBezTo>
                  <a:pt x="35" y="883"/>
                  <a:pt x="54" y="902"/>
                  <a:pt x="78" y="916"/>
                </a:cubicBezTo>
                <a:cubicBezTo>
                  <a:pt x="102" y="930"/>
                  <a:pt x="129" y="937"/>
                  <a:pt x="156" y="937"/>
                </a:cubicBezTo>
                <a:lnTo>
                  <a:pt x="4391" y="937"/>
                </a:lnTo>
                <a:lnTo>
                  <a:pt x="4392" y="937"/>
                </a:lnTo>
                <a:cubicBezTo>
                  <a:pt x="4419" y="937"/>
                  <a:pt x="4446" y="930"/>
                  <a:pt x="4470" y="916"/>
                </a:cubicBezTo>
                <a:cubicBezTo>
                  <a:pt x="4494" y="902"/>
                  <a:pt x="4513" y="883"/>
                  <a:pt x="4527" y="859"/>
                </a:cubicBezTo>
                <a:cubicBezTo>
                  <a:pt x="4541" y="835"/>
                  <a:pt x="4548" y="808"/>
                  <a:pt x="4548" y="781"/>
                </a:cubicBezTo>
                <a:lnTo>
                  <a:pt x="4548" y="156"/>
                </a:lnTo>
                <a:lnTo>
                  <a:pt x="4548" y="156"/>
                </a:lnTo>
                <a:lnTo>
                  <a:pt x="4548" y="156"/>
                </a:lnTo>
                <a:cubicBezTo>
                  <a:pt x="4548" y="129"/>
                  <a:pt x="4541" y="102"/>
                  <a:pt x="4527" y="78"/>
                </a:cubicBezTo>
                <a:cubicBezTo>
                  <a:pt x="4513" y="54"/>
                  <a:pt x="4494" y="35"/>
                  <a:pt x="4470" y="21"/>
                </a:cubicBezTo>
                <a:cubicBezTo>
                  <a:pt x="4446" y="7"/>
                  <a:pt x="4419" y="0"/>
                  <a:pt x="4392" y="0"/>
                </a:cubicBezTo>
                <a:lnTo>
                  <a:pt x="156" y="0"/>
                </a:lnTo>
              </a:path>
            </a:pathLst>
          </a:custGeom>
          <a:solidFill>
            <a:srgbClr val="666666"/>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0" marR="0" algn="ctr" hangingPunct="0">
              <a:spcBef>
                <a:spcPts val="0"/>
              </a:spcBef>
              <a:spcAft>
                <a:spcPts val="0"/>
              </a:spcAft>
            </a:pPr>
            <a:r>
              <a:rPr lang="en-US" sz="1200" kern="100" dirty="0">
                <a:solidFill>
                  <a:srgbClr val="FFFFFF"/>
                </a:solidFill>
                <a:effectLst/>
                <a:latin typeface="Liberation Sans"/>
                <a:ea typeface="DejaVu Sans"/>
                <a:cs typeface="DejaVu Sans"/>
              </a:rPr>
              <a:t>HOST INTERFACE</a:t>
            </a:r>
            <a:endParaRPr lang="en-US" sz="1000" kern="100" dirty="0">
              <a:effectLst/>
              <a:latin typeface="Liberation Serif"/>
              <a:ea typeface="NSimSun"/>
              <a:cs typeface="Arial Unicode MS"/>
            </a:endParaRPr>
          </a:p>
        </p:txBody>
      </p:sp>
      <p:sp>
        <p:nvSpPr>
          <p:cNvPr id="11" name="Freeform 10"/>
          <p:cNvSpPr/>
          <p:nvPr/>
        </p:nvSpPr>
        <p:spPr>
          <a:xfrm>
            <a:off x="4263276" y="971550"/>
            <a:ext cx="2649935" cy="3429000"/>
          </a:xfrm>
          <a:custGeom>
            <a:avLst/>
            <a:gdLst/>
            <a:ahLst/>
            <a:cxnLst/>
            <a:rect l="0" t="0" r="r" b="b"/>
            <a:pathLst>
              <a:path w="4754" h="1082">
                <a:moveTo>
                  <a:pt x="180" y="0"/>
                </a:moveTo>
                <a:lnTo>
                  <a:pt x="180" y="0"/>
                </a:lnTo>
                <a:cubicBezTo>
                  <a:pt x="149" y="0"/>
                  <a:pt x="117" y="8"/>
                  <a:pt x="90" y="24"/>
                </a:cubicBezTo>
                <a:cubicBezTo>
                  <a:pt x="63" y="40"/>
                  <a:pt x="40" y="63"/>
                  <a:pt x="24" y="90"/>
                </a:cubicBezTo>
                <a:cubicBezTo>
                  <a:pt x="8" y="117"/>
                  <a:pt x="0" y="149"/>
                  <a:pt x="0" y="180"/>
                </a:cubicBezTo>
                <a:lnTo>
                  <a:pt x="0" y="900"/>
                </a:lnTo>
                <a:lnTo>
                  <a:pt x="0" y="901"/>
                </a:lnTo>
                <a:cubicBezTo>
                  <a:pt x="0" y="932"/>
                  <a:pt x="8" y="964"/>
                  <a:pt x="24" y="991"/>
                </a:cubicBezTo>
                <a:cubicBezTo>
                  <a:pt x="40" y="1018"/>
                  <a:pt x="63" y="1041"/>
                  <a:pt x="90" y="1057"/>
                </a:cubicBezTo>
                <a:cubicBezTo>
                  <a:pt x="117" y="1073"/>
                  <a:pt x="149" y="1081"/>
                  <a:pt x="180" y="1081"/>
                </a:cubicBezTo>
                <a:lnTo>
                  <a:pt x="4572" y="1081"/>
                </a:lnTo>
                <a:lnTo>
                  <a:pt x="4573" y="1081"/>
                </a:lnTo>
                <a:cubicBezTo>
                  <a:pt x="4604" y="1081"/>
                  <a:pt x="4636" y="1073"/>
                  <a:pt x="4663" y="1057"/>
                </a:cubicBezTo>
                <a:cubicBezTo>
                  <a:pt x="4690" y="1041"/>
                  <a:pt x="4713" y="1018"/>
                  <a:pt x="4729" y="991"/>
                </a:cubicBezTo>
                <a:cubicBezTo>
                  <a:pt x="4745" y="964"/>
                  <a:pt x="4753" y="932"/>
                  <a:pt x="4753" y="901"/>
                </a:cubicBezTo>
                <a:lnTo>
                  <a:pt x="4753" y="180"/>
                </a:lnTo>
                <a:lnTo>
                  <a:pt x="4753" y="180"/>
                </a:lnTo>
                <a:lnTo>
                  <a:pt x="4753" y="180"/>
                </a:lnTo>
                <a:cubicBezTo>
                  <a:pt x="4753" y="149"/>
                  <a:pt x="4745" y="117"/>
                  <a:pt x="4729" y="90"/>
                </a:cubicBezTo>
                <a:cubicBezTo>
                  <a:pt x="4713" y="63"/>
                  <a:pt x="4690" y="40"/>
                  <a:pt x="4663" y="24"/>
                </a:cubicBezTo>
                <a:cubicBezTo>
                  <a:pt x="4636" y="8"/>
                  <a:pt x="4604" y="0"/>
                  <a:pt x="4573" y="0"/>
                </a:cubicBezTo>
                <a:lnTo>
                  <a:pt x="180" y="0"/>
                </a:lnTo>
              </a:path>
            </a:pathLst>
          </a:custGeom>
          <a:solidFill>
            <a:srgbClr val="CCCCCC"/>
          </a:solidFill>
          <a:ln>
            <a:solidFill>
              <a:srgbClr val="000000"/>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0" marR="0" algn="ctr" hangingPunct="0">
              <a:spcBef>
                <a:spcPts val="0"/>
              </a:spcBef>
              <a:spcAft>
                <a:spcPts val="0"/>
              </a:spcAft>
            </a:pPr>
            <a:r>
              <a:rPr lang="en-US" sz="1200" kern="100" dirty="0" smtClean="0">
                <a:effectLst/>
                <a:latin typeface="Liberation Sans"/>
                <a:ea typeface="DejaVu Sans"/>
                <a:cs typeface="DejaVu Sans"/>
              </a:rPr>
              <a:t>TRANSFORMATION</a:t>
            </a:r>
            <a:br>
              <a:rPr lang="en-US" sz="1200" kern="100" dirty="0" smtClean="0">
                <a:effectLst/>
                <a:latin typeface="Liberation Sans"/>
                <a:ea typeface="DejaVu Sans"/>
                <a:cs typeface="DejaVu Sans"/>
              </a:rPr>
            </a:br>
            <a:r>
              <a:rPr lang="en-US" sz="1200" kern="100" dirty="0" smtClean="0">
                <a:effectLst/>
                <a:latin typeface="Liberation Sans"/>
                <a:ea typeface="DejaVu Sans"/>
                <a:cs typeface="DejaVu Sans"/>
              </a:rPr>
              <a:t>ENGINE</a:t>
            </a:r>
            <a:endParaRPr lang="en-US" sz="1000" kern="100" dirty="0">
              <a:effectLst/>
              <a:latin typeface="Liberation Serif"/>
              <a:ea typeface="NSimSun"/>
              <a:cs typeface="Arial Unicode MS"/>
            </a:endParaRPr>
          </a:p>
        </p:txBody>
      </p:sp>
      <p:sp>
        <p:nvSpPr>
          <p:cNvPr id="12" name="Freeform 11"/>
          <p:cNvSpPr/>
          <p:nvPr/>
        </p:nvSpPr>
        <p:spPr>
          <a:xfrm>
            <a:off x="4319867" y="514350"/>
            <a:ext cx="2535490" cy="381000"/>
          </a:xfrm>
          <a:custGeom>
            <a:avLst/>
            <a:gdLst/>
            <a:ahLst/>
            <a:cxnLst/>
            <a:rect l="0" t="0" r="r" b="b"/>
            <a:pathLst>
              <a:path w="4549" h="938">
                <a:moveTo>
                  <a:pt x="156" y="0"/>
                </a:moveTo>
                <a:lnTo>
                  <a:pt x="156" y="0"/>
                </a:lnTo>
                <a:cubicBezTo>
                  <a:pt x="129" y="0"/>
                  <a:pt x="102" y="7"/>
                  <a:pt x="78" y="21"/>
                </a:cubicBezTo>
                <a:cubicBezTo>
                  <a:pt x="54" y="35"/>
                  <a:pt x="35" y="54"/>
                  <a:pt x="21" y="78"/>
                </a:cubicBezTo>
                <a:cubicBezTo>
                  <a:pt x="7" y="102"/>
                  <a:pt x="0" y="129"/>
                  <a:pt x="0" y="156"/>
                </a:cubicBezTo>
                <a:lnTo>
                  <a:pt x="0" y="780"/>
                </a:lnTo>
                <a:lnTo>
                  <a:pt x="0" y="781"/>
                </a:lnTo>
                <a:cubicBezTo>
                  <a:pt x="0" y="808"/>
                  <a:pt x="7" y="835"/>
                  <a:pt x="21" y="859"/>
                </a:cubicBezTo>
                <a:cubicBezTo>
                  <a:pt x="35" y="883"/>
                  <a:pt x="54" y="902"/>
                  <a:pt x="78" y="916"/>
                </a:cubicBezTo>
                <a:cubicBezTo>
                  <a:pt x="102" y="930"/>
                  <a:pt x="129" y="937"/>
                  <a:pt x="156" y="937"/>
                </a:cubicBezTo>
                <a:lnTo>
                  <a:pt x="4391" y="937"/>
                </a:lnTo>
                <a:lnTo>
                  <a:pt x="4392" y="937"/>
                </a:lnTo>
                <a:cubicBezTo>
                  <a:pt x="4419" y="937"/>
                  <a:pt x="4446" y="930"/>
                  <a:pt x="4470" y="916"/>
                </a:cubicBezTo>
                <a:cubicBezTo>
                  <a:pt x="4494" y="902"/>
                  <a:pt x="4513" y="883"/>
                  <a:pt x="4527" y="859"/>
                </a:cubicBezTo>
                <a:cubicBezTo>
                  <a:pt x="4541" y="835"/>
                  <a:pt x="4548" y="808"/>
                  <a:pt x="4548" y="781"/>
                </a:cubicBezTo>
                <a:lnTo>
                  <a:pt x="4548" y="156"/>
                </a:lnTo>
                <a:lnTo>
                  <a:pt x="4548" y="156"/>
                </a:lnTo>
                <a:lnTo>
                  <a:pt x="4548" y="156"/>
                </a:lnTo>
                <a:cubicBezTo>
                  <a:pt x="4548" y="129"/>
                  <a:pt x="4541" y="102"/>
                  <a:pt x="4527" y="78"/>
                </a:cubicBezTo>
                <a:cubicBezTo>
                  <a:pt x="4513" y="54"/>
                  <a:pt x="4494" y="35"/>
                  <a:pt x="4470" y="21"/>
                </a:cubicBezTo>
                <a:cubicBezTo>
                  <a:pt x="4446" y="7"/>
                  <a:pt x="4419" y="0"/>
                  <a:pt x="4392" y="0"/>
                </a:cubicBezTo>
                <a:lnTo>
                  <a:pt x="156" y="0"/>
                </a:lnTo>
              </a:path>
            </a:pathLst>
          </a:custGeom>
          <a:solidFill>
            <a:srgbClr val="666666"/>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0" marR="0" algn="ctr" hangingPunct="0">
              <a:spcBef>
                <a:spcPts val="0"/>
              </a:spcBef>
              <a:spcAft>
                <a:spcPts val="0"/>
              </a:spcAft>
            </a:pPr>
            <a:r>
              <a:rPr lang="en-US" sz="1200" kern="100" dirty="0">
                <a:solidFill>
                  <a:srgbClr val="FFFFFF"/>
                </a:solidFill>
                <a:effectLst/>
                <a:latin typeface="Liberation Sans"/>
                <a:ea typeface="DejaVu Sans"/>
                <a:cs typeface="DejaVu Sans"/>
              </a:rPr>
              <a:t>CLIENT INTERFACE</a:t>
            </a:r>
            <a:endParaRPr lang="en-US" sz="1000" kern="100" dirty="0">
              <a:effectLst/>
              <a:latin typeface="Liberation Serif"/>
              <a:ea typeface="NSimSun"/>
              <a:cs typeface="Arial Unicode MS"/>
            </a:endParaRPr>
          </a:p>
        </p:txBody>
      </p:sp>
      <p:sp>
        <p:nvSpPr>
          <p:cNvPr id="15" name="Rounded Rectangle 14"/>
          <p:cNvSpPr/>
          <p:nvPr/>
        </p:nvSpPr>
        <p:spPr>
          <a:xfrm>
            <a:off x="7467600" y="1430743"/>
            <a:ext cx="1524000" cy="2514602"/>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TRANSFORM</a:t>
            </a:r>
            <a:br>
              <a:rPr lang="en-US" sz="1400" dirty="0" smtClean="0">
                <a:solidFill>
                  <a:schemeClr val="tx1"/>
                </a:solidFill>
              </a:rPr>
            </a:br>
            <a:r>
              <a:rPr lang="en-US" sz="1400" dirty="0" smtClean="0">
                <a:solidFill>
                  <a:schemeClr val="tx1"/>
                </a:solidFill>
              </a:rPr>
              <a:t>STRATEGY</a:t>
            </a:r>
            <a:br>
              <a:rPr lang="en-US" sz="1400" dirty="0" smtClean="0">
                <a:solidFill>
                  <a:schemeClr val="tx1"/>
                </a:solidFill>
              </a:rPr>
            </a:br>
            <a:r>
              <a:rPr lang="en-US" sz="1400" dirty="0" smtClean="0">
                <a:solidFill>
                  <a:schemeClr val="tx1"/>
                </a:solidFill>
              </a:rPr>
              <a:t>(CALLBACK</a:t>
            </a:r>
            <a:br>
              <a:rPr lang="en-US" sz="1400" dirty="0" smtClean="0">
                <a:solidFill>
                  <a:schemeClr val="tx1"/>
                </a:solidFill>
              </a:rPr>
            </a:br>
            <a:r>
              <a:rPr lang="en-US" sz="1400" dirty="0" smtClean="0">
                <a:solidFill>
                  <a:schemeClr val="tx1"/>
                </a:solidFill>
              </a:rPr>
              <a:t>INTERFACE</a:t>
            </a:r>
            <a:br>
              <a:rPr lang="en-US" sz="1400" dirty="0" smtClean="0">
                <a:solidFill>
                  <a:schemeClr val="tx1"/>
                </a:solidFill>
              </a:rPr>
            </a:br>
            <a:r>
              <a:rPr lang="en-US" sz="1400" dirty="0" smtClean="0">
                <a:solidFill>
                  <a:schemeClr val="tx1"/>
                </a:solidFill>
              </a:rPr>
              <a:t>FAÇADE/ WRAPPER)</a:t>
            </a:r>
            <a:endParaRPr lang="en-US" sz="1400" dirty="0">
              <a:solidFill>
                <a:schemeClr val="tx1"/>
              </a:solidFill>
            </a:endParaRPr>
          </a:p>
        </p:txBody>
      </p:sp>
      <p:sp>
        <p:nvSpPr>
          <p:cNvPr id="16" name="Bent-Up Arrow 15"/>
          <p:cNvSpPr/>
          <p:nvPr/>
        </p:nvSpPr>
        <p:spPr>
          <a:xfrm rot="16200000" flipV="1">
            <a:off x="6377818" y="3335745"/>
            <a:ext cx="1070785" cy="1219200"/>
          </a:xfrm>
          <a:prstGeom prst="bentUpArrow">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6269666" y="3541086"/>
            <a:ext cx="1295400" cy="276999"/>
          </a:xfrm>
          <a:prstGeom prst="rect">
            <a:avLst/>
          </a:prstGeom>
          <a:noFill/>
        </p:spPr>
        <p:txBody>
          <a:bodyPr wrap="square" rtlCol="0">
            <a:spAutoFit/>
          </a:bodyPr>
          <a:lstStyle/>
          <a:p>
            <a:r>
              <a:rPr lang="en-US" sz="1200" b="1" dirty="0" err="1" smtClean="0"/>
              <a:t>handleRequest</a:t>
            </a:r>
            <a:endParaRPr lang="en-US" sz="1200" b="1" dirty="0"/>
          </a:p>
        </p:txBody>
      </p:sp>
      <p:sp>
        <p:nvSpPr>
          <p:cNvPr id="18" name="Bent-Up Arrow 17"/>
          <p:cNvSpPr/>
          <p:nvPr/>
        </p:nvSpPr>
        <p:spPr>
          <a:xfrm rot="5400000">
            <a:off x="6398808" y="821143"/>
            <a:ext cx="1070785" cy="1219200"/>
          </a:xfrm>
          <a:prstGeom prst="bentUpArrow">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6271435" y="1570405"/>
            <a:ext cx="1392866" cy="276999"/>
          </a:xfrm>
          <a:prstGeom prst="rect">
            <a:avLst/>
          </a:prstGeom>
          <a:noFill/>
        </p:spPr>
        <p:txBody>
          <a:bodyPr wrap="square" rtlCol="0">
            <a:spAutoFit/>
          </a:bodyPr>
          <a:lstStyle/>
          <a:p>
            <a:r>
              <a:rPr lang="en-US" sz="1200" b="1" dirty="0" err="1" smtClean="0"/>
              <a:t>handleResponse</a:t>
            </a:r>
            <a:endParaRPr lang="en-US" sz="1200" b="1" dirty="0"/>
          </a:p>
        </p:txBody>
      </p:sp>
      <p:sp>
        <p:nvSpPr>
          <p:cNvPr id="20" name="Bent-Up Arrow 19"/>
          <p:cNvSpPr/>
          <p:nvPr/>
        </p:nvSpPr>
        <p:spPr>
          <a:xfrm flipH="1">
            <a:off x="4495797" y="895351"/>
            <a:ext cx="3027013" cy="1299386"/>
          </a:xfrm>
          <a:prstGeom prst="bentUpArrow">
            <a:avLst>
              <a:gd name="adj1" fmla="val 20090"/>
              <a:gd name="adj2" fmla="val 22670"/>
              <a:gd name="adj3" fmla="val 19768"/>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435910" y="1932629"/>
            <a:ext cx="1392866" cy="276999"/>
          </a:xfrm>
          <a:prstGeom prst="rect">
            <a:avLst/>
          </a:prstGeom>
          <a:noFill/>
        </p:spPr>
        <p:txBody>
          <a:bodyPr wrap="square" rtlCol="0">
            <a:spAutoFit/>
          </a:bodyPr>
          <a:lstStyle/>
          <a:p>
            <a:r>
              <a:rPr lang="en-US" sz="1200" b="1" dirty="0" err="1" smtClean="0"/>
              <a:t>sendRequest</a:t>
            </a:r>
            <a:endParaRPr lang="en-US" sz="1200" b="1" dirty="0"/>
          </a:p>
        </p:txBody>
      </p:sp>
      <p:sp>
        <p:nvSpPr>
          <p:cNvPr id="22" name="Bent-Up Arrow 21"/>
          <p:cNvSpPr/>
          <p:nvPr/>
        </p:nvSpPr>
        <p:spPr>
          <a:xfrm flipH="1" flipV="1">
            <a:off x="4495800" y="3177366"/>
            <a:ext cx="3027013" cy="1299386"/>
          </a:xfrm>
          <a:prstGeom prst="bentUpArrow">
            <a:avLst>
              <a:gd name="adj1" fmla="val 20090"/>
              <a:gd name="adj2" fmla="val 22670"/>
              <a:gd name="adj3" fmla="val 19768"/>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410200" y="3177254"/>
            <a:ext cx="1392866" cy="276999"/>
          </a:xfrm>
          <a:prstGeom prst="rect">
            <a:avLst/>
          </a:prstGeom>
          <a:noFill/>
        </p:spPr>
        <p:txBody>
          <a:bodyPr wrap="square" rtlCol="0">
            <a:spAutoFit/>
          </a:bodyPr>
          <a:lstStyle/>
          <a:p>
            <a:r>
              <a:rPr lang="en-US" sz="1200" b="1" dirty="0" err="1" smtClean="0"/>
              <a:t>sendResponse</a:t>
            </a:r>
            <a:endParaRPr lang="en-US" sz="1200" b="1" dirty="0"/>
          </a:p>
        </p:txBody>
      </p:sp>
      <p:sp>
        <p:nvSpPr>
          <p:cNvPr id="26" name="Left Arrow 25"/>
          <p:cNvSpPr/>
          <p:nvPr/>
        </p:nvSpPr>
        <p:spPr>
          <a:xfrm>
            <a:off x="6530165" y="2224418"/>
            <a:ext cx="990601" cy="254728"/>
          </a:xfrm>
          <a:prstGeom prst="lef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6705600" y="2232925"/>
            <a:ext cx="762000" cy="246221"/>
          </a:xfrm>
          <a:prstGeom prst="rect">
            <a:avLst/>
          </a:prstGeom>
          <a:noFill/>
        </p:spPr>
        <p:txBody>
          <a:bodyPr wrap="square" rtlCol="0">
            <a:spAutoFit/>
          </a:bodyPr>
          <a:lstStyle/>
          <a:p>
            <a:r>
              <a:rPr lang="en-US" sz="1000" dirty="0" err="1" smtClean="0"/>
              <a:t>getStatus</a:t>
            </a:r>
            <a:endParaRPr lang="en-US" dirty="0"/>
          </a:p>
        </p:txBody>
      </p:sp>
      <p:sp>
        <p:nvSpPr>
          <p:cNvPr id="28" name="Left Arrow 27"/>
          <p:cNvSpPr/>
          <p:nvPr/>
        </p:nvSpPr>
        <p:spPr>
          <a:xfrm>
            <a:off x="6531933" y="2887185"/>
            <a:ext cx="990601" cy="254728"/>
          </a:xfrm>
          <a:prstGeom prst="lef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705600" y="2895692"/>
            <a:ext cx="686697" cy="246221"/>
          </a:xfrm>
          <a:prstGeom prst="rect">
            <a:avLst/>
          </a:prstGeom>
          <a:noFill/>
        </p:spPr>
        <p:txBody>
          <a:bodyPr wrap="square" rtlCol="0">
            <a:spAutoFit/>
          </a:bodyPr>
          <a:lstStyle/>
          <a:p>
            <a:r>
              <a:rPr lang="en-US" sz="1000" dirty="0" err="1" smtClean="0"/>
              <a:t>getError</a:t>
            </a:r>
            <a:endParaRPr lang="en-US" dirty="0"/>
          </a:p>
        </p:txBody>
      </p:sp>
      <p:sp>
        <p:nvSpPr>
          <p:cNvPr id="24" name="Content Placeholder 46"/>
          <p:cNvSpPr txBox="1">
            <a:spLocks/>
          </p:cNvSpPr>
          <p:nvPr/>
        </p:nvSpPr>
        <p:spPr>
          <a:xfrm>
            <a:off x="222413" y="590550"/>
            <a:ext cx="3816187" cy="4148659"/>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sz="1400" dirty="0" err="1" smtClean="0">
                <a:solidFill>
                  <a:schemeClr val="tx1"/>
                </a:solidFill>
              </a:rPr>
              <a:t>TransformEngine</a:t>
            </a:r>
            <a:r>
              <a:rPr lang="en-US" sz="1400" dirty="0" smtClean="0">
                <a:solidFill>
                  <a:schemeClr val="tx1"/>
                </a:solidFill>
              </a:rPr>
              <a:t> abstracts the connections between Client/Host and the underlying </a:t>
            </a:r>
            <a:r>
              <a:rPr lang="en-US" sz="1400" dirty="0" err="1" smtClean="0">
                <a:solidFill>
                  <a:schemeClr val="tx1"/>
                </a:solidFill>
              </a:rPr>
              <a:t>TransformStrategy</a:t>
            </a:r>
            <a:endParaRPr lang="en-US" sz="1400" dirty="0" smtClean="0">
              <a:solidFill>
                <a:schemeClr val="tx1"/>
              </a:solidFill>
            </a:endParaRPr>
          </a:p>
          <a:p>
            <a:r>
              <a:rPr lang="en-US" sz="1400" dirty="0" err="1">
                <a:solidFill>
                  <a:schemeClr val="tx1"/>
                </a:solidFill>
              </a:rPr>
              <a:t>TransformEngine</a:t>
            </a:r>
            <a:r>
              <a:rPr lang="en-US" sz="1400" dirty="0">
                <a:solidFill>
                  <a:schemeClr val="tx1"/>
                </a:solidFill>
              </a:rPr>
              <a:t> </a:t>
            </a:r>
            <a:r>
              <a:rPr lang="en-US" sz="1400" dirty="0" smtClean="0">
                <a:solidFill>
                  <a:schemeClr val="tx1"/>
                </a:solidFill>
              </a:rPr>
              <a:t> standardizes the communications interface between Host/Client and </a:t>
            </a:r>
            <a:r>
              <a:rPr lang="en-US" sz="1400" dirty="0" err="1" smtClean="0">
                <a:solidFill>
                  <a:schemeClr val="tx1"/>
                </a:solidFill>
              </a:rPr>
              <a:t>TransformStrategy</a:t>
            </a:r>
            <a:endParaRPr lang="en-US" sz="1400" dirty="0" smtClean="0">
              <a:solidFill>
                <a:schemeClr val="tx1"/>
              </a:solidFill>
            </a:endParaRPr>
          </a:p>
          <a:p>
            <a:r>
              <a:rPr lang="en-US" sz="1400" dirty="0" smtClean="0">
                <a:solidFill>
                  <a:schemeClr val="tx1"/>
                </a:solidFill>
              </a:rPr>
              <a:t>RVF agnostic</a:t>
            </a:r>
          </a:p>
          <a:p>
            <a:r>
              <a:rPr lang="en-US" sz="1400" dirty="0" err="1">
                <a:solidFill>
                  <a:schemeClr val="tx1"/>
                </a:solidFill>
              </a:rPr>
              <a:t>TransformEngine</a:t>
            </a:r>
            <a:r>
              <a:rPr lang="en-US" sz="1400" dirty="0">
                <a:solidFill>
                  <a:schemeClr val="tx1"/>
                </a:solidFill>
              </a:rPr>
              <a:t> </a:t>
            </a:r>
            <a:r>
              <a:rPr lang="en-US" sz="1400" dirty="0" smtClean="0">
                <a:solidFill>
                  <a:schemeClr val="tx1"/>
                </a:solidFill>
              </a:rPr>
              <a:t> is synchronizing agent for model (apply)</a:t>
            </a:r>
          </a:p>
          <a:p>
            <a:r>
              <a:rPr lang="en-US" sz="1400" dirty="0" err="1" smtClean="0">
                <a:solidFill>
                  <a:schemeClr val="tx1"/>
                </a:solidFill>
              </a:rPr>
              <a:t>TransformStrategy</a:t>
            </a:r>
            <a:r>
              <a:rPr lang="en-US" sz="1400" dirty="0" smtClean="0">
                <a:solidFill>
                  <a:schemeClr val="tx1"/>
                </a:solidFill>
              </a:rPr>
              <a:t> wrapper for </a:t>
            </a:r>
            <a:r>
              <a:rPr lang="en-US" sz="1400" dirty="0" err="1" smtClean="0">
                <a:solidFill>
                  <a:schemeClr val="tx1"/>
                </a:solidFill>
              </a:rPr>
              <a:t>protobuffer</a:t>
            </a:r>
            <a:r>
              <a:rPr lang="en-US" sz="1400" dirty="0" smtClean="0">
                <a:solidFill>
                  <a:schemeClr val="tx1"/>
                </a:solidFill>
              </a:rPr>
              <a:t> callbacks</a:t>
            </a:r>
          </a:p>
          <a:p>
            <a:r>
              <a:rPr lang="en-US" sz="1400" dirty="0" err="1" smtClean="0">
                <a:solidFill>
                  <a:schemeClr val="tx1"/>
                </a:solidFill>
              </a:rPr>
              <a:t>TransformStrategy</a:t>
            </a:r>
            <a:r>
              <a:rPr lang="en-US" sz="1400" dirty="0" smtClean="0">
                <a:solidFill>
                  <a:schemeClr val="tx1"/>
                </a:solidFill>
              </a:rPr>
              <a:t> single point of entry for all callbacks (see handlers)</a:t>
            </a:r>
          </a:p>
          <a:p>
            <a:r>
              <a:rPr lang="en-US" sz="1400" dirty="0" err="1" smtClean="0">
                <a:solidFill>
                  <a:schemeClr val="tx1"/>
                </a:solidFill>
              </a:rPr>
              <a:t>TransformEngine</a:t>
            </a:r>
            <a:r>
              <a:rPr lang="en-US" sz="1400" dirty="0" smtClean="0">
                <a:solidFill>
                  <a:schemeClr val="tx1"/>
                </a:solidFill>
              </a:rPr>
              <a:t> monitors all messages passed between interfaces (See </a:t>
            </a:r>
            <a:r>
              <a:rPr lang="en-US" sz="1400" dirty="0" err="1" smtClean="0">
                <a:solidFill>
                  <a:schemeClr val="tx1"/>
                </a:solidFill>
              </a:rPr>
              <a:t>DebugStrategy</a:t>
            </a:r>
            <a:r>
              <a:rPr lang="en-US" sz="1400" dirty="0" smtClean="0">
                <a:solidFill>
                  <a:schemeClr val="tx1"/>
                </a:solidFill>
              </a:rPr>
              <a:t>)</a:t>
            </a:r>
          </a:p>
        </p:txBody>
      </p:sp>
      <p:sp>
        <p:nvSpPr>
          <p:cNvPr id="30" name="Left Arrow 29"/>
          <p:cNvSpPr/>
          <p:nvPr/>
        </p:nvSpPr>
        <p:spPr>
          <a:xfrm flipH="1">
            <a:off x="6553199" y="2571750"/>
            <a:ext cx="990601" cy="254728"/>
          </a:xfrm>
          <a:prstGeom prst="lef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flipH="1">
            <a:off x="6726866" y="2580257"/>
            <a:ext cx="686697" cy="246221"/>
          </a:xfrm>
          <a:prstGeom prst="rect">
            <a:avLst/>
          </a:prstGeom>
          <a:noFill/>
        </p:spPr>
        <p:txBody>
          <a:bodyPr wrap="square" rtlCol="0">
            <a:spAutoFit/>
          </a:bodyPr>
          <a:lstStyle/>
          <a:p>
            <a:r>
              <a:rPr lang="en-US" sz="1000" dirty="0" smtClean="0"/>
              <a:t>apply</a:t>
            </a:r>
            <a:endParaRPr lang="en-US" dirty="0"/>
          </a:p>
        </p:txBody>
      </p:sp>
      <p:sp>
        <p:nvSpPr>
          <p:cNvPr id="32" name="Date Placeholder 3"/>
          <p:cNvSpPr>
            <a:spLocks noGrp="1"/>
          </p:cNvSpPr>
          <p:nvPr>
            <p:ph type="dt" sz="half" idx="10"/>
          </p:nvPr>
        </p:nvSpPr>
        <p:spPr>
          <a:xfrm>
            <a:off x="7391400" y="4781549"/>
            <a:ext cx="1057923" cy="259557"/>
          </a:xfrm>
        </p:spPr>
        <p:txBody>
          <a:bodyPr/>
          <a:lstStyle/>
          <a:p>
            <a:fld id="{F6310D7B-E5E6-4CED-9008-A66B1C1764D6}" type="datetime1">
              <a:rPr lang="en-US" smtClean="0"/>
              <a:t>3/23/2021</a:t>
            </a:fld>
            <a:endParaRPr lang="en-US" dirty="0"/>
          </a:p>
        </p:txBody>
      </p:sp>
      <p:sp>
        <p:nvSpPr>
          <p:cNvPr id="34" name="TextBox 33"/>
          <p:cNvSpPr txBox="1"/>
          <p:nvPr/>
        </p:nvSpPr>
        <p:spPr>
          <a:xfrm rot="16200000">
            <a:off x="6540044" y="767982"/>
            <a:ext cx="1371600" cy="430887"/>
          </a:xfrm>
          <a:prstGeom prst="rect">
            <a:avLst/>
          </a:prstGeom>
          <a:noFill/>
        </p:spPr>
        <p:txBody>
          <a:bodyPr wrap="square" rtlCol="0">
            <a:spAutoFit/>
          </a:bodyPr>
          <a:lstStyle/>
          <a:p>
            <a:pPr algn="ctr"/>
            <a:r>
              <a:rPr lang="en-US" sz="1100" dirty="0" smtClean="0"/>
              <a:t>Transformation</a:t>
            </a:r>
            <a:br>
              <a:rPr lang="en-US" sz="1100" dirty="0" smtClean="0"/>
            </a:br>
            <a:r>
              <a:rPr lang="en-US" sz="1100" dirty="0" smtClean="0"/>
              <a:t>Interface</a:t>
            </a:r>
            <a:endParaRPr lang="en-US" sz="1100" dirty="0"/>
          </a:p>
        </p:txBody>
      </p:sp>
    </p:spTree>
    <p:extLst>
      <p:ext uri="{BB962C8B-B14F-4D97-AF65-F5344CB8AC3E}">
        <p14:creationId xmlns:p14="http://schemas.microsoft.com/office/powerpoint/2010/main" val="38949703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600075"/>
            <a:ext cx="8229600" cy="1200150"/>
          </a:xfrm>
        </p:spPr>
        <p:txBody>
          <a:bodyPr/>
          <a:lstStyle/>
          <a:p>
            <a:r>
              <a:rPr lang="en-US" sz="2800" dirty="0" smtClean="0"/>
              <a:t>Built-in Strategy</a:t>
            </a:r>
            <a:endParaRPr lang="en-US" sz="2800" dirty="0"/>
          </a:p>
        </p:txBody>
      </p:sp>
      <p:sp>
        <p:nvSpPr>
          <p:cNvPr id="5" name="Footer Placeholder 4"/>
          <p:cNvSpPr>
            <a:spLocks noGrp="1"/>
          </p:cNvSpPr>
          <p:nvPr>
            <p:ph type="ftr" sz="quarter" idx="11"/>
          </p:nvPr>
        </p:nvSpPr>
        <p:spPr/>
        <p:txBody>
          <a:bodyPr/>
          <a:lstStyle/>
          <a:p>
            <a:r>
              <a:rPr lang="en-US" smtClean="0"/>
              <a:t>P2654/P1687.1 Unified Concepts Analysis</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39</a:t>
            </a:fld>
            <a:endParaRPr lang="en-US"/>
          </a:p>
        </p:txBody>
      </p:sp>
      <p:sp>
        <p:nvSpPr>
          <p:cNvPr id="24" name="Content Placeholder 46"/>
          <p:cNvSpPr txBox="1">
            <a:spLocks/>
          </p:cNvSpPr>
          <p:nvPr/>
        </p:nvSpPr>
        <p:spPr>
          <a:xfrm>
            <a:off x="222413" y="590550"/>
            <a:ext cx="2977987" cy="4148659"/>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sz="1600" dirty="0" smtClean="0">
                <a:solidFill>
                  <a:schemeClr val="tx1"/>
                </a:solidFill>
              </a:rPr>
              <a:t>Built-in implements special “service” functions from </a:t>
            </a:r>
            <a:r>
              <a:rPr lang="en-US" sz="1600" dirty="0" err="1" smtClean="0">
                <a:solidFill>
                  <a:schemeClr val="tx1"/>
                </a:solidFill>
              </a:rPr>
              <a:t>protoc</a:t>
            </a:r>
            <a:r>
              <a:rPr lang="en-US" sz="1600" dirty="0" smtClean="0">
                <a:solidFill>
                  <a:schemeClr val="tx1"/>
                </a:solidFill>
              </a:rPr>
              <a:t> compiled in same programming language as system model</a:t>
            </a:r>
          </a:p>
          <a:p>
            <a:r>
              <a:rPr lang="en-US" sz="1600" dirty="0" smtClean="0">
                <a:solidFill>
                  <a:schemeClr val="tx1"/>
                </a:solidFill>
              </a:rPr>
              <a:t>Direct call to callback functions from </a:t>
            </a:r>
            <a:r>
              <a:rPr lang="en-US" sz="1600" dirty="0" err="1" smtClean="0">
                <a:solidFill>
                  <a:schemeClr val="tx1"/>
                </a:solidFill>
              </a:rPr>
              <a:t>TransformStrategy</a:t>
            </a:r>
            <a:endParaRPr lang="en-US" sz="1600" dirty="0" smtClean="0">
              <a:solidFill>
                <a:schemeClr val="tx1"/>
              </a:solidFill>
            </a:endParaRPr>
          </a:p>
          <a:p>
            <a:r>
              <a:rPr lang="en-US" sz="1600" dirty="0" smtClean="0">
                <a:solidFill>
                  <a:schemeClr val="tx1"/>
                </a:solidFill>
              </a:rPr>
              <a:t>Used mainly for standardized primitive elements defined by the standard (e.g., SIB, LINKER, MUX)</a:t>
            </a:r>
          </a:p>
          <a:p>
            <a:endParaRPr lang="en-US" sz="1600" dirty="0" smtClean="0">
              <a:solidFill>
                <a:schemeClr val="tx1"/>
              </a:solidFill>
            </a:endParaRPr>
          </a:p>
        </p:txBody>
      </p:sp>
      <p:grpSp>
        <p:nvGrpSpPr>
          <p:cNvPr id="2" name="Group 1"/>
          <p:cNvGrpSpPr/>
          <p:nvPr/>
        </p:nvGrpSpPr>
        <p:grpSpPr>
          <a:xfrm>
            <a:off x="3429000" y="438150"/>
            <a:ext cx="4828858" cy="4495799"/>
            <a:chOff x="4162742" y="438150"/>
            <a:chExt cx="4828858" cy="4495799"/>
          </a:xfrm>
        </p:grpSpPr>
        <p:sp>
          <p:nvSpPr>
            <p:cNvPr id="9" name="Freeform 8"/>
            <p:cNvSpPr/>
            <p:nvPr/>
          </p:nvSpPr>
          <p:spPr>
            <a:xfrm>
              <a:off x="4162742" y="438150"/>
              <a:ext cx="2850688" cy="4495799"/>
            </a:xfrm>
            <a:custGeom>
              <a:avLst/>
              <a:gdLst/>
              <a:ahLst/>
              <a:cxnLst/>
              <a:rect l="0" t="0" r="r" b="b"/>
              <a:pathLst>
                <a:path w="5114" h="3098">
                  <a:moveTo>
                    <a:pt x="516" y="0"/>
                  </a:moveTo>
                  <a:lnTo>
                    <a:pt x="516" y="0"/>
                  </a:lnTo>
                  <a:cubicBezTo>
                    <a:pt x="426" y="0"/>
                    <a:pt x="337" y="24"/>
                    <a:pt x="258" y="69"/>
                  </a:cubicBezTo>
                  <a:cubicBezTo>
                    <a:pt x="180" y="114"/>
                    <a:pt x="114" y="180"/>
                    <a:pt x="69" y="258"/>
                  </a:cubicBezTo>
                  <a:cubicBezTo>
                    <a:pt x="24" y="337"/>
                    <a:pt x="0" y="426"/>
                    <a:pt x="0" y="516"/>
                  </a:cubicBezTo>
                  <a:lnTo>
                    <a:pt x="0" y="2580"/>
                  </a:lnTo>
                  <a:lnTo>
                    <a:pt x="0" y="2581"/>
                  </a:lnTo>
                  <a:cubicBezTo>
                    <a:pt x="0" y="2671"/>
                    <a:pt x="24" y="2760"/>
                    <a:pt x="69" y="2839"/>
                  </a:cubicBezTo>
                  <a:cubicBezTo>
                    <a:pt x="114" y="2917"/>
                    <a:pt x="180" y="2983"/>
                    <a:pt x="258" y="3028"/>
                  </a:cubicBezTo>
                  <a:cubicBezTo>
                    <a:pt x="337" y="3073"/>
                    <a:pt x="426" y="3097"/>
                    <a:pt x="516" y="3097"/>
                  </a:cubicBezTo>
                  <a:lnTo>
                    <a:pt x="4596" y="3097"/>
                  </a:lnTo>
                  <a:lnTo>
                    <a:pt x="4597" y="3097"/>
                  </a:lnTo>
                  <a:cubicBezTo>
                    <a:pt x="4687" y="3097"/>
                    <a:pt x="4776" y="3073"/>
                    <a:pt x="4855" y="3028"/>
                  </a:cubicBezTo>
                  <a:cubicBezTo>
                    <a:pt x="4933" y="2983"/>
                    <a:pt x="4999" y="2917"/>
                    <a:pt x="5044" y="2839"/>
                  </a:cubicBezTo>
                  <a:cubicBezTo>
                    <a:pt x="5089" y="2760"/>
                    <a:pt x="5113" y="2671"/>
                    <a:pt x="5113" y="2581"/>
                  </a:cubicBezTo>
                  <a:lnTo>
                    <a:pt x="5113" y="516"/>
                  </a:lnTo>
                  <a:lnTo>
                    <a:pt x="5113" y="516"/>
                  </a:lnTo>
                  <a:lnTo>
                    <a:pt x="5113" y="516"/>
                  </a:lnTo>
                  <a:cubicBezTo>
                    <a:pt x="5113" y="426"/>
                    <a:pt x="5089" y="337"/>
                    <a:pt x="5044" y="258"/>
                  </a:cubicBezTo>
                  <a:cubicBezTo>
                    <a:pt x="4999" y="180"/>
                    <a:pt x="4933" y="114"/>
                    <a:pt x="4855" y="69"/>
                  </a:cubicBezTo>
                  <a:cubicBezTo>
                    <a:pt x="4776" y="24"/>
                    <a:pt x="4687" y="0"/>
                    <a:pt x="4597" y="0"/>
                  </a:cubicBezTo>
                  <a:lnTo>
                    <a:pt x="516" y="0"/>
                  </a:lnTo>
                </a:path>
              </a:pathLst>
            </a:custGeom>
            <a:solidFill>
              <a:srgbClr val="FFFFFF"/>
            </a:solidFill>
            <a:ln>
              <a:solidFill>
                <a:srgbClr val="000000"/>
              </a:solidFill>
            </a:ln>
          </p:spPr>
          <p:style>
            <a:lnRef idx="0">
              <a:scrgbClr r="0" g="0" b="0"/>
            </a:lnRef>
            <a:fillRef idx="0">
              <a:scrgbClr r="0" g="0" b="0"/>
            </a:fillRef>
            <a:effectRef idx="0">
              <a:scrgbClr r="0" g="0" b="0"/>
            </a:effectRef>
            <a:fontRef idx="minor"/>
          </p:style>
          <p:txBody>
            <a:bodyPr/>
            <a:lstStyle/>
            <a:p>
              <a:endParaRPr lang="en-US" sz="1200"/>
            </a:p>
          </p:txBody>
        </p:sp>
        <p:sp>
          <p:nvSpPr>
            <p:cNvPr id="10" name="Freeform 9"/>
            <p:cNvSpPr/>
            <p:nvPr/>
          </p:nvSpPr>
          <p:spPr>
            <a:xfrm>
              <a:off x="4319867" y="4476751"/>
              <a:ext cx="2535490" cy="380999"/>
            </a:xfrm>
            <a:custGeom>
              <a:avLst/>
              <a:gdLst/>
              <a:ahLst/>
              <a:cxnLst/>
              <a:rect l="0" t="0" r="r" b="b"/>
              <a:pathLst>
                <a:path w="4549" h="938">
                  <a:moveTo>
                    <a:pt x="156" y="0"/>
                  </a:moveTo>
                  <a:lnTo>
                    <a:pt x="156" y="0"/>
                  </a:lnTo>
                  <a:cubicBezTo>
                    <a:pt x="129" y="0"/>
                    <a:pt x="102" y="7"/>
                    <a:pt x="78" y="21"/>
                  </a:cubicBezTo>
                  <a:cubicBezTo>
                    <a:pt x="54" y="35"/>
                    <a:pt x="35" y="54"/>
                    <a:pt x="21" y="78"/>
                  </a:cubicBezTo>
                  <a:cubicBezTo>
                    <a:pt x="7" y="102"/>
                    <a:pt x="0" y="129"/>
                    <a:pt x="0" y="156"/>
                  </a:cubicBezTo>
                  <a:lnTo>
                    <a:pt x="0" y="780"/>
                  </a:lnTo>
                  <a:lnTo>
                    <a:pt x="0" y="781"/>
                  </a:lnTo>
                  <a:cubicBezTo>
                    <a:pt x="0" y="808"/>
                    <a:pt x="7" y="835"/>
                    <a:pt x="21" y="859"/>
                  </a:cubicBezTo>
                  <a:cubicBezTo>
                    <a:pt x="35" y="883"/>
                    <a:pt x="54" y="902"/>
                    <a:pt x="78" y="916"/>
                  </a:cubicBezTo>
                  <a:cubicBezTo>
                    <a:pt x="102" y="930"/>
                    <a:pt x="129" y="937"/>
                    <a:pt x="156" y="937"/>
                  </a:cubicBezTo>
                  <a:lnTo>
                    <a:pt x="4391" y="937"/>
                  </a:lnTo>
                  <a:lnTo>
                    <a:pt x="4392" y="937"/>
                  </a:lnTo>
                  <a:cubicBezTo>
                    <a:pt x="4419" y="937"/>
                    <a:pt x="4446" y="930"/>
                    <a:pt x="4470" y="916"/>
                  </a:cubicBezTo>
                  <a:cubicBezTo>
                    <a:pt x="4494" y="902"/>
                    <a:pt x="4513" y="883"/>
                    <a:pt x="4527" y="859"/>
                  </a:cubicBezTo>
                  <a:cubicBezTo>
                    <a:pt x="4541" y="835"/>
                    <a:pt x="4548" y="808"/>
                    <a:pt x="4548" y="781"/>
                  </a:cubicBezTo>
                  <a:lnTo>
                    <a:pt x="4548" y="156"/>
                  </a:lnTo>
                  <a:lnTo>
                    <a:pt x="4548" y="156"/>
                  </a:lnTo>
                  <a:lnTo>
                    <a:pt x="4548" y="156"/>
                  </a:lnTo>
                  <a:cubicBezTo>
                    <a:pt x="4548" y="129"/>
                    <a:pt x="4541" y="102"/>
                    <a:pt x="4527" y="78"/>
                  </a:cubicBezTo>
                  <a:cubicBezTo>
                    <a:pt x="4513" y="54"/>
                    <a:pt x="4494" y="35"/>
                    <a:pt x="4470" y="21"/>
                  </a:cubicBezTo>
                  <a:cubicBezTo>
                    <a:pt x="4446" y="7"/>
                    <a:pt x="4419" y="0"/>
                    <a:pt x="4392" y="0"/>
                  </a:cubicBezTo>
                  <a:lnTo>
                    <a:pt x="156" y="0"/>
                  </a:lnTo>
                </a:path>
              </a:pathLst>
            </a:custGeom>
            <a:solidFill>
              <a:srgbClr val="666666"/>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0" marR="0" algn="ctr" hangingPunct="0">
                <a:spcBef>
                  <a:spcPts val="0"/>
                </a:spcBef>
                <a:spcAft>
                  <a:spcPts val="0"/>
                </a:spcAft>
              </a:pPr>
              <a:r>
                <a:rPr lang="en-US" sz="1200" kern="100" dirty="0">
                  <a:solidFill>
                    <a:srgbClr val="FFFFFF"/>
                  </a:solidFill>
                  <a:effectLst/>
                  <a:latin typeface="Liberation Sans"/>
                  <a:ea typeface="DejaVu Sans"/>
                  <a:cs typeface="DejaVu Sans"/>
                </a:rPr>
                <a:t>HOST INTERFACE</a:t>
              </a:r>
              <a:endParaRPr lang="en-US" sz="1000" kern="100" dirty="0">
                <a:effectLst/>
                <a:latin typeface="Liberation Serif"/>
                <a:ea typeface="NSimSun"/>
                <a:cs typeface="Arial Unicode MS"/>
              </a:endParaRPr>
            </a:p>
          </p:txBody>
        </p:sp>
        <p:sp>
          <p:nvSpPr>
            <p:cNvPr id="11" name="Freeform 10"/>
            <p:cNvSpPr/>
            <p:nvPr/>
          </p:nvSpPr>
          <p:spPr>
            <a:xfrm>
              <a:off x="4263276" y="971550"/>
              <a:ext cx="2649935" cy="3429000"/>
            </a:xfrm>
            <a:custGeom>
              <a:avLst/>
              <a:gdLst/>
              <a:ahLst/>
              <a:cxnLst/>
              <a:rect l="0" t="0" r="r" b="b"/>
              <a:pathLst>
                <a:path w="4754" h="1082">
                  <a:moveTo>
                    <a:pt x="180" y="0"/>
                  </a:moveTo>
                  <a:lnTo>
                    <a:pt x="180" y="0"/>
                  </a:lnTo>
                  <a:cubicBezTo>
                    <a:pt x="149" y="0"/>
                    <a:pt x="117" y="8"/>
                    <a:pt x="90" y="24"/>
                  </a:cubicBezTo>
                  <a:cubicBezTo>
                    <a:pt x="63" y="40"/>
                    <a:pt x="40" y="63"/>
                    <a:pt x="24" y="90"/>
                  </a:cubicBezTo>
                  <a:cubicBezTo>
                    <a:pt x="8" y="117"/>
                    <a:pt x="0" y="149"/>
                    <a:pt x="0" y="180"/>
                  </a:cubicBezTo>
                  <a:lnTo>
                    <a:pt x="0" y="900"/>
                  </a:lnTo>
                  <a:lnTo>
                    <a:pt x="0" y="901"/>
                  </a:lnTo>
                  <a:cubicBezTo>
                    <a:pt x="0" y="932"/>
                    <a:pt x="8" y="964"/>
                    <a:pt x="24" y="991"/>
                  </a:cubicBezTo>
                  <a:cubicBezTo>
                    <a:pt x="40" y="1018"/>
                    <a:pt x="63" y="1041"/>
                    <a:pt x="90" y="1057"/>
                  </a:cubicBezTo>
                  <a:cubicBezTo>
                    <a:pt x="117" y="1073"/>
                    <a:pt x="149" y="1081"/>
                    <a:pt x="180" y="1081"/>
                  </a:cubicBezTo>
                  <a:lnTo>
                    <a:pt x="4572" y="1081"/>
                  </a:lnTo>
                  <a:lnTo>
                    <a:pt x="4573" y="1081"/>
                  </a:lnTo>
                  <a:cubicBezTo>
                    <a:pt x="4604" y="1081"/>
                    <a:pt x="4636" y="1073"/>
                    <a:pt x="4663" y="1057"/>
                  </a:cubicBezTo>
                  <a:cubicBezTo>
                    <a:pt x="4690" y="1041"/>
                    <a:pt x="4713" y="1018"/>
                    <a:pt x="4729" y="991"/>
                  </a:cubicBezTo>
                  <a:cubicBezTo>
                    <a:pt x="4745" y="964"/>
                    <a:pt x="4753" y="932"/>
                    <a:pt x="4753" y="901"/>
                  </a:cubicBezTo>
                  <a:lnTo>
                    <a:pt x="4753" y="180"/>
                  </a:lnTo>
                  <a:lnTo>
                    <a:pt x="4753" y="180"/>
                  </a:lnTo>
                  <a:lnTo>
                    <a:pt x="4753" y="180"/>
                  </a:lnTo>
                  <a:cubicBezTo>
                    <a:pt x="4753" y="149"/>
                    <a:pt x="4745" y="117"/>
                    <a:pt x="4729" y="90"/>
                  </a:cubicBezTo>
                  <a:cubicBezTo>
                    <a:pt x="4713" y="63"/>
                    <a:pt x="4690" y="40"/>
                    <a:pt x="4663" y="24"/>
                  </a:cubicBezTo>
                  <a:cubicBezTo>
                    <a:pt x="4636" y="8"/>
                    <a:pt x="4604" y="0"/>
                    <a:pt x="4573" y="0"/>
                  </a:cubicBezTo>
                  <a:lnTo>
                    <a:pt x="180" y="0"/>
                  </a:lnTo>
                </a:path>
              </a:pathLst>
            </a:custGeom>
            <a:solidFill>
              <a:srgbClr val="CCCCCC"/>
            </a:solidFill>
            <a:ln>
              <a:solidFill>
                <a:srgbClr val="000000"/>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0" marR="0" algn="ctr" hangingPunct="0">
                <a:spcBef>
                  <a:spcPts val="0"/>
                </a:spcBef>
                <a:spcAft>
                  <a:spcPts val="0"/>
                </a:spcAft>
              </a:pPr>
              <a:r>
                <a:rPr lang="en-US" sz="1200" kern="100" dirty="0" smtClean="0">
                  <a:effectLst/>
                  <a:latin typeface="Liberation Sans"/>
                  <a:ea typeface="DejaVu Sans"/>
                  <a:cs typeface="DejaVu Sans"/>
                </a:rPr>
                <a:t>TRANSFORMATION</a:t>
              </a:r>
              <a:br>
                <a:rPr lang="en-US" sz="1200" kern="100" dirty="0" smtClean="0">
                  <a:effectLst/>
                  <a:latin typeface="Liberation Sans"/>
                  <a:ea typeface="DejaVu Sans"/>
                  <a:cs typeface="DejaVu Sans"/>
                </a:rPr>
              </a:br>
              <a:r>
                <a:rPr lang="en-US" sz="1200" kern="100" dirty="0" smtClean="0">
                  <a:effectLst/>
                  <a:latin typeface="Liberation Sans"/>
                  <a:ea typeface="DejaVu Sans"/>
                  <a:cs typeface="DejaVu Sans"/>
                </a:rPr>
                <a:t>ENGINE</a:t>
              </a:r>
              <a:endParaRPr lang="en-US" sz="1000" kern="100" dirty="0">
                <a:effectLst/>
                <a:latin typeface="Liberation Serif"/>
                <a:ea typeface="NSimSun"/>
                <a:cs typeface="Arial Unicode MS"/>
              </a:endParaRPr>
            </a:p>
          </p:txBody>
        </p:sp>
        <p:sp>
          <p:nvSpPr>
            <p:cNvPr id="12" name="Freeform 11"/>
            <p:cNvSpPr/>
            <p:nvPr/>
          </p:nvSpPr>
          <p:spPr>
            <a:xfrm>
              <a:off x="4319867" y="514350"/>
              <a:ext cx="2535490" cy="381000"/>
            </a:xfrm>
            <a:custGeom>
              <a:avLst/>
              <a:gdLst/>
              <a:ahLst/>
              <a:cxnLst/>
              <a:rect l="0" t="0" r="r" b="b"/>
              <a:pathLst>
                <a:path w="4549" h="938">
                  <a:moveTo>
                    <a:pt x="156" y="0"/>
                  </a:moveTo>
                  <a:lnTo>
                    <a:pt x="156" y="0"/>
                  </a:lnTo>
                  <a:cubicBezTo>
                    <a:pt x="129" y="0"/>
                    <a:pt x="102" y="7"/>
                    <a:pt x="78" y="21"/>
                  </a:cubicBezTo>
                  <a:cubicBezTo>
                    <a:pt x="54" y="35"/>
                    <a:pt x="35" y="54"/>
                    <a:pt x="21" y="78"/>
                  </a:cubicBezTo>
                  <a:cubicBezTo>
                    <a:pt x="7" y="102"/>
                    <a:pt x="0" y="129"/>
                    <a:pt x="0" y="156"/>
                  </a:cubicBezTo>
                  <a:lnTo>
                    <a:pt x="0" y="780"/>
                  </a:lnTo>
                  <a:lnTo>
                    <a:pt x="0" y="781"/>
                  </a:lnTo>
                  <a:cubicBezTo>
                    <a:pt x="0" y="808"/>
                    <a:pt x="7" y="835"/>
                    <a:pt x="21" y="859"/>
                  </a:cubicBezTo>
                  <a:cubicBezTo>
                    <a:pt x="35" y="883"/>
                    <a:pt x="54" y="902"/>
                    <a:pt x="78" y="916"/>
                  </a:cubicBezTo>
                  <a:cubicBezTo>
                    <a:pt x="102" y="930"/>
                    <a:pt x="129" y="937"/>
                    <a:pt x="156" y="937"/>
                  </a:cubicBezTo>
                  <a:lnTo>
                    <a:pt x="4391" y="937"/>
                  </a:lnTo>
                  <a:lnTo>
                    <a:pt x="4392" y="937"/>
                  </a:lnTo>
                  <a:cubicBezTo>
                    <a:pt x="4419" y="937"/>
                    <a:pt x="4446" y="930"/>
                    <a:pt x="4470" y="916"/>
                  </a:cubicBezTo>
                  <a:cubicBezTo>
                    <a:pt x="4494" y="902"/>
                    <a:pt x="4513" y="883"/>
                    <a:pt x="4527" y="859"/>
                  </a:cubicBezTo>
                  <a:cubicBezTo>
                    <a:pt x="4541" y="835"/>
                    <a:pt x="4548" y="808"/>
                    <a:pt x="4548" y="781"/>
                  </a:cubicBezTo>
                  <a:lnTo>
                    <a:pt x="4548" y="156"/>
                  </a:lnTo>
                  <a:lnTo>
                    <a:pt x="4548" y="156"/>
                  </a:lnTo>
                  <a:lnTo>
                    <a:pt x="4548" y="156"/>
                  </a:lnTo>
                  <a:cubicBezTo>
                    <a:pt x="4548" y="129"/>
                    <a:pt x="4541" y="102"/>
                    <a:pt x="4527" y="78"/>
                  </a:cubicBezTo>
                  <a:cubicBezTo>
                    <a:pt x="4513" y="54"/>
                    <a:pt x="4494" y="35"/>
                    <a:pt x="4470" y="21"/>
                  </a:cubicBezTo>
                  <a:cubicBezTo>
                    <a:pt x="4446" y="7"/>
                    <a:pt x="4419" y="0"/>
                    <a:pt x="4392" y="0"/>
                  </a:cubicBezTo>
                  <a:lnTo>
                    <a:pt x="156" y="0"/>
                  </a:lnTo>
                </a:path>
              </a:pathLst>
            </a:custGeom>
            <a:solidFill>
              <a:srgbClr val="666666"/>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0" marR="0" algn="ctr" hangingPunct="0">
                <a:spcBef>
                  <a:spcPts val="0"/>
                </a:spcBef>
                <a:spcAft>
                  <a:spcPts val="0"/>
                </a:spcAft>
              </a:pPr>
              <a:r>
                <a:rPr lang="en-US" sz="1200" kern="100" dirty="0">
                  <a:solidFill>
                    <a:srgbClr val="FFFFFF"/>
                  </a:solidFill>
                  <a:effectLst/>
                  <a:latin typeface="Liberation Sans"/>
                  <a:ea typeface="DejaVu Sans"/>
                  <a:cs typeface="DejaVu Sans"/>
                </a:rPr>
                <a:t>CLIENT INTERFACE</a:t>
              </a:r>
              <a:endParaRPr lang="en-US" sz="1000" kern="100" dirty="0">
                <a:effectLst/>
                <a:latin typeface="Liberation Serif"/>
                <a:ea typeface="NSimSun"/>
                <a:cs typeface="Arial Unicode MS"/>
              </a:endParaRPr>
            </a:p>
          </p:txBody>
        </p:sp>
        <p:sp>
          <p:nvSpPr>
            <p:cNvPr id="15" name="Rounded Rectangle 14"/>
            <p:cNvSpPr/>
            <p:nvPr/>
          </p:nvSpPr>
          <p:spPr>
            <a:xfrm>
              <a:off x="7467600" y="1430743"/>
              <a:ext cx="1524000" cy="2588807"/>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TRANSFORM</a:t>
              </a:r>
              <a:br>
                <a:rPr lang="en-US" sz="1400" dirty="0" smtClean="0">
                  <a:solidFill>
                    <a:schemeClr val="tx1"/>
                  </a:solidFill>
                </a:rPr>
              </a:br>
              <a:r>
                <a:rPr lang="en-US" sz="1400" dirty="0" smtClean="0">
                  <a:solidFill>
                    <a:schemeClr val="tx1"/>
                  </a:solidFill>
                </a:rPr>
                <a:t>STRATEGY</a:t>
              </a:r>
              <a:br>
                <a:rPr lang="en-US" sz="1400" dirty="0" smtClean="0">
                  <a:solidFill>
                    <a:schemeClr val="tx1"/>
                  </a:solidFill>
                </a:rPr>
              </a:br>
              <a:r>
                <a:rPr lang="en-US" sz="1400" dirty="0" smtClean="0">
                  <a:solidFill>
                    <a:schemeClr val="tx1"/>
                  </a:solidFill>
                </a:rPr>
                <a:t>(CALLBACK</a:t>
              </a:r>
              <a:br>
                <a:rPr lang="en-US" sz="1400" dirty="0" smtClean="0">
                  <a:solidFill>
                    <a:schemeClr val="tx1"/>
                  </a:solidFill>
                </a:rPr>
              </a:br>
              <a:r>
                <a:rPr lang="en-US" sz="1400" dirty="0" smtClean="0">
                  <a:solidFill>
                    <a:schemeClr val="tx1"/>
                  </a:solidFill>
                </a:rPr>
                <a:t>INTERFACE</a:t>
              </a:r>
              <a:br>
                <a:rPr lang="en-US" sz="1400" dirty="0" smtClean="0">
                  <a:solidFill>
                    <a:schemeClr val="tx1"/>
                  </a:solidFill>
                </a:rPr>
              </a:br>
              <a:r>
                <a:rPr lang="en-US" sz="1400" dirty="0" smtClean="0">
                  <a:solidFill>
                    <a:schemeClr val="tx1"/>
                  </a:solidFill>
                </a:rPr>
                <a:t>FAÇADE/ WRAPPER)</a:t>
              </a:r>
              <a:endParaRPr lang="en-US" sz="1400" dirty="0">
                <a:solidFill>
                  <a:schemeClr val="tx1"/>
                </a:solidFill>
              </a:endParaRPr>
            </a:p>
          </p:txBody>
        </p:sp>
        <p:sp>
          <p:nvSpPr>
            <p:cNvPr id="16" name="Bent-Up Arrow 15"/>
            <p:cNvSpPr/>
            <p:nvPr/>
          </p:nvSpPr>
          <p:spPr>
            <a:xfrm rot="16200000" flipV="1">
              <a:off x="6377818" y="3335745"/>
              <a:ext cx="1070785" cy="1219200"/>
            </a:xfrm>
            <a:prstGeom prst="bentUpArrow">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6269666" y="3541086"/>
              <a:ext cx="1295400" cy="276999"/>
            </a:xfrm>
            <a:prstGeom prst="rect">
              <a:avLst/>
            </a:prstGeom>
            <a:noFill/>
          </p:spPr>
          <p:txBody>
            <a:bodyPr wrap="square" rtlCol="0">
              <a:spAutoFit/>
            </a:bodyPr>
            <a:lstStyle/>
            <a:p>
              <a:r>
                <a:rPr lang="en-US" sz="1200" b="1" dirty="0" err="1" smtClean="0"/>
                <a:t>handleRequest</a:t>
              </a:r>
              <a:endParaRPr lang="en-US" sz="1200" b="1" dirty="0"/>
            </a:p>
          </p:txBody>
        </p:sp>
        <p:sp>
          <p:nvSpPr>
            <p:cNvPr id="18" name="Bent-Up Arrow 17"/>
            <p:cNvSpPr/>
            <p:nvPr/>
          </p:nvSpPr>
          <p:spPr>
            <a:xfrm rot="5400000">
              <a:off x="6398808" y="821143"/>
              <a:ext cx="1070785" cy="1219200"/>
            </a:xfrm>
            <a:prstGeom prst="bentUpArrow">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6271435" y="1570405"/>
              <a:ext cx="1392866" cy="276999"/>
            </a:xfrm>
            <a:prstGeom prst="rect">
              <a:avLst/>
            </a:prstGeom>
            <a:noFill/>
          </p:spPr>
          <p:txBody>
            <a:bodyPr wrap="square" rtlCol="0">
              <a:spAutoFit/>
            </a:bodyPr>
            <a:lstStyle/>
            <a:p>
              <a:r>
                <a:rPr lang="en-US" sz="1200" b="1" dirty="0" err="1" smtClean="0"/>
                <a:t>handleResponse</a:t>
              </a:r>
              <a:endParaRPr lang="en-US" sz="1200" b="1" dirty="0"/>
            </a:p>
          </p:txBody>
        </p:sp>
        <p:sp>
          <p:nvSpPr>
            <p:cNvPr id="20" name="Bent-Up Arrow 19"/>
            <p:cNvSpPr/>
            <p:nvPr/>
          </p:nvSpPr>
          <p:spPr>
            <a:xfrm flipH="1">
              <a:off x="4495797" y="895351"/>
              <a:ext cx="3027013" cy="1299386"/>
            </a:xfrm>
            <a:prstGeom prst="bentUpArrow">
              <a:avLst>
                <a:gd name="adj1" fmla="val 20090"/>
                <a:gd name="adj2" fmla="val 22670"/>
                <a:gd name="adj3" fmla="val 19768"/>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435910" y="1932629"/>
              <a:ext cx="1392866" cy="276999"/>
            </a:xfrm>
            <a:prstGeom prst="rect">
              <a:avLst/>
            </a:prstGeom>
            <a:noFill/>
          </p:spPr>
          <p:txBody>
            <a:bodyPr wrap="square" rtlCol="0">
              <a:spAutoFit/>
            </a:bodyPr>
            <a:lstStyle/>
            <a:p>
              <a:r>
                <a:rPr lang="en-US" sz="1200" b="1" dirty="0" err="1" smtClean="0"/>
                <a:t>sendRequest</a:t>
              </a:r>
              <a:endParaRPr lang="en-US" sz="1200" b="1" dirty="0"/>
            </a:p>
          </p:txBody>
        </p:sp>
        <p:sp>
          <p:nvSpPr>
            <p:cNvPr id="22" name="Bent-Up Arrow 21"/>
            <p:cNvSpPr/>
            <p:nvPr/>
          </p:nvSpPr>
          <p:spPr>
            <a:xfrm flipH="1" flipV="1">
              <a:off x="4495800" y="3177366"/>
              <a:ext cx="3027013" cy="1299386"/>
            </a:xfrm>
            <a:prstGeom prst="bentUpArrow">
              <a:avLst>
                <a:gd name="adj1" fmla="val 20090"/>
                <a:gd name="adj2" fmla="val 22670"/>
                <a:gd name="adj3" fmla="val 19768"/>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410200" y="3177254"/>
              <a:ext cx="1392866" cy="276999"/>
            </a:xfrm>
            <a:prstGeom prst="rect">
              <a:avLst/>
            </a:prstGeom>
            <a:noFill/>
          </p:spPr>
          <p:txBody>
            <a:bodyPr wrap="square" rtlCol="0">
              <a:spAutoFit/>
            </a:bodyPr>
            <a:lstStyle/>
            <a:p>
              <a:r>
                <a:rPr lang="en-US" sz="1200" b="1" dirty="0" err="1" smtClean="0"/>
                <a:t>sendResponse</a:t>
              </a:r>
              <a:endParaRPr lang="en-US" sz="1200" b="1" dirty="0"/>
            </a:p>
          </p:txBody>
        </p:sp>
        <p:sp>
          <p:nvSpPr>
            <p:cNvPr id="26" name="Left Arrow 25"/>
            <p:cNvSpPr/>
            <p:nvPr/>
          </p:nvSpPr>
          <p:spPr>
            <a:xfrm>
              <a:off x="6530165" y="2224418"/>
              <a:ext cx="990601" cy="254728"/>
            </a:xfrm>
            <a:prstGeom prst="lef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6705600" y="2232925"/>
              <a:ext cx="762000" cy="246221"/>
            </a:xfrm>
            <a:prstGeom prst="rect">
              <a:avLst/>
            </a:prstGeom>
            <a:noFill/>
          </p:spPr>
          <p:txBody>
            <a:bodyPr wrap="square" rtlCol="0">
              <a:spAutoFit/>
            </a:bodyPr>
            <a:lstStyle/>
            <a:p>
              <a:r>
                <a:rPr lang="en-US" sz="1000" dirty="0" err="1" smtClean="0"/>
                <a:t>getStatus</a:t>
              </a:r>
              <a:endParaRPr lang="en-US" dirty="0"/>
            </a:p>
          </p:txBody>
        </p:sp>
        <p:sp>
          <p:nvSpPr>
            <p:cNvPr id="28" name="Left Arrow 27"/>
            <p:cNvSpPr/>
            <p:nvPr/>
          </p:nvSpPr>
          <p:spPr>
            <a:xfrm>
              <a:off x="6531933" y="2887185"/>
              <a:ext cx="990601" cy="254728"/>
            </a:xfrm>
            <a:prstGeom prst="lef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705600" y="2895692"/>
              <a:ext cx="686697" cy="246221"/>
            </a:xfrm>
            <a:prstGeom prst="rect">
              <a:avLst/>
            </a:prstGeom>
            <a:noFill/>
          </p:spPr>
          <p:txBody>
            <a:bodyPr wrap="square" rtlCol="0">
              <a:spAutoFit/>
            </a:bodyPr>
            <a:lstStyle/>
            <a:p>
              <a:r>
                <a:rPr lang="en-US" sz="1000" dirty="0" err="1" smtClean="0"/>
                <a:t>getError</a:t>
              </a:r>
              <a:endParaRPr lang="en-US" dirty="0"/>
            </a:p>
          </p:txBody>
        </p:sp>
        <p:sp>
          <p:nvSpPr>
            <p:cNvPr id="30" name="Left Arrow 29"/>
            <p:cNvSpPr/>
            <p:nvPr/>
          </p:nvSpPr>
          <p:spPr>
            <a:xfrm flipH="1">
              <a:off x="6553199" y="2571750"/>
              <a:ext cx="990601" cy="254728"/>
            </a:xfrm>
            <a:prstGeom prst="lef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flipH="1">
              <a:off x="6726866" y="2580257"/>
              <a:ext cx="686697" cy="246221"/>
            </a:xfrm>
            <a:prstGeom prst="rect">
              <a:avLst/>
            </a:prstGeom>
            <a:noFill/>
          </p:spPr>
          <p:txBody>
            <a:bodyPr wrap="square" rtlCol="0">
              <a:spAutoFit/>
            </a:bodyPr>
            <a:lstStyle/>
            <a:p>
              <a:r>
                <a:rPr lang="en-US" sz="1000" dirty="0" smtClean="0"/>
                <a:t>apply</a:t>
              </a:r>
              <a:endParaRPr lang="en-US" dirty="0"/>
            </a:p>
          </p:txBody>
        </p:sp>
      </p:grpSp>
      <p:sp>
        <p:nvSpPr>
          <p:cNvPr id="3" name="Rounded Rectangle 2"/>
          <p:cNvSpPr/>
          <p:nvPr/>
        </p:nvSpPr>
        <p:spPr>
          <a:xfrm>
            <a:off x="8257858" y="1430743"/>
            <a:ext cx="657542" cy="2588807"/>
          </a:xfrm>
          <a:prstGeom prst="roundRect">
            <a:avLst/>
          </a:prstGeom>
          <a:pattFill prst="pct10">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smtClean="0">
                <a:solidFill>
                  <a:schemeClr val="tx1"/>
                </a:solidFill>
              </a:rPr>
              <a:t>Built-in </a:t>
            </a:r>
            <a:r>
              <a:rPr lang="en-US" b="1" dirty="0" err="1" smtClean="0">
                <a:solidFill>
                  <a:schemeClr val="tx1"/>
                </a:solidFill>
              </a:rPr>
              <a:t>TransformStrategy</a:t>
            </a:r>
            <a:endParaRPr lang="en-US" b="1" dirty="0">
              <a:solidFill>
                <a:schemeClr val="tx1"/>
              </a:solidFill>
            </a:endParaRPr>
          </a:p>
        </p:txBody>
      </p:sp>
      <p:sp>
        <p:nvSpPr>
          <p:cNvPr id="32" name="Date Placeholder 3"/>
          <p:cNvSpPr>
            <a:spLocks noGrp="1"/>
          </p:cNvSpPr>
          <p:nvPr>
            <p:ph type="dt" sz="half" idx="10"/>
          </p:nvPr>
        </p:nvSpPr>
        <p:spPr>
          <a:xfrm>
            <a:off x="7391400" y="4781549"/>
            <a:ext cx="1057923" cy="259557"/>
          </a:xfrm>
        </p:spPr>
        <p:txBody>
          <a:bodyPr/>
          <a:lstStyle/>
          <a:p>
            <a:fld id="{EE23612B-7178-4A80-BD9E-1DFBAD5583F9}" type="datetime1">
              <a:rPr lang="en-US" smtClean="0"/>
              <a:t>3/23/2021</a:t>
            </a:fld>
            <a:endParaRPr lang="en-US" dirty="0"/>
          </a:p>
        </p:txBody>
      </p:sp>
      <p:sp>
        <p:nvSpPr>
          <p:cNvPr id="33" name="TextBox 32"/>
          <p:cNvSpPr txBox="1"/>
          <p:nvPr/>
        </p:nvSpPr>
        <p:spPr>
          <a:xfrm rot="16200000">
            <a:off x="5842369" y="767982"/>
            <a:ext cx="1371600" cy="430887"/>
          </a:xfrm>
          <a:prstGeom prst="rect">
            <a:avLst/>
          </a:prstGeom>
          <a:noFill/>
        </p:spPr>
        <p:txBody>
          <a:bodyPr wrap="square" rtlCol="0">
            <a:spAutoFit/>
          </a:bodyPr>
          <a:lstStyle/>
          <a:p>
            <a:pPr algn="ctr"/>
            <a:r>
              <a:rPr lang="en-US" sz="1100" dirty="0" smtClean="0"/>
              <a:t>Transformation</a:t>
            </a:r>
            <a:br>
              <a:rPr lang="en-US" sz="1100" dirty="0" smtClean="0"/>
            </a:br>
            <a:r>
              <a:rPr lang="en-US" sz="1100" dirty="0" smtClean="0"/>
              <a:t>Interface</a:t>
            </a:r>
            <a:endParaRPr lang="en-US" sz="1100" dirty="0"/>
          </a:p>
        </p:txBody>
      </p:sp>
    </p:spTree>
    <p:extLst>
      <p:ext uri="{BB962C8B-B14F-4D97-AF65-F5344CB8AC3E}">
        <p14:creationId xmlns:p14="http://schemas.microsoft.com/office/powerpoint/2010/main" val="1160850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Decisions</a:t>
            </a:r>
            <a:endParaRPr lang="en-US" dirty="0"/>
          </a:p>
        </p:txBody>
      </p:sp>
      <p:sp>
        <p:nvSpPr>
          <p:cNvPr id="3" name="Content Placeholder 2"/>
          <p:cNvSpPr>
            <a:spLocks noGrp="1"/>
          </p:cNvSpPr>
          <p:nvPr>
            <p:ph idx="1"/>
          </p:nvPr>
        </p:nvSpPr>
        <p:spPr/>
        <p:txBody>
          <a:bodyPr>
            <a:normAutofit/>
          </a:bodyPr>
          <a:lstStyle/>
          <a:p>
            <a:r>
              <a:rPr lang="en-US" dirty="0" smtClean="0"/>
              <a:t>Describe behavioral and not structural aspects of the design</a:t>
            </a:r>
          </a:p>
          <a:p>
            <a:r>
              <a:rPr lang="en-US" dirty="0" smtClean="0"/>
              <a:t>Use callback methods to define the behavior of a circuit</a:t>
            </a:r>
          </a:p>
          <a:p>
            <a:r>
              <a:rPr lang="en-US" dirty="0" smtClean="0"/>
              <a:t>Allow integration with retargeter technology when available to generate test data</a:t>
            </a:r>
          </a:p>
          <a:p>
            <a:r>
              <a:rPr lang="en-US" dirty="0" smtClean="0"/>
              <a:t>Defined process must also support cases where a retargeter is not present</a:t>
            </a:r>
          </a:p>
        </p:txBody>
      </p:sp>
      <p:sp>
        <p:nvSpPr>
          <p:cNvPr id="4" name="Date Placeholder 3"/>
          <p:cNvSpPr>
            <a:spLocks noGrp="1"/>
          </p:cNvSpPr>
          <p:nvPr>
            <p:ph type="dt" sz="half" idx="10"/>
          </p:nvPr>
        </p:nvSpPr>
        <p:spPr/>
        <p:txBody>
          <a:bodyPr/>
          <a:lstStyle/>
          <a:p>
            <a:fld id="{60017E79-025C-4DF0-98F5-716181DA58BD}" type="datetime1">
              <a:rPr lang="en-US" smtClean="0"/>
              <a:t>3/23/2021</a:t>
            </a:fld>
            <a:endParaRPr lang="en-US" dirty="0"/>
          </a:p>
        </p:txBody>
      </p:sp>
      <p:sp>
        <p:nvSpPr>
          <p:cNvPr id="5" name="Footer Placeholder 4"/>
          <p:cNvSpPr>
            <a:spLocks noGrp="1"/>
          </p:cNvSpPr>
          <p:nvPr>
            <p:ph type="ftr" sz="quarter" idx="11"/>
          </p:nvPr>
        </p:nvSpPr>
        <p:spPr/>
        <p:txBody>
          <a:bodyPr/>
          <a:lstStyle/>
          <a:p>
            <a:r>
              <a:rPr lang="en-US" smtClean="0"/>
              <a:t>P2654/P1687.1 Unified Concepts Analysis</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4</a:t>
            </a:fld>
            <a:endParaRPr lang="en-US"/>
          </a:p>
        </p:txBody>
      </p:sp>
    </p:spTree>
    <p:extLst>
      <p:ext uri="{BB962C8B-B14F-4D97-AF65-F5344CB8AC3E}">
        <p14:creationId xmlns:p14="http://schemas.microsoft.com/office/powerpoint/2010/main" val="38573348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600075"/>
            <a:ext cx="8229600" cy="1200150"/>
          </a:xfrm>
        </p:spPr>
        <p:txBody>
          <a:bodyPr/>
          <a:lstStyle/>
          <a:p>
            <a:r>
              <a:rPr lang="en-US" sz="2800" dirty="0" smtClean="0"/>
              <a:t>C/C++ Library Extension Strategy</a:t>
            </a:r>
            <a:endParaRPr lang="en-US" sz="2800" dirty="0"/>
          </a:p>
        </p:txBody>
      </p:sp>
      <p:sp>
        <p:nvSpPr>
          <p:cNvPr id="5" name="Footer Placeholder 4"/>
          <p:cNvSpPr>
            <a:spLocks noGrp="1"/>
          </p:cNvSpPr>
          <p:nvPr>
            <p:ph type="ftr" sz="quarter" idx="11"/>
          </p:nvPr>
        </p:nvSpPr>
        <p:spPr/>
        <p:txBody>
          <a:bodyPr/>
          <a:lstStyle/>
          <a:p>
            <a:r>
              <a:rPr lang="en-US" smtClean="0"/>
              <a:t>P2654/P1687.1 Unified Concepts Analysis</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40</a:t>
            </a:fld>
            <a:endParaRPr lang="en-US"/>
          </a:p>
        </p:txBody>
      </p:sp>
      <p:sp>
        <p:nvSpPr>
          <p:cNvPr id="24" name="Content Placeholder 46"/>
          <p:cNvSpPr txBox="1">
            <a:spLocks/>
          </p:cNvSpPr>
          <p:nvPr/>
        </p:nvSpPr>
        <p:spPr>
          <a:xfrm>
            <a:off x="222413" y="590550"/>
            <a:ext cx="2977987" cy="4148659"/>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sz="1600" dirty="0" smtClean="0">
                <a:solidFill>
                  <a:schemeClr val="tx1"/>
                </a:solidFill>
              </a:rPr>
              <a:t>Leverages </a:t>
            </a:r>
            <a:r>
              <a:rPr lang="en-US" sz="1600" dirty="0" err="1" smtClean="0">
                <a:solidFill>
                  <a:schemeClr val="tx1"/>
                </a:solidFill>
              </a:rPr>
              <a:t>protobuffer</a:t>
            </a:r>
            <a:r>
              <a:rPr lang="en-US" sz="1600" dirty="0" smtClean="0">
                <a:solidFill>
                  <a:schemeClr val="tx1"/>
                </a:solidFill>
              </a:rPr>
              <a:t> programming language to support model language and C/C++</a:t>
            </a:r>
          </a:p>
          <a:p>
            <a:r>
              <a:rPr lang="en-US" sz="1600" dirty="0" smtClean="0">
                <a:solidFill>
                  <a:schemeClr val="tx1"/>
                </a:solidFill>
              </a:rPr>
              <a:t>Direct call to callback functions from </a:t>
            </a:r>
            <a:r>
              <a:rPr lang="en-US" sz="1600" dirty="0" err="1" smtClean="0">
                <a:solidFill>
                  <a:schemeClr val="tx1"/>
                </a:solidFill>
              </a:rPr>
              <a:t>TransformStrategy</a:t>
            </a:r>
            <a:endParaRPr lang="en-US" sz="1600" dirty="0" smtClean="0">
              <a:solidFill>
                <a:schemeClr val="tx1"/>
              </a:solidFill>
            </a:endParaRPr>
          </a:p>
          <a:p>
            <a:r>
              <a:rPr lang="en-US" sz="1600" dirty="0" smtClean="0">
                <a:solidFill>
                  <a:schemeClr val="tx1"/>
                </a:solidFill>
              </a:rPr>
              <a:t>Service functions from </a:t>
            </a:r>
            <a:r>
              <a:rPr lang="en-US" sz="1600" dirty="0" err="1" smtClean="0">
                <a:solidFill>
                  <a:schemeClr val="tx1"/>
                </a:solidFill>
              </a:rPr>
              <a:t>protoc</a:t>
            </a:r>
            <a:r>
              <a:rPr lang="en-US" sz="1600" dirty="0" smtClean="0">
                <a:solidFill>
                  <a:schemeClr val="tx1"/>
                </a:solidFill>
              </a:rPr>
              <a:t> compile in C or C++ code</a:t>
            </a:r>
          </a:p>
          <a:p>
            <a:r>
              <a:rPr lang="en-US" sz="1600" dirty="0" smtClean="0">
                <a:solidFill>
                  <a:schemeClr val="tx1"/>
                </a:solidFill>
              </a:rPr>
              <a:t>SWIG generated or hand crafted to adapt model code to C/C++ callbacks</a:t>
            </a:r>
          </a:p>
          <a:p>
            <a:endParaRPr lang="en-US" sz="1600" dirty="0" smtClean="0">
              <a:solidFill>
                <a:schemeClr val="tx1"/>
              </a:solidFill>
            </a:endParaRPr>
          </a:p>
          <a:p>
            <a:endParaRPr lang="en-US" sz="1600" dirty="0" smtClean="0">
              <a:solidFill>
                <a:schemeClr val="tx1"/>
              </a:solidFill>
            </a:endParaRPr>
          </a:p>
        </p:txBody>
      </p:sp>
      <p:grpSp>
        <p:nvGrpSpPr>
          <p:cNvPr id="2" name="Group 1"/>
          <p:cNvGrpSpPr/>
          <p:nvPr/>
        </p:nvGrpSpPr>
        <p:grpSpPr>
          <a:xfrm>
            <a:off x="3429000" y="438150"/>
            <a:ext cx="4495800" cy="4495799"/>
            <a:chOff x="4162742" y="438150"/>
            <a:chExt cx="4495800" cy="4495799"/>
          </a:xfrm>
        </p:grpSpPr>
        <p:sp>
          <p:nvSpPr>
            <p:cNvPr id="9" name="Freeform 8"/>
            <p:cNvSpPr/>
            <p:nvPr/>
          </p:nvSpPr>
          <p:spPr>
            <a:xfrm>
              <a:off x="4162742" y="438150"/>
              <a:ext cx="2850688" cy="4495799"/>
            </a:xfrm>
            <a:custGeom>
              <a:avLst/>
              <a:gdLst/>
              <a:ahLst/>
              <a:cxnLst/>
              <a:rect l="0" t="0" r="r" b="b"/>
              <a:pathLst>
                <a:path w="5114" h="3098">
                  <a:moveTo>
                    <a:pt x="516" y="0"/>
                  </a:moveTo>
                  <a:lnTo>
                    <a:pt x="516" y="0"/>
                  </a:lnTo>
                  <a:cubicBezTo>
                    <a:pt x="426" y="0"/>
                    <a:pt x="337" y="24"/>
                    <a:pt x="258" y="69"/>
                  </a:cubicBezTo>
                  <a:cubicBezTo>
                    <a:pt x="180" y="114"/>
                    <a:pt x="114" y="180"/>
                    <a:pt x="69" y="258"/>
                  </a:cubicBezTo>
                  <a:cubicBezTo>
                    <a:pt x="24" y="337"/>
                    <a:pt x="0" y="426"/>
                    <a:pt x="0" y="516"/>
                  </a:cubicBezTo>
                  <a:lnTo>
                    <a:pt x="0" y="2580"/>
                  </a:lnTo>
                  <a:lnTo>
                    <a:pt x="0" y="2581"/>
                  </a:lnTo>
                  <a:cubicBezTo>
                    <a:pt x="0" y="2671"/>
                    <a:pt x="24" y="2760"/>
                    <a:pt x="69" y="2839"/>
                  </a:cubicBezTo>
                  <a:cubicBezTo>
                    <a:pt x="114" y="2917"/>
                    <a:pt x="180" y="2983"/>
                    <a:pt x="258" y="3028"/>
                  </a:cubicBezTo>
                  <a:cubicBezTo>
                    <a:pt x="337" y="3073"/>
                    <a:pt x="426" y="3097"/>
                    <a:pt x="516" y="3097"/>
                  </a:cubicBezTo>
                  <a:lnTo>
                    <a:pt x="4596" y="3097"/>
                  </a:lnTo>
                  <a:lnTo>
                    <a:pt x="4597" y="3097"/>
                  </a:lnTo>
                  <a:cubicBezTo>
                    <a:pt x="4687" y="3097"/>
                    <a:pt x="4776" y="3073"/>
                    <a:pt x="4855" y="3028"/>
                  </a:cubicBezTo>
                  <a:cubicBezTo>
                    <a:pt x="4933" y="2983"/>
                    <a:pt x="4999" y="2917"/>
                    <a:pt x="5044" y="2839"/>
                  </a:cubicBezTo>
                  <a:cubicBezTo>
                    <a:pt x="5089" y="2760"/>
                    <a:pt x="5113" y="2671"/>
                    <a:pt x="5113" y="2581"/>
                  </a:cubicBezTo>
                  <a:lnTo>
                    <a:pt x="5113" y="516"/>
                  </a:lnTo>
                  <a:lnTo>
                    <a:pt x="5113" y="516"/>
                  </a:lnTo>
                  <a:lnTo>
                    <a:pt x="5113" y="516"/>
                  </a:lnTo>
                  <a:cubicBezTo>
                    <a:pt x="5113" y="426"/>
                    <a:pt x="5089" y="337"/>
                    <a:pt x="5044" y="258"/>
                  </a:cubicBezTo>
                  <a:cubicBezTo>
                    <a:pt x="4999" y="180"/>
                    <a:pt x="4933" y="114"/>
                    <a:pt x="4855" y="69"/>
                  </a:cubicBezTo>
                  <a:cubicBezTo>
                    <a:pt x="4776" y="24"/>
                    <a:pt x="4687" y="0"/>
                    <a:pt x="4597" y="0"/>
                  </a:cubicBezTo>
                  <a:lnTo>
                    <a:pt x="516" y="0"/>
                  </a:lnTo>
                </a:path>
              </a:pathLst>
            </a:custGeom>
            <a:solidFill>
              <a:srgbClr val="FFFFFF"/>
            </a:solidFill>
            <a:ln>
              <a:solidFill>
                <a:srgbClr val="000000"/>
              </a:solidFill>
            </a:ln>
          </p:spPr>
          <p:style>
            <a:lnRef idx="0">
              <a:scrgbClr r="0" g="0" b="0"/>
            </a:lnRef>
            <a:fillRef idx="0">
              <a:scrgbClr r="0" g="0" b="0"/>
            </a:fillRef>
            <a:effectRef idx="0">
              <a:scrgbClr r="0" g="0" b="0"/>
            </a:effectRef>
            <a:fontRef idx="minor"/>
          </p:style>
          <p:txBody>
            <a:bodyPr/>
            <a:lstStyle/>
            <a:p>
              <a:endParaRPr lang="en-US" sz="1200"/>
            </a:p>
          </p:txBody>
        </p:sp>
        <p:sp>
          <p:nvSpPr>
            <p:cNvPr id="10" name="Freeform 9"/>
            <p:cNvSpPr/>
            <p:nvPr/>
          </p:nvSpPr>
          <p:spPr>
            <a:xfrm>
              <a:off x="4319867" y="4476751"/>
              <a:ext cx="2535490" cy="380999"/>
            </a:xfrm>
            <a:custGeom>
              <a:avLst/>
              <a:gdLst/>
              <a:ahLst/>
              <a:cxnLst/>
              <a:rect l="0" t="0" r="r" b="b"/>
              <a:pathLst>
                <a:path w="4549" h="938">
                  <a:moveTo>
                    <a:pt x="156" y="0"/>
                  </a:moveTo>
                  <a:lnTo>
                    <a:pt x="156" y="0"/>
                  </a:lnTo>
                  <a:cubicBezTo>
                    <a:pt x="129" y="0"/>
                    <a:pt x="102" y="7"/>
                    <a:pt x="78" y="21"/>
                  </a:cubicBezTo>
                  <a:cubicBezTo>
                    <a:pt x="54" y="35"/>
                    <a:pt x="35" y="54"/>
                    <a:pt x="21" y="78"/>
                  </a:cubicBezTo>
                  <a:cubicBezTo>
                    <a:pt x="7" y="102"/>
                    <a:pt x="0" y="129"/>
                    <a:pt x="0" y="156"/>
                  </a:cubicBezTo>
                  <a:lnTo>
                    <a:pt x="0" y="780"/>
                  </a:lnTo>
                  <a:lnTo>
                    <a:pt x="0" y="781"/>
                  </a:lnTo>
                  <a:cubicBezTo>
                    <a:pt x="0" y="808"/>
                    <a:pt x="7" y="835"/>
                    <a:pt x="21" y="859"/>
                  </a:cubicBezTo>
                  <a:cubicBezTo>
                    <a:pt x="35" y="883"/>
                    <a:pt x="54" y="902"/>
                    <a:pt x="78" y="916"/>
                  </a:cubicBezTo>
                  <a:cubicBezTo>
                    <a:pt x="102" y="930"/>
                    <a:pt x="129" y="937"/>
                    <a:pt x="156" y="937"/>
                  </a:cubicBezTo>
                  <a:lnTo>
                    <a:pt x="4391" y="937"/>
                  </a:lnTo>
                  <a:lnTo>
                    <a:pt x="4392" y="937"/>
                  </a:lnTo>
                  <a:cubicBezTo>
                    <a:pt x="4419" y="937"/>
                    <a:pt x="4446" y="930"/>
                    <a:pt x="4470" y="916"/>
                  </a:cubicBezTo>
                  <a:cubicBezTo>
                    <a:pt x="4494" y="902"/>
                    <a:pt x="4513" y="883"/>
                    <a:pt x="4527" y="859"/>
                  </a:cubicBezTo>
                  <a:cubicBezTo>
                    <a:pt x="4541" y="835"/>
                    <a:pt x="4548" y="808"/>
                    <a:pt x="4548" y="781"/>
                  </a:cubicBezTo>
                  <a:lnTo>
                    <a:pt x="4548" y="156"/>
                  </a:lnTo>
                  <a:lnTo>
                    <a:pt x="4548" y="156"/>
                  </a:lnTo>
                  <a:lnTo>
                    <a:pt x="4548" y="156"/>
                  </a:lnTo>
                  <a:cubicBezTo>
                    <a:pt x="4548" y="129"/>
                    <a:pt x="4541" y="102"/>
                    <a:pt x="4527" y="78"/>
                  </a:cubicBezTo>
                  <a:cubicBezTo>
                    <a:pt x="4513" y="54"/>
                    <a:pt x="4494" y="35"/>
                    <a:pt x="4470" y="21"/>
                  </a:cubicBezTo>
                  <a:cubicBezTo>
                    <a:pt x="4446" y="7"/>
                    <a:pt x="4419" y="0"/>
                    <a:pt x="4392" y="0"/>
                  </a:cubicBezTo>
                  <a:lnTo>
                    <a:pt x="156" y="0"/>
                  </a:lnTo>
                </a:path>
              </a:pathLst>
            </a:custGeom>
            <a:solidFill>
              <a:srgbClr val="666666"/>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0" marR="0" algn="ctr" hangingPunct="0">
                <a:spcBef>
                  <a:spcPts val="0"/>
                </a:spcBef>
                <a:spcAft>
                  <a:spcPts val="0"/>
                </a:spcAft>
              </a:pPr>
              <a:r>
                <a:rPr lang="en-US" sz="1200" kern="100" dirty="0">
                  <a:solidFill>
                    <a:srgbClr val="FFFFFF"/>
                  </a:solidFill>
                  <a:effectLst/>
                  <a:latin typeface="Liberation Sans"/>
                  <a:ea typeface="DejaVu Sans"/>
                  <a:cs typeface="DejaVu Sans"/>
                </a:rPr>
                <a:t>HOST INTERFACE</a:t>
              </a:r>
              <a:endParaRPr lang="en-US" sz="1000" kern="100" dirty="0">
                <a:effectLst/>
                <a:latin typeface="Liberation Serif"/>
                <a:ea typeface="NSimSun"/>
                <a:cs typeface="Arial Unicode MS"/>
              </a:endParaRPr>
            </a:p>
          </p:txBody>
        </p:sp>
        <p:sp>
          <p:nvSpPr>
            <p:cNvPr id="11" name="Freeform 10"/>
            <p:cNvSpPr/>
            <p:nvPr/>
          </p:nvSpPr>
          <p:spPr>
            <a:xfrm>
              <a:off x="4263276" y="971550"/>
              <a:ext cx="2649935" cy="3429000"/>
            </a:xfrm>
            <a:custGeom>
              <a:avLst/>
              <a:gdLst/>
              <a:ahLst/>
              <a:cxnLst/>
              <a:rect l="0" t="0" r="r" b="b"/>
              <a:pathLst>
                <a:path w="4754" h="1082">
                  <a:moveTo>
                    <a:pt x="180" y="0"/>
                  </a:moveTo>
                  <a:lnTo>
                    <a:pt x="180" y="0"/>
                  </a:lnTo>
                  <a:cubicBezTo>
                    <a:pt x="149" y="0"/>
                    <a:pt x="117" y="8"/>
                    <a:pt x="90" y="24"/>
                  </a:cubicBezTo>
                  <a:cubicBezTo>
                    <a:pt x="63" y="40"/>
                    <a:pt x="40" y="63"/>
                    <a:pt x="24" y="90"/>
                  </a:cubicBezTo>
                  <a:cubicBezTo>
                    <a:pt x="8" y="117"/>
                    <a:pt x="0" y="149"/>
                    <a:pt x="0" y="180"/>
                  </a:cubicBezTo>
                  <a:lnTo>
                    <a:pt x="0" y="900"/>
                  </a:lnTo>
                  <a:lnTo>
                    <a:pt x="0" y="901"/>
                  </a:lnTo>
                  <a:cubicBezTo>
                    <a:pt x="0" y="932"/>
                    <a:pt x="8" y="964"/>
                    <a:pt x="24" y="991"/>
                  </a:cubicBezTo>
                  <a:cubicBezTo>
                    <a:pt x="40" y="1018"/>
                    <a:pt x="63" y="1041"/>
                    <a:pt x="90" y="1057"/>
                  </a:cubicBezTo>
                  <a:cubicBezTo>
                    <a:pt x="117" y="1073"/>
                    <a:pt x="149" y="1081"/>
                    <a:pt x="180" y="1081"/>
                  </a:cubicBezTo>
                  <a:lnTo>
                    <a:pt x="4572" y="1081"/>
                  </a:lnTo>
                  <a:lnTo>
                    <a:pt x="4573" y="1081"/>
                  </a:lnTo>
                  <a:cubicBezTo>
                    <a:pt x="4604" y="1081"/>
                    <a:pt x="4636" y="1073"/>
                    <a:pt x="4663" y="1057"/>
                  </a:cubicBezTo>
                  <a:cubicBezTo>
                    <a:pt x="4690" y="1041"/>
                    <a:pt x="4713" y="1018"/>
                    <a:pt x="4729" y="991"/>
                  </a:cubicBezTo>
                  <a:cubicBezTo>
                    <a:pt x="4745" y="964"/>
                    <a:pt x="4753" y="932"/>
                    <a:pt x="4753" y="901"/>
                  </a:cubicBezTo>
                  <a:lnTo>
                    <a:pt x="4753" y="180"/>
                  </a:lnTo>
                  <a:lnTo>
                    <a:pt x="4753" y="180"/>
                  </a:lnTo>
                  <a:lnTo>
                    <a:pt x="4753" y="180"/>
                  </a:lnTo>
                  <a:cubicBezTo>
                    <a:pt x="4753" y="149"/>
                    <a:pt x="4745" y="117"/>
                    <a:pt x="4729" y="90"/>
                  </a:cubicBezTo>
                  <a:cubicBezTo>
                    <a:pt x="4713" y="63"/>
                    <a:pt x="4690" y="40"/>
                    <a:pt x="4663" y="24"/>
                  </a:cubicBezTo>
                  <a:cubicBezTo>
                    <a:pt x="4636" y="8"/>
                    <a:pt x="4604" y="0"/>
                    <a:pt x="4573" y="0"/>
                  </a:cubicBezTo>
                  <a:lnTo>
                    <a:pt x="180" y="0"/>
                  </a:lnTo>
                </a:path>
              </a:pathLst>
            </a:custGeom>
            <a:solidFill>
              <a:srgbClr val="CCCCCC"/>
            </a:solidFill>
            <a:ln>
              <a:solidFill>
                <a:srgbClr val="000000"/>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0" marR="0" algn="ctr" hangingPunct="0">
                <a:spcBef>
                  <a:spcPts val="0"/>
                </a:spcBef>
                <a:spcAft>
                  <a:spcPts val="0"/>
                </a:spcAft>
              </a:pPr>
              <a:r>
                <a:rPr lang="en-US" sz="1200" kern="100" dirty="0" smtClean="0">
                  <a:effectLst/>
                  <a:latin typeface="Liberation Sans"/>
                  <a:ea typeface="DejaVu Sans"/>
                  <a:cs typeface="DejaVu Sans"/>
                </a:rPr>
                <a:t>TRANSFORMATION</a:t>
              </a:r>
              <a:br>
                <a:rPr lang="en-US" sz="1200" kern="100" dirty="0" smtClean="0">
                  <a:effectLst/>
                  <a:latin typeface="Liberation Sans"/>
                  <a:ea typeface="DejaVu Sans"/>
                  <a:cs typeface="DejaVu Sans"/>
                </a:rPr>
              </a:br>
              <a:r>
                <a:rPr lang="en-US" sz="1200" kern="100" dirty="0" smtClean="0">
                  <a:effectLst/>
                  <a:latin typeface="Liberation Sans"/>
                  <a:ea typeface="DejaVu Sans"/>
                  <a:cs typeface="DejaVu Sans"/>
                </a:rPr>
                <a:t>ENGINE</a:t>
              </a:r>
              <a:endParaRPr lang="en-US" sz="1000" kern="100" dirty="0">
                <a:effectLst/>
                <a:latin typeface="Liberation Serif"/>
                <a:ea typeface="NSimSun"/>
                <a:cs typeface="Arial Unicode MS"/>
              </a:endParaRPr>
            </a:p>
          </p:txBody>
        </p:sp>
        <p:sp>
          <p:nvSpPr>
            <p:cNvPr id="12" name="Freeform 11"/>
            <p:cNvSpPr/>
            <p:nvPr/>
          </p:nvSpPr>
          <p:spPr>
            <a:xfrm>
              <a:off x="4319867" y="514350"/>
              <a:ext cx="2535490" cy="381000"/>
            </a:xfrm>
            <a:custGeom>
              <a:avLst/>
              <a:gdLst/>
              <a:ahLst/>
              <a:cxnLst/>
              <a:rect l="0" t="0" r="r" b="b"/>
              <a:pathLst>
                <a:path w="4549" h="938">
                  <a:moveTo>
                    <a:pt x="156" y="0"/>
                  </a:moveTo>
                  <a:lnTo>
                    <a:pt x="156" y="0"/>
                  </a:lnTo>
                  <a:cubicBezTo>
                    <a:pt x="129" y="0"/>
                    <a:pt x="102" y="7"/>
                    <a:pt x="78" y="21"/>
                  </a:cubicBezTo>
                  <a:cubicBezTo>
                    <a:pt x="54" y="35"/>
                    <a:pt x="35" y="54"/>
                    <a:pt x="21" y="78"/>
                  </a:cubicBezTo>
                  <a:cubicBezTo>
                    <a:pt x="7" y="102"/>
                    <a:pt x="0" y="129"/>
                    <a:pt x="0" y="156"/>
                  </a:cubicBezTo>
                  <a:lnTo>
                    <a:pt x="0" y="780"/>
                  </a:lnTo>
                  <a:lnTo>
                    <a:pt x="0" y="781"/>
                  </a:lnTo>
                  <a:cubicBezTo>
                    <a:pt x="0" y="808"/>
                    <a:pt x="7" y="835"/>
                    <a:pt x="21" y="859"/>
                  </a:cubicBezTo>
                  <a:cubicBezTo>
                    <a:pt x="35" y="883"/>
                    <a:pt x="54" y="902"/>
                    <a:pt x="78" y="916"/>
                  </a:cubicBezTo>
                  <a:cubicBezTo>
                    <a:pt x="102" y="930"/>
                    <a:pt x="129" y="937"/>
                    <a:pt x="156" y="937"/>
                  </a:cubicBezTo>
                  <a:lnTo>
                    <a:pt x="4391" y="937"/>
                  </a:lnTo>
                  <a:lnTo>
                    <a:pt x="4392" y="937"/>
                  </a:lnTo>
                  <a:cubicBezTo>
                    <a:pt x="4419" y="937"/>
                    <a:pt x="4446" y="930"/>
                    <a:pt x="4470" y="916"/>
                  </a:cubicBezTo>
                  <a:cubicBezTo>
                    <a:pt x="4494" y="902"/>
                    <a:pt x="4513" y="883"/>
                    <a:pt x="4527" y="859"/>
                  </a:cubicBezTo>
                  <a:cubicBezTo>
                    <a:pt x="4541" y="835"/>
                    <a:pt x="4548" y="808"/>
                    <a:pt x="4548" y="781"/>
                  </a:cubicBezTo>
                  <a:lnTo>
                    <a:pt x="4548" y="156"/>
                  </a:lnTo>
                  <a:lnTo>
                    <a:pt x="4548" y="156"/>
                  </a:lnTo>
                  <a:lnTo>
                    <a:pt x="4548" y="156"/>
                  </a:lnTo>
                  <a:cubicBezTo>
                    <a:pt x="4548" y="129"/>
                    <a:pt x="4541" y="102"/>
                    <a:pt x="4527" y="78"/>
                  </a:cubicBezTo>
                  <a:cubicBezTo>
                    <a:pt x="4513" y="54"/>
                    <a:pt x="4494" y="35"/>
                    <a:pt x="4470" y="21"/>
                  </a:cubicBezTo>
                  <a:cubicBezTo>
                    <a:pt x="4446" y="7"/>
                    <a:pt x="4419" y="0"/>
                    <a:pt x="4392" y="0"/>
                  </a:cubicBezTo>
                  <a:lnTo>
                    <a:pt x="156" y="0"/>
                  </a:lnTo>
                </a:path>
              </a:pathLst>
            </a:custGeom>
            <a:solidFill>
              <a:srgbClr val="666666"/>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0" marR="0" algn="ctr" hangingPunct="0">
                <a:spcBef>
                  <a:spcPts val="0"/>
                </a:spcBef>
                <a:spcAft>
                  <a:spcPts val="0"/>
                </a:spcAft>
              </a:pPr>
              <a:r>
                <a:rPr lang="en-US" sz="1200" kern="100" dirty="0">
                  <a:solidFill>
                    <a:srgbClr val="FFFFFF"/>
                  </a:solidFill>
                  <a:effectLst/>
                  <a:latin typeface="Liberation Sans"/>
                  <a:ea typeface="DejaVu Sans"/>
                  <a:cs typeface="DejaVu Sans"/>
                </a:rPr>
                <a:t>CLIENT INTERFACE</a:t>
              </a:r>
              <a:endParaRPr lang="en-US" sz="1000" kern="100" dirty="0">
                <a:effectLst/>
                <a:latin typeface="Liberation Serif"/>
                <a:ea typeface="NSimSun"/>
                <a:cs typeface="Arial Unicode MS"/>
              </a:endParaRPr>
            </a:p>
          </p:txBody>
        </p:sp>
        <p:sp>
          <p:nvSpPr>
            <p:cNvPr id="15" name="Rounded Rectangle 14"/>
            <p:cNvSpPr/>
            <p:nvPr/>
          </p:nvSpPr>
          <p:spPr>
            <a:xfrm>
              <a:off x="7467600" y="1430743"/>
              <a:ext cx="1190942" cy="2514602"/>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TRANSFORM</a:t>
              </a:r>
              <a:br>
                <a:rPr lang="en-US" sz="1100" dirty="0" smtClean="0">
                  <a:solidFill>
                    <a:schemeClr val="tx1"/>
                  </a:solidFill>
                </a:rPr>
              </a:br>
              <a:r>
                <a:rPr lang="en-US" sz="1100" dirty="0" smtClean="0">
                  <a:solidFill>
                    <a:schemeClr val="tx1"/>
                  </a:solidFill>
                </a:rPr>
                <a:t>STRATEGY</a:t>
              </a:r>
              <a:br>
                <a:rPr lang="en-US" sz="1100" dirty="0" smtClean="0">
                  <a:solidFill>
                    <a:schemeClr val="tx1"/>
                  </a:solidFill>
                </a:rPr>
              </a:br>
              <a:r>
                <a:rPr lang="en-US" sz="1100" dirty="0" smtClean="0">
                  <a:solidFill>
                    <a:schemeClr val="tx1"/>
                  </a:solidFill>
                </a:rPr>
                <a:t>(CALLBACK</a:t>
              </a:r>
              <a:br>
                <a:rPr lang="en-US" sz="1100" dirty="0" smtClean="0">
                  <a:solidFill>
                    <a:schemeClr val="tx1"/>
                  </a:solidFill>
                </a:rPr>
              </a:br>
              <a:r>
                <a:rPr lang="en-US" sz="1100" dirty="0" smtClean="0">
                  <a:solidFill>
                    <a:schemeClr val="tx1"/>
                  </a:solidFill>
                </a:rPr>
                <a:t>INTERFACE</a:t>
              </a:r>
              <a:br>
                <a:rPr lang="en-US" sz="1100" dirty="0" smtClean="0">
                  <a:solidFill>
                    <a:schemeClr val="tx1"/>
                  </a:solidFill>
                </a:rPr>
              </a:br>
              <a:r>
                <a:rPr lang="en-US" sz="1100" dirty="0" smtClean="0">
                  <a:solidFill>
                    <a:schemeClr val="tx1"/>
                  </a:solidFill>
                </a:rPr>
                <a:t>FAÇADE/</a:t>
              </a:r>
            </a:p>
            <a:p>
              <a:pPr algn="ctr"/>
              <a:r>
                <a:rPr lang="en-US" sz="1100" dirty="0" smtClean="0">
                  <a:solidFill>
                    <a:schemeClr val="tx1"/>
                  </a:solidFill>
                </a:rPr>
                <a:t>WRAPPER)</a:t>
              </a:r>
              <a:endParaRPr lang="en-US" sz="1100" dirty="0">
                <a:solidFill>
                  <a:schemeClr val="tx1"/>
                </a:solidFill>
              </a:endParaRPr>
            </a:p>
          </p:txBody>
        </p:sp>
        <p:sp>
          <p:nvSpPr>
            <p:cNvPr id="16" name="Bent-Up Arrow 15"/>
            <p:cNvSpPr/>
            <p:nvPr/>
          </p:nvSpPr>
          <p:spPr>
            <a:xfrm rot="16200000" flipV="1">
              <a:off x="6377818" y="3335745"/>
              <a:ext cx="1070785" cy="1219200"/>
            </a:xfrm>
            <a:prstGeom prst="bentUpArrow">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6269666" y="3541086"/>
              <a:ext cx="1295400" cy="276999"/>
            </a:xfrm>
            <a:prstGeom prst="rect">
              <a:avLst/>
            </a:prstGeom>
            <a:noFill/>
          </p:spPr>
          <p:txBody>
            <a:bodyPr wrap="square" rtlCol="0">
              <a:spAutoFit/>
            </a:bodyPr>
            <a:lstStyle/>
            <a:p>
              <a:r>
                <a:rPr lang="en-US" sz="1200" b="1" dirty="0" err="1" smtClean="0"/>
                <a:t>handleRequest</a:t>
              </a:r>
              <a:endParaRPr lang="en-US" sz="1200" b="1" dirty="0"/>
            </a:p>
          </p:txBody>
        </p:sp>
        <p:sp>
          <p:nvSpPr>
            <p:cNvPr id="18" name="Bent-Up Arrow 17"/>
            <p:cNvSpPr/>
            <p:nvPr/>
          </p:nvSpPr>
          <p:spPr>
            <a:xfrm rot="5400000">
              <a:off x="6398808" y="821143"/>
              <a:ext cx="1070785" cy="1219200"/>
            </a:xfrm>
            <a:prstGeom prst="bentUpArrow">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6271435" y="1570405"/>
              <a:ext cx="1392866" cy="276999"/>
            </a:xfrm>
            <a:prstGeom prst="rect">
              <a:avLst/>
            </a:prstGeom>
            <a:noFill/>
          </p:spPr>
          <p:txBody>
            <a:bodyPr wrap="square" rtlCol="0">
              <a:spAutoFit/>
            </a:bodyPr>
            <a:lstStyle/>
            <a:p>
              <a:r>
                <a:rPr lang="en-US" sz="1200" b="1" dirty="0" err="1" smtClean="0"/>
                <a:t>handleResponse</a:t>
              </a:r>
              <a:endParaRPr lang="en-US" sz="1200" b="1" dirty="0"/>
            </a:p>
          </p:txBody>
        </p:sp>
        <p:sp>
          <p:nvSpPr>
            <p:cNvPr id="20" name="Bent-Up Arrow 19"/>
            <p:cNvSpPr/>
            <p:nvPr/>
          </p:nvSpPr>
          <p:spPr>
            <a:xfrm flipH="1">
              <a:off x="4495797" y="895351"/>
              <a:ext cx="3027013" cy="1299386"/>
            </a:xfrm>
            <a:prstGeom prst="bentUpArrow">
              <a:avLst>
                <a:gd name="adj1" fmla="val 20090"/>
                <a:gd name="adj2" fmla="val 22670"/>
                <a:gd name="adj3" fmla="val 19768"/>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435910" y="1932629"/>
              <a:ext cx="1392866" cy="276999"/>
            </a:xfrm>
            <a:prstGeom prst="rect">
              <a:avLst/>
            </a:prstGeom>
            <a:noFill/>
          </p:spPr>
          <p:txBody>
            <a:bodyPr wrap="square" rtlCol="0">
              <a:spAutoFit/>
            </a:bodyPr>
            <a:lstStyle/>
            <a:p>
              <a:r>
                <a:rPr lang="en-US" sz="1200" b="1" dirty="0" err="1" smtClean="0"/>
                <a:t>sendRequest</a:t>
              </a:r>
              <a:endParaRPr lang="en-US" sz="1200" b="1" dirty="0"/>
            </a:p>
          </p:txBody>
        </p:sp>
        <p:sp>
          <p:nvSpPr>
            <p:cNvPr id="22" name="Bent-Up Arrow 21"/>
            <p:cNvSpPr/>
            <p:nvPr/>
          </p:nvSpPr>
          <p:spPr>
            <a:xfrm flipH="1" flipV="1">
              <a:off x="4495800" y="3177366"/>
              <a:ext cx="3027013" cy="1299386"/>
            </a:xfrm>
            <a:prstGeom prst="bentUpArrow">
              <a:avLst>
                <a:gd name="adj1" fmla="val 20090"/>
                <a:gd name="adj2" fmla="val 22670"/>
                <a:gd name="adj3" fmla="val 19768"/>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410200" y="3177254"/>
              <a:ext cx="1392866" cy="276999"/>
            </a:xfrm>
            <a:prstGeom prst="rect">
              <a:avLst/>
            </a:prstGeom>
            <a:noFill/>
          </p:spPr>
          <p:txBody>
            <a:bodyPr wrap="square" rtlCol="0">
              <a:spAutoFit/>
            </a:bodyPr>
            <a:lstStyle/>
            <a:p>
              <a:r>
                <a:rPr lang="en-US" sz="1200" b="1" dirty="0" err="1" smtClean="0"/>
                <a:t>sendResponse</a:t>
              </a:r>
              <a:endParaRPr lang="en-US" sz="1200" b="1" dirty="0"/>
            </a:p>
          </p:txBody>
        </p:sp>
        <p:sp>
          <p:nvSpPr>
            <p:cNvPr id="26" name="Left Arrow 25"/>
            <p:cNvSpPr/>
            <p:nvPr/>
          </p:nvSpPr>
          <p:spPr>
            <a:xfrm>
              <a:off x="6530165" y="2224418"/>
              <a:ext cx="990601" cy="254728"/>
            </a:xfrm>
            <a:prstGeom prst="lef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6705600" y="2232925"/>
              <a:ext cx="762000" cy="246221"/>
            </a:xfrm>
            <a:prstGeom prst="rect">
              <a:avLst/>
            </a:prstGeom>
            <a:noFill/>
          </p:spPr>
          <p:txBody>
            <a:bodyPr wrap="square" rtlCol="0">
              <a:spAutoFit/>
            </a:bodyPr>
            <a:lstStyle/>
            <a:p>
              <a:r>
                <a:rPr lang="en-US" sz="1000" dirty="0" err="1" smtClean="0"/>
                <a:t>getStatus</a:t>
              </a:r>
              <a:endParaRPr lang="en-US" dirty="0"/>
            </a:p>
          </p:txBody>
        </p:sp>
        <p:sp>
          <p:nvSpPr>
            <p:cNvPr id="28" name="Left Arrow 27"/>
            <p:cNvSpPr/>
            <p:nvPr/>
          </p:nvSpPr>
          <p:spPr>
            <a:xfrm>
              <a:off x="6531933" y="2887185"/>
              <a:ext cx="990601" cy="254728"/>
            </a:xfrm>
            <a:prstGeom prst="lef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705600" y="2895692"/>
              <a:ext cx="686697" cy="246221"/>
            </a:xfrm>
            <a:prstGeom prst="rect">
              <a:avLst/>
            </a:prstGeom>
            <a:noFill/>
          </p:spPr>
          <p:txBody>
            <a:bodyPr wrap="square" rtlCol="0">
              <a:spAutoFit/>
            </a:bodyPr>
            <a:lstStyle/>
            <a:p>
              <a:r>
                <a:rPr lang="en-US" sz="1000" dirty="0" err="1" smtClean="0"/>
                <a:t>getError</a:t>
              </a:r>
              <a:endParaRPr lang="en-US" dirty="0"/>
            </a:p>
          </p:txBody>
        </p:sp>
        <p:sp>
          <p:nvSpPr>
            <p:cNvPr id="30" name="Left Arrow 29"/>
            <p:cNvSpPr/>
            <p:nvPr/>
          </p:nvSpPr>
          <p:spPr>
            <a:xfrm flipH="1">
              <a:off x="6553199" y="2571750"/>
              <a:ext cx="990601" cy="254728"/>
            </a:xfrm>
            <a:prstGeom prst="lef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flipH="1">
              <a:off x="6726866" y="2580257"/>
              <a:ext cx="686697" cy="246221"/>
            </a:xfrm>
            <a:prstGeom prst="rect">
              <a:avLst/>
            </a:prstGeom>
            <a:noFill/>
          </p:spPr>
          <p:txBody>
            <a:bodyPr wrap="square" rtlCol="0">
              <a:spAutoFit/>
            </a:bodyPr>
            <a:lstStyle/>
            <a:p>
              <a:r>
                <a:rPr lang="en-US" sz="1000" dirty="0" smtClean="0"/>
                <a:t>apply</a:t>
              </a:r>
              <a:endParaRPr lang="en-US" dirty="0"/>
            </a:p>
          </p:txBody>
        </p:sp>
      </p:grpSp>
      <p:sp>
        <p:nvSpPr>
          <p:cNvPr id="3" name="Rounded Rectangle 2"/>
          <p:cNvSpPr/>
          <p:nvPr/>
        </p:nvSpPr>
        <p:spPr>
          <a:xfrm>
            <a:off x="8458200" y="1430743"/>
            <a:ext cx="457200" cy="2514602"/>
          </a:xfrm>
          <a:prstGeom prst="roundRect">
            <a:avLst/>
          </a:prstGeom>
          <a:pattFill prst="pct10">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solidFill>
              </a:rPr>
              <a:t>Extension </a:t>
            </a:r>
            <a:r>
              <a:rPr lang="en-US" sz="1400" b="1" dirty="0" err="1" smtClean="0">
                <a:solidFill>
                  <a:schemeClr val="tx1"/>
                </a:solidFill>
              </a:rPr>
              <a:t>TransformStrategy</a:t>
            </a:r>
            <a:endParaRPr lang="en-US" sz="1400" b="1" dirty="0">
              <a:solidFill>
                <a:schemeClr val="tx1"/>
              </a:solidFill>
            </a:endParaRPr>
          </a:p>
        </p:txBody>
      </p:sp>
      <p:sp>
        <p:nvSpPr>
          <p:cNvPr id="32" name="Rounded Rectangle 31"/>
          <p:cNvSpPr/>
          <p:nvPr/>
        </p:nvSpPr>
        <p:spPr>
          <a:xfrm>
            <a:off x="7924800" y="1428750"/>
            <a:ext cx="533400" cy="2516595"/>
          </a:xfrm>
          <a:prstGeom prst="roundRect">
            <a:avLst/>
          </a:prstGeom>
          <a:pattFill prst="smConfetti">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solidFill>
              </a:rPr>
              <a:t>Transform</a:t>
            </a:r>
            <a:br>
              <a:rPr lang="en-US" sz="1400" b="1" dirty="0" smtClean="0">
                <a:solidFill>
                  <a:schemeClr val="tx1"/>
                </a:solidFill>
              </a:rPr>
            </a:br>
            <a:r>
              <a:rPr lang="en-US" sz="1400" b="1" dirty="0" smtClean="0">
                <a:solidFill>
                  <a:schemeClr val="tx1"/>
                </a:solidFill>
              </a:rPr>
              <a:t>Adapter</a:t>
            </a:r>
            <a:endParaRPr lang="en-US" sz="1400" b="1" dirty="0">
              <a:solidFill>
                <a:schemeClr val="tx1"/>
              </a:solidFill>
            </a:endParaRPr>
          </a:p>
        </p:txBody>
      </p:sp>
      <p:cxnSp>
        <p:nvCxnSpPr>
          <p:cNvPr id="13" name="Straight Connector 12"/>
          <p:cNvCxnSpPr>
            <a:stCxn id="32" idx="0"/>
            <a:endCxn id="25" idx="2"/>
          </p:cNvCxnSpPr>
          <p:nvPr/>
        </p:nvCxnSpPr>
        <p:spPr>
          <a:xfrm>
            <a:off x="8191500" y="1428750"/>
            <a:ext cx="1" cy="2486967"/>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5" name="Left Brace 24"/>
          <p:cNvSpPr/>
          <p:nvPr/>
        </p:nvSpPr>
        <p:spPr>
          <a:xfrm rot="16200000">
            <a:off x="7360369" y="3340084"/>
            <a:ext cx="255498" cy="1406765"/>
          </a:xfrm>
          <a:prstGeom prst="leftBrace">
            <a:avLst>
              <a:gd name="adj1" fmla="val 8333"/>
              <a:gd name="adj2" fmla="val 50756"/>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Left Brace 33"/>
          <p:cNvSpPr/>
          <p:nvPr/>
        </p:nvSpPr>
        <p:spPr>
          <a:xfrm rot="5400000" flipV="1">
            <a:off x="8286289" y="750332"/>
            <a:ext cx="255497" cy="1002735"/>
          </a:xfrm>
          <a:prstGeom prst="leftBrace">
            <a:avLst>
              <a:gd name="adj1" fmla="val 8333"/>
              <a:gd name="adj2" fmla="val 50756"/>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p:cNvSpPr txBox="1"/>
          <p:nvPr/>
        </p:nvSpPr>
        <p:spPr>
          <a:xfrm>
            <a:off x="7772400" y="704850"/>
            <a:ext cx="1371600" cy="461665"/>
          </a:xfrm>
          <a:prstGeom prst="rect">
            <a:avLst/>
          </a:prstGeom>
          <a:noFill/>
        </p:spPr>
        <p:txBody>
          <a:bodyPr wrap="square" rtlCol="0">
            <a:spAutoFit/>
          </a:bodyPr>
          <a:lstStyle/>
          <a:p>
            <a:pPr algn="ctr"/>
            <a:r>
              <a:rPr lang="en-US" sz="1200" dirty="0" smtClean="0"/>
              <a:t>SWIG + Callback</a:t>
            </a:r>
            <a:br>
              <a:rPr lang="en-US" sz="1200" dirty="0" smtClean="0"/>
            </a:br>
            <a:r>
              <a:rPr lang="en-US" sz="1200" dirty="0" smtClean="0"/>
              <a:t>Library</a:t>
            </a:r>
            <a:endParaRPr lang="en-US" sz="1200" dirty="0"/>
          </a:p>
        </p:txBody>
      </p:sp>
      <p:sp>
        <p:nvSpPr>
          <p:cNvPr id="36" name="TextBox 35"/>
          <p:cNvSpPr txBox="1"/>
          <p:nvPr/>
        </p:nvSpPr>
        <p:spPr>
          <a:xfrm>
            <a:off x="6707231" y="4117016"/>
            <a:ext cx="1598569" cy="646331"/>
          </a:xfrm>
          <a:prstGeom prst="rect">
            <a:avLst/>
          </a:prstGeom>
          <a:noFill/>
        </p:spPr>
        <p:txBody>
          <a:bodyPr wrap="square" rtlCol="0">
            <a:spAutoFit/>
          </a:bodyPr>
          <a:lstStyle/>
          <a:p>
            <a:pPr algn="ctr"/>
            <a:r>
              <a:rPr lang="en-US" sz="1200" dirty="0" smtClean="0"/>
              <a:t>Node language</a:t>
            </a:r>
            <a:br>
              <a:rPr lang="en-US" sz="1200" dirty="0" smtClean="0"/>
            </a:br>
            <a:r>
              <a:rPr lang="en-US" sz="1200" dirty="0" smtClean="0"/>
              <a:t>decoders from</a:t>
            </a:r>
            <a:br>
              <a:rPr lang="en-US" sz="1200" dirty="0" smtClean="0"/>
            </a:br>
            <a:r>
              <a:rPr lang="en-US" sz="1200" dirty="0" smtClean="0"/>
              <a:t>message to callback</a:t>
            </a:r>
            <a:endParaRPr lang="en-US" sz="1200" dirty="0"/>
          </a:p>
        </p:txBody>
      </p:sp>
      <p:sp>
        <p:nvSpPr>
          <p:cNvPr id="37" name="Date Placeholder 3"/>
          <p:cNvSpPr>
            <a:spLocks noGrp="1"/>
          </p:cNvSpPr>
          <p:nvPr>
            <p:ph type="dt" sz="half" idx="10"/>
          </p:nvPr>
        </p:nvSpPr>
        <p:spPr>
          <a:xfrm>
            <a:off x="7391400" y="4781549"/>
            <a:ext cx="1057923" cy="259557"/>
          </a:xfrm>
        </p:spPr>
        <p:txBody>
          <a:bodyPr/>
          <a:lstStyle/>
          <a:p>
            <a:fld id="{548C031A-9371-4D9F-8158-58A8FEDB604A}" type="datetime1">
              <a:rPr lang="en-US" smtClean="0"/>
              <a:t>3/23/2021</a:t>
            </a:fld>
            <a:endParaRPr lang="en-US" dirty="0"/>
          </a:p>
        </p:txBody>
      </p:sp>
      <p:sp>
        <p:nvSpPr>
          <p:cNvPr id="38" name="TextBox 37"/>
          <p:cNvSpPr txBox="1"/>
          <p:nvPr/>
        </p:nvSpPr>
        <p:spPr>
          <a:xfrm rot="16200000">
            <a:off x="5823569" y="767982"/>
            <a:ext cx="1371600" cy="430887"/>
          </a:xfrm>
          <a:prstGeom prst="rect">
            <a:avLst/>
          </a:prstGeom>
          <a:noFill/>
        </p:spPr>
        <p:txBody>
          <a:bodyPr wrap="square" rtlCol="0">
            <a:spAutoFit/>
          </a:bodyPr>
          <a:lstStyle/>
          <a:p>
            <a:pPr algn="ctr"/>
            <a:r>
              <a:rPr lang="en-US" sz="1100" dirty="0" smtClean="0"/>
              <a:t>Transformation</a:t>
            </a:r>
            <a:br>
              <a:rPr lang="en-US" sz="1100" dirty="0" smtClean="0"/>
            </a:br>
            <a:r>
              <a:rPr lang="en-US" sz="1100" dirty="0" smtClean="0"/>
              <a:t>Interface</a:t>
            </a:r>
            <a:endParaRPr lang="en-US" sz="1100" dirty="0"/>
          </a:p>
        </p:txBody>
      </p:sp>
    </p:spTree>
    <p:extLst>
      <p:ext uri="{BB962C8B-B14F-4D97-AF65-F5344CB8AC3E}">
        <p14:creationId xmlns:p14="http://schemas.microsoft.com/office/powerpoint/2010/main" val="14066455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Node Interfaces</a:t>
            </a:r>
            <a:endParaRPr lang="en-US" dirty="0"/>
          </a:p>
        </p:txBody>
      </p:sp>
      <p:sp>
        <p:nvSpPr>
          <p:cNvPr id="3" name="Footer Placeholder 2"/>
          <p:cNvSpPr>
            <a:spLocks noGrp="1"/>
          </p:cNvSpPr>
          <p:nvPr>
            <p:ph type="ftr" sz="quarter" idx="11"/>
          </p:nvPr>
        </p:nvSpPr>
        <p:spPr/>
        <p:txBody>
          <a:bodyPr/>
          <a:lstStyle/>
          <a:p>
            <a:r>
              <a:rPr lang="en-US" smtClean="0">
                <a:solidFill>
                  <a:prstClr val="black">
                    <a:lumMod val="65000"/>
                    <a:lumOff val="35000"/>
                  </a:prstClr>
                </a:solidFill>
              </a:rPr>
              <a:t>P2654/P1687.1 Unified Concepts Analysis</a:t>
            </a:r>
            <a:endParaRPr lang="en-US"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BA9B540C-44DA-4F69-89C9-7C84606640D3}" type="slidenum">
              <a:rPr lang="en-US" smtClean="0">
                <a:solidFill>
                  <a:prstClr val="black">
                    <a:lumMod val="65000"/>
                    <a:lumOff val="35000"/>
                  </a:prstClr>
                </a:solidFill>
              </a:rPr>
              <a:pPr/>
              <a:t>41</a:t>
            </a:fld>
            <a:endParaRPr lang="en-US">
              <a:solidFill>
                <a:prstClr val="black">
                  <a:lumMod val="65000"/>
                  <a:lumOff val="35000"/>
                </a:prstClr>
              </a:solidFill>
            </a:endParaRPr>
          </a:p>
        </p:txBody>
      </p:sp>
      <p:sp>
        <p:nvSpPr>
          <p:cNvPr id="5" name="Date Placeholder 4"/>
          <p:cNvSpPr>
            <a:spLocks noGrp="1"/>
          </p:cNvSpPr>
          <p:nvPr>
            <p:ph type="dt" sz="half" idx="10"/>
          </p:nvPr>
        </p:nvSpPr>
        <p:spPr/>
        <p:txBody>
          <a:bodyPr/>
          <a:lstStyle/>
          <a:p>
            <a:fld id="{CB3462F3-09F0-45AF-B91D-A2619E345EE8}" type="datetime1">
              <a:rPr lang="en-US" smtClean="0">
                <a:solidFill>
                  <a:prstClr val="white">
                    <a:lumMod val="50000"/>
                  </a:prstClr>
                </a:solidFill>
              </a:rPr>
              <a:t>3/23/2021</a:t>
            </a:fld>
            <a:endParaRPr dirty="0">
              <a:solidFill>
                <a:prstClr val="white">
                  <a:lumMod val="50000"/>
                </a:prstClr>
              </a:solidFill>
            </a:endParaRPr>
          </a:p>
        </p:txBody>
      </p:sp>
      <p:sp>
        <p:nvSpPr>
          <p:cNvPr id="6" name="Rounded Rectangle 5"/>
          <p:cNvSpPr/>
          <p:nvPr/>
        </p:nvSpPr>
        <p:spPr>
          <a:xfrm>
            <a:off x="3886200" y="2647950"/>
            <a:ext cx="1219200" cy="6858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Model</a:t>
            </a:r>
            <a:br>
              <a:rPr lang="en-US" dirty="0" smtClean="0">
                <a:solidFill>
                  <a:prstClr val="black"/>
                </a:solidFill>
              </a:rPr>
            </a:br>
            <a:r>
              <a:rPr lang="en-US" dirty="0" smtClean="0">
                <a:solidFill>
                  <a:prstClr val="black"/>
                </a:solidFill>
              </a:rPr>
              <a:t>Node</a:t>
            </a:r>
            <a:endParaRPr lang="en-US" dirty="0">
              <a:solidFill>
                <a:prstClr val="black"/>
              </a:solidFill>
            </a:endParaRPr>
          </a:p>
        </p:txBody>
      </p:sp>
      <p:sp>
        <p:nvSpPr>
          <p:cNvPr id="7" name="Rounded Rectangle 6"/>
          <p:cNvSpPr/>
          <p:nvPr/>
        </p:nvSpPr>
        <p:spPr>
          <a:xfrm>
            <a:off x="6324600" y="2647950"/>
            <a:ext cx="1828800" cy="685800"/>
          </a:xfrm>
          <a:prstGeom prst="round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Transformation</a:t>
            </a:r>
            <a:br>
              <a:rPr lang="en-US" dirty="0" smtClean="0">
                <a:solidFill>
                  <a:prstClr val="white"/>
                </a:solidFill>
              </a:rPr>
            </a:br>
            <a:r>
              <a:rPr lang="en-US" dirty="0" smtClean="0">
                <a:solidFill>
                  <a:prstClr val="white"/>
                </a:solidFill>
              </a:rPr>
              <a:t>Strategy</a:t>
            </a:r>
            <a:endParaRPr lang="en-US" dirty="0">
              <a:solidFill>
                <a:prstClr val="white"/>
              </a:solidFill>
            </a:endParaRPr>
          </a:p>
        </p:txBody>
      </p:sp>
      <p:sp>
        <p:nvSpPr>
          <p:cNvPr id="8" name="Rounded Rectangle 7"/>
          <p:cNvSpPr/>
          <p:nvPr/>
        </p:nvSpPr>
        <p:spPr>
          <a:xfrm>
            <a:off x="4724400" y="3943350"/>
            <a:ext cx="1219200" cy="6858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Injection</a:t>
            </a:r>
            <a:br>
              <a:rPr lang="en-US" dirty="0" smtClean="0">
                <a:solidFill>
                  <a:prstClr val="black"/>
                </a:solidFill>
              </a:rPr>
            </a:br>
            <a:r>
              <a:rPr lang="en-US" dirty="0" smtClean="0">
                <a:solidFill>
                  <a:prstClr val="black"/>
                </a:solidFill>
              </a:rPr>
              <a:t>Node</a:t>
            </a:r>
            <a:endParaRPr lang="en-US" dirty="0">
              <a:solidFill>
                <a:prstClr val="black"/>
              </a:solidFill>
            </a:endParaRPr>
          </a:p>
        </p:txBody>
      </p:sp>
      <p:sp>
        <p:nvSpPr>
          <p:cNvPr id="9" name="Rounded Rectangle 8"/>
          <p:cNvSpPr/>
          <p:nvPr/>
        </p:nvSpPr>
        <p:spPr>
          <a:xfrm>
            <a:off x="3200400" y="1325582"/>
            <a:ext cx="1219200" cy="6858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Model</a:t>
            </a:r>
            <a:br>
              <a:rPr lang="en-US" dirty="0" smtClean="0">
                <a:solidFill>
                  <a:prstClr val="black"/>
                </a:solidFill>
              </a:rPr>
            </a:br>
            <a:r>
              <a:rPr lang="en-US" dirty="0" smtClean="0">
                <a:solidFill>
                  <a:prstClr val="black"/>
                </a:solidFill>
              </a:rPr>
              <a:t>Node</a:t>
            </a:r>
            <a:endParaRPr lang="en-US" dirty="0">
              <a:solidFill>
                <a:prstClr val="black"/>
              </a:solidFill>
            </a:endParaRPr>
          </a:p>
        </p:txBody>
      </p:sp>
      <p:sp>
        <p:nvSpPr>
          <p:cNvPr id="10" name="Rounded Rectangle 9"/>
          <p:cNvSpPr/>
          <p:nvPr/>
        </p:nvSpPr>
        <p:spPr>
          <a:xfrm>
            <a:off x="6553200" y="3943350"/>
            <a:ext cx="1219200" cy="6858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Injection</a:t>
            </a:r>
            <a:br>
              <a:rPr lang="en-US" dirty="0" smtClean="0">
                <a:solidFill>
                  <a:prstClr val="black"/>
                </a:solidFill>
              </a:rPr>
            </a:br>
            <a:r>
              <a:rPr lang="en-US" dirty="0" smtClean="0">
                <a:solidFill>
                  <a:prstClr val="black"/>
                </a:solidFill>
              </a:rPr>
              <a:t>Node</a:t>
            </a:r>
            <a:endParaRPr lang="en-US" dirty="0">
              <a:solidFill>
                <a:prstClr val="black"/>
              </a:solidFill>
            </a:endParaRPr>
          </a:p>
        </p:txBody>
      </p:sp>
      <p:sp>
        <p:nvSpPr>
          <p:cNvPr id="11" name="Rounded Rectangle 10"/>
          <p:cNvSpPr/>
          <p:nvPr/>
        </p:nvSpPr>
        <p:spPr>
          <a:xfrm>
            <a:off x="1447800" y="3943350"/>
            <a:ext cx="1219200" cy="6858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Model</a:t>
            </a:r>
            <a:br>
              <a:rPr lang="en-US" dirty="0" smtClean="0">
                <a:solidFill>
                  <a:prstClr val="black"/>
                </a:solidFill>
              </a:rPr>
            </a:br>
            <a:r>
              <a:rPr lang="en-US" dirty="0" smtClean="0">
                <a:solidFill>
                  <a:prstClr val="black"/>
                </a:solidFill>
              </a:rPr>
              <a:t>Node</a:t>
            </a:r>
            <a:endParaRPr lang="en-US" dirty="0">
              <a:solidFill>
                <a:prstClr val="black"/>
              </a:solidFill>
            </a:endParaRPr>
          </a:p>
        </p:txBody>
      </p:sp>
      <p:sp>
        <p:nvSpPr>
          <p:cNvPr id="12" name="Rounded Rectangle 11"/>
          <p:cNvSpPr/>
          <p:nvPr/>
        </p:nvSpPr>
        <p:spPr>
          <a:xfrm>
            <a:off x="3276600" y="3943350"/>
            <a:ext cx="1219200" cy="6858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Model</a:t>
            </a:r>
            <a:br>
              <a:rPr lang="en-US" dirty="0" smtClean="0">
                <a:solidFill>
                  <a:prstClr val="black"/>
                </a:solidFill>
              </a:rPr>
            </a:br>
            <a:r>
              <a:rPr lang="en-US" dirty="0" smtClean="0">
                <a:solidFill>
                  <a:prstClr val="black"/>
                </a:solidFill>
              </a:rPr>
              <a:t>Node</a:t>
            </a:r>
            <a:endParaRPr lang="en-US" dirty="0">
              <a:solidFill>
                <a:prstClr val="black"/>
              </a:solidFill>
            </a:endParaRPr>
          </a:p>
        </p:txBody>
      </p:sp>
      <p:sp>
        <p:nvSpPr>
          <p:cNvPr id="13" name="Rounded Rectangle 12"/>
          <p:cNvSpPr/>
          <p:nvPr/>
        </p:nvSpPr>
        <p:spPr>
          <a:xfrm>
            <a:off x="1295400" y="2647950"/>
            <a:ext cx="1219200" cy="685800"/>
          </a:xfrm>
          <a:prstGeom prst="round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Debug</a:t>
            </a:r>
            <a:br>
              <a:rPr lang="en-US" dirty="0" smtClean="0">
                <a:solidFill>
                  <a:prstClr val="white"/>
                </a:solidFill>
              </a:rPr>
            </a:br>
            <a:r>
              <a:rPr lang="en-US" dirty="0" smtClean="0">
                <a:solidFill>
                  <a:prstClr val="white"/>
                </a:solidFill>
              </a:rPr>
              <a:t>Strategy</a:t>
            </a:r>
            <a:endParaRPr lang="en-US" dirty="0">
              <a:solidFill>
                <a:prstClr val="white"/>
              </a:solidFill>
            </a:endParaRPr>
          </a:p>
        </p:txBody>
      </p:sp>
      <p:cxnSp>
        <p:nvCxnSpPr>
          <p:cNvPr id="16" name="Elbow Connector 15"/>
          <p:cNvCxnSpPr>
            <a:stCxn id="9" idx="2"/>
          </p:cNvCxnSpPr>
          <p:nvPr/>
        </p:nvCxnSpPr>
        <p:spPr>
          <a:xfrm rot="16200000" flipH="1">
            <a:off x="3663166" y="2158216"/>
            <a:ext cx="636568" cy="342900"/>
          </a:xfrm>
          <a:prstGeom prst="bentConnector3">
            <a:avLst/>
          </a:prstGeom>
          <a:ln w="76200" cmpd="tri">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8" name="Elbow Connector 17"/>
          <p:cNvCxnSpPr>
            <a:endCxn id="12" idx="0"/>
          </p:cNvCxnSpPr>
          <p:nvPr/>
        </p:nvCxnSpPr>
        <p:spPr>
          <a:xfrm rot="5400000">
            <a:off x="3695700" y="3524250"/>
            <a:ext cx="609600" cy="228600"/>
          </a:xfrm>
          <a:prstGeom prst="bentConnector3">
            <a:avLst>
              <a:gd name="adj1" fmla="val 57792"/>
            </a:avLst>
          </a:prstGeom>
          <a:ln w="76200" cmpd="tri">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1" idx="0"/>
            <a:endCxn id="12" idx="0"/>
          </p:cNvCxnSpPr>
          <p:nvPr/>
        </p:nvCxnSpPr>
        <p:spPr>
          <a:xfrm rot="5400000" flipH="1" flipV="1">
            <a:off x="2971800" y="3028950"/>
            <a:ext cx="12700" cy="1828800"/>
          </a:xfrm>
          <a:prstGeom prst="bentConnector3">
            <a:avLst>
              <a:gd name="adj1" fmla="val 2267535"/>
            </a:avLst>
          </a:prstGeom>
          <a:ln w="76200" cmpd="tri">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25" name="Elbow Connector 24"/>
          <p:cNvCxnSpPr>
            <a:endCxn id="8" idx="0"/>
          </p:cNvCxnSpPr>
          <p:nvPr/>
        </p:nvCxnSpPr>
        <p:spPr>
          <a:xfrm rot="16200000" flipH="1">
            <a:off x="4800600" y="3409950"/>
            <a:ext cx="609600" cy="457200"/>
          </a:xfrm>
          <a:prstGeom prst="bentConnector3">
            <a:avLst/>
          </a:prstGeom>
          <a:ln w="76200" cmpd="sng">
            <a:solidFill>
              <a:srgbClr val="FFC000"/>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0" idx="0"/>
            <a:endCxn id="8" idx="0"/>
          </p:cNvCxnSpPr>
          <p:nvPr/>
        </p:nvCxnSpPr>
        <p:spPr>
          <a:xfrm rot="16200000" flipV="1">
            <a:off x="6248400" y="3028950"/>
            <a:ext cx="12700" cy="1828800"/>
          </a:xfrm>
          <a:prstGeom prst="bentConnector3">
            <a:avLst>
              <a:gd name="adj1" fmla="val 2454543"/>
            </a:avLst>
          </a:prstGeom>
          <a:ln w="76200" cmpd="sng">
            <a:solidFill>
              <a:srgbClr val="FFC000"/>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6" idx="3"/>
            <a:endCxn id="7" idx="1"/>
          </p:cNvCxnSpPr>
          <p:nvPr/>
        </p:nvCxnSpPr>
        <p:spPr>
          <a:xfrm>
            <a:off x="5105400" y="2990850"/>
            <a:ext cx="1219200" cy="12700"/>
          </a:xfrm>
          <a:prstGeom prst="bentConnector3">
            <a:avLst/>
          </a:prstGeom>
          <a:ln w="76200" cmpd="dbl">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3" idx="3"/>
            <a:endCxn id="6" idx="1"/>
          </p:cNvCxnSpPr>
          <p:nvPr/>
        </p:nvCxnSpPr>
        <p:spPr>
          <a:xfrm>
            <a:off x="2514600" y="2990850"/>
            <a:ext cx="1371600" cy="12700"/>
          </a:xfrm>
          <a:prstGeom prst="bentConnector3">
            <a:avLst/>
          </a:prstGeom>
          <a:ln w="76200" cmpd="dbl">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752600" y="2038350"/>
            <a:ext cx="2051050" cy="276999"/>
          </a:xfrm>
          <a:prstGeom prst="rect">
            <a:avLst/>
          </a:prstGeom>
          <a:noFill/>
        </p:spPr>
        <p:txBody>
          <a:bodyPr wrap="square" rtlCol="0">
            <a:spAutoFit/>
          </a:bodyPr>
          <a:lstStyle/>
          <a:p>
            <a:r>
              <a:rPr lang="en-US" sz="1200" dirty="0" smtClean="0">
                <a:solidFill>
                  <a:prstClr val="black"/>
                </a:solidFill>
              </a:rPr>
              <a:t>Host/Client </a:t>
            </a:r>
            <a:r>
              <a:rPr lang="en-US" sz="1200" dirty="0" err="1" smtClean="0">
                <a:solidFill>
                  <a:prstClr val="black"/>
                </a:solidFill>
              </a:rPr>
              <a:t>AccessInterface</a:t>
            </a:r>
            <a:endParaRPr lang="en-US" sz="1200" dirty="0">
              <a:solidFill>
                <a:prstClr val="black"/>
              </a:solidFill>
            </a:endParaRPr>
          </a:p>
        </p:txBody>
      </p:sp>
      <p:sp>
        <p:nvSpPr>
          <p:cNvPr id="34" name="TextBox 33"/>
          <p:cNvSpPr txBox="1"/>
          <p:nvPr/>
        </p:nvSpPr>
        <p:spPr>
          <a:xfrm>
            <a:off x="1905000" y="3381299"/>
            <a:ext cx="2203450" cy="276999"/>
          </a:xfrm>
          <a:prstGeom prst="rect">
            <a:avLst/>
          </a:prstGeom>
          <a:noFill/>
        </p:spPr>
        <p:txBody>
          <a:bodyPr wrap="square" rtlCol="0">
            <a:spAutoFit/>
          </a:bodyPr>
          <a:lstStyle/>
          <a:p>
            <a:r>
              <a:rPr lang="en-US" sz="1200" dirty="0" smtClean="0">
                <a:solidFill>
                  <a:prstClr val="black"/>
                </a:solidFill>
              </a:rPr>
              <a:t>Host/Client </a:t>
            </a:r>
            <a:r>
              <a:rPr lang="en-US" sz="1200" dirty="0" err="1" smtClean="0">
                <a:solidFill>
                  <a:prstClr val="black"/>
                </a:solidFill>
              </a:rPr>
              <a:t>AccessInterface</a:t>
            </a:r>
            <a:endParaRPr lang="en-US" sz="1200" dirty="0">
              <a:solidFill>
                <a:prstClr val="black"/>
              </a:solidFill>
            </a:endParaRPr>
          </a:p>
        </p:txBody>
      </p:sp>
      <p:sp>
        <p:nvSpPr>
          <p:cNvPr id="35" name="TextBox 34"/>
          <p:cNvSpPr txBox="1"/>
          <p:nvPr/>
        </p:nvSpPr>
        <p:spPr>
          <a:xfrm>
            <a:off x="5257800" y="3333750"/>
            <a:ext cx="1752600" cy="276999"/>
          </a:xfrm>
          <a:prstGeom prst="rect">
            <a:avLst/>
          </a:prstGeom>
          <a:noFill/>
        </p:spPr>
        <p:txBody>
          <a:bodyPr wrap="square" rtlCol="0">
            <a:spAutoFit/>
          </a:bodyPr>
          <a:lstStyle/>
          <a:p>
            <a:r>
              <a:rPr lang="en-US" sz="1200" dirty="0" err="1" smtClean="0">
                <a:solidFill>
                  <a:prstClr val="black"/>
                </a:solidFill>
              </a:rPr>
              <a:t>TestInjectionInterface</a:t>
            </a:r>
            <a:endParaRPr lang="en-US" sz="1200" dirty="0">
              <a:solidFill>
                <a:prstClr val="black"/>
              </a:solidFill>
            </a:endParaRPr>
          </a:p>
        </p:txBody>
      </p:sp>
      <p:sp>
        <p:nvSpPr>
          <p:cNvPr id="36" name="TextBox 35"/>
          <p:cNvSpPr txBox="1"/>
          <p:nvPr/>
        </p:nvSpPr>
        <p:spPr>
          <a:xfrm>
            <a:off x="5091050" y="2541885"/>
            <a:ext cx="1295400" cy="461665"/>
          </a:xfrm>
          <a:prstGeom prst="rect">
            <a:avLst/>
          </a:prstGeom>
          <a:noFill/>
        </p:spPr>
        <p:txBody>
          <a:bodyPr wrap="square" rtlCol="0">
            <a:spAutoFit/>
          </a:bodyPr>
          <a:lstStyle/>
          <a:p>
            <a:pPr algn="ctr"/>
            <a:r>
              <a:rPr lang="en-US" sz="1200" dirty="0" smtClean="0">
                <a:solidFill>
                  <a:prstClr val="black"/>
                </a:solidFill>
              </a:rPr>
              <a:t>Transformation Interface</a:t>
            </a:r>
            <a:endParaRPr lang="en-US" sz="1200" dirty="0">
              <a:solidFill>
                <a:prstClr val="black"/>
              </a:solidFill>
            </a:endParaRPr>
          </a:p>
        </p:txBody>
      </p:sp>
      <p:sp>
        <p:nvSpPr>
          <p:cNvPr id="37" name="TextBox 36"/>
          <p:cNvSpPr txBox="1"/>
          <p:nvPr/>
        </p:nvSpPr>
        <p:spPr>
          <a:xfrm>
            <a:off x="2825750" y="2517887"/>
            <a:ext cx="908050" cy="461665"/>
          </a:xfrm>
          <a:prstGeom prst="rect">
            <a:avLst/>
          </a:prstGeom>
          <a:noFill/>
        </p:spPr>
        <p:txBody>
          <a:bodyPr wrap="square" rtlCol="0">
            <a:spAutoFit/>
          </a:bodyPr>
          <a:lstStyle/>
          <a:p>
            <a:pPr algn="ctr"/>
            <a:r>
              <a:rPr lang="en-US" sz="1200" dirty="0" smtClean="0">
                <a:solidFill>
                  <a:prstClr val="black"/>
                </a:solidFill>
              </a:rPr>
              <a:t>Debug</a:t>
            </a:r>
            <a:br>
              <a:rPr lang="en-US" sz="1200" dirty="0" smtClean="0">
                <a:solidFill>
                  <a:prstClr val="black"/>
                </a:solidFill>
              </a:rPr>
            </a:br>
            <a:r>
              <a:rPr lang="en-US" sz="1200" dirty="0" smtClean="0">
                <a:solidFill>
                  <a:prstClr val="black"/>
                </a:solidFill>
              </a:rPr>
              <a:t>Interface</a:t>
            </a:r>
            <a:endParaRPr lang="en-US" sz="1200" dirty="0">
              <a:solidFill>
                <a:prstClr val="black"/>
              </a:solidFill>
            </a:endParaRPr>
          </a:p>
        </p:txBody>
      </p:sp>
      <p:sp>
        <p:nvSpPr>
          <p:cNvPr id="43" name="Rounded Rectangle 42"/>
          <p:cNvSpPr/>
          <p:nvPr/>
        </p:nvSpPr>
        <p:spPr>
          <a:xfrm>
            <a:off x="4724400" y="1316925"/>
            <a:ext cx="1143000" cy="6858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Injection</a:t>
            </a:r>
            <a:br>
              <a:rPr lang="en-US" dirty="0" smtClean="0">
                <a:solidFill>
                  <a:schemeClr val="tx1"/>
                </a:solidFill>
              </a:rPr>
            </a:br>
            <a:r>
              <a:rPr lang="en-US" dirty="0" smtClean="0">
                <a:solidFill>
                  <a:schemeClr val="tx1"/>
                </a:solidFill>
              </a:rPr>
              <a:t>Strategy</a:t>
            </a:r>
            <a:endParaRPr lang="en-US" dirty="0">
              <a:solidFill>
                <a:schemeClr val="tx1"/>
              </a:solidFill>
            </a:endParaRPr>
          </a:p>
        </p:txBody>
      </p:sp>
      <p:cxnSp>
        <p:nvCxnSpPr>
          <p:cNvPr id="45" name="Elbow Connector 44"/>
          <p:cNvCxnSpPr>
            <a:stCxn id="43" idx="2"/>
          </p:cNvCxnSpPr>
          <p:nvPr/>
        </p:nvCxnSpPr>
        <p:spPr>
          <a:xfrm rot="5400000">
            <a:off x="4687537" y="2039588"/>
            <a:ext cx="645227" cy="571500"/>
          </a:xfrm>
          <a:prstGeom prst="bentConnector3">
            <a:avLst>
              <a:gd name="adj1" fmla="val 50000"/>
            </a:avLst>
          </a:prstGeom>
          <a:ln w="76200" cmpd="dbl">
            <a:solidFill>
              <a:srgbClr val="FFC000"/>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334000" y="2033885"/>
            <a:ext cx="1447800" cy="276999"/>
          </a:xfrm>
          <a:prstGeom prst="rect">
            <a:avLst/>
          </a:prstGeom>
          <a:noFill/>
        </p:spPr>
        <p:txBody>
          <a:bodyPr wrap="square" rtlCol="0">
            <a:spAutoFit/>
          </a:bodyPr>
          <a:lstStyle/>
          <a:p>
            <a:pPr algn="ctr"/>
            <a:r>
              <a:rPr lang="en-US" sz="1200" dirty="0" smtClean="0">
                <a:solidFill>
                  <a:prstClr val="black"/>
                </a:solidFill>
              </a:rPr>
              <a:t>Injection Interface</a:t>
            </a:r>
            <a:endParaRPr lang="en-US" sz="1200" dirty="0">
              <a:solidFill>
                <a:prstClr val="black"/>
              </a:solidFill>
            </a:endParaRPr>
          </a:p>
        </p:txBody>
      </p:sp>
      <p:sp>
        <p:nvSpPr>
          <p:cNvPr id="51" name="TextBox 50"/>
          <p:cNvSpPr txBox="1"/>
          <p:nvPr/>
        </p:nvSpPr>
        <p:spPr>
          <a:xfrm>
            <a:off x="2655125" y="4101584"/>
            <a:ext cx="685800" cy="369332"/>
          </a:xfrm>
          <a:prstGeom prst="rect">
            <a:avLst/>
          </a:prstGeom>
          <a:noFill/>
        </p:spPr>
        <p:txBody>
          <a:bodyPr wrap="square" rtlCol="0">
            <a:spAutoFit/>
          </a:bodyPr>
          <a:lstStyle/>
          <a:p>
            <a:r>
              <a:rPr lang="en-US" dirty="0">
                <a:solidFill>
                  <a:prstClr val="black"/>
                </a:solidFill>
              </a:rPr>
              <a:t>o</a:t>
            </a:r>
            <a:r>
              <a:rPr lang="en-US" dirty="0" smtClean="0">
                <a:solidFill>
                  <a:prstClr val="black"/>
                </a:solidFill>
              </a:rPr>
              <a:t> </a:t>
            </a:r>
            <a:r>
              <a:rPr lang="en-US" dirty="0" err="1" smtClean="0">
                <a:solidFill>
                  <a:prstClr val="black"/>
                </a:solidFill>
              </a:rPr>
              <a:t>o</a:t>
            </a:r>
            <a:r>
              <a:rPr lang="en-US" dirty="0" smtClean="0">
                <a:solidFill>
                  <a:prstClr val="black"/>
                </a:solidFill>
              </a:rPr>
              <a:t> </a:t>
            </a:r>
            <a:r>
              <a:rPr lang="en-US" dirty="0" err="1" smtClean="0">
                <a:solidFill>
                  <a:prstClr val="black"/>
                </a:solidFill>
              </a:rPr>
              <a:t>o</a:t>
            </a:r>
            <a:endParaRPr lang="en-US" dirty="0">
              <a:solidFill>
                <a:prstClr val="black"/>
              </a:solidFill>
            </a:endParaRPr>
          </a:p>
        </p:txBody>
      </p:sp>
      <p:sp>
        <p:nvSpPr>
          <p:cNvPr id="52" name="TextBox 51"/>
          <p:cNvSpPr txBox="1"/>
          <p:nvPr/>
        </p:nvSpPr>
        <p:spPr>
          <a:xfrm>
            <a:off x="5903025" y="4095750"/>
            <a:ext cx="685800" cy="369332"/>
          </a:xfrm>
          <a:prstGeom prst="rect">
            <a:avLst/>
          </a:prstGeom>
          <a:noFill/>
        </p:spPr>
        <p:txBody>
          <a:bodyPr wrap="square" rtlCol="0">
            <a:spAutoFit/>
          </a:bodyPr>
          <a:lstStyle/>
          <a:p>
            <a:r>
              <a:rPr lang="en-US" dirty="0">
                <a:solidFill>
                  <a:prstClr val="black"/>
                </a:solidFill>
              </a:rPr>
              <a:t>o</a:t>
            </a:r>
            <a:r>
              <a:rPr lang="en-US" dirty="0" smtClean="0">
                <a:solidFill>
                  <a:prstClr val="black"/>
                </a:solidFill>
              </a:rPr>
              <a:t> </a:t>
            </a:r>
            <a:r>
              <a:rPr lang="en-US" dirty="0" err="1" smtClean="0">
                <a:solidFill>
                  <a:prstClr val="black"/>
                </a:solidFill>
              </a:rPr>
              <a:t>o</a:t>
            </a:r>
            <a:r>
              <a:rPr lang="en-US" dirty="0" smtClean="0">
                <a:solidFill>
                  <a:prstClr val="black"/>
                </a:solidFill>
              </a:rPr>
              <a:t> </a:t>
            </a:r>
            <a:r>
              <a:rPr lang="en-US" dirty="0" err="1" smtClean="0">
                <a:solidFill>
                  <a:prstClr val="black"/>
                </a:solidFill>
              </a:rPr>
              <a:t>o</a:t>
            </a:r>
            <a:endParaRPr lang="en-US" dirty="0">
              <a:solidFill>
                <a:prstClr val="black"/>
              </a:solidFill>
            </a:endParaRPr>
          </a:p>
        </p:txBody>
      </p:sp>
      <p:sp>
        <p:nvSpPr>
          <p:cNvPr id="55" name="TextBox 54"/>
          <p:cNvSpPr txBox="1"/>
          <p:nvPr/>
        </p:nvSpPr>
        <p:spPr>
          <a:xfrm>
            <a:off x="533400" y="4095750"/>
            <a:ext cx="990600" cy="369332"/>
          </a:xfrm>
          <a:prstGeom prst="rect">
            <a:avLst/>
          </a:prstGeom>
          <a:noFill/>
        </p:spPr>
        <p:txBody>
          <a:bodyPr wrap="square" rtlCol="0">
            <a:spAutoFit/>
          </a:bodyPr>
          <a:lstStyle/>
          <a:p>
            <a:r>
              <a:rPr lang="en-US" i="1" dirty="0" smtClean="0">
                <a:solidFill>
                  <a:prstClr val="black"/>
                </a:solidFill>
              </a:rPr>
              <a:t>Clients</a:t>
            </a:r>
            <a:endParaRPr lang="en-US" i="1" dirty="0">
              <a:solidFill>
                <a:prstClr val="black"/>
              </a:solidFill>
            </a:endParaRPr>
          </a:p>
        </p:txBody>
      </p:sp>
      <p:sp>
        <p:nvSpPr>
          <p:cNvPr id="56" name="TextBox 55"/>
          <p:cNvSpPr txBox="1"/>
          <p:nvPr/>
        </p:nvSpPr>
        <p:spPr>
          <a:xfrm>
            <a:off x="2514600" y="1475159"/>
            <a:ext cx="679450" cy="369332"/>
          </a:xfrm>
          <a:prstGeom prst="rect">
            <a:avLst/>
          </a:prstGeom>
          <a:noFill/>
        </p:spPr>
        <p:txBody>
          <a:bodyPr wrap="square" rtlCol="0">
            <a:spAutoFit/>
          </a:bodyPr>
          <a:lstStyle/>
          <a:p>
            <a:r>
              <a:rPr lang="en-US" i="1" dirty="0" smtClean="0">
                <a:solidFill>
                  <a:prstClr val="black"/>
                </a:solidFill>
              </a:rPr>
              <a:t>Host</a:t>
            </a:r>
            <a:endParaRPr lang="en-US" i="1" dirty="0">
              <a:solidFill>
                <a:prstClr val="black"/>
              </a:solidFill>
            </a:endParaRPr>
          </a:p>
        </p:txBody>
      </p:sp>
    </p:spTree>
    <p:extLst>
      <p:ext uri="{BB962C8B-B14F-4D97-AF65-F5344CB8AC3E}">
        <p14:creationId xmlns:p14="http://schemas.microsoft.com/office/powerpoint/2010/main" val="41808025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Injection Flow</a:t>
            </a:r>
            <a:endParaRPr lang="en-US" dirty="0"/>
          </a:p>
        </p:txBody>
      </p:sp>
      <p:sp>
        <p:nvSpPr>
          <p:cNvPr id="7" name="Content Placeholder 6"/>
          <p:cNvSpPr>
            <a:spLocks noGrp="1"/>
          </p:cNvSpPr>
          <p:nvPr>
            <p:ph idx="1"/>
          </p:nvPr>
        </p:nvSpPr>
        <p:spPr/>
        <p:txBody>
          <a:bodyPr>
            <a:normAutofit fontScale="77500" lnSpcReduction="20000"/>
          </a:bodyPr>
          <a:lstStyle/>
          <a:p>
            <a:r>
              <a:rPr lang="en-US" dirty="0" smtClean="0"/>
              <a:t>Injection Node represents data injection sources (e.g., System Application, SVF Player, PDL Player)</a:t>
            </a:r>
          </a:p>
          <a:p>
            <a:r>
              <a:rPr lang="en-US" dirty="0" smtClean="0"/>
              <a:t>Parallel source of messages for Model Node</a:t>
            </a:r>
          </a:p>
          <a:p>
            <a:r>
              <a:rPr lang="en-US" dirty="0" smtClean="0"/>
              <a:t>Injection Node passes messages in the Client Interface context</a:t>
            </a:r>
          </a:p>
          <a:p>
            <a:r>
              <a:rPr lang="en-US" dirty="0" smtClean="0"/>
              <a:t>Injection Strategy responsible for decomposing message into update messages for children of the Model Node to synchronize state changes in the hardware based on injection messages with the software model</a:t>
            </a:r>
          </a:p>
          <a:p>
            <a:r>
              <a:rPr lang="en-US" dirty="0" smtClean="0"/>
              <a:t>Transformation Engine is responsible for routing </a:t>
            </a:r>
            <a:r>
              <a:rPr lang="en-US" dirty="0"/>
              <a:t>i</a:t>
            </a:r>
            <a:r>
              <a:rPr lang="en-US" dirty="0" smtClean="0"/>
              <a:t>njected Request messages and Client Response messages to the Injection Strategy when processing injected data.  Otherwise, the Transformation Engine routes messages to and from the Transformation Strategy</a:t>
            </a:r>
            <a:endParaRPr lang="en-US" dirty="0"/>
          </a:p>
        </p:txBody>
      </p:sp>
      <p:sp>
        <p:nvSpPr>
          <p:cNvPr id="5" name="Date Placeholder 4"/>
          <p:cNvSpPr>
            <a:spLocks noGrp="1"/>
          </p:cNvSpPr>
          <p:nvPr>
            <p:ph type="dt" sz="half" idx="10"/>
          </p:nvPr>
        </p:nvSpPr>
        <p:spPr/>
        <p:txBody>
          <a:bodyPr/>
          <a:lstStyle/>
          <a:p>
            <a:fld id="{86CAD2B0-B6EA-484F-9FD7-0E0D4E1FCE67}" type="datetime1">
              <a:rPr lang="en-US" smtClean="0"/>
              <a:t>3/23/2021</a:t>
            </a:fld>
            <a:endParaRPr lang="en-US" dirty="0"/>
          </a:p>
        </p:txBody>
      </p:sp>
      <p:sp>
        <p:nvSpPr>
          <p:cNvPr id="3" name="Footer Placeholder 2"/>
          <p:cNvSpPr>
            <a:spLocks noGrp="1"/>
          </p:cNvSpPr>
          <p:nvPr>
            <p:ph type="ftr" sz="quarter" idx="11"/>
          </p:nvPr>
        </p:nvSpPr>
        <p:spPr/>
        <p:txBody>
          <a:bodyPr/>
          <a:lstStyle/>
          <a:p>
            <a:r>
              <a:rPr lang="en-US" smtClean="0"/>
              <a:t>P2654/P1687.1 Unified Concepts Analysis</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42</a:t>
            </a:fld>
            <a:endParaRPr lang="en-US"/>
          </a:p>
        </p:txBody>
      </p:sp>
    </p:spTree>
    <p:extLst>
      <p:ext uri="{BB962C8B-B14F-4D97-AF65-F5344CB8AC3E}">
        <p14:creationId xmlns:p14="http://schemas.microsoft.com/office/powerpoint/2010/main" val="9730013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476250"/>
            <a:ext cx="8229600" cy="1200150"/>
          </a:xfrm>
        </p:spPr>
        <p:txBody>
          <a:bodyPr/>
          <a:lstStyle/>
          <a:p>
            <a:r>
              <a:rPr lang="en-US" sz="4400" dirty="0" smtClean="0"/>
              <a:t>Stimulus Injection Process</a:t>
            </a:r>
            <a:endParaRPr lang="en-US" sz="4400" dirty="0"/>
          </a:p>
        </p:txBody>
      </p:sp>
      <p:sp>
        <p:nvSpPr>
          <p:cNvPr id="5" name="Date Placeholder 4"/>
          <p:cNvSpPr>
            <a:spLocks noGrp="1"/>
          </p:cNvSpPr>
          <p:nvPr>
            <p:ph type="dt" sz="half" idx="10"/>
          </p:nvPr>
        </p:nvSpPr>
        <p:spPr/>
        <p:txBody>
          <a:bodyPr/>
          <a:lstStyle/>
          <a:p>
            <a:fld id="{E0B4BA11-9E76-41BE-9F1B-C9A785C89631}" type="datetime1">
              <a:rPr lang="en-US" smtClean="0"/>
              <a:t>3/23/2021</a:t>
            </a:fld>
            <a:endParaRPr lang="en-US" dirty="0"/>
          </a:p>
        </p:txBody>
      </p:sp>
      <p:sp>
        <p:nvSpPr>
          <p:cNvPr id="3" name="Footer Placeholder 2"/>
          <p:cNvSpPr>
            <a:spLocks noGrp="1"/>
          </p:cNvSpPr>
          <p:nvPr>
            <p:ph type="ftr" sz="quarter" idx="11"/>
          </p:nvPr>
        </p:nvSpPr>
        <p:spPr/>
        <p:txBody>
          <a:bodyPr/>
          <a:lstStyle/>
          <a:p>
            <a:r>
              <a:rPr lang="en-US" smtClean="0"/>
              <a:t>P2654/P1687.1 Unified Concepts Analysis</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43</a:t>
            </a:fld>
            <a:endParaRPr lang="en-US"/>
          </a:p>
        </p:txBody>
      </p:sp>
      <p:sp>
        <p:nvSpPr>
          <p:cNvPr id="8" name="Content Placeholder 7"/>
          <p:cNvSpPr>
            <a:spLocks noGrp="1"/>
          </p:cNvSpPr>
          <p:nvPr>
            <p:ph sz="quarter" idx="13"/>
          </p:nvPr>
        </p:nvSpPr>
        <p:spPr>
          <a:xfrm>
            <a:off x="152400" y="666750"/>
            <a:ext cx="3505200" cy="3962400"/>
          </a:xfrm>
        </p:spPr>
        <p:txBody>
          <a:bodyPr>
            <a:noAutofit/>
          </a:bodyPr>
          <a:lstStyle/>
          <a:p>
            <a:r>
              <a:rPr lang="en-US" sz="1600" dirty="0" smtClean="0"/>
              <a:t>Injection Node sends request for Client Interface context to Injection Strategy</a:t>
            </a:r>
          </a:p>
          <a:p>
            <a:r>
              <a:rPr lang="en-US" sz="1600" dirty="0" smtClean="0"/>
              <a:t>Injection Strategy verifies and forwards message to Client Interface via </a:t>
            </a:r>
            <a:r>
              <a:rPr lang="en-US" sz="1600" dirty="0" err="1" smtClean="0"/>
              <a:t>TransformEngine</a:t>
            </a:r>
            <a:endParaRPr lang="en-US" sz="1600" dirty="0" smtClean="0"/>
          </a:p>
          <a:p>
            <a:r>
              <a:rPr lang="en-US" sz="1600" dirty="0" smtClean="0"/>
              <a:t>Injection Strategy transforms request into </a:t>
            </a:r>
            <a:r>
              <a:rPr lang="en-US" sz="1600" dirty="0" err="1" smtClean="0"/>
              <a:t>updateRequests</a:t>
            </a:r>
            <a:r>
              <a:rPr lang="en-US" sz="1600" dirty="0" smtClean="0"/>
              <a:t> for children of the Host Interface</a:t>
            </a:r>
          </a:p>
          <a:p>
            <a:r>
              <a:rPr lang="en-US" sz="1600" dirty="0" smtClean="0"/>
              <a:t>Injection Strategy handles response from Client Interface</a:t>
            </a:r>
          </a:p>
          <a:p>
            <a:r>
              <a:rPr lang="en-US" sz="1600" dirty="0" smtClean="0"/>
              <a:t>Injection Strategy passed Client response data to Injection Node</a:t>
            </a:r>
          </a:p>
        </p:txBody>
      </p:sp>
      <p:sp>
        <p:nvSpPr>
          <p:cNvPr id="9" name="Rounded Rectangle 8"/>
          <p:cNvSpPr/>
          <p:nvPr/>
        </p:nvSpPr>
        <p:spPr>
          <a:xfrm>
            <a:off x="4724400" y="1276350"/>
            <a:ext cx="3193774" cy="3505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rot="5400000">
            <a:off x="3905250" y="2857500"/>
            <a:ext cx="2057400" cy="419100"/>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rPr>
              <a:t>TestInjectionInterface</a:t>
            </a:r>
            <a:endParaRPr lang="en-US" sz="1400" dirty="0">
              <a:solidFill>
                <a:schemeClr val="bg1"/>
              </a:solidFill>
            </a:endParaRPr>
          </a:p>
        </p:txBody>
      </p:sp>
      <p:sp>
        <p:nvSpPr>
          <p:cNvPr id="11" name="Rounded Rectangle 10"/>
          <p:cNvSpPr/>
          <p:nvPr/>
        </p:nvSpPr>
        <p:spPr>
          <a:xfrm>
            <a:off x="5746474" y="4476750"/>
            <a:ext cx="1447800" cy="304800"/>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Host Interface</a:t>
            </a:r>
            <a:endParaRPr lang="en-US" sz="1400" dirty="0">
              <a:solidFill>
                <a:schemeClr val="bg1"/>
              </a:solidFill>
            </a:endParaRPr>
          </a:p>
        </p:txBody>
      </p:sp>
      <p:sp>
        <p:nvSpPr>
          <p:cNvPr id="12" name="Rounded Rectangle 11"/>
          <p:cNvSpPr/>
          <p:nvPr/>
        </p:nvSpPr>
        <p:spPr>
          <a:xfrm>
            <a:off x="5746474" y="1276350"/>
            <a:ext cx="1447800" cy="304800"/>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Client Interface</a:t>
            </a:r>
            <a:endParaRPr lang="en-US" sz="1400" dirty="0">
              <a:solidFill>
                <a:schemeClr val="bg1"/>
              </a:solidFill>
            </a:endParaRPr>
          </a:p>
        </p:txBody>
      </p:sp>
      <p:sp>
        <p:nvSpPr>
          <p:cNvPr id="13" name="Rounded Rectangle 12"/>
          <p:cNvSpPr/>
          <p:nvPr/>
        </p:nvSpPr>
        <p:spPr>
          <a:xfrm rot="16200000">
            <a:off x="7448550" y="2705100"/>
            <a:ext cx="2514600" cy="7239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Injection</a:t>
            </a:r>
            <a:br>
              <a:rPr lang="en-US" sz="1400" dirty="0" smtClean="0">
                <a:solidFill>
                  <a:schemeClr val="tx1"/>
                </a:solidFill>
              </a:rPr>
            </a:br>
            <a:r>
              <a:rPr lang="en-US" sz="1400" dirty="0" smtClean="0">
                <a:solidFill>
                  <a:schemeClr val="tx1"/>
                </a:solidFill>
              </a:rPr>
              <a:t>Strategy</a:t>
            </a:r>
            <a:endParaRPr lang="en-US" sz="1400" dirty="0">
              <a:solidFill>
                <a:schemeClr val="tx1"/>
              </a:solidFill>
            </a:endParaRPr>
          </a:p>
        </p:txBody>
      </p:sp>
      <p:sp>
        <p:nvSpPr>
          <p:cNvPr id="14" name="Rounded Rectangle 13"/>
          <p:cNvSpPr/>
          <p:nvPr/>
        </p:nvSpPr>
        <p:spPr>
          <a:xfrm>
            <a:off x="5155374" y="1581150"/>
            <a:ext cx="2762800" cy="28956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sz="1050" dirty="0" smtClean="0">
                <a:solidFill>
                  <a:schemeClr val="tx1"/>
                </a:solidFill>
              </a:rPr>
              <a:t>Transform</a:t>
            </a:r>
            <a:br>
              <a:rPr lang="en-US" sz="1050" dirty="0" smtClean="0">
                <a:solidFill>
                  <a:schemeClr val="tx1"/>
                </a:solidFill>
              </a:rPr>
            </a:br>
            <a:r>
              <a:rPr lang="en-US" sz="1050" dirty="0" smtClean="0">
                <a:solidFill>
                  <a:schemeClr val="tx1"/>
                </a:solidFill>
              </a:rPr>
              <a:t>Engine</a:t>
            </a:r>
            <a:endParaRPr lang="en-US" sz="1050" dirty="0">
              <a:solidFill>
                <a:schemeClr val="tx1"/>
              </a:solidFill>
            </a:endParaRPr>
          </a:p>
        </p:txBody>
      </p:sp>
      <p:sp>
        <p:nvSpPr>
          <p:cNvPr id="15" name="Rounded Rectangle 14"/>
          <p:cNvSpPr/>
          <p:nvPr/>
        </p:nvSpPr>
        <p:spPr>
          <a:xfrm rot="5400000">
            <a:off x="3339688" y="2743199"/>
            <a:ext cx="1219200" cy="7239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Injection</a:t>
            </a:r>
            <a:br>
              <a:rPr lang="en-US" sz="1400" dirty="0" smtClean="0">
                <a:solidFill>
                  <a:schemeClr val="tx1"/>
                </a:solidFill>
              </a:rPr>
            </a:br>
            <a:r>
              <a:rPr lang="en-US" sz="1400" dirty="0" smtClean="0">
                <a:solidFill>
                  <a:schemeClr val="tx1"/>
                </a:solidFill>
              </a:rPr>
              <a:t>Node</a:t>
            </a:r>
            <a:endParaRPr lang="en-US" sz="1400" dirty="0">
              <a:solidFill>
                <a:schemeClr val="tx1"/>
              </a:solidFill>
            </a:endParaRPr>
          </a:p>
        </p:txBody>
      </p:sp>
      <p:sp>
        <p:nvSpPr>
          <p:cNvPr id="16" name="Right Arrow 15"/>
          <p:cNvSpPr/>
          <p:nvPr/>
        </p:nvSpPr>
        <p:spPr>
          <a:xfrm>
            <a:off x="5155374" y="2641024"/>
            <a:ext cx="3302826" cy="381001"/>
          </a:xfrm>
          <a:prstGeom prst="rightArrow">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h</a:t>
            </a:r>
            <a:r>
              <a:rPr lang="en-US" sz="1200" dirty="0" err="1" smtClean="0">
                <a:solidFill>
                  <a:schemeClr val="tx1"/>
                </a:solidFill>
              </a:rPr>
              <a:t>andleRequest</a:t>
            </a:r>
            <a:endParaRPr lang="en-US" sz="1200" dirty="0">
              <a:solidFill>
                <a:schemeClr val="tx1"/>
              </a:solidFill>
            </a:endParaRPr>
          </a:p>
        </p:txBody>
      </p:sp>
      <p:sp>
        <p:nvSpPr>
          <p:cNvPr id="17" name="Left Arrow 16"/>
          <p:cNvSpPr/>
          <p:nvPr/>
        </p:nvSpPr>
        <p:spPr>
          <a:xfrm>
            <a:off x="4984473" y="3145725"/>
            <a:ext cx="3473725" cy="381000"/>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s</a:t>
            </a:r>
            <a:r>
              <a:rPr lang="en-US" sz="1200" dirty="0" err="1" smtClean="0">
                <a:solidFill>
                  <a:schemeClr val="tx1"/>
                </a:solidFill>
              </a:rPr>
              <a:t>endResponse</a:t>
            </a:r>
            <a:endParaRPr lang="en-US" sz="1200" dirty="0">
              <a:solidFill>
                <a:schemeClr val="tx1"/>
              </a:solidFill>
            </a:endParaRPr>
          </a:p>
        </p:txBody>
      </p:sp>
      <p:sp>
        <p:nvSpPr>
          <p:cNvPr id="18" name="Bent-Up Arrow 17"/>
          <p:cNvSpPr/>
          <p:nvPr/>
        </p:nvSpPr>
        <p:spPr>
          <a:xfrm flipH="1">
            <a:off x="5822672" y="1581149"/>
            <a:ext cx="2635527" cy="1107375"/>
          </a:xfrm>
          <a:prstGeom prst="bentUpArrow">
            <a:avLst>
              <a:gd name="adj1" fmla="val 20090"/>
              <a:gd name="adj2" fmla="val 22670"/>
              <a:gd name="adj3" fmla="val 19768"/>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TextBox 19"/>
          <p:cNvSpPr txBox="1"/>
          <p:nvPr/>
        </p:nvSpPr>
        <p:spPr>
          <a:xfrm>
            <a:off x="6334808" y="2423401"/>
            <a:ext cx="1392866" cy="276999"/>
          </a:xfrm>
          <a:prstGeom prst="rect">
            <a:avLst/>
          </a:prstGeom>
          <a:noFill/>
        </p:spPr>
        <p:txBody>
          <a:bodyPr wrap="square" rtlCol="0">
            <a:spAutoFit/>
          </a:bodyPr>
          <a:lstStyle/>
          <a:p>
            <a:r>
              <a:rPr lang="en-US" sz="1200" b="1" dirty="0" err="1" smtClean="0">
                <a:solidFill>
                  <a:prstClr val="black"/>
                </a:solidFill>
              </a:rPr>
              <a:t>sendRequest</a:t>
            </a:r>
            <a:endParaRPr lang="en-US" sz="1200" b="1" dirty="0">
              <a:solidFill>
                <a:prstClr val="black"/>
              </a:solidFill>
            </a:endParaRPr>
          </a:p>
        </p:txBody>
      </p:sp>
      <p:sp>
        <p:nvSpPr>
          <p:cNvPr id="21" name="Bent-Up Arrow 20"/>
          <p:cNvSpPr/>
          <p:nvPr/>
        </p:nvSpPr>
        <p:spPr>
          <a:xfrm rot="5400000">
            <a:off x="7136419" y="1101621"/>
            <a:ext cx="846235" cy="1797326"/>
          </a:xfrm>
          <a:prstGeom prst="bentUpArrow">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2" name="TextBox 21"/>
          <p:cNvSpPr txBox="1"/>
          <p:nvPr/>
        </p:nvSpPr>
        <p:spPr>
          <a:xfrm>
            <a:off x="6660874" y="2062100"/>
            <a:ext cx="1392866" cy="276999"/>
          </a:xfrm>
          <a:prstGeom prst="rect">
            <a:avLst/>
          </a:prstGeom>
          <a:noFill/>
        </p:spPr>
        <p:txBody>
          <a:bodyPr wrap="square" rtlCol="0">
            <a:spAutoFit/>
          </a:bodyPr>
          <a:lstStyle/>
          <a:p>
            <a:r>
              <a:rPr lang="en-US" sz="1200" b="1" dirty="0" err="1" smtClean="0">
                <a:solidFill>
                  <a:prstClr val="black"/>
                </a:solidFill>
              </a:rPr>
              <a:t>handleResponse</a:t>
            </a:r>
            <a:endParaRPr lang="en-US" sz="1200" b="1" dirty="0">
              <a:solidFill>
                <a:prstClr val="black"/>
              </a:solidFill>
            </a:endParaRPr>
          </a:p>
        </p:txBody>
      </p:sp>
      <p:sp>
        <p:nvSpPr>
          <p:cNvPr id="23" name="Left-Right Arrow 22"/>
          <p:cNvSpPr/>
          <p:nvPr/>
        </p:nvSpPr>
        <p:spPr>
          <a:xfrm>
            <a:off x="4305301" y="2952749"/>
            <a:ext cx="419099" cy="304801"/>
          </a:xfrm>
          <a:prstGeom prst="left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Bent-Up Arrow 23"/>
          <p:cNvSpPr/>
          <p:nvPr/>
        </p:nvSpPr>
        <p:spPr>
          <a:xfrm flipH="1" flipV="1">
            <a:off x="5822671" y="3482164"/>
            <a:ext cx="2635526" cy="994586"/>
          </a:xfrm>
          <a:prstGeom prst="bentUpArrow">
            <a:avLst>
              <a:gd name="adj1" fmla="val 20090"/>
              <a:gd name="adj2" fmla="val 22670"/>
              <a:gd name="adj3" fmla="val 19768"/>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TextBox 24"/>
          <p:cNvSpPr txBox="1"/>
          <p:nvPr/>
        </p:nvSpPr>
        <p:spPr>
          <a:xfrm>
            <a:off x="6525727" y="3421825"/>
            <a:ext cx="1528013" cy="276999"/>
          </a:xfrm>
          <a:prstGeom prst="rect">
            <a:avLst/>
          </a:prstGeom>
          <a:noFill/>
        </p:spPr>
        <p:txBody>
          <a:bodyPr wrap="square" rtlCol="0">
            <a:spAutoFit/>
          </a:bodyPr>
          <a:lstStyle/>
          <a:p>
            <a:r>
              <a:rPr lang="en-US" sz="1200" b="1" dirty="0" err="1" smtClean="0">
                <a:solidFill>
                  <a:prstClr val="black"/>
                </a:solidFill>
              </a:rPr>
              <a:t>updateResponse</a:t>
            </a:r>
            <a:endParaRPr lang="en-US" sz="1200" b="1" dirty="0">
              <a:solidFill>
                <a:prstClr val="black"/>
              </a:solidFill>
            </a:endParaRPr>
          </a:p>
        </p:txBody>
      </p:sp>
      <p:sp>
        <p:nvSpPr>
          <p:cNvPr id="26" name="Bent-Up Arrow 25"/>
          <p:cNvSpPr/>
          <p:nvPr/>
        </p:nvSpPr>
        <p:spPr>
          <a:xfrm flipH="1" flipV="1">
            <a:off x="6737071" y="3867150"/>
            <a:ext cx="1721123" cy="609600"/>
          </a:xfrm>
          <a:prstGeom prst="bentUpArrow">
            <a:avLst>
              <a:gd name="adj1" fmla="val 27882"/>
              <a:gd name="adj2" fmla="val 22670"/>
              <a:gd name="adj3" fmla="val 19768"/>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TextBox 26"/>
          <p:cNvSpPr txBox="1"/>
          <p:nvPr/>
        </p:nvSpPr>
        <p:spPr>
          <a:xfrm>
            <a:off x="6963667" y="3814700"/>
            <a:ext cx="1528013" cy="276999"/>
          </a:xfrm>
          <a:prstGeom prst="rect">
            <a:avLst/>
          </a:prstGeom>
          <a:noFill/>
        </p:spPr>
        <p:txBody>
          <a:bodyPr wrap="square" rtlCol="0">
            <a:spAutoFit/>
          </a:bodyPr>
          <a:lstStyle/>
          <a:p>
            <a:r>
              <a:rPr lang="en-US" sz="1200" b="1" dirty="0" err="1" smtClean="0">
                <a:solidFill>
                  <a:prstClr val="black"/>
                </a:solidFill>
              </a:rPr>
              <a:t>updateRequest</a:t>
            </a:r>
            <a:endParaRPr lang="en-US" sz="1200" b="1" dirty="0">
              <a:solidFill>
                <a:prstClr val="black"/>
              </a:solidFill>
            </a:endParaRPr>
          </a:p>
        </p:txBody>
      </p:sp>
      <p:sp>
        <p:nvSpPr>
          <p:cNvPr id="28" name="Left Arrow 27"/>
          <p:cNvSpPr/>
          <p:nvPr/>
        </p:nvSpPr>
        <p:spPr>
          <a:xfrm flipH="1">
            <a:off x="7467599" y="2974122"/>
            <a:ext cx="990601" cy="254728"/>
          </a:xfrm>
          <a:prstGeom prst="lef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TextBox 28"/>
          <p:cNvSpPr txBox="1"/>
          <p:nvPr/>
        </p:nvSpPr>
        <p:spPr>
          <a:xfrm flipH="1">
            <a:off x="7641266" y="2982629"/>
            <a:ext cx="686697" cy="246221"/>
          </a:xfrm>
          <a:prstGeom prst="rect">
            <a:avLst/>
          </a:prstGeom>
          <a:noFill/>
        </p:spPr>
        <p:txBody>
          <a:bodyPr wrap="square" rtlCol="0">
            <a:spAutoFit/>
          </a:bodyPr>
          <a:lstStyle/>
          <a:p>
            <a:r>
              <a:rPr lang="en-US" sz="1000" dirty="0" smtClean="0">
                <a:solidFill>
                  <a:prstClr val="black"/>
                </a:solidFill>
              </a:rPr>
              <a:t>apply</a:t>
            </a:r>
            <a:endParaRPr lang="en-US" dirty="0">
              <a:solidFill>
                <a:prstClr val="black"/>
              </a:solidFill>
            </a:endParaRPr>
          </a:p>
        </p:txBody>
      </p:sp>
      <p:sp>
        <p:nvSpPr>
          <p:cNvPr id="30" name="TextBox 29"/>
          <p:cNvSpPr txBox="1"/>
          <p:nvPr/>
        </p:nvSpPr>
        <p:spPr>
          <a:xfrm rot="16200000">
            <a:off x="7396695" y="1252151"/>
            <a:ext cx="1447800" cy="276999"/>
          </a:xfrm>
          <a:prstGeom prst="rect">
            <a:avLst/>
          </a:prstGeom>
          <a:noFill/>
        </p:spPr>
        <p:txBody>
          <a:bodyPr wrap="square" rtlCol="0">
            <a:spAutoFit/>
          </a:bodyPr>
          <a:lstStyle/>
          <a:p>
            <a:pPr algn="ctr"/>
            <a:r>
              <a:rPr lang="en-US" sz="1200" dirty="0" smtClean="0">
                <a:solidFill>
                  <a:prstClr val="black"/>
                </a:solidFill>
              </a:rPr>
              <a:t>Injection Interface</a:t>
            </a:r>
            <a:endParaRPr lang="en-US" sz="1200" dirty="0">
              <a:solidFill>
                <a:prstClr val="black"/>
              </a:solidFill>
            </a:endParaRPr>
          </a:p>
        </p:txBody>
      </p:sp>
      <p:sp>
        <p:nvSpPr>
          <p:cNvPr id="31" name="TextBox 30"/>
          <p:cNvSpPr txBox="1"/>
          <p:nvPr/>
        </p:nvSpPr>
        <p:spPr>
          <a:xfrm rot="5400000">
            <a:off x="3662100" y="2090350"/>
            <a:ext cx="1752600" cy="276999"/>
          </a:xfrm>
          <a:prstGeom prst="rect">
            <a:avLst/>
          </a:prstGeom>
          <a:noFill/>
        </p:spPr>
        <p:txBody>
          <a:bodyPr wrap="square" rtlCol="0">
            <a:spAutoFit/>
          </a:bodyPr>
          <a:lstStyle/>
          <a:p>
            <a:r>
              <a:rPr lang="en-US" sz="1200" dirty="0" err="1" smtClean="0">
                <a:solidFill>
                  <a:prstClr val="black"/>
                </a:solidFill>
              </a:rPr>
              <a:t>TestInjectionInterface</a:t>
            </a:r>
            <a:endParaRPr lang="en-US" sz="1200" dirty="0">
              <a:solidFill>
                <a:prstClr val="black"/>
              </a:solidFill>
            </a:endParaRPr>
          </a:p>
        </p:txBody>
      </p:sp>
    </p:spTree>
    <p:extLst>
      <p:ext uri="{BB962C8B-B14F-4D97-AF65-F5344CB8AC3E}">
        <p14:creationId xmlns:p14="http://schemas.microsoft.com/office/powerpoint/2010/main" val="10834361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323850"/>
            <a:ext cx="8229600" cy="1200150"/>
          </a:xfrm>
        </p:spPr>
        <p:txBody>
          <a:bodyPr/>
          <a:lstStyle/>
          <a:p>
            <a:r>
              <a:rPr lang="en-US" sz="4400" dirty="0" smtClean="0"/>
              <a:t>Stimulus Injection Process</a:t>
            </a:r>
            <a:endParaRPr lang="en-US" sz="4400" dirty="0"/>
          </a:p>
        </p:txBody>
      </p:sp>
      <p:sp>
        <p:nvSpPr>
          <p:cNvPr id="5" name="Date Placeholder 4"/>
          <p:cNvSpPr>
            <a:spLocks noGrp="1"/>
          </p:cNvSpPr>
          <p:nvPr>
            <p:ph type="dt" sz="half" idx="10"/>
          </p:nvPr>
        </p:nvSpPr>
        <p:spPr/>
        <p:txBody>
          <a:bodyPr/>
          <a:lstStyle/>
          <a:p>
            <a:fld id="{93034572-B83A-4D58-9235-AD57B07AF9BA}" type="datetime1">
              <a:rPr lang="en-US" smtClean="0"/>
              <a:t>3/23/2021</a:t>
            </a:fld>
            <a:endParaRPr lang="en-US" dirty="0"/>
          </a:p>
        </p:txBody>
      </p:sp>
      <p:sp>
        <p:nvSpPr>
          <p:cNvPr id="3" name="Footer Placeholder 2"/>
          <p:cNvSpPr>
            <a:spLocks noGrp="1"/>
          </p:cNvSpPr>
          <p:nvPr>
            <p:ph type="ftr" sz="quarter" idx="11"/>
          </p:nvPr>
        </p:nvSpPr>
        <p:spPr/>
        <p:txBody>
          <a:bodyPr/>
          <a:lstStyle/>
          <a:p>
            <a:r>
              <a:rPr lang="en-US" smtClean="0"/>
              <a:t>P2654/P1687.1 Unified Concepts Analysis</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44</a:t>
            </a:fld>
            <a:endParaRPr lang="en-US"/>
          </a:p>
        </p:txBody>
      </p:sp>
      <p:sp>
        <p:nvSpPr>
          <p:cNvPr id="8" name="Content Placeholder 7"/>
          <p:cNvSpPr>
            <a:spLocks noGrp="1"/>
          </p:cNvSpPr>
          <p:nvPr>
            <p:ph sz="quarter" idx="13"/>
          </p:nvPr>
        </p:nvSpPr>
        <p:spPr>
          <a:xfrm>
            <a:off x="152400" y="819150"/>
            <a:ext cx="3505200" cy="3394710"/>
          </a:xfrm>
        </p:spPr>
        <p:txBody>
          <a:bodyPr>
            <a:noAutofit/>
          </a:bodyPr>
          <a:lstStyle/>
          <a:p>
            <a:r>
              <a:rPr lang="en-US" sz="1800" dirty="0" smtClean="0"/>
              <a:t>Injection </a:t>
            </a:r>
            <a:r>
              <a:rPr lang="en-US" sz="1800" dirty="0"/>
              <a:t>Strategy send an inverse transformed message for the children of Host Interface to update child states</a:t>
            </a:r>
          </a:p>
          <a:p>
            <a:r>
              <a:rPr lang="en-US" sz="1800" dirty="0" smtClean="0"/>
              <a:t>Injection Strategy </a:t>
            </a:r>
            <a:r>
              <a:rPr lang="en-US" sz="1800" dirty="0"/>
              <a:t>follows the same implementation/extension mechanism used for Transform </a:t>
            </a:r>
            <a:r>
              <a:rPr lang="en-US" sz="1800" dirty="0" smtClean="0"/>
              <a:t>Strategy</a:t>
            </a:r>
            <a:endParaRPr lang="en-US" sz="1800" dirty="0"/>
          </a:p>
        </p:txBody>
      </p:sp>
      <p:sp>
        <p:nvSpPr>
          <p:cNvPr id="9" name="Rounded Rectangle 8"/>
          <p:cNvSpPr/>
          <p:nvPr/>
        </p:nvSpPr>
        <p:spPr>
          <a:xfrm>
            <a:off x="4724400" y="1276350"/>
            <a:ext cx="3193774" cy="3505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rot="5400000">
            <a:off x="3905250" y="2857500"/>
            <a:ext cx="2057400" cy="419100"/>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rPr>
              <a:t>TestInjectionInterface</a:t>
            </a:r>
            <a:endParaRPr lang="en-US" sz="1400" dirty="0">
              <a:solidFill>
                <a:schemeClr val="bg1"/>
              </a:solidFill>
            </a:endParaRPr>
          </a:p>
        </p:txBody>
      </p:sp>
      <p:sp>
        <p:nvSpPr>
          <p:cNvPr id="11" name="Rounded Rectangle 10"/>
          <p:cNvSpPr/>
          <p:nvPr/>
        </p:nvSpPr>
        <p:spPr>
          <a:xfrm>
            <a:off x="5746474" y="4476750"/>
            <a:ext cx="1447800" cy="304800"/>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Host Interface</a:t>
            </a:r>
            <a:endParaRPr lang="en-US" sz="1400" dirty="0">
              <a:solidFill>
                <a:schemeClr val="bg1"/>
              </a:solidFill>
            </a:endParaRPr>
          </a:p>
        </p:txBody>
      </p:sp>
      <p:sp>
        <p:nvSpPr>
          <p:cNvPr id="12" name="Rounded Rectangle 11"/>
          <p:cNvSpPr/>
          <p:nvPr/>
        </p:nvSpPr>
        <p:spPr>
          <a:xfrm>
            <a:off x="5746474" y="1276350"/>
            <a:ext cx="1447800" cy="304800"/>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Client Interface</a:t>
            </a:r>
            <a:endParaRPr lang="en-US" sz="1400" dirty="0">
              <a:solidFill>
                <a:schemeClr val="bg1"/>
              </a:solidFill>
            </a:endParaRPr>
          </a:p>
        </p:txBody>
      </p:sp>
      <p:sp>
        <p:nvSpPr>
          <p:cNvPr id="13" name="Rounded Rectangle 12"/>
          <p:cNvSpPr/>
          <p:nvPr/>
        </p:nvSpPr>
        <p:spPr>
          <a:xfrm rot="16200000">
            <a:off x="7448550" y="2705100"/>
            <a:ext cx="2514600" cy="7239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Injection</a:t>
            </a:r>
            <a:br>
              <a:rPr lang="en-US" sz="1400" dirty="0" smtClean="0">
                <a:solidFill>
                  <a:schemeClr val="tx1"/>
                </a:solidFill>
              </a:rPr>
            </a:br>
            <a:r>
              <a:rPr lang="en-US" sz="1400" dirty="0" smtClean="0">
                <a:solidFill>
                  <a:schemeClr val="tx1"/>
                </a:solidFill>
              </a:rPr>
              <a:t>Strategy</a:t>
            </a:r>
            <a:endParaRPr lang="en-US" sz="1400" dirty="0">
              <a:solidFill>
                <a:schemeClr val="tx1"/>
              </a:solidFill>
            </a:endParaRPr>
          </a:p>
        </p:txBody>
      </p:sp>
      <p:sp>
        <p:nvSpPr>
          <p:cNvPr id="14" name="Rounded Rectangle 13"/>
          <p:cNvSpPr/>
          <p:nvPr/>
        </p:nvSpPr>
        <p:spPr>
          <a:xfrm>
            <a:off x="5155374" y="1581150"/>
            <a:ext cx="2762800" cy="28956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sz="1050" dirty="0" smtClean="0">
                <a:solidFill>
                  <a:schemeClr val="tx1"/>
                </a:solidFill>
              </a:rPr>
              <a:t>Transform</a:t>
            </a:r>
            <a:br>
              <a:rPr lang="en-US" sz="1050" dirty="0" smtClean="0">
                <a:solidFill>
                  <a:schemeClr val="tx1"/>
                </a:solidFill>
              </a:rPr>
            </a:br>
            <a:r>
              <a:rPr lang="en-US" sz="1050" dirty="0" smtClean="0">
                <a:solidFill>
                  <a:schemeClr val="tx1"/>
                </a:solidFill>
              </a:rPr>
              <a:t>Engine</a:t>
            </a:r>
            <a:endParaRPr lang="en-US" sz="1050" dirty="0">
              <a:solidFill>
                <a:schemeClr val="tx1"/>
              </a:solidFill>
            </a:endParaRPr>
          </a:p>
        </p:txBody>
      </p:sp>
      <p:sp>
        <p:nvSpPr>
          <p:cNvPr id="15" name="Rounded Rectangle 14"/>
          <p:cNvSpPr/>
          <p:nvPr/>
        </p:nvSpPr>
        <p:spPr>
          <a:xfrm rot="5400000">
            <a:off x="3339688" y="2743199"/>
            <a:ext cx="1219200" cy="7239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Injection</a:t>
            </a:r>
            <a:br>
              <a:rPr lang="en-US" sz="1400" dirty="0" smtClean="0">
                <a:solidFill>
                  <a:schemeClr val="tx1"/>
                </a:solidFill>
              </a:rPr>
            </a:br>
            <a:r>
              <a:rPr lang="en-US" sz="1400" dirty="0" smtClean="0">
                <a:solidFill>
                  <a:schemeClr val="tx1"/>
                </a:solidFill>
              </a:rPr>
              <a:t>Node</a:t>
            </a:r>
            <a:endParaRPr lang="en-US" sz="1400" dirty="0">
              <a:solidFill>
                <a:schemeClr val="tx1"/>
              </a:solidFill>
            </a:endParaRPr>
          </a:p>
        </p:txBody>
      </p:sp>
      <p:sp>
        <p:nvSpPr>
          <p:cNvPr id="16" name="Right Arrow 15"/>
          <p:cNvSpPr/>
          <p:nvPr/>
        </p:nvSpPr>
        <p:spPr>
          <a:xfrm>
            <a:off x="5155374" y="2641024"/>
            <a:ext cx="3302826" cy="381001"/>
          </a:xfrm>
          <a:prstGeom prst="rightArrow">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h</a:t>
            </a:r>
            <a:r>
              <a:rPr lang="en-US" sz="1200" dirty="0" err="1" smtClean="0">
                <a:solidFill>
                  <a:schemeClr val="tx1"/>
                </a:solidFill>
              </a:rPr>
              <a:t>andleRequest</a:t>
            </a:r>
            <a:endParaRPr lang="en-US" sz="1200" dirty="0">
              <a:solidFill>
                <a:schemeClr val="tx1"/>
              </a:solidFill>
            </a:endParaRPr>
          </a:p>
        </p:txBody>
      </p:sp>
      <p:sp>
        <p:nvSpPr>
          <p:cNvPr id="17" name="Left Arrow 16"/>
          <p:cNvSpPr/>
          <p:nvPr/>
        </p:nvSpPr>
        <p:spPr>
          <a:xfrm>
            <a:off x="4984473" y="3145725"/>
            <a:ext cx="3473725" cy="381000"/>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s</a:t>
            </a:r>
            <a:r>
              <a:rPr lang="en-US" sz="1200" dirty="0" err="1" smtClean="0">
                <a:solidFill>
                  <a:schemeClr val="tx1"/>
                </a:solidFill>
              </a:rPr>
              <a:t>endResponse</a:t>
            </a:r>
            <a:endParaRPr lang="en-US" sz="1200" dirty="0">
              <a:solidFill>
                <a:schemeClr val="tx1"/>
              </a:solidFill>
            </a:endParaRPr>
          </a:p>
        </p:txBody>
      </p:sp>
      <p:sp>
        <p:nvSpPr>
          <p:cNvPr id="18" name="Bent-Up Arrow 17"/>
          <p:cNvSpPr/>
          <p:nvPr/>
        </p:nvSpPr>
        <p:spPr>
          <a:xfrm flipH="1">
            <a:off x="5822672" y="1581149"/>
            <a:ext cx="2635527" cy="1107375"/>
          </a:xfrm>
          <a:prstGeom prst="bentUpArrow">
            <a:avLst>
              <a:gd name="adj1" fmla="val 20090"/>
              <a:gd name="adj2" fmla="val 22670"/>
              <a:gd name="adj3" fmla="val 19768"/>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TextBox 19"/>
          <p:cNvSpPr txBox="1"/>
          <p:nvPr/>
        </p:nvSpPr>
        <p:spPr>
          <a:xfrm>
            <a:off x="6334808" y="2423401"/>
            <a:ext cx="1392866" cy="276999"/>
          </a:xfrm>
          <a:prstGeom prst="rect">
            <a:avLst/>
          </a:prstGeom>
          <a:noFill/>
        </p:spPr>
        <p:txBody>
          <a:bodyPr wrap="square" rtlCol="0">
            <a:spAutoFit/>
          </a:bodyPr>
          <a:lstStyle/>
          <a:p>
            <a:r>
              <a:rPr lang="en-US" sz="1200" b="1" dirty="0" err="1" smtClean="0">
                <a:solidFill>
                  <a:prstClr val="black"/>
                </a:solidFill>
              </a:rPr>
              <a:t>sendRequest</a:t>
            </a:r>
            <a:endParaRPr lang="en-US" sz="1200" b="1" dirty="0">
              <a:solidFill>
                <a:prstClr val="black"/>
              </a:solidFill>
            </a:endParaRPr>
          </a:p>
        </p:txBody>
      </p:sp>
      <p:sp>
        <p:nvSpPr>
          <p:cNvPr id="21" name="Bent-Up Arrow 20"/>
          <p:cNvSpPr/>
          <p:nvPr/>
        </p:nvSpPr>
        <p:spPr>
          <a:xfrm rot="5400000">
            <a:off x="7136419" y="1101621"/>
            <a:ext cx="846235" cy="1797326"/>
          </a:xfrm>
          <a:prstGeom prst="bentUpArrow">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2" name="TextBox 21"/>
          <p:cNvSpPr txBox="1"/>
          <p:nvPr/>
        </p:nvSpPr>
        <p:spPr>
          <a:xfrm>
            <a:off x="6660874" y="2062100"/>
            <a:ext cx="1392866" cy="276999"/>
          </a:xfrm>
          <a:prstGeom prst="rect">
            <a:avLst/>
          </a:prstGeom>
          <a:noFill/>
        </p:spPr>
        <p:txBody>
          <a:bodyPr wrap="square" rtlCol="0">
            <a:spAutoFit/>
          </a:bodyPr>
          <a:lstStyle/>
          <a:p>
            <a:r>
              <a:rPr lang="en-US" sz="1200" b="1" dirty="0" err="1" smtClean="0">
                <a:solidFill>
                  <a:prstClr val="black"/>
                </a:solidFill>
              </a:rPr>
              <a:t>handleResponse</a:t>
            </a:r>
            <a:endParaRPr lang="en-US" sz="1200" b="1" dirty="0">
              <a:solidFill>
                <a:prstClr val="black"/>
              </a:solidFill>
            </a:endParaRPr>
          </a:p>
        </p:txBody>
      </p:sp>
      <p:sp>
        <p:nvSpPr>
          <p:cNvPr id="23" name="Left-Right Arrow 22"/>
          <p:cNvSpPr/>
          <p:nvPr/>
        </p:nvSpPr>
        <p:spPr>
          <a:xfrm>
            <a:off x="4305301" y="2952749"/>
            <a:ext cx="419099" cy="304801"/>
          </a:xfrm>
          <a:prstGeom prst="left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Bent-Up Arrow 23"/>
          <p:cNvSpPr/>
          <p:nvPr/>
        </p:nvSpPr>
        <p:spPr>
          <a:xfrm flipH="1" flipV="1">
            <a:off x="5822671" y="3482164"/>
            <a:ext cx="2635526" cy="994586"/>
          </a:xfrm>
          <a:prstGeom prst="bentUpArrow">
            <a:avLst>
              <a:gd name="adj1" fmla="val 20090"/>
              <a:gd name="adj2" fmla="val 22670"/>
              <a:gd name="adj3" fmla="val 19768"/>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TextBox 24"/>
          <p:cNvSpPr txBox="1"/>
          <p:nvPr/>
        </p:nvSpPr>
        <p:spPr>
          <a:xfrm>
            <a:off x="6525727" y="3421825"/>
            <a:ext cx="1528013" cy="276999"/>
          </a:xfrm>
          <a:prstGeom prst="rect">
            <a:avLst/>
          </a:prstGeom>
          <a:noFill/>
        </p:spPr>
        <p:txBody>
          <a:bodyPr wrap="square" rtlCol="0">
            <a:spAutoFit/>
          </a:bodyPr>
          <a:lstStyle/>
          <a:p>
            <a:r>
              <a:rPr lang="en-US" sz="1200" b="1" dirty="0" err="1" smtClean="0">
                <a:solidFill>
                  <a:prstClr val="black"/>
                </a:solidFill>
              </a:rPr>
              <a:t>updateResponse</a:t>
            </a:r>
            <a:endParaRPr lang="en-US" sz="1200" b="1" dirty="0">
              <a:solidFill>
                <a:prstClr val="black"/>
              </a:solidFill>
            </a:endParaRPr>
          </a:p>
        </p:txBody>
      </p:sp>
      <p:sp>
        <p:nvSpPr>
          <p:cNvPr id="26" name="Bent-Up Arrow 25"/>
          <p:cNvSpPr/>
          <p:nvPr/>
        </p:nvSpPr>
        <p:spPr>
          <a:xfrm flipH="1" flipV="1">
            <a:off x="6737071" y="3867150"/>
            <a:ext cx="1721123" cy="609600"/>
          </a:xfrm>
          <a:prstGeom prst="bentUpArrow">
            <a:avLst>
              <a:gd name="adj1" fmla="val 27882"/>
              <a:gd name="adj2" fmla="val 22670"/>
              <a:gd name="adj3" fmla="val 19768"/>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TextBox 26"/>
          <p:cNvSpPr txBox="1"/>
          <p:nvPr/>
        </p:nvSpPr>
        <p:spPr>
          <a:xfrm>
            <a:off x="6963667" y="3814700"/>
            <a:ext cx="1528013" cy="276999"/>
          </a:xfrm>
          <a:prstGeom prst="rect">
            <a:avLst/>
          </a:prstGeom>
          <a:noFill/>
        </p:spPr>
        <p:txBody>
          <a:bodyPr wrap="square" rtlCol="0">
            <a:spAutoFit/>
          </a:bodyPr>
          <a:lstStyle/>
          <a:p>
            <a:r>
              <a:rPr lang="en-US" sz="1200" b="1" dirty="0" err="1" smtClean="0">
                <a:solidFill>
                  <a:prstClr val="black"/>
                </a:solidFill>
              </a:rPr>
              <a:t>updateRequest</a:t>
            </a:r>
            <a:endParaRPr lang="en-US" sz="1200" b="1" dirty="0">
              <a:solidFill>
                <a:prstClr val="black"/>
              </a:solidFill>
            </a:endParaRPr>
          </a:p>
        </p:txBody>
      </p:sp>
      <p:sp>
        <p:nvSpPr>
          <p:cNvPr id="28" name="Left Arrow 27"/>
          <p:cNvSpPr/>
          <p:nvPr/>
        </p:nvSpPr>
        <p:spPr>
          <a:xfrm flipH="1">
            <a:off x="7467599" y="2974122"/>
            <a:ext cx="990601" cy="254728"/>
          </a:xfrm>
          <a:prstGeom prst="lef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TextBox 28"/>
          <p:cNvSpPr txBox="1"/>
          <p:nvPr/>
        </p:nvSpPr>
        <p:spPr>
          <a:xfrm flipH="1">
            <a:off x="7641266" y="2982629"/>
            <a:ext cx="686697" cy="246221"/>
          </a:xfrm>
          <a:prstGeom prst="rect">
            <a:avLst/>
          </a:prstGeom>
          <a:noFill/>
        </p:spPr>
        <p:txBody>
          <a:bodyPr wrap="square" rtlCol="0">
            <a:spAutoFit/>
          </a:bodyPr>
          <a:lstStyle/>
          <a:p>
            <a:r>
              <a:rPr lang="en-US" sz="1000" dirty="0" smtClean="0">
                <a:solidFill>
                  <a:prstClr val="black"/>
                </a:solidFill>
              </a:rPr>
              <a:t>apply</a:t>
            </a:r>
            <a:endParaRPr lang="en-US" dirty="0">
              <a:solidFill>
                <a:prstClr val="black"/>
              </a:solidFill>
            </a:endParaRPr>
          </a:p>
        </p:txBody>
      </p:sp>
      <p:sp>
        <p:nvSpPr>
          <p:cNvPr id="30" name="TextBox 29"/>
          <p:cNvSpPr txBox="1"/>
          <p:nvPr/>
        </p:nvSpPr>
        <p:spPr>
          <a:xfrm rot="16200000">
            <a:off x="7396695" y="1252151"/>
            <a:ext cx="1447800" cy="276999"/>
          </a:xfrm>
          <a:prstGeom prst="rect">
            <a:avLst/>
          </a:prstGeom>
          <a:noFill/>
        </p:spPr>
        <p:txBody>
          <a:bodyPr wrap="square" rtlCol="0">
            <a:spAutoFit/>
          </a:bodyPr>
          <a:lstStyle/>
          <a:p>
            <a:pPr algn="ctr"/>
            <a:r>
              <a:rPr lang="en-US" sz="1200" dirty="0" smtClean="0">
                <a:solidFill>
                  <a:prstClr val="black"/>
                </a:solidFill>
              </a:rPr>
              <a:t>Injection Interface</a:t>
            </a:r>
            <a:endParaRPr lang="en-US" sz="1200" dirty="0">
              <a:solidFill>
                <a:prstClr val="black"/>
              </a:solidFill>
            </a:endParaRPr>
          </a:p>
        </p:txBody>
      </p:sp>
      <p:sp>
        <p:nvSpPr>
          <p:cNvPr id="31" name="TextBox 30"/>
          <p:cNvSpPr txBox="1"/>
          <p:nvPr/>
        </p:nvSpPr>
        <p:spPr>
          <a:xfrm rot="5400000">
            <a:off x="3662100" y="2090350"/>
            <a:ext cx="1752600" cy="276999"/>
          </a:xfrm>
          <a:prstGeom prst="rect">
            <a:avLst/>
          </a:prstGeom>
          <a:noFill/>
        </p:spPr>
        <p:txBody>
          <a:bodyPr wrap="square" rtlCol="0">
            <a:spAutoFit/>
          </a:bodyPr>
          <a:lstStyle/>
          <a:p>
            <a:r>
              <a:rPr lang="en-US" sz="1200" dirty="0" err="1" smtClean="0">
                <a:solidFill>
                  <a:prstClr val="black"/>
                </a:solidFill>
              </a:rPr>
              <a:t>TestInjectionInterface</a:t>
            </a:r>
            <a:endParaRPr lang="en-US" sz="1200" dirty="0">
              <a:solidFill>
                <a:prstClr val="black"/>
              </a:solidFill>
            </a:endParaRPr>
          </a:p>
        </p:txBody>
      </p:sp>
    </p:spTree>
    <p:extLst>
      <p:ext uri="{BB962C8B-B14F-4D97-AF65-F5344CB8AC3E}">
        <p14:creationId xmlns:p14="http://schemas.microsoft.com/office/powerpoint/2010/main" val="31767790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Node Interfaces</a:t>
            </a:r>
            <a:endParaRPr lang="en-US" dirty="0"/>
          </a:p>
        </p:txBody>
      </p:sp>
      <p:sp>
        <p:nvSpPr>
          <p:cNvPr id="3" name="Footer Placeholder 2"/>
          <p:cNvSpPr>
            <a:spLocks noGrp="1"/>
          </p:cNvSpPr>
          <p:nvPr>
            <p:ph type="ftr" sz="quarter" idx="11"/>
          </p:nvPr>
        </p:nvSpPr>
        <p:spPr/>
        <p:txBody>
          <a:bodyPr/>
          <a:lstStyle/>
          <a:p>
            <a:r>
              <a:rPr lang="en-US" smtClean="0">
                <a:solidFill>
                  <a:prstClr val="black">
                    <a:lumMod val="65000"/>
                    <a:lumOff val="35000"/>
                  </a:prstClr>
                </a:solidFill>
              </a:rPr>
              <a:t>P2654/P1687.1 Unified Concepts Analysis</a:t>
            </a:r>
            <a:endParaRPr lang="en-US"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BA9B540C-44DA-4F69-89C9-7C84606640D3}" type="slidenum">
              <a:rPr lang="en-US" smtClean="0">
                <a:solidFill>
                  <a:prstClr val="black">
                    <a:lumMod val="65000"/>
                    <a:lumOff val="35000"/>
                  </a:prstClr>
                </a:solidFill>
              </a:rPr>
              <a:pPr/>
              <a:t>45</a:t>
            </a:fld>
            <a:endParaRPr lang="en-US">
              <a:solidFill>
                <a:prstClr val="black">
                  <a:lumMod val="65000"/>
                  <a:lumOff val="35000"/>
                </a:prstClr>
              </a:solidFill>
            </a:endParaRPr>
          </a:p>
        </p:txBody>
      </p:sp>
      <p:sp>
        <p:nvSpPr>
          <p:cNvPr id="5" name="Date Placeholder 4"/>
          <p:cNvSpPr>
            <a:spLocks noGrp="1"/>
          </p:cNvSpPr>
          <p:nvPr>
            <p:ph type="dt" sz="half" idx="10"/>
          </p:nvPr>
        </p:nvSpPr>
        <p:spPr/>
        <p:txBody>
          <a:bodyPr/>
          <a:lstStyle/>
          <a:p>
            <a:fld id="{28DE8B84-70C8-402F-A999-952127D52CF5}" type="datetime1">
              <a:rPr lang="en-US" smtClean="0">
                <a:solidFill>
                  <a:prstClr val="white">
                    <a:lumMod val="50000"/>
                  </a:prstClr>
                </a:solidFill>
              </a:rPr>
              <a:t>3/23/2021</a:t>
            </a:fld>
            <a:endParaRPr dirty="0">
              <a:solidFill>
                <a:prstClr val="white">
                  <a:lumMod val="50000"/>
                </a:prstClr>
              </a:solidFill>
            </a:endParaRPr>
          </a:p>
        </p:txBody>
      </p:sp>
      <p:sp>
        <p:nvSpPr>
          <p:cNvPr id="6" name="Rounded Rectangle 5"/>
          <p:cNvSpPr/>
          <p:nvPr/>
        </p:nvSpPr>
        <p:spPr>
          <a:xfrm>
            <a:off x="3886200" y="2647950"/>
            <a:ext cx="1219200" cy="6858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Model</a:t>
            </a:r>
            <a:br>
              <a:rPr lang="en-US" dirty="0" smtClean="0">
                <a:solidFill>
                  <a:prstClr val="black"/>
                </a:solidFill>
              </a:rPr>
            </a:br>
            <a:r>
              <a:rPr lang="en-US" dirty="0" smtClean="0">
                <a:solidFill>
                  <a:prstClr val="black"/>
                </a:solidFill>
              </a:rPr>
              <a:t>Node</a:t>
            </a:r>
            <a:endParaRPr lang="en-US" dirty="0">
              <a:solidFill>
                <a:prstClr val="black"/>
              </a:solidFill>
            </a:endParaRPr>
          </a:p>
        </p:txBody>
      </p:sp>
      <p:sp>
        <p:nvSpPr>
          <p:cNvPr id="7" name="Rounded Rectangle 6"/>
          <p:cNvSpPr/>
          <p:nvPr/>
        </p:nvSpPr>
        <p:spPr>
          <a:xfrm>
            <a:off x="6324600" y="2647950"/>
            <a:ext cx="1828800" cy="685800"/>
          </a:xfrm>
          <a:prstGeom prst="round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Transformation</a:t>
            </a:r>
            <a:br>
              <a:rPr lang="en-US" dirty="0" smtClean="0">
                <a:solidFill>
                  <a:prstClr val="white"/>
                </a:solidFill>
              </a:rPr>
            </a:br>
            <a:r>
              <a:rPr lang="en-US" dirty="0" smtClean="0">
                <a:solidFill>
                  <a:prstClr val="white"/>
                </a:solidFill>
              </a:rPr>
              <a:t>Strategy</a:t>
            </a:r>
            <a:endParaRPr lang="en-US" dirty="0">
              <a:solidFill>
                <a:prstClr val="white"/>
              </a:solidFill>
            </a:endParaRPr>
          </a:p>
        </p:txBody>
      </p:sp>
      <p:sp>
        <p:nvSpPr>
          <p:cNvPr id="8" name="Rounded Rectangle 7"/>
          <p:cNvSpPr/>
          <p:nvPr/>
        </p:nvSpPr>
        <p:spPr>
          <a:xfrm>
            <a:off x="4724400" y="3943350"/>
            <a:ext cx="1219200" cy="685800"/>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Injection</a:t>
            </a:r>
            <a:br>
              <a:rPr lang="en-US" dirty="0" smtClean="0">
                <a:solidFill>
                  <a:prstClr val="black"/>
                </a:solidFill>
              </a:rPr>
            </a:br>
            <a:r>
              <a:rPr lang="en-US" dirty="0" smtClean="0">
                <a:solidFill>
                  <a:prstClr val="black"/>
                </a:solidFill>
              </a:rPr>
              <a:t>Node</a:t>
            </a:r>
            <a:endParaRPr lang="en-US" dirty="0">
              <a:solidFill>
                <a:prstClr val="black"/>
              </a:solidFill>
            </a:endParaRPr>
          </a:p>
        </p:txBody>
      </p:sp>
      <p:sp>
        <p:nvSpPr>
          <p:cNvPr id="9" name="Rounded Rectangle 8"/>
          <p:cNvSpPr/>
          <p:nvPr/>
        </p:nvSpPr>
        <p:spPr>
          <a:xfrm>
            <a:off x="3200400" y="1325582"/>
            <a:ext cx="1219200" cy="6858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Model</a:t>
            </a:r>
            <a:br>
              <a:rPr lang="en-US" dirty="0" smtClean="0">
                <a:solidFill>
                  <a:prstClr val="black"/>
                </a:solidFill>
              </a:rPr>
            </a:br>
            <a:r>
              <a:rPr lang="en-US" dirty="0" smtClean="0">
                <a:solidFill>
                  <a:prstClr val="black"/>
                </a:solidFill>
              </a:rPr>
              <a:t>Node</a:t>
            </a:r>
            <a:endParaRPr lang="en-US" dirty="0">
              <a:solidFill>
                <a:prstClr val="black"/>
              </a:solidFill>
            </a:endParaRPr>
          </a:p>
        </p:txBody>
      </p:sp>
      <p:sp>
        <p:nvSpPr>
          <p:cNvPr id="10" name="Rounded Rectangle 9"/>
          <p:cNvSpPr/>
          <p:nvPr/>
        </p:nvSpPr>
        <p:spPr>
          <a:xfrm>
            <a:off x="6553200" y="3943350"/>
            <a:ext cx="1219200" cy="685800"/>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Injection</a:t>
            </a:r>
            <a:br>
              <a:rPr lang="en-US" dirty="0" smtClean="0">
                <a:solidFill>
                  <a:prstClr val="black"/>
                </a:solidFill>
              </a:rPr>
            </a:br>
            <a:r>
              <a:rPr lang="en-US" dirty="0" smtClean="0">
                <a:solidFill>
                  <a:prstClr val="black"/>
                </a:solidFill>
              </a:rPr>
              <a:t>Node</a:t>
            </a:r>
            <a:endParaRPr lang="en-US" dirty="0">
              <a:solidFill>
                <a:prstClr val="black"/>
              </a:solidFill>
            </a:endParaRPr>
          </a:p>
        </p:txBody>
      </p:sp>
      <p:sp>
        <p:nvSpPr>
          <p:cNvPr id="11" name="Rounded Rectangle 10"/>
          <p:cNvSpPr/>
          <p:nvPr/>
        </p:nvSpPr>
        <p:spPr>
          <a:xfrm>
            <a:off x="1447800" y="3943350"/>
            <a:ext cx="1219200" cy="6858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Model</a:t>
            </a:r>
            <a:br>
              <a:rPr lang="en-US" dirty="0" smtClean="0">
                <a:solidFill>
                  <a:prstClr val="black"/>
                </a:solidFill>
              </a:rPr>
            </a:br>
            <a:r>
              <a:rPr lang="en-US" dirty="0" smtClean="0">
                <a:solidFill>
                  <a:prstClr val="black"/>
                </a:solidFill>
              </a:rPr>
              <a:t>Node</a:t>
            </a:r>
            <a:endParaRPr lang="en-US" dirty="0">
              <a:solidFill>
                <a:prstClr val="black"/>
              </a:solidFill>
            </a:endParaRPr>
          </a:p>
        </p:txBody>
      </p:sp>
      <p:sp>
        <p:nvSpPr>
          <p:cNvPr id="12" name="Rounded Rectangle 11"/>
          <p:cNvSpPr/>
          <p:nvPr/>
        </p:nvSpPr>
        <p:spPr>
          <a:xfrm>
            <a:off x="3276600" y="3943350"/>
            <a:ext cx="1219200" cy="6858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Model</a:t>
            </a:r>
            <a:br>
              <a:rPr lang="en-US" dirty="0" smtClean="0">
                <a:solidFill>
                  <a:prstClr val="black"/>
                </a:solidFill>
              </a:rPr>
            </a:br>
            <a:r>
              <a:rPr lang="en-US" dirty="0" smtClean="0">
                <a:solidFill>
                  <a:prstClr val="black"/>
                </a:solidFill>
              </a:rPr>
              <a:t>Node</a:t>
            </a:r>
            <a:endParaRPr lang="en-US" dirty="0">
              <a:solidFill>
                <a:prstClr val="black"/>
              </a:solidFill>
            </a:endParaRPr>
          </a:p>
        </p:txBody>
      </p:sp>
      <p:sp>
        <p:nvSpPr>
          <p:cNvPr id="13" name="Rounded Rectangle 12"/>
          <p:cNvSpPr/>
          <p:nvPr/>
        </p:nvSpPr>
        <p:spPr>
          <a:xfrm>
            <a:off x="1295400" y="2647950"/>
            <a:ext cx="1219200" cy="6858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Debug</a:t>
            </a:r>
            <a:br>
              <a:rPr lang="en-US" dirty="0" smtClean="0">
                <a:solidFill>
                  <a:schemeClr val="tx1"/>
                </a:solidFill>
              </a:rPr>
            </a:br>
            <a:r>
              <a:rPr lang="en-US" dirty="0" smtClean="0">
                <a:solidFill>
                  <a:schemeClr val="tx1"/>
                </a:solidFill>
              </a:rPr>
              <a:t>Strategy</a:t>
            </a:r>
            <a:endParaRPr lang="en-US" dirty="0">
              <a:solidFill>
                <a:schemeClr val="tx1"/>
              </a:solidFill>
            </a:endParaRPr>
          </a:p>
        </p:txBody>
      </p:sp>
      <p:cxnSp>
        <p:nvCxnSpPr>
          <p:cNvPr id="16" name="Elbow Connector 15"/>
          <p:cNvCxnSpPr>
            <a:stCxn id="9" idx="2"/>
          </p:cNvCxnSpPr>
          <p:nvPr/>
        </p:nvCxnSpPr>
        <p:spPr>
          <a:xfrm rot="16200000" flipH="1">
            <a:off x="3663166" y="2158216"/>
            <a:ext cx="636568" cy="342900"/>
          </a:xfrm>
          <a:prstGeom prst="bentConnector3">
            <a:avLst/>
          </a:prstGeom>
          <a:ln w="76200" cmpd="tri">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8" name="Elbow Connector 17"/>
          <p:cNvCxnSpPr>
            <a:endCxn id="12" idx="0"/>
          </p:cNvCxnSpPr>
          <p:nvPr/>
        </p:nvCxnSpPr>
        <p:spPr>
          <a:xfrm rot="5400000">
            <a:off x="3695700" y="3524250"/>
            <a:ext cx="609600" cy="228600"/>
          </a:xfrm>
          <a:prstGeom prst="bentConnector3">
            <a:avLst>
              <a:gd name="adj1" fmla="val 57792"/>
            </a:avLst>
          </a:prstGeom>
          <a:ln w="76200" cmpd="tri">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1" idx="0"/>
            <a:endCxn id="12" idx="0"/>
          </p:cNvCxnSpPr>
          <p:nvPr/>
        </p:nvCxnSpPr>
        <p:spPr>
          <a:xfrm rot="5400000" flipH="1" flipV="1">
            <a:off x="2971800" y="3028950"/>
            <a:ext cx="12700" cy="1828800"/>
          </a:xfrm>
          <a:prstGeom prst="bentConnector3">
            <a:avLst>
              <a:gd name="adj1" fmla="val 2267535"/>
            </a:avLst>
          </a:prstGeom>
          <a:ln w="76200" cmpd="tri">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25" name="Elbow Connector 24"/>
          <p:cNvCxnSpPr>
            <a:endCxn id="8" idx="0"/>
          </p:cNvCxnSpPr>
          <p:nvPr/>
        </p:nvCxnSpPr>
        <p:spPr>
          <a:xfrm rot="16200000" flipH="1">
            <a:off x="4800600" y="3409950"/>
            <a:ext cx="609600" cy="457200"/>
          </a:xfrm>
          <a:prstGeom prst="bentConnector3">
            <a:avLst/>
          </a:prstGeom>
          <a:ln w="76200" cmpd="sng">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0" idx="0"/>
            <a:endCxn id="8" idx="0"/>
          </p:cNvCxnSpPr>
          <p:nvPr/>
        </p:nvCxnSpPr>
        <p:spPr>
          <a:xfrm rot="16200000" flipV="1">
            <a:off x="6248400" y="3028950"/>
            <a:ext cx="12700" cy="1828800"/>
          </a:xfrm>
          <a:prstGeom prst="bentConnector3">
            <a:avLst>
              <a:gd name="adj1" fmla="val 2454543"/>
            </a:avLst>
          </a:prstGeom>
          <a:ln w="76200" cmpd="sng">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6" idx="3"/>
            <a:endCxn id="7" idx="1"/>
          </p:cNvCxnSpPr>
          <p:nvPr/>
        </p:nvCxnSpPr>
        <p:spPr>
          <a:xfrm>
            <a:off x="5105400" y="2990850"/>
            <a:ext cx="1219200" cy="12700"/>
          </a:xfrm>
          <a:prstGeom prst="bentConnector3">
            <a:avLst/>
          </a:prstGeom>
          <a:ln w="76200" cmpd="dbl">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3" idx="3"/>
            <a:endCxn id="6" idx="1"/>
          </p:cNvCxnSpPr>
          <p:nvPr/>
        </p:nvCxnSpPr>
        <p:spPr>
          <a:xfrm>
            <a:off x="2514600" y="2990850"/>
            <a:ext cx="1371600" cy="12700"/>
          </a:xfrm>
          <a:prstGeom prst="bentConnector3">
            <a:avLst/>
          </a:prstGeom>
          <a:ln w="76200" cmpd="dbl">
            <a:solidFill>
              <a:srgbClr val="FFC000"/>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752600" y="2038350"/>
            <a:ext cx="2051050" cy="276999"/>
          </a:xfrm>
          <a:prstGeom prst="rect">
            <a:avLst/>
          </a:prstGeom>
          <a:noFill/>
        </p:spPr>
        <p:txBody>
          <a:bodyPr wrap="square" rtlCol="0">
            <a:spAutoFit/>
          </a:bodyPr>
          <a:lstStyle/>
          <a:p>
            <a:r>
              <a:rPr lang="en-US" sz="1200" dirty="0" smtClean="0">
                <a:solidFill>
                  <a:prstClr val="black"/>
                </a:solidFill>
              </a:rPr>
              <a:t>Host/Client </a:t>
            </a:r>
            <a:r>
              <a:rPr lang="en-US" sz="1200" dirty="0" err="1" smtClean="0">
                <a:solidFill>
                  <a:prstClr val="black"/>
                </a:solidFill>
              </a:rPr>
              <a:t>AccessInterface</a:t>
            </a:r>
            <a:endParaRPr lang="en-US" sz="1200" dirty="0">
              <a:solidFill>
                <a:prstClr val="black"/>
              </a:solidFill>
            </a:endParaRPr>
          </a:p>
        </p:txBody>
      </p:sp>
      <p:sp>
        <p:nvSpPr>
          <p:cNvPr id="34" name="TextBox 33"/>
          <p:cNvSpPr txBox="1"/>
          <p:nvPr/>
        </p:nvSpPr>
        <p:spPr>
          <a:xfrm>
            <a:off x="1905000" y="3381299"/>
            <a:ext cx="2203450" cy="276999"/>
          </a:xfrm>
          <a:prstGeom prst="rect">
            <a:avLst/>
          </a:prstGeom>
          <a:noFill/>
        </p:spPr>
        <p:txBody>
          <a:bodyPr wrap="square" rtlCol="0">
            <a:spAutoFit/>
          </a:bodyPr>
          <a:lstStyle/>
          <a:p>
            <a:r>
              <a:rPr lang="en-US" sz="1200" dirty="0" smtClean="0">
                <a:solidFill>
                  <a:prstClr val="black"/>
                </a:solidFill>
              </a:rPr>
              <a:t>Host/Client </a:t>
            </a:r>
            <a:r>
              <a:rPr lang="en-US" sz="1200" dirty="0" err="1" smtClean="0">
                <a:solidFill>
                  <a:prstClr val="black"/>
                </a:solidFill>
              </a:rPr>
              <a:t>AccessInterface</a:t>
            </a:r>
            <a:endParaRPr lang="en-US" sz="1200" dirty="0">
              <a:solidFill>
                <a:prstClr val="black"/>
              </a:solidFill>
            </a:endParaRPr>
          </a:p>
        </p:txBody>
      </p:sp>
      <p:sp>
        <p:nvSpPr>
          <p:cNvPr id="35" name="TextBox 34"/>
          <p:cNvSpPr txBox="1"/>
          <p:nvPr/>
        </p:nvSpPr>
        <p:spPr>
          <a:xfrm>
            <a:off x="5257800" y="3333750"/>
            <a:ext cx="1752600" cy="276999"/>
          </a:xfrm>
          <a:prstGeom prst="rect">
            <a:avLst/>
          </a:prstGeom>
          <a:noFill/>
        </p:spPr>
        <p:txBody>
          <a:bodyPr wrap="square" rtlCol="0">
            <a:spAutoFit/>
          </a:bodyPr>
          <a:lstStyle/>
          <a:p>
            <a:r>
              <a:rPr lang="en-US" sz="1200" dirty="0" err="1" smtClean="0">
                <a:solidFill>
                  <a:prstClr val="black"/>
                </a:solidFill>
              </a:rPr>
              <a:t>TestInjectionInterface</a:t>
            </a:r>
            <a:endParaRPr lang="en-US" sz="1200" dirty="0">
              <a:solidFill>
                <a:prstClr val="black"/>
              </a:solidFill>
            </a:endParaRPr>
          </a:p>
        </p:txBody>
      </p:sp>
      <p:sp>
        <p:nvSpPr>
          <p:cNvPr id="36" name="TextBox 35"/>
          <p:cNvSpPr txBox="1"/>
          <p:nvPr/>
        </p:nvSpPr>
        <p:spPr>
          <a:xfrm>
            <a:off x="5091050" y="2541885"/>
            <a:ext cx="1295400" cy="461665"/>
          </a:xfrm>
          <a:prstGeom prst="rect">
            <a:avLst/>
          </a:prstGeom>
          <a:noFill/>
        </p:spPr>
        <p:txBody>
          <a:bodyPr wrap="square" rtlCol="0">
            <a:spAutoFit/>
          </a:bodyPr>
          <a:lstStyle/>
          <a:p>
            <a:pPr algn="ctr"/>
            <a:r>
              <a:rPr lang="en-US" sz="1200" dirty="0" smtClean="0">
                <a:solidFill>
                  <a:prstClr val="black"/>
                </a:solidFill>
              </a:rPr>
              <a:t>Transformation Interface</a:t>
            </a:r>
            <a:endParaRPr lang="en-US" sz="1200" dirty="0">
              <a:solidFill>
                <a:prstClr val="black"/>
              </a:solidFill>
            </a:endParaRPr>
          </a:p>
        </p:txBody>
      </p:sp>
      <p:sp>
        <p:nvSpPr>
          <p:cNvPr id="37" name="TextBox 36"/>
          <p:cNvSpPr txBox="1"/>
          <p:nvPr/>
        </p:nvSpPr>
        <p:spPr>
          <a:xfrm>
            <a:off x="2825750" y="2517887"/>
            <a:ext cx="908050" cy="461665"/>
          </a:xfrm>
          <a:prstGeom prst="rect">
            <a:avLst/>
          </a:prstGeom>
          <a:noFill/>
        </p:spPr>
        <p:txBody>
          <a:bodyPr wrap="square" rtlCol="0">
            <a:spAutoFit/>
          </a:bodyPr>
          <a:lstStyle/>
          <a:p>
            <a:pPr algn="ctr"/>
            <a:r>
              <a:rPr lang="en-US" sz="1200" dirty="0" smtClean="0">
                <a:solidFill>
                  <a:prstClr val="black"/>
                </a:solidFill>
              </a:rPr>
              <a:t>Debug</a:t>
            </a:r>
            <a:br>
              <a:rPr lang="en-US" sz="1200" dirty="0" smtClean="0">
                <a:solidFill>
                  <a:prstClr val="black"/>
                </a:solidFill>
              </a:rPr>
            </a:br>
            <a:r>
              <a:rPr lang="en-US" sz="1200" dirty="0" smtClean="0">
                <a:solidFill>
                  <a:prstClr val="black"/>
                </a:solidFill>
              </a:rPr>
              <a:t>Interface</a:t>
            </a:r>
            <a:endParaRPr lang="en-US" sz="1200" dirty="0">
              <a:solidFill>
                <a:prstClr val="black"/>
              </a:solidFill>
            </a:endParaRPr>
          </a:p>
        </p:txBody>
      </p:sp>
      <p:sp>
        <p:nvSpPr>
          <p:cNvPr id="43" name="Rounded Rectangle 42"/>
          <p:cNvSpPr/>
          <p:nvPr/>
        </p:nvSpPr>
        <p:spPr>
          <a:xfrm>
            <a:off x="4724400" y="1316925"/>
            <a:ext cx="1143000" cy="685800"/>
          </a:xfrm>
          <a:prstGeom prst="round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Injection</a:t>
            </a:r>
            <a:br>
              <a:rPr lang="en-US" dirty="0" smtClean="0">
                <a:solidFill>
                  <a:prstClr val="white"/>
                </a:solidFill>
              </a:rPr>
            </a:br>
            <a:r>
              <a:rPr lang="en-US" dirty="0" smtClean="0">
                <a:solidFill>
                  <a:prstClr val="white"/>
                </a:solidFill>
              </a:rPr>
              <a:t>Strategy</a:t>
            </a:r>
            <a:endParaRPr lang="en-US" dirty="0">
              <a:solidFill>
                <a:prstClr val="white"/>
              </a:solidFill>
            </a:endParaRPr>
          </a:p>
        </p:txBody>
      </p:sp>
      <p:cxnSp>
        <p:nvCxnSpPr>
          <p:cNvPr id="45" name="Elbow Connector 44"/>
          <p:cNvCxnSpPr>
            <a:stCxn id="43" idx="2"/>
          </p:cNvCxnSpPr>
          <p:nvPr/>
        </p:nvCxnSpPr>
        <p:spPr>
          <a:xfrm rot="5400000">
            <a:off x="4687537" y="2039588"/>
            <a:ext cx="645227" cy="571500"/>
          </a:xfrm>
          <a:prstGeom prst="bentConnector3">
            <a:avLst>
              <a:gd name="adj1" fmla="val 50000"/>
            </a:avLst>
          </a:prstGeom>
          <a:ln w="76200" cmpd="dbl">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334000" y="2033885"/>
            <a:ext cx="1447800" cy="276999"/>
          </a:xfrm>
          <a:prstGeom prst="rect">
            <a:avLst/>
          </a:prstGeom>
          <a:noFill/>
        </p:spPr>
        <p:txBody>
          <a:bodyPr wrap="square" rtlCol="0">
            <a:spAutoFit/>
          </a:bodyPr>
          <a:lstStyle/>
          <a:p>
            <a:pPr algn="ctr"/>
            <a:r>
              <a:rPr lang="en-US" sz="1200" dirty="0" smtClean="0">
                <a:solidFill>
                  <a:prstClr val="black"/>
                </a:solidFill>
              </a:rPr>
              <a:t>Injection Interface</a:t>
            </a:r>
            <a:endParaRPr lang="en-US" sz="1200" dirty="0">
              <a:solidFill>
                <a:prstClr val="black"/>
              </a:solidFill>
            </a:endParaRPr>
          </a:p>
        </p:txBody>
      </p:sp>
      <p:sp>
        <p:nvSpPr>
          <p:cNvPr id="51" name="TextBox 50"/>
          <p:cNvSpPr txBox="1"/>
          <p:nvPr/>
        </p:nvSpPr>
        <p:spPr>
          <a:xfrm>
            <a:off x="2655125" y="4101584"/>
            <a:ext cx="685800" cy="369332"/>
          </a:xfrm>
          <a:prstGeom prst="rect">
            <a:avLst/>
          </a:prstGeom>
          <a:noFill/>
        </p:spPr>
        <p:txBody>
          <a:bodyPr wrap="square" rtlCol="0">
            <a:spAutoFit/>
          </a:bodyPr>
          <a:lstStyle/>
          <a:p>
            <a:r>
              <a:rPr lang="en-US" dirty="0">
                <a:solidFill>
                  <a:prstClr val="black"/>
                </a:solidFill>
              </a:rPr>
              <a:t>o</a:t>
            </a:r>
            <a:r>
              <a:rPr lang="en-US" dirty="0" smtClean="0">
                <a:solidFill>
                  <a:prstClr val="black"/>
                </a:solidFill>
              </a:rPr>
              <a:t> </a:t>
            </a:r>
            <a:r>
              <a:rPr lang="en-US" dirty="0" err="1" smtClean="0">
                <a:solidFill>
                  <a:prstClr val="black"/>
                </a:solidFill>
              </a:rPr>
              <a:t>o</a:t>
            </a:r>
            <a:r>
              <a:rPr lang="en-US" dirty="0" smtClean="0">
                <a:solidFill>
                  <a:prstClr val="black"/>
                </a:solidFill>
              </a:rPr>
              <a:t> </a:t>
            </a:r>
            <a:r>
              <a:rPr lang="en-US" dirty="0" err="1" smtClean="0">
                <a:solidFill>
                  <a:prstClr val="black"/>
                </a:solidFill>
              </a:rPr>
              <a:t>o</a:t>
            </a:r>
            <a:endParaRPr lang="en-US" dirty="0">
              <a:solidFill>
                <a:prstClr val="black"/>
              </a:solidFill>
            </a:endParaRPr>
          </a:p>
        </p:txBody>
      </p:sp>
      <p:sp>
        <p:nvSpPr>
          <p:cNvPr id="52" name="TextBox 51"/>
          <p:cNvSpPr txBox="1"/>
          <p:nvPr/>
        </p:nvSpPr>
        <p:spPr>
          <a:xfrm>
            <a:off x="5903025" y="4095750"/>
            <a:ext cx="685800" cy="369332"/>
          </a:xfrm>
          <a:prstGeom prst="rect">
            <a:avLst/>
          </a:prstGeom>
          <a:noFill/>
        </p:spPr>
        <p:txBody>
          <a:bodyPr wrap="square" rtlCol="0">
            <a:spAutoFit/>
          </a:bodyPr>
          <a:lstStyle/>
          <a:p>
            <a:r>
              <a:rPr lang="en-US" dirty="0">
                <a:solidFill>
                  <a:prstClr val="black"/>
                </a:solidFill>
              </a:rPr>
              <a:t>o</a:t>
            </a:r>
            <a:r>
              <a:rPr lang="en-US" dirty="0" smtClean="0">
                <a:solidFill>
                  <a:prstClr val="black"/>
                </a:solidFill>
              </a:rPr>
              <a:t> </a:t>
            </a:r>
            <a:r>
              <a:rPr lang="en-US" dirty="0" err="1" smtClean="0">
                <a:solidFill>
                  <a:prstClr val="black"/>
                </a:solidFill>
              </a:rPr>
              <a:t>o</a:t>
            </a:r>
            <a:r>
              <a:rPr lang="en-US" dirty="0" smtClean="0">
                <a:solidFill>
                  <a:prstClr val="black"/>
                </a:solidFill>
              </a:rPr>
              <a:t> </a:t>
            </a:r>
            <a:r>
              <a:rPr lang="en-US" dirty="0" err="1" smtClean="0">
                <a:solidFill>
                  <a:prstClr val="black"/>
                </a:solidFill>
              </a:rPr>
              <a:t>o</a:t>
            </a:r>
            <a:endParaRPr lang="en-US" dirty="0">
              <a:solidFill>
                <a:prstClr val="black"/>
              </a:solidFill>
            </a:endParaRPr>
          </a:p>
        </p:txBody>
      </p:sp>
      <p:sp>
        <p:nvSpPr>
          <p:cNvPr id="55" name="TextBox 54"/>
          <p:cNvSpPr txBox="1"/>
          <p:nvPr/>
        </p:nvSpPr>
        <p:spPr>
          <a:xfrm>
            <a:off x="533400" y="4095750"/>
            <a:ext cx="990600" cy="369332"/>
          </a:xfrm>
          <a:prstGeom prst="rect">
            <a:avLst/>
          </a:prstGeom>
          <a:noFill/>
        </p:spPr>
        <p:txBody>
          <a:bodyPr wrap="square" rtlCol="0">
            <a:spAutoFit/>
          </a:bodyPr>
          <a:lstStyle/>
          <a:p>
            <a:r>
              <a:rPr lang="en-US" i="1" dirty="0" smtClean="0">
                <a:solidFill>
                  <a:prstClr val="black"/>
                </a:solidFill>
              </a:rPr>
              <a:t>Clients</a:t>
            </a:r>
            <a:endParaRPr lang="en-US" i="1" dirty="0">
              <a:solidFill>
                <a:prstClr val="black"/>
              </a:solidFill>
            </a:endParaRPr>
          </a:p>
        </p:txBody>
      </p:sp>
      <p:sp>
        <p:nvSpPr>
          <p:cNvPr id="56" name="TextBox 55"/>
          <p:cNvSpPr txBox="1"/>
          <p:nvPr/>
        </p:nvSpPr>
        <p:spPr>
          <a:xfrm>
            <a:off x="2514600" y="1475159"/>
            <a:ext cx="679450" cy="369332"/>
          </a:xfrm>
          <a:prstGeom prst="rect">
            <a:avLst/>
          </a:prstGeom>
          <a:noFill/>
        </p:spPr>
        <p:txBody>
          <a:bodyPr wrap="square" rtlCol="0">
            <a:spAutoFit/>
          </a:bodyPr>
          <a:lstStyle/>
          <a:p>
            <a:r>
              <a:rPr lang="en-US" i="1" dirty="0" smtClean="0">
                <a:solidFill>
                  <a:prstClr val="black"/>
                </a:solidFill>
              </a:rPr>
              <a:t>Host</a:t>
            </a:r>
            <a:endParaRPr lang="en-US" i="1" dirty="0">
              <a:solidFill>
                <a:prstClr val="black"/>
              </a:solidFill>
            </a:endParaRPr>
          </a:p>
        </p:txBody>
      </p:sp>
    </p:spTree>
    <p:extLst>
      <p:ext uri="{BB962C8B-B14F-4D97-AF65-F5344CB8AC3E}">
        <p14:creationId xmlns:p14="http://schemas.microsoft.com/office/powerpoint/2010/main" val="21480488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Debug Flow</a:t>
            </a:r>
            <a:endParaRPr lang="en-US" dirty="0"/>
          </a:p>
        </p:txBody>
      </p:sp>
      <p:sp>
        <p:nvSpPr>
          <p:cNvPr id="7" name="Content Placeholder 6"/>
          <p:cNvSpPr>
            <a:spLocks noGrp="1"/>
          </p:cNvSpPr>
          <p:nvPr>
            <p:ph idx="1"/>
          </p:nvPr>
        </p:nvSpPr>
        <p:spPr/>
        <p:txBody>
          <a:bodyPr/>
          <a:lstStyle/>
          <a:p>
            <a:r>
              <a:rPr lang="en-US" dirty="0" smtClean="0"/>
              <a:t>Provides a way to monitor the messages passing through the Model Node</a:t>
            </a:r>
          </a:p>
          <a:p>
            <a:r>
              <a:rPr lang="en-US" dirty="0" smtClean="0"/>
              <a:t>May be used to record vector information in DSL formats like SVF if desired</a:t>
            </a:r>
          </a:p>
          <a:p>
            <a:r>
              <a:rPr lang="en-US" dirty="0" smtClean="0"/>
              <a:t>Transform Engine routes copies of messages from Client/Host Interfaces, Injection Strategy, and Transform Strategy to the Debug Strategy</a:t>
            </a:r>
            <a:endParaRPr lang="en-US" dirty="0"/>
          </a:p>
        </p:txBody>
      </p:sp>
      <p:sp>
        <p:nvSpPr>
          <p:cNvPr id="5" name="Date Placeholder 4"/>
          <p:cNvSpPr>
            <a:spLocks noGrp="1"/>
          </p:cNvSpPr>
          <p:nvPr>
            <p:ph type="dt" sz="half" idx="10"/>
          </p:nvPr>
        </p:nvSpPr>
        <p:spPr/>
        <p:txBody>
          <a:bodyPr/>
          <a:lstStyle/>
          <a:p>
            <a:fld id="{A02CDFDA-F954-4F5D-86C2-1963A0B2F540}" type="datetime1">
              <a:rPr lang="en-US" smtClean="0"/>
              <a:t>3/23/2021</a:t>
            </a:fld>
            <a:endParaRPr lang="en-US" dirty="0"/>
          </a:p>
        </p:txBody>
      </p:sp>
      <p:sp>
        <p:nvSpPr>
          <p:cNvPr id="3" name="Footer Placeholder 2"/>
          <p:cNvSpPr>
            <a:spLocks noGrp="1"/>
          </p:cNvSpPr>
          <p:nvPr>
            <p:ph type="ftr" sz="quarter" idx="11"/>
          </p:nvPr>
        </p:nvSpPr>
        <p:spPr/>
        <p:txBody>
          <a:bodyPr/>
          <a:lstStyle/>
          <a:p>
            <a:r>
              <a:rPr lang="en-US" smtClean="0"/>
              <a:t>P2654/P1687.1 Unified Concepts Analysis</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46</a:t>
            </a:fld>
            <a:endParaRPr lang="en-US"/>
          </a:p>
        </p:txBody>
      </p:sp>
    </p:spTree>
    <p:extLst>
      <p:ext uri="{BB962C8B-B14F-4D97-AF65-F5344CB8AC3E}">
        <p14:creationId xmlns:p14="http://schemas.microsoft.com/office/powerpoint/2010/main" val="3361394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Debug Recording Strategy</a:t>
            </a:r>
            <a:endParaRPr lang="en-US" sz="4400" dirty="0"/>
          </a:p>
        </p:txBody>
      </p:sp>
      <p:sp>
        <p:nvSpPr>
          <p:cNvPr id="4" name="Date Placeholder 3"/>
          <p:cNvSpPr>
            <a:spLocks noGrp="1"/>
          </p:cNvSpPr>
          <p:nvPr>
            <p:ph type="dt" sz="half" idx="10"/>
          </p:nvPr>
        </p:nvSpPr>
        <p:spPr/>
        <p:txBody>
          <a:bodyPr/>
          <a:lstStyle/>
          <a:p>
            <a:fld id="{65394842-3C23-4413-8F3F-E2855D3A8203}" type="datetime1">
              <a:rPr lang="en-US" smtClean="0"/>
              <a:t>3/23/2021</a:t>
            </a:fld>
            <a:endParaRPr lang="en-US" dirty="0"/>
          </a:p>
        </p:txBody>
      </p:sp>
      <p:sp>
        <p:nvSpPr>
          <p:cNvPr id="5" name="Footer Placeholder 4"/>
          <p:cNvSpPr>
            <a:spLocks noGrp="1"/>
          </p:cNvSpPr>
          <p:nvPr>
            <p:ph type="ftr" sz="quarter" idx="11"/>
          </p:nvPr>
        </p:nvSpPr>
        <p:spPr/>
        <p:txBody>
          <a:bodyPr/>
          <a:lstStyle/>
          <a:p>
            <a:r>
              <a:rPr lang="en-US" smtClean="0"/>
              <a:t>P2654/P1687.1 Unified Concepts Analysis</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47</a:t>
            </a:fld>
            <a:endParaRPr lang="en-US"/>
          </a:p>
        </p:txBody>
      </p:sp>
      <p:sp>
        <p:nvSpPr>
          <p:cNvPr id="7" name="Content Placeholder 6"/>
          <p:cNvSpPr>
            <a:spLocks noGrp="1"/>
          </p:cNvSpPr>
          <p:nvPr>
            <p:ph sz="quarter" idx="13"/>
          </p:nvPr>
        </p:nvSpPr>
        <p:spPr>
          <a:xfrm>
            <a:off x="365760" y="1200150"/>
            <a:ext cx="4663440" cy="3394710"/>
          </a:xfrm>
        </p:spPr>
        <p:txBody>
          <a:bodyPr>
            <a:normAutofit fontScale="92500" lnSpcReduction="10000"/>
          </a:bodyPr>
          <a:lstStyle/>
          <a:p>
            <a:r>
              <a:rPr lang="en-US" sz="2000" dirty="0" smtClean="0"/>
              <a:t>Debug Strategy used to log messages passing through the Model Node</a:t>
            </a:r>
          </a:p>
          <a:p>
            <a:r>
              <a:rPr lang="en-US" sz="2000" dirty="0" smtClean="0"/>
              <a:t>Transform Engine extracts RVF messages from Host/Client Interfaces, Injection Interface, Transform Strategy, and Injection Strategy</a:t>
            </a:r>
          </a:p>
          <a:p>
            <a:r>
              <a:rPr lang="en-US" sz="2000" dirty="0" smtClean="0"/>
              <a:t>Debug Strategy follows the same implementation/extension mechanism used for Transform Strategy</a:t>
            </a:r>
            <a:endParaRPr lang="en-US" sz="2000" dirty="0"/>
          </a:p>
        </p:txBody>
      </p:sp>
      <p:sp>
        <p:nvSpPr>
          <p:cNvPr id="8" name="Rounded Rectangle 7"/>
          <p:cNvSpPr/>
          <p:nvPr/>
        </p:nvSpPr>
        <p:spPr>
          <a:xfrm>
            <a:off x="5155374" y="1276350"/>
            <a:ext cx="2762800" cy="3505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rot="16200000">
            <a:off x="7448550" y="2705100"/>
            <a:ext cx="2514600" cy="7239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Debug</a:t>
            </a:r>
            <a:br>
              <a:rPr lang="en-US" sz="1400" dirty="0" smtClean="0">
                <a:solidFill>
                  <a:schemeClr val="tx1"/>
                </a:solidFill>
              </a:rPr>
            </a:br>
            <a:r>
              <a:rPr lang="en-US" sz="1400" dirty="0" smtClean="0">
                <a:solidFill>
                  <a:schemeClr val="tx1"/>
                </a:solidFill>
              </a:rPr>
              <a:t>Strategy</a:t>
            </a:r>
            <a:endParaRPr lang="en-US" sz="1400" dirty="0">
              <a:solidFill>
                <a:schemeClr val="tx1"/>
              </a:solidFill>
            </a:endParaRPr>
          </a:p>
        </p:txBody>
      </p:sp>
      <p:sp>
        <p:nvSpPr>
          <p:cNvPr id="13" name="Rounded Rectangle 12"/>
          <p:cNvSpPr/>
          <p:nvPr/>
        </p:nvSpPr>
        <p:spPr>
          <a:xfrm>
            <a:off x="5155374" y="1581150"/>
            <a:ext cx="2762800" cy="28956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sz="1050" dirty="0" smtClean="0">
                <a:solidFill>
                  <a:schemeClr val="tx1"/>
                </a:solidFill>
              </a:rPr>
              <a:t>Transform</a:t>
            </a:r>
            <a:br>
              <a:rPr lang="en-US" sz="1050" dirty="0" smtClean="0">
                <a:solidFill>
                  <a:schemeClr val="tx1"/>
                </a:solidFill>
              </a:rPr>
            </a:br>
            <a:r>
              <a:rPr lang="en-US" sz="1050" dirty="0" smtClean="0">
                <a:solidFill>
                  <a:schemeClr val="tx1"/>
                </a:solidFill>
              </a:rPr>
              <a:t>Engine</a:t>
            </a:r>
            <a:endParaRPr lang="en-US" sz="1050" dirty="0">
              <a:solidFill>
                <a:schemeClr val="tx1"/>
              </a:solidFill>
            </a:endParaRPr>
          </a:p>
        </p:txBody>
      </p:sp>
      <p:sp>
        <p:nvSpPr>
          <p:cNvPr id="15" name="Right Arrow 14"/>
          <p:cNvSpPr/>
          <p:nvPr/>
        </p:nvSpPr>
        <p:spPr>
          <a:xfrm>
            <a:off x="6721334" y="1885950"/>
            <a:ext cx="1736865" cy="381001"/>
          </a:xfrm>
          <a:prstGeom prst="rightArrow">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handleRequest</a:t>
            </a:r>
            <a:endParaRPr lang="en-US" sz="1200" dirty="0">
              <a:solidFill>
                <a:schemeClr val="tx1"/>
              </a:solidFill>
            </a:endParaRPr>
          </a:p>
        </p:txBody>
      </p:sp>
      <p:sp>
        <p:nvSpPr>
          <p:cNvPr id="26" name="Left Arrow 25"/>
          <p:cNvSpPr/>
          <p:nvPr/>
        </p:nvSpPr>
        <p:spPr>
          <a:xfrm flipH="1">
            <a:off x="7467599" y="4019550"/>
            <a:ext cx="990601" cy="254728"/>
          </a:xfrm>
          <a:prstGeom prst="lef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TextBox 26"/>
          <p:cNvSpPr txBox="1"/>
          <p:nvPr/>
        </p:nvSpPr>
        <p:spPr>
          <a:xfrm flipH="1">
            <a:off x="7641266" y="4028057"/>
            <a:ext cx="686697" cy="246221"/>
          </a:xfrm>
          <a:prstGeom prst="rect">
            <a:avLst/>
          </a:prstGeom>
          <a:noFill/>
        </p:spPr>
        <p:txBody>
          <a:bodyPr wrap="square" rtlCol="0">
            <a:spAutoFit/>
          </a:bodyPr>
          <a:lstStyle/>
          <a:p>
            <a:r>
              <a:rPr lang="en-US" sz="1000" dirty="0" smtClean="0">
                <a:solidFill>
                  <a:prstClr val="black"/>
                </a:solidFill>
              </a:rPr>
              <a:t>apply</a:t>
            </a:r>
            <a:endParaRPr lang="en-US" dirty="0">
              <a:solidFill>
                <a:prstClr val="black"/>
              </a:solidFill>
            </a:endParaRPr>
          </a:p>
        </p:txBody>
      </p:sp>
      <p:sp>
        <p:nvSpPr>
          <p:cNvPr id="28" name="TextBox 27"/>
          <p:cNvSpPr txBox="1"/>
          <p:nvPr/>
        </p:nvSpPr>
        <p:spPr>
          <a:xfrm rot="16200000">
            <a:off x="7396695" y="1252151"/>
            <a:ext cx="1447800" cy="276999"/>
          </a:xfrm>
          <a:prstGeom prst="rect">
            <a:avLst/>
          </a:prstGeom>
          <a:noFill/>
        </p:spPr>
        <p:txBody>
          <a:bodyPr wrap="square" rtlCol="0">
            <a:spAutoFit/>
          </a:bodyPr>
          <a:lstStyle/>
          <a:p>
            <a:pPr algn="ctr"/>
            <a:r>
              <a:rPr lang="en-US" sz="1200" dirty="0" smtClean="0">
                <a:solidFill>
                  <a:prstClr val="black"/>
                </a:solidFill>
              </a:rPr>
              <a:t>Debug Interface</a:t>
            </a:r>
            <a:endParaRPr lang="en-US" sz="1200" dirty="0">
              <a:solidFill>
                <a:prstClr val="black"/>
              </a:solidFill>
            </a:endParaRPr>
          </a:p>
        </p:txBody>
      </p:sp>
      <p:sp>
        <p:nvSpPr>
          <p:cNvPr id="30" name="Right Arrow 29"/>
          <p:cNvSpPr/>
          <p:nvPr/>
        </p:nvSpPr>
        <p:spPr>
          <a:xfrm>
            <a:off x="6721334" y="2647949"/>
            <a:ext cx="1763091" cy="381001"/>
          </a:xfrm>
          <a:prstGeom prst="rightArrow">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h</a:t>
            </a:r>
            <a:r>
              <a:rPr lang="en-US" sz="1200" dirty="0" err="1" smtClean="0">
                <a:solidFill>
                  <a:schemeClr val="tx1"/>
                </a:solidFill>
              </a:rPr>
              <a:t>andleResponse</a:t>
            </a:r>
            <a:endParaRPr lang="en-US" sz="1200" dirty="0">
              <a:solidFill>
                <a:schemeClr val="tx1"/>
              </a:solidFill>
            </a:endParaRPr>
          </a:p>
        </p:txBody>
      </p:sp>
      <p:sp>
        <p:nvSpPr>
          <p:cNvPr id="31" name="Right Arrow 30"/>
          <p:cNvSpPr/>
          <p:nvPr/>
        </p:nvSpPr>
        <p:spPr>
          <a:xfrm>
            <a:off x="6705600" y="2266950"/>
            <a:ext cx="1763091" cy="38100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sendRequest</a:t>
            </a:r>
            <a:endParaRPr lang="en-US" sz="1200" dirty="0">
              <a:solidFill>
                <a:schemeClr val="tx1"/>
              </a:solidFill>
            </a:endParaRPr>
          </a:p>
        </p:txBody>
      </p:sp>
      <p:sp>
        <p:nvSpPr>
          <p:cNvPr id="32" name="Right Arrow 31"/>
          <p:cNvSpPr/>
          <p:nvPr/>
        </p:nvSpPr>
        <p:spPr>
          <a:xfrm>
            <a:off x="6705600" y="2952749"/>
            <a:ext cx="1763091" cy="38100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sendResponse</a:t>
            </a:r>
            <a:endParaRPr lang="en-US" sz="1200" dirty="0">
              <a:solidFill>
                <a:schemeClr val="tx1"/>
              </a:solidFill>
            </a:endParaRPr>
          </a:p>
        </p:txBody>
      </p:sp>
      <p:sp>
        <p:nvSpPr>
          <p:cNvPr id="33" name="Right Arrow 32"/>
          <p:cNvSpPr/>
          <p:nvPr/>
        </p:nvSpPr>
        <p:spPr>
          <a:xfrm>
            <a:off x="6721334" y="3333749"/>
            <a:ext cx="1763091" cy="381001"/>
          </a:xfrm>
          <a:prstGeom prst="rightArrow">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updateRequest</a:t>
            </a:r>
            <a:endParaRPr lang="en-US" sz="1200" dirty="0">
              <a:solidFill>
                <a:schemeClr val="tx1"/>
              </a:solidFill>
            </a:endParaRPr>
          </a:p>
        </p:txBody>
      </p:sp>
      <p:sp>
        <p:nvSpPr>
          <p:cNvPr id="34" name="Right Arrow 33"/>
          <p:cNvSpPr/>
          <p:nvPr/>
        </p:nvSpPr>
        <p:spPr>
          <a:xfrm>
            <a:off x="6705600" y="3638549"/>
            <a:ext cx="1763091" cy="38100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updateResponse</a:t>
            </a:r>
            <a:endParaRPr lang="en-US" sz="1200" dirty="0">
              <a:solidFill>
                <a:schemeClr val="tx1"/>
              </a:solidFill>
            </a:endParaRPr>
          </a:p>
        </p:txBody>
      </p:sp>
    </p:spTree>
    <p:extLst>
      <p:ext uri="{BB962C8B-B14F-4D97-AF65-F5344CB8AC3E}">
        <p14:creationId xmlns:p14="http://schemas.microsoft.com/office/powerpoint/2010/main" val="5840209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Integrating With Tooling</a:t>
            </a:r>
            <a:endParaRPr lang="en-US" dirty="0"/>
          </a:p>
        </p:txBody>
      </p:sp>
      <p:sp>
        <p:nvSpPr>
          <p:cNvPr id="8" name="Text Placeholder 7"/>
          <p:cNvSpPr>
            <a:spLocks noGrp="1"/>
          </p:cNvSpPr>
          <p:nvPr>
            <p:ph type="body" idx="1"/>
          </p:nvPr>
        </p:nvSpPr>
        <p:spPr/>
        <p:txBody>
          <a:bodyPr/>
          <a:lstStyle/>
          <a:p>
            <a:r>
              <a:rPr lang="en-US" dirty="0" err="1" smtClean="0"/>
              <a:t>ModelPoint</a:t>
            </a:r>
            <a:r>
              <a:rPr lang="en-US" dirty="0" smtClean="0"/>
              <a:t> Adapter Between System Model and External Tools</a:t>
            </a:r>
            <a:endParaRPr lang="en-US" dirty="0"/>
          </a:p>
        </p:txBody>
      </p:sp>
      <p:sp>
        <p:nvSpPr>
          <p:cNvPr id="5" name="Footer Placeholder 4"/>
          <p:cNvSpPr>
            <a:spLocks noGrp="1"/>
          </p:cNvSpPr>
          <p:nvPr>
            <p:ph type="ftr" sz="quarter" idx="11"/>
          </p:nvPr>
        </p:nvSpPr>
        <p:spPr/>
        <p:txBody>
          <a:bodyPr/>
          <a:lstStyle/>
          <a:p>
            <a:r>
              <a:rPr lang="en-US" smtClean="0"/>
              <a:t>P2654/P1687.1 Unified Concepts Analysis</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48</a:t>
            </a:fld>
            <a:endParaRPr lang="en-US"/>
          </a:p>
        </p:txBody>
      </p:sp>
      <p:sp>
        <p:nvSpPr>
          <p:cNvPr id="9" name="Date Placeholder 3"/>
          <p:cNvSpPr>
            <a:spLocks noGrp="1"/>
          </p:cNvSpPr>
          <p:nvPr>
            <p:ph type="dt" sz="half" idx="10"/>
          </p:nvPr>
        </p:nvSpPr>
        <p:spPr>
          <a:xfrm>
            <a:off x="7391400" y="4781549"/>
            <a:ext cx="1057923" cy="259557"/>
          </a:xfrm>
        </p:spPr>
        <p:txBody>
          <a:bodyPr/>
          <a:lstStyle/>
          <a:p>
            <a:fld id="{0C7EAB3C-7DF5-4331-875F-3ED44FBCAD73}" type="datetime1">
              <a:rPr lang="en-US" smtClean="0"/>
              <a:t>3/23/2021</a:t>
            </a:fld>
            <a:endParaRPr lang="en-US" dirty="0"/>
          </a:p>
        </p:txBody>
      </p:sp>
    </p:spTree>
    <p:extLst>
      <p:ext uri="{BB962C8B-B14F-4D97-AF65-F5344CB8AC3E}">
        <p14:creationId xmlns:p14="http://schemas.microsoft.com/office/powerpoint/2010/main" val="20016288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971550"/>
          </a:xfrm>
        </p:spPr>
        <p:txBody>
          <a:bodyPr/>
          <a:lstStyle/>
          <a:p>
            <a:r>
              <a:rPr lang="en-US" sz="4400" dirty="0" smtClean="0"/>
              <a:t>Generalized P2654 SW Model</a:t>
            </a:r>
            <a:endParaRPr lang="en-US" sz="4400" dirty="0"/>
          </a:p>
        </p:txBody>
      </p:sp>
      <p:sp>
        <p:nvSpPr>
          <p:cNvPr id="6" name="Slide Number Placeholder 5"/>
          <p:cNvSpPr>
            <a:spLocks noGrp="1"/>
          </p:cNvSpPr>
          <p:nvPr>
            <p:ph type="sldNum" sz="quarter" idx="12"/>
          </p:nvPr>
        </p:nvSpPr>
        <p:spPr/>
        <p:txBody>
          <a:bodyPr/>
          <a:lstStyle/>
          <a:p>
            <a:pPr>
              <a:defRPr/>
            </a:pPr>
            <a:fld id="{BC2E1C35-070C-B34E-A7FF-C7EF50ECC007}" type="slidenum">
              <a:rPr lang="en-US" smtClean="0"/>
              <a:pPr>
                <a:defRPr/>
              </a:pPr>
              <a:t>49</a:t>
            </a:fld>
            <a:endParaRPr lang="en-US" sz="1400">
              <a:latin typeface="Myriad Pro" charset="0"/>
            </a:endParaRPr>
          </a:p>
        </p:txBody>
      </p:sp>
      <p:sp>
        <p:nvSpPr>
          <p:cNvPr id="8" name="Flowchart: Alternate Process 7"/>
          <p:cNvSpPr/>
          <p:nvPr/>
        </p:nvSpPr>
        <p:spPr bwMode="auto">
          <a:xfrm>
            <a:off x="2667000" y="819150"/>
            <a:ext cx="4571999" cy="914400"/>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ea typeface="ＭＳ Ｐゴシック" pitchFamily="34" charset="-128"/>
              </a:rPr>
              <a:t>Top Level</a:t>
            </a:r>
            <a:br>
              <a:rPr kumimoji="0" lang="en-US" sz="11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100" b="0" i="0" u="none" strike="noStrike" cap="none" normalizeH="0" baseline="0" dirty="0" smtClean="0">
                <a:ln>
                  <a:noFill/>
                </a:ln>
                <a:solidFill>
                  <a:schemeClr val="tx1"/>
                </a:solidFill>
                <a:effectLst/>
                <a:latin typeface="Verdana" pitchFamily="34" charset="0"/>
                <a:ea typeface="ＭＳ Ｐゴシック" pitchFamily="34" charset="-128"/>
              </a:rPr>
              <a:t>(Where SW model meets HW)</a:t>
            </a:r>
            <a:endParaRPr kumimoji="0" lang="en-US" sz="11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9" name="Flowchart: Alternate Process 8"/>
          <p:cNvSpPr/>
          <p:nvPr/>
        </p:nvSpPr>
        <p:spPr bwMode="auto">
          <a:xfrm>
            <a:off x="2514600" y="2023662"/>
            <a:ext cx="19050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Transformation Node</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800" b="0" i="0" u="none" strike="noStrike" cap="none" normalizeH="0" baseline="0" dirty="0" smtClean="0">
                <a:ln>
                  <a:noFill/>
                </a:ln>
                <a:solidFill>
                  <a:schemeClr val="tx1"/>
                </a:solidFill>
                <a:effectLst/>
                <a:latin typeface="Verdana" pitchFamily="34" charset="0"/>
                <a:ea typeface="ＭＳ Ｐゴシック" pitchFamily="34" charset="-128"/>
              </a:rPr>
              <a:t>(e.g., LINKER, SCANMUX,</a:t>
            </a:r>
            <a:br>
              <a:rPr kumimoji="0" lang="en-US" sz="8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800" b="0" i="0" u="none" strike="noStrike" cap="none" normalizeH="0" baseline="0" dirty="0" smtClean="0">
                <a:ln>
                  <a:noFill/>
                </a:ln>
                <a:solidFill>
                  <a:schemeClr val="tx1"/>
                </a:solidFill>
                <a:effectLst/>
                <a:latin typeface="Verdana" pitchFamily="34" charset="0"/>
                <a:ea typeface="ＭＳ Ｐゴシック" pitchFamily="34" charset="-128"/>
              </a:rPr>
              <a:t>BRIDGE,</a:t>
            </a:r>
            <a:r>
              <a:rPr kumimoji="0" lang="en-US" sz="800" b="0" i="0" u="none" strike="noStrike" cap="none" normalizeH="0" dirty="0" smtClean="0">
                <a:ln>
                  <a:noFill/>
                </a:ln>
                <a:solidFill>
                  <a:schemeClr val="tx1"/>
                </a:solidFill>
                <a:effectLst/>
                <a:latin typeface="Verdana" pitchFamily="34" charset="0"/>
                <a:ea typeface="ＭＳ Ｐゴシック" pitchFamily="34" charset="-128"/>
              </a:rPr>
              <a:t> </a:t>
            </a:r>
            <a:r>
              <a:rPr kumimoji="0" lang="en-US" sz="800" b="0" i="0" u="none" strike="noStrike" cap="none" normalizeH="0" baseline="0" dirty="0" smtClean="0">
                <a:ln>
                  <a:noFill/>
                </a:ln>
                <a:solidFill>
                  <a:schemeClr val="tx1"/>
                </a:solidFill>
                <a:effectLst/>
                <a:latin typeface="Verdana" pitchFamily="34" charset="0"/>
                <a:ea typeface="ＭＳ Ｐゴシック" pitchFamily="34" charset="-128"/>
              </a:rPr>
              <a:t>etc.)</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10" name="Flowchart: Alternate Process 9"/>
          <p:cNvSpPr/>
          <p:nvPr/>
        </p:nvSpPr>
        <p:spPr bwMode="auto">
          <a:xfrm>
            <a:off x="2516369" y="2618772"/>
            <a:ext cx="19050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lvl="0" algn="ctr" eaLnBrk="0" fontAlgn="base" hangingPunct="0">
              <a:spcBef>
                <a:spcPct val="0"/>
              </a:spcBef>
              <a:spcAft>
                <a:spcPct val="0"/>
              </a:spcAft>
            </a:pPr>
            <a:r>
              <a:rPr lang="en-US" sz="1200" dirty="0">
                <a:solidFill>
                  <a:prstClr val="black"/>
                </a:solidFill>
                <a:latin typeface="Verdana" pitchFamily="34" charset="0"/>
                <a:ea typeface="ＭＳ Ｐゴシック" pitchFamily="34" charset="-128"/>
              </a:rPr>
              <a:t>Transformation Node</a:t>
            </a:r>
            <a:br>
              <a:rPr lang="en-US" sz="1200" dirty="0">
                <a:solidFill>
                  <a:prstClr val="black"/>
                </a:solidFill>
                <a:latin typeface="Verdana" pitchFamily="34" charset="0"/>
                <a:ea typeface="ＭＳ Ｐゴシック" pitchFamily="34" charset="-128"/>
              </a:rPr>
            </a:br>
            <a:r>
              <a:rPr lang="en-US" sz="800" dirty="0">
                <a:solidFill>
                  <a:prstClr val="black"/>
                </a:solidFill>
                <a:latin typeface="Verdana" pitchFamily="34" charset="0"/>
                <a:ea typeface="ＭＳ Ｐゴシック" pitchFamily="34" charset="-128"/>
              </a:rPr>
              <a:t>(e.g., LINKER, SCANMUX,</a:t>
            </a:r>
            <a:br>
              <a:rPr lang="en-US" sz="800" dirty="0">
                <a:solidFill>
                  <a:prstClr val="black"/>
                </a:solidFill>
                <a:latin typeface="Verdana" pitchFamily="34" charset="0"/>
                <a:ea typeface="ＭＳ Ｐゴシック" pitchFamily="34" charset="-128"/>
              </a:rPr>
            </a:br>
            <a:r>
              <a:rPr lang="en-US" sz="800" dirty="0">
                <a:solidFill>
                  <a:prstClr val="black"/>
                </a:solidFill>
                <a:latin typeface="Verdana" pitchFamily="34" charset="0"/>
                <a:ea typeface="ＭＳ Ｐゴシック" pitchFamily="34" charset="-128"/>
              </a:rPr>
              <a:t>BRIDGE, etc.)</a:t>
            </a:r>
            <a:endParaRPr lang="en-US" sz="1200" dirty="0">
              <a:solidFill>
                <a:prstClr val="black"/>
              </a:solidFill>
              <a:latin typeface="Verdana" pitchFamily="34" charset="0"/>
              <a:ea typeface="ＭＳ Ｐゴシック" pitchFamily="34" charset="-128"/>
            </a:endParaRPr>
          </a:p>
        </p:txBody>
      </p:sp>
      <p:sp>
        <p:nvSpPr>
          <p:cNvPr id="12" name="Flowchart: Alternate Process 11"/>
          <p:cNvSpPr/>
          <p:nvPr/>
        </p:nvSpPr>
        <p:spPr bwMode="auto">
          <a:xfrm>
            <a:off x="152401" y="1276350"/>
            <a:ext cx="1066800" cy="576685"/>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Verdana" pitchFamily="34" charset="0"/>
                <a:ea typeface="ＭＳ Ｐゴシック" pitchFamily="34" charset="-128"/>
              </a:rPr>
              <a:t>ModelPointProxy</a:t>
            </a:r>
            <a:r>
              <a:rPr kumimoji="0" lang="en-US" sz="1000" b="0" i="0" u="none" strike="noStrike" cap="none" normalizeH="0" baseline="0" dirty="0" smtClean="0">
                <a:ln>
                  <a:noFill/>
                </a:ln>
                <a:solidFill>
                  <a:schemeClr val="tx1"/>
                </a:solidFill>
                <a:effectLst/>
                <a:latin typeface="Verdana" pitchFamily="34" charset="0"/>
                <a:ea typeface="ＭＳ Ｐゴシック" pitchFamily="34" charset="-128"/>
              </a:rPr>
              <a:t/>
            </a:r>
            <a:br>
              <a:rPr kumimoji="0" lang="en-US" sz="10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000" b="0" i="0" u="none" strike="noStrike" cap="none" normalizeH="0" baseline="0" dirty="0" smtClean="0">
                <a:ln>
                  <a:noFill/>
                </a:ln>
                <a:solidFill>
                  <a:schemeClr val="tx1"/>
                </a:solidFill>
                <a:effectLst/>
                <a:latin typeface="Verdana" pitchFamily="34" charset="0"/>
                <a:ea typeface="ＭＳ Ｐゴシック" pitchFamily="34" charset="-128"/>
              </a:rPr>
              <a:t>(RPC Extension</a:t>
            </a:r>
            <a:br>
              <a:rPr kumimoji="0" lang="en-US" sz="10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000" b="0" i="0" u="none" strike="noStrike" cap="none" normalizeH="0" baseline="0" dirty="0" smtClean="0">
                <a:ln>
                  <a:noFill/>
                </a:ln>
                <a:solidFill>
                  <a:schemeClr val="tx1"/>
                </a:solidFill>
                <a:effectLst/>
                <a:latin typeface="Verdana" pitchFamily="34" charset="0"/>
                <a:ea typeface="ＭＳ Ｐゴシック" pitchFamily="34" charset="-128"/>
              </a:rPr>
              <a:t>adapter)</a:t>
            </a:r>
            <a:endParaRPr kumimoji="0" lang="en-US" sz="10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13" name="Flowchart: Alternate Process 12"/>
          <p:cNvSpPr/>
          <p:nvPr/>
        </p:nvSpPr>
        <p:spPr bwMode="auto">
          <a:xfrm>
            <a:off x="182530" y="2133601"/>
            <a:ext cx="1238250" cy="459486"/>
          </a:xfrm>
          <a:prstGeom prst="flowChartAlternateProcess">
            <a:avLst/>
          </a:prstGeom>
          <a:solidFill>
            <a:schemeClr val="tx2">
              <a:lumMod val="20000"/>
              <a:lumOff val="80000"/>
            </a:schemeClr>
          </a:solidFill>
          <a:ln w="28575" cap="flat" cmpd="sng" algn="ctr">
            <a:solidFill>
              <a:schemeClr val="tx1"/>
            </a:solidFill>
            <a:prstDash val="lg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Sub-Assembly</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(Top Level)</a:t>
            </a:r>
            <a:endParaRPr kumimoji="0" lang="en-US" sz="18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14" name="Flowchart: Alternate Process 13"/>
          <p:cNvSpPr/>
          <p:nvPr/>
        </p:nvSpPr>
        <p:spPr bwMode="auto">
          <a:xfrm>
            <a:off x="1290577" y="2721864"/>
            <a:ext cx="1147823" cy="459486"/>
          </a:xfrm>
          <a:prstGeom prst="flowChartAlternateProcess">
            <a:avLst/>
          </a:prstGeom>
          <a:solidFill>
            <a:schemeClr val="tx2">
              <a:lumMod val="20000"/>
              <a:lumOff val="80000"/>
            </a:schemeClr>
          </a:solidFill>
          <a:ln w="28575" cap="flat" cmpd="sng" algn="ctr">
            <a:solidFill>
              <a:schemeClr val="tx1"/>
            </a:solidFill>
            <a:prstDash val="lg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dirty="0">
                <a:latin typeface="Verdana" pitchFamily="34" charset="0"/>
                <a:ea typeface="ＭＳ Ｐゴシック" pitchFamily="34" charset="-128"/>
              </a:rPr>
              <a:t>Sub-Assembly</a:t>
            </a:r>
            <a:br>
              <a:rPr lang="en-US" sz="1200" dirty="0">
                <a:latin typeface="Verdana" pitchFamily="34" charset="0"/>
                <a:ea typeface="ＭＳ Ｐゴシック" pitchFamily="34" charset="-128"/>
              </a:rPr>
            </a:br>
            <a:r>
              <a:rPr lang="en-US" sz="1200" dirty="0">
                <a:latin typeface="Verdana" pitchFamily="34" charset="0"/>
                <a:ea typeface="ＭＳ Ｐゴシック" pitchFamily="34" charset="-128"/>
              </a:rPr>
              <a:t>(Top Level</a:t>
            </a:r>
            <a:r>
              <a:rPr lang="en-US" sz="1200" dirty="0" smtClean="0">
                <a:latin typeface="Verdana" pitchFamily="34" charset="0"/>
                <a:ea typeface="ＭＳ Ｐゴシック" pitchFamily="34" charset="-128"/>
              </a:rPr>
              <a:t>)</a:t>
            </a:r>
            <a:endParaRPr lang="en-US" dirty="0">
              <a:latin typeface="Verdana" pitchFamily="34" charset="0"/>
              <a:ea typeface="ＭＳ Ｐゴシック" pitchFamily="34" charset="-128"/>
            </a:endParaRPr>
          </a:p>
        </p:txBody>
      </p:sp>
      <p:cxnSp>
        <p:nvCxnSpPr>
          <p:cNvPr id="16" name="Elbow Connector 15"/>
          <p:cNvCxnSpPr>
            <a:stCxn id="5" idx="2"/>
            <a:endCxn id="9" idx="0"/>
          </p:cNvCxnSpPr>
          <p:nvPr/>
        </p:nvCxnSpPr>
        <p:spPr bwMode="auto">
          <a:xfrm rot="5400000">
            <a:off x="3322929" y="1877722"/>
            <a:ext cx="290112" cy="1769"/>
          </a:xfrm>
          <a:prstGeom prst="bentConnector3">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18" name="Elbow Connector 17"/>
          <p:cNvCxnSpPr>
            <a:stCxn id="9" idx="2"/>
            <a:endCxn id="10" idx="0"/>
          </p:cNvCxnSpPr>
          <p:nvPr/>
        </p:nvCxnSpPr>
        <p:spPr bwMode="auto">
          <a:xfrm rot="16200000" flipH="1">
            <a:off x="3400172" y="2550075"/>
            <a:ext cx="135624" cy="1769"/>
          </a:xfrm>
          <a:prstGeom prst="bentConnector3">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20" name="Elbow Connector 19"/>
          <p:cNvCxnSpPr>
            <a:stCxn id="69" idx="2"/>
            <a:endCxn id="11" idx="0"/>
          </p:cNvCxnSpPr>
          <p:nvPr/>
        </p:nvCxnSpPr>
        <p:spPr bwMode="auto">
          <a:xfrm rot="16200000" flipH="1">
            <a:off x="4741153" y="1640435"/>
            <a:ext cx="152400" cy="338629"/>
          </a:xfrm>
          <a:prstGeom prst="bentConnector3">
            <a:avLst>
              <a:gd name="adj1" fmla="val 50000"/>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22" name="Elbow Connector 21"/>
          <p:cNvCxnSpPr>
            <a:endCxn id="12" idx="0"/>
          </p:cNvCxnSpPr>
          <p:nvPr/>
        </p:nvCxnSpPr>
        <p:spPr bwMode="auto">
          <a:xfrm rot="10800000" flipV="1">
            <a:off x="685802" y="1009650"/>
            <a:ext cx="2705107" cy="266700"/>
          </a:xfrm>
          <a:prstGeom prst="bentConnector2">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24" name="Elbow Connector 23"/>
          <p:cNvCxnSpPr>
            <a:stCxn id="12" idx="2"/>
            <a:endCxn id="13" idx="0"/>
          </p:cNvCxnSpPr>
          <p:nvPr/>
        </p:nvCxnSpPr>
        <p:spPr bwMode="auto">
          <a:xfrm rot="16200000" flipH="1">
            <a:off x="603445" y="1935391"/>
            <a:ext cx="280566" cy="115854"/>
          </a:xfrm>
          <a:prstGeom prst="bentConnector3">
            <a:avLst/>
          </a:prstGeom>
          <a:solidFill>
            <a:schemeClr val="accent1"/>
          </a:solidFill>
          <a:ln w="9525" cap="flat" cmpd="sng" algn="ctr">
            <a:solidFill>
              <a:schemeClr val="accent1"/>
            </a:solidFill>
            <a:prstDash val="lgDash"/>
            <a:round/>
            <a:headEnd type="none" w="med" len="med"/>
            <a:tailEnd type="none" w="med" len="med"/>
          </a:ln>
          <a:effectLst/>
        </p:spPr>
      </p:cxnSp>
      <p:cxnSp>
        <p:nvCxnSpPr>
          <p:cNvPr id="26" name="Elbow Connector 25"/>
          <p:cNvCxnSpPr>
            <a:stCxn id="83" idx="2"/>
            <a:endCxn id="14" idx="0"/>
          </p:cNvCxnSpPr>
          <p:nvPr/>
        </p:nvCxnSpPr>
        <p:spPr bwMode="auto">
          <a:xfrm rot="5400000">
            <a:off x="1526531" y="2190993"/>
            <a:ext cx="868829" cy="192912"/>
          </a:xfrm>
          <a:prstGeom prst="bentConnector3">
            <a:avLst>
              <a:gd name="adj1" fmla="val 50000"/>
            </a:avLst>
          </a:prstGeom>
          <a:solidFill>
            <a:schemeClr val="accent1"/>
          </a:solidFill>
          <a:ln w="9525" cap="flat" cmpd="sng" algn="ctr">
            <a:solidFill>
              <a:schemeClr val="accent1"/>
            </a:solidFill>
            <a:prstDash val="lgDash"/>
            <a:round/>
            <a:headEnd type="none" w="med" len="med"/>
            <a:tailEnd type="none" w="med" len="med"/>
          </a:ln>
          <a:effectLst/>
        </p:spPr>
      </p:cxnSp>
      <p:sp>
        <p:nvSpPr>
          <p:cNvPr id="32" name="Flowchart: Alternate Process 31"/>
          <p:cNvSpPr/>
          <p:nvPr/>
        </p:nvSpPr>
        <p:spPr bwMode="auto">
          <a:xfrm>
            <a:off x="1407931" y="3497961"/>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endParaRPr kumimoji="0" lang="en-US" sz="1200" b="0" i="0" u="none" strike="noStrike" cap="none" normalizeH="0" baseline="0" dirty="0" smtClean="0">
              <a:ln>
                <a:noFill/>
              </a:ln>
              <a:solidFill>
                <a:schemeClr val="tx1"/>
              </a:solidFill>
              <a:effectLst/>
              <a:latin typeface="Verdana" pitchFamily="34" charset="0"/>
              <a:ea typeface="ＭＳ Ｐゴシック" pitchFamily="34" charset="-128"/>
            </a:endParaRPr>
          </a:p>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cxnSp>
        <p:nvCxnSpPr>
          <p:cNvPr id="34" name="Elbow Connector 33"/>
          <p:cNvCxnSpPr>
            <a:stCxn id="10" idx="2"/>
            <a:endCxn id="32" idx="0"/>
          </p:cNvCxnSpPr>
          <p:nvPr/>
        </p:nvCxnSpPr>
        <p:spPr>
          <a:xfrm rot="5400000">
            <a:off x="2457149" y="2486240"/>
            <a:ext cx="419703" cy="160373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1293631" y="4347556"/>
            <a:ext cx="11430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JTAG</a:t>
            </a:r>
            <a:br>
              <a:rPr lang="en-US" sz="1200" dirty="0" smtClean="0">
                <a:solidFill>
                  <a:schemeClr val="tx1"/>
                </a:solidFill>
              </a:rPr>
            </a:br>
            <a:r>
              <a:rPr lang="en-US" sz="1200" dirty="0" smtClean="0">
                <a:solidFill>
                  <a:schemeClr val="tx1"/>
                </a:solidFill>
              </a:rPr>
              <a:t>Model</a:t>
            </a:r>
            <a:endParaRPr lang="en-US" sz="1200" dirty="0">
              <a:solidFill>
                <a:schemeClr val="tx1"/>
              </a:solidFill>
            </a:endParaRPr>
          </a:p>
        </p:txBody>
      </p:sp>
      <p:cxnSp>
        <p:nvCxnSpPr>
          <p:cNvPr id="47" name="Elbow Connector 46"/>
          <p:cNvCxnSpPr>
            <a:stCxn id="32" idx="2"/>
            <a:endCxn id="38" idx="0"/>
          </p:cNvCxnSpPr>
          <p:nvPr/>
        </p:nvCxnSpPr>
        <p:spPr>
          <a:xfrm rot="5400000">
            <a:off x="1670077" y="4152501"/>
            <a:ext cx="390109" cy="127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bwMode="auto">
          <a:xfrm>
            <a:off x="304800" y="3497961"/>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cxnSp>
        <p:nvCxnSpPr>
          <p:cNvPr id="50" name="Elbow Connector 49"/>
          <p:cNvCxnSpPr>
            <a:stCxn id="10" idx="2"/>
            <a:endCxn id="48" idx="0"/>
          </p:cNvCxnSpPr>
          <p:nvPr/>
        </p:nvCxnSpPr>
        <p:spPr>
          <a:xfrm rot="5400000">
            <a:off x="1905584" y="1934675"/>
            <a:ext cx="419703" cy="2706869"/>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a:xfrm>
            <a:off x="361950" y="4343400"/>
            <a:ext cx="8001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Custom</a:t>
            </a:r>
            <a:br>
              <a:rPr lang="en-US" sz="1200" dirty="0" smtClean="0">
                <a:solidFill>
                  <a:schemeClr val="tx1"/>
                </a:solidFill>
              </a:rPr>
            </a:br>
            <a:r>
              <a:rPr lang="en-US" sz="1200" dirty="0" smtClean="0">
                <a:solidFill>
                  <a:schemeClr val="tx1"/>
                </a:solidFill>
              </a:rPr>
              <a:t>Model</a:t>
            </a:r>
            <a:endParaRPr lang="en-US" sz="1200" dirty="0">
              <a:solidFill>
                <a:schemeClr val="tx1"/>
              </a:solidFill>
            </a:endParaRPr>
          </a:p>
        </p:txBody>
      </p:sp>
      <p:cxnSp>
        <p:nvCxnSpPr>
          <p:cNvPr id="53" name="Elbow Connector 52"/>
          <p:cNvCxnSpPr>
            <a:stCxn id="48" idx="2"/>
            <a:endCxn id="51" idx="0"/>
          </p:cNvCxnSpPr>
          <p:nvPr/>
        </p:nvCxnSpPr>
        <p:spPr>
          <a:xfrm rot="5400000">
            <a:off x="569024" y="4150423"/>
            <a:ext cx="385953" cy="127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54" name="Date Placeholder 3"/>
          <p:cNvSpPr>
            <a:spLocks noGrp="1"/>
          </p:cNvSpPr>
          <p:nvPr>
            <p:ph type="dt" sz="half" idx="10"/>
          </p:nvPr>
        </p:nvSpPr>
        <p:spPr>
          <a:xfrm>
            <a:off x="7543800" y="4767263"/>
            <a:ext cx="905523" cy="273844"/>
          </a:xfrm>
        </p:spPr>
        <p:txBody>
          <a:bodyPr/>
          <a:lstStyle/>
          <a:p>
            <a:fld id="{1E3BF872-FA24-42AD-BFAA-882775D0892B}" type="datetime1">
              <a:rPr lang="en-US" smtClean="0"/>
              <a:t>3/23/2021</a:t>
            </a:fld>
            <a:endParaRPr lang="en-US" dirty="0"/>
          </a:p>
        </p:txBody>
      </p:sp>
      <p:sp>
        <p:nvSpPr>
          <p:cNvPr id="55" name="Footer Placeholder 4"/>
          <p:cNvSpPr>
            <a:spLocks noGrp="1"/>
          </p:cNvSpPr>
          <p:nvPr>
            <p:ph type="ftr" sz="quarter" idx="11"/>
          </p:nvPr>
        </p:nvSpPr>
        <p:spPr>
          <a:xfrm>
            <a:off x="659166" y="4767263"/>
            <a:ext cx="2847975" cy="273844"/>
          </a:xfrm>
        </p:spPr>
        <p:txBody>
          <a:bodyPr/>
          <a:lstStyle/>
          <a:p>
            <a:r>
              <a:rPr lang="en-US" dirty="0" smtClean="0"/>
              <a:t>P2654/P1687.1 Unified Concepts Analysis</a:t>
            </a:r>
            <a:endParaRPr lang="en-US" dirty="0"/>
          </a:p>
        </p:txBody>
      </p:sp>
      <p:sp>
        <p:nvSpPr>
          <p:cNvPr id="11" name="Flowchart: Alternate Process 10"/>
          <p:cNvSpPr/>
          <p:nvPr/>
        </p:nvSpPr>
        <p:spPr bwMode="auto">
          <a:xfrm>
            <a:off x="4529468" y="18859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35" name="Rounded Rectangle 34"/>
          <p:cNvSpPr/>
          <p:nvPr/>
        </p:nvSpPr>
        <p:spPr>
          <a:xfrm>
            <a:off x="4573918" y="2737834"/>
            <a:ext cx="8382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I2C</a:t>
            </a:r>
            <a:br>
              <a:rPr lang="en-US" sz="1200" dirty="0" smtClean="0">
                <a:solidFill>
                  <a:schemeClr val="tx1"/>
                </a:solidFill>
              </a:rPr>
            </a:br>
            <a:r>
              <a:rPr lang="en-US" sz="1200" dirty="0" smtClean="0">
                <a:solidFill>
                  <a:schemeClr val="tx1"/>
                </a:solidFill>
              </a:rPr>
              <a:t>Model</a:t>
            </a:r>
            <a:endParaRPr lang="en-US" sz="1200" dirty="0">
              <a:solidFill>
                <a:schemeClr val="tx1"/>
              </a:solidFill>
            </a:endParaRPr>
          </a:p>
        </p:txBody>
      </p:sp>
      <p:cxnSp>
        <p:nvCxnSpPr>
          <p:cNvPr id="37" name="Elbow Connector 36"/>
          <p:cNvCxnSpPr>
            <a:stCxn id="11" idx="2"/>
            <a:endCxn id="35" idx="0"/>
          </p:cNvCxnSpPr>
          <p:nvPr/>
        </p:nvCxnSpPr>
        <p:spPr>
          <a:xfrm rot="16200000" flipH="1">
            <a:off x="4793644" y="2538460"/>
            <a:ext cx="392398" cy="635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41" name="Flowchart: Alternate Process 40"/>
          <p:cNvSpPr/>
          <p:nvPr/>
        </p:nvSpPr>
        <p:spPr bwMode="auto">
          <a:xfrm>
            <a:off x="2514600" y="34861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42" name="Rounded Rectangle 41"/>
          <p:cNvSpPr/>
          <p:nvPr/>
        </p:nvSpPr>
        <p:spPr>
          <a:xfrm>
            <a:off x="2552700" y="4324350"/>
            <a:ext cx="8382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SCAN</a:t>
            </a:r>
            <a:br>
              <a:rPr lang="en-US" sz="1200" dirty="0" smtClean="0">
                <a:solidFill>
                  <a:schemeClr val="tx1"/>
                </a:solidFill>
              </a:rPr>
            </a:br>
            <a:r>
              <a:rPr lang="en-US" sz="1200" dirty="0" smtClean="0">
                <a:solidFill>
                  <a:schemeClr val="tx1"/>
                </a:solidFill>
              </a:rPr>
              <a:t>Model</a:t>
            </a:r>
            <a:endParaRPr lang="en-US" sz="1200" dirty="0">
              <a:solidFill>
                <a:schemeClr val="tx1"/>
              </a:solidFill>
            </a:endParaRPr>
          </a:p>
        </p:txBody>
      </p:sp>
      <p:cxnSp>
        <p:nvCxnSpPr>
          <p:cNvPr id="43" name="Elbow Connector 42"/>
          <p:cNvCxnSpPr>
            <a:stCxn id="41" idx="2"/>
            <a:endCxn id="42" idx="0"/>
          </p:cNvCxnSpPr>
          <p:nvPr/>
        </p:nvCxnSpPr>
        <p:spPr>
          <a:xfrm rot="5400000">
            <a:off x="2782443" y="4134993"/>
            <a:ext cx="378714" cy="127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44" name="Flowchart: Alternate Process 43"/>
          <p:cNvSpPr/>
          <p:nvPr/>
        </p:nvSpPr>
        <p:spPr bwMode="auto">
          <a:xfrm>
            <a:off x="7620000" y="37909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45" name="Rounded Rectangle 44"/>
          <p:cNvSpPr/>
          <p:nvPr/>
        </p:nvSpPr>
        <p:spPr>
          <a:xfrm>
            <a:off x="8229600" y="4400550"/>
            <a:ext cx="761558"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GPIO</a:t>
            </a:r>
            <a:br>
              <a:rPr lang="en-US" sz="1200" dirty="0" smtClean="0">
                <a:solidFill>
                  <a:schemeClr val="tx1"/>
                </a:solidFill>
              </a:rPr>
            </a:br>
            <a:r>
              <a:rPr lang="en-US" sz="1200" dirty="0" smtClean="0">
                <a:solidFill>
                  <a:schemeClr val="tx1"/>
                </a:solidFill>
              </a:rPr>
              <a:t>Model</a:t>
            </a:r>
            <a:endParaRPr lang="en-US" sz="1200" dirty="0">
              <a:solidFill>
                <a:schemeClr val="tx1"/>
              </a:solidFill>
            </a:endParaRPr>
          </a:p>
        </p:txBody>
      </p:sp>
      <p:cxnSp>
        <p:nvCxnSpPr>
          <p:cNvPr id="46" name="Elbow Connector 45"/>
          <p:cNvCxnSpPr>
            <a:stCxn id="44" idx="2"/>
            <a:endCxn id="45" idx="0"/>
          </p:cNvCxnSpPr>
          <p:nvPr/>
        </p:nvCxnSpPr>
        <p:spPr>
          <a:xfrm rot="16200000" flipH="1">
            <a:off x="8268732" y="4058903"/>
            <a:ext cx="150114" cy="53317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0" idx="2"/>
            <a:endCxn id="41" idx="0"/>
          </p:cNvCxnSpPr>
          <p:nvPr/>
        </p:nvCxnSpPr>
        <p:spPr>
          <a:xfrm rot="5400000">
            <a:off x="3016389" y="3033670"/>
            <a:ext cx="407892" cy="49706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56" name="Flowchart: Alternate Process 55"/>
          <p:cNvSpPr/>
          <p:nvPr/>
        </p:nvSpPr>
        <p:spPr bwMode="auto">
          <a:xfrm>
            <a:off x="4648200" y="3519065"/>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57" name="Rounded Rectangle 56"/>
          <p:cNvSpPr/>
          <p:nvPr/>
        </p:nvSpPr>
        <p:spPr>
          <a:xfrm>
            <a:off x="4686300" y="4357265"/>
            <a:ext cx="8382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DataReg</a:t>
            </a:r>
            <a:r>
              <a:rPr lang="en-US" sz="1200" dirty="0" smtClean="0">
                <a:solidFill>
                  <a:schemeClr val="tx1"/>
                </a:solidFill>
              </a:rPr>
              <a:t/>
            </a:r>
            <a:br>
              <a:rPr lang="en-US" sz="1200" dirty="0" smtClean="0">
                <a:solidFill>
                  <a:schemeClr val="tx1"/>
                </a:solidFill>
              </a:rPr>
            </a:br>
            <a:r>
              <a:rPr lang="en-US" sz="1200" dirty="0" smtClean="0">
                <a:solidFill>
                  <a:schemeClr val="tx1"/>
                </a:solidFill>
              </a:rPr>
              <a:t>Model</a:t>
            </a:r>
            <a:endParaRPr lang="en-US" sz="1200" dirty="0">
              <a:solidFill>
                <a:schemeClr val="tx1"/>
              </a:solidFill>
            </a:endParaRPr>
          </a:p>
        </p:txBody>
      </p:sp>
      <p:cxnSp>
        <p:nvCxnSpPr>
          <p:cNvPr id="58" name="Elbow Connector 57"/>
          <p:cNvCxnSpPr>
            <a:stCxn id="56" idx="2"/>
            <a:endCxn id="57" idx="0"/>
          </p:cNvCxnSpPr>
          <p:nvPr/>
        </p:nvCxnSpPr>
        <p:spPr>
          <a:xfrm rot="5400000">
            <a:off x="4916043" y="4167908"/>
            <a:ext cx="378714"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10" idx="2"/>
            <a:endCxn id="56" idx="0"/>
          </p:cNvCxnSpPr>
          <p:nvPr/>
        </p:nvCxnSpPr>
        <p:spPr>
          <a:xfrm rot="16200000" flipH="1">
            <a:off x="4066731" y="2480395"/>
            <a:ext cx="440807" cy="163653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96" idx="2"/>
            <a:endCxn id="44" idx="0"/>
          </p:cNvCxnSpPr>
          <p:nvPr/>
        </p:nvCxnSpPr>
        <p:spPr>
          <a:xfrm rot="5400000">
            <a:off x="8184191" y="3574091"/>
            <a:ext cx="109868" cy="32385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76" name="Flowchart: Alternate Process 75"/>
          <p:cNvSpPr/>
          <p:nvPr/>
        </p:nvSpPr>
        <p:spPr bwMode="auto">
          <a:xfrm>
            <a:off x="3581400" y="3519065"/>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77" name="Rounded Rectangle 76"/>
          <p:cNvSpPr/>
          <p:nvPr/>
        </p:nvSpPr>
        <p:spPr>
          <a:xfrm>
            <a:off x="3619500" y="4357265"/>
            <a:ext cx="8382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ScanReg</a:t>
            </a:r>
            <a:r>
              <a:rPr lang="en-US" sz="1200" dirty="0" smtClean="0">
                <a:solidFill>
                  <a:schemeClr val="tx1"/>
                </a:solidFill>
              </a:rPr>
              <a:t/>
            </a:r>
            <a:br>
              <a:rPr lang="en-US" sz="1200" dirty="0" smtClean="0">
                <a:solidFill>
                  <a:schemeClr val="tx1"/>
                </a:solidFill>
              </a:rPr>
            </a:br>
            <a:r>
              <a:rPr lang="en-US" sz="1200" dirty="0" smtClean="0">
                <a:solidFill>
                  <a:schemeClr val="tx1"/>
                </a:solidFill>
              </a:rPr>
              <a:t>Model</a:t>
            </a:r>
            <a:endParaRPr lang="en-US" sz="1200" dirty="0">
              <a:solidFill>
                <a:schemeClr val="tx1"/>
              </a:solidFill>
            </a:endParaRPr>
          </a:p>
        </p:txBody>
      </p:sp>
      <p:cxnSp>
        <p:nvCxnSpPr>
          <p:cNvPr id="78" name="Elbow Connector 77"/>
          <p:cNvCxnSpPr>
            <a:stCxn id="76" idx="2"/>
            <a:endCxn id="77" idx="0"/>
          </p:cNvCxnSpPr>
          <p:nvPr/>
        </p:nvCxnSpPr>
        <p:spPr>
          <a:xfrm rot="5400000">
            <a:off x="3849243" y="4167908"/>
            <a:ext cx="378714"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76" idx="0"/>
            <a:endCxn id="10" idx="2"/>
          </p:cNvCxnSpPr>
          <p:nvPr/>
        </p:nvCxnSpPr>
        <p:spPr>
          <a:xfrm rot="16200000" flipV="1">
            <a:off x="3533332" y="3013796"/>
            <a:ext cx="440807" cy="56973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3102934" y="1352550"/>
            <a:ext cx="731870" cy="381000"/>
          </a:xfrm>
          <a:prstGeom prst="round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JTAG_TOP</a:t>
            </a:r>
            <a:endParaRPr lang="en-US" sz="1200" dirty="0">
              <a:solidFill>
                <a:schemeClr val="bg1"/>
              </a:solidFill>
            </a:endParaRPr>
          </a:p>
        </p:txBody>
      </p:sp>
      <p:sp>
        <p:nvSpPr>
          <p:cNvPr id="59" name="Rounded Rectangle 58"/>
          <p:cNvSpPr/>
          <p:nvPr/>
        </p:nvSpPr>
        <p:spPr>
          <a:xfrm>
            <a:off x="5257800" y="1352550"/>
            <a:ext cx="731870" cy="381000"/>
          </a:xfrm>
          <a:prstGeom prst="round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GPIO_TOP</a:t>
            </a:r>
            <a:endParaRPr lang="en-US" sz="1200" dirty="0">
              <a:solidFill>
                <a:schemeClr val="bg1"/>
              </a:solidFill>
            </a:endParaRPr>
          </a:p>
        </p:txBody>
      </p:sp>
      <p:sp>
        <p:nvSpPr>
          <p:cNvPr id="60" name="Flowchart: Alternate Process 59"/>
          <p:cNvSpPr/>
          <p:nvPr/>
        </p:nvSpPr>
        <p:spPr bwMode="auto">
          <a:xfrm>
            <a:off x="5541334" y="1918865"/>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62" name="Rounded Rectangle 61"/>
          <p:cNvSpPr/>
          <p:nvPr/>
        </p:nvSpPr>
        <p:spPr>
          <a:xfrm>
            <a:off x="5579434" y="2757065"/>
            <a:ext cx="8382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GPIO</a:t>
            </a:r>
            <a:br>
              <a:rPr lang="en-US" sz="1200" dirty="0" smtClean="0">
                <a:solidFill>
                  <a:schemeClr val="tx1"/>
                </a:solidFill>
              </a:rPr>
            </a:br>
            <a:r>
              <a:rPr lang="en-US" sz="1200" dirty="0" smtClean="0">
                <a:solidFill>
                  <a:schemeClr val="tx1"/>
                </a:solidFill>
              </a:rPr>
              <a:t>Model</a:t>
            </a:r>
            <a:endParaRPr lang="en-US" sz="1200" dirty="0">
              <a:solidFill>
                <a:schemeClr val="tx1"/>
              </a:solidFill>
            </a:endParaRPr>
          </a:p>
        </p:txBody>
      </p:sp>
      <p:cxnSp>
        <p:nvCxnSpPr>
          <p:cNvPr id="63" name="Elbow Connector 62"/>
          <p:cNvCxnSpPr>
            <a:stCxn id="60" idx="2"/>
            <a:endCxn id="62" idx="0"/>
          </p:cNvCxnSpPr>
          <p:nvPr/>
        </p:nvCxnSpPr>
        <p:spPr>
          <a:xfrm rot="5400000">
            <a:off x="5809177" y="2567708"/>
            <a:ext cx="378714"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59" idx="2"/>
            <a:endCxn id="60" idx="0"/>
          </p:cNvCxnSpPr>
          <p:nvPr/>
        </p:nvCxnSpPr>
        <p:spPr>
          <a:xfrm rot="16200000" flipH="1">
            <a:off x="5718477" y="1638807"/>
            <a:ext cx="185315" cy="374799"/>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64" name="Rounded Rectangle 63"/>
          <p:cNvSpPr/>
          <p:nvPr/>
        </p:nvSpPr>
        <p:spPr>
          <a:xfrm>
            <a:off x="6115934" y="1352550"/>
            <a:ext cx="843070" cy="381000"/>
          </a:xfrm>
          <a:prstGeom prst="round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SPI_TOP</a:t>
            </a:r>
            <a:endParaRPr lang="en-US" sz="1200" dirty="0">
              <a:solidFill>
                <a:schemeClr val="bg1"/>
              </a:solidFill>
            </a:endParaRPr>
          </a:p>
        </p:txBody>
      </p:sp>
      <p:sp>
        <p:nvSpPr>
          <p:cNvPr id="65" name="Flowchart: Alternate Process 64"/>
          <p:cNvSpPr/>
          <p:nvPr/>
        </p:nvSpPr>
        <p:spPr bwMode="auto">
          <a:xfrm>
            <a:off x="7772400" y="895350"/>
            <a:ext cx="10668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SPI_to_I2C</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Bridge</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66" name="Flowchart: Alternate Process 65"/>
          <p:cNvSpPr/>
          <p:nvPr/>
        </p:nvSpPr>
        <p:spPr bwMode="auto">
          <a:xfrm>
            <a:off x="7848600" y="15049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67" name="Rounded Rectangle 66"/>
          <p:cNvSpPr/>
          <p:nvPr/>
        </p:nvSpPr>
        <p:spPr>
          <a:xfrm>
            <a:off x="7893050" y="2136832"/>
            <a:ext cx="8382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I2C</a:t>
            </a:r>
            <a:br>
              <a:rPr lang="en-US" sz="1200" dirty="0" smtClean="0">
                <a:solidFill>
                  <a:schemeClr val="tx1"/>
                </a:solidFill>
              </a:rPr>
            </a:br>
            <a:r>
              <a:rPr lang="en-US" sz="1200" dirty="0" smtClean="0">
                <a:solidFill>
                  <a:schemeClr val="tx1"/>
                </a:solidFill>
              </a:rPr>
              <a:t>Model</a:t>
            </a:r>
            <a:endParaRPr lang="en-US" sz="1200" dirty="0">
              <a:solidFill>
                <a:schemeClr val="tx1"/>
              </a:solidFill>
            </a:endParaRPr>
          </a:p>
        </p:txBody>
      </p:sp>
      <p:cxnSp>
        <p:nvCxnSpPr>
          <p:cNvPr id="68" name="Elbow Connector 67"/>
          <p:cNvCxnSpPr>
            <a:stCxn id="66" idx="2"/>
            <a:endCxn id="67" idx="0"/>
          </p:cNvCxnSpPr>
          <p:nvPr/>
        </p:nvCxnSpPr>
        <p:spPr>
          <a:xfrm rot="16200000" flipH="1">
            <a:off x="8222777" y="2047459"/>
            <a:ext cx="172396" cy="635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65" idx="2"/>
            <a:endCxn id="66" idx="0"/>
          </p:cNvCxnSpPr>
          <p:nvPr/>
        </p:nvCxnSpPr>
        <p:spPr>
          <a:xfrm rot="5400000">
            <a:off x="8230743" y="1429893"/>
            <a:ext cx="150114" cy="127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71" name="Flowchart: Alternate Process 70"/>
          <p:cNvSpPr/>
          <p:nvPr/>
        </p:nvSpPr>
        <p:spPr bwMode="auto">
          <a:xfrm>
            <a:off x="6705600" y="2112264"/>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72" name="Rounded Rectangle 71"/>
          <p:cNvSpPr/>
          <p:nvPr/>
        </p:nvSpPr>
        <p:spPr>
          <a:xfrm>
            <a:off x="6743700" y="2724150"/>
            <a:ext cx="8382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SPI</a:t>
            </a:r>
            <a:br>
              <a:rPr lang="en-US" sz="1200" dirty="0" smtClean="0">
                <a:solidFill>
                  <a:schemeClr val="tx1"/>
                </a:solidFill>
              </a:rPr>
            </a:br>
            <a:r>
              <a:rPr lang="en-US" sz="1200" dirty="0" smtClean="0">
                <a:solidFill>
                  <a:schemeClr val="tx1"/>
                </a:solidFill>
              </a:rPr>
              <a:t>Model</a:t>
            </a:r>
            <a:endParaRPr lang="en-US" sz="1200" dirty="0">
              <a:solidFill>
                <a:schemeClr val="tx1"/>
              </a:solidFill>
            </a:endParaRPr>
          </a:p>
        </p:txBody>
      </p:sp>
      <p:cxnSp>
        <p:nvCxnSpPr>
          <p:cNvPr id="73" name="Elbow Connector 72"/>
          <p:cNvCxnSpPr>
            <a:stCxn id="71" idx="2"/>
            <a:endCxn id="72" idx="0"/>
          </p:cNvCxnSpPr>
          <p:nvPr/>
        </p:nvCxnSpPr>
        <p:spPr>
          <a:xfrm rot="5400000">
            <a:off x="7086600" y="2647950"/>
            <a:ext cx="152400"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64" idx="2"/>
            <a:endCxn id="71" idx="0"/>
          </p:cNvCxnSpPr>
          <p:nvPr/>
        </p:nvCxnSpPr>
        <p:spPr>
          <a:xfrm rot="16200000" flipH="1">
            <a:off x="6660777" y="1610241"/>
            <a:ext cx="378714" cy="62533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74" name="Elbow Connector 73"/>
          <p:cNvCxnSpPr>
            <a:stCxn id="65" idx="1"/>
            <a:endCxn id="64" idx="2"/>
          </p:cNvCxnSpPr>
          <p:nvPr/>
        </p:nvCxnSpPr>
        <p:spPr>
          <a:xfrm rot="10800000" flipV="1">
            <a:off x="6537470" y="1125092"/>
            <a:ext cx="1234931" cy="608457"/>
          </a:xfrm>
          <a:prstGeom prst="bentConnector4">
            <a:avLst>
              <a:gd name="adj1" fmla="val 32933"/>
              <a:gd name="adj2" fmla="val 128833"/>
            </a:avLst>
          </a:prstGeom>
        </p:spPr>
        <p:style>
          <a:lnRef idx="1">
            <a:schemeClr val="accent1"/>
          </a:lnRef>
          <a:fillRef idx="0">
            <a:schemeClr val="accent1"/>
          </a:fillRef>
          <a:effectRef idx="0">
            <a:schemeClr val="accent1"/>
          </a:effectRef>
          <a:fontRef idx="minor">
            <a:schemeClr val="tx1"/>
          </a:fontRef>
        </p:style>
      </p:cxnSp>
      <p:sp>
        <p:nvSpPr>
          <p:cNvPr id="69" name="Rounded Rectangle 68"/>
          <p:cNvSpPr/>
          <p:nvPr/>
        </p:nvSpPr>
        <p:spPr>
          <a:xfrm>
            <a:off x="4191000" y="1352550"/>
            <a:ext cx="914078" cy="381000"/>
          </a:xfrm>
          <a:prstGeom prst="round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I2C_TOP</a:t>
            </a:r>
            <a:endParaRPr lang="en-US" sz="1200" dirty="0">
              <a:solidFill>
                <a:schemeClr val="bg1"/>
              </a:solidFill>
            </a:endParaRPr>
          </a:p>
        </p:txBody>
      </p:sp>
      <p:sp>
        <p:nvSpPr>
          <p:cNvPr id="75" name="Rounded Rectangle 74"/>
          <p:cNvSpPr/>
          <p:nvPr/>
        </p:nvSpPr>
        <p:spPr>
          <a:xfrm>
            <a:off x="3078130" y="819150"/>
            <a:ext cx="731870" cy="381000"/>
          </a:xfrm>
          <a:prstGeom prst="round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rPr>
              <a:t>gRPC_TOP</a:t>
            </a:r>
            <a:endParaRPr lang="en-US" sz="1200" dirty="0">
              <a:solidFill>
                <a:schemeClr val="bg1"/>
              </a:solidFill>
            </a:endParaRPr>
          </a:p>
        </p:txBody>
      </p:sp>
      <p:sp>
        <p:nvSpPr>
          <p:cNvPr id="79" name="Flowchart: Alternate Process 78"/>
          <p:cNvSpPr/>
          <p:nvPr/>
        </p:nvSpPr>
        <p:spPr bwMode="auto">
          <a:xfrm>
            <a:off x="5638800" y="3528165"/>
            <a:ext cx="1447800" cy="613178"/>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lvl="0" algn="ctr" eaLnBrk="0" fontAlgn="base" hangingPunct="0">
              <a:spcBef>
                <a:spcPct val="0"/>
              </a:spcBef>
              <a:spcAft>
                <a:spcPct val="0"/>
              </a:spcAft>
            </a:pPr>
            <a:r>
              <a:rPr lang="en-US" sz="1200" dirty="0" smtClean="0">
                <a:solidFill>
                  <a:prstClr val="black"/>
                </a:solidFill>
                <a:latin typeface="Verdana" pitchFamily="34" charset="0"/>
                <a:ea typeface="ＭＳ Ｐゴシック" pitchFamily="34" charset="-128"/>
              </a:rPr>
              <a:t>Transformation</a:t>
            </a:r>
            <a:br>
              <a:rPr lang="en-US" sz="1200" dirty="0" smtClean="0">
                <a:solidFill>
                  <a:prstClr val="black"/>
                </a:solidFill>
                <a:latin typeface="Verdana" pitchFamily="34" charset="0"/>
                <a:ea typeface="ＭＳ Ｐゴシック" pitchFamily="34" charset="-128"/>
              </a:rPr>
            </a:br>
            <a:r>
              <a:rPr lang="en-US" sz="1200" dirty="0" smtClean="0">
                <a:solidFill>
                  <a:prstClr val="black"/>
                </a:solidFill>
                <a:latin typeface="Verdana" pitchFamily="34" charset="0"/>
                <a:ea typeface="ＭＳ Ｐゴシック" pitchFamily="34" charset="-128"/>
              </a:rPr>
              <a:t>Node</a:t>
            </a:r>
            <a:endParaRPr lang="en-US" sz="1200" dirty="0">
              <a:solidFill>
                <a:prstClr val="black"/>
              </a:solidFill>
              <a:latin typeface="Verdana" pitchFamily="34" charset="0"/>
              <a:ea typeface="ＭＳ Ｐゴシック" pitchFamily="34" charset="-128"/>
            </a:endParaRPr>
          </a:p>
          <a:p>
            <a:pPr lvl="0" algn="ctr" eaLnBrk="0" fontAlgn="base" hangingPunct="0">
              <a:spcBef>
                <a:spcPct val="0"/>
              </a:spcBef>
              <a:spcAft>
                <a:spcPct val="0"/>
              </a:spcAft>
            </a:pPr>
            <a:r>
              <a:rPr lang="en-US" sz="1200" dirty="0" smtClean="0">
                <a:solidFill>
                  <a:prstClr val="black"/>
                </a:solidFill>
                <a:latin typeface="Verdana" pitchFamily="34" charset="0"/>
                <a:ea typeface="ＭＳ Ｐゴシック" pitchFamily="34" charset="-128"/>
              </a:rPr>
              <a:t>(JTAG2I2C Bridge)</a:t>
            </a:r>
            <a:endParaRPr lang="en-US" sz="1200" dirty="0">
              <a:solidFill>
                <a:prstClr val="black"/>
              </a:solidFill>
              <a:latin typeface="Verdana" pitchFamily="34" charset="0"/>
              <a:ea typeface="ＭＳ Ｐゴシック" pitchFamily="34" charset="-128"/>
            </a:endParaRPr>
          </a:p>
        </p:txBody>
      </p:sp>
      <p:sp>
        <p:nvSpPr>
          <p:cNvPr id="80" name="Flowchart: Alternate Process 79"/>
          <p:cNvSpPr/>
          <p:nvPr/>
        </p:nvSpPr>
        <p:spPr bwMode="auto">
          <a:xfrm>
            <a:off x="5638800" y="4322064"/>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81" name="Rounded Rectangle 80"/>
          <p:cNvSpPr/>
          <p:nvPr/>
        </p:nvSpPr>
        <p:spPr>
          <a:xfrm>
            <a:off x="6705600" y="4335999"/>
            <a:ext cx="8382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I2C</a:t>
            </a:r>
            <a:br>
              <a:rPr lang="en-US" sz="1200" dirty="0" smtClean="0">
                <a:solidFill>
                  <a:schemeClr val="tx1"/>
                </a:solidFill>
              </a:rPr>
            </a:br>
            <a:r>
              <a:rPr lang="en-US" sz="1200" dirty="0" smtClean="0">
                <a:solidFill>
                  <a:schemeClr val="tx1"/>
                </a:solidFill>
              </a:rPr>
              <a:t>Model</a:t>
            </a:r>
            <a:endParaRPr lang="en-US" sz="1200" dirty="0">
              <a:solidFill>
                <a:schemeClr val="tx1"/>
              </a:solidFill>
            </a:endParaRPr>
          </a:p>
        </p:txBody>
      </p:sp>
      <p:cxnSp>
        <p:nvCxnSpPr>
          <p:cNvPr id="40" name="Elbow Connector 39"/>
          <p:cNvCxnSpPr>
            <a:stCxn id="10" idx="2"/>
            <a:endCxn id="79" idx="0"/>
          </p:cNvCxnSpPr>
          <p:nvPr/>
        </p:nvCxnSpPr>
        <p:spPr>
          <a:xfrm rot="16200000" flipH="1">
            <a:off x="4690831" y="1856295"/>
            <a:ext cx="449907" cy="289383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86" name="Elbow Connector 85"/>
          <p:cNvCxnSpPr>
            <a:stCxn id="79" idx="2"/>
            <a:endCxn id="80" idx="0"/>
          </p:cNvCxnSpPr>
          <p:nvPr/>
        </p:nvCxnSpPr>
        <p:spPr>
          <a:xfrm rot="5400000">
            <a:off x="6138990" y="4098353"/>
            <a:ext cx="180721" cy="266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80" idx="3"/>
            <a:endCxn id="81" idx="1"/>
          </p:cNvCxnSpPr>
          <p:nvPr/>
        </p:nvCxnSpPr>
        <p:spPr>
          <a:xfrm flipV="1">
            <a:off x="6553200" y="4548142"/>
            <a:ext cx="152400" cy="366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96" name="Flowchart: Alternate Process 95"/>
          <p:cNvSpPr/>
          <p:nvPr/>
        </p:nvSpPr>
        <p:spPr bwMode="auto">
          <a:xfrm>
            <a:off x="7772400" y="2919082"/>
            <a:ext cx="1257300" cy="762000"/>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lvl="0" algn="ctr" eaLnBrk="0" fontAlgn="base" hangingPunct="0">
              <a:spcBef>
                <a:spcPct val="0"/>
              </a:spcBef>
              <a:spcAft>
                <a:spcPct val="0"/>
              </a:spcAft>
            </a:pPr>
            <a:r>
              <a:rPr lang="en-US" sz="1200" dirty="0" smtClean="0">
                <a:solidFill>
                  <a:prstClr val="black"/>
                </a:solidFill>
                <a:latin typeface="Verdana" pitchFamily="34" charset="0"/>
                <a:ea typeface="ＭＳ Ｐゴシック" pitchFamily="34" charset="-128"/>
              </a:rPr>
              <a:t>Transformation</a:t>
            </a:r>
            <a:br>
              <a:rPr lang="en-US" sz="1200" dirty="0" smtClean="0">
                <a:solidFill>
                  <a:prstClr val="black"/>
                </a:solidFill>
                <a:latin typeface="Verdana" pitchFamily="34" charset="0"/>
                <a:ea typeface="ＭＳ Ｐゴシック" pitchFamily="34" charset="-128"/>
              </a:rPr>
            </a:br>
            <a:r>
              <a:rPr lang="en-US" sz="1200" dirty="0" smtClean="0">
                <a:solidFill>
                  <a:prstClr val="black"/>
                </a:solidFill>
                <a:latin typeface="Verdana" pitchFamily="34" charset="0"/>
                <a:ea typeface="ＭＳ Ｐゴシック" pitchFamily="34" charset="-128"/>
              </a:rPr>
              <a:t>Node</a:t>
            </a:r>
            <a:endParaRPr lang="en-US" sz="1200" dirty="0">
              <a:solidFill>
                <a:prstClr val="black"/>
              </a:solidFill>
              <a:latin typeface="Verdana" pitchFamily="34" charset="0"/>
              <a:ea typeface="ＭＳ Ｐゴシック" pitchFamily="34" charset="-128"/>
            </a:endParaRPr>
          </a:p>
          <a:p>
            <a:pPr lvl="0" algn="ctr" eaLnBrk="0" fontAlgn="base" hangingPunct="0">
              <a:spcBef>
                <a:spcPct val="0"/>
              </a:spcBef>
              <a:spcAft>
                <a:spcPct val="0"/>
              </a:spcAft>
            </a:pPr>
            <a:r>
              <a:rPr lang="en-US" sz="1200" dirty="0" smtClean="0">
                <a:solidFill>
                  <a:prstClr val="black"/>
                </a:solidFill>
                <a:latin typeface="Verdana" pitchFamily="34" charset="0"/>
                <a:ea typeface="ＭＳ Ｐゴシック" pitchFamily="34" charset="-128"/>
              </a:rPr>
              <a:t>(JTAG2GPIO</a:t>
            </a:r>
            <a:br>
              <a:rPr lang="en-US" sz="1200" dirty="0" smtClean="0">
                <a:solidFill>
                  <a:prstClr val="black"/>
                </a:solidFill>
                <a:latin typeface="Verdana" pitchFamily="34" charset="0"/>
                <a:ea typeface="ＭＳ Ｐゴシック" pitchFamily="34" charset="-128"/>
              </a:rPr>
            </a:br>
            <a:r>
              <a:rPr lang="en-US" sz="1200" dirty="0" smtClean="0">
                <a:solidFill>
                  <a:prstClr val="black"/>
                </a:solidFill>
                <a:latin typeface="Verdana" pitchFamily="34" charset="0"/>
                <a:ea typeface="ＭＳ Ｐゴシック" pitchFamily="34" charset="-128"/>
              </a:rPr>
              <a:t>Bridge)</a:t>
            </a:r>
            <a:endParaRPr lang="en-US" sz="1200" dirty="0">
              <a:solidFill>
                <a:prstClr val="black"/>
              </a:solidFill>
              <a:latin typeface="Verdana" pitchFamily="34" charset="0"/>
              <a:ea typeface="ＭＳ Ｐゴシック" pitchFamily="34" charset="-128"/>
            </a:endParaRPr>
          </a:p>
        </p:txBody>
      </p:sp>
      <p:cxnSp>
        <p:nvCxnSpPr>
          <p:cNvPr id="108" name="Elbow Connector 107"/>
          <p:cNvCxnSpPr>
            <a:stCxn id="10" idx="2"/>
            <a:endCxn id="96" idx="1"/>
          </p:cNvCxnSpPr>
          <p:nvPr/>
        </p:nvCxnSpPr>
        <p:spPr>
          <a:xfrm rot="16200000" flipH="1">
            <a:off x="5509722" y="1037404"/>
            <a:ext cx="221824" cy="430353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638800" y="786798"/>
            <a:ext cx="1644501" cy="523220"/>
          </a:xfrm>
          <a:prstGeom prst="rect">
            <a:avLst/>
          </a:prstGeom>
          <a:noFill/>
        </p:spPr>
        <p:txBody>
          <a:bodyPr wrap="square" rtlCol="0">
            <a:spAutoFit/>
          </a:bodyPr>
          <a:lstStyle/>
          <a:p>
            <a:pPr algn="r"/>
            <a:r>
              <a:rPr lang="en-US" sz="1400" dirty="0" smtClean="0">
                <a:solidFill>
                  <a:srgbClr val="FF0000"/>
                </a:solidFill>
              </a:rPr>
              <a:t>Modeling part of Application</a:t>
            </a:r>
            <a:endParaRPr lang="en-US" sz="1400" dirty="0">
              <a:solidFill>
                <a:srgbClr val="FF0000"/>
              </a:solidFill>
            </a:endParaRPr>
          </a:p>
        </p:txBody>
      </p:sp>
      <p:sp>
        <p:nvSpPr>
          <p:cNvPr id="83" name="Flowchart: Alternate Process 82"/>
          <p:cNvSpPr/>
          <p:nvPr/>
        </p:nvSpPr>
        <p:spPr bwMode="auto">
          <a:xfrm>
            <a:off x="1524002" y="1276350"/>
            <a:ext cx="1066798" cy="576685"/>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Verdana" pitchFamily="34" charset="0"/>
                <a:ea typeface="ＭＳ Ｐゴシック" pitchFamily="34" charset="-128"/>
              </a:rPr>
              <a:t>ModelPoint</a:t>
            </a:r>
            <a:r>
              <a:rPr kumimoji="0" lang="en-US" sz="1000" b="0" i="0" u="none" strike="noStrike" cap="none" normalizeH="0" baseline="0" dirty="0" smtClean="0">
                <a:ln>
                  <a:noFill/>
                </a:ln>
                <a:solidFill>
                  <a:schemeClr val="tx1"/>
                </a:solidFill>
                <a:effectLst/>
                <a:latin typeface="Verdana" pitchFamily="34" charset="0"/>
                <a:ea typeface="ＭＳ Ｐゴシック" pitchFamily="34" charset="-128"/>
              </a:rPr>
              <a:t> Proxy</a:t>
            </a:r>
            <a:br>
              <a:rPr kumimoji="0" lang="en-US" sz="10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000" b="0" i="0" u="none" strike="noStrike" cap="none" normalizeH="0" baseline="0" dirty="0" smtClean="0">
                <a:ln>
                  <a:noFill/>
                </a:ln>
                <a:solidFill>
                  <a:schemeClr val="tx1"/>
                </a:solidFill>
                <a:effectLst/>
                <a:latin typeface="Verdana" pitchFamily="34" charset="0"/>
                <a:ea typeface="ＭＳ Ｐゴシック" pitchFamily="34" charset="-128"/>
              </a:rPr>
              <a:t>(RPC Extension</a:t>
            </a:r>
            <a:br>
              <a:rPr kumimoji="0" lang="en-US" sz="10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000" b="0" i="0" u="none" strike="noStrike" cap="none" normalizeH="0" baseline="0" dirty="0" smtClean="0">
                <a:ln>
                  <a:noFill/>
                </a:ln>
                <a:solidFill>
                  <a:schemeClr val="tx1"/>
                </a:solidFill>
                <a:effectLst/>
                <a:latin typeface="Verdana" pitchFamily="34" charset="0"/>
                <a:ea typeface="ＭＳ Ｐゴシック" pitchFamily="34" charset="-128"/>
              </a:rPr>
              <a:t>adapter)</a:t>
            </a:r>
            <a:endParaRPr kumimoji="0" lang="en-US" sz="1000" b="0" i="0" u="none" strike="noStrike" cap="none" normalizeH="0" baseline="0" dirty="0">
              <a:ln>
                <a:noFill/>
              </a:ln>
              <a:solidFill>
                <a:schemeClr val="tx1"/>
              </a:solidFill>
              <a:effectLst/>
              <a:latin typeface="Verdana" pitchFamily="34" charset="0"/>
              <a:ea typeface="ＭＳ Ｐゴシック" pitchFamily="34" charset="-128"/>
            </a:endParaRPr>
          </a:p>
        </p:txBody>
      </p:sp>
      <p:cxnSp>
        <p:nvCxnSpPr>
          <p:cNvPr id="27" name="Elbow Connector 26"/>
          <p:cNvCxnSpPr>
            <a:stCxn id="83" idx="0"/>
            <a:endCxn id="75" idx="1"/>
          </p:cNvCxnSpPr>
          <p:nvPr/>
        </p:nvCxnSpPr>
        <p:spPr>
          <a:xfrm rot="5400000" flipH="1" flipV="1">
            <a:off x="2434415" y="632636"/>
            <a:ext cx="266700" cy="1020729"/>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964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IEEE 1687 ICL is overkill for use given it defines the pseudo structure of the circuit</a:t>
            </a:r>
          </a:p>
          <a:p>
            <a:r>
              <a:rPr lang="en-US" dirty="0" smtClean="0"/>
              <a:t>Michele’s Simplified ICL Tree (SIT) describes the minimal necessary information from ICL</a:t>
            </a:r>
          </a:p>
          <a:p>
            <a:r>
              <a:rPr lang="en-US" dirty="0" smtClean="0"/>
              <a:t>ICL defines a set of core building blocks (</a:t>
            </a:r>
            <a:r>
              <a:rPr lang="en-US" dirty="0" smtClean="0">
                <a:solidFill>
                  <a:srgbClr val="FF0000"/>
                </a:solidFill>
              </a:rPr>
              <a:t>base elements</a:t>
            </a:r>
            <a:r>
              <a:rPr lang="en-US" dirty="0" smtClean="0"/>
              <a:t>), which have very well defined behaviors: Networks, MUX’s, </a:t>
            </a:r>
            <a:r>
              <a:rPr lang="en-US" dirty="0" err="1" smtClean="0"/>
              <a:t>ScanRegister</a:t>
            </a:r>
            <a:r>
              <a:rPr lang="en-US" dirty="0" smtClean="0"/>
              <a:t>, </a:t>
            </a:r>
            <a:r>
              <a:rPr lang="en-US" dirty="0" err="1" smtClean="0"/>
              <a:t>DataRegister</a:t>
            </a:r>
            <a:r>
              <a:rPr lang="en-US" dirty="0" smtClean="0"/>
              <a:t>, </a:t>
            </a:r>
            <a:r>
              <a:rPr lang="en-US" dirty="0" err="1" smtClean="0"/>
              <a:t>AccessLink</a:t>
            </a:r>
            <a:r>
              <a:rPr lang="en-US" dirty="0" smtClean="0"/>
              <a:t>, </a:t>
            </a:r>
            <a:r>
              <a:rPr lang="en-US" dirty="0" err="1" smtClean="0"/>
              <a:t>eTAP’s</a:t>
            </a:r>
            <a:endParaRPr lang="en-US" dirty="0" smtClean="0"/>
          </a:p>
          <a:p>
            <a:r>
              <a:rPr lang="en-US" dirty="0" smtClean="0"/>
              <a:t>Overlapping context dependencies (PDL, SIT, </a:t>
            </a:r>
            <a:r>
              <a:rPr lang="en-US" dirty="0" err="1" smtClean="0"/>
              <a:t>Protobuf</a:t>
            </a:r>
            <a:r>
              <a:rPr lang="en-US" dirty="0" smtClean="0"/>
              <a:t>, Callbacks)</a:t>
            </a:r>
          </a:p>
          <a:p>
            <a:r>
              <a:rPr lang="en-US" dirty="0" smtClean="0"/>
              <a:t>Model Node and DSL Injection are competing interfaces to the software model</a:t>
            </a:r>
          </a:p>
          <a:p>
            <a:pPr lvl="1"/>
            <a:r>
              <a:rPr lang="en-US" dirty="0" smtClean="0"/>
              <a:t>May be viewed as a 3-D tree model with context branches in different directions for a single Model Node</a:t>
            </a:r>
          </a:p>
          <a:p>
            <a:endParaRPr lang="en-US" dirty="0"/>
          </a:p>
        </p:txBody>
      </p:sp>
      <p:sp>
        <p:nvSpPr>
          <p:cNvPr id="4" name="Date Placeholder 3"/>
          <p:cNvSpPr>
            <a:spLocks noGrp="1"/>
          </p:cNvSpPr>
          <p:nvPr>
            <p:ph type="dt" sz="half" idx="10"/>
          </p:nvPr>
        </p:nvSpPr>
        <p:spPr/>
        <p:txBody>
          <a:bodyPr/>
          <a:lstStyle/>
          <a:p>
            <a:fld id="{876E32DD-B5F7-4418-81F4-8773C523EC41}" type="datetime1">
              <a:rPr lang="en-US" smtClean="0"/>
              <a:t>3/23/2021</a:t>
            </a:fld>
            <a:endParaRPr lang="en-US" dirty="0"/>
          </a:p>
        </p:txBody>
      </p:sp>
      <p:sp>
        <p:nvSpPr>
          <p:cNvPr id="5" name="Footer Placeholder 4"/>
          <p:cNvSpPr>
            <a:spLocks noGrp="1"/>
          </p:cNvSpPr>
          <p:nvPr>
            <p:ph type="ftr" sz="quarter" idx="11"/>
          </p:nvPr>
        </p:nvSpPr>
        <p:spPr/>
        <p:txBody>
          <a:bodyPr/>
          <a:lstStyle/>
          <a:p>
            <a:r>
              <a:rPr lang="en-US" smtClean="0"/>
              <a:t>P2654/P1687.1 Unified Concepts Analysis</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5</a:t>
            </a:fld>
            <a:endParaRPr lang="en-US"/>
          </a:p>
        </p:txBody>
      </p:sp>
    </p:spTree>
    <p:extLst>
      <p:ext uri="{BB962C8B-B14F-4D97-AF65-F5344CB8AC3E}">
        <p14:creationId xmlns:p14="http://schemas.microsoft.com/office/powerpoint/2010/main" val="49928492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3850"/>
            <a:ext cx="8229600" cy="1200150"/>
          </a:xfrm>
        </p:spPr>
        <p:txBody>
          <a:bodyPr/>
          <a:lstStyle/>
          <a:p>
            <a:r>
              <a:rPr lang="en-US" sz="4400" dirty="0"/>
              <a:t>Generalized </a:t>
            </a:r>
            <a:r>
              <a:rPr lang="en-US" sz="4400" dirty="0" smtClean="0"/>
              <a:t>P1687.1 </a:t>
            </a:r>
            <a:r>
              <a:rPr lang="en-US" sz="4400" dirty="0"/>
              <a:t>SW Model</a:t>
            </a:r>
          </a:p>
        </p:txBody>
      </p:sp>
      <p:sp>
        <p:nvSpPr>
          <p:cNvPr id="3" name="Footer Placeholder 2"/>
          <p:cNvSpPr>
            <a:spLocks noGrp="1"/>
          </p:cNvSpPr>
          <p:nvPr>
            <p:ph type="ftr" sz="quarter" idx="11"/>
          </p:nvPr>
        </p:nvSpPr>
        <p:spPr/>
        <p:txBody>
          <a:bodyPr/>
          <a:lstStyle/>
          <a:p>
            <a:r>
              <a:rPr lang="en-US" smtClean="0"/>
              <a:t>P2654/P1687.1 Unified Concepts Analysis</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50</a:t>
            </a:fld>
            <a:endParaRPr lang="en-US"/>
          </a:p>
        </p:txBody>
      </p:sp>
      <p:sp>
        <p:nvSpPr>
          <p:cNvPr id="5" name="Date Placeholder 4"/>
          <p:cNvSpPr>
            <a:spLocks noGrp="1"/>
          </p:cNvSpPr>
          <p:nvPr>
            <p:ph type="dt" sz="half" idx="10"/>
          </p:nvPr>
        </p:nvSpPr>
        <p:spPr/>
        <p:txBody>
          <a:bodyPr/>
          <a:lstStyle/>
          <a:p>
            <a:fld id="{8F0D7B1C-0663-4296-B49C-6E0CDBC5E835}" type="datetime1">
              <a:rPr lang="en-US" smtClean="0"/>
              <a:t>3/23/2021</a:t>
            </a:fld>
            <a:endParaRPr lang="en-US" dirty="0"/>
          </a:p>
        </p:txBody>
      </p:sp>
      <p:grpSp>
        <p:nvGrpSpPr>
          <p:cNvPr id="11" name="Group 10"/>
          <p:cNvGrpSpPr/>
          <p:nvPr/>
        </p:nvGrpSpPr>
        <p:grpSpPr>
          <a:xfrm>
            <a:off x="2286000" y="786798"/>
            <a:ext cx="4616301" cy="946752"/>
            <a:chOff x="2667000" y="786798"/>
            <a:chExt cx="4616301" cy="946752"/>
          </a:xfrm>
        </p:grpSpPr>
        <p:sp>
          <p:nvSpPr>
            <p:cNvPr id="6" name="Flowchart: Alternate Process 5"/>
            <p:cNvSpPr/>
            <p:nvPr/>
          </p:nvSpPr>
          <p:spPr bwMode="auto">
            <a:xfrm>
              <a:off x="2667000" y="819150"/>
              <a:ext cx="4571999" cy="914400"/>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ea typeface="ＭＳ Ｐゴシック" pitchFamily="34" charset="-128"/>
                </a:rPr>
                <a:t>Top Level</a:t>
              </a:r>
              <a:br>
                <a:rPr kumimoji="0" lang="en-US" sz="11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100" b="0" i="0" u="none" strike="noStrike" cap="none" normalizeH="0" baseline="0" dirty="0" smtClean="0">
                  <a:ln>
                    <a:noFill/>
                  </a:ln>
                  <a:solidFill>
                    <a:schemeClr val="tx1"/>
                  </a:solidFill>
                  <a:effectLst/>
                  <a:latin typeface="Verdana" pitchFamily="34" charset="0"/>
                  <a:ea typeface="ＭＳ Ｐゴシック" pitchFamily="34" charset="-128"/>
                </a:rPr>
                <a:t>(Where SW model meets HW)</a:t>
              </a:r>
              <a:endParaRPr kumimoji="0" lang="en-US" sz="11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7" name="Rounded Rectangle 6"/>
            <p:cNvSpPr/>
            <p:nvPr/>
          </p:nvSpPr>
          <p:spPr>
            <a:xfrm>
              <a:off x="3102934" y="1352550"/>
              <a:ext cx="731870" cy="381000"/>
            </a:xfrm>
            <a:prstGeom prst="round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JTAG_TOP</a:t>
              </a:r>
              <a:endParaRPr lang="en-US" sz="1200" dirty="0">
                <a:solidFill>
                  <a:schemeClr val="bg1"/>
                </a:solidFill>
              </a:endParaRPr>
            </a:p>
          </p:txBody>
        </p:sp>
        <p:sp>
          <p:nvSpPr>
            <p:cNvPr id="8" name="Rounded Rectangle 7"/>
            <p:cNvSpPr/>
            <p:nvPr/>
          </p:nvSpPr>
          <p:spPr>
            <a:xfrm>
              <a:off x="6115934" y="1352550"/>
              <a:ext cx="843070" cy="381000"/>
            </a:xfrm>
            <a:prstGeom prst="round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SPI_TOP</a:t>
              </a:r>
              <a:endParaRPr lang="en-US" sz="1200" dirty="0">
                <a:solidFill>
                  <a:schemeClr val="bg1"/>
                </a:solidFill>
              </a:endParaRPr>
            </a:p>
          </p:txBody>
        </p:sp>
        <p:sp>
          <p:nvSpPr>
            <p:cNvPr id="9" name="Rounded Rectangle 8"/>
            <p:cNvSpPr/>
            <p:nvPr/>
          </p:nvSpPr>
          <p:spPr>
            <a:xfrm>
              <a:off x="4496122" y="1352550"/>
              <a:ext cx="914078" cy="381000"/>
            </a:xfrm>
            <a:prstGeom prst="round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I2C_TOP</a:t>
              </a:r>
              <a:endParaRPr lang="en-US" sz="1200" dirty="0">
                <a:solidFill>
                  <a:schemeClr val="bg1"/>
                </a:solidFill>
              </a:endParaRPr>
            </a:p>
          </p:txBody>
        </p:sp>
        <p:sp>
          <p:nvSpPr>
            <p:cNvPr id="10" name="TextBox 9"/>
            <p:cNvSpPr txBox="1"/>
            <p:nvPr/>
          </p:nvSpPr>
          <p:spPr>
            <a:xfrm>
              <a:off x="5638800" y="786798"/>
              <a:ext cx="1644501" cy="523220"/>
            </a:xfrm>
            <a:prstGeom prst="rect">
              <a:avLst/>
            </a:prstGeom>
            <a:noFill/>
          </p:spPr>
          <p:txBody>
            <a:bodyPr wrap="square" rtlCol="0">
              <a:spAutoFit/>
            </a:bodyPr>
            <a:lstStyle/>
            <a:p>
              <a:pPr algn="r"/>
              <a:r>
                <a:rPr lang="en-US" sz="1400" dirty="0" smtClean="0">
                  <a:solidFill>
                    <a:srgbClr val="FF0000"/>
                  </a:solidFill>
                </a:rPr>
                <a:t>Modeling part of Application</a:t>
              </a:r>
              <a:endParaRPr lang="en-US" sz="1400" dirty="0">
                <a:solidFill>
                  <a:srgbClr val="FF0000"/>
                </a:solidFill>
              </a:endParaRPr>
            </a:p>
          </p:txBody>
        </p:sp>
      </p:grpSp>
      <p:sp>
        <p:nvSpPr>
          <p:cNvPr id="12" name="Flowchart: Alternate Process 11"/>
          <p:cNvSpPr/>
          <p:nvPr/>
        </p:nvSpPr>
        <p:spPr bwMode="auto">
          <a:xfrm>
            <a:off x="685800" y="2040394"/>
            <a:ext cx="19050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Transformation Node</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800" b="0" i="0" u="none" strike="noStrike" cap="none" normalizeH="0" baseline="0" dirty="0" smtClean="0">
                <a:ln>
                  <a:noFill/>
                </a:ln>
                <a:solidFill>
                  <a:schemeClr val="tx1"/>
                </a:solidFill>
                <a:effectLst/>
                <a:latin typeface="Verdana" pitchFamily="34" charset="0"/>
                <a:ea typeface="ＭＳ Ｐゴシック" pitchFamily="34" charset="-128"/>
              </a:rPr>
              <a:t>(</a:t>
            </a:r>
            <a:r>
              <a:rPr kumimoji="0" lang="en-US" sz="800" b="0" i="0" u="none" strike="noStrike" cap="none" normalizeH="0" baseline="0" dirty="0" err="1" smtClean="0">
                <a:ln>
                  <a:noFill/>
                </a:ln>
                <a:solidFill>
                  <a:schemeClr val="tx1"/>
                </a:solidFill>
                <a:effectLst/>
                <a:latin typeface="Verdana" pitchFamily="34" charset="0"/>
                <a:ea typeface="ＭＳ Ｐゴシック" pitchFamily="34" charset="-128"/>
              </a:rPr>
              <a:t>JTAGChain</a:t>
            </a:r>
            <a:r>
              <a:rPr kumimoji="0" lang="en-US" sz="800" b="0" i="0" u="none" strike="noStrike" cap="none" normalizeH="0" baseline="0" dirty="0" smtClean="0">
                <a:ln>
                  <a:noFill/>
                </a:ln>
                <a:solidFill>
                  <a:schemeClr val="tx1"/>
                </a:solidFill>
                <a:effectLst/>
                <a:latin typeface="Verdana" pitchFamily="34" charset="0"/>
                <a:ea typeface="ＭＳ Ｐゴシック" pitchFamily="34" charset="-128"/>
              </a:rPr>
              <a:t>)</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13" name="Flowchart: Alternate Process 12"/>
          <p:cNvSpPr/>
          <p:nvPr/>
        </p:nvSpPr>
        <p:spPr bwMode="auto">
          <a:xfrm>
            <a:off x="3619499" y="2040394"/>
            <a:ext cx="19050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Transformation Node</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800" b="0" i="0" u="none" strike="noStrike" cap="none" normalizeH="0" baseline="0" dirty="0" smtClean="0">
                <a:ln>
                  <a:noFill/>
                </a:ln>
                <a:solidFill>
                  <a:schemeClr val="tx1"/>
                </a:solidFill>
                <a:effectLst/>
                <a:latin typeface="Verdana" pitchFamily="34" charset="0"/>
                <a:ea typeface="ＭＳ Ｐゴシック" pitchFamily="34" charset="-128"/>
              </a:rPr>
              <a:t>(</a:t>
            </a:r>
            <a:r>
              <a:rPr lang="en-US" sz="800" dirty="0" smtClean="0">
                <a:latin typeface="Verdana" pitchFamily="34" charset="0"/>
                <a:ea typeface="ＭＳ Ｐゴシック" pitchFamily="34" charset="-128"/>
              </a:rPr>
              <a:t>I2C</a:t>
            </a:r>
            <a:r>
              <a:rPr kumimoji="0" lang="en-US" sz="800" b="0" i="0" u="none" strike="noStrike" cap="none" normalizeH="0" baseline="0" dirty="0" smtClean="0">
                <a:ln>
                  <a:noFill/>
                </a:ln>
                <a:solidFill>
                  <a:schemeClr val="tx1"/>
                </a:solidFill>
                <a:effectLst/>
                <a:latin typeface="Verdana" pitchFamily="34" charset="0"/>
                <a:ea typeface="ＭＳ Ｐゴシック" pitchFamily="34" charset="-128"/>
              </a:rPr>
              <a:t>Chain)</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14" name="Flowchart: Alternate Process 13"/>
          <p:cNvSpPr/>
          <p:nvPr/>
        </p:nvSpPr>
        <p:spPr bwMode="auto">
          <a:xfrm>
            <a:off x="6553200" y="2038350"/>
            <a:ext cx="19050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Transformation Node</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800" b="0" i="0" u="none" strike="noStrike" cap="none" normalizeH="0" baseline="0" dirty="0" smtClean="0">
                <a:ln>
                  <a:noFill/>
                </a:ln>
                <a:solidFill>
                  <a:schemeClr val="tx1"/>
                </a:solidFill>
                <a:effectLst/>
                <a:latin typeface="Verdana" pitchFamily="34" charset="0"/>
                <a:ea typeface="ＭＳ Ｐゴシック" pitchFamily="34" charset="-128"/>
              </a:rPr>
              <a:t>(</a:t>
            </a:r>
            <a:r>
              <a:rPr lang="en-US" sz="800" dirty="0" err="1" smtClean="0">
                <a:latin typeface="Verdana" pitchFamily="34" charset="0"/>
                <a:ea typeface="ＭＳ Ｐゴシック" pitchFamily="34" charset="-128"/>
              </a:rPr>
              <a:t>SPI</a:t>
            </a:r>
            <a:r>
              <a:rPr kumimoji="0" lang="en-US" sz="800" b="0" i="0" u="none" strike="noStrike" cap="none" normalizeH="0" baseline="0" dirty="0" err="1" smtClean="0">
                <a:ln>
                  <a:noFill/>
                </a:ln>
                <a:solidFill>
                  <a:schemeClr val="tx1"/>
                </a:solidFill>
                <a:effectLst/>
                <a:latin typeface="Verdana" pitchFamily="34" charset="0"/>
                <a:ea typeface="ＭＳ Ｐゴシック" pitchFamily="34" charset="-128"/>
              </a:rPr>
              <a:t>Chain</a:t>
            </a:r>
            <a:r>
              <a:rPr kumimoji="0" lang="en-US" sz="800" b="0" i="0" u="none" strike="noStrike" cap="none" normalizeH="0" baseline="0" dirty="0" smtClean="0">
                <a:ln>
                  <a:noFill/>
                </a:ln>
                <a:solidFill>
                  <a:schemeClr val="tx1"/>
                </a:solidFill>
                <a:effectLst/>
                <a:latin typeface="Verdana" pitchFamily="34" charset="0"/>
                <a:ea typeface="ＭＳ Ｐゴシック" pitchFamily="34" charset="-128"/>
              </a:rPr>
              <a:t>)</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cxnSp>
        <p:nvCxnSpPr>
          <p:cNvPr id="16" name="Elbow Connector 15"/>
          <p:cNvCxnSpPr>
            <a:stCxn id="7" idx="2"/>
            <a:endCxn id="12" idx="0"/>
          </p:cNvCxnSpPr>
          <p:nvPr/>
        </p:nvCxnSpPr>
        <p:spPr>
          <a:xfrm rot="5400000">
            <a:off x="2209663" y="1162188"/>
            <a:ext cx="306844" cy="144956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6" idx="2"/>
            <a:endCxn id="13" idx="0"/>
          </p:cNvCxnSpPr>
          <p:nvPr/>
        </p:nvCxnSpPr>
        <p:spPr>
          <a:xfrm rot="5400000">
            <a:off x="4418578" y="1886972"/>
            <a:ext cx="306844" cy="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8" idx="2"/>
            <a:endCxn id="14" idx="0"/>
          </p:cNvCxnSpPr>
          <p:nvPr/>
        </p:nvCxnSpPr>
        <p:spPr>
          <a:xfrm rot="16200000" flipH="1">
            <a:off x="6678684" y="1211334"/>
            <a:ext cx="304800" cy="134923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1066800" y="3823865"/>
            <a:ext cx="11430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JTAG/1687</a:t>
            </a:r>
            <a:br>
              <a:rPr lang="en-US" sz="1200" dirty="0" smtClean="0">
                <a:solidFill>
                  <a:schemeClr val="tx1"/>
                </a:solidFill>
              </a:rPr>
            </a:br>
            <a:r>
              <a:rPr lang="en-US" sz="1200" dirty="0" smtClean="0">
                <a:solidFill>
                  <a:schemeClr val="tx1"/>
                </a:solidFill>
              </a:rPr>
              <a:t>Retargeter</a:t>
            </a:r>
            <a:endParaRPr lang="en-US" sz="1200" dirty="0">
              <a:solidFill>
                <a:schemeClr val="tx1"/>
              </a:solidFill>
            </a:endParaRPr>
          </a:p>
        </p:txBody>
      </p:sp>
      <p:sp>
        <p:nvSpPr>
          <p:cNvPr id="22" name="Flowchart: Alternate Process 21"/>
          <p:cNvSpPr/>
          <p:nvPr/>
        </p:nvSpPr>
        <p:spPr bwMode="auto">
          <a:xfrm>
            <a:off x="1181100" y="29527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cxnSp>
        <p:nvCxnSpPr>
          <p:cNvPr id="24" name="Elbow Connector 23"/>
          <p:cNvCxnSpPr>
            <a:stCxn id="12" idx="2"/>
            <a:endCxn id="22" idx="0"/>
          </p:cNvCxnSpPr>
          <p:nvPr/>
        </p:nvCxnSpPr>
        <p:spPr>
          <a:xfrm rot="5400000">
            <a:off x="1411865" y="2726315"/>
            <a:ext cx="452870"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2" idx="2"/>
            <a:endCxn id="21" idx="0"/>
          </p:cNvCxnSpPr>
          <p:nvPr/>
        </p:nvCxnSpPr>
        <p:spPr>
          <a:xfrm rot="5400000">
            <a:off x="1432486" y="3618050"/>
            <a:ext cx="411629" cy="127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7" name="Flowchart: Alternate Process 26"/>
          <p:cNvSpPr/>
          <p:nvPr/>
        </p:nvSpPr>
        <p:spPr bwMode="auto">
          <a:xfrm>
            <a:off x="3617025" y="2724150"/>
            <a:ext cx="19050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Transformation Node</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800" b="0" i="0" u="none" strike="noStrike" cap="none" normalizeH="0" baseline="0" dirty="0" smtClean="0">
                <a:ln>
                  <a:noFill/>
                </a:ln>
                <a:solidFill>
                  <a:schemeClr val="tx1"/>
                </a:solidFill>
                <a:effectLst/>
                <a:latin typeface="Verdana" pitchFamily="34" charset="0"/>
                <a:ea typeface="ＭＳ Ｐゴシック" pitchFamily="34" charset="-128"/>
              </a:rPr>
              <a:t>(</a:t>
            </a:r>
            <a:r>
              <a:rPr lang="en-US" sz="800" dirty="0" smtClean="0">
                <a:latin typeface="Verdana" pitchFamily="34" charset="0"/>
                <a:ea typeface="ＭＳ Ｐゴシック" pitchFamily="34" charset="-128"/>
              </a:rPr>
              <a:t>I2CTE_DPIC</a:t>
            </a:r>
            <a:r>
              <a:rPr kumimoji="0" lang="en-US" sz="800" b="0" i="0" u="none" strike="noStrike" cap="none" normalizeH="0" baseline="0" dirty="0" smtClean="0">
                <a:ln>
                  <a:noFill/>
                </a:ln>
                <a:solidFill>
                  <a:schemeClr val="tx1"/>
                </a:solidFill>
                <a:effectLst/>
                <a:latin typeface="Verdana" pitchFamily="34" charset="0"/>
                <a:ea typeface="ＭＳ Ｐゴシック" pitchFamily="34" charset="-128"/>
              </a:rPr>
              <a:t>)</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28" name="Flowchart: Alternate Process 27"/>
          <p:cNvSpPr/>
          <p:nvPr/>
        </p:nvSpPr>
        <p:spPr bwMode="auto">
          <a:xfrm>
            <a:off x="3621975" y="3409950"/>
            <a:ext cx="19050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Transformation Node</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800" b="0" i="0" u="none" strike="noStrike" cap="none" normalizeH="0" baseline="0" dirty="0" smtClean="0">
                <a:ln>
                  <a:noFill/>
                </a:ln>
                <a:solidFill>
                  <a:schemeClr val="tx1"/>
                </a:solidFill>
                <a:effectLst/>
                <a:latin typeface="Verdana" pitchFamily="34" charset="0"/>
                <a:ea typeface="ＭＳ Ｐゴシック" pitchFamily="34" charset="-128"/>
              </a:rPr>
              <a:t>(</a:t>
            </a:r>
            <a:r>
              <a:rPr lang="en-US" sz="800" dirty="0" err="1" smtClean="0">
                <a:latin typeface="Verdana" pitchFamily="34" charset="0"/>
                <a:ea typeface="ＭＳ Ｐゴシック" pitchFamily="34" charset="-128"/>
              </a:rPr>
              <a:t>TransformEngine</a:t>
            </a:r>
            <a:r>
              <a:rPr kumimoji="0" lang="en-US" sz="800" b="0" i="0" u="none" strike="noStrike" cap="none" normalizeH="0" baseline="0" dirty="0" smtClean="0">
                <a:ln>
                  <a:noFill/>
                </a:ln>
                <a:solidFill>
                  <a:schemeClr val="tx1"/>
                </a:solidFill>
                <a:effectLst/>
                <a:latin typeface="Verdana" pitchFamily="34" charset="0"/>
                <a:ea typeface="ＭＳ Ｐゴシック" pitchFamily="34" charset="-128"/>
              </a:rPr>
              <a:t>)</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29" name="Flowchart: Alternate Process 28"/>
          <p:cNvSpPr/>
          <p:nvPr/>
        </p:nvSpPr>
        <p:spPr bwMode="auto">
          <a:xfrm>
            <a:off x="4117275" y="40957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30" name="Rounded Rectangle 29"/>
          <p:cNvSpPr/>
          <p:nvPr/>
        </p:nvSpPr>
        <p:spPr>
          <a:xfrm>
            <a:off x="2514600" y="4171950"/>
            <a:ext cx="11430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SCAN/1687</a:t>
            </a:r>
            <a:br>
              <a:rPr lang="en-US" sz="1200" dirty="0" smtClean="0">
                <a:solidFill>
                  <a:schemeClr val="tx1"/>
                </a:solidFill>
              </a:rPr>
            </a:br>
            <a:r>
              <a:rPr lang="en-US" sz="1200" dirty="0" smtClean="0">
                <a:solidFill>
                  <a:schemeClr val="tx1"/>
                </a:solidFill>
              </a:rPr>
              <a:t>Retargeter</a:t>
            </a:r>
            <a:endParaRPr lang="en-US" sz="1200" dirty="0">
              <a:solidFill>
                <a:schemeClr val="tx1"/>
              </a:solidFill>
            </a:endParaRPr>
          </a:p>
        </p:txBody>
      </p:sp>
      <p:cxnSp>
        <p:nvCxnSpPr>
          <p:cNvPr id="32" name="Elbow Connector 31"/>
          <p:cNvCxnSpPr>
            <a:stCxn id="13" idx="2"/>
            <a:endCxn id="27" idx="0"/>
          </p:cNvCxnSpPr>
          <p:nvPr/>
        </p:nvCxnSpPr>
        <p:spPr>
          <a:xfrm rot="5400000">
            <a:off x="4458627" y="2610778"/>
            <a:ext cx="224270" cy="247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7" idx="2"/>
            <a:endCxn id="28" idx="0"/>
          </p:cNvCxnSpPr>
          <p:nvPr/>
        </p:nvCxnSpPr>
        <p:spPr>
          <a:xfrm rot="16200000" flipH="1">
            <a:off x="4458843" y="3294318"/>
            <a:ext cx="226314" cy="495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8" idx="2"/>
            <a:endCxn id="29" idx="0"/>
          </p:cNvCxnSpPr>
          <p:nvPr/>
        </p:nvCxnSpPr>
        <p:spPr>
          <a:xfrm rot="5400000">
            <a:off x="4461318" y="3982593"/>
            <a:ext cx="226314"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29" idx="1"/>
            <a:endCxn id="30" idx="3"/>
          </p:cNvCxnSpPr>
          <p:nvPr/>
        </p:nvCxnSpPr>
        <p:spPr>
          <a:xfrm rot="10800000" flipV="1">
            <a:off x="3657601" y="4325493"/>
            <a:ext cx="459675" cy="586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bwMode="auto">
          <a:xfrm>
            <a:off x="6549735" y="2714996"/>
            <a:ext cx="19050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Transformation Node</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800" b="0" i="0" u="none" strike="noStrike" cap="none" normalizeH="0" baseline="0" dirty="0" smtClean="0">
                <a:ln>
                  <a:noFill/>
                </a:ln>
                <a:solidFill>
                  <a:schemeClr val="tx1"/>
                </a:solidFill>
                <a:effectLst/>
                <a:latin typeface="Verdana" pitchFamily="34" charset="0"/>
                <a:ea typeface="ＭＳ Ｐゴシック" pitchFamily="34" charset="-128"/>
              </a:rPr>
              <a:t>(</a:t>
            </a:r>
            <a:r>
              <a:rPr lang="en-US" sz="800" dirty="0" smtClean="0">
                <a:latin typeface="Verdana" pitchFamily="34" charset="0"/>
                <a:ea typeface="ＭＳ Ｐゴシック" pitchFamily="34" charset="-128"/>
              </a:rPr>
              <a:t>SPITE_DPIC</a:t>
            </a:r>
            <a:r>
              <a:rPr kumimoji="0" lang="en-US" sz="800" b="0" i="0" u="none" strike="noStrike" cap="none" normalizeH="0" baseline="0" dirty="0" smtClean="0">
                <a:ln>
                  <a:noFill/>
                </a:ln>
                <a:solidFill>
                  <a:schemeClr val="tx1"/>
                </a:solidFill>
                <a:effectLst/>
                <a:latin typeface="Verdana" pitchFamily="34" charset="0"/>
                <a:ea typeface="ＭＳ Ｐゴシック" pitchFamily="34" charset="-128"/>
              </a:rPr>
              <a:t>)</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49" name="Flowchart: Alternate Process 48"/>
          <p:cNvSpPr/>
          <p:nvPr/>
        </p:nvSpPr>
        <p:spPr bwMode="auto">
          <a:xfrm>
            <a:off x="6554685" y="3400796"/>
            <a:ext cx="19050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Transformation Node</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800" b="0" i="0" u="none" strike="noStrike" cap="none" normalizeH="0" baseline="0" dirty="0" smtClean="0">
                <a:ln>
                  <a:noFill/>
                </a:ln>
                <a:solidFill>
                  <a:schemeClr val="tx1"/>
                </a:solidFill>
                <a:effectLst/>
                <a:latin typeface="Verdana" pitchFamily="34" charset="0"/>
                <a:ea typeface="ＭＳ Ｐゴシック" pitchFamily="34" charset="-128"/>
              </a:rPr>
              <a:t>(</a:t>
            </a:r>
            <a:r>
              <a:rPr lang="en-US" sz="800" dirty="0" err="1" smtClean="0">
                <a:latin typeface="Verdana" pitchFamily="34" charset="0"/>
                <a:ea typeface="ＭＳ Ｐゴシック" pitchFamily="34" charset="-128"/>
              </a:rPr>
              <a:t>TransformEngine</a:t>
            </a:r>
            <a:r>
              <a:rPr kumimoji="0" lang="en-US" sz="800" b="0" i="0" u="none" strike="noStrike" cap="none" normalizeH="0" baseline="0" dirty="0" smtClean="0">
                <a:ln>
                  <a:noFill/>
                </a:ln>
                <a:solidFill>
                  <a:schemeClr val="tx1"/>
                </a:solidFill>
                <a:effectLst/>
                <a:latin typeface="Verdana" pitchFamily="34" charset="0"/>
                <a:ea typeface="ＭＳ Ｐゴシック" pitchFamily="34" charset="-128"/>
              </a:rPr>
              <a:t>)</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50" name="Flowchart: Alternate Process 49"/>
          <p:cNvSpPr/>
          <p:nvPr/>
        </p:nvSpPr>
        <p:spPr bwMode="auto">
          <a:xfrm>
            <a:off x="7049985" y="4086596"/>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51" name="Rounded Rectangle 50"/>
          <p:cNvSpPr/>
          <p:nvPr/>
        </p:nvSpPr>
        <p:spPr>
          <a:xfrm>
            <a:off x="5447310" y="4162796"/>
            <a:ext cx="11430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SCAN/1687</a:t>
            </a:r>
            <a:br>
              <a:rPr lang="en-US" sz="1200" dirty="0" smtClean="0">
                <a:solidFill>
                  <a:schemeClr val="tx1"/>
                </a:solidFill>
              </a:rPr>
            </a:br>
            <a:r>
              <a:rPr lang="en-US" sz="1200" dirty="0" smtClean="0">
                <a:solidFill>
                  <a:schemeClr val="tx1"/>
                </a:solidFill>
              </a:rPr>
              <a:t>Retargeter</a:t>
            </a:r>
            <a:endParaRPr lang="en-US" sz="1200" dirty="0">
              <a:solidFill>
                <a:schemeClr val="tx1"/>
              </a:solidFill>
            </a:endParaRPr>
          </a:p>
        </p:txBody>
      </p:sp>
      <p:cxnSp>
        <p:nvCxnSpPr>
          <p:cNvPr id="52" name="Elbow Connector 51"/>
          <p:cNvCxnSpPr>
            <a:stCxn id="48" idx="2"/>
            <a:endCxn id="49" idx="0"/>
          </p:cNvCxnSpPr>
          <p:nvPr/>
        </p:nvCxnSpPr>
        <p:spPr>
          <a:xfrm rot="16200000" flipH="1">
            <a:off x="7391553" y="3285164"/>
            <a:ext cx="226314" cy="495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9" idx="2"/>
            <a:endCxn id="50" idx="0"/>
          </p:cNvCxnSpPr>
          <p:nvPr/>
        </p:nvCxnSpPr>
        <p:spPr>
          <a:xfrm rot="5400000">
            <a:off x="7394028" y="3973439"/>
            <a:ext cx="226314"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50" idx="1"/>
            <a:endCxn id="51" idx="3"/>
          </p:cNvCxnSpPr>
          <p:nvPr/>
        </p:nvCxnSpPr>
        <p:spPr>
          <a:xfrm rot="10800000" flipV="1">
            <a:off x="6590311" y="4316339"/>
            <a:ext cx="459675" cy="586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4" idx="2"/>
            <a:endCxn id="48" idx="0"/>
          </p:cNvCxnSpPr>
          <p:nvPr/>
        </p:nvCxnSpPr>
        <p:spPr>
          <a:xfrm rot="5400000">
            <a:off x="7395388" y="2604684"/>
            <a:ext cx="217160" cy="346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57" name="Left Brace 56"/>
          <p:cNvSpPr/>
          <p:nvPr/>
        </p:nvSpPr>
        <p:spPr>
          <a:xfrm>
            <a:off x="457200" y="666750"/>
            <a:ext cx="228600" cy="19452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TextBox 57"/>
          <p:cNvSpPr txBox="1"/>
          <p:nvPr/>
        </p:nvSpPr>
        <p:spPr>
          <a:xfrm rot="16200000">
            <a:off x="0" y="1440945"/>
            <a:ext cx="685800" cy="261610"/>
          </a:xfrm>
          <a:prstGeom prst="rect">
            <a:avLst/>
          </a:prstGeom>
          <a:noFill/>
        </p:spPr>
        <p:txBody>
          <a:bodyPr wrap="square" rtlCol="0">
            <a:spAutoFit/>
          </a:bodyPr>
          <a:lstStyle/>
          <a:p>
            <a:r>
              <a:rPr lang="en-US" sz="1100" dirty="0" smtClean="0"/>
              <a:t>P2654</a:t>
            </a:r>
            <a:endParaRPr lang="en-US" sz="1100" dirty="0"/>
          </a:p>
        </p:txBody>
      </p:sp>
      <p:sp>
        <p:nvSpPr>
          <p:cNvPr id="59" name="Left Brace 58"/>
          <p:cNvSpPr/>
          <p:nvPr/>
        </p:nvSpPr>
        <p:spPr>
          <a:xfrm>
            <a:off x="457200" y="2612635"/>
            <a:ext cx="228600" cy="19452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TextBox 59"/>
          <p:cNvSpPr txBox="1"/>
          <p:nvPr/>
        </p:nvSpPr>
        <p:spPr>
          <a:xfrm rot="16200000">
            <a:off x="0" y="3453140"/>
            <a:ext cx="685800" cy="261610"/>
          </a:xfrm>
          <a:prstGeom prst="rect">
            <a:avLst/>
          </a:prstGeom>
          <a:noFill/>
        </p:spPr>
        <p:txBody>
          <a:bodyPr wrap="square" rtlCol="0">
            <a:spAutoFit/>
          </a:bodyPr>
          <a:lstStyle/>
          <a:p>
            <a:r>
              <a:rPr lang="en-US" sz="1100" dirty="0" smtClean="0"/>
              <a:t>P1687.1</a:t>
            </a:r>
            <a:endParaRPr lang="en-US" sz="1100" dirty="0"/>
          </a:p>
        </p:txBody>
      </p:sp>
    </p:spTree>
    <p:extLst>
      <p:ext uri="{BB962C8B-B14F-4D97-AF65-F5344CB8AC3E}">
        <p14:creationId xmlns:p14="http://schemas.microsoft.com/office/powerpoint/2010/main" val="228916443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P2654/P1687.1 Unified Concepts Analysis</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51</a:t>
            </a:fld>
            <a:endParaRPr lang="en-US"/>
          </a:p>
        </p:txBody>
      </p:sp>
      <p:grpSp>
        <p:nvGrpSpPr>
          <p:cNvPr id="11" name="Group 10"/>
          <p:cNvGrpSpPr/>
          <p:nvPr/>
        </p:nvGrpSpPr>
        <p:grpSpPr>
          <a:xfrm>
            <a:off x="4419600" y="514350"/>
            <a:ext cx="1143000" cy="1273880"/>
            <a:chOff x="4419600" y="971550"/>
            <a:chExt cx="1143000" cy="1273880"/>
          </a:xfrm>
        </p:grpSpPr>
        <p:sp>
          <p:nvSpPr>
            <p:cNvPr id="6" name="Flowchart: Alternate Process 5"/>
            <p:cNvSpPr/>
            <p:nvPr/>
          </p:nvSpPr>
          <p:spPr bwMode="auto">
            <a:xfrm>
              <a:off x="4533900" y="9715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endParaRPr kumimoji="0" lang="en-US" sz="1200" b="0" i="0" u="none" strike="noStrike" cap="none" normalizeH="0" baseline="0" dirty="0" smtClean="0">
                <a:ln>
                  <a:noFill/>
                </a:ln>
                <a:solidFill>
                  <a:schemeClr val="tx1"/>
                </a:solidFill>
                <a:effectLst/>
                <a:latin typeface="Verdana" pitchFamily="34" charset="0"/>
                <a:ea typeface="ＭＳ Ｐゴシック" pitchFamily="34" charset="-128"/>
              </a:endParaRPr>
            </a:p>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7" name="Rounded Rectangle 6"/>
            <p:cNvSpPr/>
            <p:nvPr/>
          </p:nvSpPr>
          <p:spPr>
            <a:xfrm>
              <a:off x="4419600" y="1821145"/>
              <a:ext cx="11430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Custom</a:t>
              </a:r>
              <a:br>
                <a:rPr lang="en-US" sz="1200" dirty="0" smtClean="0">
                  <a:solidFill>
                    <a:schemeClr val="tx1"/>
                  </a:solidFill>
                </a:rPr>
              </a:br>
              <a:r>
                <a:rPr lang="en-US" sz="1200" dirty="0" smtClean="0">
                  <a:solidFill>
                    <a:schemeClr val="tx1"/>
                  </a:solidFill>
                </a:rPr>
                <a:t>Model</a:t>
              </a:r>
              <a:endParaRPr lang="en-US" sz="1200" dirty="0">
                <a:solidFill>
                  <a:schemeClr val="tx1"/>
                </a:solidFill>
              </a:endParaRPr>
            </a:p>
          </p:txBody>
        </p:sp>
        <p:cxnSp>
          <p:nvCxnSpPr>
            <p:cNvPr id="8" name="Elbow Connector 7"/>
            <p:cNvCxnSpPr>
              <a:stCxn id="6" idx="2"/>
              <a:endCxn id="7" idx="0"/>
            </p:cNvCxnSpPr>
            <p:nvPr/>
          </p:nvCxnSpPr>
          <p:spPr>
            <a:xfrm rot="5400000">
              <a:off x="4796046" y="1626090"/>
              <a:ext cx="390109" cy="12700"/>
            </a:xfrm>
            <a:prstGeom prst="bentConnector3">
              <a:avLst/>
            </a:prstGeom>
          </p:spPr>
          <p:style>
            <a:lnRef idx="1">
              <a:schemeClr val="accent1"/>
            </a:lnRef>
            <a:fillRef idx="0">
              <a:schemeClr val="accent1"/>
            </a:fillRef>
            <a:effectRef idx="0">
              <a:schemeClr val="accent1"/>
            </a:effectRef>
            <a:fontRef idx="minor">
              <a:schemeClr val="tx1"/>
            </a:fontRef>
          </p:style>
        </p:cxnSp>
      </p:grpSp>
      <p:sp>
        <p:nvSpPr>
          <p:cNvPr id="9" name="Content Placeholder 46"/>
          <p:cNvSpPr txBox="1">
            <a:spLocks/>
          </p:cNvSpPr>
          <p:nvPr/>
        </p:nvSpPr>
        <p:spPr>
          <a:xfrm>
            <a:off x="152400" y="590550"/>
            <a:ext cx="4402037" cy="4148659"/>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sz="1600" dirty="0" err="1" smtClean="0">
                <a:solidFill>
                  <a:schemeClr val="tx1"/>
                </a:solidFill>
              </a:rPr>
              <a:t>ModelPoint</a:t>
            </a:r>
            <a:r>
              <a:rPr lang="en-US" sz="1600" dirty="0" smtClean="0">
                <a:solidFill>
                  <a:schemeClr val="tx1"/>
                </a:solidFill>
              </a:rPr>
              <a:t> (adapter) is a non-visible node in the topology path</a:t>
            </a:r>
          </a:p>
          <a:p>
            <a:r>
              <a:rPr lang="en-US" sz="1600" dirty="0" err="1" smtClean="0">
                <a:solidFill>
                  <a:schemeClr val="tx1"/>
                </a:solidFill>
              </a:rPr>
              <a:t>ModelPoint</a:t>
            </a:r>
            <a:r>
              <a:rPr lang="en-US" sz="1600" dirty="0" smtClean="0">
                <a:solidFill>
                  <a:schemeClr val="tx1"/>
                </a:solidFill>
              </a:rPr>
              <a:t> (adapter) translates non-P2654 grammars to P2654 grammar</a:t>
            </a:r>
          </a:p>
          <a:p>
            <a:r>
              <a:rPr lang="en-US" sz="1600" dirty="0" smtClean="0">
                <a:solidFill>
                  <a:schemeClr val="tx1"/>
                </a:solidFill>
              </a:rPr>
              <a:t>Translation interface between external tooling and the software model message scheme</a:t>
            </a:r>
          </a:p>
          <a:p>
            <a:r>
              <a:rPr lang="en-US" sz="1600" dirty="0" smtClean="0">
                <a:solidFill>
                  <a:schemeClr val="tx1"/>
                </a:solidFill>
              </a:rPr>
              <a:t>Ensures valid RVF messages to the software model</a:t>
            </a:r>
          </a:p>
          <a:p>
            <a:r>
              <a:rPr lang="en-US" sz="1600" dirty="0" smtClean="0">
                <a:solidFill>
                  <a:schemeClr val="tx1"/>
                </a:solidFill>
              </a:rPr>
              <a:t>Provides hook for external model tooling for registers or devices to interact with the model tree</a:t>
            </a:r>
          </a:p>
          <a:p>
            <a:r>
              <a:rPr lang="en-US" sz="1600" dirty="0" smtClean="0">
                <a:solidFill>
                  <a:schemeClr val="tx1"/>
                </a:solidFill>
              </a:rPr>
              <a:t>Provides hook for simulation tooling for registers or devices for verification comparison of simulation and hardware</a:t>
            </a:r>
          </a:p>
        </p:txBody>
      </p:sp>
      <p:sp>
        <p:nvSpPr>
          <p:cNvPr id="10" name="Title 6"/>
          <p:cNvSpPr>
            <a:spLocks noGrp="1"/>
          </p:cNvSpPr>
          <p:nvPr>
            <p:ph type="title"/>
          </p:nvPr>
        </p:nvSpPr>
        <p:spPr>
          <a:xfrm>
            <a:off x="457200" y="-600075"/>
            <a:ext cx="8229600" cy="1200150"/>
          </a:xfrm>
        </p:spPr>
        <p:txBody>
          <a:bodyPr/>
          <a:lstStyle/>
          <a:p>
            <a:r>
              <a:rPr lang="en-US" sz="2400" dirty="0" smtClean="0"/>
              <a:t>Strategy to </a:t>
            </a:r>
            <a:r>
              <a:rPr lang="en-US" sz="2400" dirty="0"/>
              <a:t>B</a:t>
            </a:r>
            <a:r>
              <a:rPr lang="en-US" sz="2400" dirty="0" smtClean="0"/>
              <a:t>ridge Between P2654 and non-P2654 Domains</a:t>
            </a:r>
            <a:endParaRPr lang="en-US" sz="2400" dirty="0"/>
          </a:p>
        </p:txBody>
      </p:sp>
      <p:grpSp>
        <p:nvGrpSpPr>
          <p:cNvPr id="12" name="Group 11"/>
          <p:cNvGrpSpPr/>
          <p:nvPr/>
        </p:nvGrpSpPr>
        <p:grpSpPr>
          <a:xfrm>
            <a:off x="5943600" y="514350"/>
            <a:ext cx="1143000" cy="1273880"/>
            <a:chOff x="4419600" y="971550"/>
            <a:chExt cx="1143000" cy="1273880"/>
          </a:xfrm>
        </p:grpSpPr>
        <p:sp>
          <p:nvSpPr>
            <p:cNvPr id="13" name="Flowchart: Alternate Process 12"/>
            <p:cNvSpPr/>
            <p:nvPr/>
          </p:nvSpPr>
          <p:spPr bwMode="auto">
            <a:xfrm>
              <a:off x="4533900" y="9715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endParaRPr kumimoji="0" lang="en-US" sz="1200" b="0" i="0" u="none" strike="noStrike" cap="none" normalizeH="0" baseline="0" dirty="0" smtClean="0">
                <a:ln>
                  <a:noFill/>
                </a:ln>
                <a:solidFill>
                  <a:schemeClr val="tx1"/>
                </a:solidFill>
                <a:effectLst/>
                <a:latin typeface="Verdana" pitchFamily="34" charset="0"/>
                <a:ea typeface="ＭＳ Ｐゴシック" pitchFamily="34" charset="-128"/>
              </a:endParaRPr>
            </a:p>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14" name="Rounded Rectangle 13"/>
            <p:cNvSpPr/>
            <p:nvPr/>
          </p:nvSpPr>
          <p:spPr>
            <a:xfrm>
              <a:off x="4419600" y="1821145"/>
              <a:ext cx="11430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Device EDA Tool</a:t>
              </a:r>
              <a:endParaRPr lang="en-US" sz="1200" dirty="0">
                <a:solidFill>
                  <a:schemeClr val="tx1"/>
                </a:solidFill>
              </a:endParaRPr>
            </a:p>
          </p:txBody>
        </p:sp>
        <p:cxnSp>
          <p:nvCxnSpPr>
            <p:cNvPr id="15" name="Elbow Connector 14"/>
            <p:cNvCxnSpPr>
              <a:stCxn id="13" idx="2"/>
              <a:endCxn id="14" idx="0"/>
            </p:cNvCxnSpPr>
            <p:nvPr/>
          </p:nvCxnSpPr>
          <p:spPr>
            <a:xfrm rot="5400000">
              <a:off x="4796046" y="1626090"/>
              <a:ext cx="390109" cy="12700"/>
            </a:xfrm>
            <a:prstGeom prst="bentConnector3">
              <a:avLst/>
            </a:prstGeom>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6665025" y="1962404"/>
            <a:ext cx="1143000" cy="1426026"/>
            <a:chOff x="4419600" y="971550"/>
            <a:chExt cx="1143000" cy="1426026"/>
          </a:xfrm>
        </p:grpSpPr>
        <p:sp>
          <p:nvSpPr>
            <p:cNvPr id="30" name="Flowchart: Alternate Process 29"/>
            <p:cNvSpPr/>
            <p:nvPr/>
          </p:nvSpPr>
          <p:spPr bwMode="auto">
            <a:xfrm>
              <a:off x="4533900" y="9715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endParaRPr kumimoji="0" lang="en-US" sz="1200" b="0" i="0" u="none" strike="noStrike" cap="none" normalizeH="0" baseline="0" dirty="0" smtClean="0">
                <a:ln>
                  <a:noFill/>
                </a:ln>
                <a:solidFill>
                  <a:schemeClr val="tx1"/>
                </a:solidFill>
                <a:effectLst/>
                <a:latin typeface="Verdana" pitchFamily="34" charset="0"/>
                <a:ea typeface="ＭＳ Ｐゴシック" pitchFamily="34" charset="-128"/>
              </a:endParaRPr>
            </a:p>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31" name="Rounded Rectangle 30"/>
            <p:cNvSpPr/>
            <p:nvPr/>
          </p:nvSpPr>
          <p:spPr>
            <a:xfrm>
              <a:off x="4419600" y="1821145"/>
              <a:ext cx="1143000" cy="576431"/>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a:t>
              </a:r>
              <a:r>
                <a:rPr lang="en-US" sz="1200" baseline="30000" dirty="0" smtClean="0">
                  <a:solidFill>
                    <a:schemeClr val="tx1"/>
                  </a:solidFill>
                </a:rPr>
                <a:t>2</a:t>
              </a:r>
              <a:r>
                <a:rPr lang="en-US" sz="1200" dirty="0" smtClean="0">
                  <a:solidFill>
                    <a:schemeClr val="tx1"/>
                  </a:solidFill>
                </a:rPr>
                <a:t>C Message Based Tooling</a:t>
              </a:r>
              <a:endParaRPr lang="en-US" sz="1200" dirty="0">
                <a:solidFill>
                  <a:schemeClr val="tx1"/>
                </a:solidFill>
              </a:endParaRPr>
            </a:p>
          </p:txBody>
        </p:sp>
        <p:cxnSp>
          <p:nvCxnSpPr>
            <p:cNvPr id="32" name="Elbow Connector 31"/>
            <p:cNvCxnSpPr>
              <a:stCxn id="30" idx="2"/>
              <a:endCxn id="31" idx="0"/>
            </p:cNvCxnSpPr>
            <p:nvPr/>
          </p:nvCxnSpPr>
          <p:spPr>
            <a:xfrm rot="5400000">
              <a:off x="4796046" y="1626090"/>
              <a:ext cx="390109" cy="12700"/>
            </a:xfrm>
            <a:prstGeom prst="bentConnector3">
              <a:avLst/>
            </a:prstGeom>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7353300" y="514350"/>
            <a:ext cx="1143000" cy="1273880"/>
            <a:chOff x="4419600" y="971550"/>
            <a:chExt cx="1143000" cy="1273880"/>
          </a:xfrm>
        </p:grpSpPr>
        <p:sp>
          <p:nvSpPr>
            <p:cNvPr id="39" name="Flowchart: Alternate Process 38"/>
            <p:cNvSpPr/>
            <p:nvPr/>
          </p:nvSpPr>
          <p:spPr bwMode="auto">
            <a:xfrm>
              <a:off x="4533900" y="9715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endParaRPr kumimoji="0" lang="en-US" sz="1200" b="0" i="0" u="none" strike="noStrike" cap="none" normalizeH="0" baseline="0" dirty="0" smtClean="0">
                <a:ln>
                  <a:noFill/>
                </a:ln>
                <a:solidFill>
                  <a:schemeClr val="tx1"/>
                </a:solidFill>
                <a:effectLst/>
                <a:latin typeface="Verdana" pitchFamily="34" charset="0"/>
                <a:ea typeface="ＭＳ Ｐゴシック" pitchFamily="34" charset="-128"/>
              </a:endParaRPr>
            </a:p>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40" name="Rounded Rectangle 39"/>
            <p:cNvSpPr/>
            <p:nvPr/>
          </p:nvSpPr>
          <p:spPr>
            <a:xfrm>
              <a:off x="4419600" y="1821145"/>
              <a:ext cx="11430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SCAN</a:t>
              </a:r>
              <a:br>
                <a:rPr lang="en-US" sz="1200" dirty="0" smtClean="0">
                  <a:solidFill>
                    <a:schemeClr val="tx1"/>
                  </a:solidFill>
                </a:rPr>
              </a:br>
              <a:r>
                <a:rPr lang="en-US" sz="1200" dirty="0" smtClean="0">
                  <a:solidFill>
                    <a:schemeClr val="tx1"/>
                  </a:solidFill>
                </a:rPr>
                <a:t>Model</a:t>
              </a:r>
              <a:endParaRPr lang="en-US" sz="1200" dirty="0">
                <a:solidFill>
                  <a:schemeClr val="tx1"/>
                </a:solidFill>
              </a:endParaRPr>
            </a:p>
          </p:txBody>
        </p:sp>
        <p:cxnSp>
          <p:nvCxnSpPr>
            <p:cNvPr id="41" name="Elbow Connector 40"/>
            <p:cNvCxnSpPr>
              <a:stCxn id="39" idx="2"/>
              <a:endCxn id="40" idx="0"/>
            </p:cNvCxnSpPr>
            <p:nvPr/>
          </p:nvCxnSpPr>
          <p:spPr>
            <a:xfrm rot="5400000">
              <a:off x="4796046" y="1626090"/>
              <a:ext cx="390109" cy="12700"/>
            </a:xfrm>
            <a:prstGeom prst="bentConnector3">
              <a:avLst/>
            </a:prstGeom>
          </p:spPr>
          <p:style>
            <a:lnRef idx="1">
              <a:schemeClr val="accent1"/>
            </a:lnRef>
            <a:fillRef idx="0">
              <a:schemeClr val="accent1"/>
            </a:fillRef>
            <a:effectRef idx="0">
              <a:schemeClr val="accent1"/>
            </a:effectRef>
            <a:fontRef idx="minor">
              <a:schemeClr val="tx1"/>
            </a:fontRef>
          </p:style>
        </p:cxnSp>
      </p:grpSp>
      <p:sp>
        <p:nvSpPr>
          <p:cNvPr id="17" name="Flowchart: Alternate Process 16"/>
          <p:cNvSpPr/>
          <p:nvPr/>
        </p:nvSpPr>
        <p:spPr bwMode="auto">
          <a:xfrm>
            <a:off x="4533900" y="35623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endParaRPr kumimoji="0" lang="en-US" sz="1200" b="0" i="0" u="none" strike="noStrike" cap="none" normalizeH="0" baseline="0" dirty="0" smtClean="0">
              <a:ln>
                <a:noFill/>
              </a:ln>
              <a:solidFill>
                <a:schemeClr val="tx1"/>
              </a:solidFill>
              <a:effectLst/>
              <a:latin typeface="Verdana" pitchFamily="34" charset="0"/>
              <a:ea typeface="ＭＳ Ｐゴシック" pitchFamily="34" charset="-128"/>
            </a:endParaRPr>
          </a:p>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42" name="Rounded Rectangle 41"/>
          <p:cNvSpPr/>
          <p:nvPr/>
        </p:nvSpPr>
        <p:spPr>
          <a:xfrm>
            <a:off x="4624450" y="4411378"/>
            <a:ext cx="730251"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JTAG Model</a:t>
            </a:r>
            <a:endParaRPr lang="en-US" sz="1200" dirty="0">
              <a:solidFill>
                <a:schemeClr val="tx1"/>
              </a:solidFill>
            </a:endParaRPr>
          </a:p>
        </p:txBody>
      </p:sp>
      <p:cxnSp>
        <p:nvCxnSpPr>
          <p:cNvPr id="46" name="Elbow Connector 45"/>
          <p:cNvCxnSpPr>
            <a:stCxn id="17" idx="2"/>
            <a:endCxn id="42" idx="0"/>
          </p:cNvCxnSpPr>
          <p:nvPr/>
        </p:nvCxnSpPr>
        <p:spPr>
          <a:xfrm rot="5400000">
            <a:off x="4795567" y="4215845"/>
            <a:ext cx="389542" cy="1524"/>
          </a:xfrm>
          <a:prstGeom prst="bentConnector3">
            <a:avLst/>
          </a:prstGeom>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6019800" y="3583870"/>
            <a:ext cx="1143000" cy="1273880"/>
            <a:chOff x="4419600" y="971550"/>
            <a:chExt cx="1143000" cy="1273880"/>
          </a:xfrm>
        </p:grpSpPr>
        <p:sp>
          <p:nvSpPr>
            <p:cNvPr id="49" name="Flowchart: Alternate Process 48"/>
            <p:cNvSpPr/>
            <p:nvPr/>
          </p:nvSpPr>
          <p:spPr bwMode="auto">
            <a:xfrm>
              <a:off x="4533900" y="9715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endParaRPr kumimoji="0" lang="en-US" sz="1200" b="0" i="0" u="none" strike="noStrike" cap="none" normalizeH="0" baseline="0" dirty="0" smtClean="0">
                <a:ln>
                  <a:noFill/>
                </a:ln>
                <a:solidFill>
                  <a:schemeClr val="tx1"/>
                </a:solidFill>
                <a:effectLst/>
                <a:latin typeface="Verdana" pitchFamily="34" charset="0"/>
                <a:ea typeface="ＭＳ Ｐゴシック" pitchFamily="34" charset="-128"/>
              </a:endParaRPr>
            </a:p>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50" name="Rounded Rectangle 49"/>
            <p:cNvSpPr/>
            <p:nvPr/>
          </p:nvSpPr>
          <p:spPr>
            <a:xfrm>
              <a:off x="4419600" y="1821145"/>
              <a:ext cx="11430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ScanReg</a:t>
              </a:r>
              <a:r>
                <a:rPr lang="en-US" sz="1200" dirty="0" smtClean="0">
                  <a:solidFill>
                    <a:schemeClr val="tx1"/>
                  </a:solidFill>
                </a:rPr>
                <a:t> SIM Model</a:t>
              </a:r>
              <a:endParaRPr lang="en-US" sz="1200" dirty="0">
                <a:solidFill>
                  <a:schemeClr val="tx1"/>
                </a:solidFill>
              </a:endParaRPr>
            </a:p>
          </p:txBody>
        </p:sp>
        <p:cxnSp>
          <p:nvCxnSpPr>
            <p:cNvPr id="51" name="Elbow Connector 50"/>
            <p:cNvCxnSpPr>
              <a:stCxn id="49" idx="2"/>
              <a:endCxn id="50" idx="0"/>
            </p:cNvCxnSpPr>
            <p:nvPr/>
          </p:nvCxnSpPr>
          <p:spPr>
            <a:xfrm rot="5400000">
              <a:off x="4796046" y="1626090"/>
              <a:ext cx="390109" cy="12700"/>
            </a:xfrm>
            <a:prstGeom prst="bentConnector3">
              <a:avLst/>
            </a:prstGeom>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7467600" y="3583616"/>
            <a:ext cx="1143000" cy="1273880"/>
            <a:chOff x="4419600" y="971550"/>
            <a:chExt cx="1143000" cy="1273880"/>
          </a:xfrm>
        </p:grpSpPr>
        <p:sp>
          <p:nvSpPr>
            <p:cNvPr id="53" name="Flowchart: Alternate Process 52"/>
            <p:cNvSpPr/>
            <p:nvPr/>
          </p:nvSpPr>
          <p:spPr bwMode="auto">
            <a:xfrm>
              <a:off x="4533900" y="9715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endParaRPr kumimoji="0" lang="en-US" sz="1200" b="0" i="0" u="none" strike="noStrike" cap="none" normalizeH="0" baseline="0" dirty="0" smtClean="0">
                <a:ln>
                  <a:noFill/>
                </a:ln>
                <a:solidFill>
                  <a:schemeClr val="tx1"/>
                </a:solidFill>
                <a:effectLst/>
                <a:latin typeface="Verdana" pitchFamily="34" charset="0"/>
                <a:ea typeface="ＭＳ Ｐゴシック" pitchFamily="34" charset="-128"/>
              </a:endParaRPr>
            </a:p>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54" name="Rounded Rectangle 53"/>
            <p:cNvSpPr/>
            <p:nvPr/>
          </p:nvSpPr>
          <p:spPr>
            <a:xfrm>
              <a:off x="4419600" y="1821145"/>
              <a:ext cx="11430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DataReg</a:t>
              </a:r>
              <a:r>
                <a:rPr lang="en-US" sz="1200" dirty="0" smtClean="0">
                  <a:solidFill>
                    <a:schemeClr val="tx1"/>
                  </a:solidFill>
                </a:rPr>
                <a:t> SIM Model</a:t>
              </a:r>
              <a:endParaRPr lang="en-US" sz="1200" dirty="0">
                <a:solidFill>
                  <a:schemeClr val="tx1"/>
                </a:solidFill>
              </a:endParaRPr>
            </a:p>
          </p:txBody>
        </p:sp>
        <p:cxnSp>
          <p:nvCxnSpPr>
            <p:cNvPr id="55" name="Elbow Connector 54"/>
            <p:cNvCxnSpPr>
              <a:stCxn id="53" idx="2"/>
              <a:endCxn id="54" idx="0"/>
            </p:cNvCxnSpPr>
            <p:nvPr/>
          </p:nvCxnSpPr>
          <p:spPr>
            <a:xfrm rot="5400000">
              <a:off x="4796046" y="1626090"/>
              <a:ext cx="390109" cy="12700"/>
            </a:xfrm>
            <a:prstGeom prst="bentConnector3">
              <a:avLst/>
            </a:prstGeom>
          </p:spPr>
          <p:style>
            <a:lnRef idx="1">
              <a:schemeClr val="accent1"/>
            </a:lnRef>
            <a:fillRef idx="0">
              <a:schemeClr val="accent1"/>
            </a:fillRef>
            <a:effectRef idx="0">
              <a:schemeClr val="accent1"/>
            </a:effectRef>
            <a:fontRef idx="minor">
              <a:schemeClr val="tx1"/>
            </a:fontRef>
          </p:style>
        </p:cxnSp>
      </p:grpSp>
      <p:sp>
        <p:nvSpPr>
          <p:cNvPr id="45" name="Date Placeholder 3"/>
          <p:cNvSpPr>
            <a:spLocks noGrp="1"/>
          </p:cNvSpPr>
          <p:nvPr>
            <p:ph type="dt" sz="half" idx="10"/>
          </p:nvPr>
        </p:nvSpPr>
        <p:spPr>
          <a:xfrm>
            <a:off x="7391400" y="4781549"/>
            <a:ext cx="1057923" cy="259557"/>
          </a:xfrm>
        </p:spPr>
        <p:txBody>
          <a:bodyPr/>
          <a:lstStyle/>
          <a:p>
            <a:fld id="{872C99AF-2C29-4714-9B41-FAF142884C34}" type="datetime1">
              <a:rPr lang="en-US" smtClean="0"/>
              <a:t>3/23/2021</a:t>
            </a:fld>
            <a:endParaRPr lang="en-US" dirty="0"/>
          </a:p>
        </p:txBody>
      </p:sp>
      <p:grpSp>
        <p:nvGrpSpPr>
          <p:cNvPr id="56" name="Group 55"/>
          <p:cNvGrpSpPr/>
          <p:nvPr/>
        </p:nvGrpSpPr>
        <p:grpSpPr>
          <a:xfrm>
            <a:off x="5195450" y="1960174"/>
            <a:ext cx="1143000" cy="1426026"/>
            <a:chOff x="4419600" y="971550"/>
            <a:chExt cx="1143000" cy="1426026"/>
          </a:xfrm>
        </p:grpSpPr>
        <p:sp>
          <p:nvSpPr>
            <p:cNvPr id="57" name="Flowchart: Alternate Process 56"/>
            <p:cNvSpPr/>
            <p:nvPr/>
          </p:nvSpPr>
          <p:spPr bwMode="auto">
            <a:xfrm>
              <a:off x="4533900" y="9715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endParaRPr kumimoji="0" lang="en-US" sz="1200" b="0" i="0" u="none" strike="noStrike" cap="none" normalizeH="0" baseline="0" dirty="0" smtClean="0">
                <a:ln>
                  <a:noFill/>
                </a:ln>
                <a:solidFill>
                  <a:schemeClr val="tx1"/>
                </a:solidFill>
                <a:effectLst/>
                <a:latin typeface="Verdana" pitchFamily="34" charset="0"/>
                <a:ea typeface="ＭＳ Ｐゴシック" pitchFamily="34" charset="-128"/>
              </a:endParaRPr>
            </a:p>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58" name="Rounded Rectangle 57"/>
            <p:cNvSpPr/>
            <p:nvPr/>
          </p:nvSpPr>
          <p:spPr>
            <a:xfrm>
              <a:off x="4419600" y="1821145"/>
              <a:ext cx="1143000" cy="576431"/>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SPI Message Based Tooling</a:t>
              </a:r>
              <a:endParaRPr lang="en-US" sz="1200" dirty="0">
                <a:solidFill>
                  <a:schemeClr val="tx1"/>
                </a:solidFill>
              </a:endParaRPr>
            </a:p>
          </p:txBody>
        </p:sp>
        <p:cxnSp>
          <p:nvCxnSpPr>
            <p:cNvPr id="59" name="Elbow Connector 58"/>
            <p:cNvCxnSpPr>
              <a:stCxn id="57" idx="2"/>
              <a:endCxn id="58" idx="0"/>
            </p:cNvCxnSpPr>
            <p:nvPr/>
          </p:nvCxnSpPr>
          <p:spPr>
            <a:xfrm rot="5400000">
              <a:off x="4796046" y="1626090"/>
              <a:ext cx="390109" cy="12700"/>
            </a:xfrm>
            <a:prstGeom prst="bentConnector3">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711358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P2654/P1687.1 Unified Concepts Analysis</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52</a:t>
            </a:fld>
            <a:endParaRPr lang="en-US"/>
          </a:p>
        </p:txBody>
      </p:sp>
      <p:sp>
        <p:nvSpPr>
          <p:cNvPr id="9" name="Content Placeholder 46"/>
          <p:cNvSpPr txBox="1">
            <a:spLocks/>
          </p:cNvSpPr>
          <p:nvPr/>
        </p:nvSpPr>
        <p:spPr>
          <a:xfrm>
            <a:off x="222413" y="590550"/>
            <a:ext cx="4197187" cy="4148659"/>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sz="1400" dirty="0" err="1" smtClean="0">
                <a:solidFill>
                  <a:schemeClr val="tx1"/>
                </a:solidFill>
              </a:rPr>
              <a:t>ModelPoint</a:t>
            </a:r>
            <a:r>
              <a:rPr lang="en-US" sz="1400" dirty="0" smtClean="0">
                <a:solidFill>
                  <a:schemeClr val="tx1"/>
                </a:solidFill>
              </a:rPr>
              <a:t> (adapter) provides a standardized interface to remote sub-systems that provide hooks to extend the modeling of a system to lower levels of control</a:t>
            </a:r>
          </a:p>
          <a:p>
            <a:pPr lvl="1"/>
            <a:r>
              <a:rPr lang="en-US" sz="1400" dirty="0" smtClean="0">
                <a:solidFill>
                  <a:schemeClr val="tx1"/>
                </a:solidFill>
              </a:rPr>
              <a:t>This hook may be </a:t>
            </a:r>
            <a:r>
              <a:rPr lang="en-US" sz="1400" dirty="0" err="1" smtClean="0">
                <a:solidFill>
                  <a:schemeClr val="tx1"/>
                </a:solidFill>
              </a:rPr>
              <a:t>gRPC</a:t>
            </a:r>
            <a:r>
              <a:rPr lang="en-US" sz="1400" dirty="0" smtClean="0">
                <a:solidFill>
                  <a:schemeClr val="tx1"/>
                </a:solidFill>
              </a:rPr>
              <a:t> services handling valid P2654 RVF messages</a:t>
            </a:r>
          </a:p>
          <a:p>
            <a:pPr lvl="1"/>
            <a:r>
              <a:rPr lang="en-US" sz="1400" dirty="0" smtClean="0">
                <a:solidFill>
                  <a:schemeClr val="tx1"/>
                </a:solidFill>
              </a:rPr>
              <a:t>This hook may be messages defining commands to be issued to a remote application interface as string messages passed via a Telnet, SSH, Raw RS-232, USB, or Ethernet port between system and sub-system</a:t>
            </a:r>
          </a:p>
          <a:p>
            <a:pPr lvl="1"/>
            <a:r>
              <a:rPr lang="en-US" sz="1400" dirty="0" smtClean="0">
                <a:solidFill>
                  <a:schemeClr val="tx1"/>
                </a:solidFill>
              </a:rPr>
              <a:t>Dotted box may be located on sub-system or virtualized as a representation of sub-system on the system</a:t>
            </a:r>
            <a:endParaRPr lang="en-US" sz="1400" dirty="0">
              <a:solidFill>
                <a:schemeClr val="tx1"/>
              </a:solidFill>
            </a:endParaRPr>
          </a:p>
        </p:txBody>
      </p:sp>
      <p:sp>
        <p:nvSpPr>
          <p:cNvPr id="10" name="Title 6"/>
          <p:cNvSpPr>
            <a:spLocks noGrp="1"/>
          </p:cNvSpPr>
          <p:nvPr>
            <p:ph type="title"/>
          </p:nvPr>
        </p:nvSpPr>
        <p:spPr>
          <a:xfrm>
            <a:off x="457200" y="-600075"/>
            <a:ext cx="8229600" cy="1200150"/>
          </a:xfrm>
        </p:spPr>
        <p:txBody>
          <a:bodyPr/>
          <a:lstStyle/>
          <a:p>
            <a:r>
              <a:rPr lang="en-US" sz="2400" dirty="0" smtClean="0"/>
              <a:t>Strategy to </a:t>
            </a:r>
            <a:r>
              <a:rPr lang="en-US" sz="2400" dirty="0"/>
              <a:t>B</a:t>
            </a:r>
            <a:r>
              <a:rPr lang="en-US" sz="2400" dirty="0" smtClean="0"/>
              <a:t>ridge Between P2654 and non-P2654 Domains</a:t>
            </a:r>
            <a:endParaRPr lang="en-US" sz="2400" dirty="0"/>
          </a:p>
        </p:txBody>
      </p:sp>
      <p:sp>
        <p:nvSpPr>
          <p:cNvPr id="58" name="Flowchart: Alternate Process 57"/>
          <p:cNvSpPr/>
          <p:nvPr/>
        </p:nvSpPr>
        <p:spPr bwMode="auto">
          <a:xfrm>
            <a:off x="5181600" y="1864613"/>
            <a:ext cx="1290577" cy="576685"/>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 Proxy1</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(RPC Extension</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59" name="Flowchart: Alternate Process 58"/>
          <p:cNvSpPr/>
          <p:nvPr/>
        </p:nvSpPr>
        <p:spPr bwMode="auto">
          <a:xfrm>
            <a:off x="5211730" y="2721864"/>
            <a:ext cx="1238250" cy="459486"/>
          </a:xfrm>
          <a:prstGeom prst="flowChartAlternateProcess">
            <a:avLst/>
          </a:prstGeom>
          <a:solidFill>
            <a:schemeClr val="tx2">
              <a:lumMod val="20000"/>
              <a:lumOff val="80000"/>
            </a:schemeClr>
          </a:solidFill>
          <a:ln w="28575" cap="flat" cmpd="sng" algn="ctr">
            <a:solidFill>
              <a:schemeClr val="tx1"/>
            </a:solidFill>
            <a:prstDash val="lg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Sub-Assembly1</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(Top Level)</a:t>
            </a:r>
            <a:endParaRPr kumimoji="0" lang="en-US" sz="18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60" name="Flowchart: Alternate Process 59"/>
          <p:cNvSpPr/>
          <p:nvPr/>
        </p:nvSpPr>
        <p:spPr bwMode="auto">
          <a:xfrm>
            <a:off x="7081777" y="2702813"/>
            <a:ext cx="1219200" cy="459486"/>
          </a:xfrm>
          <a:prstGeom prst="flowChartAlternateProcess">
            <a:avLst/>
          </a:prstGeom>
          <a:solidFill>
            <a:schemeClr val="tx2">
              <a:lumMod val="20000"/>
              <a:lumOff val="80000"/>
            </a:schemeClr>
          </a:solidFill>
          <a:ln w="28575" cap="flat" cmpd="sng" algn="ctr">
            <a:solidFill>
              <a:schemeClr val="tx1"/>
            </a:solidFill>
            <a:prstDash val="lg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dirty="0" smtClean="0">
                <a:latin typeface="Verdana" pitchFamily="34" charset="0"/>
                <a:ea typeface="ＭＳ Ｐゴシック" pitchFamily="34" charset="-128"/>
              </a:rPr>
              <a:t>Sub-Assembly2</a:t>
            </a:r>
            <a:r>
              <a:rPr lang="en-US" sz="1200" dirty="0">
                <a:latin typeface="Verdana" pitchFamily="34" charset="0"/>
                <a:ea typeface="ＭＳ Ｐゴシック" pitchFamily="34" charset="-128"/>
              </a:rPr>
              <a:t/>
            </a:r>
            <a:br>
              <a:rPr lang="en-US" sz="1200" dirty="0">
                <a:latin typeface="Verdana" pitchFamily="34" charset="0"/>
                <a:ea typeface="ＭＳ Ｐゴシック" pitchFamily="34" charset="-128"/>
              </a:rPr>
            </a:br>
            <a:r>
              <a:rPr lang="en-US" sz="1200" dirty="0">
                <a:latin typeface="Verdana" pitchFamily="34" charset="0"/>
                <a:ea typeface="ＭＳ Ｐゴシック" pitchFamily="34" charset="-128"/>
              </a:rPr>
              <a:t>(Top Level</a:t>
            </a:r>
            <a:r>
              <a:rPr lang="en-US" sz="1200" dirty="0" smtClean="0">
                <a:latin typeface="Verdana" pitchFamily="34" charset="0"/>
                <a:ea typeface="ＭＳ Ｐゴシック" pitchFamily="34" charset="-128"/>
              </a:rPr>
              <a:t>)</a:t>
            </a:r>
            <a:endParaRPr lang="en-US" dirty="0">
              <a:latin typeface="Verdana" pitchFamily="34" charset="0"/>
              <a:ea typeface="ＭＳ Ｐゴシック" pitchFamily="34" charset="-128"/>
            </a:endParaRPr>
          </a:p>
        </p:txBody>
      </p:sp>
      <p:cxnSp>
        <p:nvCxnSpPr>
          <p:cNvPr id="61" name="Elbow Connector 60"/>
          <p:cNvCxnSpPr>
            <a:stCxn id="58" idx="2"/>
            <a:endCxn id="59" idx="0"/>
          </p:cNvCxnSpPr>
          <p:nvPr/>
        </p:nvCxnSpPr>
        <p:spPr bwMode="auto">
          <a:xfrm rot="16200000" flipH="1">
            <a:off x="5688589" y="2579598"/>
            <a:ext cx="280566" cy="3966"/>
          </a:xfrm>
          <a:prstGeom prst="bentConnector3">
            <a:avLst/>
          </a:prstGeom>
          <a:solidFill>
            <a:schemeClr val="accent1"/>
          </a:solidFill>
          <a:ln w="9525" cap="flat" cmpd="sng" algn="ctr">
            <a:solidFill>
              <a:schemeClr val="accent1"/>
            </a:solidFill>
            <a:prstDash val="lgDash"/>
            <a:round/>
            <a:headEnd type="none" w="med" len="med"/>
            <a:tailEnd type="none" w="med" len="med"/>
          </a:ln>
          <a:effectLst/>
        </p:spPr>
      </p:cxnSp>
      <p:cxnSp>
        <p:nvCxnSpPr>
          <p:cNvPr id="62" name="Elbow Connector 61"/>
          <p:cNvCxnSpPr>
            <a:stCxn id="14" idx="2"/>
            <a:endCxn id="60" idx="0"/>
          </p:cNvCxnSpPr>
          <p:nvPr/>
        </p:nvCxnSpPr>
        <p:spPr bwMode="auto">
          <a:xfrm rot="16200000" flipH="1">
            <a:off x="7541788" y="2553224"/>
            <a:ext cx="263490" cy="35688"/>
          </a:xfrm>
          <a:prstGeom prst="bentConnector3">
            <a:avLst>
              <a:gd name="adj1" fmla="val 50000"/>
            </a:avLst>
          </a:prstGeom>
          <a:solidFill>
            <a:schemeClr val="accent1"/>
          </a:solidFill>
          <a:ln w="9525" cap="flat" cmpd="sng" algn="ctr">
            <a:solidFill>
              <a:schemeClr val="accent1"/>
            </a:solidFill>
            <a:prstDash val="lgDash"/>
            <a:round/>
            <a:headEnd type="none" w="med" len="med"/>
            <a:tailEnd type="none" w="med" len="med"/>
          </a:ln>
          <a:effectLst/>
        </p:spPr>
      </p:cxnSp>
      <p:sp>
        <p:nvSpPr>
          <p:cNvPr id="13" name="Date Placeholder 3"/>
          <p:cNvSpPr>
            <a:spLocks noGrp="1"/>
          </p:cNvSpPr>
          <p:nvPr>
            <p:ph type="dt" sz="half" idx="10"/>
          </p:nvPr>
        </p:nvSpPr>
        <p:spPr>
          <a:xfrm>
            <a:off x="7391400" y="4781549"/>
            <a:ext cx="1057923" cy="259557"/>
          </a:xfrm>
        </p:spPr>
        <p:txBody>
          <a:bodyPr/>
          <a:lstStyle/>
          <a:p>
            <a:fld id="{0BC27CD4-E570-4074-9478-A38708D4D7E1}" type="datetime1">
              <a:rPr lang="en-US" smtClean="0"/>
              <a:t>3/23/2021</a:t>
            </a:fld>
            <a:endParaRPr lang="en-US" dirty="0"/>
          </a:p>
        </p:txBody>
      </p:sp>
      <p:sp>
        <p:nvSpPr>
          <p:cNvPr id="14" name="Flowchart: Alternate Process 13"/>
          <p:cNvSpPr/>
          <p:nvPr/>
        </p:nvSpPr>
        <p:spPr bwMode="auto">
          <a:xfrm>
            <a:off x="7010400" y="1862638"/>
            <a:ext cx="1290577" cy="576685"/>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 Proxy2</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(RPC Extension</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Tree>
    <p:extLst>
      <p:ext uri="{BB962C8B-B14F-4D97-AF65-F5344CB8AC3E}">
        <p14:creationId xmlns:p14="http://schemas.microsoft.com/office/powerpoint/2010/main" val="36188555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Use Case Examples</a:t>
            </a:r>
            <a:endParaRPr lang="en-US" dirty="0"/>
          </a:p>
        </p:txBody>
      </p:sp>
      <p:sp>
        <p:nvSpPr>
          <p:cNvPr id="8" name="Text Placeholder 7"/>
          <p:cNvSpPr>
            <a:spLocks noGrp="1"/>
          </p:cNvSpPr>
          <p:nvPr>
            <p:ph type="body" idx="1"/>
          </p:nvPr>
        </p:nvSpPr>
        <p:spPr/>
        <p:txBody>
          <a:bodyPr/>
          <a:lstStyle/>
          <a:p>
            <a:r>
              <a:rPr lang="en-US" dirty="0" smtClean="0"/>
              <a:t>Flow Through </a:t>
            </a:r>
            <a:r>
              <a:rPr lang="en-US" dirty="0" err="1" smtClean="0"/>
              <a:t>ModelPoints</a:t>
            </a:r>
            <a:r>
              <a:rPr lang="en-US" dirty="0"/>
              <a:t>,</a:t>
            </a:r>
            <a:r>
              <a:rPr lang="en-US" dirty="0" smtClean="0"/>
              <a:t> </a:t>
            </a:r>
            <a:r>
              <a:rPr lang="en-US" dirty="0" err="1" smtClean="0"/>
              <a:t>InjectionPoints</a:t>
            </a:r>
            <a:r>
              <a:rPr lang="en-US" dirty="0" smtClean="0"/>
              <a:t>, and Model Nodes</a:t>
            </a:r>
            <a:endParaRPr lang="en-US" dirty="0"/>
          </a:p>
        </p:txBody>
      </p:sp>
      <p:sp>
        <p:nvSpPr>
          <p:cNvPr id="5" name="Footer Placeholder 4"/>
          <p:cNvSpPr>
            <a:spLocks noGrp="1"/>
          </p:cNvSpPr>
          <p:nvPr>
            <p:ph type="ftr" sz="quarter" idx="11"/>
          </p:nvPr>
        </p:nvSpPr>
        <p:spPr/>
        <p:txBody>
          <a:bodyPr/>
          <a:lstStyle/>
          <a:p>
            <a:r>
              <a:rPr lang="en-US" smtClean="0"/>
              <a:t>P2654/P1687.1 Unified Concepts Analysis</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53</a:t>
            </a:fld>
            <a:endParaRPr lang="en-US"/>
          </a:p>
        </p:txBody>
      </p:sp>
      <p:sp>
        <p:nvSpPr>
          <p:cNvPr id="9" name="Date Placeholder 3"/>
          <p:cNvSpPr>
            <a:spLocks noGrp="1"/>
          </p:cNvSpPr>
          <p:nvPr>
            <p:ph type="dt" sz="half" idx="10"/>
          </p:nvPr>
        </p:nvSpPr>
        <p:spPr>
          <a:xfrm>
            <a:off x="7391400" y="4781549"/>
            <a:ext cx="1057923" cy="259557"/>
          </a:xfrm>
        </p:spPr>
        <p:txBody>
          <a:bodyPr/>
          <a:lstStyle/>
          <a:p>
            <a:fld id="{F497AE5B-712D-4DE7-8973-FE44C7F29379}" type="datetime1">
              <a:rPr lang="en-US" smtClean="0"/>
              <a:t>3/23/2021</a:t>
            </a:fld>
            <a:endParaRPr lang="en-US" dirty="0"/>
          </a:p>
        </p:txBody>
      </p:sp>
    </p:spTree>
    <p:extLst>
      <p:ext uri="{BB962C8B-B14F-4D97-AF65-F5344CB8AC3E}">
        <p14:creationId xmlns:p14="http://schemas.microsoft.com/office/powerpoint/2010/main" val="6646471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P2654/P1687.1 Unified Concepts Analysis</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54</a:t>
            </a:fld>
            <a:endParaRPr lang="en-US"/>
          </a:p>
        </p:txBody>
      </p:sp>
      <p:sp>
        <p:nvSpPr>
          <p:cNvPr id="6" name="Flowchart: Alternate Process 5"/>
          <p:cNvSpPr/>
          <p:nvPr/>
        </p:nvSpPr>
        <p:spPr bwMode="auto">
          <a:xfrm>
            <a:off x="5638800" y="3331464"/>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endParaRPr kumimoji="0" lang="en-US" sz="1200" b="0" i="0" u="none" strike="noStrike" cap="none" normalizeH="0" baseline="0" dirty="0" smtClean="0">
              <a:ln>
                <a:noFill/>
              </a:ln>
              <a:solidFill>
                <a:schemeClr val="tx1"/>
              </a:solidFill>
              <a:effectLst/>
              <a:latin typeface="Verdana" pitchFamily="34" charset="0"/>
              <a:ea typeface="ＭＳ Ｐゴシック" pitchFamily="34" charset="-128"/>
            </a:endParaRPr>
          </a:p>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7" name="Rounded Rectangle 6"/>
          <p:cNvSpPr/>
          <p:nvPr/>
        </p:nvSpPr>
        <p:spPr>
          <a:xfrm>
            <a:off x="6172200" y="4095750"/>
            <a:ext cx="11430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1687 Retargeter</a:t>
            </a:r>
            <a:endParaRPr lang="en-US" sz="1200" dirty="0">
              <a:solidFill>
                <a:schemeClr val="tx1"/>
              </a:solidFill>
            </a:endParaRPr>
          </a:p>
        </p:txBody>
      </p:sp>
      <p:cxnSp>
        <p:nvCxnSpPr>
          <p:cNvPr id="8" name="Elbow Connector 7"/>
          <p:cNvCxnSpPr>
            <a:stCxn id="6" idx="2"/>
            <a:endCxn id="7" idx="0"/>
          </p:cNvCxnSpPr>
          <p:nvPr/>
        </p:nvCxnSpPr>
        <p:spPr>
          <a:xfrm rot="16200000" flipH="1">
            <a:off x="6267450" y="3619500"/>
            <a:ext cx="304800" cy="6477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9" name="Content Placeholder 46"/>
          <p:cNvSpPr txBox="1">
            <a:spLocks/>
          </p:cNvSpPr>
          <p:nvPr/>
        </p:nvSpPr>
        <p:spPr>
          <a:xfrm>
            <a:off x="222413" y="590550"/>
            <a:ext cx="4197187" cy="4148659"/>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sz="1400" dirty="0" err="1" smtClean="0">
                <a:solidFill>
                  <a:schemeClr val="tx1"/>
                </a:solidFill>
              </a:rPr>
              <a:t>ModelPoint</a:t>
            </a:r>
            <a:r>
              <a:rPr lang="en-US" sz="1400" dirty="0" smtClean="0">
                <a:solidFill>
                  <a:schemeClr val="tx1"/>
                </a:solidFill>
              </a:rPr>
              <a:t> (adapter) handles messages from the 1687 Retargeter</a:t>
            </a:r>
          </a:p>
          <a:p>
            <a:r>
              <a:rPr lang="en-US" sz="1400" dirty="0" smtClean="0">
                <a:solidFill>
                  <a:schemeClr val="tx1"/>
                </a:solidFill>
              </a:rPr>
              <a:t>The </a:t>
            </a:r>
            <a:r>
              <a:rPr lang="en-US" sz="1400" dirty="0" err="1" smtClean="0">
                <a:solidFill>
                  <a:schemeClr val="tx1"/>
                </a:solidFill>
              </a:rPr>
              <a:t>TestInjectionInterface</a:t>
            </a:r>
            <a:r>
              <a:rPr lang="en-US" sz="1400" dirty="0" smtClean="0">
                <a:solidFill>
                  <a:schemeClr val="tx1"/>
                </a:solidFill>
              </a:rPr>
              <a:t> handles messages coming from the application software</a:t>
            </a:r>
          </a:p>
          <a:p>
            <a:r>
              <a:rPr lang="en-US" sz="1400" dirty="0" smtClean="0">
                <a:solidFill>
                  <a:schemeClr val="tx1"/>
                </a:solidFill>
              </a:rPr>
              <a:t>In this example, PDL strings are issued for the top level that are translated by the </a:t>
            </a:r>
            <a:r>
              <a:rPr lang="en-US" sz="1400" dirty="0" err="1" smtClean="0">
                <a:solidFill>
                  <a:schemeClr val="tx1"/>
                </a:solidFill>
              </a:rPr>
              <a:t>ModelPoint</a:t>
            </a:r>
            <a:r>
              <a:rPr lang="en-US" sz="1400" dirty="0" smtClean="0">
                <a:solidFill>
                  <a:schemeClr val="tx1"/>
                </a:solidFill>
              </a:rPr>
              <a:t> (adapter) into appropriate P2654 RVF messages with correct callback names required by a SCAN Network Node</a:t>
            </a:r>
          </a:p>
          <a:p>
            <a:r>
              <a:rPr lang="en-US" sz="1400" dirty="0" smtClean="0">
                <a:solidFill>
                  <a:schemeClr val="tx1"/>
                </a:solidFill>
              </a:rPr>
              <a:t>After the retargeter is complete, the system application injects additional changes to the state of the model and thus the hardware</a:t>
            </a:r>
          </a:p>
          <a:p>
            <a:endParaRPr lang="en-US" sz="1400" dirty="0">
              <a:solidFill>
                <a:schemeClr val="tx1"/>
              </a:solidFill>
            </a:endParaRPr>
          </a:p>
        </p:txBody>
      </p:sp>
      <p:sp>
        <p:nvSpPr>
          <p:cNvPr id="10" name="Title 6"/>
          <p:cNvSpPr>
            <a:spLocks noGrp="1"/>
          </p:cNvSpPr>
          <p:nvPr>
            <p:ph type="title"/>
          </p:nvPr>
        </p:nvSpPr>
        <p:spPr>
          <a:xfrm>
            <a:off x="76200" y="-600075"/>
            <a:ext cx="5257800" cy="1200150"/>
          </a:xfrm>
        </p:spPr>
        <p:txBody>
          <a:bodyPr/>
          <a:lstStyle/>
          <a:p>
            <a:r>
              <a:rPr lang="en-US" sz="2000" dirty="0" err="1" smtClean="0"/>
              <a:t>ModelPoint</a:t>
            </a:r>
            <a:r>
              <a:rPr lang="en-US" sz="2000" dirty="0" smtClean="0"/>
              <a:t> &amp; </a:t>
            </a:r>
            <a:r>
              <a:rPr lang="en-US" sz="2000" dirty="0" err="1" smtClean="0"/>
              <a:t>InjectionPoint</a:t>
            </a:r>
            <a:r>
              <a:rPr lang="en-US" sz="2000" dirty="0" smtClean="0"/>
              <a:t> Example</a:t>
            </a:r>
            <a:endParaRPr lang="en-US" sz="2000" dirty="0"/>
          </a:p>
        </p:txBody>
      </p:sp>
      <p:sp>
        <p:nvSpPr>
          <p:cNvPr id="2" name="TextBox 1"/>
          <p:cNvSpPr txBox="1"/>
          <p:nvPr/>
        </p:nvSpPr>
        <p:spPr>
          <a:xfrm>
            <a:off x="6750051" y="3726418"/>
            <a:ext cx="2438400" cy="369332"/>
          </a:xfrm>
          <a:prstGeom prst="rect">
            <a:avLst/>
          </a:prstGeom>
          <a:noFill/>
        </p:spPr>
        <p:txBody>
          <a:bodyPr wrap="square" rtlCol="0">
            <a:spAutoFit/>
          </a:bodyPr>
          <a:lstStyle/>
          <a:p>
            <a:r>
              <a:rPr lang="en-US" sz="900" dirty="0" err="1" smtClean="0"/>
              <a:t>iScan</a:t>
            </a:r>
            <a:r>
              <a:rPr lang="en-US" sz="900" dirty="0" smtClean="0"/>
              <a:t> top 32 –</a:t>
            </a:r>
            <a:r>
              <a:rPr lang="en-US" sz="900" dirty="0" err="1" smtClean="0"/>
              <a:t>si</a:t>
            </a:r>
            <a:r>
              <a:rPr lang="en-US" sz="900" dirty="0" smtClean="0"/>
              <a:t>  0xdead0bad –so 0x00000000</a:t>
            </a:r>
            <a:br>
              <a:rPr lang="en-US" sz="900" dirty="0" smtClean="0"/>
            </a:br>
            <a:r>
              <a:rPr lang="en-US" sz="900" dirty="0" err="1" smtClean="0"/>
              <a:t>iApply</a:t>
            </a:r>
            <a:endParaRPr lang="en-US" sz="900" dirty="0"/>
          </a:p>
        </p:txBody>
      </p:sp>
      <p:sp>
        <p:nvSpPr>
          <p:cNvPr id="56" name="Flowchart: Alternate Process 55"/>
          <p:cNvSpPr/>
          <p:nvPr/>
        </p:nvSpPr>
        <p:spPr bwMode="auto">
          <a:xfrm>
            <a:off x="5638800" y="21907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SCAN</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Network</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cxnSp>
        <p:nvCxnSpPr>
          <p:cNvPr id="24" name="Elbow Connector 23"/>
          <p:cNvCxnSpPr>
            <a:stCxn id="56" idx="2"/>
            <a:endCxn id="6" idx="0"/>
          </p:cNvCxnSpPr>
          <p:nvPr/>
        </p:nvCxnSpPr>
        <p:spPr>
          <a:xfrm rot="5400000">
            <a:off x="5755386" y="2990850"/>
            <a:ext cx="681228" cy="127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57" name="Rounded Rectangle 56"/>
          <p:cNvSpPr/>
          <p:nvPr/>
        </p:nvSpPr>
        <p:spPr>
          <a:xfrm>
            <a:off x="4876800" y="4585865"/>
            <a:ext cx="11430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Application</a:t>
            </a:r>
            <a:br>
              <a:rPr lang="en-US" sz="1200" dirty="0" smtClean="0">
                <a:solidFill>
                  <a:schemeClr val="tx1"/>
                </a:solidFill>
              </a:rPr>
            </a:br>
            <a:r>
              <a:rPr lang="en-US" sz="1200" dirty="0" smtClean="0">
                <a:solidFill>
                  <a:schemeClr val="tx1"/>
                </a:solidFill>
              </a:rPr>
              <a:t>SCAN IF</a:t>
            </a:r>
            <a:endParaRPr lang="en-US" sz="1200" dirty="0">
              <a:solidFill>
                <a:schemeClr val="tx1"/>
              </a:solidFill>
            </a:endParaRPr>
          </a:p>
        </p:txBody>
      </p:sp>
      <p:cxnSp>
        <p:nvCxnSpPr>
          <p:cNvPr id="34" name="Elbow Connector 33"/>
          <p:cNvCxnSpPr>
            <a:stCxn id="56" idx="1"/>
            <a:endCxn id="57" idx="0"/>
          </p:cNvCxnSpPr>
          <p:nvPr/>
        </p:nvCxnSpPr>
        <p:spPr>
          <a:xfrm rot="10800000" flipV="1">
            <a:off x="5448300" y="2420493"/>
            <a:ext cx="190500" cy="2165372"/>
          </a:xfrm>
          <a:prstGeom prst="bentConnector2">
            <a:avLst/>
          </a:prstGeom>
          <a:ln w="50800" cmpd="dbl">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324600" y="2668697"/>
            <a:ext cx="2438400" cy="646331"/>
          </a:xfrm>
          <a:prstGeom prst="rect">
            <a:avLst/>
          </a:prstGeom>
          <a:noFill/>
        </p:spPr>
        <p:txBody>
          <a:bodyPr wrap="square" rtlCol="0">
            <a:spAutoFit/>
          </a:bodyPr>
          <a:lstStyle/>
          <a:p>
            <a:r>
              <a:rPr lang="en-US" sz="900" dirty="0" smtClean="0"/>
              <a:t>RVF(“CSU “,32 , 0xdead0bad, 0x00000000)</a:t>
            </a:r>
            <a:br>
              <a:rPr lang="en-US" sz="900" dirty="0" smtClean="0"/>
            </a:br>
            <a:r>
              <a:rPr lang="en-US" sz="900" dirty="0" smtClean="0"/>
              <a:t># WAIT for sync of model to complete</a:t>
            </a:r>
          </a:p>
          <a:p>
            <a:r>
              <a:rPr lang="en-US" sz="900" dirty="0"/>
              <a:t>RVF(“CSU “,32 , 0xdead0bad, 0x00000000) </a:t>
            </a:r>
            <a:endParaRPr lang="en-US" sz="900" dirty="0" smtClean="0"/>
          </a:p>
          <a:p>
            <a:r>
              <a:rPr lang="en-US" sz="900" dirty="0" smtClean="0"/>
              <a:t># </a:t>
            </a:r>
            <a:r>
              <a:rPr lang="en-US" sz="900" dirty="0"/>
              <a:t>WAIT for sync of model to </a:t>
            </a:r>
            <a:r>
              <a:rPr lang="en-US" sz="900" dirty="0" smtClean="0"/>
              <a:t>complete</a:t>
            </a:r>
            <a:endParaRPr lang="en-US" sz="900" dirty="0"/>
          </a:p>
        </p:txBody>
      </p:sp>
      <p:sp>
        <p:nvSpPr>
          <p:cNvPr id="60" name="Flowchart: Alternate Process 59"/>
          <p:cNvSpPr/>
          <p:nvPr/>
        </p:nvSpPr>
        <p:spPr bwMode="auto">
          <a:xfrm>
            <a:off x="5632450" y="12763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SCANMUX</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cxnSp>
        <p:nvCxnSpPr>
          <p:cNvPr id="36" name="Elbow Connector 35"/>
          <p:cNvCxnSpPr>
            <a:stCxn id="60" idx="2"/>
            <a:endCxn id="56" idx="0"/>
          </p:cNvCxnSpPr>
          <p:nvPr/>
        </p:nvCxnSpPr>
        <p:spPr>
          <a:xfrm rot="16200000" flipH="1">
            <a:off x="5865368" y="1960118"/>
            <a:ext cx="454914" cy="635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61" name="Flowchart: Alternate Process 60"/>
          <p:cNvSpPr/>
          <p:nvPr/>
        </p:nvSpPr>
        <p:spPr bwMode="auto">
          <a:xfrm>
            <a:off x="4876800" y="1276350"/>
            <a:ext cx="5715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IR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62" name="Flowchart: Alternate Process 61"/>
          <p:cNvSpPr/>
          <p:nvPr/>
        </p:nvSpPr>
        <p:spPr bwMode="auto">
          <a:xfrm>
            <a:off x="5334000" y="514350"/>
            <a:ext cx="5715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TAP</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63" name="TextBox 62"/>
          <p:cNvSpPr txBox="1"/>
          <p:nvPr/>
        </p:nvSpPr>
        <p:spPr>
          <a:xfrm>
            <a:off x="6477000" y="1640127"/>
            <a:ext cx="2438400" cy="646331"/>
          </a:xfrm>
          <a:prstGeom prst="rect">
            <a:avLst/>
          </a:prstGeom>
          <a:noFill/>
        </p:spPr>
        <p:txBody>
          <a:bodyPr wrap="square" rtlCol="0">
            <a:spAutoFit/>
          </a:bodyPr>
          <a:lstStyle/>
          <a:p>
            <a:r>
              <a:rPr lang="en-US" sz="900" dirty="0" smtClean="0"/>
              <a:t>RVF(“CSU “,32 , 0xdead0bad, 0x00000000)</a:t>
            </a:r>
            <a:br>
              <a:rPr lang="en-US" sz="900" dirty="0" smtClean="0"/>
            </a:br>
            <a:r>
              <a:rPr lang="en-US" sz="900" dirty="0" smtClean="0"/>
              <a:t># WAIT for sync of model to complete</a:t>
            </a:r>
          </a:p>
          <a:p>
            <a:r>
              <a:rPr lang="en-US" sz="900" dirty="0"/>
              <a:t>RVF(“CSU “,32 , 0xdead0bad, 0x00000000) </a:t>
            </a:r>
            <a:endParaRPr lang="en-US" sz="900" dirty="0" smtClean="0"/>
          </a:p>
          <a:p>
            <a:r>
              <a:rPr lang="en-US" sz="900" dirty="0" smtClean="0"/>
              <a:t># </a:t>
            </a:r>
            <a:r>
              <a:rPr lang="en-US" sz="900" dirty="0"/>
              <a:t>WAIT for sync of model to </a:t>
            </a:r>
            <a:r>
              <a:rPr lang="en-US" sz="900" dirty="0" smtClean="0"/>
              <a:t>complete</a:t>
            </a:r>
            <a:endParaRPr lang="en-US" sz="900" dirty="0"/>
          </a:p>
        </p:txBody>
      </p:sp>
      <p:cxnSp>
        <p:nvCxnSpPr>
          <p:cNvPr id="43" name="Elbow Connector 42"/>
          <p:cNvCxnSpPr>
            <a:stCxn id="62" idx="2"/>
            <a:endCxn id="61" idx="0"/>
          </p:cNvCxnSpPr>
          <p:nvPr/>
        </p:nvCxnSpPr>
        <p:spPr>
          <a:xfrm rot="5400000">
            <a:off x="5239893" y="896493"/>
            <a:ext cx="302514" cy="4572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62" idx="2"/>
            <a:endCxn id="60" idx="0"/>
          </p:cNvCxnSpPr>
          <p:nvPr/>
        </p:nvCxnSpPr>
        <p:spPr>
          <a:xfrm rot="16200000" flipH="1">
            <a:off x="5703443" y="890143"/>
            <a:ext cx="302514" cy="4699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60" idx="1"/>
            <a:endCxn id="61" idx="3"/>
          </p:cNvCxnSpPr>
          <p:nvPr/>
        </p:nvCxnSpPr>
        <p:spPr>
          <a:xfrm flipH="1">
            <a:off x="5448300" y="1506093"/>
            <a:ext cx="184150" cy="0"/>
          </a:xfrm>
          <a:prstGeom prst="straightConnector1">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5935626" y="229541"/>
            <a:ext cx="2438400" cy="646331"/>
          </a:xfrm>
          <a:prstGeom prst="rect">
            <a:avLst/>
          </a:prstGeom>
          <a:noFill/>
        </p:spPr>
        <p:txBody>
          <a:bodyPr wrap="square" rtlCol="0">
            <a:spAutoFit/>
          </a:bodyPr>
          <a:lstStyle/>
          <a:p>
            <a:r>
              <a:rPr lang="en-US" sz="900" dirty="0" smtClean="0"/>
              <a:t>RVF(“SDR“,32 , 0xdead0bad, 0x00000000)</a:t>
            </a:r>
            <a:br>
              <a:rPr lang="en-US" sz="900" dirty="0" smtClean="0"/>
            </a:br>
            <a:r>
              <a:rPr lang="en-US" sz="900" dirty="0" smtClean="0"/>
              <a:t># WAIT for sync of model to complete</a:t>
            </a:r>
          </a:p>
          <a:p>
            <a:r>
              <a:rPr lang="en-US" sz="900" dirty="0"/>
              <a:t>RVF</a:t>
            </a:r>
            <a:r>
              <a:rPr lang="en-US" sz="900" dirty="0" smtClean="0"/>
              <a:t>(“SDR“,</a:t>
            </a:r>
            <a:r>
              <a:rPr lang="en-US" sz="900" dirty="0"/>
              <a:t>32 , 0xdead0bad, 0x00000000) </a:t>
            </a:r>
            <a:endParaRPr lang="en-US" sz="900" dirty="0" smtClean="0"/>
          </a:p>
          <a:p>
            <a:r>
              <a:rPr lang="en-US" sz="900" dirty="0" smtClean="0"/>
              <a:t># </a:t>
            </a:r>
            <a:r>
              <a:rPr lang="en-US" sz="900" dirty="0"/>
              <a:t>WAIT for sync of model to </a:t>
            </a:r>
            <a:r>
              <a:rPr lang="en-US" sz="900" dirty="0" smtClean="0"/>
              <a:t>complete</a:t>
            </a:r>
            <a:endParaRPr lang="en-US" sz="900" dirty="0"/>
          </a:p>
        </p:txBody>
      </p:sp>
      <p:cxnSp>
        <p:nvCxnSpPr>
          <p:cNvPr id="74" name="Straight Connector 73"/>
          <p:cNvCxnSpPr>
            <a:stCxn id="62" idx="0"/>
          </p:cNvCxnSpPr>
          <p:nvPr/>
        </p:nvCxnSpPr>
        <p:spPr>
          <a:xfrm flipV="1">
            <a:off x="5619750" y="229541"/>
            <a:ext cx="0" cy="284809"/>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31" name="Date Placeholder 3"/>
          <p:cNvSpPr>
            <a:spLocks noGrp="1"/>
          </p:cNvSpPr>
          <p:nvPr>
            <p:ph type="dt" sz="half" idx="10"/>
          </p:nvPr>
        </p:nvSpPr>
        <p:spPr>
          <a:xfrm>
            <a:off x="7391400" y="4781549"/>
            <a:ext cx="1057923" cy="259557"/>
          </a:xfrm>
        </p:spPr>
        <p:txBody>
          <a:bodyPr/>
          <a:lstStyle/>
          <a:p>
            <a:fld id="{D720A14C-094D-447C-BAEE-8D4D583C1B31}" type="datetime1">
              <a:rPr lang="en-US" smtClean="0"/>
              <a:t>3/23/2021</a:t>
            </a:fld>
            <a:endParaRPr lang="en-US" dirty="0"/>
          </a:p>
        </p:txBody>
      </p:sp>
      <p:sp>
        <p:nvSpPr>
          <p:cNvPr id="11" name="TextBox 10"/>
          <p:cNvSpPr txBox="1"/>
          <p:nvPr/>
        </p:nvSpPr>
        <p:spPr>
          <a:xfrm>
            <a:off x="4057650" y="3315028"/>
            <a:ext cx="1504950" cy="253916"/>
          </a:xfrm>
          <a:prstGeom prst="rect">
            <a:avLst/>
          </a:prstGeom>
          <a:noFill/>
        </p:spPr>
        <p:txBody>
          <a:bodyPr wrap="square" rtlCol="0">
            <a:spAutoFit/>
          </a:bodyPr>
          <a:lstStyle/>
          <a:p>
            <a:r>
              <a:rPr lang="en-US" sz="1050" dirty="0" err="1" smtClean="0"/>
              <a:t>TestInjectionInterface</a:t>
            </a:r>
            <a:endParaRPr lang="en-US" sz="1050" dirty="0"/>
          </a:p>
        </p:txBody>
      </p:sp>
      <p:sp>
        <p:nvSpPr>
          <p:cNvPr id="33" name="TextBox 32"/>
          <p:cNvSpPr txBox="1"/>
          <p:nvPr/>
        </p:nvSpPr>
        <p:spPr>
          <a:xfrm>
            <a:off x="3124200" y="3982819"/>
            <a:ext cx="2438400" cy="646331"/>
          </a:xfrm>
          <a:prstGeom prst="rect">
            <a:avLst/>
          </a:prstGeom>
          <a:noFill/>
        </p:spPr>
        <p:txBody>
          <a:bodyPr wrap="square" rtlCol="0">
            <a:spAutoFit/>
          </a:bodyPr>
          <a:lstStyle/>
          <a:p>
            <a:r>
              <a:rPr lang="en-US" sz="900" dirty="0" smtClean="0"/>
              <a:t>RVF(“CSU “,32 , 0xdead0bad, 0x00000000)</a:t>
            </a:r>
            <a:br>
              <a:rPr lang="en-US" sz="900" dirty="0" smtClean="0"/>
            </a:br>
            <a:r>
              <a:rPr lang="en-US" sz="900" dirty="0" smtClean="0"/>
              <a:t># WAIT for sync of model to complete</a:t>
            </a:r>
          </a:p>
          <a:p>
            <a:r>
              <a:rPr lang="en-US" sz="900" dirty="0"/>
              <a:t>RVF(“CSU “,32 , 0xdead0bad, 0x00000000) </a:t>
            </a:r>
            <a:endParaRPr lang="en-US" sz="900" dirty="0" smtClean="0"/>
          </a:p>
          <a:p>
            <a:r>
              <a:rPr lang="en-US" sz="900" dirty="0" smtClean="0"/>
              <a:t># </a:t>
            </a:r>
            <a:r>
              <a:rPr lang="en-US" sz="900" dirty="0"/>
              <a:t>WAIT for sync of model to </a:t>
            </a:r>
            <a:r>
              <a:rPr lang="en-US" sz="900" dirty="0" smtClean="0"/>
              <a:t>complete</a:t>
            </a:r>
            <a:endParaRPr lang="en-US" sz="900" dirty="0"/>
          </a:p>
        </p:txBody>
      </p:sp>
      <p:sp>
        <p:nvSpPr>
          <p:cNvPr id="3" name="Oval 2"/>
          <p:cNvSpPr/>
          <p:nvPr/>
        </p:nvSpPr>
        <p:spPr>
          <a:xfrm>
            <a:off x="152400" y="2114550"/>
            <a:ext cx="387187" cy="38718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9" name="Oval 28"/>
          <p:cNvSpPr/>
          <p:nvPr/>
        </p:nvSpPr>
        <p:spPr>
          <a:xfrm>
            <a:off x="7543800" y="3943349"/>
            <a:ext cx="387187" cy="38718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0" name="Oval 29"/>
          <p:cNvSpPr/>
          <p:nvPr/>
        </p:nvSpPr>
        <p:spPr>
          <a:xfrm>
            <a:off x="152400" y="3175163"/>
            <a:ext cx="387187" cy="38718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32" name="Oval 31"/>
          <p:cNvSpPr/>
          <p:nvPr/>
        </p:nvSpPr>
        <p:spPr>
          <a:xfrm>
            <a:off x="2737013" y="4089563"/>
            <a:ext cx="387187" cy="38718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130484282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P2654/P1687.1 Unified Concepts Analysis</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55</a:t>
            </a:fld>
            <a:endParaRPr lang="en-US"/>
          </a:p>
        </p:txBody>
      </p:sp>
      <p:sp>
        <p:nvSpPr>
          <p:cNvPr id="6" name="Flowchart: Alternate Process 5"/>
          <p:cNvSpPr/>
          <p:nvPr/>
        </p:nvSpPr>
        <p:spPr bwMode="auto">
          <a:xfrm>
            <a:off x="7391400" y="3102864"/>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ModelPoint</a:t>
            </a:r>
            <a:endParaRPr kumimoji="0" lang="en-US" sz="1200" b="0" i="0" u="none" strike="noStrike" cap="none" normalizeH="0" baseline="0" dirty="0" smtClean="0">
              <a:ln>
                <a:noFill/>
              </a:ln>
              <a:solidFill>
                <a:schemeClr val="tx1"/>
              </a:solidFill>
              <a:effectLst/>
              <a:latin typeface="Verdana" pitchFamily="34" charset="0"/>
              <a:ea typeface="ＭＳ Ｐゴシック" pitchFamily="34" charset="-128"/>
            </a:endParaRPr>
          </a:p>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latin typeface="Verdana" pitchFamily="34" charset="0"/>
                <a:ea typeface="ＭＳ Ｐゴシック" pitchFamily="34" charset="-128"/>
              </a:rPr>
              <a:t>(adapter)</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7" name="Rounded Rectangle 6"/>
          <p:cNvSpPr/>
          <p:nvPr/>
        </p:nvSpPr>
        <p:spPr>
          <a:xfrm>
            <a:off x="7279575" y="4356258"/>
            <a:ext cx="11430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1687 Retargeter</a:t>
            </a:r>
            <a:endParaRPr lang="en-US" sz="1200" dirty="0">
              <a:solidFill>
                <a:schemeClr val="tx1"/>
              </a:solidFill>
            </a:endParaRPr>
          </a:p>
        </p:txBody>
      </p:sp>
      <p:cxnSp>
        <p:nvCxnSpPr>
          <p:cNvPr id="8" name="Elbow Connector 7"/>
          <p:cNvCxnSpPr>
            <a:stCxn id="6" idx="2"/>
            <a:endCxn id="7" idx="0"/>
          </p:cNvCxnSpPr>
          <p:nvPr/>
        </p:nvCxnSpPr>
        <p:spPr>
          <a:xfrm rot="16200000" flipH="1">
            <a:off x="7452883" y="3958066"/>
            <a:ext cx="793908" cy="247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9" name="Content Placeholder 46"/>
          <p:cNvSpPr txBox="1">
            <a:spLocks/>
          </p:cNvSpPr>
          <p:nvPr/>
        </p:nvSpPr>
        <p:spPr>
          <a:xfrm>
            <a:off x="222413" y="590550"/>
            <a:ext cx="4120987" cy="4148659"/>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sz="1400" dirty="0" smtClean="0">
                <a:solidFill>
                  <a:schemeClr val="tx1"/>
                </a:solidFill>
              </a:rPr>
              <a:t>The </a:t>
            </a:r>
            <a:r>
              <a:rPr lang="en-US" sz="1400" dirty="0" err="1" smtClean="0">
                <a:solidFill>
                  <a:schemeClr val="tx1"/>
                </a:solidFill>
              </a:rPr>
              <a:t>TestInjectionInterface</a:t>
            </a:r>
            <a:r>
              <a:rPr lang="en-US" sz="1400" dirty="0" smtClean="0">
                <a:solidFill>
                  <a:schemeClr val="tx1"/>
                </a:solidFill>
              </a:rPr>
              <a:t> handles messages from the system application written to the Application PDL Player targeting the IR </a:t>
            </a:r>
            <a:r>
              <a:rPr lang="en-US" sz="1400" dirty="0" err="1" smtClean="0">
                <a:solidFill>
                  <a:schemeClr val="tx1"/>
                </a:solidFill>
              </a:rPr>
              <a:t>ScanReg</a:t>
            </a:r>
            <a:endParaRPr lang="en-US" sz="1400" dirty="0" smtClean="0">
              <a:solidFill>
                <a:schemeClr val="tx1"/>
              </a:solidFill>
            </a:endParaRPr>
          </a:p>
          <a:p>
            <a:r>
              <a:rPr lang="en-US" sz="1400" dirty="0" smtClean="0">
                <a:solidFill>
                  <a:schemeClr val="tx1"/>
                </a:solidFill>
              </a:rPr>
              <a:t>In this example, the application calls functions issued for the IR level that are appropriate P2654 RVF messages with correct callback names required by a </a:t>
            </a:r>
            <a:r>
              <a:rPr lang="en-US" sz="1400" dirty="0" err="1" smtClean="0">
                <a:solidFill>
                  <a:schemeClr val="tx1"/>
                </a:solidFill>
              </a:rPr>
              <a:t>ScanReg</a:t>
            </a:r>
            <a:r>
              <a:rPr lang="en-US" sz="1400" dirty="0" smtClean="0">
                <a:solidFill>
                  <a:schemeClr val="tx1"/>
                </a:solidFill>
              </a:rPr>
              <a:t> Node</a:t>
            </a:r>
          </a:p>
          <a:p>
            <a:r>
              <a:rPr lang="en-US" sz="1400" dirty="0" smtClean="0">
                <a:solidFill>
                  <a:schemeClr val="tx1"/>
                </a:solidFill>
              </a:rPr>
              <a:t>The host for the TAP issues the SIR command Request</a:t>
            </a:r>
          </a:p>
          <a:p>
            <a:r>
              <a:rPr lang="en-US" sz="1400" dirty="0" smtClean="0">
                <a:solidFill>
                  <a:schemeClr val="tx1"/>
                </a:solidFill>
              </a:rPr>
              <a:t>The IR Model Node is responsible for passing the messages from the PDL Player to the TAP</a:t>
            </a:r>
          </a:p>
          <a:p>
            <a:r>
              <a:rPr lang="en-US" sz="1400" dirty="0" smtClean="0">
                <a:solidFill>
                  <a:schemeClr val="tx1"/>
                </a:solidFill>
              </a:rPr>
              <a:t>The TAP is responsible for transforming the CSU messages into appropriate SIR messages</a:t>
            </a:r>
            <a:endParaRPr lang="en-US" sz="1400" dirty="0">
              <a:solidFill>
                <a:schemeClr val="tx1"/>
              </a:solidFill>
            </a:endParaRPr>
          </a:p>
        </p:txBody>
      </p:sp>
      <p:sp>
        <p:nvSpPr>
          <p:cNvPr id="10" name="Title 6"/>
          <p:cNvSpPr>
            <a:spLocks noGrp="1"/>
          </p:cNvSpPr>
          <p:nvPr>
            <p:ph type="title"/>
          </p:nvPr>
        </p:nvSpPr>
        <p:spPr>
          <a:xfrm>
            <a:off x="76200" y="-600075"/>
            <a:ext cx="3352800" cy="1200150"/>
          </a:xfrm>
        </p:spPr>
        <p:txBody>
          <a:bodyPr/>
          <a:lstStyle/>
          <a:p>
            <a:r>
              <a:rPr lang="en-US" sz="2400" dirty="0" err="1" smtClean="0"/>
              <a:t>InjectionPoint</a:t>
            </a:r>
            <a:r>
              <a:rPr lang="en-US" sz="2400" dirty="0" smtClean="0"/>
              <a:t> Example</a:t>
            </a:r>
            <a:endParaRPr lang="en-US" sz="2400" dirty="0"/>
          </a:p>
        </p:txBody>
      </p:sp>
      <p:sp>
        <p:nvSpPr>
          <p:cNvPr id="56" name="Flowchart: Alternate Process 55"/>
          <p:cNvSpPr/>
          <p:nvPr/>
        </p:nvSpPr>
        <p:spPr bwMode="auto">
          <a:xfrm>
            <a:off x="7391400" y="19621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SCAN</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Network</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cxnSp>
        <p:nvCxnSpPr>
          <p:cNvPr id="24" name="Elbow Connector 23"/>
          <p:cNvCxnSpPr>
            <a:stCxn id="56" idx="2"/>
            <a:endCxn id="6" idx="0"/>
          </p:cNvCxnSpPr>
          <p:nvPr/>
        </p:nvCxnSpPr>
        <p:spPr>
          <a:xfrm rot="5400000">
            <a:off x="7507986" y="2762250"/>
            <a:ext cx="681228" cy="127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60" name="Flowchart: Alternate Process 59"/>
          <p:cNvSpPr/>
          <p:nvPr/>
        </p:nvSpPr>
        <p:spPr bwMode="auto">
          <a:xfrm>
            <a:off x="7385050" y="10477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SCANMUX</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cxnSp>
        <p:nvCxnSpPr>
          <p:cNvPr id="36" name="Elbow Connector 35"/>
          <p:cNvCxnSpPr>
            <a:stCxn id="60" idx="2"/>
            <a:endCxn id="56" idx="0"/>
          </p:cNvCxnSpPr>
          <p:nvPr/>
        </p:nvCxnSpPr>
        <p:spPr>
          <a:xfrm rot="16200000" flipH="1">
            <a:off x="7617968" y="1731518"/>
            <a:ext cx="454914" cy="635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61" name="Flowchart: Alternate Process 60"/>
          <p:cNvSpPr/>
          <p:nvPr/>
        </p:nvSpPr>
        <p:spPr bwMode="auto">
          <a:xfrm>
            <a:off x="6324600" y="1047750"/>
            <a:ext cx="8763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IR</a:t>
            </a:r>
            <a:b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b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a:t>
            </a:r>
            <a:r>
              <a:rPr kumimoji="0" lang="en-US" sz="1200" b="0" i="0" u="none" strike="noStrike" cap="none" normalizeH="0" baseline="0" dirty="0" err="1" smtClean="0">
                <a:ln>
                  <a:noFill/>
                </a:ln>
                <a:solidFill>
                  <a:schemeClr val="tx1"/>
                </a:solidFill>
                <a:effectLst/>
                <a:latin typeface="Verdana" pitchFamily="34" charset="0"/>
                <a:ea typeface="ＭＳ Ｐゴシック" pitchFamily="34" charset="-128"/>
              </a:rPr>
              <a:t>ScanReg</a:t>
            </a: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62" name="Flowchart: Alternate Process 61"/>
          <p:cNvSpPr/>
          <p:nvPr/>
        </p:nvSpPr>
        <p:spPr bwMode="auto">
          <a:xfrm>
            <a:off x="7086600" y="285750"/>
            <a:ext cx="5715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Verdana" pitchFamily="34" charset="0"/>
                <a:ea typeface="ＭＳ Ｐゴシック" pitchFamily="34" charset="-128"/>
              </a:rPr>
              <a:t>TAP</a:t>
            </a:r>
            <a:endParaRPr kumimoji="0" lang="en-US" sz="1200" b="0" i="0" u="none" strike="noStrike" cap="none" normalizeH="0" baseline="0" dirty="0">
              <a:ln>
                <a:noFill/>
              </a:ln>
              <a:solidFill>
                <a:schemeClr val="tx1"/>
              </a:solidFill>
              <a:effectLst/>
              <a:latin typeface="Verdana" pitchFamily="34" charset="0"/>
              <a:ea typeface="ＭＳ Ｐゴシック" pitchFamily="34" charset="-128"/>
            </a:endParaRPr>
          </a:p>
        </p:txBody>
      </p:sp>
      <p:cxnSp>
        <p:nvCxnSpPr>
          <p:cNvPr id="43" name="Elbow Connector 42"/>
          <p:cNvCxnSpPr>
            <a:stCxn id="62" idx="2"/>
            <a:endCxn id="61" idx="0"/>
          </p:cNvCxnSpPr>
          <p:nvPr/>
        </p:nvCxnSpPr>
        <p:spPr>
          <a:xfrm rot="5400000">
            <a:off x="6916293" y="591693"/>
            <a:ext cx="302514" cy="6096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62" idx="2"/>
            <a:endCxn id="60" idx="0"/>
          </p:cNvCxnSpPr>
          <p:nvPr/>
        </p:nvCxnSpPr>
        <p:spPr>
          <a:xfrm rot="16200000" flipH="1">
            <a:off x="7456043" y="661543"/>
            <a:ext cx="302514" cy="4699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60" idx="1"/>
            <a:endCxn id="61" idx="3"/>
          </p:cNvCxnSpPr>
          <p:nvPr/>
        </p:nvCxnSpPr>
        <p:spPr>
          <a:xfrm flipH="1">
            <a:off x="7200900" y="1277493"/>
            <a:ext cx="184150" cy="0"/>
          </a:xfrm>
          <a:prstGeom prst="straightConnector1">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648200" y="247005"/>
            <a:ext cx="2438400" cy="646331"/>
          </a:xfrm>
          <a:prstGeom prst="rect">
            <a:avLst/>
          </a:prstGeom>
          <a:noFill/>
        </p:spPr>
        <p:txBody>
          <a:bodyPr wrap="square" rtlCol="0">
            <a:spAutoFit/>
          </a:bodyPr>
          <a:lstStyle/>
          <a:p>
            <a:r>
              <a:rPr lang="en-US" sz="900" dirty="0" smtClean="0"/>
              <a:t>RVF(“SIR“,32 , 0xdead0bad, 0x00000000)</a:t>
            </a:r>
            <a:br>
              <a:rPr lang="en-US" sz="900" dirty="0" smtClean="0"/>
            </a:br>
            <a:r>
              <a:rPr lang="en-US" sz="900" dirty="0" smtClean="0"/>
              <a:t># WAIT for sync of model to complete</a:t>
            </a:r>
          </a:p>
          <a:p>
            <a:r>
              <a:rPr lang="en-US" sz="900" dirty="0"/>
              <a:t>RVF</a:t>
            </a:r>
            <a:r>
              <a:rPr lang="en-US" sz="900" dirty="0" smtClean="0"/>
              <a:t>(“SIR“,</a:t>
            </a:r>
            <a:r>
              <a:rPr lang="en-US" sz="900" dirty="0"/>
              <a:t>32 , 0xdead0bad, 0x00000000) </a:t>
            </a:r>
            <a:endParaRPr lang="en-US" sz="900" dirty="0" smtClean="0"/>
          </a:p>
          <a:p>
            <a:r>
              <a:rPr lang="en-US" sz="900" dirty="0" smtClean="0"/>
              <a:t># </a:t>
            </a:r>
            <a:r>
              <a:rPr lang="en-US" sz="900" dirty="0"/>
              <a:t>WAIT for sync of model to </a:t>
            </a:r>
            <a:r>
              <a:rPr lang="en-US" sz="900" dirty="0" smtClean="0"/>
              <a:t>complete</a:t>
            </a:r>
            <a:endParaRPr lang="en-US" sz="900" dirty="0"/>
          </a:p>
        </p:txBody>
      </p:sp>
      <p:sp>
        <p:nvSpPr>
          <p:cNvPr id="70" name="Rounded Rectangle 69"/>
          <p:cNvSpPr/>
          <p:nvPr/>
        </p:nvSpPr>
        <p:spPr>
          <a:xfrm>
            <a:off x="6019800" y="3519065"/>
            <a:ext cx="11430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PDL Player targeting IR</a:t>
            </a:r>
            <a:endParaRPr lang="en-US" sz="1200" dirty="0">
              <a:solidFill>
                <a:schemeClr val="tx1"/>
              </a:solidFill>
            </a:endParaRPr>
          </a:p>
        </p:txBody>
      </p:sp>
      <p:cxnSp>
        <p:nvCxnSpPr>
          <p:cNvPr id="72" name="Elbow Connector 71"/>
          <p:cNvCxnSpPr>
            <a:stCxn id="61" idx="2"/>
            <a:endCxn id="70" idx="0"/>
          </p:cNvCxnSpPr>
          <p:nvPr/>
        </p:nvCxnSpPr>
        <p:spPr>
          <a:xfrm rot="5400000">
            <a:off x="5671111" y="2427425"/>
            <a:ext cx="2011829" cy="171450"/>
          </a:xfrm>
          <a:prstGeom prst="bentConnector3">
            <a:avLst/>
          </a:prstGeom>
          <a:ln w="50800" cmpd="dbl">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508648" y="3733621"/>
            <a:ext cx="2438400" cy="1200329"/>
          </a:xfrm>
          <a:prstGeom prst="rect">
            <a:avLst/>
          </a:prstGeom>
          <a:noFill/>
        </p:spPr>
        <p:txBody>
          <a:bodyPr wrap="square" rtlCol="0">
            <a:spAutoFit/>
          </a:bodyPr>
          <a:lstStyle/>
          <a:p>
            <a:r>
              <a:rPr lang="en-US" sz="900" dirty="0" err="1" smtClean="0"/>
              <a:t>iWrite</a:t>
            </a:r>
            <a:r>
              <a:rPr lang="en-US" sz="900" dirty="0" smtClean="0"/>
              <a:t>(0xdead0bad)</a:t>
            </a:r>
            <a:br>
              <a:rPr lang="en-US" sz="900" dirty="0" smtClean="0"/>
            </a:br>
            <a:r>
              <a:rPr lang="en-US" sz="900" dirty="0" err="1" smtClean="0"/>
              <a:t>iRead</a:t>
            </a:r>
            <a:r>
              <a:rPr lang="en-US" sz="900" dirty="0" smtClean="0"/>
              <a:t>(0x00000000)</a:t>
            </a:r>
          </a:p>
          <a:p>
            <a:r>
              <a:rPr lang="en-US" sz="900" dirty="0" err="1" smtClean="0"/>
              <a:t>iApply</a:t>
            </a:r>
            <a:r>
              <a:rPr lang="en-US" sz="900" dirty="0" smtClean="0"/>
              <a:t>()</a:t>
            </a:r>
            <a:br>
              <a:rPr lang="en-US" sz="900" dirty="0" smtClean="0"/>
            </a:br>
            <a:r>
              <a:rPr lang="en-US" sz="900" dirty="0" smtClean="0"/>
              <a:t># WAIT for sync of model to complete</a:t>
            </a:r>
          </a:p>
          <a:p>
            <a:r>
              <a:rPr lang="en-US" sz="900" dirty="0" err="1" smtClean="0"/>
              <a:t>iWrite</a:t>
            </a:r>
            <a:r>
              <a:rPr lang="en-US" sz="900" dirty="0" smtClean="0"/>
              <a:t>( 0xdead0bad)</a:t>
            </a:r>
          </a:p>
          <a:p>
            <a:r>
              <a:rPr lang="en-US" sz="900" dirty="0" err="1" smtClean="0"/>
              <a:t>iRead</a:t>
            </a:r>
            <a:r>
              <a:rPr lang="en-US" sz="900" dirty="0" smtClean="0"/>
              <a:t>(0x00000000</a:t>
            </a:r>
            <a:r>
              <a:rPr lang="en-US" sz="900" dirty="0"/>
              <a:t>) </a:t>
            </a:r>
            <a:endParaRPr lang="en-US" sz="900" dirty="0" smtClean="0"/>
          </a:p>
          <a:p>
            <a:r>
              <a:rPr lang="en-US" sz="900" dirty="0" err="1" smtClean="0"/>
              <a:t>iApply</a:t>
            </a:r>
            <a:r>
              <a:rPr lang="en-US" sz="900" dirty="0" smtClean="0"/>
              <a:t>()</a:t>
            </a:r>
          </a:p>
          <a:p>
            <a:r>
              <a:rPr lang="en-US" sz="900" dirty="0" smtClean="0"/>
              <a:t># </a:t>
            </a:r>
            <a:r>
              <a:rPr lang="en-US" sz="900" dirty="0"/>
              <a:t>WAIT for sync of model to </a:t>
            </a:r>
            <a:r>
              <a:rPr lang="en-US" sz="900" dirty="0" smtClean="0"/>
              <a:t>complete</a:t>
            </a:r>
            <a:endParaRPr lang="en-US" sz="900" dirty="0"/>
          </a:p>
        </p:txBody>
      </p:sp>
      <p:sp>
        <p:nvSpPr>
          <p:cNvPr id="31" name="TextBox 30"/>
          <p:cNvSpPr txBox="1"/>
          <p:nvPr/>
        </p:nvSpPr>
        <p:spPr>
          <a:xfrm>
            <a:off x="4267200" y="2839819"/>
            <a:ext cx="2438400" cy="646331"/>
          </a:xfrm>
          <a:prstGeom prst="rect">
            <a:avLst/>
          </a:prstGeom>
          <a:noFill/>
        </p:spPr>
        <p:txBody>
          <a:bodyPr wrap="square" rtlCol="0">
            <a:spAutoFit/>
          </a:bodyPr>
          <a:lstStyle/>
          <a:p>
            <a:r>
              <a:rPr lang="en-US" sz="900" dirty="0" smtClean="0"/>
              <a:t>RVF(“CSU “,32 , 0xdead0bad, 0x00000000)</a:t>
            </a:r>
            <a:br>
              <a:rPr lang="en-US" sz="900" dirty="0" smtClean="0"/>
            </a:br>
            <a:r>
              <a:rPr lang="en-US" sz="900" dirty="0" smtClean="0"/>
              <a:t># WAIT for sync of model to complete</a:t>
            </a:r>
          </a:p>
          <a:p>
            <a:r>
              <a:rPr lang="en-US" sz="900" dirty="0"/>
              <a:t>RVF(“CSU “,32 , 0xdead0bad, 0x00000000) </a:t>
            </a:r>
            <a:endParaRPr lang="en-US" sz="900" dirty="0" smtClean="0"/>
          </a:p>
          <a:p>
            <a:r>
              <a:rPr lang="en-US" sz="900" dirty="0" smtClean="0"/>
              <a:t># </a:t>
            </a:r>
            <a:r>
              <a:rPr lang="en-US" sz="900" dirty="0"/>
              <a:t>WAIT for sync of model to </a:t>
            </a:r>
            <a:r>
              <a:rPr lang="en-US" sz="900" dirty="0" smtClean="0"/>
              <a:t>complete</a:t>
            </a:r>
            <a:endParaRPr lang="en-US" sz="900" dirty="0"/>
          </a:p>
        </p:txBody>
      </p:sp>
      <p:cxnSp>
        <p:nvCxnSpPr>
          <p:cNvPr id="21" name="Straight Connector 20"/>
          <p:cNvCxnSpPr>
            <a:stCxn id="62" idx="0"/>
          </p:cNvCxnSpPr>
          <p:nvPr/>
        </p:nvCxnSpPr>
        <p:spPr>
          <a:xfrm flipV="1">
            <a:off x="7372350" y="57150"/>
            <a:ext cx="12700" cy="22860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29" name="Date Placeholder 3"/>
          <p:cNvSpPr>
            <a:spLocks noGrp="1"/>
          </p:cNvSpPr>
          <p:nvPr>
            <p:ph type="dt" sz="half" idx="10"/>
          </p:nvPr>
        </p:nvSpPr>
        <p:spPr>
          <a:xfrm>
            <a:off x="7391400" y="4781549"/>
            <a:ext cx="1057923" cy="259557"/>
          </a:xfrm>
        </p:spPr>
        <p:txBody>
          <a:bodyPr/>
          <a:lstStyle/>
          <a:p>
            <a:fld id="{D72269D6-5410-46CC-AE3B-B53F7D3C86CE}" type="datetime1">
              <a:rPr lang="en-US" smtClean="0"/>
              <a:t>3/23/2021</a:t>
            </a:fld>
            <a:endParaRPr lang="en-US" dirty="0"/>
          </a:p>
        </p:txBody>
      </p:sp>
      <p:sp>
        <p:nvSpPr>
          <p:cNvPr id="32" name="TextBox 31"/>
          <p:cNvSpPr txBox="1"/>
          <p:nvPr/>
        </p:nvSpPr>
        <p:spPr>
          <a:xfrm>
            <a:off x="5353050" y="2266950"/>
            <a:ext cx="1504950" cy="253916"/>
          </a:xfrm>
          <a:prstGeom prst="rect">
            <a:avLst/>
          </a:prstGeom>
          <a:noFill/>
        </p:spPr>
        <p:txBody>
          <a:bodyPr wrap="square" rtlCol="0">
            <a:spAutoFit/>
          </a:bodyPr>
          <a:lstStyle/>
          <a:p>
            <a:r>
              <a:rPr lang="en-US" sz="1050" dirty="0" err="1" smtClean="0"/>
              <a:t>TestInjectionInterface</a:t>
            </a:r>
            <a:endParaRPr lang="en-US" sz="1050" dirty="0"/>
          </a:p>
        </p:txBody>
      </p:sp>
      <p:sp>
        <p:nvSpPr>
          <p:cNvPr id="26" name="Oval 25"/>
          <p:cNvSpPr/>
          <p:nvPr/>
        </p:nvSpPr>
        <p:spPr>
          <a:xfrm>
            <a:off x="152400" y="971550"/>
            <a:ext cx="387187" cy="38718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7" name="Oval 26"/>
          <p:cNvSpPr/>
          <p:nvPr/>
        </p:nvSpPr>
        <p:spPr>
          <a:xfrm>
            <a:off x="152400" y="1962150"/>
            <a:ext cx="387187" cy="38718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28" name="Oval 27"/>
          <p:cNvSpPr/>
          <p:nvPr/>
        </p:nvSpPr>
        <p:spPr>
          <a:xfrm>
            <a:off x="4108613" y="4165763"/>
            <a:ext cx="387187" cy="38718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3" name="Oval 32"/>
          <p:cNvSpPr/>
          <p:nvPr/>
        </p:nvSpPr>
        <p:spPr>
          <a:xfrm>
            <a:off x="3886200" y="2946563"/>
            <a:ext cx="387187" cy="38718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34" name="Oval 33"/>
          <p:cNvSpPr/>
          <p:nvPr/>
        </p:nvSpPr>
        <p:spPr>
          <a:xfrm>
            <a:off x="152400" y="2794163"/>
            <a:ext cx="387187" cy="38718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5" name="Oval 34"/>
          <p:cNvSpPr/>
          <p:nvPr/>
        </p:nvSpPr>
        <p:spPr>
          <a:xfrm>
            <a:off x="4261013" y="361950"/>
            <a:ext cx="387187" cy="38718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311410737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7650"/>
            <a:ext cx="8229600" cy="1200150"/>
          </a:xfrm>
        </p:spPr>
        <p:txBody>
          <a:bodyPr/>
          <a:lstStyle/>
          <a:p>
            <a:r>
              <a:rPr lang="en-US" sz="4400" dirty="0" smtClean="0"/>
              <a:t>JTAGBoard1 SVF Example</a:t>
            </a:r>
            <a:endParaRPr lang="en-US" sz="4400" dirty="0"/>
          </a:p>
        </p:txBody>
      </p:sp>
      <p:sp>
        <p:nvSpPr>
          <p:cNvPr id="3" name="Footer Placeholder 2"/>
          <p:cNvSpPr>
            <a:spLocks noGrp="1"/>
          </p:cNvSpPr>
          <p:nvPr>
            <p:ph type="ftr" sz="quarter" idx="11"/>
          </p:nvPr>
        </p:nvSpPr>
        <p:spPr/>
        <p:txBody>
          <a:bodyPr/>
          <a:lstStyle/>
          <a:p>
            <a:r>
              <a:rPr lang="en-US" smtClean="0"/>
              <a:t>P2654/P1687.1 Unified Concepts Analysis</a:t>
            </a:r>
            <a:endParaRPr lang="en-US" dirty="0"/>
          </a:p>
        </p:txBody>
      </p:sp>
      <p:sp>
        <p:nvSpPr>
          <p:cNvPr id="4" name="Slide Number Placeholder 3"/>
          <p:cNvSpPr>
            <a:spLocks noGrp="1"/>
          </p:cNvSpPr>
          <p:nvPr>
            <p:ph type="sldNum" sz="quarter" idx="12"/>
          </p:nvPr>
        </p:nvSpPr>
        <p:spPr>
          <a:xfrm>
            <a:off x="8389904" y="4767263"/>
            <a:ext cx="561975" cy="273844"/>
          </a:xfrm>
        </p:spPr>
        <p:txBody>
          <a:bodyPr/>
          <a:lstStyle/>
          <a:p>
            <a:fld id="{BA9B540C-44DA-4F69-89C9-7C84606640D3}" type="slidenum">
              <a:rPr lang="en-US" smtClean="0"/>
              <a:pPr/>
              <a:t>56</a:t>
            </a:fld>
            <a:endParaRPr lang="en-US"/>
          </a:p>
        </p:txBody>
      </p:sp>
      <p:sp>
        <p:nvSpPr>
          <p:cNvPr id="5" name="Date Placeholder 4"/>
          <p:cNvSpPr>
            <a:spLocks noGrp="1"/>
          </p:cNvSpPr>
          <p:nvPr>
            <p:ph type="dt" sz="half" idx="10"/>
          </p:nvPr>
        </p:nvSpPr>
        <p:spPr>
          <a:xfrm>
            <a:off x="7238025" y="4781549"/>
            <a:ext cx="1057923" cy="259557"/>
          </a:xfrm>
        </p:spPr>
        <p:txBody>
          <a:bodyPr/>
          <a:lstStyle/>
          <a:p>
            <a:fld id="{9D6B47E0-79E7-46BF-97D9-6DDFDF2C4C1D}" type="datetime1">
              <a:rPr lang="en-US" smtClean="0"/>
              <a:t>3/23/2021</a:t>
            </a:fld>
            <a:endParaRPr lang="en-US" dirty="0"/>
          </a:p>
        </p:txBody>
      </p:sp>
      <p:grpSp>
        <p:nvGrpSpPr>
          <p:cNvPr id="6" name="Group 5"/>
          <p:cNvGrpSpPr/>
          <p:nvPr/>
        </p:nvGrpSpPr>
        <p:grpSpPr>
          <a:xfrm>
            <a:off x="5433098" y="1047750"/>
            <a:ext cx="3328927" cy="3671841"/>
            <a:chOff x="3295650" y="1131045"/>
            <a:chExt cx="3328927" cy="3671841"/>
          </a:xfrm>
        </p:grpSpPr>
        <p:sp>
          <p:nvSpPr>
            <p:cNvPr id="7" name="Flowchart: Alternate Process 6"/>
            <p:cNvSpPr/>
            <p:nvPr/>
          </p:nvSpPr>
          <p:spPr bwMode="auto">
            <a:xfrm>
              <a:off x="3646380" y="1131045"/>
              <a:ext cx="22098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a:ln>
                    <a:noFill/>
                  </a:ln>
                  <a:solidFill>
                    <a:schemeClr val="tx1"/>
                  </a:solidFill>
                  <a:effectLst/>
                  <a:latin typeface="Verdana" pitchFamily="34" charset="0"/>
                  <a:ea typeface="ＭＳ Ｐゴシック" pitchFamily="34" charset="-128"/>
                </a:rPr>
                <a:t>JTAGControllerAssembly</a:t>
              </a:r>
              <a:endParaRPr kumimoji="0" lang="en-US" sz="11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8" name="Flowchart: Alternate Process 7"/>
            <p:cNvSpPr/>
            <p:nvPr/>
          </p:nvSpPr>
          <p:spPr bwMode="auto">
            <a:xfrm>
              <a:off x="3804390" y="1871262"/>
              <a:ext cx="19050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Verdana" pitchFamily="34" charset="0"/>
                  <a:ea typeface="ＭＳ Ｐゴシック" pitchFamily="34" charset="-128"/>
                </a:rPr>
                <a:t>JTAGChain</a:t>
              </a:r>
              <a:endParaRPr kumimoji="0" lang="en-US" sz="18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9" name="Flowchart: Alternate Process 8"/>
            <p:cNvSpPr/>
            <p:nvPr/>
          </p:nvSpPr>
          <p:spPr bwMode="auto">
            <a:xfrm>
              <a:off x="4210050" y="2618772"/>
              <a:ext cx="11049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Verdana" pitchFamily="34" charset="0"/>
                  <a:ea typeface="ＭＳ Ｐゴシック" pitchFamily="34" charset="-128"/>
                </a:rPr>
                <a:t>TAP</a:t>
              </a:r>
            </a:p>
          </p:txBody>
        </p:sp>
        <p:sp>
          <p:nvSpPr>
            <p:cNvPr id="10" name="Flowchart: Alternate Process 9"/>
            <p:cNvSpPr/>
            <p:nvPr/>
          </p:nvSpPr>
          <p:spPr bwMode="auto">
            <a:xfrm>
              <a:off x="3295650" y="34861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Verdana" pitchFamily="34" charset="0"/>
                  <a:ea typeface="ＭＳ Ｐゴシック" pitchFamily="34" charset="-128"/>
                </a:rPr>
                <a:t>IR</a:t>
              </a:r>
            </a:p>
          </p:txBody>
        </p:sp>
        <p:sp>
          <p:nvSpPr>
            <p:cNvPr id="11" name="Flowchart: Alternate Process 10"/>
            <p:cNvSpPr/>
            <p:nvPr/>
          </p:nvSpPr>
          <p:spPr bwMode="auto">
            <a:xfrm>
              <a:off x="4876800" y="3486150"/>
              <a:ext cx="108585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Verdana" pitchFamily="34" charset="0"/>
                  <a:ea typeface="ＭＳ Ｐゴシック" pitchFamily="34" charset="-128"/>
                </a:rPr>
                <a:t>ScanMux</a:t>
              </a:r>
              <a:endParaRPr kumimoji="0" lang="en-US" sz="18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12" name="Flowchart: Alternate Process 11"/>
            <p:cNvSpPr/>
            <p:nvPr/>
          </p:nvSpPr>
          <p:spPr bwMode="auto">
            <a:xfrm>
              <a:off x="3962400" y="4343400"/>
              <a:ext cx="108585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Verdana" pitchFamily="34" charset="0"/>
                  <a:ea typeface="ＭＳ Ｐゴシック" pitchFamily="34" charset="-128"/>
                </a:rPr>
                <a:t>BYPASS</a:t>
              </a:r>
            </a:p>
          </p:txBody>
        </p:sp>
        <p:sp>
          <p:nvSpPr>
            <p:cNvPr id="13" name="Flowchart: Alternate Process 12"/>
            <p:cNvSpPr/>
            <p:nvPr/>
          </p:nvSpPr>
          <p:spPr bwMode="auto">
            <a:xfrm>
              <a:off x="5710177" y="433906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Verdana" pitchFamily="34" charset="0"/>
                  <a:ea typeface="ＭＳ Ｐゴシック" pitchFamily="34" charset="-128"/>
                </a:rPr>
                <a:t>BSR</a:t>
              </a:r>
            </a:p>
          </p:txBody>
        </p:sp>
        <p:cxnSp>
          <p:nvCxnSpPr>
            <p:cNvPr id="14" name="Elbow Connector 13"/>
            <p:cNvCxnSpPr>
              <a:stCxn id="7" idx="2"/>
              <a:endCxn id="8" idx="0"/>
            </p:cNvCxnSpPr>
            <p:nvPr/>
          </p:nvCxnSpPr>
          <p:spPr bwMode="auto">
            <a:xfrm rot="16200000" flipH="1">
              <a:off x="4613720" y="1728091"/>
              <a:ext cx="280731" cy="5610"/>
            </a:xfrm>
            <a:prstGeom prst="bentConnector3">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15" name="Elbow Connector 14"/>
            <p:cNvCxnSpPr>
              <a:stCxn id="8" idx="2"/>
              <a:endCxn id="9" idx="0"/>
            </p:cNvCxnSpPr>
            <p:nvPr/>
          </p:nvCxnSpPr>
          <p:spPr bwMode="auto">
            <a:xfrm rot="16200000" flipH="1">
              <a:off x="4615683" y="2471955"/>
              <a:ext cx="288024" cy="5610"/>
            </a:xfrm>
            <a:prstGeom prst="bentConnector3">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16" name="Elbow Connector 15"/>
            <p:cNvCxnSpPr>
              <a:stCxn id="9" idx="2"/>
              <a:endCxn id="10" idx="0"/>
            </p:cNvCxnSpPr>
            <p:nvPr/>
          </p:nvCxnSpPr>
          <p:spPr bwMode="auto">
            <a:xfrm rot="5400000">
              <a:off x="4053729" y="2777379"/>
              <a:ext cx="407892" cy="1009650"/>
            </a:xfrm>
            <a:prstGeom prst="bentConnector3">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17" name="Elbow Connector 16"/>
            <p:cNvCxnSpPr>
              <a:stCxn id="9" idx="2"/>
              <a:endCxn id="11" idx="0"/>
            </p:cNvCxnSpPr>
            <p:nvPr/>
          </p:nvCxnSpPr>
          <p:spPr bwMode="auto">
            <a:xfrm rot="16200000" flipH="1">
              <a:off x="4887166" y="2953592"/>
              <a:ext cx="407892" cy="657225"/>
            </a:xfrm>
            <a:prstGeom prst="bentConnector3">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18" name="Elbow Connector 17"/>
            <p:cNvCxnSpPr>
              <a:stCxn id="11" idx="2"/>
              <a:endCxn id="12" idx="0"/>
            </p:cNvCxnSpPr>
            <p:nvPr/>
          </p:nvCxnSpPr>
          <p:spPr bwMode="auto">
            <a:xfrm rot="5400000">
              <a:off x="4763643" y="3687318"/>
              <a:ext cx="397764" cy="914400"/>
            </a:xfrm>
            <a:prstGeom prst="bentConnector3">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19" name="Elbow Connector 18"/>
            <p:cNvCxnSpPr>
              <a:stCxn id="11" idx="2"/>
              <a:endCxn id="13" idx="0"/>
            </p:cNvCxnSpPr>
            <p:nvPr/>
          </p:nvCxnSpPr>
          <p:spPr bwMode="auto">
            <a:xfrm rot="16200000" flipH="1">
              <a:off x="5596840" y="3768522"/>
              <a:ext cx="393424" cy="747652"/>
            </a:xfrm>
            <a:prstGeom prst="bentConnector3">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20" name="Elbow Connector 19"/>
            <p:cNvCxnSpPr>
              <a:stCxn id="11" idx="1"/>
              <a:endCxn id="10" idx="3"/>
            </p:cNvCxnSpPr>
            <p:nvPr/>
          </p:nvCxnSpPr>
          <p:spPr bwMode="auto">
            <a:xfrm rot="10800000">
              <a:off x="4210050" y="3715893"/>
              <a:ext cx="666750" cy="9525"/>
            </a:xfrm>
            <a:prstGeom prst="bentConnector3">
              <a:avLst/>
            </a:prstGeom>
            <a:solidFill>
              <a:schemeClr val="accent1"/>
            </a:solidFill>
            <a:ln w="9525" cap="flat" cmpd="sng" algn="ctr">
              <a:solidFill>
                <a:schemeClr val="accent1"/>
              </a:solidFill>
              <a:prstDash val="dash"/>
              <a:round/>
              <a:headEnd type="none" w="med" len="med"/>
              <a:tailEnd type="triangle" w="med" len="med"/>
            </a:ln>
            <a:effectLst/>
          </p:spPr>
        </p:cxnSp>
      </p:grpSp>
      <p:sp>
        <p:nvSpPr>
          <p:cNvPr id="21" name="Rounded Rectangle 20"/>
          <p:cNvSpPr/>
          <p:nvPr/>
        </p:nvSpPr>
        <p:spPr>
          <a:xfrm>
            <a:off x="4875825" y="2716490"/>
            <a:ext cx="11430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SVF Player</a:t>
            </a:r>
            <a:endParaRPr lang="en-US" sz="1200" dirty="0">
              <a:solidFill>
                <a:schemeClr val="tx1"/>
              </a:solidFill>
            </a:endParaRPr>
          </a:p>
        </p:txBody>
      </p:sp>
      <p:cxnSp>
        <p:nvCxnSpPr>
          <p:cNvPr id="22" name="Elbow Connector 21"/>
          <p:cNvCxnSpPr>
            <a:stCxn id="8" idx="1"/>
            <a:endCxn id="21" idx="0"/>
          </p:cNvCxnSpPr>
          <p:nvPr/>
        </p:nvCxnSpPr>
        <p:spPr>
          <a:xfrm rot="10800000" flipV="1">
            <a:off x="5447326" y="2017710"/>
            <a:ext cx="494513" cy="698780"/>
          </a:xfrm>
          <a:prstGeom prst="bentConnector2">
            <a:avLst/>
          </a:prstGeom>
          <a:ln w="50800" cmpd="dbl">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494825" y="1809750"/>
            <a:ext cx="1504950" cy="253916"/>
          </a:xfrm>
          <a:prstGeom prst="rect">
            <a:avLst/>
          </a:prstGeom>
          <a:noFill/>
        </p:spPr>
        <p:txBody>
          <a:bodyPr wrap="square" rtlCol="0">
            <a:spAutoFit/>
          </a:bodyPr>
          <a:lstStyle/>
          <a:p>
            <a:r>
              <a:rPr lang="en-US" sz="1050" dirty="0" err="1" smtClean="0"/>
              <a:t>TestInjectionInterface</a:t>
            </a:r>
            <a:endParaRPr lang="en-US" sz="1050" dirty="0"/>
          </a:p>
        </p:txBody>
      </p:sp>
      <p:sp>
        <p:nvSpPr>
          <p:cNvPr id="25" name="TextBox 24"/>
          <p:cNvSpPr txBox="1"/>
          <p:nvPr/>
        </p:nvSpPr>
        <p:spPr>
          <a:xfrm>
            <a:off x="4199550" y="3102019"/>
            <a:ext cx="1666875" cy="646331"/>
          </a:xfrm>
          <a:prstGeom prst="rect">
            <a:avLst/>
          </a:prstGeom>
          <a:noFill/>
        </p:spPr>
        <p:txBody>
          <a:bodyPr wrap="square" rtlCol="0">
            <a:spAutoFit/>
          </a:bodyPr>
          <a:lstStyle/>
          <a:p>
            <a:r>
              <a:rPr lang="en-US" sz="900" dirty="0" smtClean="0"/>
              <a:t>SIR 8 TDI(01) MASK(00);</a:t>
            </a:r>
          </a:p>
          <a:p>
            <a:r>
              <a:rPr lang="en-US" sz="900" dirty="0" smtClean="0"/>
              <a:t>SDR 32 TDI(55555555) TDO(AAAAAAAA) MASK(FFFFFFFF);</a:t>
            </a:r>
            <a:endParaRPr lang="en-US" sz="900" dirty="0"/>
          </a:p>
        </p:txBody>
      </p:sp>
      <p:sp>
        <p:nvSpPr>
          <p:cNvPr id="26" name="TextBox 25"/>
          <p:cNvSpPr txBox="1"/>
          <p:nvPr/>
        </p:nvSpPr>
        <p:spPr>
          <a:xfrm>
            <a:off x="3733800" y="1970944"/>
            <a:ext cx="2133600" cy="784830"/>
          </a:xfrm>
          <a:prstGeom prst="rect">
            <a:avLst/>
          </a:prstGeom>
          <a:noFill/>
        </p:spPr>
        <p:txBody>
          <a:bodyPr wrap="square" rtlCol="0">
            <a:spAutoFit/>
          </a:bodyPr>
          <a:lstStyle/>
          <a:p>
            <a:r>
              <a:rPr lang="en-US" sz="900" dirty="0" smtClean="0"/>
              <a:t>RVF(“SIR“, 8, 0x01, 0x00, 0x00)</a:t>
            </a:r>
            <a:br>
              <a:rPr lang="en-US" sz="900" dirty="0" smtClean="0"/>
            </a:br>
            <a:r>
              <a:rPr lang="en-US" sz="900" dirty="0" smtClean="0"/>
              <a:t># WAIT for sync of model to complete</a:t>
            </a:r>
          </a:p>
          <a:p>
            <a:r>
              <a:rPr lang="en-US" sz="900" dirty="0"/>
              <a:t>RVF</a:t>
            </a:r>
            <a:r>
              <a:rPr lang="en-US" sz="900" dirty="0" smtClean="0"/>
              <a:t>(“SDR“,</a:t>
            </a:r>
            <a:r>
              <a:rPr lang="en-US" sz="900" dirty="0"/>
              <a:t>32 , </a:t>
            </a:r>
            <a:r>
              <a:rPr lang="en-US" sz="900" dirty="0" smtClean="0"/>
              <a:t>0x55555555, 0xAAAAAAAA, 0xFFFFFFFF) </a:t>
            </a:r>
          </a:p>
          <a:p>
            <a:r>
              <a:rPr lang="en-US" sz="900" dirty="0" smtClean="0"/>
              <a:t># </a:t>
            </a:r>
            <a:r>
              <a:rPr lang="en-US" sz="900" dirty="0"/>
              <a:t>WAIT for sync of model to </a:t>
            </a:r>
            <a:r>
              <a:rPr lang="en-US" sz="900" dirty="0" smtClean="0"/>
              <a:t>complete</a:t>
            </a:r>
            <a:endParaRPr lang="en-US" sz="900" dirty="0"/>
          </a:p>
        </p:txBody>
      </p:sp>
      <p:sp>
        <p:nvSpPr>
          <p:cNvPr id="27" name="TextBox 26"/>
          <p:cNvSpPr txBox="1"/>
          <p:nvPr/>
        </p:nvSpPr>
        <p:spPr>
          <a:xfrm>
            <a:off x="7416773" y="2238250"/>
            <a:ext cx="2133600" cy="507831"/>
          </a:xfrm>
          <a:prstGeom prst="rect">
            <a:avLst/>
          </a:prstGeom>
          <a:noFill/>
        </p:spPr>
        <p:txBody>
          <a:bodyPr wrap="square" rtlCol="0">
            <a:spAutoFit/>
          </a:bodyPr>
          <a:lstStyle/>
          <a:p>
            <a:r>
              <a:rPr lang="en-US" sz="900" dirty="0" smtClean="0">
                <a:solidFill>
                  <a:srgbClr val="0070C0"/>
                </a:solidFill>
              </a:rPr>
              <a:t>RVF(“SIR“, 8, 0x01, 0x00, 0x00)</a:t>
            </a:r>
          </a:p>
          <a:p>
            <a:r>
              <a:rPr lang="en-US" sz="900" dirty="0">
                <a:solidFill>
                  <a:srgbClr val="0070C0"/>
                </a:solidFill>
              </a:rPr>
              <a:t>RVF</a:t>
            </a:r>
            <a:r>
              <a:rPr lang="en-US" sz="900" dirty="0" smtClean="0">
                <a:solidFill>
                  <a:srgbClr val="0070C0"/>
                </a:solidFill>
              </a:rPr>
              <a:t>(“SDR“,</a:t>
            </a:r>
            <a:r>
              <a:rPr lang="en-US" sz="900" dirty="0">
                <a:solidFill>
                  <a:srgbClr val="0070C0"/>
                </a:solidFill>
              </a:rPr>
              <a:t>32 , </a:t>
            </a:r>
            <a:r>
              <a:rPr lang="en-US" sz="900" dirty="0" smtClean="0">
                <a:solidFill>
                  <a:srgbClr val="0070C0"/>
                </a:solidFill>
              </a:rPr>
              <a:t>0x55555555, 0xAAAAAAAA, 0xFFFFFFFF) </a:t>
            </a:r>
          </a:p>
        </p:txBody>
      </p:sp>
      <p:sp>
        <p:nvSpPr>
          <p:cNvPr id="29" name="TextBox 28"/>
          <p:cNvSpPr txBox="1"/>
          <p:nvPr/>
        </p:nvSpPr>
        <p:spPr>
          <a:xfrm>
            <a:off x="8077200" y="2881521"/>
            <a:ext cx="1066800" cy="923330"/>
          </a:xfrm>
          <a:prstGeom prst="rect">
            <a:avLst/>
          </a:prstGeom>
          <a:noFill/>
        </p:spPr>
        <p:txBody>
          <a:bodyPr wrap="square" rtlCol="0">
            <a:spAutoFit/>
          </a:bodyPr>
          <a:lstStyle/>
          <a:p>
            <a:r>
              <a:rPr lang="en-US" sz="900" dirty="0" smtClean="0">
                <a:solidFill>
                  <a:srgbClr val="0070C0"/>
                </a:solidFill>
              </a:rPr>
              <a:t>RVF(“CSU “, 8, 0x01, 0x00, 0x00)</a:t>
            </a:r>
          </a:p>
          <a:p>
            <a:r>
              <a:rPr lang="en-US" sz="900" dirty="0">
                <a:solidFill>
                  <a:srgbClr val="0070C0"/>
                </a:solidFill>
              </a:rPr>
              <a:t>RVF(“CSU “,32 , </a:t>
            </a:r>
            <a:r>
              <a:rPr lang="en-US" sz="900" dirty="0" smtClean="0">
                <a:solidFill>
                  <a:srgbClr val="0070C0"/>
                </a:solidFill>
              </a:rPr>
              <a:t>0x55555555, 0xAAAAAAAA, 0xFFFFFFFF) </a:t>
            </a:r>
          </a:p>
        </p:txBody>
      </p:sp>
      <p:sp>
        <p:nvSpPr>
          <p:cNvPr id="30" name="Content Placeholder 46"/>
          <p:cNvSpPr txBox="1">
            <a:spLocks/>
          </p:cNvSpPr>
          <p:nvPr/>
        </p:nvSpPr>
        <p:spPr>
          <a:xfrm>
            <a:off x="76201" y="785292"/>
            <a:ext cx="3733800" cy="39343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sz="1400" dirty="0" smtClean="0">
                <a:solidFill>
                  <a:schemeClr val="tx1"/>
                </a:solidFill>
              </a:rPr>
              <a:t>SVF Player plays back one line at a time of the SVF file and transforms each statement into a </a:t>
            </a:r>
            <a:r>
              <a:rPr lang="en-US" sz="1400" dirty="0" err="1" smtClean="0">
                <a:solidFill>
                  <a:schemeClr val="tx1"/>
                </a:solidFill>
              </a:rPr>
              <a:t>JTAGChain</a:t>
            </a:r>
            <a:r>
              <a:rPr lang="en-US" sz="1400" dirty="0" smtClean="0">
                <a:solidFill>
                  <a:schemeClr val="tx1"/>
                </a:solidFill>
              </a:rPr>
              <a:t> message request</a:t>
            </a:r>
          </a:p>
          <a:p>
            <a:r>
              <a:rPr lang="en-US" sz="1400" dirty="0" smtClean="0">
                <a:solidFill>
                  <a:schemeClr val="tx1"/>
                </a:solidFill>
              </a:rPr>
              <a:t>The </a:t>
            </a:r>
            <a:r>
              <a:rPr lang="en-US" sz="1400" dirty="0" err="1" smtClean="0">
                <a:solidFill>
                  <a:schemeClr val="tx1"/>
                </a:solidFill>
              </a:rPr>
              <a:t>JTAGChain</a:t>
            </a:r>
            <a:r>
              <a:rPr lang="en-US" sz="1400" dirty="0" smtClean="0">
                <a:solidFill>
                  <a:schemeClr val="tx1"/>
                </a:solidFill>
              </a:rPr>
              <a:t> passes that request to the </a:t>
            </a:r>
            <a:r>
              <a:rPr lang="en-US" sz="1400" dirty="0" err="1" smtClean="0">
                <a:solidFill>
                  <a:schemeClr val="tx1"/>
                </a:solidFill>
              </a:rPr>
              <a:t>JTAGControllerAssembly</a:t>
            </a:r>
            <a:endParaRPr lang="en-US" sz="1400" dirty="0" smtClean="0">
              <a:solidFill>
                <a:schemeClr val="tx1"/>
              </a:solidFill>
            </a:endParaRPr>
          </a:p>
          <a:p>
            <a:r>
              <a:rPr lang="en-US" sz="1400" dirty="0" smtClean="0">
                <a:solidFill>
                  <a:schemeClr val="tx1"/>
                </a:solidFill>
              </a:rPr>
              <a:t>Simultaneously, the </a:t>
            </a:r>
            <a:r>
              <a:rPr lang="en-US" sz="1400" dirty="0" err="1" smtClean="0">
                <a:solidFill>
                  <a:schemeClr val="tx1"/>
                </a:solidFill>
              </a:rPr>
              <a:t>JTAGController</a:t>
            </a:r>
            <a:r>
              <a:rPr lang="en-US" sz="1400" dirty="0" smtClean="0">
                <a:solidFill>
                  <a:schemeClr val="tx1"/>
                </a:solidFill>
              </a:rPr>
              <a:t> Injection Strategy transforms the request into CSU messages to the TAP to update the TAP tree request state</a:t>
            </a:r>
          </a:p>
          <a:p>
            <a:r>
              <a:rPr lang="en-US" sz="1400" dirty="0" smtClean="0">
                <a:solidFill>
                  <a:schemeClr val="tx1"/>
                </a:solidFill>
              </a:rPr>
              <a:t>The TAP transforms the </a:t>
            </a:r>
            <a:r>
              <a:rPr lang="en-US" sz="1400" dirty="0" err="1" smtClean="0">
                <a:solidFill>
                  <a:schemeClr val="tx1"/>
                </a:solidFill>
              </a:rPr>
              <a:t>updateRequest</a:t>
            </a:r>
            <a:r>
              <a:rPr lang="en-US" sz="1400" dirty="0" smtClean="0">
                <a:solidFill>
                  <a:schemeClr val="tx1"/>
                </a:solidFill>
              </a:rPr>
              <a:t> into child </a:t>
            </a:r>
            <a:r>
              <a:rPr lang="en-US" sz="1400" dirty="0" err="1" smtClean="0">
                <a:solidFill>
                  <a:schemeClr val="tx1"/>
                </a:solidFill>
              </a:rPr>
              <a:t>updateRequests</a:t>
            </a:r>
            <a:r>
              <a:rPr lang="en-US" sz="1400" dirty="0" smtClean="0">
                <a:solidFill>
                  <a:schemeClr val="tx1"/>
                </a:solidFill>
              </a:rPr>
              <a:t> and passes them to the children nodes</a:t>
            </a:r>
          </a:p>
          <a:p>
            <a:r>
              <a:rPr lang="en-US" sz="1400" dirty="0" smtClean="0">
                <a:solidFill>
                  <a:schemeClr val="tx1"/>
                </a:solidFill>
              </a:rPr>
              <a:t>The </a:t>
            </a:r>
            <a:r>
              <a:rPr lang="en-US" sz="1400" dirty="0" err="1" smtClean="0">
                <a:solidFill>
                  <a:schemeClr val="tx1"/>
                </a:solidFill>
              </a:rPr>
              <a:t>JTAGControllerAssembly</a:t>
            </a:r>
            <a:r>
              <a:rPr lang="en-US" sz="1400" dirty="0" smtClean="0">
                <a:solidFill>
                  <a:schemeClr val="tx1"/>
                </a:solidFill>
              </a:rPr>
              <a:t> sends the data to the </a:t>
            </a:r>
            <a:r>
              <a:rPr lang="en-US" sz="1400" dirty="0" err="1" smtClean="0">
                <a:solidFill>
                  <a:schemeClr val="tx1"/>
                </a:solidFill>
              </a:rPr>
              <a:t>JTAGController</a:t>
            </a:r>
            <a:r>
              <a:rPr lang="en-US" sz="1400" dirty="0" smtClean="0">
                <a:solidFill>
                  <a:schemeClr val="tx1"/>
                </a:solidFill>
              </a:rPr>
              <a:t> driver to synchronize the hardware</a:t>
            </a:r>
            <a:endParaRPr lang="en-US" sz="1400" dirty="0">
              <a:solidFill>
                <a:schemeClr val="tx1"/>
              </a:solidFill>
            </a:endParaRPr>
          </a:p>
        </p:txBody>
      </p:sp>
      <p:sp>
        <p:nvSpPr>
          <p:cNvPr id="31" name="TextBox 30"/>
          <p:cNvSpPr txBox="1"/>
          <p:nvPr/>
        </p:nvSpPr>
        <p:spPr>
          <a:xfrm>
            <a:off x="3733800" y="895350"/>
            <a:ext cx="2133600" cy="784830"/>
          </a:xfrm>
          <a:prstGeom prst="rect">
            <a:avLst/>
          </a:prstGeom>
          <a:noFill/>
        </p:spPr>
        <p:txBody>
          <a:bodyPr wrap="square" rtlCol="0">
            <a:spAutoFit/>
          </a:bodyPr>
          <a:lstStyle/>
          <a:p>
            <a:r>
              <a:rPr lang="en-US" sz="900" dirty="0" smtClean="0"/>
              <a:t>RVF(“SIR“, 8, 0x01, 0x00, 0x00)</a:t>
            </a:r>
            <a:br>
              <a:rPr lang="en-US" sz="900" dirty="0" smtClean="0"/>
            </a:br>
            <a:r>
              <a:rPr lang="en-US" sz="900" dirty="0" smtClean="0"/>
              <a:t># WAIT for sync of model to complete</a:t>
            </a:r>
          </a:p>
          <a:p>
            <a:r>
              <a:rPr lang="en-US" sz="900" dirty="0"/>
              <a:t>RVF</a:t>
            </a:r>
            <a:r>
              <a:rPr lang="en-US" sz="900" dirty="0" smtClean="0"/>
              <a:t>(“SDR“,</a:t>
            </a:r>
            <a:r>
              <a:rPr lang="en-US" sz="900" dirty="0"/>
              <a:t>32 , </a:t>
            </a:r>
            <a:r>
              <a:rPr lang="en-US" sz="900" dirty="0" smtClean="0"/>
              <a:t>0x55555555, 0xAAAAAAAA, 0xFFFFFFFF) </a:t>
            </a:r>
          </a:p>
          <a:p>
            <a:r>
              <a:rPr lang="en-US" sz="900" dirty="0" smtClean="0"/>
              <a:t># </a:t>
            </a:r>
            <a:r>
              <a:rPr lang="en-US" sz="900" dirty="0"/>
              <a:t>WAIT for sync of model to </a:t>
            </a:r>
            <a:r>
              <a:rPr lang="en-US" sz="900" dirty="0" smtClean="0"/>
              <a:t>complete</a:t>
            </a:r>
            <a:endParaRPr lang="en-US" sz="900" dirty="0"/>
          </a:p>
        </p:txBody>
      </p:sp>
      <p:sp>
        <p:nvSpPr>
          <p:cNvPr id="32" name="TextBox 31"/>
          <p:cNvSpPr txBox="1"/>
          <p:nvPr/>
        </p:nvSpPr>
        <p:spPr>
          <a:xfrm>
            <a:off x="5833608" y="3181350"/>
            <a:ext cx="1938792" cy="230832"/>
          </a:xfrm>
          <a:prstGeom prst="rect">
            <a:avLst/>
          </a:prstGeom>
          <a:noFill/>
        </p:spPr>
        <p:txBody>
          <a:bodyPr wrap="square" rtlCol="0">
            <a:spAutoFit/>
          </a:bodyPr>
          <a:lstStyle/>
          <a:p>
            <a:r>
              <a:rPr lang="en-US" sz="900" dirty="0" smtClean="0">
                <a:solidFill>
                  <a:srgbClr val="0070C0"/>
                </a:solidFill>
              </a:rPr>
              <a:t>RVF(“CSU “, 8, 0x01, 0x00, 0x00)</a:t>
            </a:r>
          </a:p>
        </p:txBody>
      </p:sp>
      <p:sp>
        <p:nvSpPr>
          <p:cNvPr id="33" name="TextBox 32"/>
          <p:cNvSpPr txBox="1"/>
          <p:nvPr/>
        </p:nvSpPr>
        <p:spPr>
          <a:xfrm>
            <a:off x="7315200" y="3878818"/>
            <a:ext cx="2012853" cy="369332"/>
          </a:xfrm>
          <a:prstGeom prst="rect">
            <a:avLst/>
          </a:prstGeom>
          <a:noFill/>
        </p:spPr>
        <p:txBody>
          <a:bodyPr wrap="square" rtlCol="0">
            <a:spAutoFit/>
          </a:bodyPr>
          <a:lstStyle/>
          <a:p>
            <a:r>
              <a:rPr lang="en-US" sz="900" dirty="0" smtClean="0">
                <a:solidFill>
                  <a:srgbClr val="0070C0"/>
                </a:solidFill>
              </a:rPr>
              <a:t>RVF</a:t>
            </a:r>
            <a:r>
              <a:rPr lang="en-US" sz="900" dirty="0">
                <a:solidFill>
                  <a:srgbClr val="0070C0"/>
                </a:solidFill>
              </a:rPr>
              <a:t>(“CSU “,32 , </a:t>
            </a:r>
            <a:r>
              <a:rPr lang="en-US" sz="900" dirty="0" smtClean="0">
                <a:solidFill>
                  <a:srgbClr val="0070C0"/>
                </a:solidFill>
              </a:rPr>
              <a:t>0x55555555, 0xAAAAAAAA, 0xFFFFFFFF) </a:t>
            </a:r>
          </a:p>
        </p:txBody>
      </p:sp>
    </p:spTree>
    <p:extLst>
      <p:ext uri="{BB962C8B-B14F-4D97-AF65-F5344CB8AC3E}">
        <p14:creationId xmlns:p14="http://schemas.microsoft.com/office/powerpoint/2010/main" val="109770977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7650"/>
            <a:ext cx="8229600" cy="1200150"/>
          </a:xfrm>
        </p:spPr>
        <p:txBody>
          <a:bodyPr/>
          <a:lstStyle/>
          <a:p>
            <a:r>
              <a:rPr lang="en-US" sz="4400" dirty="0" smtClean="0"/>
              <a:t>JTAGBoard1 SVF Example</a:t>
            </a:r>
            <a:endParaRPr lang="en-US" sz="4400" dirty="0"/>
          </a:p>
        </p:txBody>
      </p:sp>
      <p:sp>
        <p:nvSpPr>
          <p:cNvPr id="3" name="Footer Placeholder 2"/>
          <p:cNvSpPr>
            <a:spLocks noGrp="1"/>
          </p:cNvSpPr>
          <p:nvPr>
            <p:ph type="ftr" sz="quarter" idx="11"/>
          </p:nvPr>
        </p:nvSpPr>
        <p:spPr/>
        <p:txBody>
          <a:bodyPr/>
          <a:lstStyle/>
          <a:p>
            <a:r>
              <a:rPr lang="en-US" smtClean="0"/>
              <a:t>P2654/P1687.1 Unified Concepts Analysis</a:t>
            </a:r>
            <a:endParaRPr lang="en-US" dirty="0"/>
          </a:p>
        </p:txBody>
      </p:sp>
      <p:sp>
        <p:nvSpPr>
          <p:cNvPr id="4" name="Slide Number Placeholder 3"/>
          <p:cNvSpPr>
            <a:spLocks noGrp="1"/>
          </p:cNvSpPr>
          <p:nvPr>
            <p:ph type="sldNum" sz="quarter" idx="12"/>
          </p:nvPr>
        </p:nvSpPr>
        <p:spPr>
          <a:xfrm>
            <a:off x="8389904" y="4767263"/>
            <a:ext cx="561975" cy="273844"/>
          </a:xfrm>
        </p:spPr>
        <p:txBody>
          <a:bodyPr/>
          <a:lstStyle/>
          <a:p>
            <a:fld id="{BA9B540C-44DA-4F69-89C9-7C84606640D3}" type="slidenum">
              <a:rPr lang="en-US" smtClean="0"/>
              <a:pPr/>
              <a:t>57</a:t>
            </a:fld>
            <a:endParaRPr lang="en-US"/>
          </a:p>
        </p:txBody>
      </p:sp>
      <p:sp>
        <p:nvSpPr>
          <p:cNvPr id="5" name="Date Placeholder 4"/>
          <p:cNvSpPr>
            <a:spLocks noGrp="1"/>
          </p:cNvSpPr>
          <p:nvPr>
            <p:ph type="dt" sz="half" idx="10"/>
          </p:nvPr>
        </p:nvSpPr>
        <p:spPr>
          <a:xfrm>
            <a:off x="7238025" y="4781549"/>
            <a:ext cx="1057923" cy="259557"/>
          </a:xfrm>
        </p:spPr>
        <p:txBody>
          <a:bodyPr/>
          <a:lstStyle/>
          <a:p>
            <a:fld id="{EC070669-3872-4892-9BDB-3A7551FC55C5}" type="datetime1">
              <a:rPr lang="en-US" smtClean="0"/>
              <a:t>3/23/2021</a:t>
            </a:fld>
            <a:endParaRPr lang="en-US" dirty="0"/>
          </a:p>
        </p:txBody>
      </p:sp>
      <p:grpSp>
        <p:nvGrpSpPr>
          <p:cNvPr id="6" name="Group 5"/>
          <p:cNvGrpSpPr/>
          <p:nvPr/>
        </p:nvGrpSpPr>
        <p:grpSpPr>
          <a:xfrm>
            <a:off x="5433098" y="1047750"/>
            <a:ext cx="3328927" cy="3671841"/>
            <a:chOff x="3295650" y="1131045"/>
            <a:chExt cx="3328927" cy="3671841"/>
          </a:xfrm>
        </p:grpSpPr>
        <p:sp>
          <p:nvSpPr>
            <p:cNvPr id="7" name="Flowchart: Alternate Process 6"/>
            <p:cNvSpPr/>
            <p:nvPr/>
          </p:nvSpPr>
          <p:spPr bwMode="auto">
            <a:xfrm>
              <a:off x="3646380" y="1131045"/>
              <a:ext cx="22098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a:ln>
                    <a:noFill/>
                  </a:ln>
                  <a:solidFill>
                    <a:schemeClr val="tx1"/>
                  </a:solidFill>
                  <a:effectLst/>
                  <a:latin typeface="Verdana" pitchFamily="34" charset="0"/>
                  <a:ea typeface="ＭＳ Ｐゴシック" pitchFamily="34" charset="-128"/>
                </a:rPr>
                <a:t>JTAGControllerAssembly</a:t>
              </a:r>
              <a:endParaRPr kumimoji="0" lang="en-US" sz="11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8" name="Flowchart: Alternate Process 7"/>
            <p:cNvSpPr/>
            <p:nvPr/>
          </p:nvSpPr>
          <p:spPr bwMode="auto">
            <a:xfrm>
              <a:off x="3804390" y="1871262"/>
              <a:ext cx="19050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Verdana" pitchFamily="34" charset="0"/>
                  <a:ea typeface="ＭＳ Ｐゴシック" pitchFamily="34" charset="-128"/>
                </a:rPr>
                <a:t>JTAGChain</a:t>
              </a:r>
              <a:endParaRPr kumimoji="0" lang="en-US" sz="18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9" name="Flowchart: Alternate Process 8"/>
            <p:cNvSpPr/>
            <p:nvPr/>
          </p:nvSpPr>
          <p:spPr bwMode="auto">
            <a:xfrm>
              <a:off x="4210050" y="2618772"/>
              <a:ext cx="11049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Verdana" pitchFamily="34" charset="0"/>
                  <a:ea typeface="ＭＳ Ｐゴシック" pitchFamily="34" charset="-128"/>
                </a:rPr>
                <a:t>TAP</a:t>
              </a:r>
            </a:p>
          </p:txBody>
        </p:sp>
        <p:sp>
          <p:nvSpPr>
            <p:cNvPr id="10" name="Flowchart: Alternate Process 9"/>
            <p:cNvSpPr/>
            <p:nvPr/>
          </p:nvSpPr>
          <p:spPr bwMode="auto">
            <a:xfrm>
              <a:off x="3295650" y="348615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Verdana" pitchFamily="34" charset="0"/>
                  <a:ea typeface="ＭＳ Ｐゴシック" pitchFamily="34" charset="-128"/>
                </a:rPr>
                <a:t>IR</a:t>
              </a:r>
            </a:p>
          </p:txBody>
        </p:sp>
        <p:sp>
          <p:nvSpPr>
            <p:cNvPr id="11" name="Flowchart: Alternate Process 10"/>
            <p:cNvSpPr/>
            <p:nvPr/>
          </p:nvSpPr>
          <p:spPr bwMode="auto">
            <a:xfrm>
              <a:off x="4876800" y="3486150"/>
              <a:ext cx="108585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Verdana" pitchFamily="34" charset="0"/>
                  <a:ea typeface="ＭＳ Ｐゴシック" pitchFamily="34" charset="-128"/>
                </a:rPr>
                <a:t>ScanMux</a:t>
              </a:r>
              <a:endParaRPr kumimoji="0" lang="en-US" sz="1800" b="0" i="0" u="none" strike="noStrike" cap="none" normalizeH="0" baseline="0" dirty="0">
                <a:ln>
                  <a:noFill/>
                </a:ln>
                <a:solidFill>
                  <a:schemeClr val="tx1"/>
                </a:solidFill>
                <a:effectLst/>
                <a:latin typeface="Verdana" pitchFamily="34" charset="0"/>
                <a:ea typeface="ＭＳ Ｐゴシック" pitchFamily="34" charset="-128"/>
              </a:endParaRPr>
            </a:p>
          </p:txBody>
        </p:sp>
        <p:sp>
          <p:nvSpPr>
            <p:cNvPr id="12" name="Flowchart: Alternate Process 11"/>
            <p:cNvSpPr/>
            <p:nvPr/>
          </p:nvSpPr>
          <p:spPr bwMode="auto">
            <a:xfrm>
              <a:off x="3962400" y="4343400"/>
              <a:ext cx="108585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Verdana" pitchFamily="34" charset="0"/>
                  <a:ea typeface="ＭＳ Ｐゴシック" pitchFamily="34" charset="-128"/>
                </a:rPr>
                <a:t>BYPASS</a:t>
              </a:r>
            </a:p>
          </p:txBody>
        </p:sp>
        <p:sp>
          <p:nvSpPr>
            <p:cNvPr id="13" name="Flowchart: Alternate Process 12"/>
            <p:cNvSpPr/>
            <p:nvPr/>
          </p:nvSpPr>
          <p:spPr bwMode="auto">
            <a:xfrm>
              <a:off x="5710177" y="4339060"/>
              <a:ext cx="914400" cy="459486"/>
            </a:xfrm>
            <a:prstGeom prst="flowChartAlternateProcess">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Verdana" pitchFamily="34" charset="0"/>
                  <a:ea typeface="ＭＳ Ｐゴシック" pitchFamily="34" charset="-128"/>
                </a:rPr>
                <a:t>BSR</a:t>
              </a:r>
            </a:p>
          </p:txBody>
        </p:sp>
        <p:cxnSp>
          <p:nvCxnSpPr>
            <p:cNvPr id="14" name="Elbow Connector 13"/>
            <p:cNvCxnSpPr>
              <a:stCxn id="7" idx="2"/>
              <a:endCxn id="8" idx="0"/>
            </p:cNvCxnSpPr>
            <p:nvPr/>
          </p:nvCxnSpPr>
          <p:spPr bwMode="auto">
            <a:xfrm rot="16200000" flipH="1">
              <a:off x="4613720" y="1728091"/>
              <a:ext cx="280731" cy="5610"/>
            </a:xfrm>
            <a:prstGeom prst="bentConnector3">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15" name="Elbow Connector 14"/>
            <p:cNvCxnSpPr>
              <a:stCxn id="8" idx="2"/>
              <a:endCxn id="9" idx="0"/>
            </p:cNvCxnSpPr>
            <p:nvPr/>
          </p:nvCxnSpPr>
          <p:spPr bwMode="auto">
            <a:xfrm rot="16200000" flipH="1">
              <a:off x="4615683" y="2471955"/>
              <a:ext cx="288024" cy="5610"/>
            </a:xfrm>
            <a:prstGeom prst="bentConnector3">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16" name="Elbow Connector 15"/>
            <p:cNvCxnSpPr>
              <a:stCxn id="9" idx="2"/>
              <a:endCxn id="10" idx="0"/>
            </p:cNvCxnSpPr>
            <p:nvPr/>
          </p:nvCxnSpPr>
          <p:spPr bwMode="auto">
            <a:xfrm rot="5400000">
              <a:off x="4053729" y="2777379"/>
              <a:ext cx="407892" cy="1009650"/>
            </a:xfrm>
            <a:prstGeom prst="bentConnector3">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17" name="Elbow Connector 16"/>
            <p:cNvCxnSpPr>
              <a:stCxn id="9" idx="2"/>
              <a:endCxn id="11" idx="0"/>
            </p:cNvCxnSpPr>
            <p:nvPr/>
          </p:nvCxnSpPr>
          <p:spPr bwMode="auto">
            <a:xfrm rot="16200000" flipH="1">
              <a:off x="4887166" y="2953592"/>
              <a:ext cx="407892" cy="657225"/>
            </a:xfrm>
            <a:prstGeom prst="bentConnector3">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18" name="Elbow Connector 17"/>
            <p:cNvCxnSpPr>
              <a:stCxn id="11" idx="2"/>
              <a:endCxn id="12" idx="0"/>
            </p:cNvCxnSpPr>
            <p:nvPr/>
          </p:nvCxnSpPr>
          <p:spPr bwMode="auto">
            <a:xfrm rot="5400000">
              <a:off x="4763643" y="3687318"/>
              <a:ext cx="397764" cy="914400"/>
            </a:xfrm>
            <a:prstGeom prst="bentConnector3">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19" name="Elbow Connector 18"/>
            <p:cNvCxnSpPr>
              <a:stCxn id="11" idx="2"/>
              <a:endCxn id="13" idx="0"/>
            </p:cNvCxnSpPr>
            <p:nvPr/>
          </p:nvCxnSpPr>
          <p:spPr bwMode="auto">
            <a:xfrm rot="16200000" flipH="1">
              <a:off x="5596840" y="3768522"/>
              <a:ext cx="393424" cy="747652"/>
            </a:xfrm>
            <a:prstGeom prst="bentConnector3">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20" name="Elbow Connector 19"/>
            <p:cNvCxnSpPr>
              <a:stCxn id="11" idx="1"/>
              <a:endCxn id="10" idx="3"/>
            </p:cNvCxnSpPr>
            <p:nvPr/>
          </p:nvCxnSpPr>
          <p:spPr bwMode="auto">
            <a:xfrm rot="10800000">
              <a:off x="4210050" y="3715893"/>
              <a:ext cx="666750" cy="9525"/>
            </a:xfrm>
            <a:prstGeom prst="bentConnector3">
              <a:avLst/>
            </a:prstGeom>
            <a:solidFill>
              <a:schemeClr val="accent1"/>
            </a:solidFill>
            <a:ln w="9525" cap="flat" cmpd="sng" algn="ctr">
              <a:solidFill>
                <a:schemeClr val="accent1"/>
              </a:solidFill>
              <a:prstDash val="dash"/>
              <a:round/>
              <a:headEnd type="none" w="med" len="med"/>
              <a:tailEnd type="triangle" w="med" len="med"/>
            </a:ln>
            <a:effectLst/>
          </p:spPr>
        </p:cxnSp>
      </p:grpSp>
      <p:sp>
        <p:nvSpPr>
          <p:cNvPr id="21" name="Rounded Rectangle 20"/>
          <p:cNvSpPr/>
          <p:nvPr/>
        </p:nvSpPr>
        <p:spPr>
          <a:xfrm>
            <a:off x="4875825" y="2716490"/>
            <a:ext cx="1143000" cy="424285"/>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SVF Player</a:t>
            </a:r>
            <a:endParaRPr lang="en-US" sz="1200" dirty="0">
              <a:solidFill>
                <a:schemeClr val="tx1"/>
              </a:solidFill>
            </a:endParaRPr>
          </a:p>
        </p:txBody>
      </p:sp>
      <p:cxnSp>
        <p:nvCxnSpPr>
          <p:cNvPr id="22" name="Elbow Connector 21"/>
          <p:cNvCxnSpPr>
            <a:stCxn id="8" idx="1"/>
            <a:endCxn id="21" idx="0"/>
          </p:cNvCxnSpPr>
          <p:nvPr/>
        </p:nvCxnSpPr>
        <p:spPr>
          <a:xfrm rot="10800000" flipV="1">
            <a:off x="5447326" y="2017710"/>
            <a:ext cx="494513" cy="698780"/>
          </a:xfrm>
          <a:prstGeom prst="bentConnector2">
            <a:avLst/>
          </a:prstGeom>
          <a:ln w="50800" cmpd="dbl">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494825" y="1809750"/>
            <a:ext cx="1504950" cy="253916"/>
          </a:xfrm>
          <a:prstGeom prst="rect">
            <a:avLst/>
          </a:prstGeom>
          <a:noFill/>
        </p:spPr>
        <p:txBody>
          <a:bodyPr wrap="square" rtlCol="0">
            <a:spAutoFit/>
          </a:bodyPr>
          <a:lstStyle/>
          <a:p>
            <a:r>
              <a:rPr lang="en-US" sz="1050" dirty="0" err="1" smtClean="0"/>
              <a:t>TestInjectionInterface</a:t>
            </a:r>
            <a:endParaRPr lang="en-US" sz="1050" dirty="0"/>
          </a:p>
        </p:txBody>
      </p:sp>
      <p:sp>
        <p:nvSpPr>
          <p:cNvPr id="25" name="TextBox 24"/>
          <p:cNvSpPr txBox="1"/>
          <p:nvPr/>
        </p:nvSpPr>
        <p:spPr>
          <a:xfrm>
            <a:off x="4199550" y="3102019"/>
            <a:ext cx="1666875" cy="646331"/>
          </a:xfrm>
          <a:prstGeom prst="rect">
            <a:avLst/>
          </a:prstGeom>
          <a:noFill/>
        </p:spPr>
        <p:txBody>
          <a:bodyPr wrap="square" rtlCol="0">
            <a:spAutoFit/>
          </a:bodyPr>
          <a:lstStyle/>
          <a:p>
            <a:r>
              <a:rPr lang="en-US" sz="900" dirty="0" smtClean="0"/>
              <a:t>SIR 8 TDI(01) MASK(00);</a:t>
            </a:r>
          </a:p>
          <a:p>
            <a:r>
              <a:rPr lang="en-US" sz="900" dirty="0" smtClean="0"/>
              <a:t>SDR 32 TDI(55555555) TDO(AAAAAAAA) MASK(FFFFFFFF);</a:t>
            </a:r>
            <a:endParaRPr lang="en-US" sz="900" dirty="0"/>
          </a:p>
        </p:txBody>
      </p:sp>
      <p:sp>
        <p:nvSpPr>
          <p:cNvPr id="26" name="TextBox 25"/>
          <p:cNvSpPr txBox="1"/>
          <p:nvPr/>
        </p:nvSpPr>
        <p:spPr>
          <a:xfrm>
            <a:off x="3617025" y="1970944"/>
            <a:ext cx="2133600" cy="369332"/>
          </a:xfrm>
          <a:prstGeom prst="rect">
            <a:avLst/>
          </a:prstGeom>
          <a:noFill/>
        </p:spPr>
        <p:txBody>
          <a:bodyPr wrap="square" rtlCol="0">
            <a:spAutoFit/>
          </a:bodyPr>
          <a:lstStyle/>
          <a:p>
            <a:r>
              <a:rPr lang="en-US" sz="900" dirty="0" smtClean="0"/>
              <a:t>RVF(“SIR“, 8, 0x01)</a:t>
            </a:r>
          </a:p>
          <a:p>
            <a:r>
              <a:rPr lang="en-US" sz="900" dirty="0"/>
              <a:t>RVF</a:t>
            </a:r>
            <a:r>
              <a:rPr lang="en-US" sz="900" dirty="0" smtClean="0"/>
              <a:t>(“SDR“,</a:t>
            </a:r>
            <a:r>
              <a:rPr lang="en-US" sz="900" dirty="0"/>
              <a:t>32 , </a:t>
            </a:r>
            <a:r>
              <a:rPr lang="en-US" sz="900" dirty="0" smtClean="0"/>
              <a:t> 0xAAAAAAAA) </a:t>
            </a:r>
          </a:p>
        </p:txBody>
      </p:sp>
      <p:sp>
        <p:nvSpPr>
          <p:cNvPr id="27" name="TextBox 26"/>
          <p:cNvSpPr txBox="1"/>
          <p:nvPr/>
        </p:nvSpPr>
        <p:spPr>
          <a:xfrm>
            <a:off x="7315200" y="2238250"/>
            <a:ext cx="2133600" cy="369332"/>
          </a:xfrm>
          <a:prstGeom prst="rect">
            <a:avLst/>
          </a:prstGeom>
          <a:noFill/>
        </p:spPr>
        <p:txBody>
          <a:bodyPr wrap="square" rtlCol="0">
            <a:spAutoFit/>
          </a:bodyPr>
          <a:lstStyle/>
          <a:p>
            <a:r>
              <a:rPr lang="en-US" sz="900" dirty="0" smtClean="0">
                <a:solidFill>
                  <a:srgbClr val="0070C0"/>
                </a:solidFill>
              </a:rPr>
              <a:t>RVF(“SIR“, 8, 0x01)</a:t>
            </a:r>
          </a:p>
          <a:p>
            <a:r>
              <a:rPr lang="en-US" sz="900" dirty="0">
                <a:solidFill>
                  <a:srgbClr val="0070C0"/>
                </a:solidFill>
              </a:rPr>
              <a:t>RVF</a:t>
            </a:r>
            <a:r>
              <a:rPr lang="en-US" sz="900" dirty="0" smtClean="0">
                <a:solidFill>
                  <a:srgbClr val="0070C0"/>
                </a:solidFill>
              </a:rPr>
              <a:t>(“SDR“,</a:t>
            </a:r>
            <a:r>
              <a:rPr lang="en-US" sz="900" dirty="0">
                <a:solidFill>
                  <a:srgbClr val="0070C0"/>
                </a:solidFill>
              </a:rPr>
              <a:t>32 , </a:t>
            </a:r>
            <a:r>
              <a:rPr lang="en-US" sz="900" dirty="0" smtClean="0">
                <a:solidFill>
                  <a:srgbClr val="0070C0"/>
                </a:solidFill>
              </a:rPr>
              <a:t>0xAAAAAAAA) </a:t>
            </a:r>
          </a:p>
        </p:txBody>
      </p:sp>
      <p:sp>
        <p:nvSpPr>
          <p:cNvPr id="29" name="TextBox 28"/>
          <p:cNvSpPr txBox="1"/>
          <p:nvPr/>
        </p:nvSpPr>
        <p:spPr>
          <a:xfrm>
            <a:off x="8077200" y="2881521"/>
            <a:ext cx="1066800" cy="646331"/>
          </a:xfrm>
          <a:prstGeom prst="rect">
            <a:avLst/>
          </a:prstGeom>
          <a:noFill/>
        </p:spPr>
        <p:txBody>
          <a:bodyPr wrap="square" rtlCol="0">
            <a:spAutoFit/>
          </a:bodyPr>
          <a:lstStyle/>
          <a:p>
            <a:r>
              <a:rPr lang="en-US" sz="900" dirty="0" smtClean="0">
                <a:solidFill>
                  <a:srgbClr val="0070C0"/>
                </a:solidFill>
              </a:rPr>
              <a:t>RVF(“CSU “, 8, 0x01)</a:t>
            </a:r>
          </a:p>
          <a:p>
            <a:r>
              <a:rPr lang="en-US" sz="900" dirty="0">
                <a:solidFill>
                  <a:srgbClr val="0070C0"/>
                </a:solidFill>
              </a:rPr>
              <a:t>RVF(“CSU “,32 , </a:t>
            </a:r>
            <a:r>
              <a:rPr lang="en-US" sz="900" dirty="0" smtClean="0">
                <a:solidFill>
                  <a:srgbClr val="0070C0"/>
                </a:solidFill>
              </a:rPr>
              <a:t>0xAAAAAAAA) </a:t>
            </a:r>
          </a:p>
        </p:txBody>
      </p:sp>
      <p:sp>
        <p:nvSpPr>
          <p:cNvPr id="30" name="Content Placeholder 46"/>
          <p:cNvSpPr txBox="1">
            <a:spLocks/>
          </p:cNvSpPr>
          <p:nvPr/>
        </p:nvSpPr>
        <p:spPr>
          <a:xfrm>
            <a:off x="76201" y="785292"/>
            <a:ext cx="3733800" cy="39343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sz="1400" dirty="0" err="1" smtClean="0">
                <a:solidFill>
                  <a:schemeClr val="tx1"/>
                </a:solidFill>
              </a:rPr>
              <a:t>JTAGController</a:t>
            </a:r>
            <a:r>
              <a:rPr lang="en-US" sz="1400" dirty="0" smtClean="0">
                <a:solidFill>
                  <a:schemeClr val="tx1"/>
                </a:solidFill>
              </a:rPr>
              <a:t> returns the capture values and passes them to </a:t>
            </a:r>
            <a:r>
              <a:rPr lang="en-US" sz="1400" dirty="0" err="1" smtClean="0">
                <a:solidFill>
                  <a:schemeClr val="tx1"/>
                </a:solidFill>
              </a:rPr>
              <a:t>JTAGControllerAssembly</a:t>
            </a:r>
            <a:endParaRPr lang="en-US" sz="1400" dirty="0" smtClean="0">
              <a:solidFill>
                <a:schemeClr val="tx1"/>
              </a:solidFill>
            </a:endParaRPr>
          </a:p>
          <a:p>
            <a:r>
              <a:rPr lang="en-US" sz="1400" dirty="0" err="1" smtClean="0">
                <a:solidFill>
                  <a:schemeClr val="tx1"/>
                </a:solidFill>
              </a:rPr>
              <a:t>JTAGControllerAssembly</a:t>
            </a:r>
            <a:r>
              <a:rPr lang="en-US" sz="1400" dirty="0" smtClean="0">
                <a:solidFill>
                  <a:schemeClr val="tx1"/>
                </a:solidFill>
              </a:rPr>
              <a:t> sends response to </a:t>
            </a:r>
            <a:r>
              <a:rPr lang="en-US" sz="1400" dirty="0" err="1" smtClean="0">
                <a:solidFill>
                  <a:schemeClr val="tx1"/>
                </a:solidFill>
              </a:rPr>
              <a:t>JTAGChain</a:t>
            </a:r>
            <a:endParaRPr lang="en-US" sz="1400" dirty="0" smtClean="0">
              <a:solidFill>
                <a:schemeClr val="tx1"/>
              </a:solidFill>
            </a:endParaRPr>
          </a:p>
          <a:p>
            <a:r>
              <a:rPr lang="en-US" sz="1400" dirty="0" err="1" smtClean="0">
                <a:solidFill>
                  <a:schemeClr val="tx1"/>
                </a:solidFill>
              </a:rPr>
              <a:t>JTAGChain</a:t>
            </a:r>
            <a:r>
              <a:rPr lang="en-US" sz="1400" dirty="0" smtClean="0">
                <a:solidFill>
                  <a:schemeClr val="tx1"/>
                </a:solidFill>
              </a:rPr>
              <a:t> sends response to SVF Player and </a:t>
            </a:r>
            <a:r>
              <a:rPr lang="en-US" sz="1400" dirty="0" err="1" smtClean="0">
                <a:solidFill>
                  <a:schemeClr val="tx1"/>
                </a:solidFill>
              </a:rPr>
              <a:t>updateResponse</a:t>
            </a:r>
            <a:r>
              <a:rPr lang="en-US" sz="1400" dirty="0" smtClean="0">
                <a:solidFill>
                  <a:schemeClr val="tx1"/>
                </a:solidFill>
              </a:rPr>
              <a:t> message to TAP</a:t>
            </a:r>
          </a:p>
          <a:p>
            <a:r>
              <a:rPr lang="en-US" sz="1400" dirty="0" smtClean="0">
                <a:solidFill>
                  <a:schemeClr val="tx1"/>
                </a:solidFill>
              </a:rPr>
              <a:t>TAP sends </a:t>
            </a:r>
            <a:r>
              <a:rPr lang="en-US" sz="1400" dirty="0" err="1" smtClean="0">
                <a:solidFill>
                  <a:schemeClr val="tx1"/>
                </a:solidFill>
              </a:rPr>
              <a:t>updateResponse</a:t>
            </a:r>
            <a:r>
              <a:rPr lang="en-US" sz="1400" dirty="0" smtClean="0">
                <a:solidFill>
                  <a:schemeClr val="tx1"/>
                </a:solidFill>
              </a:rPr>
              <a:t> child messages to IR and </a:t>
            </a:r>
            <a:r>
              <a:rPr lang="en-US" sz="1400" dirty="0" err="1" smtClean="0">
                <a:solidFill>
                  <a:schemeClr val="tx1"/>
                </a:solidFill>
              </a:rPr>
              <a:t>ScanMux</a:t>
            </a:r>
            <a:endParaRPr lang="en-US" sz="1400" dirty="0" smtClean="0">
              <a:solidFill>
                <a:schemeClr val="tx1"/>
              </a:solidFill>
            </a:endParaRPr>
          </a:p>
          <a:p>
            <a:r>
              <a:rPr lang="en-US" sz="1400" dirty="0" err="1" smtClean="0">
                <a:solidFill>
                  <a:schemeClr val="tx1"/>
                </a:solidFill>
              </a:rPr>
              <a:t>ScanMux</a:t>
            </a:r>
            <a:r>
              <a:rPr lang="en-US" sz="1400" dirty="0" smtClean="0">
                <a:solidFill>
                  <a:schemeClr val="tx1"/>
                </a:solidFill>
              </a:rPr>
              <a:t> sends </a:t>
            </a:r>
            <a:r>
              <a:rPr lang="en-US" sz="1400" dirty="0" err="1" smtClean="0">
                <a:solidFill>
                  <a:schemeClr val="tx1"/>
                </a:solidFill>
              </a:rPr>
              <a:t>updateResponse</a:t>
            </a:r>
            <a:r>
              <a:rPr lang="en-US" sz="1400" dirty="0" smtClean="0">
                <a:solidFill>
                  <a:schemeClr val="tx1"/>
                </a:solidFill>
              </a:rPr>
              <a:t> child message to BSR</a:t>
            </a:r>
            <a:endParaRPr lang="en-US" sz="1400" dirty="0">
              <a:solidFill>
                <a:schemeClr val="tx1"/>
              </a:solidFill>
            </a:endParaRPr>
          </a:p>
        </p:txBody>
      </p:sp>
      <p:sp>
        <p:nvSpPr>
          <p:cNvPr id="31" name="TextBox 30"/>
          <p:cNvSpPr txBox="1"/>
          <p:nvPr/>
        </p:nvSpPr>
        <p:spPr>
          <a:xfrm>
            <a:off x="3962400" y="895350"/>
            <a:ext cx="2133600" cy="369332"/>
          </a:xfrm>
          <a:prstGeom prst="rect">
            <a:avLst/>
          </a:prstGeom>
          <a:noFill/>
        </p:spPr>
        <p:txBody>
          <a:bodyPr wrap="square" rtlCol="0">
            <a:spAutoFit/>
          </a:bodyPr>
          <a:lstStyle/>
          <a:p>
            <a:r>
              <a:rPr lang="en-US" sz="900" dirty="0" smtClean="0"/>
              <a:t>RVF(“SIR“, 8, 0x01)</a:t>
            </a:r>
            <a:br>
              <a:rPr lang="en-US" sz="900" dirty="0" smtClean="0"/>
            </a:br>
            <a:r>
              <a:rPr lang="en-US" sz="900" dirty="0" smtClean="0"/>
              <a:t>RVF(“SDR“,</a:t>
            </a:r>
            <a:r>
              <a:rPr lang="en-US" sz="900" dirty="0"/>
              <a:t>32 </a:t>
            </a:r>
            <a:r>
              <a:rPr lang="en-US" sz="900" dirty="0" smtClean="0"/>
              <a:t>, 0xAAAAAAAA)</a:t>
            </a:r>
          </a:p>
        </p:txBody>
      </p:sp>
      <p:sp>
        <p:nvSpPr>
          <p:cNvPr id="32" name="TextBox 31"/>
          <p:cNvSpPr txBox="1"/>
          <p:nvPr/>
        </p:nvSpPr>
        <p:spPr>
          <a:xfrm>
            <a:off x="5833608" y="3181350"/>
            <a:ext cx="1938792" cy="230832"/>
          </a:xfrm>
          <a:prstGeom prst="rect">
            <a:avLst/>
          </a:prstGeom>
          <a:noFill/>
        </p:spPr>
        <p:txBody>
          <a:bodyPr wrap="square" rtlCol="0">
            <a:spAutoFit/>
          </a:bodyPr>
          <a:lstStyle/>
          <a:p>
            <a:r>
              <a:rPr lang="en-US" sz="900" dirty="0" smtClean="0">
                <a:solidFill>
                  <a:srgbClr val="0070C0"/>
                </a:solidFill>
              </a:rPr>
              <a:t>RVF(“CSU “, 8, 0x01)</a:t>
            </a:r>
          </a:p>
        </p:txBody>
      </p:sp>
      <p:sp>
        <p:nvSpPr>
          <p:cNvPr id="33" name="TextBox 32"/>
          <p:cNvSpPr txBox="1"/>
          <p:nvPr/>
        </p:nvSpPr>
        <p:spPr>
          <a:xfrm>
            <a:off x="7315200" y="3878818"/>
            <a:ext cx="2012853" cy="230832"/>
          </a:xfrm>
          <a:prstGeom prst="rect">
            <a:avLst/>
          </a:prstGeom>
          <a:noFill/>
        </p:spPr>
        <p:txBody>
          <a:bodyPr wrap="square" rtlCol="0">
            <a:spAutoFit/>
          </a:bodyPr>
          <a:lstStyle/>
          <a:p>
            <a:r>
              <a:rPr lang="en-US" sz="900" dirty="0" smtClean="0">
                <a:solidFill>
                  <a:srgbClr val="0070C0"/>
                </a:solidFill>
              </a:rPr>
              <a:t>RVF</a:t>
            </a:r>
            <a:r>
              <a:rPr lang="en-US" sz="900" dirty="0">
                <a:solidFill>
                  <a:srgbClr val="0070C0"/>
                </a:solidFill>
              </a:rPr>
              <a:t>(“CSU “,32 </a:t>
            </a:r>
            <a:r>
              <a:rPr lang="en-US" sz="900" dirty="0" smtClean="0">
                <a:solidFill>
                  <a:srgbClr val="0070C0"/>
                </a:solidFill>
              </a:rPr>
              <a:t>, 0xAAAAAAAA) </a:t>
            </a:r>
          </a:p>
        </p:txBody>
      </p:sp>
    </p:spTree>
    <p:extLst>
      <p:ext uri="{BB962C8B-B14F-4D97-AF65-F5344CB8AC3E}">
        <p14:creationId xmlns:p14="http://schemas.microsoft.com/office/powerpoint/2010/main" val="102876711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Message (RVF) Concepts</a:t>
            </a:r>
            <a:endParaRPr lang="en-US" dirty="0"/>
          </a:p>
        </p:txBody>
      </p:sp>
      <p:sp>
        <p:nvSpPr>
          <p:cNvPr id="7" name="Text Placeholder 6"/>
          <p:cNvSpPr>
            <a:spLocks noGrp="1"/>
          </p:cNvSpPr>
          <p:nvPr>
            <p:ph type="body" idx="1"/>
          </p:nvPr>
        </p:nvSpPr>
        <p:spPr/>
        <p:txBody>
          <a:bodyPr>
            <a:normAutofit fontScale="85000" lnSpcReduction="10000"/>
          </a:bodyPr>
          <a:lstStyle/>
          <a:p>
            <a:r>
              <a:rPr lang="en-US" dirty="0" smtClean="0"/>
              <a:t>Google’s Open Source Protocol </a:t>
            </a:r>
            <a:r>
              <a:rPr lang="en-US" dirty="0"/>
              <a:t>Buffers</a:t>
            </a:r>
            <a:br>
              <a:rPr lang="en-US" dirty="0"/>
            </a:br>
            <a:r>
              <a:rPr lang="en-US" dirty="0">
                <a:hlinkClick r:id="rId2"/>
              </a:rPr>
              <a:t>https://grpc.io/</a:t>
            </a:r>
            <a:br>
              <a:rPr lang="en-US" dirty="0">
                <a:hlinkClick r:id="rId2"/>
              </a:rPr>
            </a:br>
            <a:r>
              <a:rPr lang="en-US" dirty="0">
                <a:hlinkClick r:id="rId3"/>
              </a:rPr>
              <a:t>https://github.com/protocolbuffers/protobuf/releases/tag/v3.14.0</a:t>
            </a:r>
            <a:endParaRPr lang="en-US" dirty="0"/>
          </a:p>
        </p:txBody>
      </p:sp>
      <p:sp>
        <p:nvSpPr>
          <p:cNvPr id="3" name="Date Placeholder 2"/>
          <p:cNvSpPr>
            <a:spLocks noGrp="1"/>
          </p:cNvSpPr>
          <p:nvPr>
            <p:ph type="dt" sz="half" idx="10"/>
          </p:nvPr>
        </p:nvSpPr>
        <p:spPr>
          <a:xfrm>
            <a:off x="7315200" y="4705350"/>
            <a:ext cx="1134123" cy="335757"/>
          </a:xfrm>
        </p:spPr>
        <p:txBody>
          <a:bodyPr/>
          <a:lstStyle/>
          <a:p>
            <a:fld id="{56A5B00F-5460-46D6-8EA4-CF0EECBE7319}" type="datetime1">
              <a:rPr lang="en-US" smtClean="0"/>
              <a:t>3/23/2021</a:t>
            </a:fld>
            <a:endParaRPr lang="en-US" dirty="0"/>
          </a:p>
        </p:txBody>
      </p:sp>
      <p:sp>
        <p:nvSpPr>
          <p:cNvPr id="4" name="Footer Placeholder 3"/>
          <p:cNvSpPr>
            <a:spLocks noGrp="1"/>
          </p:cNvSpPr>
          <p:nvPr>
            <p:ph type="ftr" sz="quarter" idx="11"/>
          </p:nvPr>
        </p:nvSpPr>
        <p:spPr/>
        <p:txBody>
          <a:bodyPr/>
          <a:lstStyle/>
          <a:p>
            <a:r>
              <a:rPr lang="en-US" smtClean="0"/>
              <a:t>P2654/P1687.1 Unified Concepts Analysis</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58</a:t>
            </a:fld>
            <a:endParaRPr lang="en-US"/>
          </a:p>
        </p:txBody>
      </p:sp>
    </p:spTree>
    <p:extLst>
      <p:ext uri="{BB962C8B-B14F-4D97-AF65-F5344CB8AC3E}">
        <p14:creationId xmlns:p14="http://schemas.microsoft.com/office/powerpoint/2010/main" val="272845631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543800" y="4767263"/>
            <a:ext cx="905523" cy="273844"/>
          </a:xfrm>
        </p:spPr>
        <p:txBody>
          <a:bodyPr/>
          <a:lstStyle/>
          <a:p>
            <a:fld id="{061E892C-09B5-4598-A637-7E07FAE7E44E}" type="datetime1">
              <a:rPr lang="en-US" smtClean="0"/>
              <a:t>3/23/2021</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59</a:t>
            </a:fld>
            <a:endParaRPr lang="en-US"/>
          </a:p>
        </p:txBody>
      </p:sp>
      <p:sp>
        <p:nvSpPr>
          <p:cNvPr id="7" name="TextBox 6"/>
          <p:cNvSpPr txBox="1"/>
          <p:nvPr/>
        </p:nvSpPr>
        <p:spPr>
          <a:xfrm>
            <a:off x="304800" y="2167350"/>
            <a:ext cx="8382000" cy="523220"/>
          </a:xfrm>
          <a:prstGeom prst="rect">
            <a:avLst/>
          </a:prstGeom>
          <a:noFill/>
        </p:spPr>
        <p:txBody>
          <a:bodyPr wrap="square" rtlCol="0">
            <a:spAutoFit/>
          </a:bodyPr>
          <a:lstStyle/>
          <a:p>
            <a:pPr algn="ctr">
              <a:spcBef>
                <a:spcPct val="0"/>
              </a:spcBef>
            </a:pPr>
            <a:r>
              <a:rPr lang="en-US" sz="2800" dirty="0">
                <a:solidFill>
                  <a:schemeClr val="tx2"/>
                </a:solidFill>
                <a:effectLst>
                  <a:outerShdw blurRad="63500" dist="38100" dir="5400000" algn="t" rotWithShape="0">
                    <a:prstClr val="black">
                      <a:alpha val="25000"/>
                    </a:prstClr>
                  </a:outerShdw>
                </a:effectLst>
                <a:ea typeface="+mj-ea"/>
                <a:cs typeface="+mj-cs"/>
              </a:rPr>
              <a:t>Jeff </a:t>
            </a:r>
            <a:r>
              <a:rPr lang="en-US" sz="2800" dirty="0" err="1">
                <a:solidFill>
                  <a:schemeClr val="tx2"/>
                </a:solidFill>
                <a:effectLst>
                  <a:outerShdw blurRad="63500" dist="38100" dir="5400000" algn="t" rotWithShape="0">
                    <a:prstClr val="black">
                      <a:alpha val="25000"/>
                    </a:prstClr>
                  </a:outerShdw>
                </a:effectLst>
                <a:ea typeface="+mj-ea"/>
                <a:cs typeface="+mj-cs"/>
              </a:rPr>
              <a:t>Rearick’s</a:t>
            </a:r>
            <a:r>
              <a:rPr lang="en-US" sz="2800" dirty="0">
                <a:solidFill>
                  <a:schemeClr val="tx2"/>
                </a:solidFill>
                <a:effectLst>
                  <a:outerShdw blurRad="63500" dist="38100" dir="5400000" algn="t" rotWithShape="0">
                    <a:prstClr val="black">
                      <a:alpha val="25000"/>
                    </a:prstClr>
                  </a:outerShdw>
                </a:effectLst>
                <a:ea typeface="+mj-ea"/>
                <a:cs typeface="+mj-cs"/>
              </a:rPr>
              <a:t> </a:t>
            </a:r>
            <a:r>
              <a:rPr lang="en-US" sz="2800" dirty="0" err="1">
                <a:solidFill>
                  <a:schemeClr val="tx2"/>
                </a:solidFill>
                <a:effectLst>
                  <a:outerShdw blurRad="63500" dist="38100" dir="5400000" algn="t" rotWithShape="0">
                    <a:prstClr val="black">
                      <a:alpha val="25000"/>
                    </a:prstClr>
                  </a:outerShdw>
                </a:effectLst>
                <a:ea typeface="+mj-ea"/>
                <a:cs typeface="+mj-cs"/>
              </a:rPr>
              <a:t>gRPC</a:t>
            </a:r>
            <a:r>
              <a:rPr lang="en-US" sz="2800" dirty="0">
                <a:solidFill>
                  <a:schemeClr val="tx2"/>
                </a:solidFill>
                <a:effectLst>
                  <a:outerShdw blurRad="63500" dist="38100" dir="5400000" algn="t" rotWithShape="0">
                    <a:prstClr val="black">
                      <a:alpha val="25000"/>
                    </a:prstClr>
                  </a:outerShdw>
                </a:effectLst>
                <a:ea typeface="+mj-ea"/>
                <a:cs typeface="+mj-cs"/>
              </a:rPr>
              <a:t>/</a:t>
            </a:r>
            <a:r>
              <a:rPr lang="en-US" sz="2800" dirty="0" err="1">
                <a:solidFill>
                  <a:schemeClr val="tx2"/>
                </a:solidFill>
                <a:effectLst>
                  <a:outerShdw blurRad="63500" dist="38100" dir="5400000" algn="t" rotWithShape="0">
                    <a:prstClr val="black">
                      <a:alpha val="25000"/>
                    </a:prstClr>
                  </a:outerShdw>
                </a:effectLst>
                <a:ea typeface="+mj-ea"/>
                <a:cs typeface="+mj-cs"/>
              </a:rPr>
              <a:t>Protobuf</a:t>
            </a:r>
            <a:r>
              <a:rPr lang="en-US" sz="2800" dirty="0">
                <a:solidFill>
                  <a:schemeClr val="tx2"/>
                </a:solidFill>
                <a:effectLst>
                  <a:outerShdw blurRad="63500" dist="38100" dir="5400000" algn="t" rotWithShape="0">
                    <a:prstClr val="black">
                      <a:alpha val="25000"/>
                    </a:prstClr>
                  </a:outerShdw>
                </a:effectLst>
                <a:ea typeface="+mj-ea"/>
                <a:cs typeface="+mj-cs"/>
              </a:rPr>
              <a:t> Proposal Revisited</a:t>
            </a:r>
          </a:p>
        </p:txBody>
      </p:sp>
    </p:spTree>
    <p:extLst>
      <p:ext uri="{BB962C8B-B14F-4D97-AF65-F5344CB8AC3E}">
        <p14:creationId xmlns:p14="http://schemas.microsoft.com/office/powerpoint/2010/main" val="12065289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543800" y="4767263"/>
            <a:ext cx="905523" cy="273844"/>
          </a:xfrm>
        </p:spPr>
        <p:txBody>
          <a:bodyPr/>
          <a:lstStyle/>
          <a:p>
            <a:fld id="{501B3CC5-FEF7-4CFC-81C8-452918C6B6FD}" type="datetime1">
              <a:rPr lang="en-US" smtClean="0"/>
              <a:t>3/23/2021</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6</a:t>
            </a:fld>
            <a:endParaRPr lang="en-US"/>
          </a:p>
        </p:txBody>
      </p:sp>
      <p:sp>
        <p:nvSpPr>
          <p:cNvPr id="7" name="TextBox 6"/>
          <p:cNvSpPr txBox="1"/>
          <p:nvPr/>
        </p:nvSpPr>
        <p:spPr>
          <a:xfrm>
            <a:off x="304800" y="2167350"/>
            <a:ext cx="8382000" cy="954107"/>
          </a:xfrm>
          <a:prstGeom prst="rect">
            <a:avLst/>
          </a:prstGeom>
          <a:noFill/>
        </p:spPr>
        <p:txBody>
          <a:bodyPr wrap="square" rtlCol="0">
            <a:spAutoFit/>
          </a:bodyPr>
          <a:lstStyle/>
          <a:p>
            <a:pPr algn="ctr">
              <a:spcBef>
                <a:spcPct val="0"/>
              </a:spcBef>
            </a:pPr>
            <a:r>
              <a:rPr lang="en-US" sz="2800" dirty="0" smtClean="0">
                <a:solidFill>
                  <a:schemeClr val="tx2"/>
                </a:solidFill>
                <a:effectLst>
                  <a:outerShdw blurRad="63500" dist="38100" dir="5400000" algn="t" rotWithShape="0">
                    <a:prstClr val="black">
                      <a:alpha val="25000"/>
                    </a:prstClr>
                  </a:outerShdw>
                </a:effectLst>
                <a:ea typeface="+mj-ea"/>
                <a:cs typeface="+mj-cs"/>
              </a:rPr>
              <a:t>Analysis Insights Revisited</a:t>
            </a:r>
            <a:br>
              <a:rPr lang="en-US" sz="2800" dirty="0" smtClean="0">
                <a:solidFill>
                  <a:schemeClr val="tx2"/>
                </a:solidFill>
                <a:effectLst>
                  <a:outerShdw blurRad="63500" dist="38100" dir="5400000" algn="t" rotWithShape="0">
                    <a:prstClr val="black">
                      <a:alpha val="25000"/>
                    </a:prstClr>
                  </a:outerShdw>
                </a:effectLst>
                <a:ea typeface="+mj-ea"/>
                <a:cs typeface="+mj-cs"/>
              </a:rPr>
            </a:br>
            <a:r>
              <a:rPr lang="en-GB" sz="2800" dirty="0"/>
              <a:t>P2654 STAM WG Meeting #</a:t>
            </a:r>
            <a:r>
              <a:rPr lang="en-GB" sz="2800" dirty="0" smtClean="0"/>
              <a:t>88</a:t>
            </a:r>
            <a:endParaRPr lang="en-US" sz="2800" dirty="0"/>
          </a:p>
        </p:txBody>
      </p:sp>
    </p:spTree>
    <p:extLst>
      <p:ext uri="{BB962C8B-B14F-4D97-AF65-F5344CB8AC3E}">
        <p14:creationId xmlns:p14="http://schemas.microsoft.com/office/powerpoint/2010/main" val="3546870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Flowchart: Process 54">
            <a:extLst>
              <a:ext uri="{FF2B5EF4-FFF2-40B4-BE49-F238E27FC236}">
                <a16:creationId xmlns:a16="http://schemas.microsoft.com/office/drawing/2014/main" xmlns="" id="{51C5B66F-EAD2-4DCC-9574-4F94FDCEFDE8}"/>
              </a:ext>
            </a:extLst>
          </p:cNvPr>
          <p:cNvSpPr/>
          <p:nvPr/>
        </p:nvSpPr>
        <p:spPr>
          <a:xfrm>
            <a:off x="427704" y="1916784"/>
            <a:ext cx="4395016" cy="833123"/>
          </a:xfrm>
          <a:prstGeom prst="flowChartProcess">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endParaRPr lang="en-US" sz="1400">
              <a:solidFill>
                <a:prstClr val="white"/>
              </a:solidFill>
            </a:endParaRPr>
          </a:p>
        </p:txBody>
      </p:sp>
      <p:sp>
        <p:nvSpPr>
          <p:cNvPr id="2" name="Title 1">
            <a:extLst>
              <a:ext uri="{FF2B5EF4-FFF2-40B4-BE49-F238E27FC236}">
                <a16:creationId xmlns:a16="http://schemas.microsoft.com/office/drawing/2014/main" xmlns="" id="{2C2D0799-38BE-433C-98B4-764A4021DA56}"/>
              </a:ext>
            </a:extLst>
          </p:cNvPr>
          <p:cNvSpPr>
            <a:spLocks noGrp="1"/>
          </p:cNvSpPr>
          <p:nvPr>
            <p:ph type="title"/>
          </p:nvPr>
        </p:nvSpPr>
        <p:spPr/>
        <p:txBody>
          <a:bodyPr/>
          <a:lstStyle/>
          <a:p>
            <a:r>
              <a:rPr lang="en-US" dirty="0" err="1"/>
              <a:t>gRPC</a:t>
            </a:r>
            <a:r>
              <a:rPr lang="en-US" dirty="0"/>
              <a:t> flow</a:t>
            </a:r>
          </a:p>
        </p:txBody>
      </p:sp>
      <p:sp>
        <p:nvSpPr>
          <p:cNvPr id="4" name="Flowchart: Document 3">
            <a:extLst>
              <a:ext uri="{FF2B5EF4-FFF2-40B4-BE49-F238E27FC236}">
                <a16:creationId xmlns:a16="http://schemas.microsoft.com/office/drawing/2014/main" xmlns="" id="{5E9B5A52-9806-434B-9BF9-B03B42B23DF9}"/>
              </a:ext>
            </a:extLst>
          </p:cNvPr>
          <p:cNvSpPr/>
          <p:nvPr/>
        </p:nvSpPr>
        <p:spPr>
          <a:xfrm>
            <a:off x="600074" y="2027678"/>
            <a:ext cx="1135626" cy="605015"/>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r>
              <a:rPr lang="en-US" sz="1400" dirty="0">
                <a:solidFill>
                  <a:prstClr val="white"/>
                </a:solidFill>
              </a:rPr>
              <a:t>.proto</a:t>
            </a:r>
          </a:p>
        </p:txBody>
      </p:sp>
      <p:sp>
        <p:nvSpPr>
          <p:cNvPr id="5" name="Flowchart: Process 4">
            <a:extLst>
              <a:ext uri="{FF2B5EF4-FFF2-40B4-BE49-F238E27FC236}">
                <a16:creationId xmlns:a16="http://schemas.microsoft.com/office/drawing/2014/main" xmlns="" id="{91AB2273-4E86-4FD8-97C9-AD070360EBF9}"/>
              </a:ext>
            </a:extLst>
          </p:cNvPr>
          <p:cNvSpPr/>
          <p:nvPr/>
        </p:nvSpPr>
        <p:spPr>
          <a:xfrm>
            <a:off x="600074" y="1209368"/>
            <a:ext cx="1135626" cy="605015"/>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r>
              <a:rPr lang="en-US" sz="1400" dirty="0">
                <a:solidFill>
                  <a:prstClr val="white"/>
                </a:solidFill>
              </a:rPr>
              <a:t>User writes </a:t>
            </a:r>
            <a:r>
              <a:rPr lang="en-US" sz="1400" dirty="0" err="1">
                <a:solidFill>
                  <a:prstClr val="white"/>
                </a:solidFill>
              </a:rPr>
              <a:t>protobuf</a:t>
            </a:r>
            <a:endParaRPr lang="en-US" sz="1400" dirty="0">
              <a:solidFill>
                <a:prstClr val="white"/>
              </a:solidFill>
            </a:endParaRPr>
          </a:p>
        </p:txBody>
      </p:sp>
      <p:sp>
        <p:nvSpPr>
          <p:cNvPr id="6" name="Flowchart: Process 5">
            <a:extLst>
              <a:ext uri="{FF2B5EF4-FFF2-40B4-BE49-F238E27FC236}">
                <a16:creationId xmlns:a16="http://schemas.microsoft.com/office/drawing/2014/main" xmlns="" id="{DDF4D389-C444-4C92-B141-9A27E2C51337}"/>
              </a:ext>
            </a:extLst>
          </p:cNvPr>
          <p:cNvSpPr/>
          <p:nvPr/>
        </p:nvSpPr>
        <p:spPr>
          <a:xfrm>
            <a:off x="602838" y="2845987"/>
            <a:ext cx="1135626" cy="605015"/>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r>
              <a:rPr lang="en-US" sz="1400" dirty="0">
                <a:solidFill>
                  <a:prstClr val="white"/>
                </a:solidFill>
              </a:rPr>
              <a:t>Compile </a:t>
            </a:r>
            <a:r>
              <a:rPr lang="en-US" sz="1400" dirty="0" err="1">
                <a:solidFill>
                  <a:prstClr val="white"/>
                </a:solidFill>
              </a:rPr>
              <a:t>protobuf</a:t>
            </a:r>
            <a:endParaRPr lang="en-US" sz="1400" dirty="0">
              <a:solidFill>
                <a:prstClr val="white"/>
              </a:solidFill>
            </a:endParaRPr>
          </a:p>
        </p:txBody>
      </p:sp>
      <p:sp>
        <p:nvSpPr>
          <p:cNvPr id="7" name="Flowchart: Document 6">
            <a:extLst>
              <a:ext uri="{FF2B5EF4-FFF2-40B4-BE49-F238E27FC236}">
                <a16:creationId xmlns:a16="http://schemas.microsoft.com/office/drawing/2014/main" xmlns="" id="{D2A93DC9-8902-4732-BA28-671A1539618F}"/>
              </a:ext>
            </a:extLst>
          </p:cNvPr>
          <p:cNvSpPr/>
          <p:nvPr/>
        </p:nvSpPr>
        <p:spPr>
          <a:xfrm>
            <a:off x="600074" y="3664296"/>
            <a:ext cx="1135626" cy="605015"/>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r>
              <a:rPr lang="en-US" sz="1400" dirty="0">
                <a:solidFill>
                  <a:prstClr val="white"/>
                </a:solidFill>
              </a:rPr>
              <a:t>Pb2 file</a:t>
            </a:r>
          </a:p>
        </p:txBody>
      </p:sp>
      <p:sp>
        <p:nvSpPr>
          <p:cNvPr id="8" name="Flowchart: Document 7">
            <a:extLst>
              <a:ext uri="{FF2B5EF4-FFF2-40B4-BE49-F238E27FC236}">
                <a16:creationId xmlns:a16="http://schemas.microsoft.com/office/drawing/2014/main" xmlns="" id="{D4022CD1-D896-44A8-B352-97A5CE27CF2C}"/>
              </a:ext>
            </a:extLst>
          </p:cNvPr>
          <p:cNvSpPr/>
          <p:nvPr/>
        </p:nvSpPr>
        <p:spPr>
          <a:xfrm>
            <a:off x="3522098" y="2019185"/>
            <a:ext cx="1135626" cy="605015"/>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r>
              <a:rPr lang="en-US" sz="1400" dirty="0">
                <a:solidFill>
                  <a:prstClr val="white"/>
                </a:solidFill>
              </a:rPr>
              <a:t>client stubs</a:t>
            </a:r>
          </a:p>
        </p:txBody>
      </p:sp>
      <p:sp>
        <p:nvSpPr>
          <p:cNvPr id="9" name="Flowchart: Process 8">
            <a:extLst>
              <a:ext uri="{FF2B5EF4-FFF2-40B4-BE49-F238E27FC236}">
                <a16:creationId xmlns:a16="http://schemas.microsoft.com/office/drawing/2014/main" xmlns="" id="{8214F5BA-642E-41BF-A490-EBE8F4F03C77}"/>
              </a:ext>
            </a:extLst>
          </p:cNvPr>
          <p:cNvSpPr/>
          <p:nvPr/>
        </p:nvSpPr>
        <p:spPr>
          <a:xfrm>
            <a:off x="2061086" y="1209368"/>
            <a:ext cx="1135626" cy="605015"/>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r>
              <a:rPr lang="en-US" sz="1400" dirty="0">
                <a:solidFill>
                  <a:prstClr val="white"/>
                </a:solidFill>
              </a:rPr>
              <a:t>User writes service procedures</a:t>
            </a:r>
          </a:p>
        </p:txBody>
      </p:sp>
      <p:sp>
        <p:nvSpPr>
          <p:cNvPr id="10" name="Flowchart: Process 9">
            <a:extLst>
              <a:ext uri="{FF2B5EF4-FFF2-40B4-BE49-F238E27FC236}">
                <a16:creationId xmlns:a16="http://schemas.microsoft.com/office/drawing/2014/main" xmlns="" id="{6BE8C495-611B-4535-875A-3CA4204D6093}"/>
              </a:ext>
            </a:extLst>
          </p:cNvPr>
          <p:cNvSpPr/>
          <p:nvPr/>
        </p:nvSpPr>
        <p:spPr>
          <a:xfrm>
            <a:off x="3522098" y="1209368"/>
            <a:ext cx="1135626" cy="6050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r>
              <a:rPr lang="en-US" sz="1400" dirty="0">
                <a:solidFill>
                  <a:prstClr val="white"/>
                </a:solidFill>
              </a:rPr>
              <a:t>User writes client stubs</a:t>
            </a:r>
          </a:p>
        </p:txBody>
      </p:sp>
      <p:sp>
        <p:nvSpPr>
          <p:cNvPr id="11" name="Flowchart: Document 10">
            <a:extLst>
              <a:ext uri="{FF2B5EF4-FFF2-40B4-BE49-F238E27FC236}">
                <a16:creationId xmlns:a16="http://schemas.microsoft.com/office/drawing/2014/main" xmlns="" id="{5E8C77A1-36CC-425D-85C4-888B94CCB08E}"/>
              </a:ext>
            </a:extLst>
          </p:cNvPr>
          <p:cNvSpPr/>
          <p:nvPr/>
        </p:nvSpPr>
        <p:spPr>
          <a:xfrm>
            <a:off x="2061086" y="2023431"/>
            <a:ext cx="1135626" cy="605015"/>
          </a:xfrm>
          <a:prstGeom prst="flowChartDocumen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r>
              <a:rPr lang="en-US" sz="1400" dirty="0">
                <a:solidFill>
                  <a:prstClr val="white"/>
                </a:solidFill>
              </a:rPr>
              <a:t>service procedures</a:t>
            </a:r>
          </a:p>
        </p:txBody>
      </p:sp>
      <p:sp>
        <p:nvSpPr>
          <p:cNvPr id="12" name="Flowchart: Process 11">
            <a:extLst>
              <a:ext uri="{FF2B5EF4-FFF2-40B4-BE49-F238E27FC236}">
                <a16:creationId xmlns:a16="http://schemas.microsoft.com/office/drawing/2014/main" xmlns="" id="{6EA10E4F-5C91-4144-9754-2A7078FBAC9A}"/>
              </a:ext>
            </a:extLst>
          </p:cNvPr>
          <p:cNvSpPr/>
          <p:nvPr/>
        </p:nvSpPr>
        <p:spPr>
          <a:xfrm>
            <a:off x="6402845" y="2027678"/>
            <a:ext cx="1135626" cy="605015"/>
          </a:xfrm>
          <a:prstGeom prst="flowChartProcess">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r>
              <a:rPr lang="en-US" sz="1400" dirty="0">
                <a:solidFill>
                  <a:prstClr val="white"/>
                </a:solidFill>
              </a:rPr>
              <a:t>User runs retargeter</a:t>
            </a:r>
          </a:p>
        </p:txBody>
      </p:sp>
      <p:cxnSp>
        <p:nvCxnSpPr>
          <p:cNvPr id="14" name="Straight Connector 13">
            <a:extLst>
              <a:ext uri="{FF2B5EF4-FFF2-40B4-BE49-F238E27FC236}">
                <a16:creationId xmlns:a16="http://schemas.microsoft.com/office/drawing/2014/main" xmlns="" id="{3809C558-1AC9-4D9A-A57E-474D3FA34E33}"/>
              </a:ext>
            </a:extLst>
          </p:cNvPr>
          <p:cNvCxnSpPr/>
          <p:nvPr/>
        </p:nvCxnSpPr>
        <p:spPr>
          <a:xfrm>
            <a:off x="4822724" y="516194"/>
            <a:ext cx="0" cy="45646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xmlns="" id="{258AFB5B-2575-41F7-B3D5-B4B8F29CE4F9}"/>
              </a:ext>
            </a:extLst>
          </p:cNvPr>
          <p:cNvSpPr txBox="1"/>
          <p:nvPr/>
        </p:nvSpPr>
        <p:spPr>
          <a:xfrm>
            <a:off x="2145892" y="4866502"/>
            <a:ext cx="1331083" cy="288539"/>
          </a:xfrm>
          <a:prstGeom prst="rect">
            <a:avLst/>
          </a:prstGeom>
          <a:noFill/>
        </p:spPr>
        <p:txBody>
          <a:bodyPr wrap="none" lIns="68579" tIns="34289" rIns="68579" bIns="34289" rtlCol="0">
            <a:spAutoFit/>
          </a:bodyPr>
          <a:lstStyle/>
          <a:p>
            <a:pPr defTabSz="685783"/>
            <a:r>
              <a:rPr lang="en-US" sz="1400" dirty="0">
                <a:solidFill>
                  <a:prstClr val="black"/>
                </a:solidFill>
              </a:rPr>
              <a:t>Create one time</a:t>
            </a:r>
          </a:p>
        </p:txBody>
      </p:sp>
      <p:sp>
        <p:nvSpPr>
          <p:cNvPr id="16" name="TextBox 15">
            <a:extLst>
              <a:ext uri="{FF2B5EF4-FFF2-40B4-BE49-F238E27FC236}">
                <a16:creationId xmlns:a16="http://schemas.microsoft.com/office/drawing/2014/main" xmlns="" id="{822BEDCB-396F-40DA-A4CB-0BB7AA0779AD}"/>
              </a:ext>
            </a:extLst>
          </p:cNvPr>
          <p:cNvSpPr txBox="1"/>
          <p:nvPr/>
        </p:nvSpPr>
        <p:spPr>
          <a:xfrm>
            <a:off x="6368419" y="4866502"/>
            <a:ext cx="1320503" cy="288539"/>
          </a:xfrm>
          <a:prstGeom prst="rect">
            <a:avLst/>
          </a:prstGeom>
          <a:noFill/>
        </p:spPr>
        <p:txBody>
          <a:bodyPr wrap="none" lIns="68579" tIns="34289" rIns="68579" bIns="34289" rtlCol="0">
            <a:spAutoFit/>
          </a:bodyPr>
          <a:lstStyle/>
          <a:p>
            <a:pPr defTabSz="685783"/>
            <a:r>
              <a:rPr lang="en-US" sz="1400" dirty="0">
                <a:solidFill>
                  <a:prstClr val="black"/>
                </a:solidFill>
              </a:rPr>
              <a:t>Use many times</a:t>
            </a:r>
          </a:p>
        </p:txBody>
      </p:sp>
      <p:sp>
        <p:nvSpPr>
          <p:cNvPr id="17" name="Flowchart: Process 16">
            <a:extLst>
              <a:ext uri="{FF2B5EF4-FFF2-40B4-BE49-F238E27FC236}">
                <a16:creationId xmlns:a16="http://schemas.microsoft.com/office/drawing/2014/main" xmlns="" id="{EEC451B9-D6F3-4790-915D-3E48411AB6CF}"/>
              </a:ext>
            </a:extLst>
          </p:cNvPr>
          <p:cNvSpPr/>
          <p:nvPr/>
        </p:nvSpPr>
        <p:spPr>
          <a:xfrm>
            <a:off x="4996020" y="3647312"/>
            <a:ext cx="1135626" cy="605015"/>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r>
              <a:rPr lang="en-US" sz="1400" dirty="0">
                <a:solidFill>
                  <a:prstClr val="white"/>
                </a:solidFill>
              </a:rPr>
              <a:t>Launch server code</a:t>
            </a:r>
          </a:p>
        </p:txBody>
      </p:sp>
      <p:sp>
        <p:nvSpPr>
          <p:cNvPr id="18" name="Flowchart: Process 17">
            <a:extLst>
              <a:ext uri="{FF2B5EF4-FFF2-40B4-BE49-F238E27FC236}">
                <a16:creationId xmlns:a16="http://schemas.microsoft.com/office/drawing/2014/main" xmlns="" id="{167EB81F-6D1E-4F4E-A48A-6185ED5A95D9}"/>
              </a:ext>
            </a:extLst>
          </p:cNvPr>
          <p:cNvSpPr/>
          <p:nvPr/>
        </p:nvSpPr>
        <p:spPr>
          <a:xfrm>
            <a:off x="6402845" y="3647312"/>
            <a:ext cx="1135626" cy="6050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r>
              <a:rPr lang="en-US" sz="1400" dirty="0">
                <a:solidFill>
                  <a:prstClr val="white"/>
                </a:solidFill>
              </a:rPr>
              <a:t>Launch client code</a:t>
            </a:r>
          </a:p>
        </p:txBody>
      </p:sp>
      <p:sp>
        <p:nvSpPr>
          <p:cNvPr id="19" name="Flowchart: Document 18">
            <a:extLst>
              <a:ext uri="{FF2B5EF4-FFF2-40B4-BE49-F238E27FC236}">
                <a16:creationId xmlns:a16="http://schemas.microsoft.com/office/drawing/2014/main" xmlns="" id="{55F7BC66-2077-41F3-A3FE-A9ABA4E36159}"/>
              </a:ext>
            </a:extLst>
          </p:cNvPr>
          <p:cNvSpPr/>
          <p:nvPr/>
        </p:nvSpPr>
        <p:spPr>
          <a:xfrm>
            <a:off x="6402845" y="2837495"/>
            <a:ext cx="1135626" cy="605015"/>
          </a:xfrm>
          <a:prstGeom prst="flowChartDocumen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r>
              <a:rPr lang="en-US" sz="1400" dirty="0">
                <a:solidFill>
                  <a:prstClr val="white"/>
                </a:solidFill>
              </a:rPr>
              <a:t>PDL0 at {SI,DI}</a:t>
            </a:r>
          </a:p>
        </p:txBody>
      </p:sp>
      <p:sp>
        <p:nvSpPr>
          <p:cNvPr id="20" name="Flowchart: Process 19">
            <a:extLst>
              <a:ext uri="{FF2B5EF4-FFF2-40B4-BE49-F238E27FC236}">
                <a16:creationId xmlns:a16="http://schemas.microsoft.com/office/drawing/2014/main" xmlns="" id="{AA133383-A323-439A-81D9-62DCFCF7E17F}"/>
              </a:ext>
            </a:extLst>
          </p:cNvPr>
          <p:cNvSpPr/>
          <p:nvPr/>
        </p:nvSpPr>
        <p:spPr>
          <a:xfrm>
            <a:off x="6402845" y="396031"/>
            <a:ext cx="1135626" cy="605015"/>
          </a:xfrm>
          <a:prstGeom prst="flowChartProcess">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r>
              <a:rPr lang="en-US" sz="1400" dirty="0">
                <a:solidFill>
                  <a:prstClr val="white"/>
                </a:solidFill>
              </a:rPr>
              <a:t>User writes PDL test(s)</a:t>
            </a:r>
          </a:p>
        </p:txBody>
      </p:sp>
      <p:sp>
        <p:nvSpPr>
          <p:cNvPr id="21" name="Flowchart: Document 20">
            <a:extLst>
              <a:ext uri="{FF2B5EF4-FFF2-40B4-BE49-F238E27FC236}">
                <a16:creationId xmlns:a16="http://schemas.microsoft.com/office/drawing/2014/main" xmlns="" id="{A2372AB7-5202-49A9-A09A-5FC699DAA037}"/>
              </a:ext>
            </a:extLst>
          </p:cNvPr>
          <p:cNvSpPr/>
          <p:nvPr/>
        </p:nvSpPr>
        <p:spPr>
          <a:xfrm>
            <a:off x="6402845" y="1209368"/>
            <a:ext cx="1135626" cy="605015"/>
          </a:xfrm>
          <a:prstGeom prst="flowChartDocumen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r>
              <a:rPr lang="en-US" sz="1400" dirty="0">
                <a:solidFill>
                  <a:prstClr val="white"/>
                </a:solidFill>
              </a:rPr>
              <a:t>PDL</a:t>
            </a:r>
          </a:p>
        </p:txBody>
      </p:sp>
      <p:cxnSp>
        <p:nvCxnSpPr>
          <p:cNvPr id="25" name="Straight Arrow Connector 24">
            <a:extLst>
              <a:ext uri="{FF2B5EF4-FFF2-40B4-BE49-F238E27FC236}">
                <a16:creationId xmlns:a16="http://schemas.microsoft.com/office/drawing/2014/main" xmlns="" id="{457AEDFC-A428-457D-8CF4-B4F45E2A4687}"/>
              </a:ext>
            </a:extLst>
          </p:cNvPr>
          <p:cNvCxnSpPr>
            <a:stCxn id="5" idx="2"/>
            <a:endCxn id="4" idx="0"/>
          </p:cNvCxnSpPr>
          <p:nvPr/>
        </p:nvCxnSpPr>
        <p:spPr>
          <a:xfrm>
            <a:off x="1167887" y="1814383"/>
            <a:ext cx="0" cy="213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xmlns="" id="{94ADDBDB-C103-4630-8E44-2902359F75BC}"/>
              </a:ext>
            </a:extLst>
          </p:cNvPr>
          <p:cNvCxnSpPr>
            <a:stCxn id="4" idx="2"/>
            <a:endCxn id="6" idx="0"/>
          </p:cNvCxnSpPr>
          <p:nvPr/>
        </p:nvCxnSpPr>
        <p:spPr>
          <a:xfrm>
            <a:off x="1167887" y="2592694"/>
            <a:ext cx="2764" cy="253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1DA5116C-9D5A-4178-BDCC-A2EA3E844523}"/>
              </a:ext>
            </a:extLst>
          </p:cNvPr>
          <p:cNvCxnSpPr>
            <a:stCxn id="6" idx="2"/>
            <a:endCxn id="7" idx="0"/>
          </p:cNvCxnSpPr>
          <p:nvPr/>
        </p:nvCxnSpPr>
        <p:spPr>
          <a:xfrm flipH="1">
            <a:off x="1167887" y="3451002"/>
            <a:ext cx="2764" cy="213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xmlns="" id="{FF9CB89D-E0A3-40C4-B43D-0B483616D954}"/>
              </a:ext>
            </a:extLst>
          </p:cNvPr>
          <p:cNvCxnSpPr>
            <a:stCxn id="9" idx="2"/>
            <a:endCxn id="11" idx="0"/>
          </p:cNvCxnSpPr>
          <p:nvPr/>
        </p:nvCxnSpPr>
        <p:spPr>
          <a:xfrm>
            <a:off x="2628899" y="1814383"/>
            <a:ext cx="0" cy="209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xmlns="" id="{5F85FADB-1BEA-4330-82EE-0B50416AFCDC}"/>
              </a:ext>
            </a:extLst>
          </p:cNvPr>
          <p:cNvCxnSpPr>
            <a:stCxn id="10" idx="2"/>
            <a:endCxn id="8" idx="0"/>
          </p:cNvCxnSpPr>
          <p:nvPr/>
        </p:nvCxnSpPr>
        <p:spPr>
          <a:xfrm>
            <a:off x="4089911" y="1814382"/>
            <a:ext cx="0" cy="204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xmlns="" id="{564B667B-EFBF-41C3-9768-9F2DCB7DED75}"/>
              </a:ext>
            </a:extLst>
          </p:cNvPr>
          <p:cNvCxnSpPr>
            <a:stCxn id="11" idx="2"/>
            <a:endCxn id="17" idx="0"/>
          </p:cNvCxnSpPr>
          <p:nvPr/>
        </p:nvCxnSpPr>
        <p:spPr>
          <a:xfrm>
            <a:off x="2628900" y="2588448"/>
            <a:ext cx="2934934" cy="1058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xmlns="" id="{0FF3F32E-00A8-471E-9630-42ADF25FFAA1}"/>
              </a:ext>
            </a:extLst>
          </p:cNvPr>
          <p:cNvCxnSpPr>
            <a:stCxn id="8" idx="2"/>
            <a:endCxn id="18" idx="0"/>
          </p:cNvCxnSpPr>
          <p:nvPr/>
        </p:nvCxnSpPr>
        <p:spPr>
          <a:xfrm>
            <a:off x="4089913" y="2584201"/>
            <a:ext cx="2880746" cy="1063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xmlns="" id="{A59721D0-209A-4AD0-9F70-20CD05F899F3}"/>
              </a:ext>
            </a:extLst>
          </p:cNvPr>
          <p:cNvCxnSpPr>
            <a:stCxn id="20" idx="2"/>
            <a:endCxn id="21" idx="0"/>
          </p:cNvCxnSpPr>
          <p:nvPr/>
        </p:nvCxnSpPr>
        <p:spPr>
          <a:xfrm>
            <a:off x="6970658" y="1001045"/>
            <a:ext cx="0" cy="208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xmlns="" id="{EB86DAA4-B316-4E4D-BB79-66CC9B165E3A}"/>
              </a:ext>
            </a:extLst>
          </p:cNvPr>
          <p:cNvCxnSpPr>
            <a:stCxn id="21" idx="2"/>
            <a:endCxn id="12" idx="0"/>
          </p:cNvCxnSpPr>
          <p:nvPr/>
        </p:nvCxnSpPr>
        <p:spPr>
          <a:xfrm>
            <a:off x="6970658" y="1774385"/>
            <a:ext cx="0" cy="253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xmlns="" id="{F40067F3-05D2-4226-893A-AFDED332ED72}"/>
              </a:ext>
            </a:extLst>
          </p:cNvPr>
          <p:cNvCxnSpPr>
            <a:stCxn id="12" idx="2"/>
            <a:endCxn id="19" idx="0"/>
          </p:cNvCxnSpPr>
          <p:nvPr/>
        </p:nvCxnSpPr>
        <p:spPr>
          <a:xfrm>
            <a:off x="6970658" y="2632692"/>
            <a:ext cx="0" cy="204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xmlns="" id="{B6798FE4-EF6B-4122-9DED-92240CB67530}"/>
              </a:ext>
            </a:extLst>
          </p:cNvPr>
          <p:cNvCxnSpPr>
            <a:stCxn id="19" idx="2"/>
            <a:endCxn id="18" idx="0"/>
          </p:cNvCxnSpPr>
          <p:nvPr/>
        </p:nvCxnSpPr>
        <p:spPr>
          <a:xfrm>
            <a:off x="6970658" y="3402511"/>
            <a:ext cx="0" cy="244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xmlns="" id="{1815D6CB-C1F6-4A7D-A9CE-59FD64B151A4}"/>
              </a:ext>
            </a:extLst>
          </p:cNvPr>
          <p:cNvCxnSpPr>
            <a:stCxn id="17" idx="3"/>
            <a:endCxn id="18" idx="1"/>
          </p:cNvCxnSpPr>
          <p:nvPr/>
        </p:nvCxnSpPr>
        <p:spPr>
          <a:xfrm>
            <a:off x="6131647" y="3949818"/>
            <a:ext cx="27119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Flowchart: Document 50">
            <a:extLst>
              <a:ext uri="{FF2B5EF4-FFF2-40B4-BE49-F238E27FC236}">
                <a16:creationId xmlns:a16="http://schemas.microsoft.com/office/drawing/2014/main" xmlns="" id="{8F9F3E83-5FF1-4938-A4B3-74B3D47298C5}"/>
              </a:ext>
            </a:extLst>
          </p:cNvPr>
          <p:cNvSpPr/>
          <p:nvPr/>
        </p:nvSpPr>
        <p:spPr>
          <a:xfrm>
            <a:off x="4996020" y="4475806"/>
            <a:ext cx="1135626" cy="605015"/>
          </a:xfrm>
          <a:prstGeom prst="flowChartDocumen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r>
              <a:rPr lang="en-US" sz="1400" dirty="0">
                <a:solidFill>
                  <a:prstClr val="white"/>
                </a:solidFill>
              </a:rPr>
              <a:t>transcript</a:t>
            </a:r>
          </a:p>
        </p:txBody>
      </p:sp>
      <p:cxnSp>
        <p:nvCxnSpPr>
          <p:cNvPr id="52" name="Straight Arrow Connector 51">
            <a:extLst>
              <a:ext uri="{FF2B5EF4-FFF2-40B4-BE49-F238E27FC236}">
                <a16:creationId xmlns:a16="http://schemas.microsoft.com/office/drawing/2014/main" xmlns="" id="{98B85166-5F5E-498D-9C56-37F3227041CC}"/>
              </a:ext>
            </a:extLst>
          </p:cNvPr>
          <p:cNvCxnSpPr>
            <a:cxnSpLocks/>
            <a:stCxn id="17" idx="2"/>
            <a:endCxn id="51" idx="0"/>
          </p:cNvCxnSpPr>
          <p:nvPr/>
        </p:nvCxnSpPr>
        <p:spPr>
          <a:xfrm>
            <a:off x="5563833" y="4252326"/>
            <a:ext cx="0" cy="223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xmlns="" id="{C87FE24F-AAE6-4C93-84ED-3CA40847D93A}"/>
              </a:ext>
            </a:extLst>
          </p:cNvPr>
          <p:cNvCxnSpPr>
            <a:cxnSpLocks/>
            <a:stCxn id="7" idx="3"/>
            <a:endCxn id="11" idx="1"/>
          </p:cNvCxnSpPr>
          <p:nvPr/>
        </p:nvCxnSpPr>
        <p:spPr>
          <a:xfrm flipV="1">
            <a:off x="1735700" y="2325938"/>
            <a:ext cx="325386" cy="1640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xmlns="" id="{1F45ACFD-E64C-4C47-B386-18A8FDCE412F}"/>
              </a:ext>
            </a:extLst>
          </p:cNvPr>
          <p:cNvSpPr txBox="1"/>
          <p:nvPr/>
        </p:nvSpPr>
        <p:spPr>
          <a:xfrm>
            <a:off x="4831128" y="1975442"/>
            <a:ext cx="1233422" cy="946412"/>
          </a:xfrm>
          <a:prstGeom prst="rect">
            <a:avLst/>
          </a:prstGeom>
          <a:noFill/>
        </p:spPr>
        <p:txBody>
          <a:bodyPr wrap="square" lIns="68579" tIns="34289" rIns="68579" bIns="34289" rtlCol="0">
            <a:spAutoFit/>
          </a:bodyPr>
          <a:lstStyle/>
          <a:p>
            <a:pPr defTabSz="685783"/>
            <a:r>
              <a:rPr lang="en-US" sz="1400" dirty="0">
                <a:solidFill>
                  <a:srgbClr val="00B050"/>
                </a:solidFill>
              </a:rPr>
              <a:t>These are the deliverables for the standards</a:t>
            </a:r>
          </a:p>
        </p:txBody>
      </p:sp>
      <p:cxnSp>
        <p:nvCxnSpPr>
          <p:cNvPr id="60" name="Straight Arrow Connector 59">
            <a:extLst>
              <a:ext uri="{FF2B5EF4-FFF2-40B4-BE49-F238E27FC236}">
                <a16:creationId xmlns:a16="http://schemas.microsoft.com/office/drawing/2014/main" xmlns="" id="{FF1BF617-AC87-4CF6-B40D-A8EAA27A395E}"/>
              </a:ext>
            </a:extLst>
          </p:cNvPr>
          <p:cNvCxnSpPr>
            <a:cxnSpLocks/>
            <a:stCxn id="7" idx="3"/>
            <a:endCxn id="8" idx="1"/>
          </p:cNvCxnSpPr>
          <p:nvPr/>
        </p:nvCxnSpPr>
        <p:spPr>
          <a:xfrm flipV="1">
            <a:off x="1735700" y="2321692"/>
            <a:ext cx="1786398" cy="1645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xmlns="" id="{51E4D31D-C02F-4624-BA08-F0A2F8579D94}"/>
              </a:ext>
            </a:extLst>
          </p:cNvPr>
          <p:cNvSpPr>
            <a:spLocks noGrp="1"/>
          </p:cNvSpPr>
          <p:nvPr>
            <p:ph type="sldNum" sz="quarter" idx="12"/>
          </p:nvPr>
        </p:nvSpPr>
        <p:spPr/>
        <p:txBody>
          <a:bodyPr/>
          <a:lstStyle/>
          <a:p>
            <a:fld id="{45E1E60E-071F-41F9-9515-96496C203BC1}" type="slidenum">
              <a:rPr lang="en-US" smtClean="0">
                <a:solidFill>
                  <a:prstClr val="black">
                    <a:tint val="75000"/>
                  </a:prstClr>
                </a:solidFill>
              </a:rPr>
              <a:pPr/>
              <a:t>60</a:t>
            </a:fld>
            <a:endParaRPr lang="en-US">
              <a:solidFill>
                <a:prstClr val="black">
                  <a:tint val="75000"/>
                </a:prstClr>
              </a:solidFill>
            </a:endParaRPr>
          </a:p>
        </p:txBody>
      </p:sp>
    </p:spTree>
    <p:extLst>
      <p:ext uri="{BB962C8B-B14F-4D97-AF65-F5344CB8AC3E}">
        <p14:creationId xmlns:p14="http://schemas.microsoft.com/office/powerpoint/2010/main" val="185926734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ts val="3000"/>
              </a:lnSpc>
            </a:pPr>
            <a:r>
              <a:rPr lang="en-US" dirty="0" smtClean="0"/>
              <a:t>Jeff’s </a:t>
            </a:r>
            <a:r>
              <a:rPr lang="en-US" dirty="0" err="1" smtClean="0"/>
              <a:t>gRPC</a:t>
            </a:r>
            <a:r>
              <a:rPr lang="en-US" dirty="0" smtClean="0"/>
              <a:t> Concept</a:t>
            </a:r>
            <a:br>
              <a:rPr lang="en-US" dirty="0" smtClean="0"/>
            </a:br>
            <a:r>
              <a:rPr lang="en-US" sz="2400" dirty="0" smtClean="0"/>
              <a:t>(Key Building Blocks)</a:t>
            </a:r>
            <a:endParaRPr lang="en-US" dirty="0"/>
          </a:p>
        </p:txBody>
      </p:sp>
      <p:sp>
        <p:nvSpPr>
          <p:cNvPr id="3" name="Date Placeholder 2"/>
          <p:cNvSpPr>
            <a:spLocks noGrp="1"/>
          </p:cNvSpPr>
          <p:nvPr>
            <p:ph type="dt" sz="half" idx="10"/>
          </p:nvPr>
        </p:nvSpPr>
        <p:spPr>
          <a:xfrm>
            <a:off x="7543800" y="4767263"/>
            <a:ext cx="905523" cy="273844"/>
          </a:xfrm>
        </p:spPr>
        <p:txBody>
          <a:bodyPr/>
          <a:lstStyle/>
          <a:p>
            <a:fld id="{8BC135C7-97F2-4CAA-A7E4-BB199EDCF6D4}" type="datetime1">
              <a:rPr lang="en-US" smtClean="0"/>
              <a:t>3/23/2021</a:t>
            </a:fld>
            <a:endParaRPr lang="en-US" dirty="0"/>
          </a:p>
        </p:txBody>
      </p:sp>
      <p:sp>
        <p:nvSpPr>
          <p:cNvPr id="4" name="Footer Placeholder 3"/>
          <p:cNvSpPr>
            <a:spLocks noGrp="1"/>
          </p:cNvSpPr>
          <p:nvPr>
            <p:ph type="ftr" sz="quarter" idx="11"/>
          </p:nvPr>
        </p:nvSpPr>
        <p:spPr/>
        <p:txBody>
          <a:bodyPr/>
          <a:lstStyle/>
          <a:p>
            <a:r>
              <a:rPr lang="en-US" smtClean="0"/>
              <a:t>P2654/P1687.1 Unified Concepts Analysis</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61</a:t>
            </a:fld>
            <a:endParaRPr lang="en-US"/>
          </a:p>
        </p:txBody>
      </p:sp>
      <p:sp>
        <p:nvSpPr>
          <p:cNvPr id="6" name="Rectangle 5"/>
          <p:cNvSpPr/>
          <p:nvPr/>
        </p:nvSpPr>
        <p:spPr>
          <a:xfrm>
            <a:off x="838200" y="1733550"/>
            <a:ext cx="1676400" cy="1447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.Proto</a:t>
            </a:r>
            <a:endParaRPr lang="en-US" dirty="0">
              <a:solidFill>
                <a:schemeClr val="bg1"/>
              </a:solidFill>
            </a:endParaRPr>
          </a:p>
        </p:txBody>
      </p:sp>
      <p:sp>
        <p:nvSpPr>
          <p:cNvPr id="7" name="Rectangle 6"/>
          <p:cNvSpPr/>
          <p:nvPr/>
        </p:nvSpPr>
        <p:spPr>
          <a:xfrm>
            <a:off x="3429000" y="1733550"/>
            <a:ext cx="1752600" cy="144780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Server</a:t>
            </a:r>
            <a:br>
              <a:rPr lang="en-US" dirty="0" smtClean="0"/>
            </a:br>
            <a:r>
              <a:rPr lang="en-US" dirty="0" smtClean="0"/>
              <a:t>Code</a:t>
            </a:r>
            <a:endParaRPr lang="en-US" dirty="0"/>
          </a:p>
        </p:txBody>
      </p:sp>
      <p:sp>
        <p:nvSpPr>
          <p:cNvPr id="9" name="Rectangle 8"/>
          <p:cNvSpPr/>
          <p:nvPr/>
        </p:nvSpPr>
        <p:spPr>
          <a:xfrm>
            <a:off x="6096000" y="1733550"/>
            <a:ext cx="1752600" cy="14478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br>
              <a:rPr lang="en-US" dirty="0" smtClean="0"/>
            </a:br>
            <a:r>
              <a:rPr lang="en-US" dirty="0" smtClean="0"/>
              <a:t>Code</a:t>
            </a:r>
            <a:endParaRPr lang="en-US" dirty="0"/>
          </a:p>
        </p:txBody>
      </p:sp>
    </p:spTree>
    <p:extLst>
      <p:ext uri="{BB962C8B-B14F-4D97-AF65-F5344CB8AC3E}">
        <p14:creationId xmlns:p14="http://schemas.microsoft.com/office/powerpoint/2010/main" val="199687969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543800" y="4767263"/>
            <a:ext cx="905523" cy="273844"/>
          </a:xfrm>
        </p:spPr>
        <p:txBody>
          <a:bodyPr/>
          <a:lstStyle/>
          <a:p>
            <a:fld id="{B3281809-E840-40F2-987C-39D49646B6B2}" type="datetime1">
              <a:rPr lang="en-US" smtClean="0"/>
              <a:t>3/23/2021</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62</a:t>
            </a:fld>
            <a:endParaRPr lang="en-US"/>
          </a:p>
        </p:txBody>
      </p:sp>
      <p:sp>
        <p:nvSpPr>
          <p:cNvPr id="7" name="TextBox 6"/>
          <p:cNvSpPr txBox="1"/>
          <p:nvPr/>
        </p:nvSpPr>
        <p:spPr>
          <a:xfrm>
            <a:off x="304800" y="2167350"/>
            <a:ext cx="8382000" cy="523220"/>
          </a:xfrm>
          <a:prstGeom prst="rect">
            <a:avLst/>
          </a:prstGeom>
          <a:noFill/>
        </p:spPr>
        <p:txBody>
          <a:bodyPr wrap="square" rtlCol="0">
            <a:spAutoFit/>
          </a:bodyPr>
          <a:lstStyle/>
          <a:p>
            <a:pPr algn="ctr">
              <a:spcBef>
                <a:spcPct val="0"/>
              </a:spcBef>
            </a:pPr>
            <a:r>
              <a:rPr lang="en-US" sz="2800" dirty="0" smtClean="0">
                <a:solidFill>
                  <a:schemeClr val="tx2"/>
                </a:solidFill>
                <a:effectLst>
                  <a:outerShdw blurRad="63500" dist="38100" dir="5400000" algn="t" rotWithShape="0">
                    <a:prstClr val="black">
                      <a:alpha val="25000"/>
                    </a:prstClr>
                  </a:outerShdw>
                </a:effectLst>
                <a:ea typeface="+mj-ea"/>
                <a:cs typeface="+mj-cs"/>
              </a:rPr>
              <a:t>How </a:t>
            </a:r>
            <a:r>
              <a:rPr lang="en-US" sz="2800" dirty="0" err="1" smtClean="0">
                <a:solidFill>
                  <a:schemeClr val="tx2"/>
                </a:solidFill>
                <a:effectLst>
                  <a:outerShdw blurRad="63500" dist="38100" dir="5400000" algn="t" rotWithShape="0">
                    <a:prstClr val="black">
                      <a:alpha val="25000"/>
                    </a:prstClr>
                  </a:outerShdw>
                </a:effectLst>
                <a:ea typeface="+mj-ea"/>
                <a:cs typeface="+mj-cs"/>
              </a:rPr>
              <a:t>Protobuf</a:t>
            </a:r>
            <a:r>
              <a:rPr lang="en-US" sz="2800" dirty="0" smtClean="0">
                <a:solidFill>
                  <a:schemeClr val="tx2"/>
                </a:solidFill>
                <a:effectLst>
                  <a:outerShdw blurRad="63500" dist="38100" dir="5400000" algn="t" rotWithShape="0">
                    <a:prstClr val="black">
                      <a:alpha val="25000"/>
                    </a:prstClr>
                  </a:outerShdw>
                </a:effectLst>
                <a:ea typeface="+mj-ea"/>
                <a:cs typeface="+mj-cs"/>
              </a:rPr>
              <a:t> Helps Complete the Architecture</a:t>
            </a:r>
            <a:endParaRPr lang="en-US" sz="2800" dirty="0">
              <a:solidFill>
                <a:schemeClr val="tx2"/>
              </a:solidFill>
              <a:effectLst>
                <a:outerShdw blurRad="63500" dist="38100" dir="5400000" algn="t" rotWithShape="0">
                  <a:prstClr val="black">
                    <a:alpha val="25000"/>
                  </a:prstClr>
                </a:outerShdw>
              </a:effectLst>
              <a:ea typeface="+mj-ea"/>
              <a:cs typeface="+mj-cs"/>
            </a:endParaRPr>
          </a:p>
        </p:txBody>
      </p:sp>
    </p:spTree>
    <p:extLst>
      <p:ext uri="{BB962C8B-B14F-4D97-AF65-F5344CB8AC3E}">
        <p14:creationId xmlns:p14="http://schemas.microsoft.com/office/powerpoint/2010/main" val="18616202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130875"/>
            <a:ext cx="8229600" cy="819150"/>
          </a:xfrm>
        </p:spPr>
        <p:txBody>
          <a:bodyPr/>
          <a:lstStyle/>
          <a:p>
            <a:r>
              <a:rPr lang="en-US" sz="3600" dirty="0" smtClean="0"/>
              <a:t>Synergism: Architecture &amp; </a:t>
            </a:r>
            <a:r>
              <a:rPr lang="en-US" sz="3600" dirty="0" err="1" smtClean="0"/>
              <a:t>Protobuf</a:t>
            </a:r>
            <a:r>
              <a:rPr lang="en-US" sz="3600" dirty="0" smtClean="0"/>
              <a:t>?</a:t>
            </a:r>
            <a:endParaRPr lang="en-US" sz="4400" dirty="0"/>
          </a:p>
        </p:txBody>
      </p:sp>
      <p:sp>
        <p:nvSpPr>
          <p:cNvPr id="4" name="Date Placeholder 3"/>
          <p:cNvSpPr>
            <a:spLocks noGrp="1"/>
          </p:cNvSpPr>
          <p:nvPr>
            <p:ph type="dt" sz="half" idx="10"/>
          </p:nvPr>
        </p:nvSpPr>
        <p:spPr>
          <a:xfrm>
            <a:off x="7543800" y="4767263"/>
            <a:ext cx="905523" cy="273844"/>
          </a:xfrm>
        </p:spPr>
        <p:txBody>
          <a:bodyPr/>
          <a:lstStyle/>
          <a:p>
            <a:fld id="{1A6C66C6-D5B3-49CD-BD29-B9D2F2FEC671}" type="datetime1">
              <a:rPr lang="en-US" smtClean="0"/>
              <a:t>3/23/2021</a:t>
            </a:fld>
            <a:endParaRPr lang="en-US" dirty="0"/>
          </a:p>
        </p:txBody>
      </p:sp>
      <p:sp>
        <p:nvSpPr>
          <p:cNvPr id="5" name="Footer Placeholder 4"/>
          <p:cNvSpPr>
            <a:spLocks noGrp="1"/>
          </p:cNvSpPr>
          <p:nvPr>
            <p:ph type="ftr" sz="quarter" idx="11"/>
          </p:nvPr>
        </p:nvSpPr>
        <p:spPr/>
        <p:txBody>
          <a:bodyPr/>
          <a:lstStyle/>
          <a:p>
            <a:r>
              <a:rPr lang="en-US" dirty="0" smtClean="0"/>
              <a:t>P2654/P1687.1 Unified Concepts Analysis</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63</a:t>
            </a:fld>
            <a:endParaRPr lang="en-US"/>
          </a:p>
        </p:txBody>
      </p:sp>
      <p:grpSp>
        <p:nvGrpSpPr>
          <p:cNvPr id="8" name="Shape1"/>
          <p:cNvGrpSpPr/>
          <p:nvPr/>
        </p:nvGrpSpPr>
        <p:grpSpPr>
          <a:xfrm>
            <a:off x="3461913" y="979257"/>
            <a:ext cx="3017940" cy="3603310"/>
            <a:chOff x="0" y="0"/>
            <a:chExt cx="5238380" cy="6254280"/>
          </a:xfrm>
        </p:grpSpPr>
        <p:sp>
          <p:nvSpPr>
            <p:cNvPr id="9" name="Freeform 8"/>
            <p:cNvSpPr/>
            <p:nvPr/>
          </p:nvSpPr>
          <p:spPr>
            <a:xfrm>
              <a:off x="107280" y="1969920"/>
              <a:ext cx="1371600" cy="2286000"/>
            </a:xfrm>
            <a:custGeom>
              <a:avLst/>
              <a:gdLst/>
              <a:ahLst/>
              <a:cxnLst/>
              <a:rect l="0" t="0" r="r" b="b"/>
              <a:pathLst>
                <a:path w="2162" h="3601">
                  <a:moveTo>
                    <a:pt x="540" y="3600"/>
                  </a:moveTo>
                  <a:lnTo>
                    <a:pt x="540" y="900"/>
                  </a:lnTo>
                  <a:lnTo>
                    <a:pt x="0" y="900"/>
                  </a:lnTo>
                  <a:lnTo>
                    <a:pt x="1080" y="0"/>
                  </a:lnTo>
                  <a:lnTo>
                    <a:pt x="2161" y="900"/>
                  </a:lnTo>
                  <a:lnTo>
                    <a:pt x="1620" y="900"/>
                  </a:lnTo>
                  <a:lnTo>
                    <a:pt x="1620" y="3600"/>
                  </a:lnTo>
                  <a:lnTo>
                    <a:pt x="540" y="3600"/>
                  </a:lnTo>
                </a:path>
              </a:pathLst>
            </a:custGeom>
            <a:solidFill>
              <a:srgbClr val="DDDDDD"/>
            </a:solidFill>
            <a:ln>
              <a:solidFill>
                <a:srgbClr val="000000"/>
              </a:solidFill>
            </a:ln>
          </p:spPr>
          <p:style>
            <a:lnRef idx="0">
              <a:scrgbClr r="0" g="0" b="0"/>
            </a:lnRef>
            <a:fillRef idx="0">
              <a:scrgbClr r="0" g="0" b="0"/>
            </a:fillRef>
            <a:effectRef idx="0">
              <a:scrgbClr r="0" g="0" b="0"/>
            </a:effectRef>
            <a:fontRef idx="minor"/>
          </p:style>
          <p:txBody>
            <a:bodyPr vert="wordArtVert" lIns="90000" tIns="45000" rIns="90000" bIns="45000" anchor="ctr">
              <a:noAutofit/>
            </a:bodyPr>
            <a:lstStyle/>
            <a:p>
              <a:pPr marL="0" marR="0" algn="ctr" hangingPunct="0">
                <a:spcBef>
                  <a:spcPts val="1150"/>
                </a:spcBef>
                <a:spcAft>
                  <a:spcPts val="0"/>
                </a:spcAft>
              </a:pPr>
              <a:r>
                <a:rPr lang="en-US" sz="800" kern="100" dirty="0">
                  <a:effectLst/>
                  <a:latin typeface="Liberation Sans"/>
                  <a:ea typeface="DejaVu Sans"/>
                  <a:cs typeface="DejaVu Sans"/>
                </a:rPr>
                <a:t>REQUEST</a:t>
              </a:r>
              <a:endParaRPr lang="en-US" sz="600" kern="100" dirty="0">
                <a:effectLst/>
                <a:latin typeface="Liberation Serif"/>
                <a:ea typeface="NSimSun"/>
                <a:cs typeface="Arial Unicode MS"/>
              </a:endParaRPr>
            </a:p>
          </p:txBody>
        </p:sp>
        <p:sp>
          <p:nvSpPr>
            <p:cNvPr id="10" name="Freeform 9"/>
            <p:cNvSpPr/>
            <p:nvPr/>
          </p:nvSpPr>
          <p:spPr>
            <a:xfrm>
              <a:off x="1862280" y="1983239"/>
              <a:ext cx="1357560" cy="2329200"/>
            </a:xfrm>
            <a:custGeom>
              <a:avLst/>
              <a:gdLst/>
              <a:ahLst/>
              <a:cxnLst/>
              <a:rect l="0" t="0" r="r" b="b"/>
              <a:pathLst>
                <a:path w="2140" h="3670">
                  <a:moveTo>
                    <a:pt x="550" y="0"/>
                  </a:moveTo>
                  <a:lnTo>
                    <a:pt x="534" y="2751"/>
                  </a:lnTo>
                  <a:lnTo>
                    <a:pt x="0" y="2751"/>
                  </a:lnTo>
                  <a:lnTo>
                    <a:pt x="1063" y="3669"/>
                  </a:lnTo>
                  <a:lnTo>
                    <a:pt x="2139" y="2751"/>
                  </a:lnTo>
                  <a:lnTo>
                    <a:pt x="1604" y="2751"/>
                  </a:lnTo>
                  <a:lnTo>
                    <a:pt x="1620" y="0"/>
                  </a:lnTo>
                  <a:lnTo>
                    <a:pt x="550" y="0"/>
                  </a:lnTo>
                </a:path>
              </a:pathLst>
            </a:custGeom>
            <a:solidFill>
              <a:srgbClr val="FFFFFF"/>
            </a:solidFill>
            <a:ln>
              <a:solidFill>
                <a:srgbClr val="000000"/>
              </a:solidFill>
            </a:ln>
          </p:spPr>
          <p:style>
            <a:lnRef idx="0">
              <a:scrgbClr r="0" g="0" b="0"/>
            </a:lnRef>
            <a:fillRef idx="0">
              <a:scrgbClr r="0" g="0" b="0"/>
            </a:fillRef>
            <a:effectRef idx="0">
              <a:scrgbClr r="0" g="0" b="0"/>
            </a:effectRef>
            <a:fontRef idx="minor"/>
          </p:style>
          <p:txBody>
            <a:bodyPr vert="wordArtVert" lIns="90000" tIns="45000" rIns="90000" bIns="45000" anchor="ctr">
              <a:noAutofit/>
            </a:bodyPr>
            <a:lstStyle/>
            <a:p>
              <a:pPr marL="0" marR="0" algn="ctr" hangingPunct="0">
                <a:spcBef>
                  <a:spcPts val="0"/>
                </a:spcBef>
                <a:spcAft>
                  <a:spcPts val="0"/>
                </a:spcAft>
              </a:pPr>
              <a:r>
                <a:rPr lang="en-US" sz="800" kern="100" dirty="0">
                  <a:effectLst/>
                  <a:latin typeface="Liberation Sans"/>
                  <a:ea typeface="DejaVu Sans"/>
                  <a:cs typeface="DejaVu Sans"/>
                </a:rPr>
                <a:t>RESPONSE</a:t>
              </a:r>
              <a:endParaRPr lang="en-US" sz="600" kern="100" dirty="0">
                <a:effectLst/>
                <a:latin typeface="Liberation Serif"/>
                <a:ea typeface="NSimSun"/>
                <a:cs typeface="Arial Unicode MS"/>
              </a:endParaRPr>
            </a:p>
          </p:txBody>
        </p:sp>
        <p:grpSp>
          <p:nvGrpSpPr>
            <p:cNvPr id="11" name="Group 10"/>
            <p:cNvGrpSpPr/>
            <p:nvPr/>
          </p:nvGrpSpPr>
          <p:grpSpPr>
            <a:xfrm>
              <a:off x="0" y="0"/>
              <a:ext cx="3246120" cy="1969920"/>
              <a:chOff x="0" y="0"/>
              <a:chExt cx="3246120" cy="1969920"/>
            </a:xfrm>
          </p:grpSpPr>
          <p:sp>
            <p:nvSpPr>
              <p:cNvPr id="19" name="Freeform 18"/>
              <p:cNvSpPr/>
              <p:nvPr/>
            </p:nvSpPr>
            <p:spPr>
              <a:xfrm>
                <a:off x="0" y="3960"/>
                <a:ext cx="3246120" cy="1965960"/>
              </a:xfrm>
              <a:custGeom>
                <a:avLst/>
                <a:gdLst/>
                <a:ahLst/>
                <a:cxnLst/>
                <a:rect l="0" t="0" r="r" b="b"/>
                <a:pathLst>
                  <a:path w="5114" h="3098">
                    <a:moveTo>
                      <a:pt x="516" y="0"/>
                    </a:moveTo>
                    <a:lnTo>
                      <a:pt x="516" y="0"/>
                    </a:lnTo>
                    <a:cubicBezTo>
                      <a:pt x="426" y="0"/>
                      <a:pt x="337" y="24"/>
                      <a:pt x="258" y="69"/>
                    </a:cubicBezTo>
                    <a:cubicBezTo>
                      <a:pt x="180" y="114"/>
                      <a:pt x="114" y="180"/>
                      <a:pt x="69" y="258"/>
                    </a:cubicBezTo>
                    <a:cubicBezTo>
                      <a:pt x="24" y="337"/>
                      <a:pt x="0" y="426"/>
                      <a:pt x="0" y="516"/>
                    </a:cubicBezTo>
                    <a:lnTo>
                      <a:pt x="0" y="2580"/>
                    </a:lnTo>
                    <a:lnTo>
                      <a:pt x="0" y="2581"/>
                    </a:lnTo>
                    <a:cubicBezTo>
                      <a:pt x="0" y="2671"/>
                      <a:pt x="24" y="2760"/>
                      <a:pt x="69" y="2839"/>
                    </a:cubicBezTo>
                    <a:cubicBezTo>
                      <a:pt x="114" y="2917"/>
                      <a:pt x="180" y="2983"/>
                      <a:pt x="258" y="3028"/>
                    </a:cubicBezTo>
                    <a:cubicBezTo>
                      <a:pt x="337" y="3073"/>
                      <a:pt x="426" y="3097"/>
                      <a:pt x="516" y="3097"/>
                    </a:cubicBezTo>
                    <a:lnTo>
                      <a:pt x="4596" y="3097"/>
                    </a:lnTo>
                    <a:lnTo>
                      <a:pt x="4597" y="3097"/>
                    </a:lnTo>
                    <a:cubicBezTo>
                      <a:pt x="4687" y="3097"/>
                      <a:pt x="4776" y="3073"/>
                      <a:pt x="4855" y="3028"/>
                    </a:cubicBezTo>
                    <a:cubicBezTo>
                      <a:pt x="4933" y="2983"/>
                      <a:pt x="4999" y="2917"/>
                      <a:pt x="5044" y="2839"/>
                    </a:cubicBezTo>
                    <a:cubicBezTo>
                      <a:pt x="5089" y="2760"/>
                      <a:pt x="5113" y="2671"/>
                      <a:pt x="5113" y="2581"/>
                    </a:cubicBezTo>
                    <a:lnTo>
                      <a:pt x="5113" y="516"/>
                    </a:lnTo>
                    <a:lnTo>
                      <a:pt x="5113" y="516"/>
                    </a:lnTo>
                    <a:lnTo>
                      <a:pt x="5113" y="516"/>
                    </a:lnTo>
                    <a:cubicBezTo>
                      <a:pt x="5113" y="426"/>
                      <a:pt x="5089" y="337"/>
                      <a:pt x="5044" y="258"/>
                    </a:cubicBezTo>
                    <a:cubicBezTo>
                      <a:pt x="4999" y="180"/>
                      <a:pt x="4933" y="114"/>
                      <a:pt x="4855" y="69"/>
                    </a:cubicBezTo>
                    <a:cubicBezTo>
                      <a:pt x="4776" y="24"/>
                      <a:pt x="4687" y="0"/>
                      <a:pt x="4597" y="0"/>
                    </a:cubicBezTo>
                    <a:lnTo>
                      <a:pt x="516" y="0"/>
                    </a:lnTo>
                  </a:path>
                </a:pathLst>
              </a:custGeom>
              <a:solidFill>
                <a:srgbClr val="FFFFFF"/>
              </a:solidFill>
              <a:ln>
                <a:solidFill>
                  <a:srgbClr val="000000"/>
                </a:solidFill>
              </a:ln>
            </p:spPr>
            <p:style>
              <a:lnRef idx="0">
                <a:scrgbClr r="0" g="0" b="0"/>
              </a:lnRef>
              <a:fillRef idx="0">
                <a:scrgbClr r="0" g="0" b="0"/>
              </a:fillRef>
              <a:effectRef idx="0">
                <a:scrgbClr r="0" g="0" b="0"/>
              </a:effectRef>
              <a:fontRef idx="minor"/>
            </p:style>
            <p:txBody>
              <a:bodyPr/>
              <a:lstStyle/>
              <a:p>
                <a:endParaRPr lang="en-US"/>
              </a:p>
            </p:txBody>
          </p:sp>
          <p:sp>
            <p:nvSpPr>
              <p:cNvPr id="20" name="Freeform 19"/>
              <p:cNvSpPr/>
              <p:nvPr/>
            </p:nvSpPr>
            <p:spPr>
              <a:xfrm>
                <a:off x="178920" y="1370160"/>
                <a:ext cx="2887201" cy="594359"/>
              </a:xfrm>
              <a:custGeom>
                <a:avLst/>
                <a:gdLst/>
                <a:ahLst/>
                <a:cxnLst/>
                <a:rect l="0" t="0" r="r" b="b"/>
                <a:pathLst>
                  <a:path w="4549" h="938">
                    <a:moveTo>
                      <a:pt x="156" y="0"/>
                    </a:moveTo>
                    <a:lnTo>
                      <a:pt x="156" y="0"/>
                    </a:lnTo>
                    <a:cubicBezTo>
                      <a:pt x="129" y="0"/>
                      <a:pt x="102" y="7"/>
                      <a:pt x="78" y="21"/>
                    </a:cubicBezTo>
                    <a:cubicBezTo>
                      <a:pt x="54" y="35"/>
                      <a:pt x="35" y="54"/>
                      <a:pt x="21" y="78"/>
                    </a:cubicBezTo>
                    <a:cubicBezTo>
                      <a:pt x="7" y="102"/>
                      <a:pt x="0" y="129"/>
                      <a:pt x="0" y="156"/>
                    </a:cubicBezTo>
                    <a:lnTo>
                      <a:pt x="0" y="780"/>
                    </a:lnTo>
                    <a:lnTo>
                      <a:pt x="0" y="781"/>
                    </a:lnTo>
                    <a:cubicBezTo>
                      <a:pt x="0" y="808"/>
                      <a:pt x="7" y="835"/>
                      <a:pt x="21" y="859"/>
                    </a:cubicBezTo>
                    <a:cubicBezTo>
                      <a:pt x="35" y="883"/>
                      <a:pt x="54" y="902"/>
                      <a:pt x="78" y="916"/>
                    </a:cubicBezTo>
                    <a:cubicBezTo>
                      <a:pt x="102" y="930"/>
                      <a:pt x="129" y="937"/>
                      <a:pt x="156" y="937"/>
                    </a:cubicBezTo>
                    <a:lnTo>
                      <a:pt x="4391" y="937"/>
                    </a:lnTo>
                    <a:lnTo>
                      <a:pt x="4392" y="937"/>
                    </a:lnTo>
                    <a:cubicBezTo>
                      <a:pt x="4419" y="937"/>
                      <a:pt x="4446" y="930"/>
                      <a:pt x="4470" y="916"/>
                    </a:cubicBezTo>
                    <a:cubicBezTo>
                      <a:pt x="4494" y="902"/>
                      <a:pt x="4513" y="883"/>
                      <a:pt x="4527" y="859"/>
                    </a:cubicBezTo>
                    <a:cubicBezTo>
                      <a:pt x="4541" y="835"/>
                      <a:pt x="4548" y="808"/>
                      <a:pt x="4548" y="781"/>
                    </a:cubicBezTo>
                    <a:lnTo>
                      <a:pt x="4548" y="156"/>
                    </a:lnTo>
                    <a:lnTo>
                      <a:pt x="4548" y="156"/>
                    </a:lnTo>
                    <a:lnTo>
                      <a:pt x="4548" y="156"/>
                    </a:lnTo>
                    <a:cubicBezTo>
                      <a:pt x="4548" y="129"/>
                      <a:pt x="4541" y="102"/>
                      <a:pt x="4527" y="78"/>
                    </a:cubicBezTo>
                    <a:cubicBezTo>
                      <a:pt x="4513" y="54"/>
                      <a:pt x="4494" y="35"/>
                      <a:pt x="4470" y="21"/>
                    </a:cubicBezTo>
                    <a:cubicBezTo>
                      <a:pt x="4446" y="7"/>
                      <a:pt x="4419" y="0"/>
                      <a:pt x="4392" y="0"/>
                    </a:cubicBezTo>
                    <a:lnTo>
                      <a:pt x="156" y="0"/>
                    </a:lnTo>
                  </a:path>
                </a:pathLst>
              </a:custGeom>
              <a:solidFill>
                <a:srgbClr val="666666"/>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0" marR="0" algn="ctr" hangingPunct="0">
                  <a:spcBef>
                    <a:spcPts val="0"/>
                  </a:spcBef>
                  <a:spcAft>
                    <a:spcPts val="0"/>
                  </a:spcAft>
                </a:pPr>
                <a:r>
                  <a:rPr lang="en-US" sz="900" kern="100">
                    <a:solidFill>
                      <a:srgbClr val="FFFFFF"/>
                    </a:solidFill>
                    <a:effectLst/>
                    <a:latin typeface="Liberation Sans"/>
                    <a:ea typeface="DejaVu Sans"/>
                    <a:cs typeface="DejaVu Sans"/>
                  </a:rPr>
                  <a:t>HOST INTERFACE</a:t>
                </a:r>
                <a:endParaRPr lang="en-US" sz="600" kern="100">
                  <a:effectLst/>
                  <a:latin typeface="Liberation Serif"/>
                  <a:ea typeface="NSimSun"/>
                  <a:cs typeface="Arial Unicode MS"/>
                </a:endParaRPr>
              </a:p>
            </p:txBody>
          </p:sp>
          <p:sp>
            <p:nvSpPr>
              <p:cNvPr id="21" name="Freeform 20"/>
              <p:cNvSpPr/>
              <p:nvPr/>
            </p:nvSpPr>
            <p:spPr>
              <a:xfrm>
                <a:off x="114480" y="638641"/>
                <a:ext cx="3017519" cy="685800"/>
              </a:xfrm>
              <a:custGeom>
                <a:avLst/>
                <a:gdLst/>
                <a:ahLst/>
                <a:cxnLst/>
                <a:rect l="0" t="0" r="r" b="b"/>
                <a:pathLst>
                  <a:path w="4754" h="1082">
                    <a:moveTo>
                      <a:pt x="180" y="0"/>
                    </a:moveTo>
                    <a:lnTo>
                      <a:pt x="180" y="0"/>
                    </a:lnTo>
                    <a:cubicBezTo>
                      <a:pt x="149" y="0"/>
                      <a:pt x="117" y="8"/>
                      <a:pt x="90" y="24"/>
                    </a:cubicBezTo>
                    <a:cubicBezTo>
                      <a:pt x="63" y="40"/>
                      <a:pt x="40" y="63"/>
                      <a:pt x="24" y="90"/>
                    </a:cubicBezTo>
                    <a:cubicBezTo>
                      <a:pt x="8" y="117"/>
                      <a:pt x="0" y="149"/>
                      <a:pt x="0" y="180"/>
                    </a:cubicBezTo>
                    <a:lnTo>
                      <a:pt x="0" y="900"/>
                    </a:lnTo>
                    <a:lnTo>
                      <a:pt x="0" y="901"/>
                    </a:lnTo>
                    <a:cubicBezTo>
                      <a:pt x="0" y="932"/>
                      <a:pt x="8" y="964"/>
                      <a:pt x="24" y="991"/>
                    </a:cubicBezTo>
                    <a:cubicBezTo>
                      <a:pt x="40" y="1018"/>
                      <a:pt x="63" y="1041"/>
                      <a:pt x="90" y="1057"/>
                    </a:cubicBezTo>
                    <a:cubicBezTo>
                      <a:pt x="117" y="1073"/>
                      <a:pt x="149" y="1081"/>
                      <a:pt x="180" y="1081"/>
                    </a:cubicBezTo>
                    <a:lnTo>
                      <a:pt x="4572" y="1081"/>
                    </a:lnTo>
                    <a:lnTo>
                      <a:pt x="4573" y="1081"/>
                    </a:lnTo>
                    <a:cubicBezTo>
                      <a:pt x="4604" y="1081"/>
                      <a:pt x="4636" y="1073"/>
                      <a:pt x="4663" y="1057"/>
                    </a:cubicBezTo>
                    <a:cubicBezTo>
                      <a:pt x="4690" y="1041"/>
                      <a:pt x="4713" y="1018"/>
                      <a:pt x="4729" y="991"/>
                    </a:cubicBezTo>
                    <a:cubicBezTo>
                      <a:pt x="4745" y="964"/>
                      <a:pt x="4753" y="932"/>
                      <a:pt x="4753" y="901"/>
                    </a:cubicBezTo>
                    <a:lnTo>
                      <a:pt x="4753" y="180"/>
                    </a:lnTo>
                    <a:lnTo>
                      <a:pt x="4753" y="180"/>
                    </a:lnTo>
                    <a:lnTo>
                      <a:pt x="4753" y="180"/>
                    </a:lnTo>
                    <a:cubicBezTo>
                      <a:pt x="4753" y="149"/>
                      <a:pt x="4745" y="117"/>
                      <a:pt x="4729" y="90"/>
                    </a:cubicBezTo>
                    <a:cubicBezTo>
                      <a:pt x="4713" y="63"/>
                      <a:pt x="4690" y="40"/>
                      <a:pt x="4663" y="24"/>
                    </a:cubicBezTo>
                    <a:cubicBezTo>
                      <a:pt x="4636" y="8"/>
                      <a:pt x="4604" y="0"/>
                      <a:pt x="4573" y="0"/>
                    </a:cubicBezTo>
                    <a:lnTo>
                      <a:pt x="180" y="0"/>
                    </a:lnTo>
                  </a:path>
                </a:pathLst>
              </a:custGeom>
              <a:solidFill>
                <a:srgbClr val="CCCCCC"/>
              </a:solidFill>
              <a:ln>
                <a:solidFill>
                  <a:srgbClr val="000000"/>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0" marR="0" algn="ctr" hangingPunct="0">
                  <a:spcBef>
                    <a:spcPts val="0"/>
                  </a:spcBef>
                  <a:spcAft>
                    <a:spcPts val="0"/>
                  </a:spcAft>
                </a:pPr>
                <a:r>
                  <a:rPr lang="en-US" sz="900" kern="100" dirty="0" smtClean="0">
                    <a:effectLst/>
                    <a:latin typeface="Liberation Sans"/>
                    <a:ea typeface="DejaVu Sans"/>
                    <a:cs typeface="DejaVu Sans"/>
                  </a:rPr>
                  <a:t>TRANSFORMATION</a:t>
                </a:r>
                <a:br>
                  <a:rPr lang="en-US" sz="900" kern="100" dirty="0" smtClean="0">
                    <a:effectLst/>
                    <a:latin typeface="Liberation Sans"/>
                    <a:ea typeface="DejaVu Sans"/>
                    <a:cs typeface="DejaVu Sans"/>
                  </a:rPr>
                </a:br>
                <a:r>
                  <a:rPr lang="en-US" sz="900" kern="100" dirty="0" smtClean="0">
                    <a:effectLst/>
                    <a:latin typeface="Liberation Sans"/>
                    <a:ea typeface="DejaVu Sans"/>
                    <a:cs typeface="DejaVu Sans"/>
                  </a:rPr>
                  <a:t>ENGINE</a:t>
                </a:r>
                <a:endParaRPr lang="en-US" sz="600" kern="100" dirty="0">
                  <a:effectLst/>
                  <a:latin typeface="Liberation Serif"/>
                  <a:ea typeface="NSimSun"/>
                  <a:cs typeface="Arial Unicode MS"/>
                </a:endParaRPr>
              </a:p>
            </p:txBody>
          </p:sp>
          <p:sp>
            <p:nvSpPr>
              <p:cNvPr id="22" name="Freeform 21"/>
              <p:cNvSpPr/>
              <p:nvPr/>
            </p:nvSpPr>
            <p:spPr>
              <a:xfrm>
                <a:off x="178920" y="0"/>
                <a:ext cx="2887201" cy="594359"/>
              </a:xfrm>
              <a:custGeom>
                <a:avLst/>
                <a:gdLst/>
                <a:ahLst/>
                <a:cxnLst/>
                <a:rect l="0" t="0" r="r" b="b"/>
                <a:pathLst>
                  <a:path w="4549" h="938">
                    <a:moveTo>
                      <a:pt x="156" y="0"/>
                    </a:moveTo>
                    <a:lnTo>
                      <a:pt x="156" y="0"/>
                    </a:lnTo>
                    <a:cubicBezTo>
                      <a:pt x="129" y="0"/>
                      <a:pt x="102" y="7"/>
                      <a:pt x="78" y="21"/>
                    </a:cubicBezTo>
                    <a:cubicBezTo>
                      <a:pt x="54" y="35"/>
                      <a:pt x="35" y="54"/>
                      <a:pt x="21" y="78"/>
                    </a:cubicBezTo>
                    <a:cubicBezTo>
                      <a:pt x="7" y="102"/>
                      <a:pt x="0" y="129"/>
                      <a:pt x="0" y="156"/>
                    </a:cubicBezTo>
                    <a:lnTo>
                      <a:pt x="0" y="780"/>
                    </a:lnTo>
                    <a:lnTo>
                      <a:pt x="0" y="781"/>
                    </a:lnTo>
                    <a:cubicBezTo>
                      <a:pt x="0" y="808"/>
                      <a:pt x="7" y="835"/>
                      <a:pt x="21" y="859"/>
                    </a:cubicBezTo>
                    <a:cubicBezTo>
                      <a:pt x="35" y="883"/>
                      <a:pt x="54" y="902"/>
                      <a:pt x="78" y="916"/>
                    </a:cubicBezTo>
                    <a:cubicBezTo>
                      <a:pt x="102" y="930"/>
                      <a:pt x="129" y="937"/>
                      <a:pt x="156" y="937"/>
                    </a:cubicBezTo>
                    <a:lnTo>
                      <a:pt x="4391" y="937"/>
                    </a:lnTo>
                    <a:lnTo>
                      <a:pt x="4392" y="937"/>
                    </a:lnTo>
                    <a:cubicBezTo>
                      <a:pt x="4419" y="937"/>
                      <a:pt x="4446" y="930"/>
                      <a:pt x="4470" y="916"/>
                    </a:cubicBezTo>
                    <a:cubicBezTo>
                      <a:pt x="4494" y="902"/>
                      <a:pt x="4513" y="883"/>
                      <a:pt x="4527" y="859"/>
                    </a:cubicBezTo>
                    <a:cubicBezTo>
                      <a:pt x="4541" y="835"/>
                      <a:pt x="4548" y="808"/>
                      <a:pt x="4548" y="781"/>
                    </a:cubicBezTo>
                    <a:lnTo>
                      <a:pt x="4548" y="156"/>
                    </a:lnTo>
                    <a:lnTo>
                      <a:pt x="4548" y="156"/>
                    </a:lnTo>
                    <a:lnTo>
                      <a:pt x="4548" y="156"/>
                    </a:lnTo>
                    <a:cubicBezTo>
                      <a:pt x="4548" y="129"/>
                      <a:pt x="4541" y="102"/>
                      <a:pt x="4527" y="78"/>
                    </a:cubicBezTo>
                    <a:cubicBezTo>
                      <a:pt x="4513" y="54"/>
                      <a:pt x="4494" y="35"/>
                      <a:pt x="4470" y="21"/>
                    </a:cubicBezTo>
                    <a:cubicBezTo>
                      <a:pt x="4446" y="7"/>
                      <a:pt x="4419" y="0"/>
                      <a:pt x="4392" y="0"/>
                    </a:cubicBezTo>
                    <a:lnTo>
                      <a:pt x="156" y="0"/>
                    </a:lnTo>
                  </a:path>
                </a:pathLst>
              </a:custGeom>
              <a:solidFill>
                <a:srgbClr val="666666"/>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0" marR="0" algn="ctr" hangingPunct="0">
                  <a:spcBef>
                    <a:spcPts val="0"/>
                  </a:spcBef>
                  <a:spcAft>
                    <a:spcPts val="0"/>
                  </a:spcAft>
                </a:pPr>
                <a:r>
                  <a:rPr lang="en-US" sz="900" kern="100" dirty="0">
                    <a:solidFill>
                      <a:srgbClr val="FFFFFF"/>
                    </a:solidFill>
                    <a:effectLst/>
                    <a:latin typeface="Liberation Sans"/>
                    <a:ea typeface="DejaVu Sans"/>
                    <a:cs typeface="DejaVu Sans"/>
                  </a:rPr>
                  <a:t>CLIENT INTERFACE</a:t>
                </a:r>
                <a:endParaRPr lang="en-US" sz="600" kern="100" dirty="0">
                  <a:effectLst/>
                  <a:latin typeface="Liberation Serif"/>
                  <a:ea typeface="NSimSun"/>
                  <a:cs typeface="Arial Unicode MS"/>
                </a:endParaRPr>
              </a:p>
            </p:txBody>
          </p:sp>
        </p:grpSp>
        <p:grpSp>
          <p:nvGrpSpPr>
            <p:cNvPr id="12" name="Group 11"/>
            <p:cNvGrpSpPr/>
            <p:nvPr/>
          </p:nvGrpSpPr>
          <p:grpSpPr>
            <a:xfrm>
              <a:off x="0" y="4284360"/>
              <a:ext cx="3246120" cy="1969920"/>
              <a:chOff x="0" y="0"/>
              <a:chExt cx="3246120" cy="1969920"/>
            </a:xfrm>
          </p:grpSpPr>
          <p:sp>
            <p:nvSpPr>
              <p:cNvPr id="15" name="Freeform 14"/>
              <p:cNvSpPr/>
              <p:nvPr/>
            </p:nvSpPr>
            <p:spPr>
              <a:xfrm>
                <a:off x="0" y="3960"/>
                <a:ext cx="3246120" cy="1965960"/>
              </a:xfrm>
              <a:custGeom>
                <a:avLst/>
                <a:gdLst/>
                <a:ahLst/>
                <a:cxnLst/>
                <a:rect l="0" t="0" r="r" b="b"/>
                <a:pathLst>
                  <a:path w="5114" h="3098">
                    <a:moveTo>
                      <a:pt x="516" y="0"/>
                    </a:moveTo>
                    <a:lnTo>
                      <a:pt x="516" y="0"/>
                    </a:lnTo>
                    <a:cubicBezTo>
                      <a:pt x="426" y="0"/>
                      <a:pt x="337" y="24"/>
                      <a:pt x="258" y="69"/>
                    </a:cubicBezTo>
                    <a:cubicBezTo>
                      <a:pt x="180" y="114"/>
                      <a:pt x="114" y="180"/>
                      <a:pt x="69" y="258"/>
                    </a:cubicBezTo>
                    <a:cubicBezTo>
                      <a:pt x="24" y="337"/>
                      <a:pt x="0" y="426"/>
                      <a:pt x="0" y="516"/>
                    </a:cubicBezTo>
                    <a:lnTo>
                      <a:pt x="0" y="2580"/>
                    </a:lnTo>
                    <a:lnTo>
                      <a:pt x="0" y="2581"/>
                    </a:lnTo>
                    <a:cubicBezTo>
                      <a:pt x="0" y="2671"/>
                      <a:pt x="24" y="2760"/>
                      <a:pt x="69" y="2839"/>
                    </a:cubicBezTo>
                    <a:cubicBezTo>
                      <a:pt x="114" y="2917"/>
                      <a:pt x="180" y="2983"/>
                      <a:pt x="258" y="3028"/>
                    </a:cubicBezTo>
                    <a:cubicBezTo>
                      <a:pt x="337" y="3073"/>
                      <a:pt x="426" y="3097"/>
                      <a:pt x="516" y="3097"/>
                    </a:cubicBezTo>
                    <a:lnTo>
                      <a:pt x="4596" y="3097"/>
                    </a:lnTo>
                    <a:lnTo>
                      <a:pt x="4597" y="3097"/>
                    </a:lnTo>
                    <a:cubicBezTo>
                      <a:pt x="4687" y="3097"/>
                      <a:pt x="4776" y="3073"/>
                      <a:pt x="4855" y="3028"/>
                    </a:cubicBezTo>
                    <a:cubicBezTo>
                      <a:pt x="4933" y="2983"/>
                      <a:pt x="4999" y="2917"/>
                      <a:pt x="5044" y="2839"/>
                    </a:cubicBezTo>
                    <a:cubicBezTo>
                      <a:pt x="5089" y="2760"/>
                      <a:pt x="5113" y="2671"/>
                      <a:pt x="5113" y="2581"/>
                    </a:cubicBezTo>
                    <a:lnTo>
                      <a:pt x="5113" y="516"/>
                    </a:lnTo>
                    <a:lnTo>
                      <a:pt x="5113" y="516"/>
                    </a:lnTo>
                    <a:lnTo>
                      <a:pt x="5113" y="516"/>
                    </a:lnTo>
                    <a:cubicBezTo>
                      <a:pt x="5113" y="426"/>
                      <a:pt x="5089" y="337"/>
                      <a:pt x="5044" y="258"/>
                    </a:cubicBezTo>
                    <a:cubicBezTo>
                      <a:pt x="4999" y="180"/>
                      <a:pt x="4933" y="114"/>
                      <a:pt x="4855" y="69"/>
                    </a:cubicBezTo>
                    <a:cubicBezTo>
                      <a:pt x="4776" y="24"/>
                      <a:pt x="4687" y="0"/>
                      <a:pt x="4597" y="0"/>
                    </a:cubicBezTo>
                    <a:lnTo>
                      <a:pt x="516" y="0"/>
                    </a:lnTo>
                  </a:path>
                </a:pathLst>
              </a:custGeom>
              <a:solidFill>
                <a:srgbClr val="FFFFFF"/>
              </a:solidFill>
              <a:ln>
                <a:solidFill>
                  <a:srgbClr val="000000"/>
                </a:solidFill>
              </a:ln>
            </p:spPr>
            <p:style>
              <a:lnRef idx="0">
                <a:scrgbClr r="0" g="0" b="0"/>
              </a:lnRef>
              <a:fillRef idx="0">
                <a:scrgbClr r="0" g="0" b="0"/>
              </a:fillRef>
              <a:effectRef idx="0">
                <a:scrgbClr r="0" g="0" b="0"/>
              </a:effectRef>
              <a:fontRef idx="minor"/>
            </p:style>
            <p:txBody>
              <a:bodyPr/>
              <a:lstStyle/>
              <a:p>
                <a:endParaRPr lang="en-US"/>
              </a:p>
            </p:txBody>
          </p:sp>
          <p:sp>
            <p:nvSpPr>
              <p:cNvPr id="16" name="Freeform 15"/>
              <p:cNvSpPr/>
              <p:nvPr/>
            </p:nvSpPr>
            <p:spPr>
              <a:xfrm>
                <a:off x="178920" y="1369800"/>
                <a:ext cx="2887200" cy="594360"/>
              </a:xfrm>
              <a:custGeom>
                <a:avLst/>
                <a:gdLst/>
                <a:ahLst/>
                <a:cxnLst/>
                <a:rect l="0" t="0" r="r" b="b"/>
                <a:pathLst>
                  <a:path w="4549" h="938">
                    <a:moveTo>
                      <a:pt x="156" y="0"/>
                    </a:moveTo>
                    <a:lnTo>
                      <a:pt x="156" y="0"/>
                    </a:lnTo>
                    <a:cubicBezTo>
                      <a:pt x="129" y="0"/>
                      <a:pt x="102" y="7"/>
                      <a:pt x="78" y="21"/>
                    </a:cubicBezTo>
                    <a:cubicBezTo>
                      <a:pt x="54" y="35"/>
                      <a:pt x="35" y="54"/>
                      <a:pt x="21" y="78"/>
                    </a:cubicBezTo>
                    <a:cubicBezTo>
                      <a:pt x="7" y="102"/>
                      <a:pt x="0" y="129"/>
                      <a:pt x="0" y="156"/>
                    </a:cubicBezTo>
                    <a:lnTo>
                      <a:pt x="0" y="780"/>
                    </a:lnTo>
                    <a:lnTo>
                      <a:pt x="0" y="781"/>
                    </a:lnTo>
                    <a:cubicBezTo>
                      <a:pt x="0" y="808"/>
                      <a:pt x="7" y="835"/>
                      <a:pt x="21" y="859"/>
                    </a:cubicBezTo>
                    <a:cubicBezTo>
                      <a:pt x="35" y="883"/>
                      <a:pt x="54" y="902"/>
                      <a:pt x="78" y="916"/>
                    </a:cubicBezTo>
                    <a:cubicBezTo>
                      <a:pt x="102" y="930"/>
                      <a:pt x="129" y="937"/>
                      <a:pt x="156" y="937"/>
                    </a:cubicBezTo>
                    <a:lnTo>
                      <a:pt x="4391" y="937"/>
                    </a:lnTo>
                    <a:lnTo>
                      <a:pt x="4392" y="937"/>
                    </a:lnTo>
                    <a:cubicBezTo>
                      <a:pt x="4419" y="937"/>
                      <a:pt x="4446" y="930"/>
                      <a:pt x="4470" y="916"/>
                    </a:cubicBezTo>
                    <a:cubicBezTo>
                      <a:pt x="4494" y="902"/>
                      <a:pt x="4513" y="883"/>
                      <a:pt x="4527" y="859"/>
                    </a:cubicBezTo>
                    <a:cubicBezTo>
                      <a:pt x="4541" y="835"/>
                      <a:pt x="4548" y="808"/>
                      <a:pt x="4548" y="781"/>
                    </a:cubicBezTo>
                    <a:lnTo>
                      <a:pt x="4548" y="156"/>
                    </a:lnTo>
                    <a:lnTo>
                      <a:pt x="4548" y="156"/>
                    </a:lnTo>
                    <a:lnTo>
                      <a:pt x="4548" y="156"/>
                    </a:lnTo>
                    <a:cubicBezTo>
                      <a:pt x="4548" y="129"/>
                      <a:pt x="4541" y="102"/>
                      <a:pt x="4527" y="78"/>
                    </a:cubicBezTo>
                    <a:cubicBezTo>
                      <a:pt x="4513" y="54"/>
                      <a:pt x="4494" y="35"/>
                      <a:pt x="4470" y="21"/>
                    </a:cubicBezTo>
                    <a:cubicBezTo>
                      <a:pt x="4446" y="7"/>
                      <a:pt x="4419" y="0"/>
                      <a:pt x="4392" y="0"/>
                    </a:cubicBezTo>
                    <a:lnTo>
                      <a:pt x="156" y="0"/>
                    </a:lnTo>
                  </a:path>
                </a:pathLst>
              </a:custGeom>
              <a:solidFill>
                <a:srgbClr val="666666"/>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0" marR="0" algn="ctr" hangingPunct="0">
                  <a:spcBef>
                    <a:spcPts val="0"/>
                  </a:spcBef>
                  <a:spcAft>
                    <a:spcPts val="0"/>
                  </a:spcAft>
                </a:pPr>
                <a:r>
                  <a:rPr lang="en-US" sz="900" kern="100">
                    <a:solidFill>
                      <a:srgbClr val="FFFFFF"/>
                    </a:solidFill>
                    <a:effectLst/>
                    <a:latin typeface="Liberation Sans"/>
                    <a:ea typeface="DejaVu Sans"/>
                    <a:cs typeface="DejaVu Sans"/>
                  </a:rPr>
                  <a:t>HOST INTERFACE</a:t>
                </a:r>
                <a:endParaRPr lang="en-US" sz="600" kern="100">
                  <a:effectLst/>
                  <a:latin typeface="Liberation Serif"/>
                  <a:ea typeface="NSimSun"/>
                  <a:cs typeface="Arial Unicode MS"/>
                </a:endParaRPr>
              </a:p>
            </p:txBody>
          </p:sp>
          <p:sp>
            <p:nvSpPr>
              <p:cNvPr id="17" name="Freeform 16"/>
              <p:cNvSpPr/>
              <p:nvPr/>
            </p:nvSpPr>
            <p:spPr>
              <a:xfrm>
                <a:off x="114480" y="638280"/>
                <a:ext cx="3017520" cy="685800"/>
              </a:xfrm>
              <a:custGeom>
                <a:avLst/>
                <a:gdLst/>
                <a:ahLst/>
                <a:cxnLst/>
                <a:rect l="0" t="0" r="r" b="b"/>
                <a:pathLst>
                  <a:path w="4754" h="1082">
                    <a:moveTo>
                      <a:pt x="180" y="0"/>
                    </a:moveTo>
                    <a:lnTo>
                      <a:pt x="180" y="0"/>
                    </a:lnTo>
                    <a:cubicBezTo>
                      <a:pt x="149" y="0"/>
                      <a:pt x="117" y="8"/>
                      <a:pt x="90" y="24"/>
                    </a:cubicBezTo>
                    <a:cubicBezTo>
                      <a:pt x="63" y="40"/>
                      <a:pt x="40" y="63"/>
                      <a:pt x="24" y="90"/>
                    </a:cubicBezTo>
                    <a:cubicBezTo>
                      <a:pt x="8" y="117"/>
                      <a:pt x="0" y="149"/>
                      <a:pt x="0" y="180"/>
                    </a:cubicBezTo>
                    <a:lnTo>
                      <a:pt x="0" y="900"/>
                    </a:lnTo>
                    <a:lnTo>
                      <a:pt x="0" y="901"/>
                    </a:lnTo>
                    <a:cubicBezTo>
                      <a:pt x="0" y="932"/>
                      <a:pt x="8" y="964"/>
                      <a:pt x="24" y="991"/>
                    </a:cubicBezTo>
                    <a:cubicBezTo>
                      <a:pt x="40" y="1018"/>
                      <a:pt x="63" y="1041"/>
                      <a:pt x="90" y="1057"/>
                    </a:cubicBezTo>
                    <a:cubicBezTo>
                      <a:pt x="117" y="1073"/>
                      <a:pt x="149" y="1081"/>
                      <a:pt x="180" y="1081"/>
                    </a:cubicBezTo>
                    <a:lnTo>
                      <a:pt x="4572" y="1081"/>
                    </a:lnTo>
                    <a:lnTo>
                      <a:pt x="4573" y="1081"/>
                    </a:lnTo>
                    <a:cubicBezTo>
                      <a:pt x="4604" y="1081"/>
                      <a:pt x="4636" y="1073"/>
                      <a:pt x="4663" y="1057"/>
                    </a:cubicBezTo>
                    <a:cubicBezTo>
                      <a:pt x="4690" y="1041"/>
                      <a:pt x="4713" y="1018"/>
                      <a:pt x="4729" y="991"/>
                    </a:cubicBezTo>
                    <a:cubicBezTo>
                      <a:pt x="4745" y="964"/>
                      <a:pt x="4753" y="932"/>
                      <a:pt x="4753" y="901"/>
                    </a:cubicBezTo>
                    <a:lnTo>
                      <a:pt x="4753" y="180"/>
                    </a:lnTo>
                    <a:lnTo>
                      <a:pt x="4753" y="180"/>
                    </a:lnTo>
                    <a:lnTo>
                      <a:pt x="4753" y="180"/>
                    </a:lnTo>
                    <a:cubicBezTo>
                      <a:pt x="4753" y="149"/>
                      <a:pt x="4745" y="117"/>
                      <a:pt x="4729" y="90"/>
                    </a:cubicBezTo>
                    <a:cubicBezTo>
                      <a:pt x="4713" y="63"/>
                      <a:pt x="4690" y="40"/>
                      <a:pt x="4663" y="24"/>
                    </a:cubicBezTo>
                    <a:cubicBezTo>
                      <a:pt x="4636" y="8"/>
                      <a:pt x="4604" y="0"/>
                      <a:pt x="4573" y="0"/>
                    </a:cubicBezTo>
                    <a:lnTo>
                      <a:pt x="180" y="0"/>
                    </a:lnTo>
                  </a:path>
                </a:pathLst>
              </a:custGeom>
              <a:solidFill>
                <a:srgbClr val="CCCCCC"/>
              </a:solidFill>
              <a:ln>
                <a:solidFill>
                  <a:srgbClr val="000000"/>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0" marR="0" algn="ctr" hangingPunct="0">
                  <a:spcBef>
                    <a:spcPts val="0"/>
                  </a:spcBef>
                  <a:spcAft>
                    <a:spcPts val="0"/>
                  </a:spcAft>
                </a:pPr>
                <a:r>
                  <a:rPr lang="en-US" sz="900" kern="100" dirty="0" smtClean="0">
                    <a:effectLst/>
                    <a:latin typeface="Liberation Sans"/>
                    <a:ea typeface="DejaVu Sans"/>
                    <a:cs typeface="DejaVu Sans"/>
                  </a:rPr>
                  <a:t>TRANSFORMATION</a:t>
                </a:r>
                <a:br>
                  <a:rPr lang="en-US" sz="900" kern="100" dirty="0" smtClean="0">
                    <a:effectLst/>
                    <a:latin typeface="Liberation Sans"/>
                    <a:ea typeface="DejaVu Sans"/>
                    <a:cs typeface="DejaVu Sans"/>
                  </a:rPr>
                </a:br>
                <a:r>
                  <a:rPr lang="en-US" sz="900" kern="100" dirty="0" smtClean="0">
                    <a:effectLst/>
                    <a:latin typeface="Liberation Sans"/>
                    <a:ea typeface="DejaVu Sans"/>
                    <a:cs typeface="DejaVu Sans"/>
                  </a:rPr>
                  <a:t>ENGINE</a:t>
                </a:r>
                <a:endParaRPr lang="en-US" sz="600" kern="100" dirty="0">
                  <a:effectLst/>
                  <a:latin typeface="Liberation Serif"/>
                  <a:ea typeface="NSimSun"/>
                  <a:cs typeface="Arial Unicode MS"/>
                </a:endParaRPr>
              </a:p>
            </p:txBody>
          </p:sp>
          <p:sp>
            <p:nvSpPr>
              <p:cNvPr id="18" name="Freeform 17"/>
              <p:cNvSpPr/>
              <p:nvPr/>
            </p:nvSpPr>
            <p:spPr>
              <a:xfrm>
                <a:off x="178920" y="0"/>
                <a:ext cx="2887200" cy="594360"/>
              </a:xfrm>
              <a:custGeom>
                <a:avLst/>
                <a:gdLst/>
                <a:ahLst/>
                <a:cxnLst/>
                <a:rect l="0" t="0" r="r" b="b"/>
                <a:pathLst>
                  <a:path w="4549" h="938">
                    <a:moveTo>
                      <a:pt x="156" y="0"/>
                    </a:moveTo>
                    <a:lnTo>
                      <a:pt x="156" y="0"/>
                    </a:lnTo>
                    <a:cubicBezTo>
                      <a:pt x="129" y="0"/>
                      <a:pt x="102" y="7"/>
                      <a:pt x="78" y="21"/>
                    </a:cubicBezTo>
                    <a:cubicBezTo>
                      <a:pt x="54" y="35"/>
                      <a:pt x="35" y="54"/>
                      <a:pt x="21" y="78"/>
                    </a:cubicBezTo>
                    <a:cubicBezTo>
                      <a:pt x="7" y="102"/>
                      <a:pt x="0" y="129"/>
                      <a:pt x="0" y="156"/>
                    </a:cubicBezTo>
                    <a:lnTo>
                      <a:pt x="0" y="780"/>
                    </a:lnTo>
                    <a:lnTo>
                      <a:pt x="0" y="781"/>
                    </a:lnTo>
                    <a:cubicBezTo>
                      <a:pt x="0" y="808"/>
                      <a:pt x="7" y="835"/>
                      <a:pt x="21" y="859"/>
                    </a:cubicBezTo>
                    <a:cubicBezTo>
                      <a:pt x="35" y="883"/>
                      <a:pt x="54" y="902"/>
                      <a:pt x="78" y="916"/>
                    </a:cubicBezTo>
                    <a:cubicBezTo>
                      <a:pt x="102" y="930"/>
                      <a:pt x="129" y="937"/>
                      <a:pt x="156" y="937"/>
                    </a:cubicBezTo>
                    <a:lnTo>
                      <a:pt x="4391" y="937"/>
                    </a:lnTo>
                    <a:lnTo>
                      <a:pt x="4392" y="937"/>
                    </a:lnTo>
                    <a:cubicBezTo>
                      <a:pt x="4419" y="937"/>
                      <a:pt x="4446" y="930"/>
                      <a:pt x="4470" y="916"/>
                    </a:cubicBezTo>
                    <a:cubicBezTo>
                      <a:pt x="4494" y="902"/>
                      <a:pt x="4513" y="883"/>
                      <a:pt x="4527" y="859"/>
                    </a:cubicBezTo>
                    <a:cubicBezTo>
                      <a:pt x="4541" y="835"/>
                      <a:pt x="4548" y="808"/>
                      <a:pt x="4548" y="781"/>
                    </a:cubicBezTo>
                    <a:lnTo>
                      <a:pt x="4548" y="156"/>
                    </a:lnTo>
                    <a:lnTo>
                      <a:pt x="4548" y="156"/>
                    </a:lnTo>
                    <a:lnTo>
                      <a:pt x="4548" y="156"/>
                    </a:lnTo>
                    <a:cubicBezTo>
                      <a:pt x="4548" y="129"/>
                      <a:pt x="4541" y="102"/>
                      <a:pt x="4527" y="78"/>
                    </a:cubicBezTo>
                    <a:cubicBezTo>
                      <a:pt x="4513" y="54"/>
                      <a:pt x="4494" y="35"/>
                      <a:pt x="4470" y="21"/>
                    </a:cubicBezTo>
                    <a:cubicBezTo>
                      <a:pt x="4446" y="7"/>
                      <a:pt x="4419" y="0"/>
                      <a:pt x="4392" y="0"/>
                    </a:cubicBezTo>
                    <a:lnTo>
                      <a:pt x="156" y="0"/>
                    </a:lnTo>
                  </a:path>
                </a:pathLst>
              </a:custGeom>
              <a:solidFill>
                <a:srgbClr val="666666"/>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0" marR="0" algn="ctr" hangingPunct="0">
                  <a:spcBef>
                    <a:spcPts val="0"/>
                  </a:spcBef>
                  <a:spcAft>
                    <a:spcPts val="0"/>
                  </a:spcAft>
                </a:pPr>
                <a:r>
                  <a:rPr lang="en-US" sz="900" kern="100">
                    <a:solidFill>
                      <a:srgbClr val="FFFFFF"/>
                    </a:solidFill>
                    <a:effectLst/>
                    <a:latin typeface="Liberation Sans"/>
                    <a:ea typeface="DejaVu Sans"/>
                    <a:cs typeface="DejaVu Sans"/>
                  </a:rPr>
                  <a:t>CLIENT INTERFACE</a:t>
                </a:r>
                <a:endParaRPr lang="en-US" sz="600" kern="100">
                  <a:effectLst/>
                  <a:latin typeface="Liberation Serif"/>
                  <a:ea typeface="NSimSun"/>
                  <a:cs typeface="Arial Unicode MS"/>
                </a:endParaRPr>
              </a:p>
            </p:txBody>
          </p:sp>
        </p:grpSp>
        <p:sp>
          <p:nvSpPr>
            <p:cNvPr id="13" name="Freeform 12"/>
            <p:cNvSpPr/>
            <p:nvPr/>
          </p:nvSpPr>
          <p:spPr>
            <a:xfrm>
              <a:off x="3307680" y="1878480"/>
              <a:ext cx="548640" cy="2468880"/>
            </a:xfrm>
            <a:custGeom>
              <a:avLst/>
              <a:gdLst/>
              <a:ahLst/>
              <a:cxnLst/>
              <a:rect l="0" t="0" r="r" b="b"/>
              <a:pathLst>
                <a:path w="866" h="3890">
                  <a:moveTo>
                    <a:pt x="0" y="0"/>
                  </a:moveTo>
                  <a:cubicBezTo>
                    <a:pt x="216" y="0"/>
                    <a:pt x="432" y="162"/>
                    <a:pt x="432" y="324"/>
                  </a:cubicBezTo>
                  <a:lnTo>
                    <a:pt x="432" y="1586"/>
                  </a:lnTo>
                  <a:cubicBezTo>
                    <a:pt x="432" y="1748"/>
                    <a:pt x="648" y="1910"/>
                    <a:pt x="865" y="1910"/>
                  </a:cubicBezTo>
                  <a:cubicBezTo>
                    <a:pt x="648" y="1910"/>
                    <a:pt x="432" y="2072"/>
                    <a:pt x="432" y="2234"/>
                  </a:cubicBezTo>
                  <a:lnTo>
                    <a:pt x="432" y="3564"/>
                  </a:lnTo>
                  <a:cubicBezTo>
                    <a:pt x="432" y="3726"/>
                    <a:pt x="216" y="3889"/>
                    <a:pt x="0" y="3889"/>
                  </a:cubicBezTo>
                </a:path>
              </a:pathLst>
            </a:custGeom>
            <a:noFill/>
            <a:ln w="29160">
              <a:solidFill>
                <a:srgbClr val="000000"/>
              </a:solidFill>
              <a:round/>
            </a:ln>
          </p:spPr>
          <p:style>
            <a:lnRef idx="0">
              <a:scrgbClr r="0" g="0" b="0"/>
            </a:lnRef>
            <a:fillRef idx="0">
              <a:scrgbClr r="0" g="0" b="0"/>
            </a:fillRef>
            <a:effectRef idx="0">
              <a:scrgbClr r="0" g="0" b="0"/>
            </a:effectRef>
            <a:fontRef idx="minor"/>
          </p:style>
          <p:txBody>
            <a:bodyPr/>
            <a:lstStyle/>
            <a:p>
              <a:endParaRPr lang="en-US"/>
            </a:p>
          </p:txBody>
        </p:sp>
        <p:sp>
          <p:nvSpPr>
            <p:cNvPr id="14" name="Text Box 15"/>
            <p:cNvSpPr txBox="1"/>
            <p:nvPr/>
          </p:nvSpPr>
          <p:spPr>
            <a:xfrm>
              <a:off x="3638519" y="2828880"/>
              <a:ext cx="1599861" cy="509287"/>
            </a:xfrm>
            <a:prstGeom prst="rect">
              <a:avLst/>
            </a:prstGeom>
            <a:noFill/>
            <a:ln>
              <a:noFill/>
            </a:ln>
          </p:spPr>
          <p:txBody>
            <a:bodyPr wrap="square" lIns="90000" tIns="45000" rIns="90000" bIns="45000">
              <a:spAutoFit/>
            </a:bodyPr>
            <a:lstStyle/>
            <a:p>
              <a:pPr marL="0" marR="0" algn="ctr" hangingPunct="0">
                <a:spcBef>
                  <a:spcPts val="0"/>
                </a:spcBef>
                <a:spcAft>
                  <a:spcPts val="0"/>
                </a:spcAft>
              </a:pPr>
              <a:r>
                <a:rPr lang="en-US" sz="900" kern="100" dirty="0" smtClean="0">
                  <a:effectLst/>
                  <a:latin typeface="Liberation Sans"/>
                  <a:ea typeface="DejaVu Sans"/>
                  <a:cs typeface="DejaVu Sans"/>
                </a:rPr>
                <a:t>ACCESS</a:t>
              </a:r>
              <a:br>
                <a:rPr lang="en-US" sz="900" kern="100" dirty="0" smtClean="0">
                  <a:effectLst/>
                  <a:latin typeface="Liberation Sans"/>
                  <a:ea typeface="DejaVu Sans"/>
                  <a:cs typeface="DejaVu Sans"/>
                </a:rPr>
              </a:br>
              <a:r>
                <a:rPr lang="en-US" sz="900" kern="100" dirty="0" smtClean="0">
                  <a:effectLst/>
                  <a:latin typeface="Liberation Sans"/>
                  <a:ea typeface="DejaVu Sans"/>
                  <a:cs typeface="DejaVu Sans"/>
                </a:rPr>
                <a:t>INTERFACE</a:t>
              </a:r>
              <a:endParaRPr lang="en-US" sz="400" kern="100" dirty="0">
                <a:effectLst/>
                <a:latin typeface="Liberation Serif"/>
                <a:ea typeface="NSimSun"/>
                <a:cs typeface="Arial Unicode MS"/>
              </a:endParaRPr>
            </a:p>
          </p:txBody>
        </p:sp>
      </p:grpSp>
      <p:sp>
        <p:nvSpPr>
          <p:cNvPr id="23" name="Line Callout 2 22"/>
          <p:cNvSpPr/>
          <p:nvPr/>
        </p:nvSpPr>
        <p:spPr>
          <a:xfrm flipH="1">
            <a:off x="1828800" y="3028950"/>
            <a:ext cx="914400" cy="612648"/>
          </a:xfrm>
          <a:prstGeom prst="borderCallout2">
            <a:avLst>
              <a:gd name="adj1" fmla="val 18750"/>
              <a:gd name="adj2" fmla="val -8333"/>
              <a:gd name="adj3" fmla="val 18750"/>
              <a:gd name="adj4" fmla="val -16667"/>
              <a:gd name="adj5" fmla="val -60075"/>
              <a:gd name="adj6" fmla="val -11437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RVF</a:t>
            </a:r>
            <a:br>
              <a:rPr lang="en-US" sz="1200" dirty="0" smtClean="0">
                <a:solidFill>
                  <a:schemeClr val="tx1"/>
                </a:solidFill>
              </a:rPr>
            </a:br>
            <a:r>
              <a:rPr lang="en-US" sz="1200" dirty="0" smtClean="0">
                <a:solidFill>
                  <a:schemeClr val="tx1"/>
                </a:solidFill>
              </a:rPr>
              <a:t>Message (F1)</a:t>
            </a:r>
            <a:endParaRPr lang="en-US" sz="1200" dirty="0">
              <a:solidFill>
                <a:schemeClr val="tx1"/>
              </a:solidFill>
            </a:endParaRPr>
          </a:p>
        </p:txBody>
      </p:sp>
      <p:sp>
        <p:nvSpPr>
          <p:cNvPr id="24" name="Line Callout 2 23"/>
          <p:cNvSpPr/>
          <p:nvPr/>
        </p:nvSpPr>
        <p:spPr>
          <a:xfrm>
            <a:off x="6096000" y="3028950"/>
            <a:ext cx="914400" cy="612648"/>
          </a:xfrm>
          <a:prstGeom prst="borderCallout2">
            <a:avLst>
              <a:gd name="adj1" fmla="val 18750"/>
              <a:gd name="adj2" fmla="val -8333"/>
              <a:gd name="adj3" fmla="val 18750"/>
              <a:gd name="adj4" fmla="val -16667"/>
              <a:gd name="adj5" fmla="val -60075"/>
              <a:gd name="adj6" fmla="val -11437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RVF</a:t>
            </a:r>
            <a:br>
              <a:rPr lang="en-US" sz="1200" dirty="0" smtClean="0">
                <a:solidFill>
                  <a:schemeClr val="tx1"/>
                </a:solidFill>
              </a:rPr>
            </a:br>
            <a:r>
              <a:rPr lang="en-US" sz="1200" dirty="0" smtClean="0">
                <a:solidFill>
                  <a:schemeClr val="tx1"/>
                </a:solidFill>
              </a:rPr>
              <a:t>Message (F2)</a:t>
            </a:r>
            <a:endParaRPr lang="en-US" sz="1200" dirty="0">
              <a:solidFill>
                <a:schemeClr val="tx1"/>
              </a:solidFill>
            </a:endParaRPr>
          </a:p>
        </p:txBody>
      </p:sp>
      <p:sp>
        <p:nvSpPr>
          <p:cNvPr id="25" name="Line Callout 2 24"/>
          <p:cNvSpPr/>
          <p:nvPr/>
        </p:nvSpPr>
        <p:spPr>
          <a:xfrm>
            <a:off x="6753224" y="2142373"/>
            <a:ext cx="1400175" cy="612648"/>
          </a:xfrm>
          <a:prstGeom prst="borderCallout2">
            <a:avLst>
              <a:gd name="adj1" fmla="val 18750"/>
              <a:gd name="adj2" fmla="val -8333"/>
              <a:gd name="adj3" fmla="val 18750"/>
              <a:gd name="adj4" fmla="val -16667"/>
              <a:gd name="adj5" fmla="val -78732"/>
              <a:gd name="adj6" fmla="val -11429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Request Callbacks</a:t>
            </a:r>
            <a:br>
              <a:rPr lang="en-US" sz="1200" dirty="0" smtClean="0">
                <a:solidFill>
                  <a:schemeClr val="tx1"/>
                </a:solidFill>
              </a:rPr>
            </a:br>
            <a:r>
              <a:rPr lang="en-US" sz="1200" dirty="0" smtClean="0">
                <a:solidFill>
                  <a:schemeClr val="tx1"/>
                </a:solidFill>
              </a:rPr>
              <a:t>(non-blocking)</a:t>
            </a:r>
            <a:endParaRPr lang="en-US" sz="1200" dirty="0">
              <a:solidFill>
                <a:schemeClr val="tx1"/>
              </a:solidFill>
            </a:endParaRPr>
          </a:p>
        </p:txBody>
      </p:sp>
      <p:sp>
        <p:nvSpPr>
          <p:cNvPr id="26" name="Line Callout 2 25"/>
          <p:cNvSpPr/>
          <p:nvPr/>
        </p:nvSpPr>
        <p:spPr>
          <a:xfrm flipH="1">
            <a:off x="1295400" y="709040"/>
            <a:ext cx="914400" cy="795910"/>
          </a:xfrm>
          <a:prstGeom prst="borderCallout2">
            <a:avLst>
              <a:gd name="adj1" fmla="val 18750"/>
              <a:gd name="adj2" fmla="val -8333"/>
              <a:gd name="adj3" fmla="val 18750"/>
              <a:gd name="adj4" fmla="val -16667"/>
              <a:gd name="adj5" fmla="val 56755"/>
              <a:gd name="adj6" fmla="val -16333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Response</a:t>
            </a:r>
            <a:br>
              <a:rPr lang="en-US" sz="1200" dirty="0" smtClean="0">
                <a:solidFill>
                  <a:schemeClr val="tx1"/>
                </a:solidFill>
              </a:rPr>
            </a:br>
            <a:r>
              <a:rPr lang="en-US" sz="1200" dirty="0" smtClean="0">
                <a:solidFill>
                  <a:schemeClr val="tx1"/>
                </a:solidFill>
              </a:rPr>
              <a:t>Handler/</a:t>
            </a:r>
            <a:br>
              <a:rPr lang="en-US" sz="1200" dirty="0" smtClean="0">
                <a:solidFill>
                  <a:schemeClr val="tx1"/>
                </a:solidFill>
              </a:rPr>
            </a:br>
            <a:r>
              <a:rPr lang="en-US" sz="1200" dirty="0" smtClean="0">
                <a:solidFill>
                  <a:schemeClr val="tx1"/>
                </a:solidFill>
              </a:rPr>
              <a:t>Request</a:t>
            </a:r>
            <a:br>
              <a:rPr lang="en-US" sz="1200" dirty="0" smtClean="0">
                <a:solidFill>
                  <a:schemeClr val="tx1"/>
                </a:solidFill>
              </a:rPr>
            </a:br>
            <a:r>
              <a:rPr lang="en-US" sz="1200" dirty="0" smtClean="0">
                <a:solidFill>
                  <a:schemeClr val="tx1"/>
                </a:solidFill>
              </a:rPr>
              <a:t>Publisher</a:t>
            </a:r>
            <a:endParaRPr lang="en-US" sz="1200" dirty="0">
              <a:solidFill>
                <a:schemeClr val="tx1"/>
              </a:solidFill>
            </a:endParaRPr>
          </a:p>
        </p:txBody>
      </p:sp>
      <p:sp>
        <p:nvSpPr>
          <p:cNvPr id="27" name="Line Callout 2 26"/>
          <p:cNvSpPr/>
          <p:nvPr/>
        </p:nvSpPr>
        <p:spPr>
          <a:xfrm flipH="1">
            <a:off x="1295400" y="1746503"/>
            <a:ext cx="914400" cy="795910"/>
          </a:xfrm>
          <a:prstGeom prst="borderCallout2">
            <a:avLst>
              <a:gd name="adj1" fmla="val 18750"/>
              <a:gd name="adj2" fmla="val -8333"/>
              <a:gd name="adj3" fmla="val 18750"/>
              <a:gd name="adj4" fmla="val -16667"/>
              <a:gd name="adj5" fmla="val 20853"/>
              <a:gd name="adj6" fmla="val -16333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Request</a:t>
            </a:r>
            <a:br>
              <a:rPr lang="en-US" sz="1200" dirty="0" smtClean="0">
                <a:solidFill>
                  <a:schemeClr val="tx1"/>
                </a:solidFill>
              </a:rPr>
            </a:br>
            <a:r>
              <a:rPr lang="en-US" sz="1200" dirty="0" smtClean="0">
                <a:solidFill>
                  <a:schemeClr val="tx1"/>
                </a:solidFill>
              </a:rPr>
              <a:t>Handler/</a:t>
            </a:r>
            <a:br>
              <a:rPr lang="en-US" sz="1200" dirty="0" smtClean="0">
                <a:solidFill>
                  <a:schemeClr val="tx1"/>
                </a:solidFill>
              </a:rPr>
            </a:br>
            <a:r>
              <a:rPr lang="en-US" sz="1200" dirty="0" smtClean="0">
                <a:solidFill>
                  <a:schemeClr val="tx1"/>
                </a:solidFill>
              </a:rPr>
              <a:t>Response</a:t>
            </a:r>
            <a:br>
              <a:rPr lang="en-US" sz="1200" dirty="0" smtClean="0">
                <a:solidFill>
                  <a:schemeClr val="tx1"/>
                </a:solidFill>
              </a:rPr>
            </a:br>
            <a:r>
              <a:rPr lang="en-US" sz="1200" dirty="0" smtClean="0">
                <a:solidFill>
                  <a:schemeClr val="tx1"/>
                </a:solidFill>
              </a:rPr>
              <a:t>Publisher</a:t>
            </a:r>
            <a:endParaRPr lang="en-US" sz="1200" dirty="0">
              <a:solidFill>
                <a:schemeClr val="tx1"/>
              </a:solidFill>
            </a:endParaRPr>
          </a:p>
        </p:txBody>
      </p:sp>
      <p:sp>
        <p:nvSpPr>
          <p:cNvPr id="28" name="Line Callout 2 27"/>
          <p:cNvSpPr/>
          <p:nvPr/>
        </p:nvSpPr>
        <p:spPr>
          <a:xfrm>
            <a:off x="6753224" y="752850"/>
            <a:ext cx="1400176" cy="612648"/>
          </a:xfrm>
          <a:prstGeom prst="borderCallout2">
            <a:avLst>
              <a:gd name="adj1" fmla="val 18750"/>
              <a:gd name="adj2" fmla="val -8333"/>
              <a:gd name="adj3" fmla="val 18750"/>
              <a:gd name="adj4" fmla="val -16667"/>
              <a:gd name="adj5" fmla="val 112500"/>
              <a:gd name="adj6" fmla="val -1142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Response Callbacks</a:t>
            </a:r>
            <a:br>
              <a:rPr lang="en-US" sz="1200" dirty="0" smtClean="0">
                <a:solidFill>
                  <a:schemeClr val="tx1"/>
                </a:solidFill>
              </a:rPr>
            </a:br>
            <a:r>
              <a:rPr lang="en-US" sz="1200" dirty="0" smtClean="0">
                <a:solidFill>
                  <a:schemeClr val="tx1"/>
                </a:solidFill>
              </a:rPr>
              <a:t>(non-blocking)</a:t>
            </a:r>
            <a:endParaRPr lang="en-US" sz="1200" dirty="0">
              <a:solidFill>
                <a:schemeClr val="tx1"/>
              </a:solidFill>
            </a:endParaRPr>
          </a:p>
        </p:txBody>
      </p:sp>
      <p:sp>
        <p:nvSpPr>
          <p:cNvPr id="29" name="Line Callout 2 28"/>
          <p:cNvSpPr/>
          <p:nvPr/>
        </p:nvSpPr>
        <p:spPr>
          <a:xfrm>
            <a:off x="6753224" y="1443280"/>
            <a:ext cx="1400176" cy="612648"/>
          </a:xfrm>
          <a:prstGeom prst="borderCallout2">
            <a:avLst>
              <a:gd name="adj1" fmla="val 18750"/>
              <a:gd name="adj2" fmla="val -8333"/>
              <a:gd name="adj3" fmla="val 18750"/>
              <a:gd name="adj4" fmla="val -16667"/>
              <a:gd name="adj5" fmla="val 20771"/>
              <a:gd name="adj6" fmla="val -12713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Synchronization/</a:t>
            </a:r>
            <a:br>
              <a:rPr lang="en-US" sz="1200" dirty="0" smtClean="0">
                <a:solidFill>
                  <a:schemeClr val="tx1"/>
                </a:solidFill>
              </a:rPr>
            </a:br>
            <a:r>
              <a:rPr lang="en-US" sz="1200" dirty="0" smtClean="0">
                <a:solidFill>
                  <a:schemeClr val="tx1"/>
                </a:solidFill>
              </a:rPr>
              <a:t>Shared Local Data</a:t>
            </a:r>
            <a:endParaRPr lang="en-US" sz="1200" dirty="0">
              <a:solidFill>
                <a:schemeClr val="tx1"/>
              </a:solidFill>
            </a:endParaRPr>
          </a:p>
        </p:txBody>
      </p:sp>
    </p:spTree>
    <p:extLst>
      <p:ext uri="{BB962C8B-B14F-4D97-AF65-F5344CB8AC3E}">
        <p14:creationId xmlns:p14="http://schemas.microsoft.com/office/powerpoint/2010/main" val="358581905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Jeff’s </a:t>
            </a:r>
            <a:r>
              <a:rPr lang="en-US" sz="4400" dirty="0" err="1" smtClean="0"/>
              <a:t>gRPC</a:t>
            </a:r>
            <a:r>
              <a:rPr lang="en-US" sz="4400" dirty="0" smtClean="0"/>
              <a:t> Concept Revisited</a:t>
            </a:r>
            <a:endParaRPr lang="en-US" sz="4400" dirty="0"/>
          </a:p>
        </p:txBody>
      </p:sp>
      <p:sp>
        <p:nvSpPr>
          <p:cNvPr id="3" name="Date Placeholder 2"/>
          <p:cNvSpPr>
            <a:spLocks noGrp="1"/>
          </p:cNvSpPr>
          <p:nvPr>
            <p:ph type="dt" sz="half" idx="10"/>
          </p:nvPr>
        </p:nvSpPr>
        <p:spPr>
          <a:xfrm>
            <a:off x="7543800" y="4767263"/>
            <a:ext cx="905523" cy="273844"/>
          </a:xfrm>
        </p:spPr>
        <p:txBody>
          <a:bodyPr/>
          <a:lstStyle/>
          <a:p>
            <a:fld id="{966049AC-2A47-46D5-BFFF-A12852768D91}" type="datetime1">
              <a:rPr lang="en-US" smtClean="0"/>
              <a:t>3/23/2021</a:t>
            </a:fld>
            <a:endParaRPr lang="en-US" dirty="0"/>
          </a:p>
        </p:txBody>
      </p:sp>
      <p:sp>
        <p:nvSpPr>
          <p:cNvPr id="4" name="Footer Placeholder 3"/>
          <p:cNvSpPr>
            <a:spLocks noGrp="1"/>
          </p:cNvSpPr>
          <p:nvPr>
            <p:ph type="ftr" sz="quarter" idx="11"/>
          </p:nvPr>
        </p:nvSpPr>
        <p:spPr/>
        <p:txBody>
          <a:bodyPr/>
          <a:lstStyle/>
          <a:p>
            <a:r>
              <a:rPr lang="en-US" smtClean="0"/>
              <a:t>P2654/P1687.1 Unified Concepts Analysis</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64</a:t>
            </a:fld>
            <a:endParaRPr lang="en-US"/>
          </a:p>
        </p:txBody>
      </p:sp>
      <p:sp>
        <p:nvSpPr>
          <p:cNvPr id="6" name="Rectangle 5"/>
          <p:cNvSpPr/>
          <p:nvPr/>
        </p:nvSpPr>
        <p:spPr>
          <a:xfrm>
            <a:off x="838200" y="1200150"/>
            <a:ext cx="1676400" cy="914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.Proto</a:t>
            </a:r>
            <a:endParaRPr lang="en-US" dirty="0">
              <a:solidFill>
                <a:schemeClr val="bg1"/>
              </a:solidFill>
            </a:endParaRPr>
          </a:p>
        </p:txBody>
      </p:sp>
      <p:sp>
        <p:nvSpPr>
          <p:cNvPr id="7" name="Rectangle 6"/>
          <p:cNvSpPr/>
          <p:nvPr/>
        </p:nvSpPr>
        <p:spPr>
          <a:xfrm>
            <a:off x="3429000" y="1200150"/>
            <a:ext cx="1752600" cy="91440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Server</a:t>
            </a:r>
            <a:br>
              <a:rPr lang="en-US" dirty="0" smtClean="0"/>
            </a:br>
            <a:r>
              <a:rPr lang="en-US" dirty="0" smtClean="0"/>
              <a:t>Code</a:t>
            </a:r>
            <a:endParaRPr lang="en-US" dirty="0"/>
          </a:p>
        </p:txBody>
      </p:sp>
      <p:sp>
        <p:nvSpPr>
          <p:cNvPr id="9" name="Rectangle 8"/>
          <p:cNvSpPr/>
          <p:nvPr/>
        </p:nvSpPr>
        <p:spPr>
          <a:xfrm>
            <a:off x="6096000" y="1200150"/>
            <a:ext cx="1752600" cy="9144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br>
              <a:rPr lang="en-US" dirty="0" smtClean="0"/>
            </a:br>
            <a:r>
              <a:rPr lang="en-US" dirty="0" smtClean="0"/>
              <a:t>Code</a:t>
            </a:r>
            <a:endParaRPr lang="en-US" dirty="0"/>
          </a:p>
        </p:txBody>
      </p:sp>
      <p:cxnSp>
        <p:nvCxnSpPr>
          <p:cNvPr id="10" name="Straight Connector 9"/>
          <p:cNvCxnSpPr/>
          <p:nvPr/>
        </p:nvCxnSpPr>
        <p:spPr>
          <a:xfrm>
            <a:off x="381000" y="2266950"/>
            <a:ext cx="8382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38200" y="2571750"/>
            <a:ext cx="1676400" cy="914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.Proto</a:t>
            </a:r>
            <a:endParaRPr lang="en-US" dirty="0">
              <a:solidFill>
                <a:schemeClr val="bg1"/>
              </a:solidFill>
            </a:endParaRPr>
          </a:p>
        </p:txBody>
      </p:sp>
      <p:sp>
        <p:nvSpPr>
          <p:cNvPr id="12" name="Rectangle 11"/>
          <p:cNvSpPr/>
          <p:nvPr/>
        </p:nvSpPr>
        <p:spPr>
          <a:xfrm>
            <a:off x="3429000" y="2571750"/>
            <a:ext cx="1752600" cy="91440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Request</a:t>
            </a:r>
            <a:br>
              <a:rPr lang="en-US" dirty="0" smtClean="0"/>
            </a:br>
            <a:r>
              <a:rPr lang="en-US" dirty="0" smtClean="0"/>
              <a:t>Callbacks +</a:t>
            </a:r>
            <a:br>
              <a:rPr lang="en-US" dirty="0" smtClean="0"/>
            </a:br>
            <a:r>
              <a:rPr lang="en-US" dirty="0" smtClean="0"/>
              <a:t>PB2 Code</a:t>
            </a:r>
            <a:endParaRPr lang="en-US" dirty="0"/>
          </a:p>
        </p:txBody>
      </p:sp>
      <p:sp>
        <p:nvSpPr>
          <p:cNvPr id="13" name="Rectangle 12"/>
          <p:cNvSpPr/>
          <p:nvPr/>
        </p:nvSpPr>
        <p:spPr>
          <a:xfrm>
            <a:off x="6096000" y="2571750"/>
            <a:ext cx="1752600" cy="20574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a:t>
            </a:r>
            <a:br>
              <a:rPr lang="en-US" dirty="0" smtClean="0"/>
            </a:br>
            <a:r>
              <a:rPr lang="en-US" dirty="0" smtClean="0"/>
              <a:t>Code</a:t>
            </a:r>
            <a:br>
              <a:rPr lang="en-US" dirty="0" smtClean="0"/>
            </a:br>
            <a:r>
              <a:rPr lang="en-US" dirty="0" smtClean="0"/>
              <a:t>(Compiled PDL, </a:t>
            </a:r>
            <a:r>
              <a:rPr lang="en-US" dirty="0" err="1" smtClean="0"/>
              <a:t>etc</a:t>
            </a:r>
            <a:r>
              <a:rPr lang="en-US" dirty="0" smtClean="0"/>
              <a:t>)</a:t>
            </a:r>
            <a:endParaRPr lang="en-US" dirty="0"/>
          </a:p>
        </p:txBody>
      </p:sp>
      <p:sp>
        <p:nvSpPr>
          <p:cNvPr id="14" name="Rectangle 13"/>
          <p:cNvSpPr/>
          <p:nvPr/>
        </p:nvSpPr>
        <p:spPr>
          <a:xfrm>
            <a:off x="838200" y="3714750"/>
            <a:ext cx="1676400" cy="914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.Proto</a:t>
            </a:r>
            <a:endParaRPr lang="en-US" dirty="0">
              <a:solidFill>
                <a:schemeClr val="bg1"/>
              </a:solidFill>
            </a:endParaRPr>
          </a:p>
        </p:txBody>
      </p:sp>
      <p:sp>
        <p:nvSpPr>
          <p:cNvPr id="15" name="Rectangle 14"/>
          <p:cNvSpPr/>
          <p:nvPr/>
        </p:nvSpPr>
        <p:spPr>
          <a:xfrm>
            <a:off x="3429000" y="3714750"/>
            <a:ext cx="1752600" cy="91440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Response</a:t>
            </a:r>
            <a:br>
              <a:rPr lang="en-US" dirty="0" smtClean="0"/>
            </a:br>
            <a:r>
              <a:rPr lang="en-US" dirty="0" smtClean="0"/>
              <a:t>Callback +</a:t>
            </a:r>
            <a:br>
              <a:rPr lang="en-US" dirty="0" smtClean="0"/>
            </a:br>
            <a:r>
              <a:rPr lang="en-US" dirty="0" smtClean="0"/>
              <a:t>PB2 Code</a:t>
            </a:r>
            <a:endParaRPr lang="en-US" dirty="0"/>
          </a:p>
        </p:txBody>
      </p:sp>
    </p:spTree>
    <p:extLst>
      <p:ext uri="{BB962C8B-B14F-4D97-AF65-F5344CB8AC3E}">
        <p14:creationId xmlns:p14="http://schemas.microsoft.com/office/powerpoint/2010/main" val="52071423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819150"/>
          </a:xfrm>
        </p:spPr>
        <p:txBody>
          <a:bodyPr/>
          <a:lstStyle/>
          <a:p>
            <a:r>
              <a:rPr lang="en-US" sz="4400" dirty="0" smtClean="0"/>
              <a:t>Synergism</a:t>
            </a:r>
            <a:endParaRPr lang="en-US" dirty="0"/>
          </a:p>
        </p:txBody>
      </p:sp>
      <p:sp>
        <p:nvSpPr>
          <p:cNvPr id="4" name="Date Placeholder 3"/>
          <p:cNvSpPr>
            <a:spLocks noGrp="1"/>
          </p:cNvSpPr>
          <p:nvPr>
            <p:ph type="dt" sz="half" idx="10"/>
          </p:nvPr>
        </p:nvSpPr>
        <p:spPr>
          <a:xfrm>
            <a:off x="7543800" y="4767263"/>
            <a:ext cx="905523" cy="273844"/>
          </a:xfrm>
        </p:spPr>
        <p:txBody>
          <a:bodyPr/>
          <a:lstStyle/>
          <a:p>
            <a:fld id="{2ABC85F1-D837-429E-A91A-8AF7378821A0}" type="datetime1">
              <a:rPr lang="en-US" smtClean="0"/>
              <a:t>3/23/2021</a:t>
            </a:fld>
            <a:endParaRPr lang="en-US" dirty="0"/>
          </a:p>
        </p:txBody>
      </p:sp>
      <p:sp>
        <p:nvSpPr>
          <p:cNvPr id="5" name="Footer Placeholder 4"/>
          <p:cNvSpPr>
            <a:spLocks noGrp="1"/>
          </p:cNvSpPr>
          <p:nvPr>
            <p:ph type="ftr" sz="quarter" idx="11"/>
          </p:nvPr>
        </p:nvSpPr>
        <p:spPr/>
        <p:txBody>
          <a:bodyPr/>
          <a:lstStyle/>
          <a:p>
            <a:r>
              <a:rPr lang="en-US" dirty="0" smtClean="0"/>
              <a:t>P2654/P1687.1 Unified Concepts Analysis</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65</a:t>
            </a:fld>
            <a:endParaRPr lang="en-US"/>
          </a:p>
        </p:txBody>
      </p:sp>
      <p:grpSp>
        <p:nvGrpSpPr>
          <p:cNvPr id="8" name="Shape1"/>
          <p:cNvGrpSpPr/>
          <p:nvPr/>
        </p:nvGrpSpPr>
        <p:grpSpPr>
          <a:xfrm>
            <a:off x="3004713" y="979257"/>
            <a:ext cx="3017940" cy="3603310"/>
            <a:chOff x="0" y="0"/>
            <a:chExt cx="5238380" cy="6254280"/>
          </a:xfrm>
        </p:grpSpPr>
        <p:sp>
          <p:nvSpPr>
            <p:cNvPr id="9" name="Freeform 8"/>
            <p:cNvSpPr/>
            <p:nvPr/>
          </p:nvSpPr>
          <p:spPr>
            <a:xfrm>
              <a:off x="107280" y="1969920"/>
              <a:ext cx="1371600" cy="2286000"/>
            </a:xfrm>
            <a:custGeom>
              <a:avLst/>
              <a:gdLst/>
              <a:ahLst/>
              <a:cxnLst/>
              <a:rect l="0" t="0" r="r" b="b"/>
              <a:pathLst>
                <a:path w="2162" h="3601">
                  <a:moveTo>
                    <a:pt x="540" y="3600"/>
                  </a:moveTo>
                  <a:lnTo>
                    <a:pt x="540" y="900"/>
                  </a:lnTo>
                  <a:lnTo>
                    <a:pt x="0" y="900"/>
                  </a:lnTo>
                  <a:lnTo>
                    <a:pt x="1080" y="0"/>
                  </a:lnTo>
                  <a:lnTo>
                    <a:pt x="2161" y="900"/>
                  </a:lnTo>
                  <a:lnTo>
                    <a:pt x="1620" y="900"/>
                  </a:lnTo>
                  <a:lnTo>
                    <a:pt x="1620" y="3600"/>
                  </a:lnTo>
                  <a:lnTo>
                    <a:pt x="540" y="3600"/>
                  </a:lnTo>
                </a:path>
              </a:pathLst>
            </a:custGeom>
            <a:solidFill>
              <a:srgbClr val="DDDDDD"/>
            </a:solidFill>
            <a:ln>
              <a:solidFill>
                <a:srgbClr val="000000"/>
              </a:solidFill>
            </a:ln>
          </p:spPr>
          <p:style>
            <a:lnRef idx="0">
              <a:scrgbClr r="0" g="0" b="0"/>
            </a:lnRef>
            <a:fillRef idx="0">
              <a:scrgbClr r="0" g="0" b="0"/>
            </a:fillRef>
            <a:effectRef idx="0">
              <a:scrgbClr r="0" g="0" b="0"/>
            </a:effectRef>
            <a:fontRef idx="minor"/>
          </p:style>
          <p:txBody>
            <a:bodyPr vert="wordArtVert" lIns="90000" tIns="45000" rIns="90000" bIns="45000" anchor="ctr">
              <a:noAutofit/>
            </a:bodyPr>
            <a:lstStyle/>
            <a:p>
              <a:pPr marL="0" marR="0" algn="ctr" hangingPunct="0">
                <a:spcBef>
                  <a:spcPts val="1150"/>
                </a:spcBef>
                <a:spcAft>
                  <a:spcPts val="0"/>
                </a:spcAft>
              </a:pPr>
              <a:r>
                <a:rPr lang="en-US" sz="800" kern="100" dirty="0">
                  <a:effectLst/>
                  <a:latin typeface="Liberation Sans"/>
                  <a:ea typeface="DejaVu Sans"/>
                  <a:cs typeface="DejaVu Sans"/>
                </a:rPr>
                <a:t>REQUEST</a:t>
              </a:r>
              <a:endParaRPr lang="en-US" sz="600" kern="100" dirty="0">
                <a:effectLst/>
                <a:latin typeface="Liberation Serif"/>
                <a:ea typeface="NSimSun"/>
                <a:cs typeface="Arial Unicode MS"/>
              </a:endParaRPr>
            </a:p>
          </p:txBody>
        </p:sp>
        <p:sp>
          <p:nvSpPr>
            <p:cNvPr id="10" name="Freeform 9"/>
            <p:cNvSpPr/>
            <p:nvPr/>
          </p:nvSpPr>
          <p:spPr>
            <a:xfrm>
              <a:off x="1862280" y="1983239"/>
              <a:ext cx="1357560" cy="2329200"/>
            </a:xfrm>
            <a:custGeom>
              <a:avLst/>
              <a:gdLst/>
              <a:ahLst/>
              <a:cxnLst/>
              <a:rect l="0" t="0" r="r" b="b"/>
              <a:pathLst>
                <a:path w="2140" h="3670">
                  <a:moveTo>
                    <a:pt x="550" y="0"/>
                  </a:moveTo>
                  <a:lnTo>
                    <a:pt x="534" y="2751"/>
                  </a:lnTo>
                  <a:lnTo>
                    <a:pt x="0" y="2751"/>
                  </a:lnTo>
                  <a:lnTo>
                    <a:pt x="1063" y="3669"/>
                  </a:lnTo>
                  <a:lnTo>
                    <a:pt x="2139" y="2751"/>
                  </a:lnTo>
                  <a:lnTo>
                    <a:pt x="1604" y="2751"/>
                  </a:lnTo>
                  <a:lnTo>
                    <a:pt x="1620" y="0"/>
                  </a:lnTo>
                  <a:lnTo>
                    <a:pt x="550" y="0"/>
                  </a:lnTo>
                </a:path>
              </a:pathLst>
            </a:custGeom>
            <a:solidFill>
              <a:srgbClr val="FFFFFF"/>
            </a:solidFill>
            <a:ln>
              <a:solidFill>
                <a:srgbClr val="000000"/>
              </a:solidFill>
            </a:ln>
          </p:spPr>
          <p:style>
            <a:lnRef idx="0">
              <a:scrgbClr r="0" g="0" b="0"/>
            </a:lnRef>
            <a:fillRef idx="0">
              <a:scrgbClr r="0" g="0" b="0"/>
            </a:fillRef>
            <a:effectRef idx="0">
              <a:scrgbClr r="0" g="0" b="0"/>
            </a:effectRef>
            <a:fontRef idx="minor"/>
          </p:style>
          <p:txBody>
            <a:bodyPr vert="wordArtVert" lIns="90000" tIns="45000" rIns="90000" bIns="45000" anchor="ctr">
              <a:noAutofit/>
            </a:bodyPr>
            <a:lstStyle/>
            <a:p>
              <a:pPr marL="0" marR="0" algn="ctr" hangingPunct="0">
                <a:spcBef>
                  <a:spcPts val="0"/>
                </a:spcBef>
                <a:spcAft>
                  <a:spcPts val="0"/>
                </a:spcAft>
              </a:pPr>
              <a:r>
                <a:rPr lang="en-US" sz="800" kern="100" dirty="0">
                  <a:effectLst/>
                  <a:latin typeface="Liberation Sans"/>
                  <a:ea typeface="DejaVu Sans"/>
                  <a:cs typeface="DejaVu Sans"/>
                </a:rPr>
                <a:t>RESPONSE</a:t>
              </a:r>
              <a:endParaRPr lang="en-US" sz="600" kern="100" dirty="0">
                <a:effectLst/>
                <a:latin typeface="Liberation Serif"/>
                <a:ea typeface="NSimSun"/>
                <a:cs typeface="Arial Unicode MS"/>
              </a:endParaRPr>
            </a:p>
          </p:txBody>
        </p:sp>
        <p:grpSp>
          <p:nvGrpSpPr>
            <p:cNvPr id="11" name="Group 10"/>
            <p:cNvGrpSpPr/>
            <p:nvPr/>
          </p:nvGrpSpPr>
          <p:grpSpPr>
            <a:xfrm>
              <a:off x="0" y="0"/>
              <a:ext cx="3246120" cy="1969920"/>
              <a:chOff x="0" y="0"/>
              <a:chExt cx="3246120" cy="1969920"/>
            </a:xfrm>
          </p:grpSpPr>
          <p:sp>
            <p:nvSpPr>
              <p:cNvPr id="19" name="Freeform 18"/>
              <p:cNvSpPr/>
              <p:nvPr/>
            </p:nvSpPr>
            <p:spPr>
              <a:xfrm>
                <a:off x="0" y="3960"/>
                <a:ext cx="3246120" cy="1965960"/>
              </a:xfrm>
              <a:custGeom>
                <a:avLst/>
                <a:gdLst/>
                <a:ahLst/>
                <a:cxnLst/>
                <a:rect l="0" t="0" r="r" b="b"/>
                <a:pathLst>
                  <a:path w="5114" h="3098">
                    <a:moveTo>
                      <a:pt x="516" y="0"/>
                    </a:moveTo>
                    <a:lnTo>
                      <a:pt x="516" y="0"/>
                    </a:lnTo>
                    <a:cubicBezTo>
                      <a:pt x="426" y="0"/>
                      <a:pt x="337" y="24"/>
                      <a:pt x="258" y="69"/>
                    </a:cubicBezTo>
                    <a:cubicBezTo>
                      <a:pt x="180" y="114"/>
                      <a:pt x="114" y="180"/>
                      <a:pt x="69" y="258"/>
                    </a:cubicBezTo>
                    <a:cubicBezTo>
                      <a:pt x="24" y="337"/>
                      <a:pt x="0" y="426"/>
                      <a:pt x="0" y="516"/>
                    </a:cubicBezTo>
                    <a:lnTo>
                      <a:pt x="0" y="2580"/>
                    </a:lnTo>
                    <a:lnTo>
                      <a:pt x="0" y="2581"/>
                    </a:lnTo>
                    <a:cubicBezTo>
                      <a:pt x="0" y="2671"/>
                      <a:pt x="24" y="2760"/>
                      <a:pt x="69" y="2839"/>
                    </a:cubicBezTo>
                    <a:cubicBezTo>
                      <a:pt x="114" y="2917"/>
                      <a:pt x="180" y="2983"/>
                      <a:pt x="258" y="3028"/>
                    </a:cubicBezTo>
                    <a:cubicBezTo>
                      <a:pt x="337" y="3073"/>
                      <a:pt x="426" y="3097"/>
                      <a:pt x="516" y="3097"/>
                    </a:cubicBezTo>
                    <a:lnTo>
                      <a:pt x="4596" y="3097"/>
                    </a:lnTo>
                    <a:lnTo>
                      <a:pt x="4597" y="3097"/>
                    </a:lnTo>
                    <a:cubicBezTo>
                      <a:pt x="4687" y="3097"/>
                      <a:pt x="4776" y="3073"/>
                      <a:pt x="4855" y="3028"/>
                    </a:cubicBezTo>
                    <a:cubicBezTo>
                      <a:pt x="4933" y="2983"/>
                      <a:pt x="4999" y="2917"/>
                      <a:pt x="5044" y="2839"/>
                    </a:cubicBezTo>
                    <a:cubicBezTo>
                      <a:pt x="5089" y="2760"/>
                      <a:pt x="5113" y="2671"/>
                      <a:pt x="5113" y="2581"/>
                    </a:cubicBezTo>
                    <a:lnTo>
                      <a:pt x="5113" y="516"/>
                    </a:lnTo>
                    <a:lnTo>
                      <a:pt x="5113" y="516"/>
                    </a:lnTo>
                    <a:lnTo>
                      <a:pt x="5113" y="516"/>
                    </a:lnTo>
                    <a:cubicBezTo>
                      <a:pt x="5113" y="426"/>
                      <a:pt x="5089" y="337"/>
                      <a:pt x="5044" y="258"/>
                    </a:cubicBezTo>
                    <a:cubicBezTo>
                      <a:pt x="4999" y="180"/>
                      <a:pt x="4933" y="114"/>
                      <a:pt x="4855" y="69"/>
                    </a:cubicBezTo>
                    <a:cubicBezTo>
                      <a:pt x="4776" y="24"/>
                      <a:pt x="4687" y="0"/>
                      <a:pt x="4597" y="0"/>
                    </a:cubicBezTo>
                    <a:lnTo>
                      <a:pt x="516" y="0"/>
                    </a:lnTo>
                  </a:path>
                </a:pathLst>
              </a:custGeom>
              <a:solidFill>
                <a:srgbClr val="FFFFFF"/>
              </a:solidFill>
              <a:ln>
                <a:solidFill>
                  <a:srgbClr val="000000"/>
                </a:solidFill>
              </a:ln>
            </p:spPr>
            <p:style>
              <a:lnRef idx="0">
                <a:scrgbClr r="0" g="0" b="0"/>
              </a:lnRef>
              <a:fillRef idx="0">
                <a:scrgbClr r="0" g="0" b="0"/>
              </a:fillRef>
              <a:effectRef idx="0">
                <a:scrgbClr r="0" g="0" b="0"/>
              </a:effectRef>
              <a:fontRef idx="minor"/>
            </p:style>
            <p:txBody>
              <a:bodyPr/>
              <a:lstStyle/>
              <a:p>
                <a:endParaRPr lang="en-US"/>
              </a:p>
            </p:txBody>
          </p:sp>
          <p:sp>
            <p:nvSpPr>
              <p:cNvPr id="20" name="Freeform 19"/>
              <p:cNvSpPr/>
              <p:nvPr/>
            </p:nvSpPr>
            <p:spPr>
              <a:xfrm>
                <a:off x="178920" y="1370160"/>
                <a:ext cx="2887201" cy="594359"/>
              </a:xfrm>
              <a:custGeom>
                <a:avLst/>
                <a:gdLst/>
                <a:ahLst/>
                <a:cxnLst/>
                <a:rect l="0" t="0" r="r" b="b"/>
                <a:pathLst>
                  <a:path w="4549" h="938">
                    <a:moveTo>
                      <a:pt x="156" y="0"/>
                    </a:moveTo>
                    <a:lnTo>
                      <a:pt x="156" y="0"/>
                    </a:lnTo>
                    <a:cubicBezTo>
                      <a:pt x="129" y="0"/>
                      <a:pt x="102" y="7"/>
                      <a:pt x="78" y="21"/>
                    </a:cubicBezTo>
                    <a:cubicBezTo>
                      <a:pt x="54" y="35"/>
                      <a:pt x="35" y="54"/>
                      <a:pt x="21" y="78"/>
                    </a:cubicBezTo>
                    <a:cubicBezTo>
                      <a:pt x="7" y="102"/>
                      <a:pt x="0" y="129"/>
                      <a:pt x="0" y="156"/>
                    </a:cubicBezTo>
                    <a:lnTo>
                      <a:pt x="0" y="780"/>
                    </a:lnTo>
                    <a:lnTo>
                      <a:pt x="0" y="781"/>
                    </a:lnTo>
                    <a:cubicBezTo>
                      <a:pt x="0" y="808"/>
                      <a:pt x="7" y="835"/>
                      <a:pt x="21" y="859"/>
                    </a:cubicBezTo>
                    <a:cubicBezTo>
                      <a:pt x="35" y="883"/>
                      <a:pt x="54" y="902"/>
                      <a:pt x="78" y="916"/>
                    </a:cubicBezTo>
                    <a:cubicBezTo>
                      <a:pt x="102" y="930"/>
                      <a:pt x="129" y="937"/>
                      <a:pt x="156" y="937"/>
                    </a:cubicBezTo>
                    <a:lnTo>
                      <a:pt x="4391" y="937"/>
                    </a:lnTo>
                    <a:lnTo>
                      <a:pt x="4392" y="937"/>
                    </a:lnTo>
                    <a:cubicBezTo>
                      <a:pt x="4419" y="937"/>
                      <a:pt x="4446" y="930"/>
                      <a:pt x="4470" y="916"/>
                    </a:cubicBezTo>
                    <a:cubicBezTo>
                      <a:pt x="4494" y="902"/>
                      <a:pt x="4513" y="883"/>
                      <a:pt x="4527" y="859"/>
                    </a:cubicBezTo>
                    <a:cubicBezTo>
                      <a:pt x="4541" y="835"/>
                      <a:pt x="4548" y="808"/>
                      <a:pt x="4548" y="781"/>
                    </a:cubicBezTo>
                    <a:lnTo>
                      <a:pt x="4548" y="156"/>
                    </a:lnTo>
                    <a:lnTo>
                      <a:pt x="4548" y="156"/>
                    </a:lnTo>
                    <a:lnTo>
                      <a:pt x="4548" y="156"/>
                    </a:lnTo>
                    <a:cubicBezTo>
                      <a:pt x="4548" y="129"/>
                      <a:pt x="4541" y="102"/>
                      <a:pt x="4527" y="78"/>
                    </a:cubicBezTo>
                    <a:cubicBezTo>
                      <a:pt x="4513" y="54"/>
                      <a:pt x="4494" y="35"/>
                      <a:pt x="4470" y="21"/>
                    </a:cubicBezTo>
                    <a:cubicBezTo>
                      <a:pt x="4446" y="7"/>
                      <a:pt x="4419" y="0"/>
                      <a:pt x="4392" y="0"/>
                    </a:cubicBezTo>
                    <a:lnTo>
                      <a:pt x="156" y="0"/>
                    </a:lnTo>
                  </a:path>
                </a:pathLst>
              </a:custGeom>
              <a:solidFill>
                <a:srgbClr val="666666"/>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0" marR="0" algn="ctr" hangingPunct="0">
                  <a:spcBef>
                    <a:spcPts val="0"/>
                  </a:spcBef>
                  <a:spcAft>
                    <a:spcPts val="0"/>
                  </a:spcAft>
                </a:pPr>
                <a:r>
                  <a:rPr lang="en-US" sz="900" kern="100">
                    <a:solidFill>
                      <a:srgbClr val="FFFFFF"/>
                    </a:solidFill>
                    <a:effectLst/>
                    <a:latin typeface="Liberation Sans"/>
                    <a:ea typeface="DejaVu Sans"/>
                    <a:cs typeface="DejaVu Sans"/>
                  </a:rPr>
                  <a:t>HOST INTERFACE</a:t>
                </a:r>
                <a:endParaRPr lang="en-US" sz="600" kern="100">
                  <a:effectLst/>
                  <a:latin typeface="Liberation Serif"/>
                  <a:ea typeface="NSimSun"/>
                  <a:cs typeface="Arial Unicode MS"/>
                </a:endParaRPr>
              </a:p>
            </p:txBody>
          </p:sp>
          <p:sp>
            <p:nvSpPr>
              <p:cNvPr id="21" name="Freeform 20"/>
              <p:cNvSpPr/>
              <p:nvPr/>
            </p:nvSpPr>
            <p:spPr>
              <a:xfrm>
                <a:off x="114480" y="638641"/>
                <a:ext cx="3017519" cy="685800"/>
              </a:xfrm>
              <a:custGeom>
                <a:avLst/>
                <a:gdLst/>
                <a:ahLst/>
                <a:cxnLst/>
                <a:rect l="0" t="0" r="r" b="b"/>
                <a:pathLst>
                  <a:path w="4754" h="1082">
                    <a:moveTo>
                      <a:pt x="180" y="0"/>
                    </a:moveTo>
                    <a:lnTo>
                      <a:pt x="180" y="0"/>
                    </a:lnTo>
                    <a:cubicBezTo>
                      <a:pt x="149" y="0"/>
                      <a:pt x="117" y="8"/>
                      <a:pt x="90" y="24"/>
                    </a:cubicBezTo>
                    <a:cubicBezTo>
                      <a:pt x="63" y="40"/>
                      <a:pt x="40" y="63"/>
                      <a:pt x="24" y="90"/>
                    </a:cubicBezTo>
                    <a:cubicBezTo>
                      <a:pt x="8" y="117"/>
                      <a:pt x="0" y="149"/>
                      <a:pt x="0" y="180"/>
                    </a:cubicBezTo>
                    <a:lnTo>
                      <a:pt x="0" y="900"/>
                    </a:lnTo>
                    <a:lnTo>
                      <a:pt x="0" y="901"/>
                    </a:lnTo>
                    <a:cubicBezTo>
                      <a:pt x="0" y="932"/>
                      <a:pt x="8" y="964"/>
                      <a:pt x="24" y="991"/>
                    </a:cubicBezTo>
                    <a:cubicBezTo>
                      <a:pt x="40" y="1018"/>
                      <a:pt x="63" y="1041"/>
                      <a:pt x="90" y="1057"/>
                    </a:cubicBezTo>
                    <a:cubicBezTo>
                      <a:pt x="117" y="1073"/>
                      <a:pt x="149" y="1081"/>
                      <a:pt x="180" y="1081"/>
                    </a:cubicBezTo>
                    <a:lnTo>
                      <a:pt x="4572" y="1081"/>
                    </a:lnTo>
                    <a:lnTo>
                      <a:pt x="4573" y="1081"/>
                    </a:lnTo>
                    <a:cubicBezTo>
                      <a:pt x="4604" y="1081"/>
                      <a:pt x="4636" y="1073"/>
                      <a:pt x="4663" y="1057"/>
                    </a:cubicBezTo>
                    <a:cubicBezTo>
                      <a:pt x="4690" y="1041"/>
                      <a:pt x="4713" y="1018"/>
                      <a:pt x="4729" y="991"/>
                    </a:cubicBezTo>
                    <a:cubicBezTo>
                      <a:pt x="4745" y="964"/>
                      <a:pt x="4753" y="932"/>
                      <a:pt x="4753" y="901"/>
                    </a:cubicBezTo>
                    <a:lnTo>
                      <a:pt x="4753" y="180"/>
                    </a:lnTo>
                    <a:lnTo>
                      <a:pt x="4753" y="180"/>
                    </a:lnTo>
                    <a:lnTo>
                      <a:pt x="4753" y="180"/>
                    </a:lnTo>
                    <a:cubicBezTo>
                      <a:pt x="4753" y="149"/>
                      <a:pt x="4745" y="117"/>
                      <a:pt x="4729" y="90"/>
                    </a:cubicBezTo>
                    <a:cubicBezTo>
                      <a:pt x="4713" y="63"/>
                      <a:pt x="4690" y="40"/>
                      <a:pt x="4663" y="24"/>
                    </a:cubicBezTo>
                    <a:cubicBezTo>
                      <a:pt x="4636" y="8"/>
                      <a:pt x="4604" y="0"/>
                      <a:pt x="4573" y="0"/>
                    </a:cubicBezTo>
                    <a:lnTo>
                      <a:pt x="180" y="0"/>
                    </a:lnTo>
                  </a:path>
                </a:pathLst>
              </a:custGeom>
              <a:solidFill>
                <a:srgbClr val="CCCCCC"/>
              </a:solidFill>
              <a:ln>
                <a:solidFill>
                  <a:srgbClr val="000000"/>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0" marR="0" algn="ctr" hangingPunct="0">
                  <a:spcBef>
                    <a:spcPts val="0"/>
                  </a:spcBef>
                  <a:spcAft>
                    <a:spcPts val="0"/>
                  </a:spcAft>
                </a:pPr>
                <a:r>
                  <a:rPr lang="en-US" sz="900" kern="100" dirty="0" smtClean="0">
                    <a:effectLst/>
                    <a:latin typeface="Liberation Sans"/>
                    <a:ea typeface="DejaVu Sans"/>
                    <a:cs typeface="DejaVu Sans"/>
                  </a:rPr>
                  <a:t>TRANSFORMATION</a:t>
                </a:r>
                <a:br>
                  <a:rPr lang="en-US" sz="900" kern="100" dirty="0" smtClean="0">
                    <a:effectLst/>
                    <a:latin typeface="Liberation Sans"/>
                    <a:ea typeface="DejaVu Sans"/>
                    <a:cs typeface="DejaVu Sans"/>
                  </a:rPr>
                </a:br>
                <a:r>
                  <a:rPr lang="en-US" sz="900" kern="100" dirty="0" smtClean="0">
                    <a:effectLst/>
                    <a:latin typeface="Liberation Sans"/>
                    <a:ea typeface="DejaVu Sans"/>
                    <a:cs typeface="DejaVu Sans"/>
                  </a:rPr>
                  <a:t>ENGINE</a:t>
                </a:r>
                <a:endParaRPr lang="en-US" sz="600" kern="100" dirty="0">
                  <a:effectLst/>
                  <a:latin typeface="Liberation Serif"/>
                  <a:ea typeface="NSimSun"/>
                  <a:cs typeface="Arial Unicode MS"/>
                </a:endParaRPr>
              </a:p>
            </p:txBody>
          </p:sp>
          <p:sp>
            <p:nvSpPr>
              <p:cNvPr id="22" name="Freeform 21"/>
              <p:cNvSpPr/>
              <p:nvPr/>
            </p:nvSpPr>
            <p:spPr>
              <a:xfrm>
                <a:off x="178920" y="0"/>
                <a:ext cx="2887201" cy="594359"/>
              </a:xfrm>
              <a:custGeom>
                <a:avLst/>
                <a:gdLst/>
                <a:ahLst/>
                <a:cxnLst/>
                <a:rect l="0" t="0" r="r" b="b"/>
                <a:pathLst>
                  <a:path w="4549" h="938">
                    <a:moveTo>
                      <a:pt x="156" y="0"/>
                    </a:moveTo>
                    <a:lnTo>
                      <a:pt x="156" y="0"/>
                    </a:lnTo>
                    <a:cubicBezTo>
                      <a:pt x="129" y="0"/>
                      <a:pt x="102" y="7"/>
                      <a:pt x="78" y="21"/>
                    </a:cubicBezTo>
                    <a:cubicBezTo>
                      <a:pt x="54" y="35"/>
                      <a:pt x="35" y="54"/>
                      <a:pt x="21" y="78"/>
                    </a:cubicBezTo>
                    <a:cubicBezTo>
                      <a:pt x="7" y="102"/>
                      <a:pt x="0" y="129"/>
                      <a:pt x="0" y="156"/>
                    </a:cubicBezTo>
                    <a:lnTo>
                      <a:pt x="0" y="780"/>
                    </a:lnTo>
                    <a:lnTo>
                      <a:pt x="0" y="781"/>
                    </a:lnTo>
                    <a:cubicBezTo>
                      <a:pt x="0" y="808"/>
                      <a:pt x="7" y="835"/>
                      <a:pt x="21" y="859"/>
                    </a:cubicBezTo>
                    <a:cubicBezTo>
                      <a:pt x="35" y="883"/>
                      <a:pt x="54" y="902"/>
                      <a:pt x="78" y="916"/>
                    </a:cubicBezTo>
                    <a:cubicBezTo>
                      <a:pt x="102" y="930"/>
                      <a:pt x="129" y="937"/>
                      <a:pt x="156" y="937"/>
                    </a:cubicBezTo>
                    <a:lnTo>
                      <a:pt x="4391" y="937"/>
                    </a:lnTo>
                    <a:lnTo>
                      <a:pt x="4392" y="937"/>
                    </a:lnTo>
                    <a:cubicBezTo>
                      <a:pt x="4419" y="937"/>
                      <a:pt x="4446" y="930"/>
                      <a:pt x="4470" y="916"/>
                    </a:cubicBezTo>
                    <a:cubicBezTo>
                      <a:pt x="4494" y="902"/>
                      <a:pt x="4513" y="883"/>
                      <a:pt x="4527" y="859"/>
                    </a:cubicBezTo>
                    <a:cubicBezTo>
                      <a:pt x="4541" y="835"/>
                      <a:pt x="4548" y="808"/>
                      <a:pt x="4548" y="781"/>
                    </a:cubicBezTo>
                    <a:lnTo>
                      <a:pt x="4548" y="156"/>
                    </a:lnTo>
                    <a:lnTo>
                      <a:pt x="4548" y="156"/>
                    </a:lnTo>
                    <a:lnTo>
                      <a:pt x="4548" y="156"/>
                    </a:lnTo>
                    <a:cubicBezTo>
                      <a:pt x="4548" y="129"/>
                      <a:pt x="4541" y="102"/>
                      <a:pt x="4527" y="78"/>
                    </a:cubicBezTo>
                    <a:cubicBezTo>
                      <a:pt x="4513" y="54"/>
                      <a:pt x="4494" y="35"/>
                      <a:pt x="4470" y="21"/>
                    </a:cubicBezTo>
                    <a:cubicBezTo>
                      <a:pt x="4446" y="7"/>
                      <a:pt x="4419" y="0"/>
                      <a:pt x="4392" y="0"/>
                    </a:cubicBezTo>
                    <a:lnTo>
                      <a:pt x="156" y="0"/>
                    </a:lnTo>
                  </a:path>
                </a:pathLst>
              </a:custGeom>
              <a:solidFill>
                <a:srgbClr val="666666"/>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0" marR="0" algn="ctr" hangingPunct="0">
                  <a:spcBef>
                    <a:spcPts val="0"/>
                  </a:spcBef>
                  <a:spcAft>
                    <a:spcPts val="0"/>
                  </a:spcAft>
                </a:pPr>
                <a:r>
                  <a:rPr lang="en-US" sz="900" kern="100" dirty="0">
                    <a:solidFill>
                      <a:srgbClr val="FFFFFF"/>
                    </a:solidFill>
                    <a:effectLst/>
                    <a:latin typeface="Liberation Sans"/>
                    <a:ea typeface="DejaVu Sans"/>
                    <a:cs typeface="DejaVu Sans"/>
                  </a:rPr>
                  <a:t>CLIENT INTERFACE</a:t>
                </a:r>
                <a:endParaRPr lang="en-US" sz="600" kern="100" dirty="0">
                  <a:effectLst/>
                  <a:latin typeface="Liberation Serif"/>
                  <a:ea typeface="NSimSun"/>
                  <a:cs typeface="Arial Unicode MS"/>
                </a:endParaRPr>
              </a:p>
            </p:txBody>
          </p:sp>
        </p:grpSp>
        <p:grpSp>
          <p:nvGrpSpPr>
            <p:cNvPr id="12" name="Group 11"/>
            <p:cNvGrpSpPr/>
            <p:nvPr/>
          </p:nvGrpSpPr>
          <p:grpSpPr>
            <a:xfrm>
              <a:off x="0" y="4284360"/>
              <a:ext cx="3246120" cy="1969920"/>
              <a:chOff x="0" y="0"/>
              <a:chExt cx="3246120" cy="1969920"/>
            </a:xfrm>
          </p:grpSpPr>
          <p:sp>
            <p:nvSpPr>
              <p:cNvPr id="15" name="Freeform 14"/>
              <p:cNvSpPr/>
              <p:nvPr/>
            </p:nvSpPr>
            <p:spPr>
              <a:xfrm>
                <a:off x="0" y="3960"/>
                <a:ext cx="3246120" cy="1965960"/>
              </a:xfrm>
              <a:custGeom>
                <a:avLst/>
                <a:gdLst/>
                <a:ahLst/>
                <a:cxnLst/>
                <a:rect l="0" t="0" r="r" b="b"/>
                <a:pathLst>
                  <a:path w="5114" h="3098">
                    <a:moveTo>
                      <a:pt x="516" y="0"/>
                    </a:moveTo>
                    <a:lnTo>
                      <a:pt x="516" y="0"/>
                    </a:lnTo>
                    <a:cubicBezTo>
                      <a:pt x="426" y="0"/>
                      <a:pt x="337" y="24"/>
                      <a:pt x="258" y="69"/>
                    </a:cubicBezTo>
                    <a:cubicBezTo>
                      <a:pt x="180" y="114"/>
                      <a:pt x="114" y="180"/>
                      <a:pt x="69" y="258"/>
                    </a:cubicBezTo>
                    <a:cubicBezTo>
                      <a:pt x="24" y="337"/>
                      <a:pt x="0" y="426"/>
                      <a:pt x="0" y="516"/>
                    </a:cubicBezTo>
                    <a:lnTo>
                      <a:pt x="0" y="2580"/>
                    </a:lnTo>
                    <a:lnTo>
                      <a:pt x="0" y="2581"/>
                    </a:lnTo>
                    <a:cubicBezTo>
                      <a:pt x="0" y="2671"/>
                      <a:pt x="24" y="2760"/>
                      <a:pt x="69" y="2839"/>
                    </a:cubicBezTo>
                    <a:cubicBezTo>
                      <a:pt x="114" y="2917"/>
                      <a:pt x="180" y="2983"/>
                      <a:pt x="258" y="3028"/>
                    </a:cubicBezTo>
                    <a:cubicBezTo>
                      <a:pt x="337" y="3073"/>
                      <a:pt x="426" y="3097"/>
                      <a:pt x="516" y="3097"/>
                    </a:cubicBezTo>
                    <a:lnTo>
                      <a:pt x="4596" y="3097"/>
                    </a:lnTo>
                    <a:lnTo>
                      <a:pt x="4597" y="3097"/>
                    </a:lnTo>
                    <a:cubicBezTo>
                      <a:pt x="4687" y="3097"/>
                      <a:pt x="4776" y="3073"/>
                      <a:pt x="4855" y="3028"/>
                    </a:cubicBezTo>
                    <a:cubicBezTo>
                      <a:pt x="4933" y="2983"/>
                      <a:pt x="4999" y="2917"/>
                      <a:pt x="5044" y="2839"/>
                    </a:cubicBezTo>
                    <a:cubicBezTo>
                      <a:pt x="5089" y="2760"/>
                      <a:pt x="5113" y="2671"/>
                      <a:pt x="5113" y="2581"/>
                    </a:cubicBezTo>
                    <a:lnTo>
                      <a:pt x="5113" y="516"/>
                    </a:lnTo>
                    <a:lnTo>
                      <a:pt x="5113" y="516"/>
                    </a:lnTo>
                    <a:lnTo>
                      <a:pt x="5113" y="516"/>
                    </a:lnTo>
                    <a:cubicBezTo>
                      <a:pt x="5113" y="426"/>
                      <a:pt x="5089" y="337"/>
                      <a:pt x="5044" y="258"/>
                    </a:cubicBezTo>
                    <a:cubicBezTo>
                      <a:pt x="4999" y="180"/>
                      <a:pt x="4933" y="114"/>
                      <a:pt x="4855" y="69"/>
                    </a:cubicBezTo>
                    <a:cubicBezTo>
                      <a:pt x="4776" y="24"/>
                      <a:pt x="4687" y="0"/>
                      <a:pt x="4597" y="0"/>
                    </a:cubicBezTo>
                    <a:lnTo>
                      <a:pt x="516" y="0"/>
                    </a:lnTo>
                  </a:path>
                </a:pathLst>
              </a:custGeom>
              <a:solidFill>
                <a:srgbClr val="FFFFFF"/>
              </a:solidFill>
              <a:ln>
                <a:solidFill>
                  <a:srgbClr val="000000"/>
                </a:solidFill>
              </a:ln>
            </p:spPr>
            <p:style>
              <a:lnRef idx="0">
                <a:scrgbClr r="0" g="0" b="0"/>
              </a:lnRef>
              <a:fillRef idx="0">
                <a:scrgbClr r="0" g="0" b="0"/>
              </a:fillRef>
              <a:effectRef idx="0">
                <a:scrgbClr r="0" g="0" b="0"/>
              </a:effectRef>
              <a:fontRef idx="minor"/>
            </p:style>
            <p:txBody>
              <a:bodyPr/>
              <a:lstStyle/>
              <a:p>
                <a:endParaRPr lang="en-US"/>
              </a:p>
            </p:txBody>
          </p:sp>
          <p:sp>
            <p:nvSpPr>
              <p:cNvPr id="16" name="Freeform 15"/>
              <p:cNvSpPr/>
              <p:nvPr/>
            </p:nvSpPr>
            <p:spPr>
              <a:xfrm>
                <a:off x="178920" y="1369800"/>
                <a:ext cx="2887200" cy="594360"/>
              </a:xfrm>
              <a:custGeom>
                <a:avLst/>
                <a:gdLst/>
                <a:ahLst/>
                <a:cxnLst/>
                <a:rect l="0" t="0" r="r" b="b"/>
                <a:pathLst>
                  <a:path w="4549" h="938">
                    <a:moveTo>
                      <a:pt x="156" y="0"/>
                    </a:moveTo>
                    <a:lnTo>
                      <a:pt x="156" y="0"/>
                    </a:lnTo>
                    <a:cubicBezTo>
                      <a:pt x="129" y="0"/>
                      <a:pt x="102" y="7"/>
                      <a:pt x="78" y="21"/>
                    </a:cubicBezTo>
                    <a:cubicBezTo>
                      <a:pt x="54" y="35"/>
                      <a:pt x="35" y="54"/>
                      <a:pt x="21" y="78"/>
                    </a:cubicBezTo>
                    <a:cubicBezTo>
                      <a:pt x="7" y="102"/>
                      <a:pt x="0" y="129"/>
                      <a:pt x="0" y="156"/>
                    </a:cubicBezTo>
                    <a:lnTo>
                      <a:pt x="0" y="780"/>
                    </a:lnTo>
                    <a:lnTo>
                      <a:pt x="0" y="781"/>
                    </a:lnTo>
                    <a:cubicBezTo>
                      <a:pt x="0" y="808"/>
                      <a:pt x="7" y="835"/>
                      <a:pt x="21" y="859"/>
                    </a:cubicBezTo>
                    <a:cubicBezTo>
                      <a:pt x="35" y="883"/>
                      <a:pt x="54" y="902"/>
                      <a:pt x="78" y="916"/>
                    </a:cubicBezTo>
                    <a:cubicBezTo>
                      <a:pt x="102" y="930"/>
                      <a:pt x="129" y="937"/>
                      <a:pt x="156" y="937"/>
                    </a:cubicBezTo>
                    <a:lnTo>
                      <a:pt x="4391" y="937"/>
                    </a:lnTo>
                    <a:lnTo>
                      <a:pt x="4392" y="937"/>
                    </a:lnTo>
                    <a:cubicBezTo>
                      <a:pt x="4419" y="937"/>
                      <a:pt x="4446" y="930"/>
                      <a:pt x="4470" y="916"/>
                    </a:cubicBezTo>
                    <a:cubicBezTo>
                      <a:pt x="4494" y="902"/>
                      <a:pt x="4513" y="883"/>
                      <a:pt x="4527" y="859"/>
                    </a:cubicBezTo>
                    <a:cubicBezTo>
                      <a:pt x="4541" y="835"/>
                      <a:pt x="4548" y="808"/>
                      <a:pt x="4548" y="781"/>
                    </a:cubicBezTo>
                    <a:lnTo>
                      <a:pt x="4548" y="156"/>
                    </a:lnTo>
                    <a:lnTo>
                      <a:pt x="4548" y="156"/>
                    </a:lnTo>
                    <a:lnTo>
                      <a:pt x="4548" y="156"/>
                    </a:lnTo>
                    <a:cubicBezTo>
                      <a:pt x="4548" y="129"/>
                      <a:pt x="4541" y="102"/>
                      <a:pt x="4527" y="78"/>
                    </a:cubicBezTo>
                    <a:cubicBezTo>
                      <a:pt x="4513" y="54"/>
                      <a:pt x="4494" y="35"/>
                      <a:pt x="4470" y="21"/>
                    </a:cubicBezTo>
                    <a:cubicBezTo>
                      <a:pt x="4446" y="7"/>
                      <a:pt x="4419" y="0"/>
                      <a:pt x="4392" y="0"/>
                    </a:cubicBezTo>
                    <a:lnTo>
                      <a:pt x="156" y="0"/>
                    </a:lnTo>
                  </a:path>
                </a:pathLst>
              </a:custGeom>
              <a:solidFill>
                <a:srgbClr val="666666"/>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0" marR="0" algn="ctr" hangingPunct="0">
                  <a:spcBef>
                    <a:spcPts val="0"/>
                  </a:spcBef>
                  <a:spcAft>
                    <a:spcPts val="0"/>
                  </a:spcAft>
                </a:pPr>
                <a:r>
                  <a:rPr lang="en-US" sz="900" kern="100">
                    <a:solidFill>
                      <a:srgbClr val="FFFFFF"/>
                    </a:solidFill>
                    <a:effectLst/>
                    <a:latin typeface="Liberation Sans"/>
                    <a:ea typeface="DejaVu Sans"/>
                    <a:cs typeface="DejaVu Sans"/>
                  </a:rPr>
                  <a:t>HOST INTERFACE</a:t>
                </a:r>
                <a:endParaRPr lang="en-US" sz="600" kern="100">
                  <a:effectLst/>
                  <a:latin typeface="Liberation Serif"/>
                  <a:ea typeface="NSimSun"/>
                  <a:cs typeface="Arial Unicode MS"/>
                </a:endParaRPr>
              </a:p>
            </p:txBody>
          </p:sp>
          <p:sp>
            <p:nvSpPr>
              <p:cNvPr id="17" name="Freeform 16"/>
              <p:cNvSpPr/>
              <p:nvPr/>
            </p:nvSpPr>
            <p:spPr>
              <a:xfrm>
                <a:off x="114480" y="638280"/>
                <a:ext cx="3017520" cy="685800"/>
              </a:xfrm>
              <a:custGeom>
                <a:avLst/>
                <a:gdLst/>
                <a:ahLst/>
                <a:cxnLst/>
                <a:rect l="0" t="0" r="r" b="b"/>
                <a:pathLst>
                  <a:path w="4754" h="1082">
                    <a:moveTo>
                      <a:pt x="180" y="0"/>
                    </a:moveTo>
                    <a:lnTo>
                      <a:pt x="180" y="0"/>
                    </a:lnTo>
                    <a:cubicBezTo>
                      <a:pt x="149" y="0"/>
                      <a:pt x="117" y="8"/>
                      <a:pt x="90" y="24"/>
                    </a:cubicBezTo>
                    <a:cubicBezTo>
                      <a:pt x="63" y="40"/>
                      <a:pt x="40" y="63"/>
                      <a:pt x="24" y="90"/>
                    </a:cubicBezTo>
                    <a:cubicBezTo>
                      <a:pt x="8" y="117"/>
                      <a:pt x="0" y="149"/>
                      <a:pt x="0" y="180"/>
                    </a:cubicBezTo>
                    <a:lnTo>
                      <a:pt x="0" y="900"/>
                    </a:lnTo>
                    <a:lnTo>
                      <a:pt x="0" y="901"/>
                    </a:lnTo>
                    <a:cubicBezTo>
                      <a:pt x="0" y="932"/>
                      <a:pt x="8" y="964"/>
                      <a:pt x="24" y="991"/>
                    </a:cubicBezTo>
                    <a:cubicBezTo>
                      <a:pt x="40" y="1018"/>
                      <a:pt x="63" y="1041"/>
                      <a:pt x="90" y="1057"/>
                    </a:cubicBezTo>
                    <a:cubicBezTo>
                      <a:pt x="117" y="1073"/>
                      <a:pt x="149" y="1081"/>
                      <a:pt x="180" y="1081"/>
                    </a:cubicBezTo>
                    <a:lnTo>
                      <a:pt x="4572" y="1081"/>
                    </a:lnTo>
                    <a:lnTo>
                      <a:pt x="4573" y="1081"/>
                    </a:lnTo>
                    <a:cubicBezTo>
                      <a:pt x="4604" y="1081"/>
                      <a:pt x="4636" y="1073"/>
                      <a:pt x="4663" y="1057"/>
                    </a:cubicBezTo>
                    <a:cubicBezTo>
                      <a:pt x="4690" y="1041"/>
                      <a:pt x="4713" y="1018"/>
                      <a:pt x="4729" y="991"/>
                    </a:cubicBezTo>
                    <a:cubicBezTo>
                      <a:pt x="4745" y="964"/>
                      <a:pt x="4753" y="932"/>
                      <a:pt x="4753" y="901"/>
                    </a:cubicBezTo>
                    <a:lnTo>
                      <a:pt x="4753" y="180"/>
                    </a:lnTo>
                    <a:lnTo>
                      <a:pt x="4753" y="180"/>
                    </a:lnTo>
                    <a:lnTo>
                      <a:pt x="4753" y="180"/>
                    </a:lnTo>
                    <a:cubicBezTo>
                      <a:pt x="4753" y="149"/>
                      <a:pt x="4745" y="117"/>
                      <a:pt x="4729" y="90"/>
                    </a:cubicBezTo>
                    <a:cubicBezTo>
                      <a:pt x="4713" y="63"/>
                      <a:pt x="4690" y="40"/>
                      <a:pt x="4663" y="24"/>
                    </a:cubicBezTo>
                    <a:cubicBezTo>
                      <a:pt x="4636" y="8"/>
                      <a:pt x="4604" y="0"/>
                      <a:pt x="4573" y="0"/>
                    </a:cubicBezTo>
                    <a:lnTo>
                      <a:pt x="180" y="0"/>
                    </a:lnTo>
                  </a:path>
                </a:pathLst>
              </a:custGeom>
              <a:solidFill>
                <a:srgbClr val="CCCCCC"/>
              </a:solidFill>
              <a:ln>
                <a:solidFill>
                  <a:srgbClr val="000000"/>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0" marR="0" algn="ctr" hangingPunct="0">
                  <a:spcBef>
                    <a:spcPts val="0"/>
                  </a:spcBef>
                  <a:spcAft>
                    <a:spcPts val="0"/>
                  </a:spcAft>
                </a:pPr>
                <a:r>
                  <a:rPr lang="en-US" sz="900" kern="100" dirty="0" smtClean="0">
                    <a:effectLst/>
                    <a:latin typeface="Liberation Sans"/>
                    <a:ea typeface="DejaVu Sans"/>
                    <a:cs typeface="DejaVu Sans"/>
                  </a:rPr>
                  <a:t>TRANSFORMATION</a:t>
                </a:r>
                <a:br>
                  <a:rPr lang="en-US" sz="900" kern="100" dirty="0" smtClean="0">
                    <a:effectLst/>
                    <a:latin typeface="Liberation Sans"/>
                    <a:ea typeface="DejaVu Sans"/>
                    <a:cs typeface="DejaVu Sans"/>
                  </a:rPr>
                </a:br>
                <a:r>
                  <a:rPr lang="en-US" sz="900" kern="100" dirty="0" smtClean="0">
                    <a:effectLst/>
                    <a:latin typeface="Liberation Sans"/>
                    <a:ea typeface="DejaVu Sans"/>
                    <a:cs typeface="DejaVu Sans"/>
                  </a:rPr>
                  <a:t>ENGINE</a:t>
                </a:r>
                <a:endParaRPr lang="en-US" sz="600" kern="100" dirty="0">
                  <a:effectLst/>
                  <a:latin typeface="Liberation Serif"/>
                  <a:ea typeface="NSimSun"/>
                  <a:cs typeface="Arial Unicode MS"/>
                </a:endParaRPr>
              </a:p>
            </p:txBody>
          </p:sp>
          <p:sp>
            <p:nvSpPr>
              <p:cNvPr id="18" name="Freeform 17"/>
              <p:cNvSpPr/>
              <p:nvPr/>
            </p:nvSpPr>
            <p:spPr>
              <a:xfrm>
                <a:off x="178920" y="0"/>
                <a:ext cx="2887200" cy="594360"/>
              </a:xfrm>
              <a:custGeom>
                <a:avLst/>
                <a:gdLst/>
                <a:ahLst/>
                <a:cxnLst/>
                <a:rect l="0" t="0" r="r" b="b"/>
                <a:pathLst>
                  <a:path w="4549" h="938">
                    <a:moveTo>
                      <a:pt x="156" y="0"/>
                    </a:moveTo>
                    <a:lnTo>
                      <a:pt x="156" y="0"/>
                    </a:lnTo>
                    <a:cubicBezTo>
                      <a:pt x="129" y="0"/>
                      <a:pt x="102" y="7"/>
                      <a:pt x="78" y="21"/>
                    </a:cubicBezTo>
                    <a:cubicBezTo>
                      <a:pt x="54" y="35"/>
                      <a:pt x="35" y="54"/>
                      <a:pt x="21" y="78"/>
                    </a:cubicBezTo>
                    <a:cubicBezTo>
                      <a:pt x="7" y="102"/>
                      <a:pt x="0" y="129"/>
                      <a:pt x="0" y="156"/>
                    </a:cubicBezTo>
                    <a:lnTo>
                      <a:pt x="0" y="780"/>
                    </a:lnTo>
                    <a:lnTo>
                      <a:pt x="0" y="781"/>
                    </a:lnTo>
                    <a:cubicBezTo>
                      <a:pt x="0" y="808"/>
                      <a:pt x="7" y="835"/>
                      <a:pt x="21" y="859"/>
                    </a:cubicBezTo>
                    <a:cubicBezTo>
                      <a:pt x="35" y="883"/>
                      <a:pt x="54" y="902"/>
                      <a:pt x="78" y="916"/>
                    </a:cubicBezTo>
                    <a:cubicBezTo>
                      <a:pt x="102" y="930"/>
                      <a:pt x="129" y="937"/>
                      <a:pt x="156" y="937"/>
                    </a:cubicBezTo>
                    <a:lnTo>
                      <a:pt x="4391" y="937"/>
                    </a:lnTo>
                    <a:lnTo>
                      <a:pt x="4392" y="937"/>
                    </a:lnTo>
                    <a:cubicBezTo>
                      <a:pt x="4419" y="937"/>
                      <a:pt x="4446" y="930"/>
                      <a:pt x="4470" y="916"/>
                    </a:cubicBezTo>
                    <a:cubicBezTo>
                      <a:pt x="4494" y="902"/>
                      <a:pt x="4513" y="883"/>
                      <a:pt x="4527" y="859"/>
                    </a:cubicBezTo>
                    <a:cubicBezTo>
                      <a:pt x="4541" y="835"/>
                      <a:pt x="4548" y="808"/>
                      <a:pt x="4548" y="781"/>
                    </a:cubicBezTo>
                    <a:lnTo>
                      <a:pt x="4548" y="156"/>
                    </a:lnTo>
                    <a:lnTo>
                      <a:pt x="4548" y="156"/>
                    </a:lnTo>
                    <a:lnTo>
                      <a:pt x="4548" y="156"/>
                    </a:lnTo>
                    <a:cubicBezTo>
                      <a:pt x="4548" y="129"/>
                      <a:pt x="4541" y="102"/>
                      <a:pt x="4527" y="78"/>
                    </a:cubicBezTo>
                    <a:cubicBezTo>
                      <a:pt x="4513" y="54"/>
                      <a:pt x="4494" y="35"/>
                      <a:pt x="4470" y="21"/>
                    </a:cubicBezTo>
                    <a:cubicBezTo>
                      <a:pt x="4446" y="7"/>
                      <a:pt x="4419" y="0"/>
                      <a:pt x="4392" y="0"/>
                    </a:cubicBezTo>
                    <a:lnTo>
                      <a:pt x="156" y="0"/>
                    </a:lnTo>
                  </a:path>
                </a:pathLst>
              </a:custGeom>
              <a:solidFill>
                <a:srgbClr val="666666"/>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0" marR="0" algn="ctr" hangingPunct="0">
                  <a:spcBef>
                    <a:spcPts val="0"/>
                  </a:spcBef>
                  <a:spcAft>
                    <a:spcPts val="0"/>
                  </a:spcAft>
                </a:pPr>
                <a:r>
                  <a:rPr lang="en-US" sz="900" kern="100">
                    <a:solidFill>
                      <a:srgbClr val="FFFFFF"/>
                    </a:solidFill>
                    <a:effectLst/>
                    <a:latin typeface="Liberation Sans"/>
                    <a:ea typeface="DejaVu Sans"/>
                    <a:cs typeface="DejaVu Sans"/>
                  </a:rPr>
                  <a:t>CLIENT INTERFACE</a:t>
                </a:r>
                <a:endParaRPr lang="en-US" sz="600" kern="100">
                  <a:effectLst/>
                  <a:latin typeface="Liberation Serif"/>
                  <a:ea typeface="NSimSun"/>
                  <a:cs typeface="Arial Unicode MS"/>
                </a:endParaRPr>
              </a:p>
            </p:txBody>
          </p:sp>
        </p:grpSp>
        <p:sp>
          <p:nvSpPr>
            <p:cNvPr id="13" name="Freeform 12"/>
            <p:cNvSpPr/>
            <p:nvPr/>
          </p:nvSpPr>
          <p:spPr>
            <a:xfrm>
              <a:off x="3307680" y="1878480"/>
              <a:ext cx="548640" cy="2468880"/>
            </a:xfrm>
            <a:custGeom>
              <a:avLst/>
              <a:gdLst/>
              <a:ahLst/>
              <a:cxnLst/>
              <a:rect l="0" t="0" r="r" b="b"/>
              <a:pathLst>
                <a:path w="866" h="3890">
                  <a:moveTo>
                    <a:pt x="0" y="0"/>
                  </a:moveTo>
                  <a:cubicBezTo>
                    <a:pt x="216" y="0"/>
                    <a:pt x="432" y="162"/>
                    <a:pt x="432" y="324"/>
                  </a:cubicBezTo>
                  <a:lnTo>
                    <a:pt x="432" y="1586"/>
                  </a:lnTo>
                  <a:cubicBezTo>
                    <a:pt x="432" y="1748"/>
                    <a:pt x="648" y="1910"/>
                    <a:pt x="865" y="1910"/>
                  </a:cubicBezTo>
                  <a:cubicBezTo>
                    <a:pt x="648" y="1910"/>
                    <a:pt x="432" y="2072"/>
                    <a:pt x="432" y="2234"/>
                  </a:cubicBezTo>
                  <a:lnTo>
                    <a:pt x="432" y="3564"/>
                  </a:lnTo>
                  <a:cubicBezTo>
                    <a:pt x="432" y="3726"/>
                    <a:pt x="216" y="3889"/>
                    <a:pt x="0" y="3889"/>
                  </a:cubicBezTo>
                </a:path>
              </a:pathLst>
            </a:custGeom>
            <a:noFill/>
            <a:ln w="29160">
              <a:solidFill>
                <a:srgbClr val="000000"/>
              </a:solidFill>
              <a:round/>
            </a:ln>
          </p:spPr>
          <p:style>
            <a:lnRef idx="0">
              <a:scrgbClr r="0" g="0" b="0"/>
            </a:lnRef>
            <a:fillRef idx="0">
              <a:scrgbClr r="0" g="0" b="0"/>
            </a:fillRef>
            <a:effectRef idx="0">
              <a:scrgbClr r="0" g="0" b="0"/>
            </a:effectRef>
            <a:fontRef idx="minor"/>
          </p:style>
          <p:txBody>
            <a:bodyPr/>
            <a:lstStyle/>
            <a:p>
              <a:endParaRPr lang="en-US"/>
            </a:p>
          </p:txBody>
        </p:sp>
        <p:sp>
          <p:nvSpPr>
            <p:cNvPr id="14" name="Text Box 15"/>
            <p:cNvSpPr txBox="1"/>
            <p:nvPr/>
          </p:nvSpPr>
          <p:spPr>
            <a:xfrm>
              <a:off x="3638519" y="2828880"/>
              <a:ext cx="1599861" cy="509287"/>
            </a:xfrm>
            <a:prstGeom prst="rect">
              <a:avLst/>
            </a:prstGeom>
            <a:noFill/>
            <a:ln>
              <a:noFill/>
            </a:ln>
          </p:spPr>
          <p:txBody>
            <a:bodyPr wrap="square" lIns="90000" tIns="45000" rIns="90000" bIns="45000">
              <a:spAutoFit/>
            </a:bodyPr>
            <a:lstStyle/>
            <a:p>
              <a:pPr marL="0" marR="0" algn="ctr" hangingPunct="0">
                <a:spcBef>
                  <a:spcPts val="0"/>
                </a:spcBef>
                <a:spcAft>
                  <a:spcPts val="0"/>
                </a:spcAft>
              </a:pPr>
              <a:r>
                <a:rPr lang="en-US" sz="900" kern="100" dirty="0" smtClean="0">
                  <a:effectLst/>
                  <a:latin typeface="Liberation Sans"/>
                  <a:ea typeface="DejaVu Sans"/>
                  <a:cs typeface="DejaVu Sans"/>
                </a:rPr>
                <a:t>ACCESS</a:t>
              </a:r>
              <a:br>
                <a:rPr lang="en-US" sz="900" kern="100" dirty="0" smtClean="0">
                  <a:effectLst/>
                  <a:latin typeface="Liberation Sans"/>
                  <a:ea typeface="DejaVu Sans"/>
                  <a:cs typeface="DejaVu Sans"/>
                </a:rPr>
              </a:br>
              <a:r>
                <a:rPr lang="en-US" sz="900" kern="100" dirty="0" smtClean="0">
                  <a:effectLst/>
                  <a:latin typeface="Liberation Sans"/>
                  <a:ea typeface="DejaVu Sans"/>
                  <a:cs typeface="DejaVu Sans"/>
                </a:rPr>
                <a:t>INTERFACE</a:t>
              </a:r>
              <a:endParaRPr lang="en-US" sz="400" kern="100" dirty="0">
                <a:effectLst/>
                <a:latin typeface="Liberation Serif"/>
                <a:ea typeface="NSimSun"/>
                <a:cs typeface="Arial Unicode MS"/>
              </a:endParaRPr>
            </a:p>
          </p:txBody>
        </p:sp>
      </p:grpSp>
      <p:sp>
        <p:nvSpPr>
          <p:cNvPr id="23" name="Line Callout 2 22"/>
          <p:cNvSpPr/>
          <p:nvPr/>
        </p:nvSpPr>
        <p:spPr>
          <a:xfrm flipH="1">
            <a:off x="1371600" y="3028950"/>
            <a:ext cx="914400" cy="612648"/>
          </a:xfrm>
          <a:prstGeom prst="borderCallout2">
            <a:avLst>
              <a:gd name="adj1" fmla="val 18750"/>
              <a:gd name="adj2" fmla="val -8333"/>
              <a:gd name="adj3" fmla="val 18750"/>
              <a:gd name="adj4" fmla="val -16667"/>
              <a:gd name="adj5" fmla="val -60075"/>
              <a:gd name="adj6" fmla="val -11437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RVF</a:t>
            </a:r>
            <a:br>
              <a:rPr lang="en-US" sz="1200" dirty="0" smtClean="0">
                <a:solidFill>
                  <a:schemeClr val="tx1"/>
                </a:solidFill>
              </a:rPr>
            </a:br>
            <a:r>
              <a:rPr lang="en-US" sz="1200" dirty="0" smtClean="0">
                <a:solidFill>
                  <a:schemeClr val="tx1"/>
                </a:solidFill>
              </a:rPr>
              <a:t>Message (F1) </a:t>
            </a:r>
            <a:endParaRPr lang="en-US" sz="1200" dirty="0">
              <a:solidFill>
                <a:schemeClr val="tx1"/>
              </a:solidFill>
            </a:endParaRPr>
          </a:p>
        </p:txBody>
      </p:sp>
      <p:sp>
        <p:nvSpPr>
          <p:cNvPr id="24" name="Line Callout 2 23"/>
          <p:cNvSpPr/>
          <p:nvPr/>
        </p:nvSpPr>
        <p:spPr>
          <a:xfrm>
            <a:off x="5638800" y="3028950"/>
            <a:ext cx="914400" cy="612648"/>
          </a:xfrm>
          <a:prstGeom prst="borderCallout2">
            <a:avLst>
              <a:gd name="adj1" fmla="val 18750"/>
              <a:gd name="adj2" fmla="val -8333"/>
              <a:gd name="adj3" fmla="val 18750"/>
              <a:gd name="adj4" fmla="val -16667"/>
              <a:gd name="adj5" fmla="val -60075"/>
              <a:gd name="adj6" fmla="val -11437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RVF</a:t>
            </a:r>
            <a:br>
              <a:rPr lang="en-US" sz="1200" dirty="0" smtClean="0">
                <a:solidFill>
                  <a:schemeClr val="tx1"/>
                </a:solidFill>
              </a:rPr>
            </a:br>
            <a:r>
              <a:rPr lang="en-US" sz="1200" dirty="0" smtClean="0">
                <a:solidFill>
                  <a:schemeClr val="tx1"/>
                </a:solidFill>
              </a:rPr>
              <a:t>Message (F2)</a:t>
            </a:r>
            <a:endParaRPr lang="en-US" sz="1200" dirty="0">
              <a:solidFill>
                <a:schemeClr val="tx1"/>
              </a:solidFill>
            </a:endParaRPr>
          </a:p>
        </p:txBody>
      </p:sp>
      <p:sp>
        <p:nvSpPr>
          <p:cNvPr id="25" name="Line Callout 2 24"/>
          <p:cNvSpPr/>
          <p:nvPr/>
        </p:nvSpPr>
        <p:spPr>
          <a:xfrm>
            <a:off x="6296024" y="2142373"/>
            <a:ext cx="1400175" cy="612648"/>
          </a:xfrm>
          <a:prstGeom prst="borderCallout2">
            <a:avLst>
              <a:gd name="adj1" fmla="val 18750"/>
              <a:gd name="adj2" fmla="val -8333"/>
              <a:gd name="adj3" fmla="val 18750"/>
              <a:gd name="adj4" fmla="val -16667"/>
              <a:gd name="adj5" fmla="val -78732"/>
              <a:gd name="adj6" fmla="val -11429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Request Callbacks</a:t>
            </a:r>
            <a:br>
              <a:rPr lang="en-US" sz="1200" dirty="0" smtClean="0">
                <a:solidFill>
                  <a:schemeClr val="tx1"/>
                </a:solidFill>
              </a:rPr>
            </a:br>
            <a:r>
              <a:rPr lang="en-US" sz="1200" dirty="0" smtClean="0">
                <a:solidFill>
                  <a:schemeClr val="tx1"/>
                </a:solidFill>
              </a:rPr>
              <a:t>(non-blocking)</a:t>
            </a:r>
            <a:endParaRPr lang="en-US" sz="1200" dirty="0">
              <a:solidFill>
                <a:schemeClr val="tx1"/>
              </a:solidFill>
            </a:endParaRPr>
          </a:p>
        </p:txBody>
      </p:sp>
      <p:sp>
        <p:nvSpPr>
          <p:cNvPr id="26" name="Line Callout 2 25"/>
          <p:cNvSpPr/>
          <p:nvPr/>
        </p:nvSpPr>
        <p:spPr>
          <a:xfrm flipH="1">
            <a:off x="838200" y="709040"/>
            <a:ext cx="914400" cy="795910"/>
          </a:xfrm>
          <a:prstGeom prst="borderCallout2">
            <a:avLst>
              <a:gd name="adj1" fmla="val 18750"/>
              <a:gd name="adj2" fmla="val -8333"/>
              <a:gd name="adj3" fmla="val 18750"/>
              <a:gd name="adj4" fmla="val -16667"/>
              <a:gd name="adj5" fmla="val 56755"/>
              <a:gd name="adj6" fmla="val -16333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Response</a:t>
            </a:r>
            <a:br>
              <a:rPr lang="en-US" sz="1200" dirty="0" smtClean="0">
                <a:solidFill>
                  <a:schemeClr val="tx1"/>
                </a:solidFill>
              </a:rPr>
            </a:br>
            <a:r>
              <a:rPr lang="en-US" sz="1200" dirty="0" smtClean="0">
                <a:solidFill>
                  <a:schemeClr val="tx1"/>
                </a:solidFill>
              </a:rPr>
              <a:t>Handler/</a:t>
            </a:r>
            <a:br>
              <a:rPr lang="en-US" sz="1200" dirty="0" smtClean="0">
                <a:solidFill>
                  <a:schemeClr val="tx1"/>
                </a:solidFill>
              </a:rPr>
            </a:br>
            <a:r>
              <a:rPr lang="en-US" sz="1200" dirty="0" smtClean="0">
                <a:solidFill>
                  <a:schemeClr val="tx1"/>
                </a:solidFill>
              </a:rPr>
              <a:t>Request</a:t>
            </a:r>
            <a:br>
              <a:rPr lang="en-US" sz="1200" dirty="0" smtClean="0">
                <a:solidFill>
                  <a:schemeClr val="tx1"/>
                </a:solidFill>
              </a:rPr>
            </a:br>
            <a:r>
              <a:rPr lang="en-US" sz="1200" dirty="0" smtClean="0">
                <a:solidFill>
                  <a:schemeClr val="tx1"/>
                </a:solidFill>
              </a:rPr>
              <a:t>Publisher</a:t>
            </a:r>
            <a:endParaRPr lang="en-US" sz="1200" dirty="0">
              <a:solidFill>
                <a:schemeClr val="tx1"/>
              </a:solidFill>
            </a:endParaRPr>
          </a:p>
        </p:txBody>
      </p:sp>
      <p:sp>
        <p:nvSpPr>
          <p:cNvPr id="27" name="Line Callout 2 26"/>
          <p:cNvSpPr/>
          <p:nvPr/>
        </p:nvSpPr>
        <p:spPr>
          <a:xfrm flipH="1">
            <a:off x="838200" y="1746503"/>
            <a:ext cx="914400" cy="795910"/>
          </a:xfrm>
          <a:prstGeom prst="borderCallout2">
            <a:avLst>
              <a:gd name="adj1" fmla="val 18750"/>
              <a:gd name="adj2" fmla="val -8333"/>
              <a:gd name="adj3" fmla="val 18750"/>
              <a:gd name="adj4" fmla="val -16667"/>
              <a:gd name="adj5" fmla="val 20853"/>
              <a:gd name="adj6" fmla="val -16333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Request</a:t>
            </a:r>
            <a:br>
              <a:rPr lang="en-US" sz="1200" dirty="0" smtClean="0">
                <a:solidFill>
                  <a:schemeClr val="tx1"/>
                </a:solidFill>
              </a:rPr>
            </a:br>
            <a:r>
              <a:rPr lang="en-US" sz="1200" dirty="0" smtClean="0">
                <a:solidFill>
                  <a:schemeClr val="tx1"/>
                </a:solidFill>
              </a:rPr>
              <a:t>Handler/</a:t>
            </a:r>
            <a:br>
              <a:rPr lang="en-US" sz="1200" dirty="0" smtClean="0">
                <a:solidFill>
                  <a:schemeClr val="tx1"/>
                </a:solidFill>
              </a:rPr>
            </a:br>
            <a:r>
              <a:rPr lang="en-US" sz="1200" dirty="0" smtClean="0">
                <a:solidFill>
                  <a:schemeClr val="tx1"/>
                </a:solidFill>
              </a:rPr>
              <a:t>Response</a:t>
            </a:r>
            <a:br>
              <a:rPr lang="en-US" sz="1200" dirty="0" smtClean="0">
                <a:solidFill>
                  <a:schemeClr val="tx1"/>
                </a:solidFill>
              </a:rPr>
            </a:br>
            <a:r>
              <a:rPr lang="en-US" sz="1200" dirty="0" smtClean="0">
                <a:solidFill>
                  <a:schemeClr val="tx1"/>
                </a:solidFill>
              </a:rPr>
              <a:t>Publisher</a:t>
            </a:r>
            <a:endParaRPr lang="en-US" sz="1200" dirty="0">
              <a:solidFill>
                <a:schemeClr val="tx1"/>
              </a:solidFill>
            </a:endParaRPr>
          </a:p>
        </p:txBody>
      </p:sp>
      <p:sp>
        <p:nvSpPr>
          <p:cNvPr id="28" name="Line Callout 2 27"/>
          <p:cNvSpPr/>
          <p:nvPr/>
        </p:nvSpPr>
        <p:spPr>
          <a:xfrm>
            <a:off x="6296024" y="752850"/>
            <a:ext cx="1400176" cy="612648"/>
          </a:xfrm>
          <a:prstGeom prst="borderCallout2">
            <a:avLst>
              <a:gd name="adj1" fmla="val 18750"/>
              <a:gd name="adj2" fmla="val -8333"/>
              <a:gd name="adj3" fmla="val 18750"/>
              <a:gd name="adj4" fmla="val -16667"/>
              <a:gd name="adj5" fmla="val 112500"/>
              <a:gd name="adj6" fmla="val -1142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Response Callbacks</a:t>
            </a:r>
            <a:br>
              <a:rPr lang="en-US" sz="1200" dirty="0" smtClean="0">
                <a:solidFill>
                  <a:schemeClr val="tx1"/>
                </a:solidFill>
              </a:rPr>
            </a:br>
            <a:r>
              <a:rPr lang="en-US" sz="1200" dirty="0" smtClean="0">
                <a:solidFill>
                  <a:schemeClr val="tx1"/>
                </a:solidFill>
              </a:rPr>
              <a:t>(non-blocking)</a:t>
            </a:r>
            <a:endParaRPr lang="en-US" sz="1200" dirty="0">
              <a:solidFill>
                <a:schemeClr val="tx1"/>
              </a:solidFill>
            </a:endParaRPr>
          </a:p>
        </p:txBody>
      </p:sp>
      <p:sp>
        <p:nvSpPr>
          <p:cNvPr id="29" name="Line Callout 2 28"/>
          <p:cNvSpPr/>
          <p:nvPr/>
        </p:nvSpPr>
        <p:spPr>
          <a:xfrm>
            <a:off x="6296024" y="1443280"/>
            <a:ext cx="1400176" cy="612648"/>
          </a:xfrm>
          <a:prstGeom prst="borderCallout2">
            <a:avLst>
              <a:gd name="adj1" fmla="val 18750"/>
              <a:gd name="adj2" fmla="val -8333"/>
              <a:gd name="adj3" fmla="val 18750"/>
              <a:gd name="adj4" fmla="val -16667"/>
              <a:gd name="adj5" fmla="val 20771"/>
              <a:gd name="adj6" fmla="val -12713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Synchronization/</a:t>
            </a:r>
            <a:br>
              <a:rPr lang="en-US" sz="1200" dirty="0" smtClean="0">
                <a:solidFill>
                  <a:schemeClr val="tx1"/>
                </a:solidFill>
              </a:rPr>
            </a:br>
            <a:r>
              <a:rPr lang="en-US" sz="1200" dirty="0" smtClean="0">
                <a:solidFill>
                  <a:schemeClr val="tx1"/>
                </a:solidFill>
              </a:rPr>
              <a:t>Shared Local Data</a:t>
            </a:r>
            <a:endParaRPr lang="en-US" sz="1200" dirty="0">
              <a:solidFill>
                <a:schemeClr val="tx1"/>
              </a:solidFill>
            </a:endParaRPr>
          </a:p>
        </p:txBody>
      </p:sp>
      <p:sp>
        <p:nvSpPr>
          <p:cNvPr id="33" name="Rectangle 32"/>
          <p:cNvSpPr/>
          <p:nvPr/>
        </p:nvSpPr>
        <p:spPr>
          <a:xfrm>
            <a:off x="7776832" y="2219054"/>
            <a:ext cx="923925" cy="482048"/>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Request</a:t>
            </a:r>
            <a:br>
              <a:rPr lang="en-US" sz="900" dirty="0" smtClean="0"/>
            </a:br>
            <a:r>
              <a:rPr lang="en-US" sz="900" dirty="0" smtClean="0"/>
              <a:t>Callback +</a:t>
            </a:r>
            <a:br>
              <a:rPr lang="en-US" sz="900" dirty="0" smtClean="0"/>
            </a:br>
            <a:r>
              <a:rPr lang="en-US" sz="900" dirty="0" smtClean="0"/>
              <a:t>PB2 Code</a:t>
            </a:r>
            <a:endParaRPr lang="en-US" sz="900" dirty="0"/>
          </a:p>
        </p:txBody>
      </p:sp>
      <p:sp>
        <p:nvSpPr>
          <p:cNvPr id="34" name="Rectangle 33"/>
          <p:cNvSpPr/>
          <p:nvPr/>
        </p:nvSpPr>
        <p:spPr>
          <a:xfrm>
            <a:off x="7772400" y="830574"/>
            <a:ext cx="876300" cy="45720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Response</a:t>
            </a:r>
            <a:br>
              <a:rPr lang="en-US" sz="900" dirty="0" smtClean="0"/>
            </a:br>
            <a:r>
              <a:rPr lang="en-US" sz="900" dirty="0" smtClean="0"/>
              <a:t>Callback +</a:t>
            </a:r>
            <a:br>
              <a:rPr lang="en-US" sz="900" dirty="0" smtClean="0"/>
            </a:br>
            <a:r>
              <a:rPr lang="en-US" sz="900" dirty="0" smtClean="0"/>
              <a:t>PB2 Code</a:t>
            </a:r>
            <a:endParaRPr lang="en-US" sz="900" dirty="0"/>
          </a:p>
        </p:txBody>
      </p:sp>
      <p:sp>
        <p:nvSpPr>
          <p:cNvPr id="35" name="Rectangle 34"/>
          <p:cNvSpPr/>
          <p:nvPr/>
        </p:nvSpPr>
        <p:spPr>
          <a:xfrm>
            <a:off x="457200" y="3106674"/>
            <a:ext cx="838200" cy="457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.Proto + PB2</a:t>
            </a:r>
            <a:endParaRPr lang="en-US" sz="1600" dirty="0">
              <a:solidFill>
                <a:schemeClr val="bg1"/>
              </a:solidFill>
            </a:endParaRPr>
          </a:p>
        </p:txBody>
      </p:sp>
      <p:sp>
        <p:nvSpPr>
          <p:cNvPr id="36" name="Rectangle 35"/>
          <p:cNvSpPr/>
          <p:nvPr/>
        </p:nvSpPr>
        <p:spPr>
          <a:xfrm>
            <a:off x="6638925" y="3106674"/>
            <a:ext cx="838200" cy="457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.Proto + PB2</a:t>
            </a:r>
            <a:endParaRPr lang="en-US" sz="1600" dirty="0">
              <a:solidFill>
                <a:schemeClr val="bg1"/>
              </a:solidFill>
            </a:endParaRPr>
          </a:p>
        </p:txBody>
      </p:sp>
    </p:spTree>
    <p:extLst>
      <p:ext uri="{BB962C8B-B14F-4D97-AF65-F5344CB8AC3E}">
        <p14:creationId xmlns:p14="http://schemas.microsoft.com/office/powerpoint/2010/main" val="74883789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PB2 Code</a:t>
            </a:r>
            <a:endParaRPr lang="en-US" dirty="0"/>
          </a:p>
        </p:txBody>
      </p:sp>
      <p:sp>
        <p:nvSpPr>
          <p:cNvPr id="7" name="Content Placeholder 6"/>
          <p:cNvSpPr>
            <a:spLocks noGrp="1"/>
          </p:cNvSpPr>
          <p:nvPr>
            <p:ph idx="1"/>
          </p:nvPr>
        </p:nvSpPr>
        <p:spPr/>
        <p:txBody>
          <a:bodyPr>
            <a:normAutofit/>
          </a:bodyPr>
          <a:lstStyle/>
          <a:p>
            <a:r>
              <a:rPr lang="en-US" sz="2000" dirty="0" smtClean="0"/>
              <a:t>Generated code for message serialization/deserialization</a:t>
            </a:r>
          </a:p>
          <a:p>
            <a:r>
              <a:rPr lang="en-US" sz="2000" dirty="0" smtClean="0"/>
              <a:t>Generated code for message population and interrogation</a:t>
            </a:r>
          </a:p>
          <a:p>
            <a:r>
              <a:rPr lang="en-US" sz="2000" dirty="0" smtClean="0"/>
              <a:t>Enforces and standardizes format types between languages</a:t>
            </a:r>
          </a:p>
          <a:p>
            <a:r>
              <a:rPr lang="en-US" sz="2000" dirty="0" smtClean="0"/>
              <a:t>Generated code for target implementation language</a:t>
            </a:r>
          </a:p>
          <a:p>
            <a:r>
              <a:rPr lang="en-US" sz="2000" dirty="0" smtClean="0"/>
              <a:t>Generated code for services if and only if </a:t>
            </a:r>
            <a:r>
              <a:rPr lang="en-US" sz="2000" dirty="0" err="1" smtClean="0"/>
              <a:t>protoc</a:t>
            </a:r>
            <a:r>
              <a:rPr lang="en-US" sz="2000" dirty="0" smtClean="0"/>
              <a:t> extension was written for target language and service type</a:t>
            </a:r>
          </a:p>
          <a:p>
            <a:pPr lvl="1"/>
            <a:r>
              <a:rPr lang="en-US" dirty="0" smtClean="0"/>
              <a:t>May create generator templates for any kind of service type – not only for </a:t>
            </a:r>
            <a:r>
              <a:rPr lang="en-US" dirty="0" err="1" smtClean="0"/>
              <a:t>gRPC</a:t>
            </a:r>
            <a:endParaRPr lang="en-US" dirty="0" smtClean="0"/>
          </a:p>
          <a:p>
            <a:pPr lvl="1"/>
            <a:r>
              <a:rPr lang="en-US" dirty="0" smtClean="0"/>
              <a:t>Thus, may create generator for RVF callback services for </a:t>
            </a:r>
            <a:r>
              <a:rPr lang="en-US" dirty="0" err="1" smtClean="0"/>
              <a:t>TransformStrategy</a:t>
            </a:r>
            <a:r>
              <a:rPr lang="en-US" dirty="0" smtClean="0"/>
              <a:t> and </a:t>
            </a:r>
            <a:r>
              <a:rPr lang="en-US" dirty="0" err="1" smtClean="0"/>
              <a:t>InjectionStrategy</a:t>
            </a:r>
            <a:r>
              <a:rPr lang="en-US" dirty="0" smtClean="0"/>
              <a:t> definitions</a:t>
            </a:r>
            <a:endParaRPr lang="en-US" dirty="0"/>
          </a:p>
        </p:txBody>
      </p:sp>
      <p:sp>
        <p:nvSpPr>
          <p:cNvPr id="3" name="Date Placeholder 2"/>
          <p:cNvSpPr>
            <a:spLocks noGrp="1"/>
          </p:cNvSpPr>
          <p:nvPr>
            <p:ph type="dt" sz="half" idx="10"/>
          </p:nvPr>
        </p:nvSpPr>
        <p:spPr/>
        <p:txBody>
          <a:bodyPr/>
          <a:lstStyle/>
          <a:p>
            <a:fld id="{751F4393-2572-48C2-9E96-9770D02A8F74}" type="datetime1">
              <a:rPr lang="en-US" smtClean="0"/>
              <a:t>3/23/2021</a:t>
            </a:fld>
            <a:endParaRPr lang="en-US" dirty="0"/>
          </a:p>
        </p:txBody>
      </p:sp>
      <p:sp>
        <p:nvSpPr>
          <p:cNvPr id="4" name="Footer Placeholder 3"/>
          <p:cNvSpPr>
            <a:spLocks noGrp="1"/>
          </p:cNvSpPr>
          <p:nvPr>
            <p:ph type="ftr" sz="quarter" idx="11"/>
          </p:nvPr>
        </p:nvSpPr>
        <p:spPr/>
        <p:txBody>
          <a:bodyPr/>
          <a:lstStyle/>
          <a:p>
            <a:r>
              <a:rPr lang="en-US" smtClean="0"/>
              <a:t>P2654/P1687.1 Unified Concepts Analysis</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66</a:t>
            </a:fld>
            <a:endParaRPr lang="en-US"/>
          </a:p>
        </p:txBody>
      </p:sp>
    </p:spTree>
    <p:extLst>
      <p:ext uri="{BB962C8B-B14F-4D97-AF65-F5344CB8AC3E}">
        <p14:creationId xmlns:p14="http://schemas.microsoft.com/office/powerpoint/2010/main" val="296240060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 Strategy</a:t>
            </a:r>
            <a:endParaRPr lang="en-US" dirty="0"/>
          </a:p>
        </p:txBody>
      </p:sp>
      <p:sp>
        <p:nvSpPr>
          <p:cNvPr id="3" name="Content Placeholder 2"/>
          <p:cNvSpPr>
            <a:spLocks noGrp="1"/>
          </p:cNvSpPr>
          <p:nvPr>
            <p:ph idx="1"/>
          </p:nvPr>
        </p:nvSpPr>
        <p:spPr/>
        <p:txBody>
          <a:bodyPr/>
          <a:lstStyle/>
          <a:p>
            <a:r>
              <a:rPr lang="en-US" dirty="0" smtClean="0"/>
              <a:t>Provides standardized extension interface between Transform Engine and </a:t>
            </a:r>
            <a:r>
              <a:rPr lang="en-US" dirty="0" err="1" smtClean="0"/>
              <a:t>protobuf</a:t>
            </a:r>
            <a:r>
              <a:rPr lang="en-US" dirty="0" smtClean="0"/>
              <a:t> callback code</a:t>
            </a:r>
          </a:p>
          <a:p>
            <a:r>
              <a:rPr lang="en-US" dirty="0" smtClean="0"/>
              <a:t>Delegates selection of callback to handler implementation</a:t>
            </a:r>
          </a:p>
          <a:p>
            <a:r>
              <a:rPr lang="en-US" dirty="0" smtClean="0"/>
              <a:t>Enforces message types conforming to .proto definitions for given callback declarations</a:t>
            </a:r>
          </a:p>
          <a:p>
            <a:endParaRPr lang="en-US" dirty="0"/>
          </a:p>
        </p:txBody>
      </p:sp>
      <p:sp>
        <p:nvSpPr>
          <p:cNvPr id="4" name="Date Placeholder 3"/>
          <p:cNvSpPr>
            <a:spLocks noGrp="1"/>
          </p:cNvSpPr>
          <p:nvPr>
            <p:ph type="dt" sz="half" idx="10"/>
          </p:nvPr>
        </p:nvSpPr>
        <p:spPr/>
        <p:txBody>
          <a:bodyPr/>
          <a:lstStyle/>
          <a:p>
            <a:fld id="{53D81E95-4136-4072-A60E-D3F15C750453}" type="datetime1">
              <a:rPr lang="en-US" smtClean="0"/>
              <a:t>3/23/2021</a:t>
            </a:fld>
            <a:endParaRPr lang="en-US" dirty="0"/>
          </a:p>
        </p:txBody>
      </p:sp>
      <p:sp>
        <p:nvSpPr>
          <p:cNvPr id="5" name="Footer Placeholder 4"/>
          <p:cNvSpPr>
            <a:spLocks noGrp="1"/>
          </p:cNvSpPr>
          <p:nvPr>
            <p:ph type="ftr" sz="quarter" idx="11"/>
          </p:nvPr>
        </p:nvSpPr>
        <p:spPr/>
        <p:txBody>
          <a:bodyPr/>
          <a:lstStyle/>
          <a:p>
            <a:r>
              <a:rPr lang="en-US" smtClean="0"/>
              <a:t>P2654/P1687.1 Unified Concepts Analysis</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67</a:t>
            </a:fld>
            <a:endParaRPr lang="en-US"/>
          </a:p>
        </p:txBody>
      </p:sp>
    </p:spTree>
    <p:extLst>
      <p:ext uri="{BB962C8B-B14F-4D97-AF65-F5344CB8AC3E}">
        <p14:creationId xmlns:p14="http://schemas.microsoft.com/office/powerpoint/2010/main" val="372116579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543800" y="4767263"/>
            <a:ext cx="905523" cy="273844"/>
          </a:xfrm>
        </p:spPr>
        <p:txBody>
          <a:bodyPr/>
          <a:lstStyle/>
          <a:p>
            <a:fld id="{2E265031-33F5-4CA8-B61F-1038A2BA6FAC}" type="datetime1">
              <a:rPr lang="en-US" smtClean="0"/>
              <a:t>3/23/2021</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68</a:t>
            </a:fld>
            <a:endParaRPr lang="en-US"/>
          </a:p>
        </p:txBody>
      </p:sp>
      <p:sp>
        <p:nvSpPr>
          <p:cNvPr id="7" name="TextBox 6"/>
          <p:cNvSpPr txBox="1"/>
          <p:nvPr/>
        </p:nvSpPr>
        <p:spPr>
          <a:xfrm>
            <a:off x="304800" y="2167350"/>
            <a:ext cx="8382000" cy="523220"/>
          </a:xfrm>
          <a:prstGeom prst="rect">
            <a:avLst/>
          </a:prstGeom>
          <a:noFill/>
        </p:spPr>
        <p:txBody>
          <a:bodyPr wrap="square" rtlCol="0">
            <a:spAutoFit/>
          </a:bodyPr>
          <a:lstStyle/>
          <a:p>
            <a:pPr algn="ctr">
              <a:spcBef>
                <a:spcPct val="0"/>
              </a:spcBef>
            </a:pPr>
            <a:r>
              <a:rPr lang="en-US" sz="2800" dirty="0" err="1" smtClean="0">
                <a:solidFill>
                  <a:schemeClr val="tx2"/>
                </a:solidFill>
                <a:effectLst>
                  <a:outerShdw blurRad="63500" dist="38100" dir="5400000" algn="t" rotWithShape="0">
                    <a:prstClr val="black">
                      <a:alpha val="25000"/>
                    </a:prstClr>
                  </a:outerShdw>
                </a:effectLst>
                <a:ea typeface="+mj-ea"/>
                <a:cs typeface="+mj-cs"/>
              </a:rPr>
              <a:t>Protobuf</a:t>
            </a:r>
            <a:r>
              <a:rPr lang="en-US" sz="2800" dirty="0" smtClean="0">
                <a:solidFill>
                  <a:schemeClr val="tx2"/>
                </a:solidFill>
                <a:effectLst>
                  <a:outerShdw blurRad="63500" dist="38100" dir="5400000" algn="t" rotWithShape="0">
                    <a:prstClr val="black">
                      <a:alpha val="25000"/>
                    </a:prstClr>
                  </a:outerShdw>
                </a:effectLst>
                <a:ea typeface="+mj-ea"/>
                <a:cs typeface="+mj-cs"/>
              </a:rPr>
              <a:t> Implementation Concepts</a:t>
            </a:r>
            <a:endParaRPr lang="en-US" sz="2800" dirty="0">
              <a:solidFill>
                <a:schemeClr val="tx2"/>
              </a:solidFill>
              <a:effectLst>
                <a:outerShdw blurRad="63500" dist="38100" dir="5400000" algn="t" rotWithShape="0">
                  <a:prstClr val="black">
                    <a:alpha val="25000"/>
                  </a:prstClr>
                </a:outerShdw>
              </a:effectLst>
              <a:ea typeface="+mj-ea"/>
              <a:cs typeface="+mj-cs"/>
            </a:endParaRPr>
          </a:p>
        </p:txBody>
      </p:sp>
    </p:spTree>
    <p:extLst>
      <p:ext uri="{BB962C8B-B14F-4D97-AF65-F5344CB8AC3E}">
        <p14:creationId xmlns:p14="http://schemas.microsoft.com/office/powerpoint/2010/main" val="65834988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Protobuf</a:t>
            </a:r>
            <a:endParaRPr lang="en-US" dirty="0"/>
          </a:p>
        </p:txBody>
      </p:sp>
      <p:sp>
        <p:nvSpPr>
          <p:cNvPr id="6" name="Content Placeholder 5"/>
          <p:cNvSpPr>
            <a:spLocks noGrp="1"/>
          </p:cNvSpPr>
          <p:nvPr>
            <p:ph sz="half" idx="2"/>
          </p:nvPr>
        </p:nvSpPr>
        <p:spPr>
          <a:xfrm>
            <a:off x="4648200" y="1047750"/>
            <a:ext cx="4038600" cy="3394472"/>
          </a:xfrm>
        </p:spPr>
        <p:txBody>
          <a:bodyPr>
            <a:noAutofit/>
          </a:bodyPr>
          <a:lstStyle/>
          <a:p>
            <a:r>
              <a:rPr lang="en-US" sz="1700" dirty="0" smtClean="0"/>
              <a:t>Modular</a:t>
            </a:r>
          </a:p>
          <a:p>
            <a:pPr lvl="1"/>
            <a:r>
              <a:rPr lang="en-US" sz="1400" dirty="0" smtClean="0"/>
              <a:t>Packages to specify namespaces</a:t>
            </a:r>
          </a:p>
          <a:p>
            <a:pPr lvl="1"/>
            <a:r>
              <a:rPr lang="en-US" sz="1400" dirty="0" smtClean="0"/>
              <a:t>Import statement to import other message definitions</a:t>
            </a:r>
          </a:p>
          <a:p>
            <a:r>
              <a:rPr lang="en-US" sz="1700" dirty="0" smtClean="0"/>
              <a:t>Extensible via custom modules for </a:t>
            </a:r>
            <a:r>
              <a:rPr lang="en-US" sz="1700" dirty="0" err="1" smtClean="0"/>
              <a:t>protoc</a:t>
            </a:r>
            <a:endParaRPr lang="en-US" sz="1700" dirty="0" smtClean="0"/>
          </a:p>
          <a:p>
            <a:pPr lvl="1"/>
            <a:r>
              <a:rPr lang="en-US" sz="1400" dirty="0" smtClean="0"/>
              <a:t>Support for new languages available using custom generators</a:t>
            </a:r>
          </a:p>
          <a:p>
            <a:r>
              <a:rPr lang="en-US" sz="1700" dirty="0" smtClean="0"/>
              <a:t>Generates message code in a variety of languages</a:t>
            </a:r>
          </a:p>
          <a:p>
            <a:r>
              <a:rPr lang="en-US" sz="1700" dirty="0" smtClean="0"/>
              <a:t>Generates service code in a variety of languages</a:t>
            </a:r>
          </a:p>
          <a:p>
            <a:pPr lvl="1"/>
            <a:r>
              <a:rPr lang="en-US" sz="1400" dirty="0" smtClean="0"/>
              <a:t>Extensible service types with extensions to </a:t>
            </a:r>
            <a:r>
              <a:rPr lang="en-US" sz="1400" dirty="0" err="1" smtClean="0"/>
              <a:t>protoc</a:t>
            </a:r>
            <a:endParaRPr lang="en-US" sz="1400" dirty="0" smtClean="0"/>
          </a:p>
        </p:txBody>
      </p:sp>
      <p:sp>
        <p:nvSpPr>
          <p:cNvPr id="2" name="Date Placeholder 1"/>
          <p:cNvSpPr>
            <a:spLocks noGrp="1"/>
          </p:cNvSpPr>
          <p:nvPr>
            <p:ph type="dt" sz="half" idx="10"/>
          </p:nvPr>
        </p:nvSpPr>
        <p:spPr/>
        <p:txBody>
          <a:bodyPr/>
          <a:lstStyle/>
          <a:p>
            <a:fld id="{DA5CACCD-9B40-4B26-B03A-104BABB4DC8B}" type="datetime1">
              <a:rPr lang="en-US" smtClean="0"/>
              <a:t>3/23/2021</a:t>
            </a:fld>
            <a:endParaRPr lang="en-US" dirty="0"/>
          </a:p>
        </p:txBody>
      </p:sp>
      <p:sp>
        <p:nvSpPr>
          <p:cNvPr id="3" name="Footer Placeholder 2"/>
          <p:cNvSpPr>
            <a:spLocks noGrp="1"/>
          </p:cNvSpPr>
          <p:nvPr>
            <p:ph type="ftr" sz="quarter" idx="11"/>
          </p:nvPr>
        </p:nvSpPr>
        <p:spPr/>
        <p:txBody>
          <a:bodyPr/>
          <a:lstStyle/>
          <a:p>
            <a:r>
              <a:rPr lang="en-US" smtClean="0"/>
              <a:t>P2654/P1687.1 Unified Concepts Analysis</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69</a:t>
            </a:fld>
            <a:endParaRPr lang="en-US"/>
          </a:p>
        </p:txBody>
      </p:sp>
      <p:sp>
        <p:nvSpPr>
          <p:cNvPr id="7" name="Content Placeholder 6"/>
          <p:cNvSpPr>
            <a:spLocks noGrp="1"/>
          </p:cNvSpPr>
          <p:nvPr>
            <p:ph sz="quarter" idx="13"/>
          </p:nvPr>
        </p:nvSpPr>
        <p:spPr>
          <a:xfrm>
            <a:off x="365760" y="1047750"/>
            <a:ext cx="4041648" cy="3394710"/>
          </a:xfrm>
        </p:spPr>
        <p:txBody>
          <a:bodyPr>
            <a:noAutofit/>
          </a:bodyPr>
          <a:lstStyle/>
          <a:p>
            <a:r>
              <a:rPr lang="en-US" sz="1700" dirty="0"/>
              <a:t>Defines members of a message</a:t>
            </a:r>
          </a:p>
          <a:p>
            <a:r>
              <a:rPr lang="en-US" sz="1700" dirty="0"/>
              <a:t>Defines type of each member</a:t>
            </a:r>
          </a:p>
          <a:p>
            <a:r>
              <a:rPr lang="en-US" sz="1700" dirty="0"/>
              <a:t>Defines setter method for each member</a:t>
            </a:r>
          </a:p>
          <a:p>
            <a:r>
              <a:rPr lang="en-US" sz="1700" dirty="0"/>
              <a:t>Defines getter method for each member</a:t>
            </a:r>
          </a:p>
          <a:p>
            <a:r>
              <a:rPr lang="en-US" sz="1700" dirty="0"/>
              <a:t>Provides serialization</a:t>
            </a:r>
            <a:r>
              <a:rPr lang="en-US" sz="1700" dirty="0" smtClean="0"/>
              <a:t>/ deserialization </a:t>
            </a:r>
            <a:r>
              <a:rPr lang="en-US" sz="1700" dirty="0"/>
              <a:t>for messages</a:t>
            </a:r>
          </a:p>
          <a:p>
            <a:pPr lvl="1"/>
            <a:r>
              <a:rPr lang="en-US" sz="1400" dirty="0"/>
              <a:t>Serialized representation as a binary </a:t>
            </a:r>
            <a:r>
              <a:rPr lang="en-US" sz="1400" dirty="0" smtClean="0"/>
              <a:t>array </a:t>
            </a:r>
            <a:r>
              <a:rPr lang="en-US" sz="1400" dirty="0"/>
              <a:t>of </a:t>
            </a:r>
            <a:r>
              <a:rPr lang="en-US" sz="1400" dirty="0" smtClean="0"/>
              <a:t>data</a:t>
            </a:r>
          </a:p>
          <a:p>
            <a:r>
              <a:rPr lang="en-US" sz="1700" dirty="0"/>
              <a:t>Allows for nesting messages in other messages</a:t>
            </a:r>
          </a:p>
          <a:p>
            <a:endParaRPr lang="en-US" sz="2200" dirty="0"/>
          </a:p>
        </p:txBody>
      </p:sp>
    </p:spTree>
    <p:extLst>
      <p:ext uri="{BB962C8B-B14F-4D97-AF65-F5344CB8AC3E}">
        <p14:creationId xmlns:p14="http://schemas.microsoft.com/office/powerpoint/2010/main" val="7139840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19150"/>
          </a:xfrm>
        </p:spPr>
        <p:txBody>
          <a:bodyPr/>
          <a:lstStyle/>
          <a:p>
            <a:pPr>
              <a:lnSpc>
                <a:spcPts val="3000"/>
              </a:lnSpc>
            </a:pPr>
            <a:r>
              <a:rPr lang="en-US" sz="2000" dirty="0"/>
              <a:t>Transformation and RVF-to-RVF interface boundaries</a:t>
            </a:r>
            <a:r>
              <a:rPr lang="en-US" dirty="0"/>
              <a:t/>
            </a:r>
            <a:br>
              <a:rPr lang="en-US" dirty="0"/>
            </a:br>
            <a:r>
              <a:rPr lang="en-US" sz="2000" dirty="0"/>
              <a:t>Reflecting on Black Box and fully described cases</a:t>
            </a:r>
            <a:endParaRPr lang="en-US" dirty="0"/>
          </a:p>
        </p:txBody>
      </p:sp>
      <p:sp>
        <p:nvSpPr>
          <p:cNvPr id="3" name="Content Placeholder 2"/>
          <p:cNvSpPr>
            <a:spLocks noGrp="1"/>
          </p:cNvSpPr>
          <p:nvPr>
            <p:ph idx="1"/>
          </p:nvPr>
        </p:nvSpPr>
        <p:spPr>
          <a:xfrm>
            <a:off x="609600" y="857250"/>
            <a:ext cx="8077200" cy="3924300"/>
          </a:xfrm>
        </p:spPr>
        <p:txBody>
          <a:bodyPr>
            <a:normAutofit fontScale="70000" lnSpcReduction="20000"/>
          </a:bodyPr>
          <a:lstStyle/>
          <a:p>
            <a:pPr>
              <a:buFont typeface="Arial" panose="020B0604020202020204" pitchFamily="34" charset="0"/>
              <a:buChar char="•"/>
            </a:pPr>
            <a:r>
              <a:rPr lang="en-US" dirty="0"/>
              <a:t>Leaf descriptions (hand-off from other standards) and not hierarchical transformational descriptions </a:t>
            </a:r>
          </a:p>
          <a:p>
            <a:pPr lvl="1">
              <a:buFont typeface="Arial" panose="020B0604020202020204" pitchFamily="34" charset="0"/>
              <a:buChar char="•"/>
            </a:pPr>
            <a:r>
              <a:rPr lang="en-US" sz="2000" dirty="0"/>
              <a:t>Described and not prescribed</a:t>
            </a:r>
          </a:p>
          <a:p>
            <a:pPr lvl="1">
              <a:buFont typeface="Arial" panose="020B0604020202020204" pitchFamily="34" charset="0"/>
              <a:buChar char="•"/>
            </a:pPr>
            <a:r>
              <a:rPr lang="en-US" sz="2000" dirty="0"/>
              <a:t>Describes behavior of use and not implementation of design</a:t>
            </a:r>
          </a:p>
          <a:p>
            <a:pPr lvl="1">
              <a:buFont typeface="Arial" panose="020B0604020202020204" pitchFamily="34" charset="0"/>
              <a:buChar char="•"/>
            </a:pPr>
            <a:r>
              <a:rPr lang="en-US" sz="2000" dirty="0"/>
              <a:t>May be an obfuscation of the behavior</a:t>
            </a:r>
          </a:p>
          <a:p>
            <a:pPr lvl="1">
              <a:buFont typeface="Arial" panose="020B0604020202020204" pitchFamily="34" charset="0"/>
              <a:buChar char="•"/>
            </a:pPr>
            <a:r>
              <a:rPr lang="en-US" sz="2000" dirty="0">
                <a:solidFill>
                  <a:srgbClr val="00B050"/>
                </a:solidFill>
              </a:rPr>
              <a:t>STAM describes sequence of events and not necessarily the timing of the events (not cycle based).</a:t>
            </a:r>
          </a:p>
          <a:p>
            <a:pPr lvl="1">
              <a:buFont typeface="Arial" panose="020B0604020202020204" pitchFamily="34" charset="0"/>
              <a:buChar char="•"/>
            </a:pPr>
            <a:r>
              <a:rPr lang="en-US" sz="2000" dirty="0"/>
              <a:t>Allow IEEE 1149.1-2013/1687 PDL event cycle compatibility</a:t>
            </a:r>
          </a:p>
          <a:p>
            <a:pPr lvl="2">
              <a:buFont typeface="Arial" panose="020B0604020202020204" pitchFamily="34" charset="0"/>
              <a:buChar char="•"/>
            </a:pPr>
            <a:r>
              <a:rPr lang="en-US" sz="2000" dirty="0"/>
              <a:t>1149.1-2013 BSDL extensions for TDR path descriptions</a:t>
            </a:r>
          </a:p>
          <a:p>
            <a:pPr lvl="2">
              <a:buFont typeface="Arial" panose="020B0604020202020204" pitchFamily="34" charset="0"/>
              <a:buChar char="•"/>
            </a:pPr>
            <a:r>
              <a:rPr lang="en-US" sz="2000" dirty="0"/>
              <a:t>1687 ICL for timing and access to TDR (Scan Registers) and Data Registers (Parallel Instrument Registers)</a:t>
            </a:r>
          </a:p>
          <a:p>
            <a:pPr lvl="1">
              <a:buFont typeface="Arial" panose="020B0604020202020204" pitchFamily="34" charset="0"/>
              <a:buChar char="•"/>
            </a:pPr>
            <a:r>
              <a:rPr lang="en-US" sz="2000" dirty="0"/>
              <a:t>Defines what has to be passed via RVF to the P2654 tool flow</a:t>
            </a:r>
          </a:p>
          <a:p>
            <a:pPr>
              <a:buFont typeface="Arial" panose="020B0604020202020204" pitchFamily="34" charset="0"/>
              <a:buChar char="•"/>
            </a:pPr>
            <a:r>
              <a:rPr lang="en-US" dirty="0"/>
              <a:t>STAM is agnostic to purpose of data and only required to transfer data at the right time in the right sequence</a:t>
            </a:r>
          </a:p>
          <a:p>
            <a:pPr>
              <a:buFont typeface="Arial" panose="020B0604020202020204" pitchFamily="34" charset="0"/>
              <a:buChar char="•"/>
            </a:pPr>
            <a:r>
              <a:rPr lang="en-US" dirty="0"/>
              <a:t>STAM is agnostic to what standard (official or ad hoc) are being used at the leaf nodes of the P2654 model</a:t>
            </a:r>
          </a:p>
          <a:p>
            <a:pPr>
              <a:buFont typeface="Arial" panose="020B0604020202020204" pitchFamily="34" charset="0"/>
              <a:buChar char="•"/>
            </a:pPr>
            <a:endParaRPr lang="en-US" dirty="0"/>
          </a:p>
        </p:txBody>
      </p:sp>
      <p:sp>
        <p:nvSpPr>
          <p:cNvPr id="4" name="Date Placeholder 3"/>
          <p:cNvSpPr>
            <a:spLocks noGrp="1"/>
          </p:cNvSpPr>
          <p:nvPr>
            <p:ph type="dt" sz="half" idx="10"/>
          </p:nvPr>
        </p:nvSpPr>
        <p:spPr/>
        <p:txBody>
          <a:bodyPr/>
          <a:lstStyle/>
          <a:p>
            <a:pPr>
              <a:defRPr/>
            </a:pPr>
            <a:fld id="{15DE7D94-8E06-4FE0-978F-8B1A5D7F1F58}" type="datetime1">
              <a:rPr lang="en-US" smtClean="0"/>
              <a:t>3/23/2021</a:t>
            </a:fld>
            <a:endParaRPr lang="en-US" dirty="0"/>
          </a:p>
        </p:txBody>
      </p:sp>
      <p:sp>
        <p:nvSpPr>
          <p:cNvPr id="6" name="Slide Number Placeholder 5"/>
          <p:cNvSpPr>
            <a:spLocks noGrp="1"/>
          </p:cNvSpPr>
          <p:nvPr>
            <p:ph type="sldNum" sz="quarter" idx="12"/>
          </p:nvPr>
        </p:nvSpPr>
        <p:spPr/>
        <p:txBody>
          <a:bodyPr/>
          <a:lstStyle/>
          <a:p>
            <a:pPr>
              <a:defRPr/>
            </a:pPr>
            <a:fld id="{BC2E1C35-070C-B34E-A7FF-C7EF50ECC007}" type="slidenum">
              <a:rPr lang="en-US" smtClean="0"/>
              <a:pPr>
                <a:defRPr/>
              </a:pPr>
              <a:t>7</a:t>
            </a:fld>
            <a:endParaRPr lang="en-US" sz="1400">
              <a:latin typeface="Myriad Pro" charset="0"/>
            </a:endParaRPr>
          </a:p>
        </p:txBody>
      </p:sp>
      <p:sp>
        <p:nvSpPr>
          <p:cNvPr id="7" name="Footer Placeholder 2"/>
          <p:cNvSpPr>
            <a:spLocks noGrp="1"/>
          </p:cNvSpPr>
          <p:nvPr>
            <p:ph type="ftr" sz="quarter" idx="11"/>
          </p:nvPr>
        </p:nvSpPr>
        <p:spPr>
          <a:xfrm>
            <a:off x="659166" y="4767263"/>
            <a:ext cx="2693634" cy="273844"/>
          </a:xfrm>
        </p:spPr>
        <p:txBody>
          <a:bodyPr/>
          <a:lstStyle/>
          <a:p>
            <a:r>
              <a:rPr lang="en-US" dirty="0" smtClean="0">
                <a:solidFill>
                  <a:prstClr val="black">
                    <a:lumMod val="65000"/>
                    <a:lumOff val="35000"/>
                  </a:prstClr>
                </a:solidFill>
              </a:rPr>
              <a:t>P2654/P1687.1 Unified Concepts Analysis</a:t>
            </a:r>
            <a:endParaRPr lang="en-US" dirty="0">
              <a:solidFill>
                <a:prstClr val="black">
                  <a:lumMod val="65000"/>
                  <a:lumOff val="35000"/>
                </a:prstClr>
              </a:solidFill>
            </a:endParaRPr>
          </a:p>
        </p:txBody>
      </p:sp>
    </p:spTree>
    <p:extLst>
      <p:ext uri="{BB962C8B-B14F-4D97-AF65-F5344CB8AC3E}">
        <p14:creationId xmlns:p14="http://schemas.microsoft.com/office/powerpoint/2010/main" val="294979264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ts val="3000"/>
              </a:lnSpc>
            </a:pPr>
            <a:r>
              <a:rPr lang="en-US" dirty="0" err="1" smtClean="0"/>
              <a:t>Protobuf</a:t>
            </a:r>
            <a:r>
              <a:rPr lang="en-US" dirty="0" smtClean="0"/>
              <a:t/>
            </a:r>
            <a:br>
              <a:rPr lang="en-US" dirty="0" smtClean="0"/>
            </a:br>
            <a:r>
              <a:rPr lang="en-US" sz="2400" dirty="0" smtClean="0"/>
              <a:t>Encapsulation vs. Inheritance</a:t>
            </a:r>
            <a:endParaRPr lang="en-US" dirty="0"/>
          </a:p>
        </p:txBody>
      </p:sp>
      <p:sp>
        <p:nvSpPr>
          <p:cNvPr id="6" name="Text Placeholder 5"/>
          <p:cNvSpPr>
            <a:spLocks noGrp="1"/>
          </p:cNvSpPr>
          <p:nvPr>
            <p:ph type="body" idx="1"/>
          </p:nvPr>
        </p:nvSpPr>
        <p:spPr/>
        <p:txBody>
          <a:bodyPr/>
          <a:lstStyle/>
          <a:p>
            <a:r>
              <a:rPr lang="en-US" dirty="0" smtClean="0"/>
              <a:t>Encapsulation</a:t>
            </a:r>
            <a:endParaRPr lang="en-US" dirty="0"/>
          </a:p>
        </p:txBody>
      </p:sp>
      <p:sp>
        <p:nvSpPr>
          <p:cNvPr id="7" name="Text Placeholder 6"/>
          <p:cNvSpPr>
            <a:spLocks noGrp="1"/>
          </p:cNvSpPr>
          <p:nvPr>
            <p:ph type="body" sz="quarter" idx="3"/>
          </p:nvPr>
        </p:nvSpPr>
        <p:spPr/>
        <p:txBody>
          <a:bodyPr/>
          <a:lstStyle/>
          <a:p>
            <a:r>
              <a:rPr lang="en-US" dirty="0" smtClean="0"/>
              <a:t>Inheritance</a:t>
            </a:r>
            <a:endParaRPr lang="en-US" dirty="0"/>
          </a:p>
        </p:txBody>
      </p:sp>
      <p:sp>
        <p:nvSpPr>
          <p:cNvPr id="3" name="Date Placeholder 2"/>
          <p:cNvSpPr>
            <a:spLocks noGrp="1"/>
          </p:cNvSpPr>
          <p:nvPr>
            <p:ph type="dt" sz="half" idx="10"/>
          </p:nvPr>
        </p:nvSpPr>
        <p:spPr>
          <a:xfrm>
            <a:off x="7543800" y="4767263"/>
            <a:ext cx="905523" cy="273844"/>
          </a:xfrm>
        </p:spPr>
        <p:txBody>
          <a:bodyPr/>
          <a:lstStyle/>
          <a:p>
            <a:fld id="{548BB965-E7C1-4718-A795-E4680230C45F}" type="datetime1">
              <a:rPr lang="en-US" smtClean="0"/>
              <a:t>3/23/2021</a:t>
            </a:fld>
            <a:endParaRPr lang="en-US" dirty="0"/>
          </a:p>
        </p:txBody>
      </p:sp>
      <p:sp>
        <p:nvSpPr>
          <p:cNvPr id="4" name="Footer Placeholder 3"/>
          <p:cNvSpPr>
            <a:spLocks noGrp="1"/>
          </p:cNvSpPr>
          <p:nvPr>
            <p:ph type="ftr" sz="quarter" idx="11"/>
          </p:nvPr>
        </p:nvSpPr>
        <p:spPr/>
        <p:txBody>
          <a:bodyPr/>
          <a:lstStyle/>
          <a:p>
            <a:r>
              <a:rPr lang="en-US" smtClean="0"/>
              <a:t>P2654/P1687.1 Unified Concepts Analysis</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70</a:t>
            </a:fld>
            <a:endParaRPr lang="en-US"/>
          </a:p>
        </p:txBody>
      </p:sp>
      <p:sp>
        <p:nvSpPr>
          <p:cNvPr id="8" name="Content Placeholder 7"/>
          <p:cNvSpPr>
            <a:spLocks noGrp="1"/>
          </p:cNvSpPr>
          <p:nvPr>
            <p:ph sz="quarter" idx="13"/>
          </p:nvPr>
        </p:nvSpPr>
        <p:spPr/>
        <p:txBody>
          <a:bodyPr>
            <a:noAutofit/>
          </a:bodyPr>
          <a:lstStyle/>
          <a:p>
            <a:r>
              <a:rPr lang="en-US" sz="1600" dirty="0" smtClean="0">
                <a:solidFill>
                  <a:schemeClr val="tx1"/>
                </a:solidFill>
              </a:rPr>
              <a:t>Strategy used by IEEE 802.x</a:t>
            </a:r>
          </a:p>
          <a:p>
            <a:r>
              <a:rPr lang="en-US" sz="1600" dirty="0" smtClean="0">
                <a:solidFill>
                  <a:schemeClr val="tx1"/>
                </a:solidFill>
              </a:rPr>
              <a:t>Each message context encapsulated as raw payload data in carrier message</a:t>
            </a:r>
          </a:p>
          <a:p>
            <a:r>
              <a:rPr lang="en-US" sz="1600" dirty="0" smtClean="0">
                <a:solidFill>
                  <a:schemeClr val="tx1"/>
                </a:solidFill>
              </a:rPr>
              <a:t>Context routing of payload is done by decoding header members of message</a:t>
            </a:r>
          </a:p>
          <a:p>
            <a:r>
              <a:rPr lang="en-US" sz="1600" dirty="0" smtClean="0">
                <a:solidFill>
                  <a:schemeClr val="tx1"/>
                </a:solidFill>
              </a:rPr>
              <a:t>Routing messages to context handler by carrier message</a:t>
            </a:r>
          </a:p>
          <a:p>
            <a:r>
              <a:rPr lang="en-US" sz="1600" dirty="0" smtClean="0">
                <a:solidFill>
                  <a:schemeClr val="tx1"/>
                </a:solidFill>
              </a:rPr>
              <a:t>Requires a standardized means to serialize messages for pass by reference</a:t>
            </a:r>
            <a:endParaRPr lang="en-US" sz="1600" dirty="0"/>
          </a:p>
        </p:txBody>
      </p:sp>
      <p:sp>
        <p:nvSpPr>
          <p:cNvPr id="9" name="Content Placeholder 8"/>
          <p:cNvSpPr>
            <a:spLocks noGrp="1"/>
          </p:cNvSpPr>
          <p:nvPr>
            <p:ph sz="quarter" idx="14"/>
          </p:nvPr>
        </p:nvSpPr>
        <p:spPr/>
        <p:txBody>
          <a:bodyPr>
            <a:noAutofit/>
          </a:bodyPr>
          <a:lstStyle/>
          <a:p>
            <a:r>
              <a:rPr lang="en-US" sz="1600" dirty="0" smtClean="0">
                <a:solidFill>
                  <a:schemeClr val="tx1"/>
                </a:solidFill>
              </a:rPr>
              <a:t>Strategy used by Object Oriented Technology</a:t>
            </a:r>
          </a:p>
          <a:p>
            <a:r>
              <a:rPr lang="en-US" sz="1600" dirty="0" smtClean="0">
                <a:solidFill>
                  <a:schemeClr val="tx1"/>
                </a:solidFill>
              </a:rPr>
              <a:t>Each message builds on a lesser semantic definition</a:t>
            </a:r>
          </a:p>
          <a:p>
            <a:r>
              <a:rPr lang="en-US" sz="1600" dirty="0" smtClean="0">
                <a:solidFill>
                  <a:schemeClr val="tx1"/>
                </a:solidFill>
              </a:rPr>
              <a:t>Context messages are extensions of base message definitions that are specialized for the specific context</a:t>
            </a:r>
          </a:p>
          <a:p>
            <a:r>
              <a:rPr lang="en-US" sz="1600" dirty="0" smtClean="0">
                <a:solidFill>
                  <a:schemeClr val="tx1"/>
                </a:solidFill>
              </a:rPr>
              <a:t>Routing messages to context handler by dedicated type fields in base context</a:t>
            </a:r>
          </a:p>
          <a:p>
            <a:r>
              <a:rPr lang="en-US" sz="1600" dirty="0" smtClean="0">
                <a:solidFill>
                  <a:schemeClr val="tx1"/>
                </a:solidFill>
              </a:rPr>
              <a:t>Does not require serialization for pass by reference</a:t>
            </a:r>
            <a:endParaRPr lang="en-US" sz="1600" dirty="0">
              <a:solidFill>
                <a:schemeClr val="tx1"/>
              </a:solidFill>
            </a:endParaRPr>
          </a:p>
        </p:txBody>
      </p:sp>
    </p:spTree>
    <p:extLst>
      <p:ext uri="{BB962C8B-B14F-4D97-AF65-F5344CB8AC3E}">
        <p14:creationId xmlns:p14="http://schemas.microsoft.com/office/powerpoint/2010/main" val="41912278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ts val="3000"/>
              </a:lnSpc>
            </a:pPr>
            <a:r>
              <a:rPr lang="en-US" dirty="0" err="1" smtClean="0"/>
              <a:t>Protobuf</a:t>
            </a:r>
            <a:r>
              <a:rPr lang="en-US" dirty="0" smtClean="0"/>
              <a:t/>
            </a:r>
            <a:br>
              <a:rPr lang="en-US" dirty="0" smtClean="0"/>
            </a:br>
            <a:r>
              <a:rPr lang="en-US" sz="2400" dirty="0" smtClean="0"/>
              <a:t>Encapsulation vs. Inheritance</a:t>
            </a:r>
            <a:endParaRPr lang="en-US" dirty="0"/>
          </a:p>
        </p:txBody>
      </p:sp>
      <p:sp>
        <p:nvSpPr>
          <p:cNvPr id="6" name="Text Placeholder 5"/>
          <p:cNvSpPr>
            <a:spLocks noGrp="1"/>
          </p:cNvSpPr>
          <p:nvPr>
            <p:ph type="body" idx="1"/>
          </p:nvPr>
        </p:nvSpPr>
        <p:spPr/>
        <p:txBody>
          <a:bodyPr/>
          <a:lstStyle/>
          <a:p>
            <a:r>
              <a:rPr lang="en-US" dirty="0" err="1" smtClean="0"/>
              <a:t>Protobuf</a:t>
            </a:r>
            <a:r>
              <a:rPr lang="en-US" dirty="0" smtClean="0"/>
              <a:t> Encapsulation</a:t>
            </a:r>
            <a:endParaRPr lang="en-US" dirty="0"/>
          </a:p>
        </p:txBody>
      </p:sp>
      <p:sp>
        <p:nvSpPr>
          <p:cNvPr id="7" name="Text Placeholder 6"/>
          <p:cNvSpPr>
            <a:spLocks noGrp="1"/>
          </p:cNvSpPr>
          <p:nvPr>
            <p:ph type="body" sz="quarter" idx="3"/>
          </p:nvPr>
        </p:nvSpPr>
        <p:spPr/>
        <p:txBody>
          <a:bodyPr/>
          <a:lstStyle/>
          <a:p>
            <a:r>
              <a:rPr lang="en-US" dirty="0" err="1" smtClean="0"/>
              <a:t>Protobuf</a:t>
            </a:r>
            <a:r>
              <a:rPr lang="en-US" dirty="0" smtClean="0"/>
              <a:t> Inheritance</a:t>
            </a:r>
            <a:endParaRPr lang="en-US" dirty="0"/>
          </a:p>
        </p:txBody>
      </p:sp>
      <p:sp>
        <p:nvSpPr>
          <p:cNvPr id="3" name="Date Placeholder 2"/>
          <p:cNvSpPr>
            <a:spLocks noGrp="1"/>
          </p:cNvSpPr>
          <p:nvPr>
            <p:ph type="dt" sz="half" idx="10"/>
          </p:nvPr>
        </p:nvSpPr>
        <p:spPr>
          <a:xfrm>
            <a:off x="7543800" y="4767263"/>
            <a:ext cx="905523" cy="273844"/>
          </a:xfrm>
        </p:spPr>
        <p:txBody>
          <a:bodyPr/>
          <a:lstStyle/>
          <a:p>
            <a:fld id="{7200A2FB-7305-4021-9138-73E47B818227}" type="datetime1">
              <a:rPr lang="en-US" smtClean="0"/>
              <a:t>3/23/2021</a:t>
            </a:fld>
            <a:endParaRPr lang="en-US" dirty="0"/>
          </a:p>
        </p:txBody>
      </p:sp>
      <p:sp>
        <p:nvSpPr>
          <p:cNvPr id="4" name="Footer Placeholder 3"/>
          <p:cNvSpPr>
            <a:spLocks noGrp="1"/>
          </p:cNvSpPr>
          <p:nvPr>
            <p:ph type="ftr" sz="quarter" idx="11"/>
          </p:nvPr>
        </p:nvSpPr>
        <p:spPr/>
        <p:txBody>
          <a:bodyPr/>
          <a:lstStyle/>
          <a:p>
            <a:r>
              <a:rPr lang="en-US" smtClean="0"/>
              <a:t>P2654/P1687.1 Unified Concepts Analysis</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71</a:t>
            </a:fld>
            <a:endParaRPr lang="en-US"/>
          </a:p>
        </p:txBody>
      </p:sp>
      <p:sp>
        <p:nvSpPr>
          <p:cNvPr id="8" name="Content Placeholder 7"/>
          <p:cNvSpPr>
            <a:spLocks noGrp="1"/>
          </p:cNvSpPr>
          <p:nvPr>
            <p:ph sz="quarter" idx="13"/>
          </p:nvPr>
        </p:nvSpPr>
        <p:spPr/>
        <p:txBody>
          <a:bodyPr>
            <a:normAutofit fontScale="92500" lnSpcReduction="10000"/>
          </a:bodyPr>
          <a:lstStyle/>
          <a:p>
            <a:r>
              <a:rPr lang="en-US" sz="1400" dirty="0" smtClean="0">
                <a:solidFill>
                  <a:schemeClr val="tx1"/>
                </a:solidFill>
              </a:rPr>
              <a:t>“bytes” type representational for payload</a:t>
            </a:r>
          </a:p>
          <a:p>
            <a:r>
              <a:rPr lang="en-US" sz="1400" dirty="0" smtClean="0">
                <a:solidFill>
                  <a:schemeClr val="tx1"/>
                </a:solidFill>
              </a:rPr>
              <a:t>Payload type must be represented by a type field in wrapper message to be properly decoded by a common handler</a:t>
            </a:r>
          </a:p>
          <a:p>
            <a:r>
              <a:rPr lang="en-US" sz="1400" dirty="0" smtClean="0">
                <a:solidFill>
                  <a:schemeClr val="tx1"/>
                </a:solidFill>
              </a:rPr>
              <a:t>Handler code uses field in master message to identify correct callback to pass payload (message) to</a:t>
            </a:r>
          </a:p>
          <a:p>
            <a:r>
              <a:rPr lang="en-US" sz="1400" dirty="0" smtClean="0">
                <a:solidFill>
                  <a:schemeClr val="tx1"/>
                </a:solidFill>
              </a:rPr>
              <a:t>Each message is serialized into a raw packet string to be included in a wrapper message</a:t>
            </a:r>
          </a:p>
          <a:p>
            <a:r>
              <a:rPr lang="en-US" sz="1400" dirty="0" smtClean="0">
                <a:solidFill>
                  <a:schemeClr val="tx1"/>
                </a:solidFill>
              </a:rPr>
              <a:t>A wrapper message is used to transmit payload message between client and host</a:t>
            </a:r>
          </a:p>
          <a:p>
            <a:r>
              <a:rPr lang="en-US" sz="1400" dirty="0" smtClean="0">
                <a:solidFill>
                  <a:schemeClr val="tx1"/>
                </a:solidFill>
              </a:rPr>
              <a:t>Unique messages for each callback serialized into binary payload</a:t>
            </a:r>
          </a:p>
          <a:p>
            <a:pPr marL="0" indent="0">
              <a:buNone/>
            </a:pPr>
            <a:endParaRPr lang="en-US" sz="1400" dirty="0"/>
          </a:p>
          <a:p>
            <a:pPr marL="0" indent="0">
              <a:buNone/>
            </a:pPr>
            <a:endParaRPr lang="en-US" sz="1400" dirty="0"/>
          </a:p>
        </p:txBody>
      </p:sp>
      <p:sp>
        <p:nvSpPr>
          <p:cNvPr id="9" name="Content Placeholder 8"/>
          <p:cNvSpPr>
            <a:spLocks noGrp="1"/>
          </p:cNvSpPr>
          <p:nvPr>
            <p:ph sz="quarter" idx="14"/>
          </p:nvPr>
        </p:nvSpPr>
        <p:spPr/>
        <p:txBody>
          <a:bodyPr>
            <a:normAutofit fontScale="92500" lnSpcReduction="10000"/>
          </a:bodyPr>
          <a:lstStyle/>
          <a:p>
            <a:r>
              <a:rPr lang="en-US" sz="1400" dirty="0" err="1" smtClean="0">
                <a:solidFill>
                  <a:schemeClr val="tx1"/>
                </a:solidFill>
              </a:rPr>
              <a:t>Protobuf</a:t>
            </a:r>
            <a:r>
              <a:rPr lang="en-US" sz="1400" dirty="0" smtClean="0">
                <a:solidFill>
                  <a:schemeClr val="tx1"/>
                </a:solidFill>
              </a:rPr>
              <a:t> does not directly support inheritance, but does support composition</a:t>
            </a:r>
          </a:p>
          <a:p>
            <a:r>
              <a:rPr lang="en-US" sz="1400" dirty="0" err="1" smtClean="0">
                <a:solidFill>
                  <a:schemeClr val="tx1"/>
                </a:solidFill>
              </a:rPr>
              <a:t>Protobuf</a:t>
            </a:r>
            <a:r>
              <a:rPr lang="en-US" sz="1400" dirty="0" smtClean="0">
                <a:solidFill>
                  <a:schemeClr val="tx1"/>
                </a:solidFill>
              </a:rPr>
              <a:t> composition exposes implementation (multi-level accessors)</a:t>
            </a:r>
          </a:p>
          <a:p>
            <a:r>
              <a:rPr lang="en-US" sz="1400" dirty="0" err="1" smtClean="0">
                <a:solidFill>
                  <a:schemeClr val="tx1"/>
                </a:solidFill>
              </a:rPr>
              <a:t>Protobuf</a:t>
            </a:r>
            <a:r>
              <a:rPr lang="en-US" sz="1400" dirty="0" smtClean="0">
                <a:solidFill>
                  <a:schemeClr val="tx1"/>
                </a:solidFill>
              </a:rPr>
              <a:t> supports partial read of a message by a subset message of same structure</a:t>
            </a:r>
          </a:p>
          <a:p>
            <a:r>
              <a:rPr lang="en-US" sz="1400" dirty="0" smtClean="0">
                <a:solidFill>
                  <a:schemeClr val="tx1"/>
                </a:solidFill>
              </a:rPr>
              <a:t>Handler code decodes header information of message by </a:t>
            </a:r>
            <a:r>
              <a:rPr lang="en-US" sz="1400" dirty="0" err="1" smtClean="0">
                <a:solidFill>
                  <a:schemeClr val="tx1"/>
                </a:solidFill>
              </a:rPr>
              <a:t>deserializing</a:t>
            </a:r>
            <a:r>
              <a:rPr lang="en-US" sz="1400" dirty="0" smtClean="0">
                <a:solidFill>
                  <a:schemeClr val="tx1"/>
                </a:solidFill>
              </a:rPr>
              <a:t> to a subset message</a:t>
            </a:r>
          </a:p>
          <a:p>
            <a:r>
              <a:rPr lang="en-US" sz="1400" dirty="0" smtClean="0">
                <a:solidFill>
                  <a:schemeClr val="tx1"/>
                </a:solidFill>
              </a:rPr>
              <a:t>Requires each message to adhere to a well defined protocol format</a:t>
            </a:r>
          </a:p>
          <a:p>
            <a:r>
              <a:rPr lang="en-US" sz="1400" dirty="0" err="1" smtClean="0">
                <a:solidFill>
                  <a:schemeClr val="tx1"/>
                </a:solidFill>
              </a:rPr>
              <a:t>Protoc</a:t>
            </a:r>
            <a:r>
              <a:rPr lang="en-US" sz="1400" dirty="0" smtClean="0">
                <a:solidFill>
                  <a:schemeClr val="tx1"/>
                </a:solidFill>
              </a:rPr>
              <a:t> does not provide a way of enforcing a semantic structure of a family of messages</a:t>
            </a:r>
            <a:endParaRPr lang="en-US" sz="1400" dirty="0">
              <a:solidFill>
                <a:schemeClr val="tx1"/>
              </a:solidFill>
            </a:endParaRPr>
          </a:p>
        </p:txBody>
      </p:sp>
    </p:spTree>
    <p:extLst>
      <p:ext uri="{BB962C8B-B14F-4D97-AF65-F5344CB8AC3E}">
        <p14:creationId xmlns:p14="http://schemas.microsoft.com/office/powerpoint/2010/main" val="163478840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ts val="3000"/>
              </a:lnSpc>
            </a:pPr>
            <a:r>
              <a:rPr lang="en-US" dirty="0" err="1" smtClean="0"/>
              <a:t>Protobuf</a:t>
            </a:r>
            <a:r>
              <a:rPr lang="en-US" dirty="0" smtClean="0"/>
              <a:t> (RVF)</a:t>
            </a:r>
            <a:br>
              <a:rPr lang="en-US" dirty="0" smtClean="0"/>
            </a:br>
            <a:r>
              <a:rPr lang="en-US" sz="2400" dirty="0" smtClean="0"/>
              <a:t>Encapsulation vs. Inheritance</a:t>
            </a:r>
            <a:endParaRPr lang="en-US" dirty="0"/>
          </a:p>
        </p:txBody>
      </p:sp>
      <p:sp>
        <p:nvSpPr>
          <p:cNvPr id="6" name="Text Placeholder 5"/>
          <p:cNvSpPr>
            <a:spLocks noGrp="1"/>
          </p:cNvSpPr>
          <p:nvPr>
            <p:ph type="body" idx="1"/>
          </p:nvPr>
        </p:nvSpPr>
        <p:spPr/>
        <p:txBody>
          <a:bodyPr/>
          <a:lstStyle/>
          <a:p>
            <a:r>
              <a:rPr lang="en-US" dirty="0" smtClean="0"/>
              <a:t>Encapsulation</a:t>
            </a:r>
            <a:endParaRPr lang="en-US" dirty="0"/>
          </a:p>
        </p:txBody>
      </p:sp>
      <p:sp>
        <p:nvSpPr>
          <p:cNvPr id="7" name="Text Placeholder 6"/>
          <p:cNvSpPr>
            <a:spLocks noGrp="1"/>
          </p:cNvSpPr>
          <p:nvPr>
            <p:ph type="body" sz="quarter" idx="3"/>
          </p:nvPr>
        </p:nvSpPr>
        <p:spPr/>
        <p:txBody>
          <a:bodyPr/>
          <a:lstStyle/>
          <a:p>
            <a:r>
              <a:rPr lang="en-US" dirty="0" smtClean="0"/>
              <a:t>Inheritance</a:t>
            </a:r>
            <a:endParaRPr lang="en-US" dirty="0"/>
          </a:p>
        </p:txBody>
      </p:sp>
      <p:sp>
        <p:nvSpPr>
          <p:cNvPr id="3" name="Date Placeholder 2"/>
          <p:cNvSpPr>
            <a:spLocks noGrp="1"/>
          </p:cNvSpPr>
          <p:nvPr>
            <p:ph type="dt" sz="half" idx="10"/>
          </p:nvPr>
        </p:nvSpPr>
        <p:spPr>
          <a:xfrm>
            <a:off x="7543800" y="4767263"/>
            <a:ext cx="905523" cy="273844"/>
          </a:xfrm>
        </p:spPr>
        <p:txBody>
          <a:bodyPr/>
          <a:lstStyle/>
          <a:p>
            <a:fld id="{F36092F6-6EC1-417D-A438-BFFDF69D520E}" type="datetime1">
              <a:rPr lang="en-US" smtClean="0"/>
              <a:t>3/23/2021</a:t>
            </a:fld>
            <a:endParaRPr lang="en-US" dirty="0"/>
          </a:p>
        </p:txBody>
      </p:sp>
      <p:sp>
        <p:nvSpPr>
          <p:cNvPr id="4" name="Footer Placeholder 3"/>
          <p:cNvSpPr>
            <a:spLocks noGrp="1"/>
          </p:cNvSpPr>
          <p:nvPr>
            <p:ph type="ftr" sz="quarter" idx="11"/>
          </p:nvPr>
        </p:nvSpPr>
        <p:spPr/>
        <p:txBody>
          <a:bodyPr/>
          <a:lstStyle/>
          <a:p>
            <a:r>
              <a:rPr lang="en-US" smtClean="0"/>
              <a:t>P2654/P1687.1 Unified Concepts Analysis</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72</a:t>
            </a:fld>
            <a:endParaRPr lang="en-US"/>
          </a:p>
        </p:txBody>
      </p:sp>
      <p:sp>
        <p:nvSpPr>
          <p:cNvPr id="8" name="Content Placeholder 7"/>
          <p:cNvSpPr>
            <a:spLocks noGrp="1"/>
          </p:cNvSpPr>
          <p:nvPr>
            <p:ph sz="quarter" idx="13"/>
          </p:nvPr>
        </p:nvSpPr>
        <p:spPr/>
        <p:txBody>
          <a:bodyPr>
            <a:normAutofit/>
          </a:bodyPr>
          <a:lstStyle/>
          <a:p>
            <a:r>
              <a:rPr lang="en-US" sz="1400" dirty="0" smtClean="0">
                <a:solidFill>
                  <a:schemeClr val="tx1"/>
                </a:solidFill>
              </a:rPr>
              <a:t>Each RVF message defined as separate and autonomous definitions with unique context</a:t>
            </a:r>
          </a:p>
          <a:p>
            <a:r>
              <a:rPr lang="en-US" sz="1400" dirty="0" smtClean="0">
                <a:solidFill>
                  <a:schemeClr val="tx1"/>
                </a:solidFill>
              </a:rPr>
              <a:t>Each message is serialized into a raw packet string to be included in a master carrier message</a:t>
            </a:r>
          </a:p>
          <a:p>
            <a:r>
              <a:rPr lang="en-US" sz="1400" dirty="0" smtClean="0">
                <a:solidFill>
                  <a:schemeClr val="tx1"/>
                </a:solidFill>
              </a:rPr>
              <a:t>A master carrier message is used to transmit RVF between client and host</a:t>
            </a:r>
          </a:p>
          <a:p>
            <a:r>
              <a:rPr lang="en-US" sz="1400" dirty="0" smtClean="0">
                <a:solidFill>
                  <a:schemeClr val="tx1"/>
                </a:solidFill>
              </a:rPr>
              <a:t>Handler code uses field in master carrier message to identify correct callback to pass message to</a:t>
            </a:r>
            <a:endParaRPr lang="en-US" sz="1400" dirty="0">
              <a:solidFill>
                <a:schemeClr val="tx1"/>
              </a:solidFill>
            </a:endParaRPr>
          </a:p>
          <a:p>
            <a:pPr marL="0" indent="0">
              <a:buNone/>
            </a:pPr>
            <a:endParaRPr lang="en-US" sz="1400" dirty="0"/>
          </a:p>
          <a:p>
            <a:pPr marL="0" indent="0">
              <a:buNone/>
            </a:pPr>
            <a:endParaRPr lang="en-US" sz="1400" dirty="0"/>
          </a:p>
        </p:txBody>
      </p:sp>
      <p:sp>
        <p:nvSpPr>
          <p:cNvPr id="9" name="Content Placeholder 8"/>
          <p:cNvSpPr>
            <a:spLocks noGrp="1"/>
          </p:cNvSpPr>
          <p:nvPr>
            <p:ph sz="quarter" idx="14"/>
          </p:nvPr>
        </p:nvSpPr>
        <p:spPr/>
        <p:txBody>
          <a:bodyPr>
            <a:normAutofit/>
          </a:bodyPr>
          <a:lstStyle/>
          <a:p>
            <a:r>
              <a:rPr lang="en-US" sz="1400" dirty="0">
                <a:solidFill>
                  <a:schemeClr val="tx1"/>
                </a:solidFill>
              </a:rPr>
              <a:t>Each </a:t>
            </a:r>
            <a:r>
              <a:rPr lang="en-US" sz="1400" dirty="0" smtClean="0">
                <a:solidFill>
                  <a:schemeClr val="tx1"/>
                </a:solidFill>
              </a:rPr>
              <a:t>RVF message builds on a base definition format</a:t>
            </a:r>
          </a:p>
          <a:p>
            <a:r>
              <a:rPr lang="en-US" sz="1400" dirty="0" smtClean="0">
                <a:solidFill>
                  <a:schemeClr val="tx1"/>
                </a:solidFill>
              </a:rPr>
              <a:t>Messages are extensions of base message format that are specialized for the specific context</a:t>
            </a:r>
          </a:p>
          <a:p>
            <a:r>
              <a:rPr lang="en-US" sz="1400" dirty="0" smtClean="0">
                <a:solidFill>
                  <a:schemeClr val="tx1"/>
                </a:solidFill>
              </a:rPr>
              <a:t>Handler code decodes header information of message to identify correct callback to pass message to</a:t>
            </a:r>
          </a:p>
          <a:p>
            <a:r>
              <a:rPr lang="en-US" sz="1400" dirty="0" smtClean="0">
                <a:solidFill>
                  <a:schemeClr val="tx1"/>
                </a:solidFill>
              </a:rPr>
              <a:t>Requires each message to adhere to a well defined RVF protocol format</a:t>
            </a:r>
            <a:endParaRPr lang="en-US" sz="1400" dirty="0">
              <a:solidFill>
                <a:schemeClr val="tx1"/>
              </a:solidFill>
            </a:endParaRPr>
          </a:p>
        </p:txBody>
      </p:sp>
    </p:spTree>
    <p:extLst>
      <p:ext uri="{BB962C8B-B14F-4D97-AF65-F5344CB8AC3E}">
        <p14:creationId xmlns:p14="http://schemas.microsoft.com/office/powerpoint/2010/main" val="271723925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ts val="3000"/>
              </a:lnSpc>
            </a:pPr>
            <a:r>
              <a:rPr lang="en-US" dirty="0" err="1" smtClean="0"/>
              <a:t>Protobuf</a:t>
            </a:r>
            <a:r>
              <a:rPr lang="en-US" dirty="0" smtClean="0"/>
              <a:t> RVF</a:t>
            </a:r>
            <a:br>
              <a:rPr lang="en-US" dirty="0" smtClean="0"/>
            </a:br>
            <a:r>
              <a:rPr lang="en-US" sz="2800" dirty="0" smtClean="0"/>
              <a:t>Inheritance Model Example</a:t>
            </a:r>
            <a:endParaRPr lang="en-US" dirty="0"/>
          </a:p>
        </p:txBody>
      </p:sp>
      <p:sp>
        <p:nvSpPr>
          <p:cNvPr id="6" name="Text Placeholder 5"/>
          <p:cNvSpPr>
            <a:spLocks noGrp="1"/>
          </p:cNvSpPr>
          <p:nvPr>
            <p:ph type="body" idx="1"/>
          </p:nvPr>
        </p:nvSpPr>
        <p:spPr/>
        <p:txBody>
          <a:bodyPr/>
          <a:lstStyle/>
          <a:p>
            <a:r>
              <a:rPr lang="en-US" dirty="0" err="1" smtClean="0"/>
              <a:t>RVF.proto</a:t>
            </a:r>
            <a:endParaRPr lang="en-US" dirty="0"/>
          </a:p>
        </p:txBody>
      </p:sp>
      <p:sp>
        <p:nvSpPr>
          <p:cNvPr id="7" name="Text Placeholder 6"/>
          <p:cNvSpPr>
            <a:spLocks noGrp="1"/>
          </p:cNvSpPr>
          <p:nvPr>
            <p:ph type="body" sz="quarter" idx="3"/>
          </p:nvPr>
        </p:nvSpPr>
        <p:spPr/>
        <p:txBody>
          <a:bodyPr/>
          <a:lstStyle/>
          <a:p>
            <a:r>
              <a:rPr lang="en-US" dirty="0" err="1" smtClean="0"/>
              <a:t>RVF.proto</a:t>
            </a:r>
            <a:endParaRPr lang="en-US" dirty="0"/>
          </a:p>
        </p:txBody>
      </p:sp>
      <p:sp>
        <p:nvSpPr>
          <p:cNvPr id="3" name="Date Placeholder 2"/>
          <p:cNvSpPr>
            <a:spLocks noGrp="1"/>
          </p:cNvSpPr>
          <p:nvPr>
            <p:ph type="dt" sz="half" idx="10"/>
          </p:nvPr>
        </p:nvSpPr>
        <p:spPr>
          <a:xfrm>
            <a:off x="7543800" y="4767263"/>
            <a:ext cx="905523" cy="273844"/>
          </a:xfrm>
        </p:spPr>
        <p:txBody>
          <a:bodyPr/>
          <a:lstStyle/>
          <a:p>
            <a:fld id="{A262AA8B-6E66-452D-B88D-75127E059153}" type="datetime1">
              <a:rPr lang="en-US" smtClean="0"/>
              <a:t>3/23/2021</a:t>
            </a:fld>
            <a:endParaRPr lang="en-US" dirty="0"/>
          </a:p>
        </p:txBody>
      </p:sp>
      <p:sp>
        <p:nvSpPr>
          <p:cNvPr id="4" name="Footer Placeholder 3"/>
          <p:cNvSpPr>
            <a:spLocks noGrp="1"/>
          </p:cNvSpPr>
          <p:nvPr>
            <p:ph type="ftr" sz="quarter" idx="11"/>
          </p:nvPr>
        </p:nvSpPr>
        <p:spPr/>
        <p:txBody>
          <a:bodyPr/>
          <a:lstStyle/>
          <a:p>
            <a:r>
              <a:rPr lang="en-US" smtClean="0"/>
              <a:t>P2654/P1687.1 Unified Concepts Analysis</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73</a:t>
            </a:fld>
            <a:endParaRPr lang="en-US"/>
          </a:p>
        </p:txBody>
      </p:sp>
      <p:sp>
        <p:nvSpPr>
          <p:cNvPr id="8" name="Content Placeholder 7"/>
          <p:cNvSpPr>
            <a:spLocks noGrp="1"/>
          </p:cNvSpPr>
          <p:nvPr>
            <p:ph sz="quarter" idx="13"/>
          </p:nvPr>
        </p:nvSpPr>
        <p:spPr/>
        <p:txBody>
          <a:bodyPr>
            <a:normAutofit fontScale="92500" lnSpcReduction="10000"/>
          </a:bodyPr>
          <a:lstStyle/>
          <a:p>
            <a:pPr marL="0" indent="0">
              <a:buNone/>
            </a:pPr>
            <a:r>
              <a:rPr lang="en-US" sz="1400" dirty="0">
                <a:solidFill>
                  <a:schemeClr val="tx1"/>
                </a:solidFill>
              </a:rPr>
              <a:t>syntax = "proto3</a:t>
            </a:r>
            <a:r>
              <a:rPr lang="en-US" sz="1400" dirty="0" smtClean="0">
                <a:solidFill>
                  <a:schemeClr val="tx1"/>
                </a:solidFill>
              </a:rPr>
              <a:t>";</a:t>
            </a:r>
            <a:endParaRPr lang="en-US" sz="1400" dirty="0">
              <a:solidFill>
                <a:schemeClr val="tx1"/>
              </a:solidFill>
            </a:endParaRPr>
          </a:p>
          <a:p>
            <a:pPr marL="0" indent="0">
              <a:buNone/>
            </a:pPr>
            <a:r>
              <a:rPr lang="en-US" sz="1400" dirty="0">
                <a:solidFill>
                  <a:schemeClr val="tx1"/>
                </a:solidFill>
              </a:rPr>
              <a:t>package RVF</a:t>
            </a:r>
            <a:r>
              <a:rPr lang="en-US" sz="1400" dirty="0" smtClean="0">
                <a:solidFill>
                  <a:schemeClr val="tx1"/>
                </a:solidFill>
              </a:rPr>
              <a:t>;</a:t>
            </a:r>
          </a:p>
          <a:p>
            <a:pPr marL="0" indent="0">
              <a:buNone/>
            </a:pPr>
            <a:endParaRPr lang="en-US" sz="1400" dirty="0" smtClean="0">
              <a:solidFill>
                <a:schemeClr val="tx1"/>
              </a:solidFill>
            </a:endParaRPr>
          </a:p>
          <a:p>
            <a:pPr marL="0" indent="0">
              <a:buNone/>
            </a:pPr>
            <a:r>
              <a:rPr lang="en-US" sz="1400" dirty="0">
                <a:solidFill>
                  <a:srgbClr val="FF0000"/>
                </a:solidFill>
              </a:rPr>
              <a:t>message</a:t>
            </a:r>
            <a:r>
              <a:rPr lang="en-US" sz="1400" dirty="0">
                <a:solidFill>
                  <a:schemeClr val="tx1"/>
                </a:solidFill>
              </a:rPr>
              <a:t> </a:t>
            </a:r>
            <a:r>
              <a:rPr lang="en-US" sz="1400" dirty="0" err="1">
                <a:solidFill>
                  <a:srgbClr val="0070C0"/>
                </a:solidFill>
              </a:rPr>
              <a:t>RVFBase</a:t>
            </a:r>
            <a:r>
              <a:rPr lang="en-US" sz="1400" dirty="0">
                <a:solidFill>
                  <a:srgbClr val="0070C0"/>
                </a:solidFill>
              </a:rPr>
              <a:t> </a:t>
            </a:r>
            <a:r>
              <a:rPr lang="en-US" sz="1400" dirty="0">
                <a:solidFill>
                  <a:schemeClr val="tx1"/>
                </a:solidFill>
              </a:rPr>
              <a:t>{</a:t>
            </a:r>
          </a:p>
          <a:p>
            <a:pPr marL="0" indent="0">
              <a:buNone/>
            </a:pPr>
            <a:r>
              <a:rPr lang="en-US" sz="1400" dirty="0">
                <a:solidFill>
                  <a:schemeClr val="tx1"/>
                </a:solidFill>
              </a:rPr>
              <a:t>  </a:t>
            </a:r>
            <a:r>
              <a:rPr lang="en-US" sz="1400" dirty="0">
                <a:solidFill>
                  <a:srgbClr val="7030A0"/>
                </a:solidFill>
              </a:rPr>
              <a:t>uint32</a:t>
            </a:r>
            <a:r>
              <a:rPr lang="en-US" sz="1400" dirty="0">
                <a:solidFill>
                  <a:schemeClr val="tx1"/>
                </a:solidFill>
              </a:rPr>
              <a:t> UID = 1;</a:t>
            </a:r>
          </a:p>
          <a:p>
            <a:pPr marL="0" indent="0">
              <a:buNone/>
            </a:pPr>
            <a:r>
              <a:rPr lang="en-US" sz="1400" dirty="0">
                <a:solidFill>
                  <a:schemeClr val="tx1"/>
                </a:solidFill>
              </a:rPr>
              <a:t>  </a:t>
            </a:r>
            <a:r>
              <a:rPr lang="en-US" sz="1400" dirty="0" err="1">
                <a:solidFill>
                  <a:srgbClr val="7030A0"/>
                </a:solidFill>
              </a:rPr>
              <a:t>enum</a:t>
            </a:r>
            <a:r>
              <a:rPr lang="en-US" sz="1400" dirty="0">
                <a:solidFill>
                  <a:srgbClr val="7030A0"/>
                </a:solidFill>
              </a:rPr>
              <a:t> </a:t>
            </a:r>
            <a:r>
              <a:rPr lang="en-US" sz="1400" dirty="0" err="1">
                <a:solidFill>
                  <a:schemeClr val="tx1"/>
                </a:solidFill>
              </a:rPr>
              <a:t>RVFType</a:t>
            </a:r>
            <a:r>
              <a:rPr lang="en-US" sz="1400" dirty="0">
                <a:solidFill>
                  <a:schemeClr val="tx1"/>
                </a:solidFill>
              </a:rPr>
              <a:t> {</a:t>
            </a:r>
          </a:p>
          <a:p>
            <a:pPr marL="0" indent="0">
              <a:buNone/>
            </a:pPr>
            <a:r>
              <a:rPr lang="en-US" sz="1400" dirty="0">
                <a:solidFill>
                  <a:schemeClr val="tx1"/>
                </a:solidFill>
              </a:rPr>
              <a:t>    ERROR = 0;</a:t>
            </a:r>
          </a:p>
          <a:p>
            <a:pPr marL="0" indent="0">
              <a:buNone/>
            </a:pPr>
            <a:r>
              <a:rPr lang="en-US" sz="1400" dirty="0">
                <a:solidFill>
                  <a:schemeClr val="tx1"/>
                </a:solidFill>
              </a:rPr>
              <a:t>    STATUS = 1;</a:t>
            </a:r>
          </a:p>
          <a:p>
            <a:pPr marL="0" indent="0">
              <a:buNone/>
            </a:pPr>
            <a:r>
              <a:rPr lang="en-US" sz="1400" dirty="0">
                <a:solidFill>
                  <a:schemeClr val="tx1"/>
                </a:solidFill>
              </a:rPr>
              <a:t>    REQUEST = 2;</a:t>
            </a:r>
          </a:p>
          <a:p>
            <a:pPr marL="0" indent="0">
              <a:buNone/>
            </a:pPr>
            <a:r>
              <a:rPr lang="en-US" sz="1400" dirty="0">
                <a:solidFill>
                  <a:schemeClr val="tx1"/>
                </a:solidFill>
              </a:rPr>
              <a:t>    RESPONSE = 3;</a:t>
            </a:r>
          </a:p>
          <a:p>
            <a:pPr marL="0" indent="0">
              <a:buNone/>
            </a:pPr>
            <a:r>
              <a:rPr lang="en-US" sz="1400" dirty="0">
                <a:solidFill>
                  <a:schemeClr val="tx1"/>
                </a:solidFill>
              </a:rPr>
              <a:t>  }</a:t>
            </a:r>
          </a:p>
          <a:p>
            <a:pPr marL="0" indent="0">
              <a:buNone/>
            </a:pPr>
            <a:r>
              <a:rPr lang="en-US" sz="1400" dirty="0">
                <a:solidFill>
                  <a:schemeClr val="tx1"/>
                </a:solidFill>
              </a:rPr>
              <a:t>  </a:t>
            </a:r>
            <a:r>
              <a:rPr lang="en-US" sz="1400" dirty="0" err="1">
                <a:solidFill>
                  <a:srgbClr val="7030A0"/>
                </a:solidFill>
              </a:rPr>
              <a:t>RVFType</a:t>
            </a:r>
            <a:r>
              <a:rPr lang="en-US" sz="1400" dirty="0">
                <a:solidFill>
                  <a:srgbClr val="7030A0"/>
                </a:solidFill>
              </a:rPr>
              <a:t> </a:t>
            </a:r>
            <a:r>
              <a:rPr lang="en-US" sz="1400" dirty="0" err="1">
                <a:solidFill>
                  <a:schemeClr val="tx1"/>
                </a:solidFill>
              </a:rPr>
              <a:t>rvf_type</a:t>
            </a:r>
            <a:r>
              <a:rPr lang="en-US" sz="1400" dirty="0">
                <a:solidFill>
                  <a:schemeClr val="tx1"/>
                </a:solidFill>
              </a:rPr>
              <a:t> = 2;</a:t>
            </a:r>
          </a:p>
          <a:p>
            <a:pPr marL="0" indent="0">
              <a:buNone/>
            </a:pPr>
            <a:r>
              <a:rPr lang="en-US" sz="1400" dirty="0">
                <a:solidFill>
                  <a:schemeClr val="tx1"/>
                </a:solidFill>
              </a:rPr>
              <a:t>}</a:t>
            </a:r>
          </a:p>
          <a:p>
            <a:pPr marL="0" indent="0">
              <a:buNone/>
            </a:pPr>
            <a:endParaRPr lang="en-US" sz="1400" dirty="0"/>
          </a:p>
          <a:p>
            <a:pPr marL="0" indent="0">
              <a:buNone/>
            </a:pPr>
            <a:endParaRPr lang="en-US" sz="1400" dirty="0"/>
          </a:p>
        </p:txBody>
      </p:sp>
      <p:sp>
        <p:nvSpPr>
          <p:cNvPr id="9" name="Content Placeholder 8"/>
          <p:cNvSpPr>
            <a:spLocks noGrp="1"/>
          </p:cNvSpPr>
          <p:nvPr>
            <p:ph sz="quarter" idx="14"/>
          </p:nvPr>
        </p:nvSpPr>
        <p:spPr/>
        <p:txBody>
          <a:bodyPr>
            <a:normAutofit/>
          </a:bodyPr>
          <a:lstStyle/>
          <a:p>
            <a:pPr marL="0" indent="0">
              <a:buNone/>
            </a:pPr>
            <a:r>
              <a:rPr lang="en-US" sz="1300" dirty="0">
                <a:solidFill>
                  <a:srgbClr val="FF0000"/>
                </a:solidFill>
              </a:rPr>
              <a:t>message</a:t>
            </a:r>
            <a:r>
              <a:rPr lang="en-US" sz="1300" dirty="0">
                <a:solidFill>
                  <a:schemeClr val="tx1"/>
                </a:solidFill>
              </a:rPr>
              <a:t> </a:t>
            </a:r>
            <a:r>
              <a:rPr lang="en-US" sz="1300" dirty="0" err="1">
                <a:solidFill>
                  <a:srgbClr val="0070C0"/>
                </a:solidFill>
              </a:rPr>
              <a:t>RVFCommand</a:t>
            </a:r>
            <a:r>
              <a:rPr lang="en-US" sz="1300" dirty="0">
                <a:solidFill>
                  <a:srgbClr val="0070C0"/>
                </a:solidFill>
              </a:rPr>
              <a:t> </a:t>
            </a:r>
            <a:r>
              <a:rPr lang="en-US" sz="1300" dirty="0">
                <a:solidFill>
                  <a:schemeClr val="tx1"/>
                </a:solidFill>
              </a:rPr>
              <a:t>{</a:t>
            </a:r>
          </a:p>
          <a:p>
            <a:pPr marL="0" indent="0">
              <a:buNone/>
            </a:pPr>
            <a:r>
              <a:rPr lang="en-US" sz="1300" dirty="0">
                <a:solidFill>
                  <a:schemeClr val="tx1"/>
                </a:solidFill>
              </a:rPr>
              <a:t>  </a:t>
            </a:r>
            <a:r>
              <a:rPr lang="en-US" sz="1300" dirty="0">
                <a:solidFill>
                  <a:srgbClr val="7030A0"/>
                </a:solidFill>
              </a:rPr>
              <a:t>uint32</a:t>
            </a:r>
            <a:r>
              <a:rPr lang="en-US" sz="1300" dirty="0">
                <a:solidFill>
                  <a:schemeClr val="tx1"/>
                </a:solidFill>
              </a:rPr>
              <a:t> UID = 1;</a:t>
            </a:r>
          </a:p>
          <a:p>
            <a:pPr marL="0" indent="0">
              <a:buNone/>
            </a:pPr>
            <a:r>
              <a:rPr lang="en-US" sz="1300" dirty="0">
                <a:solidFill>
                  <a:schemeClr val="tx1"/>
                </a:solidFill>
              </a:rPr>
              <a:t>  </a:t>
            </a:r>
            <a:r>
              <a:rPr lang="en-US" sz="1300" dirty="0" err="1">
                <a:solidFill>
                  <a:srgbClr val="7030A0"/>
                </a:solidFill>
              </a:rPr>
              <a:t>enum</a:t>
            </a:r>
            <a:r>
              <a:rPr lang="en-US" sz="1300" dirty="0">
                <a:solidFill>
                  <a:srgbClr val="7030A0"/>
                </a:solidFill>
              </a:rPr>
              <a:t> </a:t>
            </a:r>
            <a:r>
              <a:rPr lang="en-US" sz="1300" dirty="0" err="1">
                <a:solidFill>
                  <a:schemeClr val="tx1"/>
                </a:solidFill>
              </a:rPr>
              <a:t>RVFType</a:t>
            </a:r>
            <a:r>
              <a:rPr lang="en-US" sz="1300" dirty="0">
                <a:solidFill>
                  <a:schemeClr val="tx1"/>
                </a:solidFill>
              </a:rPr>
              <a:t> {</a:t>
            </a:r>
          </a:p>
          <a:p>
            <a:pPr marL="0" indent="0">
              <a:buNone/>
            </a:pPr>
            <a:r>
              <a:rPr lang="en-US" sz="1300" dirty="0">
                <a:solidFill>
                  <a:schemeClr val="tx1"/>
                </a:solidFill>
              </a:rPr>
              <a:t>    ERROR = 0;</a:t>
            </a:r>
          </a:p>
          <a:p>
            <a:pPr marL="0" indent="0">
              <a:buNone/>
            </a:pPr>
            <a:r>
              <a:rPr lang="en-US" sz="1300" dirty="0">
                <a:solidFill>
                  <a:schemeClr val="tx1"/>
                </a:solidFill>
              </a:rPr>
              <a:t>    STATUS = 1;</a:t>
            </a:r>
          </a:p>
          <a:p>
            <a:pPr marL="0" indent="0">
              <a:buNone/>
            </a:pPr>
            <a:r>
              <a:rPr lang="en-US" sz="1300" dirty="0">
                <a:solidFill>
                  <a:schemeClr val="tx1"/>
                </a:solidFill>
              </a:rPr>
              <a:t>    REQUEST = 2;</a:t>
            </a:r>
          </a:p>
          <a:p>
            <a:pPr marL="0" indent="0">
              <a:buNone/>
            </a:pPr>
            <a:r>
              <a:rPr lang="en-US" sz="1300" dirty="0">
                <a:solidFill>
                  <a:schemeClr val="tx1"/>
                </a:solidFill>
              </a:rPr>
              <a:t>    RESPONSE = 3;</a:t>
            </a:r>
          </a:p>
          <a:p>
            <a:pPr marL="0" indent="0">
              <a:buNone/>
            </a:pPr>
            <a:r>
              <a:rPr lang="en-US" sz="1300" dirty="0">
                <a:solidFill>
                  <a:schemeClr val="tx1"/>
                </a:solidFill>
              </a:rPr>
              <a:t>  }</a:t>
            </a:r>
          </a:p>
          <a:p>
            <a:pPr marL="0" indent="0">
              <a:buNone/>
            </a:pPr>
            <a:r>
              <a:rPr lang="en-US" sz="1300" dirty="0">
                <a:solidFill>
                  <a:schemeClr val="tx1"/>
                </a:solidFill>
              </a:rPr>
              <a:t>  </a:t>
            </a:r>
            <a:r>
              <a:rPr lang="en-US" sz="1300" dirty="0" err="1">
                <a:solidFill>
                  <a:srgbClr val="7030A0"/>
                </a:solidFill>
              </a:rPr>
              <a:t>RVFType</a:t>
            </a:r>
            <a:r>
              <a:rPr lang="en-US" sz="1300" dirty="0">
                <a:solidFill>
                  <a:srgbClr val="7030A0"/>
                </a:solidFill>
              </a:rPr>
              <a:t> </a:t>
            </a:r>
            <a:r>
              <a:rPr lang="en-US" sz="1300" dirty="0" err="1">
                <a:solidFill>
                  <a:schemeClr val="tx1"/>
                </a:solidFill>
              </a:rPr>
              <a:t>rvf_type</a:t>
            </a:r>
            <a:r>
              <a:rPr lang="en-US" sz="1300" dirty="0">
                <a:solidFill>
                  <a:schemeClr val="tx1"/>
                </a:solidFill>
              </a:rPr>
              <a:t> = 2;</a:t>
            </a:r>
          </a:p>
          <a:p>
            <a:pPr marL="0" indent="0">
              <a:buNone/>
            </a:pPr>
            <a:r>
              <a:rPr lang="en-US" sz="1300" dirty="0">
                <a:solidFill>
                  <a:schemeClr val="tx1"/>
                </a:solidFill>
              </a:rPr>
              <a:t>  </a:t>
            </a:r>
            <a:r>
              <a:rPr lang="en-US" sz="1300" dirty="0">
                <a:solidFill>
                  <a:srgbClr val="7030A0"/>
                </a:solidFill>
              </a:rPr>
              <a:t>string</a:t>
            </a:r>
            <a:r>
              <a:rPr lang="en-US" sz="1300" dirty="0">
                <a:solidFill>
                  <a:schemeClr val="tx1"/>
                </a:solidFill>
              </a:rPr>
              <a:t> command = 3;</a:t>
            </a:r>
          </a:p>
          <a:p>
            <a:pPr marL="0" indent="0">
              <a:buNone/>
            </a:pPr>
            <a:r>
              <a:rPr lang="en-US" sz="1300" dirty="0">
                <a:solidFill>
                  <a:schemeClr val="tx1"/>
                </a:solidFill>
              </a:rPr>
              <a:t>}</a:t>
            </a:r>
          </a:p>
          <a:p>
            <a:pPr marL="0" indent="0">
              <a:buNone/>
            </a:pPr>
            <a:endParaRPr lang="en-US" sz="1400" dirty="0"/>
          </a:p>
        </p:txBody>
      </p:sp>
      <p:sp>
        <p:nvSpPr>
          <p:cNvPr id="10" name="Left Brace 9"/>
          <p:cNvSpPr/>
          <p:nvPr/>
        </p:nvSpPr>
        <p:spPr>
          <a:xfrm>
            <a:off x="4572000" y="1885950"/>
            <a:ext cx="228600" cy="1981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rot="16200000">
            <a:off x="3960911" y="2724150"/>
            <a:ext cx="914400" cy="307777"/>
          </a:xfrm>
          <a:prstGeom prst="rect">
            <a:avLst/>
          </a:prstGeom>
          <a:noFill/>
        </p:spPr>
        <p:txBody>
          <a:bodyPr wrap="square" rtlCol="0">
            <a:spAutoFit/>
          </a:bodyPr>
          <a:lstStyle/>
          <a:p>
            <a:r>
              <a:rPr lang="en-US" sz="1400" dirty="0" err="1" smtClean="0"/>
              <a:t>RVFBase</a:t>
            </a:r>
            <a:endParaRPr lang="en-US" sz="1400" dirty="0"/>
          </a:p>
        </p:txBody>
      </p:sp>
    </p:spTree>
    <p:extLst>
      <p:ext uri="{BB962C8B-B14F-4D97-AF65-F5344CB8AC3E}">
        <p14:creationId xmlns:p14="http://schemas.microsoft.com/office/powerpoint/2010/main" val="324993392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ts val="3000"/>
              </a:lnSpc>
            </a:pPr>
            <a:r>
              <a:rPr lang="en-US" dirty="0" err="1" smtClean="0"/>
              <a:t>Protobuf</a:t>
            </a:r>
            <a:r>
              <a:rPr lang="en-US" dirty="0" smtClean="0"/>
              <a:t> RVF</a:t>
            </a:r>
            <a:br>
              <a:rPr lang="en-US" dirty="0" smtClean="0"/>
            </a:br>
            <a:r>
              <a:rPr lang="en-US" sz="2800" dirty="0" smtClean="0"/>
              <a:t>Inheritance Model Example</a:t>
            </a:r>
            <a:endParaRPr lang="en-US" dirty="0"/>
          </a:p>
        </p:txBody>
      </p:sp>
      <p:sp>
        <p:nvSpPr>
          <p:cNvPr id="6" name="Text Placeholder 5"/>
          <p:cNvSpPr>
            <a:spLocks noGrp="1"/>
          </p:cNvSpPr>
          <p:nvPr>
            <p:ph type="body" idx="1"/>
          </p:nvPr>
        </p:nvSpPr>
        <p:spPr/>
        <p:txBody>
          <a:bodyPr/>
          <a:lstStyle/>
          <a:p>
            <a:r>
              <a:rPr lang="en-US" dirty="0" err="1" smtClean="0"/>
              <a:t>RVF.proto</a:t>
            </a:r>
            <a:endParaRPr lang="en-US" dirty="0"/>
          </a:p>
        </p:txBody>
      </p:sp>
      <p:sp>
        <p:nvSpPr>
          <p:cNvPr id="7" name="Text Placeholder 6"/>
          <p:cNvSpPr>
            <a:spLocks noGrp="1"/>
          </p:cNvSpPr>
          <p:nvPr>
            <p:ph type="body" sz="quarter" idx="3"/>
          </p:nvPr>
        </p:nvSpPr>
        <p:spPr/>
        <p:txBody>
          <a:bodyPr/>
          <a:lstStyle/>
          <a:p>
            <a:r>
              <a:rPr lang="en-US" dirty="0" err="1" smtClean="0"/>
              <a:t>RVF.proto</a:t>
            </a:r>
            <a:endParaRPr lang="en-US" dirty="0"/>
          </a:p>
        </p:txBody>
      </p:sp>
      <p:sp>
        <p:nvSpPr>
          <p:cNvPr id="3" name="Date Placeholder 2"/>
          <p:cNvSpPr>
            <a:spLocks noGrp="1"/>
          </p:cNvSpPr>
          <p:nvPr>
            <p:ph type="dt" sz="half" idx="10"/>
          </p:nvPr>
        </p:nvSpPr>
        <p:spPr>
          <a:xfrm>
            <a:off x="7543800" y="4767263"/>
            <a:ext cx="905523" cy="273844"/>
          </a:xfrm>
        </p:spPr>
        <p:txBody>
          <a:bodyPr/>
          <a:lstStyle/>
          <a:p>
            <a:fld id="{3BCFD4E0-E515-42DE-A1D6-34C34940A912}" type="datetime1">
              <a:rPr lang="en-US" smtClean="0"/>
              <a:t>3/23/2021</a:t>
            </a:fld>
            <a:endParaRPr lang="en-US" dirty="0"/>
          </a:p>
        </p:txBody>
      </p:sp>
      <p:sp>
        <p:nvSpPr>
          <p:cNvPr id="4" name="Footer Placeholder 3"/>
          <p:cNvSpPr>
            <a:spLocks noGrp="1"/>
          </p:cNvSpPr>
          <p:nvPr>
            <p:ph type="ftr" sz="quarter" idx="11"/>
          </p:nvPr>
        </p:nvSpPr>
        <p:spPr/>
        <p:txBody>
          <a:bodyPr/>
          <a:lstStyle/>
          <a:p>
            <a:r>
              <a:rPr lang="en-US" smtClean="0"/>
              <a:t>P2654/P1687.1 Unified Concepts Analysis</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74</a:t>
            </a:fld>
            <a:endParaRPr lang="en-US"/>
          </a:p>
        </p:txBody>
      </p:sp>
      <p:sp>
        <p:nvSpPr>
          <p:cNvPr id="8" name="Content Placeholder 7"/>
          <p:cNvSpPr>
            <a:spLocks noGrp="1"/>
          </p:cNvSpPr>
          <p:nvPr>
            <p:ph sz="quarter" idx="13"/>
          </p:nvPr>
        </p:nvSpPr>
        <p:spPr/>
        <p:txBody>
          <a:bodyPr>
            <a:normAutofit/>
          </a:bodyPr>
          <a:lstStyle/>
          <a:p>
            <a:pPr marL="0" indent="0">
              <a:buNone/>
            </a:pPr>
            <a:r>
              <a:rPr lang="en-US" sz="1300" dirty="0">
                <a:solidFill>
                  <a:srgbClr val="FF0000"/>
                </a:solidFill>
              </a:rPr>
              <a:t>message</a:t>
            </a:r>
            <a:r>
              <a:rPr lang="en-US" sz="1300" dirty="0">
                <a:solidFill>
                  <a:schemeClr val="tx1"/>
                </a:solidFill>
              </a:rPr>
              <a:t> </a:t>
            </a:r>
            <a:r>
              <a:rPr lang="en-US" sz="1300" dirty="0" err="1">
                <a:solidFill>
                  <a:srgbClr val="0070C0"/>
                </a:solidFill>
              </a:rPr>
              <a:t>RVFError</a:t>
            </a:r>
            <a:r>
              <a:rPr lang="en-US" sz="1300" dirty="0">
                <a:solidFill>
                  <a:srgbClr val="0070C0"/>
                </a:solidFill>
              </a:rPr>
              <a:t> </a:t>
            </a:r>
            <a:r>
              <a:rPr lang="en-US" sz="1300" dirty="0">
                <a:solidFill>
                  <a:schemeClr val="tx1"/>
                </a:solidFill>
              </a:rPr>
              <a:t>{</a:t>
            </a:r>
          </a:p>
          <a:p>
            <a:pPr marL="0" indent="0">
              <a:buNone/>
            </a:pPr>
            <a:r>
              <a:rPr lang="en-US" sz="1300" dirty="0">
                <a:solidFill>
                  <a:schemeClr val="tx1"/>
                </a:solidFill>
              </a:rPr>
              <a:t>  </a:t>
            </a:r>
            <a:r>
              <a:rPr lang="en-US" sz="1300" dirty="0">
                <a:solidFill>
                  <a:srgbClr val="7030A0"/>
                </a:solidFill>
              </a:rPr>
              <a:t>uint32</a:t>
            </a:r>
            <a:r>
              <a:rPr lang="en-US" sz="1300" dirty="0">
                <a:solidFill>
                  <a:schemeClr val="tx1"/>
                </a:solidFill>
              </a:rPr>
              <a:t> UID = 1;</a:t>
            </a:r>
          </a:p>
          <a:p>
            <a:pPr marL="0" indent="0">
              <a:buNone/>
            </a:pPr>
            <a:r>
              <a:rPr lang="en-US" sz="1300" dirty="0">
                <a:solidFill>
                  <a:schemeClr val="tx1"/>
                </a:solidFill>
              </a:rPr>
              <a:t>  </a:t>
            </a:r>
            <a:r>
              <a:rPr lang="en-US" sz="1300" dirty="0" err="1">
                <a:solidFill>
                  <a:srgbClr val="7030A0"/>
                </a:solidFill>
              </a:rPr>
              <a:t>enum</a:t>
            </a:r>
            <a:r>
              <a:rPr lang="en-US" sz="1300" dirty="0">
                <a:solidFill>
                  <a:srgbClr val="7030A0"/>
                </a:solidFill>
              </a:rPr>
              <a:t> </a:t>
            </a:r>
            <a:r>
              <a:rPr lang="en-US" sz="1300" dirty="0" err="1">
                <a:solidFill>
                  <a:schemeClr val="tx1"/>
                </a:solidFill>
              </a:rPr>
              <a:t>RVFType</a:t>
            </a:r>
            <a:r>
              <a:rPr lang="en-US" sz="1300" dirty="0">
                <a:solidFill>
                  <a:schemeClr val="tx1"/>
                </a:solidFill>
              </a:rPr>
              <a:t> {</a:t>
            </a:r>
          </a:p>
          <a:p>
            <a:pPr marL="0" indent="0">
              <a:buNone/>
            </a:pPr>
            <a:r>
              <a:rPr lang="en-US" sz="1300" dirty="0">
                <a:solidFill>
                  <a:schemeClr val="tx1"/>
                </a:solidFill>
              </a:rPr>
              <a:t>    ERROR = 0;</a:t>
            </a:r>
          </a:p>
          <a:p>
            <a:pPr marL="0" indent="0">
              <a:buNone/>
            </a:pPr>
            <a:r>
              <a:rPr lang="en-US" sz="1300" dirty="0">
                <a:solidFill>
                  <a:schemeClr val="tx1"/>
                </a:solidFill>
              </a:rPr>
              <a:t>    STATUS = 1;</a:t>
            </a:r>
          </a:p>
          <a:p>
            <a:pPr marL="0" indent="0">
              <a:buNone/>
            </a:pPr>
            <a:r>
              <a:rPr lang="en-US" sz="1300" dirty="0">
                <a:solidFill>
                  <a:schemeClr val="tx1"/>
                </a:solidFill>
              </a:rPr>
              <a:t>    REQUEST = 2;</a:t>
            </a:r>
          </a:p>
          <a:p>
            <a:pPr marL="0" indent="0">
              <a:buNone/>
            </a:pPr>
            <a:r>
              <a:rPr lang="en-US" sz="1300" dirty="0">
                <a:solidFill>
                  <a:schemeClr val="tx1"/>
                </a:solidFill>
              </a:rPr>
              <a:t>    RESPONSE = 3;</a:t>
            </a:r>
          </a:p>
          <a:p>
            <a:pPr marL="0" indent="0">
              <a:buNone/>
            </a:pPr>
            <a:r>
              <a:rPr lang="en-US" sz="1300" dirty="0">
                <a:solidFill>
                  <a:schemeClr val="tx1"/>
                </a:solidFill>
              </a:rPr>
              <a:t>  }</a:t>
            </a:r>
          </a:p>
          <a:p>
            <a:pPr marL="0" indent="0">
              <a:buNone/>
            </a:pPr>
            <a:r>
              <a:rPr lang="en-US" sz="1300" dirty="0">
                <a:solidFill>
                  <a:schemeClr val="tx1"/>
                </a:solidFill>
              </a:rPr>
              <a:t>  </a:t>
            </a:r>
            <a:r>
              <a:rPr lang="en-US" sz="1300" dirty="0" err="1">
                <a:solidFill>
                  <a:srgbClr val="7030A0"/>
                </a:solidFill>
              </a:rPr>
              <a:t>RVFType</a:t>
            </a:r>
            <a:r>
              <a:rPr lang="en-US" sz="1300" dirty="0">
                <a:solidFill>
                  <a:srgbClr val="7030A0"/>
                </a:solidFill>
              </a:rPr>
              <a:t> </a:t>
            </a:r>
            <a:r>
              <a:rPr lang="en-US" sz="1300" dirty="0" err="1">
                <a:solidFill>
                  <a:schemeClr val="tx1"/>
                </a:solidFill>
              </a:rPr>
              <a:t>rvf_type</a:t>
            </a:r>
            <a:r>
              <a:rPr lang="en-US" sz="1300" dirty="0">
                <a:solidFill>
                  <a:schemeClr val="tx1"/>
                </a:solidFill>
              </a:rPr>
              <a:t> = 2;</a:t>
            </a:r>
          </a:p>
          <a:p>
            <a:pPr marL="0" indent="0">
              <a:buNone/>
            </a:pPr>
            <a:r>
              <a:rPr lang="en-US" sz="1300" dirty="0">
                <a:solidFill>
                  <a:schemeClr val="tx1"/>
                </a:solidFill>
              </a:rPr>
              <a:t>  </a:t>
            </a:r>
            <a:r>
              <a:rPr lang="en-US" sz="1300" dirty="0">
                <a:solidFill>
                  <a:srgbClr val="7030A0"/>
                </a:solidFill>
              </a:rPr>
              <a:t>string</a:t>
            </a:r>
            <a:r>
              <a:rPr lang="en-US" sz="1300" dirty="0">
                <a:solidFill>
                  <a:schemeClr val="tx1"/>
                </a:solidFill>
              </a:rPr>
              <a:t> message = 3;</a:t>
            </a:r>
          </a:p>
          <a:p>
            <a:pPr marL="0" indent="0">
              <a:buNone/>
            </a:pPr>
            <a:r>
              <a:rPr lang="en-US" sz="1300" dirty="0">
                <a:solidFill>
                  <a:schemeClr val="tx1"/>
                </a:solidFill>
              </a:rPr>
              <a:t>  </a:t>
            </a:r>
            <a:r>
              <a:rPr lang="en-US" sz="1300" dirty="0">
                <a:solidFill>
                  <a:srgbClr val="7030A0"/>
                </a:solidFill>
              </a:rPr>
              <a:t>uint32</a:t>
            </a:r>
            <a:r>
              <a:rPr lang="en-US" sz="1300" dirty="0">
                <a:solidFill>
                  <a:schemeClr val="tx1"/>
                </a:solidFill>
              </a:rPr>
              <a:t> code = 4;</a:t>
            </a:r>
          </a:p>
          <a:p>
            <a:pPr marL="0" indent="0">
              <a:buNone/>
            </a:pPr>
            <a:r>
              <a:rPr lang="en-US" sz="1300" dirty="0">
                <a:solidFill>
                  <a:schemeClr val="tx1"/>
                </a:solidFill>
              </a:rPr>
              <a:t>}</a:t>
            </a:r>
          </a:p>
          <a:p>
            <a:pPr marL="0" indent="0">
              <a:buNone/>
            </a:pPr>
            <a:endParaRPr lang="en-US" sz="1400" dirty="0"/>
          </a:p>
          <a:p>
            <a:pPr marL="0" indent="0">
              <a:buNone/>
            </a:pPr>
            <a:endParaRPr lang="en-US" sz="1400" dirty="0"/>
          </a:p>
        </p:txBody>
      </p:sp>
      <p:sp>
        <p:nvSpPr>
          <p:cNvPr id="9" name="Content Placeholder 8"/>
          <p:cNvSpPr>
            <a:spLocks noGrp="1"/>
          </p:cNvSpPr>
          <p:nvPr>
            <p:ph sz="quarter" idx="14"/>
          </p:nvPr>
        </p:nvSpPr>
        <p:spPr/>
        <p:txBody>
          <a:bodyPr>
            <a:normAutofit/>
          </a:bodyPr>
          <a:lstStyle/>
          <a:p>
            <a:pPr marL="0" indent="0">
              <a:buNone/>
            </a:pPr>
            <a:r>
              <a:rPr lang="en-US" sz="1300" dirty="0">
                <a:solidFill>
                  <a:srgbClr val="FF0000"/>
                </a:solidFill>
              </a:rPr>
              <a:t>message</a:t>
            </a:r>
            <a:r>
              <a:rPr lang="en-US" sz="1300" dirty="0"/>
              <a:t> </a:t>
            </a:r>
            <a:r>
              <a:rPr lang="en-US" sz="1300" dirty="0" err="1">
                <a:solidFill>
                  <a:srgbClr val="0070C0"/>
                </a:solidFill>
              </a:rPr>
              <a:t>RVFStatus</a:t>
            </a:r>
            <a:r>
              <a:rPr lang="en-US" sz="1300" dirty="0">
                <a:solidFill>
                  <a:srgbClr val="0070C0"/>
                </a:solidFill>
              </a:rPr>
              <a:t> </a:t>
            </a:r>
            <a:r>
              <a:rPr lang="en-US" sz="1300" dirty="0"/>
              <a:t>{</a:t>
            </a:r>
          </a:p>
          <a:p>
            <a:pPr marL="0" indent="0">
              <a:buNone/>
            </a:pPr>
            <a:r>
              <a:rPr lang="en-US" sz="1300" dirty="0"/>
              <a:t>  </a:t>
            </a:r>
            <a:r>
              <a:rPr lang="en-US" sz="1300" dirty="0">
                <a:solidFill>
                  <a:srgbClr val="7030A0"/>
                </a:solidFill>
              </a:rPr>
              <a:t>uint32</a:t>
            </a:r>
            <a:r>
              <a:rPr lang="en-US" sz="1300" dirty="0"/>
              <a:t> </a:t>
            </a:r>
            <a:r>
              <a:rPr lang="en-US" sz="1300" dirty="0">
                <a:solidFill>
                  <a:schemeClr val="tx1"/>
                </a:solidFill>
              </a:rPr>
              <a:t>UID = 1;</a:t>
            </a:r>
          </a:p>
          <a:p>
            <a:pPr marL="0" indent="0">
              <a:buNone/>
            </a:pPr>
            <a:r>
              <a:rPr lang="en-US" sz="1300" dirty="0"/>
              <a:t>  </a:t>
            </a:r>
            <a:r>
              <a:rPr lang="en-US" sz="1300" dirty="0" err="1">
                <a:solidFill>
                  <a:srgbClr val="7030A0"/>
                </a:solidFill>
              </a:rPr>
              <a:t>enum</a:t>
            </a:r>
            <a:r>
              <a:rPr lang="en-US" sz="1300" dirty="0">
                <a:solidFill>
                  <a:srgbClr val="7030A0"/>
                </a:solidFill>
              </a:rPr>
              <a:t> </a:t>
            </a:r>
            <a:r>
              <a:rPr lang="en-US" sz="1300" dirty="0" err="1">
                <a:solidFill>
                  <a:schemeClr val="tx1"/>
                </a:solidFill>
              </a:rPr>
              <a:t>RVFType</a:t>
            </a:r>
            <a:r>
              <a:rPr lang="en-US" sz="1300" dirty="0">
                <a:solidFill>
                  <a:schemeClr val="tx1"/>
                </a:solidFill>
              </a:rPr>
              <a:t> {</a:t>
            </a:r>
          </a:p>
          <a:p>
            <a:pPr marL="0" indent="0">
              <a:buNone/>
            </a:pPr>
            <a:r>
              <a:rPr lang="en-US" sz="1300" dirty="0">
                <a:solidFill>
                  <a:schemeClr val="tx1"/>
                </a:solidFill>
              </a:rPr>
              <a:t>    ERROR = 0;</a:t>
            </a:r>
          </a:p>
          <a:p>
            <a:pPr marL="0" indent="0">
              <a:buNone/>
            </a:pPr>
            <a:r>
              <a:rPr lang="en-US" sz="1300" dirty="0">
                <a:solidFill>
                  <a:schemeClr val="tx1"/>
                </a:solidFill>
              </a:rPr>
              <a:t>    STATUS = 1;</a:t>
            </a:r>
          </a:p>
          <a:p>
            <a:pPr marL="0" indent="0">
              <a:buNone/>
            </a:pPr>
            <a:r>
              <a:rPr lang="en-US" sz="1300" dirty="0">
                <a:solidFill>
                  <a:schemeClr val="tx1"/>
                </a:solidFill>
              </a:rPr>
              <a:t>    REQUEST = 2;</a:t>
            </a:r>
          </a:p>
          <a:p>
            <a:pPr marL="0" indent="0">
              <a:buNone/>
            </a:pPr>
            <a:r>
              <a:rPr lang="en-US" sz="1300" dirty="0">
                <a:solidFill>
                  <a:schemeClr val="tx1"/>
                </a:solidFill>
              </a:rPr>
              <a:t>    RESPONSE = 3;</a:t>
            </a:r>
          </a:p>
          <a:p>
            <a:pPr marL="0" indent="0">
              <a:buNone/>
            </a:pPr>
            <a:r>
              <a:rPr lang="en-US" sz="1300" dirty="0">
                <a:solidFill>
                  <a:schemeClr val="tx1"/>
                </a:solidFill>
              </a:rPr>
              <a:t>  }</a:t>
            </a:r>
          </a:p>
          <a:p>
            <a:pPr marL="0" indent="0">
              <a:buNone/>
            </a:pPr>
            <a:r>
              <a:rPr lang="en-US" sz="1300" dirty="0"/>
              <a:t>  </a:t>
            </a:r>
            <a:r>
              <a:rPr lang="en-US" sz="1300" dirty="0" err="1">
                <a:solidFill>
                  <a:srgbClr val="7030A0"/>
                </a:solidFill>
              </a:rPr>
              <a:t>RVFType</a:t>
            </a:r>
            <a:r>
              <a:rPr lang="en-US" sz="1300" dirty="0">
                <a:solidFill>
                  <a:srgbClr val="7030A0"/>
                </a:solidFill>
              </a:rPr>
              <a:t> </a:t>
            </a:r>
            <a:r>
              <a:rPr lang="en-US" sz="1300" dirty="0" err="1">
                <a:solidFill>
                  <a:schemeClr val="tx1"/>
                </a:solidFill>
              </a:rPr>
              <a:t>rvf_type</a:t>
            </a:r>
            <a:r>
              <a:rPr lang="en-US" sz="1300" dirty="0">
                <a:solidFill>
                  <a:schemeClr val="tx1"/>
                </a:solidFill>
              </a:rPr>
              <a:t> = 2;</a:t>
            </a:r>
          </a:p>
          <a:p>
            <a:pPr marL="0" indent="0">
              <a:buNone/>
            </a:pPr>
            <a:r>
              <a:rPr lang="en-US" sz="1300" dirty="0"/>
              <a:t>  </a:t>
            </a:r>
            <a:r>
              <a:rPr lang="en-US" sz="1300" dirty="0">
                <a:solidFill>
                  <a:srgbClr val="7030A0"/>
                </a:solidFill>
              </a:rPr>
              <a:t>string</a:t>
            </a:r>
            <a:r>
              <a:rPr lang="en-US" sz="1300" dirty="0"/>
              <a:t> </a:t>
            </a:r>
            <a:r>
              <a:rPr lang="en-US" sz="1300" dirty="0">
                <a:solidFill>
                  <a:schemeClr val="tx1"/>
                </a:solidFill>
              </a:rPr>
              <a:t>message = 3;</a:t>
            </a:r>
          </a:p>
          <a:p>
            <a:pPr marL="0" indent="0">
              <a:buNone/>
            </a:pPr>
            <a:r>
              <a:rPr lang="en-US" sz="1300" dirty="0"/>
              <a:t>  </a:t>
            </a:r>
            <a:r>
              <a:rPr lang="en-US" sz="1300" dirty="0">
                <a:solidFill>
                  <a:srgbClr val="7030A0"/>
                </a:solidFill>
              </a:rPr>
              <a:t>uint32</a:t>
            </a:r>
            <a:r>
              <a:rPr lang="en-US" sz="1300" dirty="0"/>
              <a:t> </a:t>
            </a:r>
            <a:r>
              <a:rPr lang="en-US" sz="1300" dirty="0">
                <a:solidFill>
                  <a:schemeClr val="tx1"/>
                </a:solidFill>
              </a:rPr>
              <a:t>code = 4;</a:t>
            </a:r>
          </a:p>
          <a:p>
            <a:pPr marL="0" indent="0">
              <a:buNone/>
            </a:pPr>
            <a:r>
              <a:rPr lang="en-US" sz="1300" dirty="0">
                <a:solidFill>
                  <a:schemeClr val="tx1"/>
                </a:solidFill>
              </a:rPr>
              <a:t>}</a:t>
            </a:r>
          </a:p>
          <a:p>
            <a:pPr marL="0" indent="0">
              <a:buNone/>
            </a:pPr>
            <a:endParaRPr lang="en-US" sz="1300" dirty="0"/>
          </a:p>
        </p:txBody>
      </p:sp>
      <p:sp>
        <p:nvSpPr>
          <p:cNvPr id="10" name="Left Brace 9"/>
          <p:cNvSpPr/>
          <p:nvPr/>
        </p:nvSpPr>
        <p:spPr>
          <a:xfrm>
            <a:off x="457200" y="1885950"/>
            <a:ext cx="228600" cy="1981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rot="16200000">
            <a:off x="-153889" y="2724150"/>
            <a:ext cx="914400" cy="307777"/>
          </a:xfrm>
          <a:prstGeom prst="rect">
            <a:avLst/>
          </a:prstGeom>
          <a:noFill/>
        </p:spPr>
        <p:txBody>
          <a:bodyPr wrap="square" rtlCol="0">
            <a:spAutoFit/>
          </a:bodyPr>
          <a:lstStyle/>
          <a:p>
            <a:r>
              <a:rPr lang="en-US" sz="1400" dirty="0" err="1" smtClean="0"/>
              <a:t>RVFBase</a:t>
            </a:r>
            <a:endParaRPr lang="en-US" sz="1400" dirty="0"/>
          </a:p>
        </p:txBody>
      </p:sp>
      <p:sp>
        <p:nvSpPr>
          <p:cNvPr id="12" name="Left Brace 11"/>
          <p:cNvSpPr/>
          <p:nvPr/>
        </p:nvSpPr>
        <p:spPr>
          <a:xfrm>
            <a:off x="4572000" y="1885950"/>
            <a:ext cx="228600" cy="1981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rot="16200000">
            <a:off x="3960911" y="2724150"/>
            <a:ext cx="914400" cy="307777"/>
          </a:xfrm>
          <a:prstGeom prst="rect">
            <a:avLst/>
          </a:prstGeom>
          <a:noFill/>
        </p:spPr>
        <p:txBody>
          <a:bodyPr wrap="square" rtlCol="0">
            <a:spAutoFit/>
          </a:bodyPr>
          <a:lstStyle/>
          <a:p>
            <a:r>
              <a:rPr lang="en-US" sz="1400" dirty="0" err="1" smtClean="0"/>
              <a:t>RVFBase</a:t>
            </a:r>
            <a:endParaRPr lang="en-US" sz="1400" dirty="0"/>
          </a:p>
        </p:txBody>
      </p:sp>
    </p:spTree>
    <p:extLst>
      <p:ext uri="{BB962C8B-B14F-4D97-AF65-F5344CB8AC3E}">
        <p14:creationId xmlns:p14="http://schemas.microsoft.com/office/powerpoint/2010/main" val="195424685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ts val="3000"/>
              </a:lnSpc>
            </a:pPr>
            <a:r>
              <a:rPr lang="en-US" dirty="0" err="1" smtClean="0"/>
              <a:t>Protobuf</a:t>
            </a:r>
            <a:r>
              <a:rPr lang="en-US" dirty="0" smtClean="0"/>
              <a:t> RVF</a:t>
            </a:r>
            <a:br>
              <a:rPr lang="en-US" dirty="0" smtClean="0"/>
            </a:br>
            <a:r>
              <a:rPr lang="en-US" sz="2800" dirty="0" smtClean="0"/>
              <a:t>Inheritance Model Example</a:t>
            </a:r>
            <a:endParaRPr lang="en-US" dirty="0"/>
          </a:p>
        </p:txBody>
      </p:sp>
      <p:sp>
        <p:nvSpPr>
          <p:cNvPr id="6" name="Text Placeholder 5"/>
          <p:cNvSpPr>
            <a:spLocks noGrp="1"/>
          </p:cNvSpPr>
          <p:nvPr>
            <p:ph type="body" idx="1"/>
          </p:nvPr>
        </p:nvSpPr>
        <p:spPr/>
        <p:txBody>
          <a:bodyPr/>
          <a:lstStyle/>
          <a:p>
            <a:r>
              <a:rPr lang="en-US" dirty="0" err="1" smtClean="0"/>
              <a:t>IntBV.proto</a:t>
            </a:r>
            <a:endParaRPr lang="en-US" dirty="0"/>
          </a:p>
        </p:txBody>
      </p:sp>
      <p:sp>
        <p:nvSpPr>
          <p:cNvPr id="7" name="Text Placeholder 6"/>
          <p:cNvSpPr>
            <a:spLocks noGrp="1"/>
          </p:cNvSpPr>
          <p:nvPr>
            <p:ph type="body" sz="quarter" idx="3"/>
          </p:nvPr>
        </p:nvSpPr>
        <p:spPr/>
        <p:txBody>
          <a:bodyPr/>
          <a:lstStyle/>
          <a:p>
            <a:r>
              <a:rPr lang="en-US" dirty="0" err="1" smtClean="0"/>
              <a:t>SCAN.proto</a:t>
            </a:r>
            <a:endParaRPr lang="en-US" dirty="0"/>
          </a:p>
        </p:txBody>
      </p:sp>
      <p:sp>
        <p:nvSpPr>
          <p:cNvPr id="3" name="Date Placeholder 2"/>
          <p:cNvSpPr>
            <a:spLocks noGrp="1"/>
          </p:cNvSpPr>
          <p:nvPr>
            <p:ph type="dt" sz="half" idx="10"/>
          </p:nvPr>
        </p:nvSpPr>
        <p:spPr>
          <a:xfrm>
            <a:off x="7543800" y="4767263"/>
            <a:ext cx="905523" cy="273844"/>
          </a:xfrm>
        </p:spPr>
        <p:txBody>
          <a:bodyPr/>
          <a:lstStyle/>
          <a:p>
            <a:fld id="{6251203C-62A2-4C5E-A9D3-40350B4D1356}" type="datetime1">
              <a:rPr lang="en-US" smtClean="0"/>
              <a:t>3/23/2021</a:t>
            </a:fld>
            <a:endParaRPr lang="en-US" dirty="0"/>
          </a:p>
        </p:txBody>
      </p:sp>
      <p:sp>
        <p:nvSpPr>
          <p:cNvPr id="4" name="Footer Placeholder 3"/>
          <p:cNvSpPr>
            <a:spLocks noGrp="1"/>
          </p:cNvSpPr>
          <p:nvPr>
            <p:ph type="ftr" sz="quarter" idx="11"/>
          </p:nvPr>
        </p:nvSpPr>
        <p:spPr/>
        <p:txBody>
          <a:bodyPr/>
          <a:lstStyle/>
          <a:p>
            <a:r>
              <a:rPr lang="en-US" smtClean="0"/>
              <a:t>P2654/P1687.1 Unified Concepts Analysis</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75</a:t>
            </a:fld>
            <a:endParaRPr lang="en-US"/>
          </a:p>
        </p:txBody>
      </p:sp>
      <p:sp>
        <p:nvSpPr>
          <p:cNvPr id="8" name="Content Placeholder 7"/>
          <p:cNvSpPr>
            <a:spLocks noGrp="1"/>
          </p:cNvSpPr>
          <p:nvPr>
            <p:ph sz="quarter" idx="13"/>
          </p:nvPr>
        </p:nvSpPr>
        <p:spPr/>
        <p:txBody>
          <a:bodyPr>
            <a:normAutofit fontScale="92500" lnSpcReduction="20000"/>
          </a:bodyPr>
          <a:lstStyle/>
          <a:p>
            <a:pPr marL="0" indent="0">
              <a:buNone/>
            </a:pPr>
            <a:r>
              <a:rPr lang="en-US" sz="1400" dirty="0">
                <a:solidFill>
                  <a:schemeClr val="tx1"/>
                </a:solidFill>
              </a:rPr>
              <a:t>syntax = "proto3";</a:t>
            </a:r>
          </a:p>
          <a:p>
            <a:pPr marL="0" indent="0">
              <a:buNone/>
            </a:pPr>
            <a:r>
              <a:rPr lang="en-US" sz="1400" dirty="0" smtClean="0">
                <a:solidFill>
                  <a:schemeClr val="tx1"/>
                </a:solidFill>
              </a:rPr>
              <a:t>package </a:t>
            </a:r>
            <a:r>
              <a:rPr lang="en-US" sz="1400" dirty="0" err="1" smtClean="0">
                <a:solidFill>
                  <a:schemeClr val="tx1"/>
                </a:solidFill>
              </a:rPr>
              <a:t>IntBV</a:t>
            </a:r>
            <a:r>
              <a:rPr lang="en-US" sz="1400" dirty="0" smtClean="0">
                <a:solidFill>
                  <a:schemeClr val="tx1"/>
                </a:solidFill>
              </a:rPr>
              <a:t>;</a:t>
            </a:r>
          </a:p>
          <a:p>
            <a:pPr marL="0" indent="0">
              <a:buNone/>
            </a:pPr>
            <a:r>
              <a:rPr lang="en-US" sz="1400" dirty="0" smtClean="0">
                <a:solidFill>
                  <a:srgbClr val="FF0000"/>
                </a:solidFill>
              </a:rPr>
              <a:t>message</a:t>
            </a:r>
            <a:r>
              <a:rPr lang="en-US" sz="1400" dirty="0" smtClean="0">
                <a:solidFill>
                  <a:schemeClr val="tx1"/>
                </a:solidFill>
              </a:rPr>
              <a:t> </a:t>
            </a:r>
            <a:r>
              <a:rPr lang="en-US" sz="1400" dirty="0" err="1">
                <a:solidFill>
                  <a:srgbClr val="0070C0"/>
                </a:solidFill>
              </a:rPr>
              <a:t>ipint</a:t>
            </a:r>
            <a:r>
              <a:rPr lang="en-US" sz="1400" dirty="0">
                <a:solidFill>
                  <a:srgbClr val="0070C0"/>
                </a:solidFill>
              </a:rPr>
              <a:t> </a:t>
            </a:r>
            <a:r>
              <a:rPr lang="en-US" sz="1400" dirty="0">
                <a:solidFill>
                  <a:schemeClr val="tx1"/>
                </a:solidFill>
              </a:rPr>
              <a:t>{</a:t>
            </a:r>
          </a:p>
          <a:p>
            <a:pPr marL="0" indent="0">
              <a:buNone/>
            </a:pPr>
            <a:r>
              <a:rPr lang="en-US" sz="1400" dirty="0">
                <a:solidFill>
                  <a:schemeClr val="tx1"/>
                </a:solidFill>
              </a:rPr>
              <a:t>  </a:t>
            </a:r>
            <a:r>
              <a:rPr lang="en-US" sz="1400" dirty="0">
                <a:solidFill>
                  <a:srgbClr val="7030A0"/>
                </a:solidFill>
              </a:rPr>
              <a:t>bool</a:t>
            </a:r>
            <a:r>
              <a:rPr lang="en-US" sz="1400" dirty="0">
                <a:solidFill>
                  <a:schemeClr val="tx1"/>
                </a:solidFill>
              </a:rPr>
              <a:t> </a:t>
            </a:r>
            <a:r>
              <a:rPr lang="en-US" sz="1400" dirty="0" err="1">
                <a:solidFill>
                  <a:schemeClr val="tx1"/>
                </a:solidFill>
              </a:rPr>
              <a:t>pos</a:t>
            </a:r>
            <a:r>
              <a:rPr lang="en-US" sz="1400" dirty="0">
                <a:solidFill>
                  <a:schemeClr val="tx1"/>
                </a:solidFill>
              </a:rPr>
              <a:t> = 1;</a:t>
            </a:r>
          </a:p>
          <a:p>
            <a:pPr marL="0" indent="0">
              <a:buNone/>
            </a:pPr>
            <a:r>
              <a:rPr lang="en-US" sz="1400" dirty="0">
                <a:solidFill>
                  <a:schemeClr val="tx1"/>
                </a:solidFill>
              </a:rPr>
              <a:t>  </a:t>
            </a:r>
            <a:r>
              <a:rPr lang="en-US" sz="1400" dirty="0">
                <a:solidFill>
                  <a:srgbClr val="7030A0"/>
                </a:solidFill>
              </a:rPr>
              <a:t>uint32</a:t>
            </a:r>
            <a:r>
              <a:rPr lang="en-US" sz="1400" dirty="0">
                <a:solidFill>
                  <a:schemeClr val="tx1"/>
                </a:solidFill>
              </a:rPr>
              <a:t> bits = 2;</a:t>
            </a:r>
          </a:p>
          <a:p>
            <a:pPr marL="0" indent="0">
              <a:buNone/>
            </a:pPr>
            <a:r>
              <a:rPr lang="en-US" sz="1400" dirty="0">
                <a:solidFill>
                  <a:schemeClr val="tx1"/>
                </a:solidFill>
              </a:rPr>
              <a:t>  </a:t>
            </a:r>
            <a:r>
              <a:rPr lang="en-US" sz="1400" dirty="0">
                <a:solidFill>
                  <a:srgbClr val="FF0000"/>
                </a:solidFill>
              </a:rPr>
              <a:t>repeated</a:t>
            </a:r>
            <a:r>
              <a:rPr lang="en-US" sz="1400" dirty="0">
                <a:solidFill>
                  <a:schemeClr val="tx1"/>
                </a:solidFill>
              </a:rPr>
              <a:t> </a:t>
            </a:r>
            <a:r>
              <a:rPr lang="en-US" sz="1400" dirty="0">
                <a:solidFill>
                  <a:srgbClr val="7030A0"/>
                </a:solidFill>
              </a:rPr>
              <a:t>uint32</a:t>
            </a:r>
            <a:r>
              <a:rPr lang="en-US" sz="1400" dirty="0">
                <a:solidFill>
                  <a:schemeClr val="tx1"/>
                </a:solidFill>
              </a:rPr>
              <a:t>  </a:t>
            </a:r>
            <a:r>
              <a:rPr lang="en-US" sz="1400" dirty="0" err="1">
                <a:solidFill>
                  <a:schemeClr val="tx1"/>
                </a:solidFill>
              </a:rPr>
              <a:t>val</a:t>
            </a:r>
            <a:r>
              <a:rPr lang="en-US" sz="1400" dirty="0">
                <a:solidFill>
                  <a:schemeClr val="tx1"/>
                </a:solidFill>
              </a:rPr>
              <a:t> = 3;</a:t>
            </a:r>
          </a:p>
          <a:p>
            <a:pPr marL="0" indent="0">
              <a:buNone/>
            </a:pPr>
            <a:r>
              <a:rPr lang="en-US" sz="1400" dirty="0">
                <a:solidFill>
                  <a:schemeClr val="tx1"/>
                </a:solidFill>
              </a:rPr>
              <a:t>}</a:t>
            </a:r>
          </a:p>
          <a:p>
            <a:pPr marL="0" indent="0">
              <a:buNone/>
            </a:pPr>
            <a:endParaRPr lang="en-US" sz="1400" dirty="0">
              <a:solidFill>
                <a:schemeClr val="tx1"/>
              </a:solidFill>
            </a:endParaRPr>
          </a:p>
          <a:p>
            <a:pPr marL="0" indent="0">
              <a:buNone/>
            </a:pPr>
            <a:r>
              <a:rPr lang="en-US" sz="1400" dirty="0">
                <a:solidFill>
                  <a:srgbClr val="FF0000"/>
                </a:solidFill>
              </a:rPr>
              <a:t>message</a:t>
            </a:r>
            <a:r>
              <a:rPr lang="en-US" sz="1400" dirty="0">
                <a:solidFill>
                  <a:schemeClr val="tx1"/>
                </a:solidFill>
              </a:rPr>
              <a:t> </a:t>
            </a:r>
            <a:r>
              <a:rPr lang="en-US" sz="1400" dirty="0" err="1">
                <a:solidFill>
                  <a:srgbClr val="0070C0"/>
                </a:solidFill>
              </a:rPr>
              <a:t>IntBV</a:t>
            </a:r>
            <a:r>
              <a:rPr lang="en-US" sz="1400" dirty="0">
                <a:solidFill>
                  <a:srgbClr val="0070C0"/>
                </a:solidFill>
              </a:rPr>
              <a:t> </a:t>
            </a:r>
            <a:r>
              <a:rPr lang="en-US" sz="1400" dirty="0">
                <a:solidFill>
                  <a:schemeClr val="tx1"/>
                </a:solidFill>
              </a:rPr>
              <a:t>{</a:t>
            </a:r>
          </a:p>
          <a:p>
            <a:pPr marL="0" indent="0">
              <a:buNone/>
            </a:pPr>
            <a:r>
              <a:rPr lang="en-US" sz="1400" dirty="0">
                <a:solidFill>
                  <a:schemeClr val="tx1"/>
                </a:solidFill>
              </a:rPr>
              <a:t>  </a:t>
            </a:r>
            <a:r>
              <a:rPr lang="en-US" sz="1400" dirty="0" err="1">
                <a:solidFill>
                  <a:srgbClr val="7030A0"/>
                </a:solidFill>
              </a:rPr>
              <a:t>ipint</a:t>
            </a:r>
            <a:r>
              <a:rPr lang="en-US" sz="1400" dirty="0">
                <a:solidFill>
                  <a:srgbClr val="7030A0"/>
                </a:solidFill>
              </a:rPr>
              <a:t> </a:t>
            </a:r>
            <a:r>
              <a:rPr lang="en-US" sz="1400" dirty="0">
                <a:solidFill>
                  <a:schemeClr val="tx1"/>
                </a:solidFill>
              </a:rPr>
              <a:t>min = 1;</a:t>
            </a:r>
          </a:p>
          <a:p>
            <a:pPr marL="0" indent="0">
              <a:buNone/>
            </a:pPr>
            <a:r>
              <a:rPr lang="en-US" sz="1400" dirty="0">
                <a:solidFill>
                  <a:schemeClr val="tx1"/>
                </a:solidFill>
              </a:rPr>
              <a:t>  </a:t>
            </a:r>
            <a:r>
              <a:rPr lang="en-US" sz="1400" dirty="0" err="1">
                <a:solidFill>
                  <a:srgbClr val="7030A0"/>
                </a:solidFill>
              </a:rPr>
              <a:t>ipint</a:t>
            </a:r>
            <a:r>
              <a:rPr lang="en-US" sz="1400" dirty="0">
                <a:solidFill>
                  <a:srgbClr val="7030A0"/>
                </a:solidFill>
              </a:rPr>
              <a:t> </a:t>
            </a:r>
            <a:r>
              <a:rPr lang="en-US" sz="1400" dirty="0">
                <a:solidFill>
                  <a:schemeClr val="tx1"/>
                </a:solidFill>
              </a:rPr>
              <a:t>max = 2;</a:t>
            </a:r>
          </a:p>
          <a:p>
            <a:pPr marL="0" indent="0">
              <a:buNone/>
            </a:pPr>
            <a:r>
              <a:rPr lang="en-US" sz="1400" dirty="0">
                <a:solidFill>
                  <a:schemeClr val="tx1"/>
                </a:solidFill>
              </a:rPr>
              <a:t>  </a:t>
            </a:r>
            <a:r>
              <a:rPr lang="en-US" sz="1400" dirty="0" err="1">
                <a:solidFill>
                  <a:srgbClr val="7030A0"/>
                </a:solidFill>
              </a:rPr>
              <a:t>ipint</a:t>
            </a:r>
            <a:r>
              <a:rPr lang="en-US" sz="1400" dirty="0">
                <a:solidFill>
                  <a:srgbClr val="7030A0"/>
                </a:solidFill>
              </a:rPr>
              <a:t> </a:t>
            </a:r>
            <a:r>
              <a:rPr lang="en-US" sz="1400" dirty="0" err="1">
                <a:solidFill>
                  <a:schemeClr val="tx1"/>
                </a:solidFill>
              </a:rPr>
              <a:t>val</a:t>
            </a:r>
            <a:r>
              <a:rPr lang="en-US" sz="1400" dirty="0">
                <a:solidFill>
                  <a:schemeClr val="tx1"/>
                </a:solidFill>
              </a:rPr>
              <a:t> = 3;</a:t>
            </a:r>
          </a:p>
          <a:p>
            <a:pPr marL="0" indent="0">
              <a:buNone/>
            </a:pPr>
            <a:r>
              <a:rPr lang="en-US" sz="1400" dirty="0">
                <a:solidFill>
                  <a:schemeClr val="tx1"/>
                </a:solidFill>
              </a:rPr>
              <a:t>  </a:t>
            </a:r>
            <a:r>
              <a:rPr lang="en-US" sz="1400" dirty="0">
                <a:solidFill>
                  <a:srgbClr val="7030A0"/>
                </a:solidFill>
              </a:rPr>
              <a:t>uint32</a:t>
            </a:r>
            <a:r>
              <a:rPr lang="en-US" sz="1400" dirty="0">
                <a:solidFill>
                  <a:schemeClr val="tx1"/>
                </a:solidFill>
              </a:rPr>
              <a:t> </a:t>
            </a:r>
            <a:r>
              <a:rPr lang="en-US" sz="1400" dirty="0" err="1">
                <a:solidFill>
                  <a:schemeClr val="tx1"/>
                </a:solidFill>
              </a:rPr>
              <a:t>nrbits</a:t>
            </a:r>
            <a:r>
              <a:rPr lang="en-US" sz="1400" dirty="0">
                <a:solidFill>
                  <a:schemeClr val="tx1"/>
                </a:solidFill>
              </a:rPr>
              <a:t> = 4;</a:t>
            </a:r>
          </a:p>
          <a:p>
            <a:pPr marL="0" indent="0">
              <a:buNone/>
            </a:pPr>
            <a:r>
              <a:rPr lang="en-US" sz="1400" dirty="0">
                <a:solidFill>
                  <a:schemeClr val="tx1"/>
                </a:solidFill>
              </a:rPr>
              <a:t>}</a:t>
            </a:r>
          </a:p>
          <a:p>
            <a:pPr marL="0" indent="0">
              <a:buNone/>
            </a:pPr>
            <a:endParaRPr lang="en-US" sz="1400" dirty="0"/>
          </a:p>
        </p:txBody>
      </p:sp>
      <p:sp>
        <p:nvSpPr>
          <p:cNvPr id="9" name="Content Placeholder 8"/>
          <p:cNvSpPr>
            <a:spLocks noGrp="1"/>
          </p:cNvSpPr>
          <p:nvPr>
            <p:ph sz="quarter" idx="14"/>
          </p:nvPr>
        </p:nvSpPr>
        <p:spPr/>
        <p:txBody>
          <a:bodyPr>
            <a:normAutofit fontScale="92500" lnSpcReduction="20000"/>
          </a:bodyPr>
          <a:lstStyle/>
          <a:p>
            <a:pPr marL="0" indent="0">
              <a:buNone/>
            </a:pPr>
            <a:r>
              <a:rPr lang="en-US" sz="1200" dirty="0">
                <a:solidFill>
                  <a:schemeClr val="tx1"/>
                </a:solidFill>
              </a:rPr>
              <a:t>syntax = "proto3</a:t>
            </a:r>
            <a:r>
              <a:rPr lang="en-US" sz="1200" dirty="0" smtClean="0">
                <a:solidFill>
                  <a:schemeClr val="tx1"/>
                </a:solidFill>
              </a:rPr>
              <a:t>";</a:t>
            </a:r>
          </a:p>
          <a:p>
            <a:pPr marL="0" indent="0">
              <a:buNone/>
            </a:pPr>
            <a:r>
              <a:rPr lang="en-US" sz="1200" dirty="0" smtClean="0">
                <a:solidFill>
                  <a:schemeClr val="tx1"/>
                </a:solidFill>
              </a:rPr>
              <a:t>Import “</a:t>
            </a:r>
            <a:r>
              <a:rPr lang="en-US" sz="1200" dirty="0" err="1" smtClean="0">
                <a:solidFill>
                  <a:schemeClr val="tx1"/>
                </a:solidFill>
              </a:rPr>
              <a:t>RVF.proto</a:t>
            </a:r>
            <a:r>
              <a:rPr lang="en-US" sz="1200" dirty="0" smtClean="0">
                <a:solidFill>
                  <a:schemeClr val="tx1"/>
                </a:solidFill>
              </a:rPr>
              <a:t>”;</a:t>
            </a:r>
          </a:p>
          <a:p>
            <a:pPr marL="0" indent="0">
              <a:buNone/>
            </a:pPr>
            <a:r>
              <a:rPr lang="en-US" sz="1200" dirty="0" smtClean="0">
                <a:solidFill>
                  <a:schemeClr val="tx1"/>
                </a:solidFill>
              </a:rPr>
              <a:t>Import “</a:t>
            </a:r>
            <a:r>
              <a:rPr lang="en-US" sz="1200" dirty="0" err="1" smtClean="0">
                <a:solidFill>
                  <a:schemeClr val="tx1"/>
                </a:solidFill>
              </a:rPr>
              <a:t>IntBV.proto</a:t>
            </a:r>
            <a:r>
              <a:rPr lang="en-US" sz="1200" dirty="0" smtClean="0">
                <a:solidFill>
                  <a:schemeClr val="tx1"/>
                </a:solidFill>
              </a:rPr>
              <a:t>”;</a:t>
            </a:r>
            <a:endParaRPr lang="en-US" sz="1200" dirty="0">
              <a:solidFill>
                <a:schemeClr val="tx1"/>
              </a:solidFill>
            </a:endParaRPr>
          </a:p>
          <a:p>
            <a:pPr marL="0" indent="0">
              <a:buNone/>
            </a:pPr>
            <a:r>
              <a:rPr lang="en-US" sz="1200" dirty="0">
                <a:solidFill>
                  <a:schemeClr val="tx1"/>
                </a:solidFill>
              </a:rPr>
              <a:t>package </a:t>
            </a:r>
            <a:r>
              <a:rPr lang="en-US" sz="1200" dirty="0" smtClean="0">
                <a:solidFill>
                  <a:schemeClr val="tx1"/>
                </a:solidFill>
              </a:rPr>
              <a:t>SCAN;</a:t>
            </a:r>
            <a:endParaRPr lang="en-US" sz="1200" dirty="0">
              <a:solidFill>
                <a:schemeClr val="tx1"/>
              </a:solidFill>
            </a:endParaRPr>
          </a:p>
          <a:p>
            <a:pPr marL="0" indent="0">
              <a:buNone/>
            </a:pPr>
            <a:r>
              <a:rPr lang="en-US" sz="1300" dirty="0" smtClean="0">
                <a:solidFill>
                  <a:srgbClr val="FF0000"/>
                </a:solidFill>
              </a:rPr>
              <a:t>message</a:t>
            </a:r>
            <a:r>
              <a:rPr lang="en-US" sz="1300" dirty="0" smtClean="0">
                <a:solidFill>
                  <a:schemeClr val="tx1"/>
                </a:solidFill>
              </a:rPr>
              <a:t> </a:t>
            </a:r>
            <a:r>
              <a:rPr lang="en-US" sz="1300" dirty="0" err="1" smtClean="0">
                <a:solidFill>
                  <a:srgbClr val="0070C0"/>
                </a:solidFill>
              </a:rPr>
              <a:t>SCANRequest</a:t>
            </a:r>
            <a:r>
              <a:rPr lang="en-US" sz="1300" dirty="0" smtClean="0">
                <a:solidFill>
                  <a:srgbClr val="0070C0"/>
                </a:solidFill>
              </a:rPr>
              <a:t> </a:t>
            </a:r>
            <a:r>
              <a:rPr lang="en-US" sz="1300" dirty="0">
                <a:solidFill>
                  <a:schemeClr val="tx1"/>
                </a:solidFill>
              </a:rPr>
              <a:t>{</a:t>
            </a:r>
          </a:p>
          <a:p>
            <a:pPr marL="0" indent="0">
              <a:buNone/>
            </a:pPr>
            <a:r>
              <a:rPr lang="en-US" sz="1300" dirty="0">
                <a:solidFill>
                  <a:schemeClr val="tx1"/>
                </a:solidFill>
              </a:rPr>
              <a:t>  </a:t>
            </a:r>
            <a:r>
              <a:rPr lang="en-US" sz="1300" dirty="0">
                <a:solidFill>
                  <a:srgbClr val="7030A0"/>
                </a:solidFill>
              </a:rPr>
              <a:t>uint32</a:t>
            </a:r>
            <a:r>
              <a:rPr lang="en-US" sz="1300" dirty="0">
                <a:solidFill>
                  <a:schemeClr val="tx1"/>
                </a:solidFill>
              </a:rPr>
              <a:t> UID = 1;</a:t>
            </a:r>
          </a:p>
          <a:p>
            <a:pPr marL="0" indent="0">
              <a:buNone/>
            </a:pPr>
            <a:r>
              <a:rPr lang="en-US" sz="1300" dirty="0">
                <a:solidFill>
                  <a:schemeClr val="tx1"/>
                </a:solidFill>
              </a:rPr>
              <a:t>  </a:t>
            </a:r>
            <a:r>
              <a:rPr lang="en-US" sz="1300" dirty="0" err="1">
                <a:solidFill>
                  <a:srgbClr val="7030A0"/>
                </a:solidFill>
              </a:rPr>
              <a:t>enum</a:t>
            </a:r>
            <a:r>
              <a:rPr lang="en-US" sz="1300" dirty="0">
                <a:solidFill>
                  <a:srgbClr val="7030A0"/>
                </a:solidFill>
              </a:rPr>
              <a:t> </a:t>
            </a:r>
            <a:r>
              <a:rPr lang="en-US" sz="1300" dirty="0" err="1">
                <a:solidFill>
                  <a:schemeClr val="tx1"/>
                </a:solidFill>
              </a:rPr>
              <a:t>RVFType</a:t>
            </a:r>
            <a:r>
              <a:rPr lang="en-US" sz="1300" dirty="0">
                <a:solidFill>
                  <a:schemeClr val="tx1"/>
                </a:solidFill>
              </a:rPr>
              <a:t> {</a:t>
            </a:r>
          </a:p>
          <a:p>
            <a:pPr marL="0" indent="0">
              <a:buNone/>
            </a:pPr>
            <a:r>
              <a:rPr lang="en-US" sz="1300" dirty="0">
                <a:solidFill>
                  <a:schemeClr val="tx1"/>
                </a:solidFill>
              </a:rPr>
              <a:t>    ERROR = 0;</a:t>
            </a:r>
          </a:p>
          <a:p>
            <a:pPr marL="0" indent="0">
              <a:buNone/>
            </a:pPr>
            <a:r>
              <a:rPr lang="en-US" sz="1300" dirty="0">
                <a:solidFill>
                  <a:schemeClr val="tx1"/>
                </a:solidFill>
              </a:rPr>
              <a:t>    STATUS = 1;</a:t>
            </a:r>
          </a:p>
          <a:p>
            <a:pPr marL="0" indent="0">
              <a:buNone/>
            </a:pPr>
            <a:r>
              <a:rPr lang="en-US" sz="1300" dirty="0">
                <a:solidFill>
                  <a:schemeClr val="tx1"/>
                </a:solidFill>
              </a:rPr>
              <a:t>    REQUEST = 2;</a:t>
            </a:r>
          </a:p>
          <a:p>
            <a:pPr marL="0" indent="0">
              <a:buNone/>
            </a:pPr>
            <a:r>
              <a:rPr lang="en-US" sz="1300" dirty="0">
                <a:solidFill>
                  <a:schemeClr val="tx1"/>
                </a:solidFill>
              </a:rPr>
              <a:t>    RESPONSE = 3;</a:t>
            </a:r>
          </a:p>
          <a:p>
            <a:pPr marL="0" indent="0">
              <a:buNone/>
            </a:pPr>
            <a:r>
              <a:rPr lang="en-US" sz="1300" dirty="0">
                <a:solidFill>
                  <a:schemeClr val="tx1"/>
                </a:solidFill>
              </a:rPr>
              <a:t>  }</a:t>
            </a:r>
          </a:p>
          <a:p>
            <a:pPr marL="0" indent="0">
              <a:buNone/>
            </a:pPr>
            <a:r>
              <a:rPr lang="en-US" sz="1300" dirty="0">
                <a:solidFill>
                  <a:schemeClr val="tx1"/>
                </a:solidFill>
              </a:rPr>
              <a:t>  </a:t>
            </a:r>
            <a:r>
              <a:rPr lang="en-US" sz="1300" dirty="0" err="1">
                <a:solidFill>
                  <a:srgbClr val="7030A0"/>
                </a:solidFill>
              </a:rPr>
              <a:t>RVFType</a:t>
            </a:r>
            <a:r>
              <a:rPr lang="en-US" sz="1300" dirty="0">
                <a:solidFill>
                  <a:srgbClr val="7030A0"/>
                </a:solidFill>
              </a:rPr>
              <a:t> </a:t>
            </a:r>
            <a:r>
              <a:rPr lang="en-US" sz="1300" dirty="0" err="1">
                <a:solidFill>
                  <a:schemeClr val="tx1"/>
                </a:solidFill>
              </a:rPr>
              <a:t>rvf_type</a:t>
            </a:r>
            <a:r>
              <a:rPr lang="en-US" sz="1300" dirty="0">
                <a:solidFill>
                  <a:schemeClr val="tx1"/>
                </a:solidFill>
              </a:rPr>
              <a:t> = 2;</a:t>
            </a:r>
          </a:p>
          <a:p>
            <a:pPr marL="0" indent="0">
              <a:buNone/>
            </a:pPr>
            <a:r>
              <a:rPr lang="en-US" sz="1300" dirty="0">
                <a:solidFill>
                  <a:schemeClr val="tx1"/>
                </a:solidFill>
              </a:rPr>
              <a:t>  </a:t>
            </a:r>
            <a:r>
              <a:rPr lang="en-US" sz="1300" dirty="0">
                <a:solidFill>
                  <a:srgbClr val="7030A0"/>
                </a:solidFill>
              </a:rPr>
              <a:t>string</a:t>
            </a:r>
            <a:r>
              <a:rPr lang="en-US" sz="1300" dirty="0">
                <a:solidFill>
                  <a:schemeClr val="tx1"/>
                </a:solidFill>
              </a:rPr>
              <a:t> command = 3;</a:t>
            </a:r>
          </a:p>
          <a:p>
            <a:pPr marL="0" indent="0">
              <a:buNone/>
            </a:pPr>
            <a:r>
              <a:rPr lang="en-US" sz="1300" dirty="0">
                <a:solidFill>
                  <a:schemeClr val="tx1"/>
                </a:solidFill>
              </a:rPr>
              <a:t>  </a:t>
            </a:r>
            <a:r>
              <a:rPr lang="en-US" sz="1300" dirty="0" err="1">
                <a:solidFill>
                  <a:srgbClr val="7030A0"/>
                </a:solidFill>
              </a:rPr>
              <a:t>IntBV</a:t>
            </a:r>
            <a:r>
              <a:rPr lang="en-US" sz="1300" dirty="0">
                <a:solidFill>
                  <a:srgbClr val="7030A0"/>
                </a:solidFill>
              </a:rPr>
              <a:t> </a:t>
            </a:r>
            <a:r>
              <a:rPr lang="en-US" sz="1300" dirty="0">
                <a:solidFill>
                  <a:schemeClr val="tx1"/>
                </a:solidFill>
              </a:rPr>
              <a:t>vector = 4;</a:t>
            </a:r>
          </a:p>
          <a:p>
            <a:pPr marL="0" indent="0">
              <a:buNone/>
            </a:pPr>
            <a:r>
              <a:rPr lang="en-US" sz="1300" dirty="0">
                <a:solidFill>
                  <a:schemeClr val="tx1"/>
                </a:solidFill>
              </a:rPr>
              <a:t>}</a:t>
            </a:r>
          </a:p>
          <a:p>
            <a:pPr marL="0" indent="0">
              <a:buNone/>
            </a:pPr>
            <a:endParaRPr lang="en-US" sz="1300" dirty="0"/>
          </a:p>
        </p:txBody>
      </p:sp>
      <p:sp>
        <p:nvSpPr>
          <p:cNvPr id="11" name="Left Brace 10"/>
          <p:cNvSpPr/>
          <p:nvPr/>
        </p:nvSpPr>
        <p:spPr>
          <a:xfrm>
            <a:off x="4572000" y="2571750"/>
            <a:ext cx="228600" cy="1447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12" name="TextBox 11"/>
          <p:cNvSpPr txBox="1"/>
          <p:nvPr/>
        </p:nvSpPr>
        <p:spPr>
          <a:xfrm rot="16200000">
            <a:off x="3960911" y="3126745"/>
            <a:ext cx="914400" cy="261610"/>
          </a:xfrm>
          <a:prstGeom prst="rect">
            <a:avLst/>
          </a:prstGeom>
          <a:noFill/>
        </p:spPr>
        <p:txBody>
          <a:bodyPr wrap="square" rtlCol="0">
            <a:spAutoFit/>
          </a:bodyPr>
          <a:lstStyle/>
          <a:p>
            <a:r>
              <a:rPr lang="en-US" sz="1100" dirty="0" err="1" smtClean="0"/>
              <a:t>RVFBase</a:t>
            </a:r>
            <a:endParaRPr lang="en-US" sz="1100" dirty="0"/>
          </a:p>
        </p:txBody>
      </p:sp>
      <p:sp>
        <p:nvSpPr>
          <p:cNvPr id="13" name="Left Brace 12"/>
          <p:cNvSpPr/>
          <p:nvPr/>
        </p:nvSpPr>
        <p:spPr>
          <a:xfrm>
            <a:off x="4191000" y="2571750"/>
            <a:ext cx="248706" cy="16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rot="16200000">
            <a:off x="3488252" y="3260096"/>
            <a:ext cx="1181101" cy="261610"/>
          </a:xfrm>
          <a:prstGeom prst="rect">
            <a:avLst/>
          </a:prstGeom>
          <a:noFill/>
        </p:spPr>
        <p:txBody>
          <a:bodyPr wrap="square" rtlCol="0">
            <a:spAutoFit/>
          </a:bodyPr>
          <a:lstStyle/>
          <a:p>
            <a:r>
              <a:rPr lang="en-US" sz="1100" dirty="0" err="1" smtClean="0"/>
              <a:t>RVFCommand</a:t>
            </a:r>
            <a:endParaRPr lang="en-US" sz="1100" dirty="0"/>
          </a:p>
        </p:txBody>
      </p:sp>
    </p:spTree>
    <p:extLst>
      <p:ext uri="{BB962C8B-B14F-4D97-AF65-F5344CB8AC3E}">
        <p14:creationId xmlns:p14="http://schemas.microsoft.com/office/powerpoint/2010/main" val="345335848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ts val="3000"/>
              </a:lnSpc>
            </a:pPr>
            <a:r>
              <a:rPr lang="en-US" dirty="0" err="1" smtClean="0"/>
              <a:t>Protobuf</a:t>
            </a:r>
            <a:r>
              <a:rPr lang="en-US" dirty="0" smtClean="0"/>
              <a:t> RVF</a:t>
            </a:r>
            <a:br>
              <a:rPr lang="en-US" dirty="0" smtClean="0"/>
            </a:br>
            <a:r>
              <a:rPr lang="en-US" sz="2800" dirty="0" smtClean="0"/>
              <a:t>Inheritance Model Example</a:t>
            </a:r>
            <a:endParaRPr lang="en-US" dirty="0"/>
          </a:p>
        </p:txBody>
      </p:sp>
      <p:sp>
        <p:nvSpPr>
          <p:cNvPr id="9" name="Content Placeholder 8"/>
          <p:cNvSpPr>
            <a:spLocks noGrp="1"/>
          </p:cNvSpPr>
          <p:nvPr>
            <p:ph idx="1"/>
          </p:nvPr>
        </p:nvSpPr>
        <p:spPr/>
        <p:txBody>
          <a:bodyPr>
            <a:normAutofit fontScale="92500" lnSpcReduction="20000"/>
          </a:bodyPr>
          <a:lstStyle/>
          <a:p>
            <a:r>
              <a:rPr lang="en-US" sz="2000" dirty="0" smtClean="0">
                <a:solidFill>
                  <a:schemeClr val="tx1"/>
                </a:solidFill>
              </a:rPr>
              <a:t>All handlers decode a message as </a:t>
            </a:r>
            <a:r>
              <a:rPr lang="en-US" sz="2000" dirty="0" err="1" smtClean="0">
                <a:solidFill>
                  <a:srgbClr val="FF0000"/>
                </a:solidFill>
              </a:rPr>
              <a:t>RVFCommand</a:t>
            </a:r>
            <a:r>
              <a:rPr lang="en-US" sz="2000" dirty="0" smtClean="0">
                <a:solidFill>
                  <a:srgbClr val="FF0000"/>
                </a:solidFill>
              </a:rPr>
              <a:t> </a:t>
            </a:r>
            <a:r>
              <a:rPr lang="en-US" sz="2000" dirty="0" smtClean="0">
                <a:solidFill>
                  <a:schemeClr val="tx1"/>
                </a:solidFill>
              </a:rPr>
              <a:t>type to obtain command string value to detect which callback to call for decoding message</a:t>
            </a:r>
          </a:p>
          <a:p>
            <a:r>
              <a:rPr lang="en-US" sz="2000" dirty="0" smtClean="0">
                <a:solidFill>
                  <a:schemeClr val="tx1"/>
                </a:solidFill>
              </a:rPr>
              <a:t>All callbacks decode same message as specialized message type for that entity type (e.g., </a:t>
            </a:r>
            <a:r>
              <a:rPr lang="en-US" sz="2000" dirty="0" err="1" smtClean="0">
                <a:solidFill>
                  <a:schemeClr val="tx1"/>
                </a:solidFill>
              </a:rPr>
              <a:t>SCAN.proto</a:t>
            </a:r>
            <a:r>
              <a:rPr lang="en-US" sz="2000" dirty="0" smtClean="0">
                <a:solidFill>
                  <a:schemeClr val="tx1"/>
                </a:solidFill>
              </a:rPr>
              <a:t> for </a:t>
            </a:r>
            <a:r>
              <a:rPr lang="en-US" sz="2000" dirty="0" err="1" smtClean="0">
                <a:solidFill>
                  <a:schemeClr val="tx1"/>
                </a:solidFill>
              </a:rPr>
              <a:t>ScanRegister</a:t>
            </a:r>
            <a:r>
              <a:rPr lang="en-US" sz="2000" dirty="0">
                <a:solidFill>
                  <a:schemeClr val="tx1"/>
                </a:solidFill>
              </a:rPr>
              <a:t>,</a:t>
            </a:r>
            <a:r>
              <a:rPr lang="en-US" sz="2000" dirty="0" smtClean="0">
                <a:solidFill>
                  <a:schemeClr val="tx1"/>
                </a:solidFill>
              </a:rPr>
              <a:t> ScanNetwork1687)</a:t>
            </a:r>
          </a:p>
          <a:p>
            <a:r>
              <a:rPr lang="en-US" sz="2000" dirty="0" smtClean="0">
                <a:solidFill>
                  <a:schemeClr val="tx1"/>
                </a:solidFill>
              </a:rPr>
              <a:t>Callback selection by handler based on value of command field in message</a:t>
            </a:r>
          </a:p>
          <a:p>
            <a:r>
              <a:rPr lang="en-US" sz="2000" dirty="0" smtClean="0">
                <a:solidFill>
                  <a:schemeClr val="tx1"/>
                </a:solidFill>
              </a:rPr>
              <a:t>Interface to Transformation Code passes all requests to generalized Request Handler for that module</a:t>
            </a:r>
          </a:p>
          <a:p>
            <a:r>
              <a:rPr lang="en-US" sz="2000" dirty="0">
                <a:solidFill>
                  <a:schemeClr val="tx1"/>
                </a:solidFill>
              </a:rPr>
              <a:t>Interface to Transformation Code passes all </a:t>
            </a:r>
            <a:r>
              <a:rPr lang="en-US" sz="2000" dirty="0" smtClean="0">
                <a:solidFill>
                  <a:schemeClr val="tx1"/>
                </a:solidFill>
              </a:rPr>
              <a:t>responses to </a:t>
            </a:r>
            <a:r>
              <a:rPr lang="en-US" sz="2000" dirty="0">
                <a:solidFill>
                  <a:schemeClr val="tx1"/>
                </a:solidFill>
              </a:rPr>
              <a:t>generalized </a:t>
            </a:r>
            <a:r>
              <a:rPr lang="en-US" sz="2000" dirty="0" smtClean="0">
                <a:solidFill>
                  <a:schemeClr val="tx1"/>
                </a:solidFill>
              </a:rPr>
              <a:t>Response Handler </a:t>
            </a:r>
            <a:r>
              <a:rPr lang="en-US" sz="2000" dirty="0">
                <a:solidFill>
                  <a:schemeClr val="tx1"/>
                </a:solidFill>
              </a:rPr>
              <a:t>for that </a:t>
            </a:r>
            <a:r>
              <a:rPr lang="en-US" sz="2000" dirty="0" smtClean="0">
                <a:solidFill>
                  <a:schemeClr val="tx1"/>
                </a:solidFill>
              </a:rPr>
              <a:t>module</a:t>
            </a:r>
            <a:endParaRPr lang="en-US" sz="2000" dirty="0">
              <a:solidFill>
                <a:schemeClr val="tx1"/>
              </a:solidFill>
            </a:endParaRPr>
          </a:p>
        </p:txBody>
      </p:sp>
      <p:sp>
        <p:nvSpPr>
          <p:cNvPr id="3" name="Date Placeholder 2"/>
          <p:cNvSpPr>
            <a:spLocks noGrp="1"/>
          </p:cNvSpPr>
          <p:nvPr>
            <p:ph type="dt" sz="half" idx="10"/>
          </p:nvPr>
        </p:nvSpPr>
        <p:spPr/>
        <p:txBody>
          <a:bodyPr/>
          <a:lstStyle/>
          <a:p>
            <a:fld id="{42C3E010-A0D1-4715-AECB-85D464B147BA}" type="datetime1">
              <a:rPr lang="en-US" smtClean="0"/>
              <a:t>3/23/2021</a:t>
            </a:fld>
            <a:endParaRPr lang="en-US" dirty="0"/>
          </a:p>
        </p:txBody>
      </p:sp>
      <p:sp>
        <p:nvSpPr>
          <p:cNvPr id="4" name="Footer Placeholder 3"/>
          <p:cNvSpPr>
            <a:spLocks noGrp="1"/>
          </p:cNvSpPr>
          <p:nvPr>
            <p:ph type="ftr" sz="quarter" idx="11"/>
          </p:nvPr>
        </p:nvSpPr>
        <p:spPr/>
        <p:txBody>
          <a:bodyPr/>
          <a:lstStyle/>
          <a:p>
            <a:r>
              <a:rPr lang="en-US" smtClean="0"/>
              <a:t>P2654/P1687.1 Unified Concepts Analysis</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76</a:t>
            </a:fld>
            <a:endParaRPr lang="en-US"/>
          </a:p>
        </p:txBody>
      </p:sp>
    </p:spTree>
    <p:extLst>
      <p:ext uri="{BB962C8B-B14F-4D97-AF65-F5344CB8AC3E}">
        <p14:creationId xmlns:p14="http://schemas.microsoft.com/office/powerpoint/2010/main" val="288751696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ts val="3000"/>
              </a:lnSpc>
            </a:pPr>
            <a:r>
              <a:rPr lang="en-US" dirty="0" err="1" smtClean="0"/>
              <a:t>Protobuf</a:t>
            </a:r>
            <a:r>
              <a:rPr lang="en-US" dirty="0" smtClean="0"/>
              <a:t> RVF</a:t>
            </a:r>
            <a:br>
              <a:rPr lang="en-US" dirty="0" smtClean="0"/>
            </a:br>
            <a:r>
              <a:rPr lang="en-US" sz="2800" dirty="0" smtClean="0"/>
              <a:t>Encapsulation Model Example</a:t>
            </a:r>
            <a:endParaRPr lang="en-US" dirty="0"/>
          </a:p>
        </p:txBody>
      </p:sp>
      <p:sp>
        <p:nvSpPr>
          <p:cNvPr id="6" name="Text Placeholder 5"/>
          <p:cNvSpPr>
            <a:spLocks noGrp="1"/>
          </p:cNvSpPr>
          <p:nvPr>
            <p:ph type="body" idx="1"/>
          </p:nvPr>
        </p:nvSpPr>
        <p:spPr/>
        <p:txBody>
          <a:bodyPr/>
          <a:lstStyle/>
          <a:p>
            <a:r>
              <a:rPr lang="en-US" dirty="0" err="1" smtClean="0"/>
              <a:t>RVF.proto</a:t>
            </a:r>
            <a:endParaRPr lang="en-US" dirty="0"/>
          </a:p>
        </p:txBody>
      </p:sp>
      <p:sp>
        <p:nvSpPr>
          <p:cNvPr id="3" name="Date Placeholder 2"/>
          <p:cNvSpPr>
            <a:spLocks noGrp="1"/>
          </p:cNvSpPr>
          <p:nvPr>
            <p:ph type="dt" sz="half" idx="10"/>
          </p:nvPr>
        </p:nvSpPr>
        <p:spPr>
          <a:xfrm>
            <a:off x="7543800" y="4767263"/>
            <a:ext cx="905523" cy="273844"/>
          </a:xfrm>
        </p:spPr>
        <p:txBody>
          <a:bodyPr/>
          <a:lstStyle/>
          <a:p>
            <a:fld id="{122598FD-173C-49C4-8B80-687C167C5246}" type="datetime1">
              <a:rPr lang="en-US" smtClean="0"/>
              <a:t>3/23/2021</a:t>
            </a:fld>
            <a:endParaRPr lang="en-US" dirty="0"/>
          </a:p>
        </p:txBody>
      </p:sp>
      <p:sp>
        <p:nvSpPr>
          <p:cNvPr id="4" name="Footer Placeholder 3"/>
          <p:cNvSpPr>
            <a:spLocks noGrp="1"/>
          </p:cNvSpPr>
          <p:nvPr>
            <p:ph type="ftr" sz="quarter" idx="11"/>
          </p:nvPr>
        </p:nvSpPr>
        <p:spPr/>
        <p:txBody>
          <a:bodyPr/>
          <a:lstStyle/>
          <a:p>
            <a:r>
              <a:rPr lang="en-US" smtClean="0"/>
              <a:t>P2654/P1687.1 Unified Concepts Analysis</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77</a:t>
            </a:fld>
            <a:endParaRPr lang="en-US"/>
          </a:p>
        </p:txBody>
      </p:sp>
      <p:sp>
        <p:nvSpPr>
          <p:cNvPr id="8" name="Content Placeholder 7"/>
          <p:cNvSpPr>
            <a:spLocks noGrp="1"/>
          </p:cNvSpPr>
          <p:nvPr>
            <p:ph sz="quarter" idx="13"/>
          </p:nvPr>
        </p:nvSpPr>
        <p:spPr/>
        <p:txBody>
          <a:bodyPr>
            <a:normAutofit fontScale="85000" lnSpcReduction="20000"/>
          </a:bodyPr>
          <a:lstStyle/>
          <a:p>
            <a:pPr marL="0" indent="0">
              <a:buNone/>
            </a:pPr>
            <a:r>
              <a:rPr lang="en-US" sz="1400" dirty="0">
                <a:solidFill>
                  <a:schemeClr val="tx1"/>
                </a:solidFill>
              </a:rPr>
              <a:t>syntax = "proto3</a:t>
            </a:r>
            <a:r>
              <a:rPr lang="en-US" sz="1400" dirty="0" smtClean="0">
                <a:solidFill>
                  <a:schemeClr val="tx1"/>
                </a:solidFill>
              </a:rPr>
              <a:t>";</a:t>
            </a:r>
            <a:endParaRPr lang="en-US" sz="1400" dirty="0">
              <a:solidFill>
                <a:schemeClr val="tx1"/>
              </a:solidFill>
            </a:endParaRPr>
          </a:p>
          <a:p>
            <a:pPr marL="0" indent="0">
              <a:buNone/>
            </a:pPr>
            <a:r>
              <a:rPr lang="en-US" sz="1400" dirty="0">
                <a:solidFill>
                  <a:schemeClr val="tx1"/>
                </a:solidFill>
              </a:rPr>
              <a:t>package RVF</a:t>
            </a:r>
            <a:r>
              <a:rPr lang="en-US" sz="1400" dirty="0" smtClean="0">
                <a:solidFill>
                  <a:schemeClr val="tx1"/>
                </a:solidFill>
              </a:rPr>
              <a:t>;</a:t>
            </a:r>
          </a:p>
          <a:p>
            <a:pPr marL="0" indent="0">
              <a:buNone/>
            </a:pPr>
            <a:endParaRPr lang="en-US" sz="1400" dirty="0" smtClean="0">
              <a:solidFill>
                <a:schemeClr val="tx1"/>
              </a:solidFill>
            </a:endParaRPr>
          </a:p>
          <a:p>
            <a:pPr marL="0" indent="0">
              <a:buNone/>
            </a:pPr>
            <a:r>
              <a:rPr lang="en-US" sz="1400" dirty="0">
                <a:solidFill>
                  <a:srgbClr val="FF0000"/>
                </a:solidFill>
              </a:rPr>
              <a:t>message</a:t>
            </a:r>
            <a:r>
              <a:rPr lang="en-US" sz="1400" dirty="0">
                <a:solidFill>
                  <a:schemeClr val="tx1"/>
                </a:solidFill>
              </a:rPr>
              <a:t> </a:t>
            </a:r>
            <a:r>
              <a:rPr lang="en-US" sz="1400" dirty="0" err="1" smtClean="0">
                <a:solidFill>
                  <a:srgbClr val="0070C0"/>
                </a:solidFill>
              </a:rPr>
              <a:t>RVFMessage</a:t>
            </a:r>
            <a:r>
              <a:rPr lang="en-US" sz="1400" dirty="0" smtClean="0">
                <a:solidFill>
                  <a:srgbClr val="0070C0"/>
                </a:solidFill>
              </a:rPr>
              <a:t> </a:t>
            </a:r>
            <a:r>
              <a:rPr lang="en-US" sz="1400" dirty="0">
                <a:solidFill>
                  <a:schemeClr val="tx1"/>
                </a:solidFill>
              </a:rPr>
              <a:t>{</a:t>
            </a:r>
          </a:p>
          <a:p>
            <a:pPr marL="0" indent="0">
              <a:buNone/>
            </a:pPr>
            <a:r>
              <a:rPr lang="en-US" sz="1400" dirty="0">
                <a:solidFill>
                  <a:schemeClr val="tx1"/>
                </a:solidFill>
              </a:rPr>
              <a:t>  </a:t>
            </a:r>
            <a:r>
              <a:rPr lang="en-US" sz="1400" dirty="0">
                <a:solidFill>
                  <a:srgbClr val="7030A0"/>
                </a:solidFill>
              </a:rPr>
              <a:t>uint32</a:t>
            </a:r>
            <a:r>
              <a:rPr lang="en-US" sz="1400" dirty="0">
                <a:solidFill>
                  <a:schemeClr val="tx1"/>
                </a:solidFill>
              </a:rPr>
              <a:t> UID = 1;</a:t>
            </a:r>
          </a:p>
          <a:p>
            <a:pPr marL="0" indent="0">
              <a:buNone/>
            </a:pPr>
            <a:r>
              <a:rPr lang="en-US" sz="1400" dirty="0">
                <a:solidFill>
                  <a:schemeClr val="tx1"/>
                </a:solidFill>
              </a:rPr>
              <a:t>  </a:t>
            </a:r>
            <a:r>
              <a:rPr lang="en-US" sz="1400" dirty="0" err="1">
                <a:solidFill>
                  <a:srgbClr val="7030A0"/>
                </a:solidFill>
              </a:rPr>
              <a:t>enum</a:t>
            </a:r>
            <a:r>
              <a:rPr lang="en-US" sz="1400" dirty="0">
                <a:solidFill>
                  <a:srgbClr val="7030A0"/>
                </a:solidFill>
              </a:rPr>
              <a:t> </a:t>
            </a:r>
            <a:r>
              <a:rPr lang="en-US" sz="1400" dirty="0" err="1">
                <a:solidFill>
                  <a:schemeClr val="tx1"/>
                </a:solidFill>
              </a:rPr>
              <a:t>RVFType</a:t>
            </a:r>
            <a:r>
              <a:rPr lang="en-US" sz="1400" dirty="0">
                <a:solidFill>
                  <a:schemeClr val="tx1"/>
                </a:solidFill>
              </a:rPr>
              <a:t> {</a:t>
            </a:r>
          </a:p>
          <a:p>
            <a:pPr marL="0" indent="0">
              <a:buNone/>
            </a:pPr>
            <a:r>
              <a:rPr lang="en-US" sz="1400" dirty="0">
                <a:solidFill>
                  <a:schemeClr val="tx1"/>
                </a:solidFill>
              </a:rPr>
              <a:t>    ERROR = 0;</a:t>
            </a:r>
          </a:p>
          <a:p>
            <a:pPr marL="0" indent="0">
              <a:buNone/>
            </a:pPr>
            <a:r>
              <a:rPr lang="en-US" sz="1400" dirty="0">
                <a:solidFill>
                  <a:schemeClr val="tx1"/>
                </a:solidFill>
              </a:rPr>
              <a:t>    STATUS = 1;</a:t>
            </a:r>
          </a:p>
          <a:p>
            <a:pPr marL="0" indent="0">
              <a:buNone/>
            </a:pPr>
            <a:r>
              <a:rPr lang="en-US" sz="1400" dirty="0">
                <a:solidFill>
                  <a:schemeClr val="tx1"/>
                </a:solidFill>
              </a:rPr>
              <a:t>    REQUEST = 2;</a:t>
            </a:r>
          </a:p>
          <a:p>
            <a:pPr marL="0" indent="0">
              <a:buNone/>
            </a:pPr>
            <a:r>
              <a:rPr lang="en-US" sz="1400" dirty="0">
                <a:solidFill>
                  <a:schemeClr val="tx1"/>
                </a:solidFill>
              </a:rPr>
              <a:t>    RESPONSE = 3;</a:t>
            </a:r>
          </a:p>
          <a:p>
            <a:pPr marL="0" indent="0">
              <a:buNone/>
            </a:pPr>
            <a:r>
              <a:rPr lang="en-US" sz="1400" dirty="0">
                <a:solidFill>
                  <a:schemeClr val="tx1"/>
                </a:solidFill>
              </a:rPr>
              <a:t>  }</a:t>
            </a:r>
          </a:p>
          <a:p>
            <a:pPr marL="0" indent="0">
              <a:buNone/>
            </a:pPr>
            <a:r>
              <a:rPr lang="en-US" sz="1400" dirty="0">
                <a:solidFill>
                  <a:schemeClr val="tx1"/>
                </a:solidFill>
              </a:rPr>
              <a:t>  </a:t>
            </a:r>
            <a:r>
              <a:rPr lang="en-US" sz="1400" dirty="0" err="1">
                <a:solidFill>
                  <a:srgbClr val="7030A0"/>
                </a:solidFill>
              </a:rPr>
              <a:t>RVFType</a:t>
            </a:r>
            <a:r>
              <a:rPr lang="en-US" sz="1400" dirty="0">
                <a:solidFill>
                  <a:srgbClr val="7030A0"/>
                </a:solidFill>
              </a:rPr>
              <a:t> </a:t>
            </a:r>
            <a:r>
              <a:rPr lang="en-US" sz="1400" dirty="0" err="1">
                <a:solidFill>
                  <a:schemeClr val="tx1"/>
                </a:solidFill>
              </a:rPr>
              <a:t>rvf_type</a:t>
            </a:r>
            <a:r>
              <a:rPr lang="en-US" sz="1400" dirty="0">
                <a:solidFill>
                  <a:schemeClr val="tx1"/>
                </a:solidFill>
              </a:rPr>
              <a:t> = 2</a:t>
            </a:r>
            <a:r>
              <a:rPr lang="en-US" sz="1400" dirty="0" smtClean="0">
                <a:solidFill>
                  <a:schemeClr val="tx1"/>
                </a:solidFill>
              </a:rPr>
              <a:t>;</a:t>
            </a:r>
          </a:p>
          <a:p>
            <a:pPr marL="0" indent="0">
              <a:buNone/>
            </a:pPr>
            <a:r>
              <a:rPr lang="en-US" sz="1400" dirty="0">
                <a:solidFill>
                  <a:schemeClr val="tx1"/>
                </a:solidFill>
              </a:rPr>
              <a:t> </a:t>
            </a:r>
            <a:r>
              <a:rPr lang="en-US" sz="1400" dirty="0" smtClean="0">
                <a:solidFill>
                  <a:schemeClr val="tx1"/>
                </a:solidFill>
              </a:rPr>
              <a:t> </a:t>
            </a:r>
            <a:r>
              <a:rPr lang="en-US" sz="1400" dirty="0" smtClean="0">
                <a:solidFill>
                  <a:srgbClr val="7030A0"/>
                </a:solidFill>
              </a:rPr>
              <a:t>string</a:t>
            </a:r>
            <a:r>
              <a:rPr lang="en-US" sz="1400" dirty="0" smtClean="0">
                <a:solidFill>
                  <a:schemeClr val="tx1"/>
                </a:solidFill>
              </a:rPr>
              <a:t> </a:t>
            </a:r>
            <a:r>
              <a:rPr lang="en-US" sz="1400" dirty="0" err="1" smtClean="0">
                <a:solidFill>
                  <a:schemeClr val="tx1"/>
                </a:solidFill>
              </a:rPr>
              <a:t>metaname</a:t>
            </a:r>
            <a:r>
              <a:rPr lang="en-US" sz="1400" dirty="0" smtClean="0">
                <a:solidFill>
                  <a:schemeClr val="tx1"/>
                </a:solidFill>
              </a:rPr>
              <a:t> = 3;</a:t>
            </a:r>
          </a:p>
          <a:p>
            <a:pPr marL="0" indent="0">
              <a:buNone/>
            </a:pPr>
            <a:r>
              <a:rPr lang="en-US" sz="1400" dirty="0">
                <a:solidFill>
                  <a:schemeClr val="tx1"/>
                </a:solidFill>
              </a:rPr>
              <a:t> </a:t>
            </a:r>
            <a:r>
              <a:rPr lang="en-US" sz="1400" dirty="0" smtClean="0">
                <a:solidFill>
                  <a:schemeClr val="tx1"/>
                </a:solidFill>
              </a:rPr>
              <a:t> </a:t>
            </a:r>
            <a:r>
              <a:rPr lang="en-US" sz="1400" dirty="0" smtClean="0">
                <a:solidFill>
                  <a:schemeClr val="tx1"/>
                </a:solidFill>
              </a:rPr>
              <a:t>repeated </a:t>
            </a:r>
            <a:r>
              <a:rPr lang="en-US" sz="1400" dirty="0" smtClean="0">
                <a:solidFill>
                  <a:srgbClr val="7030A0"/>
                </a:solidFill>
              </a:rPr>
              <a:t>bytes </a:t>
            </a:r>
            <a:r>
              <a:rPr lang="en-US" sz="1400" dirty="0" smtClean="0">
                <a:solidFill>
                  <a:schemeClr val="tx1"/>
                </a:solidFill>
              </a:rPr>
              <a:t>serialized= </a:t>
            </a:r>
            <a:r>
              <a:rPr lang="en-US" sz="1400" dirty="0" smtClean="0">
                <a:solidFill>
                  <a:schemeClr val="tx1"/>
                </a:solidFill>
              </a:rPr>
              <a:t>4;</a:t>
            </a:r>
            <a:endParaRPr lang="en-US" sz="1400" dirty="0">
              <a:solidFill>
                <a:schemeClr val="tx1"/>
              </a:solidFill>
            </a:endParaRPr>
          </a:p>
          <a:p>
            <a:pPr marL="0" indent="0">
              <a:buNone/>
            </a:pPr>
            <a:r>
              <a:rPr lang="en-US" sz="1400" dirty="0">
                <a:solidFill>
                  <a:schemeClr val="tx1"/>
                </a:solidFill>
              </a:rPr>
              <a:t>}</a:t>
            </a:r>
          </a:p>
          <a:p>
            <a:pPr marL="0" indent="0">
              <a:buNone/>
            </a:pPr>
            <a:endParaRPr lang="en-US" sz="1400" dirty="0"/>
          </a:p>
          <a:p>
            <a:pPr marL="0" indent="0">
              <a:buNone/>
            </a:pPr>
            <a:endParaRPr lang="en-US" sz="1400" dirty="0"/>
          </a:p>
        </p:txBody>
      </p:sp>
      <p:sp>
        <p:nvSpPr>
          <p:cNvPr id="12" name="Content Placeholder 11"/>
          <p:cNvSpPr>
            <a:spLocks noGrp="1"/>
          </p:cNvSpPr>
          <p:nvPr>
            <p:ph sz="quarter" idx="14"/>
          </p:nvPr>
        </p:nvSpPr>
        <p:spPr>
          <a:xfrm>
            <a:off x="4672584" y="1276350"/>
            <a:ext cx="4041648" cy="3429000"/>
          </a:xfrm>
        </p:spPr>
        <p:txBody>
          <a:bodyPr>
            <a:normAutofit fontScale="85000" lnSpcReduction="10000"/>
          </a:bodyPr>
          <a:lstStyle/>
          <a:p>
            <a:r>
              <a:rPr lang="en-US" sz="2000" dirty="0" err="1" smtClean="0"/>
              <a:t>AccessInterface</a:t>
            </a:r>
            <a:r>
              <a:rPr lang="en-US" sz="2000" dirty="0" smtClean="0"/>
              <a:t> messages defined as separate proto buffer messages in .proto file for entity</a:t>
            </a:r>
          </a:p>
          <a:p>
            <a:r>
              <a:rPr lang="en-US" sz="2000" dirty="0" smtClean="0"/>
              <a:t>Proto message name as </a:t>
            </a:r>
            <a:r>
              <a:rPr lang="en-US" sz="2000" dirty="0" err="1" smtClean="0"/>
              <a:t>metaname</a:t>
            </a:r>
            <a:r>
              <a:rPr lang="en-US" sz="2000" dirty="0" smtClean="0"/>
              <a:t> field used to select proper callback wrapped in </a:t>
            </a:r>
            <a:r>
              <a:rPr lang="en-US" sz="2000" dirty="0" err="1" smtClean="0"/>
              <a:t>RVFMessage</a:t>
            </a:r>
            <a:r>
              <a:rPr lang="en-US" sz="2000" dirty="0" smtClean="0"/>
              <a:t> wrapper</a:t>
            </a:r>
          </a:p>
          <a:p>
            <a:r>
              <a:rPr lang="en-US" sz="2000" dirty="0" smtClean="0"/>
              <a:t>Message treated as raw data encapsulated as a “bytes” type</a:t>
            </a:r>
          </a:p>
          <a:p>
            <a:r>
              <a:rPr lang="en-US" sz="2000" dirty="0" err="1" smtClean="0"/>
              <a:t>RVFMessage</a:t>
            </a:r>
            <a:r>
              <a:rPr lang="en-US" sz="2000" dirty="0" smtClean="0"/>
              <a:t> as interface to Request and Response handlers</a:t>
            </a:r>
            <a:endParaRPr lang="en-US" sz="2000" dirty="0"/>
          </a:p>
        </p:txBody>
      </p:sp>
    </p:spTree>
    <p:extLst>
      <p:ext uri="{BB962C8B-B14F-4D97-AF65-F5344CB8AC3E}">
        <p14:creationId xmlns:p14="http://schemas.microsoft.com/office/powerpoint/2010/main" val="258761620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ts val="3000"/>
              </a:lnSpc>
            </a:pPr>
            <a:r>
              <a:rPr lang="en-US" dirty="0" err="1" smtClean="0"/>
              <a:t>Protobuf</a:t>
            </a:r>
            <a:r>
              <a:rPr lang="en-US" dirty="0" smtClean="0"/>
              <a:t> RVF</a:t>
            </a:r>
            <a:br>
              <a:rPr lang="en-US" dirty="0" smtClean="0"/>
            </a:br>
            <a:r>
              <a:rPr lang="en-US" sz="2800" dirty="0" smtClean="0"/>
              <a:t>Encapsulation Model Example</a:t>
            </a:r>
            <a:endParaRPr lang="en-US" dirty="0"/>
          </a:p>
        </p:txBody>
      </p:sp>
      <p:sp>
        <p:nvSpPr>
          <p:cNvPr id="6" name="Text Placeholder 5"/>
          <p:cNvSpPr>
            <a:spLocks noGrp="1"/>
          </p:cNvSpPr>
          <p:nvPr>
            <p:ph type="body" idx="1"/>
          </p:nvPr>
        </p:nvSpPr>
        <p:spPr/>
        <p:txBody>
          <a:bodyPr/>
          <a:lstStyle/>
          <a:p>
            <a:r>
              <a:rPr lang="en-US" dirty="0" err="1" smtClean="0"/>
              <a:t>SCAN.proto</a:t>
            </a:r>
            <a:endParaRPr lang="en-US" dirty="0"/>
          </a:p>
        </p:txBody>
      </p:sp>
      <p:sp>
        <p:nvSpPr>
          <p:cNvPr id="3" name="Date Placeholder 2"/>
          <p:cNvSpPr>
            <a:spLocks noGrp="1"/>
          </p:cNvSpPr>
          <p:nvPr>
            <p:ph type="dt" sz="half" idx="10"/>
          </p:nvPr>
        </p:nvSpPr>
        <p:spPr>
          <a:xfrm>
            <a:off x="7543800" y="4767263"/>
            <a:ext cx="905523" cy="273844"/>
          </a:xfrm>
        </p:spPr>
        <p:txBody>
          <a:bodyPr/>
          <a:lstStyle/>
          <a:p>
            <a:fld id="{1AC34D5B-ED77-41C2-AAB0-DB6F8D439F88}" type="datetime1">
              <a:rPr lang="en-US" smtClean="0"/>
              <a:t>3/23/2021</a:t>
            </a:fld>
            <a:endParaRPr lang="en-US" dirty="0"/>
          </a:p>
        </p:txBody>
      </p:sp>
      <p:sp>
        <p:nvSpPr>
          <p:cNvPr id="4" name="Footer Placeholder 3"/>
          <p:cNvSpPr>
            <a:spLocks noGrp="1"/>
          </p:cNvSpPr>
          <p:nvPr>
            <p:ph type="ftr" sz="quarter" idx="11"/>
          </p:nvPr>
        </p:nvSpPr>
        <p:spPr/>
        <p:txBody>
          <a:bodyPr/>
          <a:lstStyle/>
          <a:p>
            <a:r>
              <a:rPr lang="en-US" smtClean="0"/>
              <a:t>P2654/P1687.1 Unified Concepts Analysis</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78</a:t>
            </a:fld>
            <a:endParaRPr lang="en-US"/>
          </a:p>
        </p:txBody>
      </p:sp>
      <p:sp>
        <p:nvSpPr>
          <p:cNvPr id="8" name="Content Placeholder 7"/>
          <p:cNvSpPr>
            <a:spLocks noGrp="1"/>
          </p:cNvSpPr>
          <p:nvPr>
            <p:ph sz="quarter" idx="13"/>
          </p:nvPr>
        </p:nvSpPr>
        <p:spPr/>
        <p:txBody>
          <a:bodyPr>
            <a:normAutofit fontScale="62500" lnSpcReduction="20000"/>
          </a:bodyPr>
          <a:lstStyle/>
          <a:p>
            <a:pPr marL="0" indent="0">
              <a:buNone/>
            </a:pPr>
            <a:r>
              <a:rPr lang="en-US" sz="1400" dirty="0">
                <a:solidFill>
                  <a:schemeClr val="tx1"/>
                </a:solidFill>
              </a:rPr>
              <a:t>syntax = "proto3</a:t>
            </a:r>
            <a:r>
              <a:rPr lang="en-US" sz="1400" dirty="0" smtClean="0">
                <a:solidFill>
                  <a:schemeClr val="tx1"/>
                </a:solidFill>
              </a:rPr>
              <a:t>";</a:t>
            </a:r>
          </a:p>
          <a:p>
            <a:pPr marL="0" indent="0">
              <a:buNone/>
            </a:pPr>
            <a:r>
              <a:rPr lang="en-US" sz="1400" dirty="0" smtClean="0">
                <a:solidFill>
                  <a:schemeClr val="tx1"/>
                </a:solidFill>
              </a:rPr>
              <a:t>Import “</a:t>
            </a:r>
            <a:r>
              <a:rPr lang="en-US" sz="1400" dirty="0" err="1" smtClean="0">
                <a:solidFill>
                  <a:schemeClr val="tx1"/>
                </a:solidFill>
              </a:rPr>
              <a:t>IntBV.proto</a:t>
            </a:r>
            <a:r>
              <a:rPr lang="en-US" sz="1400" dirty="0" smtClean="0">
                <a:solidFill>
                  <a:schemeClr val="tx1"/>
                </a:solidFill>
              </a:rPr>
              <a:t>”;</a:t>
            </a:r>
            <a:endParaRPr lang="en-US" sz="1400" dirty="0">
              <a:solidFill>
                <a:schemeClr val="tx1"/>
              </a:solidFill>
            </a:endParaRPr>
          </a:p>
          <a:p>
            <a:pPr marL="0" indent="0">
              <a:buNone/>
            </a:pPr>
            <a:r>
              <a:rPr lang="en-US" sz="1400" dirty="0">
                <a:solidFill>
                  <a:schemeClr val="tx1"/>
                </a:solidFill>
              </a:rPr>
              <a:t>package RVF</a:t>
            </a:r>
            <a:r>
              <a:rPr lang="en-US" sz="1400" dirty="0" smtClean="0">
                <a:solidFill>
                  <a:schemeClr val="tx1"/>
                </a:solidFill>
              </a:rPr>
              <a:t>; </a:t>
            </a:r>
          </a:p>
          <a:p>
            <a:pPr marL="0" indent="0">
              <a:buNone/>
            </a:pPr>
            <a:endParaRPr lang="en-US" sz="1400" dirty="0" smtClean="0">
              <a:solidFill>
                <a:schemeClr val="tx1"/>
              </a:solidFill>
            </a:endParaRPr>
          </a:p>
          <a:p>
            <a:pPr marL="0" indent="0">
              <a:buNone/>
            </a:pPr>
            <a:r>
              <a:rPr lang="en-US" sz="1400" dirty="0" smtClean="0">
                <a:solidFill>
                  <a:srgbClr val="FF0000"/>
                </a:solidFill>
              </a:rPr>
              <a:t>Message</a:t>
            </a:r>
            <a:r>
              <a:rPr lang="en-US" sz="1400" dirty="0" smtClean="0">
                <a:solidFill>
                  <a:schemeClr val="tx1"/>
                </a:solidFill>
              </a:rPr>
              <a:t> SU{</a:t>
            </a:r>
            <a:endParaRPr lang="en-US" sz="1400" dirty="0">
              <a:solidFill>
                <a:schemeClr val="tx1"/>
              </a:solidFill>
            </a:endParaRPr>
          </a:p>
          <a:p>
            <a:pPr marL="0" indent="0">
              <a:buNone/>
            </a:pPr>
            <a:r>
              <a:rPr lang="en-US" sz="1400" dirty="0">
                <a:solidFill>
                  <a:schemeClr val="tx1"/>
                </a:solidFill>
              </a:rPr>
              <a:t>  </a:t>
            </a:r>
            <a:r>
              <a:rPr lang="en-US" sz="1400" dirty="0">
                <a:solidFill>
                  <a:srgbClr val="7030A0"/>
                </a:solidFill>
              </a:rPr>
              <a:t>uint32</a:t>
            </a:r>
            <a:r>
              <a:rPr lang="en-US" sz="1400" dirty="0">
                <a:solidFill>
                  <a:schemeClr val="tx1"/>
                </a:solidFill>
              </a:rPr>
              <a:t> UID = 1</a:t>
            </a:r>
            <a:r>
              <a:rPr lang="en-US" sz="1400" dirty="0" smtClean="0">
                <a:solidFill>
                  <a:schemeClr val="tx1"/>
                </a:solidFill>
              </a:rPr>
              <a:t>;</a:t>
            </a:r>
          </a:p>
          <a:p>
            <a:pPr marL="0" indent="0">
              <a:buNone/>
            </a:pPr>
            <a:r>
              <a:rPr lang="en-US" sz="1400" dirty="0" smtClean="0">
                <a:solidFill>
                  <a:srgbClr val="7030A0"/>
                </a:solidFill>
              </a:rPr>
              <a:t>  </a:t>
            </a:r>
            <a:r>
              <a:rPr lang="en-US" sz="1400" dirty="0" err="1" smtClean="0">
                <a:solidFill>
                  <a:srgbClr val="7030A0"/>
                </a:solidFill>
              </a:rPr>
              <a:t>IntBV</a:t>
            </a:r>
            <a:r>
              <a:rPr lang="en-US" sz="1400" dirty="0" smtClean="0">
                <a:solidFill>
                  <a:schemeClr val="tx1"/>
                </a:solidFill>
              </a:rPr>
              <a:t> </a:t>
            </a:r>
            <a:r>
              <a:rPr lang="en-US" sz="1400" dirty="0" err="1" smtClean="0">
                <a:solidFill>
                  <a:schemeClr val="tx1"/>
                </a:solidFill>
              </a:rPr>
              <a:t>si_vector</a:t>
            </a:r>
            <a:r>
              <a:rPr lang="en-US" sz="1400" dirty="0" smtClean="0">
                <a:solidFill>
                  <a:schemeClr val="tx1"/>
                </a:solidFill>
              </a:rPr>
              <a:t> = </a:t>
            </a:r>
            <a:r>
              <a:rPr lang="en-US" sz="1400" dirty="0">
                <a:solidFill>
                  <a:schemeClr val="tx1"/>
                </a:solidFill>
              </a:rPr>
              <a:t>2</a:t>
            </a:r>
            <a:r>
              <a:rPr lang="en-US" sz="1400" dirty="0" smtClean="0">
                <a:solidFill>
                  <a:schemeClr val="tx1"/>
                </a:solidFill>
              </a:rPr>
              <a:t>;</a:t>
            </a:r>
          </a:p>
          <a:p>
            <a:pPr marL="0" indent="0">
              <a:buNone/>
            </a:pPr>
            <a:r>
              <a:rPr lang="en-US" sz="1400" dirty="0" smtClean="0">
                <a:solidFill>
                  <a:schemeClr val="tx1"/>
                </a:solidFill>
              </a:rPr>
              <a:t>}</a:t>
            </a:r>
            <a:endParaRPr lang="en-US" sz="1400" dirty="0">
              <a:solidFill>
                <a:schemeClr val="tx1"/>
              </a:solidFill>
            </a:endParaRPr>
          </a:p>
          <a:p>
            <a:pPr marL="0" indent="0">
              <a:buNone/>
            </a:pPr>
            <a:endParaRPr lang="en-US" sz="1400" dirty="0"/>
          </a:p>
          <a:p>
            <a:pPr marL="0" indent="0">
              <a:buNone/>
            </a:pPr>
            <a:r>
              <a:rPr lang="en-US" sz="1400" dirty="0">
                <a:solidFill>
                  <a:srgbClr val="FF0000"/>
                </a:solidFill>
              </a:rPr>
              <a:t>Message</a:t>
            </a:r>
            <a:r>
              <a:rPr lang="en-US" sz="1400" dirty="0">
                <a:solidFill>
                  <a:schemeClr val="tx1"/>
                </a:solidFill>
              </a:rPr>
              <a:t> </a:t>
            </a:r>
            <a:r>
              <a:rPr lang="en-US" sz="1400" dirty="0" smtClean="0">
                <a:solidFill>
                  <a:schemeClr val="tx1"/>
                </a:solidFill>
              </a:rPr>
              <a:t>CS{</a:t>
            </a:r>
            <a:endParaRPr lang="en-US" sz="1400" dirty="0">
              <a:solidFill>
                <a:schemeClr val="tx1"/>
              </a:solidFill>
            </a:endParaRPr>
          </a:p>
          <a:p>
            <a:pPr marL="0" indent="0">
              <a:buNone/>
            </a:pPr>
            <a:r>
              <a:rPr lang="en-US" sz="1400" dirty="0">
                <a:solidFill>
                  <a:schemeClr val="tx1"/>
                </a:solidFill>
              </a:rPr>
              <a:t>  </a:t>
            </a:r>
            <a:r>
              <a:rPr lang="en-US" sz="1400" dirty="0">
                <a:solidFill>
                  <a:srgbClr val="7030A0"/>
                </a:solidFill>
              </a:rPr>
              <a:t>uint32</a:t>
            </a:r>
            <a:r>
              <a:rPr lang="en-US" sz="1400" dirty="0">
                <a:solidFill>
                  <a:schemeClr val="tx1"/>
                </a:solidFill>
              </a:rPr>
              <a:t> UID = 1;</a:t>
            </a:r>
          </a:p>
          <a:p>
            <a:pPr marL="0" indent="0">
              <a:buNone/>
            </a:pPr>
            <a:r>
              <a:rPr lang="en-US" sz="1400" dirty="0">
                <a:solidFill>
                  <a:srgbClr val="7030A0"/>
                </a:solidFill>
              </a:rPr>
              <a:t>  </a:t>
            </a:r>
            <a:r>
              <a:rPr lang="en-US" sz="1400" dirty="0" err="1">
                <a:solidFill>
                  <a:srgbClr val="7030A0"/>
                </a:solidFill>
              </a:rPr>
              <a:t>IntBV</a:t>
            </a:r>
            <a:r>
              <a:rPr lang="en-US" sz="1400" dirty="0">
                <a:solidFill>
                  <a:schemeClr val="tx1"/>
                </a:solidFill>
              </a:rPr>
              <a:t> </a:t>
            </a:r>
            <a:r>
              <a:rPr lang="en-US" sz="1400" dirty="0" err="1" smtClean="0">
                <a:solidFill>
                  <a:schemeClr val="tx1"/>
                </a:solidFill>
              </a:rPr>
              <a:t>safe_vector</a:t>
            </a:r>
            <a:r>
              <a:rPr lang="en-US" sz="1400" dirty="0" smtClean="0">
                <a:solidFill>
                  <a:schemeClr val="tx1"/>
                </a:solidFill>
              </a:rPr>
              <a:t> </a:t>
            </a:r>
            <a:r>
              <a:rPr lang="en-US" sz="1400" dirty="0">
                <a:solidFill>
                  <a:schemeClr val="tx1"/>
                </a:solidFill>
              </a:rPr>
              <a:t>= 2</a:t>
            </a:r>
            <a:r>
              <a:rPr lang="en-US" sz="1400" dirty="0" smtClean="0">
                <a:solidFill>
                  <a:schemeClr val="tx1"/>
                </a:solidFill>
              </a:rPr>
              <a:t>;</a:t>
            </a:r>
          </a:p>
          <a:p>
            <a:pPr marL="0" indent="0">
              <a:buNone/>
            </a:pPr>
            <a:r>
              <a:rPr lang="en-US" sz="1400" dirty="0">
                <a:solidFill>
                  <a:schemeClr val="tx1"/>
                </a:solidFill>
              </a:rPr>
              <a:t> </a:t>
            </a:r>
            <a:r>
              <a:rPr lang="en-US" sz="1400" dirty="0" smtClean="0">
                <a:solidFill>
                  <a:schemeClr val="tx1"/>
                </a:solidFill>
              </a:rPr>
              <a:t> </a:t>
            </a:r>
            <a:r>
              <a:rPr lang="en-US" sz="1400" dirty="0" err="1" smtClean="0">
                <a:solidFill>
                  <a:schemeClr val="tx1"/>
                </a:solidFill>
              </a:rPr>
              <a:t>IntBV</a:t>
            </a:r>
            <a:r>
              <a:rPr lang="en-US" sz="1400" dirty="0" smtClean="0">
                <a:solidFill>
                  <a:schemeClr val="tx1"/>
                </a:solidFill>
              </a:rPr>
              <a:t> </a:t>
            </a:r>
            <a:r>
              <a:rPr lang="en-US" sz="1400" dirty="0" err="1" smtClean="0">
                <a:solidFill>
                  <a:schemeClr val="tx1"/>
                </a:solidFill>
              </a:rPr>
              <a:t>so_vector</a:t>
            </a:r>
            <a:r>
              <a:rPr lang="en-US" sz="1400" dirty="0" smtClean="0">
                <a:solidFill>
                  <a:schemeClr val="tx1"/>
                </a:solidFill>
              </a:rPr>
              <a:t> = 3;</a:t>
            </a:r>
            <a:endParaRPr lang="en-US" sz="1400" dirty="0">
              <a:solidFill>
                <a:schemeClr val="tx1"/>
              </a:solidFill>
            </a:endParaRPr>
          </a:p>
          <a:p>
            <a:pPr marL="0" indent="0">
              <a:buNone/>
            </a:pPr>
            <a:r>
              <a:rPr lang="en-US" sz="1400" dirty="0">
                <a:solidFill>
                  <a:schemeClr val="tx1"/>
                </a:solidFill>
              </a:rPr>
              <a:t>}</a:t>
            </a:r>
          </a:p>
          <a:p>
            <a:pPr marL="0" indent="0">
              <a:buNone/>
            </a:pPr>
            <a:endParaRPr lang="en-US" sz="1400" dirty="0"/>
          </a:p>
          <a:p>
            <a:pPr marL="0" indent="0">
              <a:buNone/>
            </a:pPr>
            <a:r>
              <a:rPr lang="en-US" sz="1400" dirty="0" smtClean="0">
                <a:solidFill>
                  <a:srgbClr val="FF0000"/>
                </a:solidFill>
              </a:rPr>
              <a:t>Message</a:t>
            </a:r>
            <a:r>
              <a:rPr lang="en-US" sz="1400" dirty="0" smtClean="0">
                <a:solidFill>
                  <a:schemeClr val="tx1"/>
                </a:solidFill>
              </a:rPr>
              <a:t> </a:t>
            </a:r>
            <a:r>
              <a:rPr lang="en-US" sz="1400" dirty="0">
                <a:solidFill>
                  <a:schemeClr val="tx1"/>
                </a:solidFill>
              </a:rPr>
              <a:t>CSU{</a:t>
            </a:r>
          </a:p>
          <a:p>
            <a:pPr marL="0" indent="0">
              <a:buNone/>
            </a:pPr>
            <a:r>
              <a:rPr lang="en-US" sz="1400" dirty="0">
                <a:solidFill>
                  <a:schemeClr val="tx1"/>
                </a:solidFill>
              </a:rPr>
              <a:t>  </a:t>
            </a:r>
            <a:r>
              <a:rPr lang="en-US" sz="1400" dirty="0">
                <a:solidFill>
                  <a:srgbClr val="7030A0"/>
                </a:solidFill>
              </a:rPr>
              <a:t>uint32</a:t>
            </a:r>
            <a:r>
              <a:rPr lang="en-US" sz="1400" dirty="0">
                <a:solidFill>
                  <a:schemeClr val="tx1"/>
                </a:solidFill>
              </a:rPr>
              <a:t> UID = 1;</a:t>
            </a:r>
          </a:p>
          <a:p>
            <a:pPr marL="0" indent="0">
              <a:buNone/>
            </a:pPr>
            <a:r>
              <a:rPr lang="en-US" sz="1400" dirty="0">
                <a:solidFill>
                  <a:srgbClr val="7030A0"/>
                </a:solidFill>
              </a:rPr>
              <a:t>  </a:t>
            </a:r>
            <a:r>
              <a:rPr lang="en-US" sz="1400" dirty="0" err="1">
                <a:solidFill>
                  <a:srgbClr val="7030A0"/>
                </a:solidFill>
              </a:rPr>
              <a:t>IntBV</a:t>
            </a:r>
            <a:r>
              <a:rPr lang="en-US" sz="1400" dirty="0">
                <a:solidFill>
                  <a:schemeClr val="tx1"/>
                </a:solidFill>
              </a:rPr>
              <a:t> </a:t>
            </a:r>
            <a:r>
              <a:rPr lang="en-US" sz="1400" dirty="0" err="1">
                <a:solidFill>
                  <a:schemeClr val="tx1"/>
                </a:solidFill>
              </a:rPr>
              <a:t>si_vector</a:t>
            </a:r>
            <a:r>
              <a:rPr lang="en-US" sz="1400" dirty="0">
                <a:solidFill>
                  <a:schemeClr val="tx1"/>
                </a:solidFill>
              </a:rPr>
              <a:t> = 2;</a:t>
            </a:r>
          </a:p>
          <a:p>
            <a:pPr marL="0" indent="0">
              <a:buNone/>
            </a:pPr>
            <a:r>
              <a:rPr lang="en-US" sz="1400" dirty="0">
                <a:solidFill>
                  <a:srgbClr val="7030A0"/>
                </a:solidFill>
              </a:rPr>
              <a:t>  </a:t>
            </a:r>
            <a:r>
              <a:rPr lang="en-US" sz="1400" dirty="0" err="1">
                <a:solidFill>
                  <a:srgbClr val="7030A0"/>
                </a:solidFill>
              </a:rPr>
              <a:t>IntBV</a:t>
            </a:r>
            <a:r>
              <a:rPr lang="en-US" sz="1400" dirty="0">
                <a:solidFill>
                  <a:schemeClr val="tx1"/>
                </a:solidFill>
              </a:rPr>
              <a:t> </a:t>
            </a:r>
            <a:r>
              <a:rPr lang="en-US" sz="1400" dirty="0" err="1">
                <a:solidFill>
                  <a:schemeClr val="tx1"/>
                </a:solidFill>
              </a:rPr>
              <a:t>so_vector</a:t>
            </a:r>
            <a:r>
              <a:rPr lang="en-US" sz="1400" dirty="0">
                <a:solidFill>
                  <a:schemeClr val="tx1"/>
                </a:solidFill>
              </a:rPr>
              <a:t> = 3;</a:t>
            </a:r>
          </a:p>
          <a:p>
            <a:pPr marL="0" indent="0">
              <a:buNone/>
            </a:pPr>
            <a:r>
              <a:rPr lang="en-US" sz="1400" dirty="0">
                <a:solidFill>
                  <a:schemeClr val="tx1"/>
                </a:solidFill>
              </a:rPr>
              <a:t>}</a:t>
            </a:r>
          </a:p>
          <a:p>
            <a:pPr marL="0" indent="0">
              <a:buNone/>
            </a:pPr>
            <a:endParaRPr lang="en-US" sz="1400" dirty="0"/>
          </a:p>
          <a:p>
            <a:pPr marL="0" indent="0">
              <a:buNone/>
            </a:pPr>
            <a:endParaRPr lang="en-US" sz="1400" dirty="0"/>
          </a:p>
        </p:txBody>
      </p:sp>
      <p:sp>
        <p:nvSpPr>
          <p:cNvPr id="12" name="Content Placeholder 11"/>
          <p:cNvSpPr>
            <a:spLocks noGrp="1"/>
          </p:cNvSpPr>
          <p:nvPr>
            <p:ph sz="quarter" idx="14"/>
          </p:nvPr>
        </p:nvSpPr>
        <p:spPr>
          <a:xfrm>
            <a:off x="4672584" y="1276350"/>
            <a:ext cx="4041648" cy="3429000"/>
          </a:xfrm>
        </p:spPr>
        <p:txBody>
          <a:bodyPr>
            <a:normAutofit/>
          </a:bodyPr>
          <a:lstStyle/>
          <a:p>
            <a:r>
              <a:rPr lang="en-US" sz="2000" dirty="0" smtClean="0"/>
              <a:t>Specialized messages for context around Model Node</a:t>
            </a:r>
          </a:p>
          <a:p>
            <a:r>
              <a:rPr lang="en-US" sz="2000" dirty="0" smtClean="0"/>
              <a:t>Required fields used by software administration of message routing (e.g., UID, command)</a:t>
            </a:r>
          </a:p>
          <a:p>
            <a:r>
              <a:rPr lang="en-US" sz="2000" dirty="0" smtClean="0"/>
              <a:t>Context messages serialized/</a:t>
            </a:r>
            <a:r>
              <a:rPr lang="en-US" sz="2000" dirty="0" err="1" smtClean="0"/>
              <a:t>deserialized</a:t>
            </a:r>
            <a:r>
              <a:rPr lang="en-US" sz="2000" dirty="0" smtClean="0"/>
              <a:t> to pack into carrier message</a:t>
            </a:r>
            <a:endParaRPr lang="en-US" sz="2000" dirty="0"/>
          </a:p>
        </p:txBody>
      </p:sp>
    </p:spTree>
    <p:extLst>
      <p:ext uri="{BB962C8B-B14F-4D97-AF65-F5344CB8AC3E}">
        <p14:creationId xmlns:p14="http://schemas.microsoft.com/office/powerpoint/2010/main" val="46286966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381000"/>
            <a:ext cx="8229600" cy="1200150"/>
          </a:xfrm>
        </p:spPr>
        <p:txBody>
          <a:bodyPr/>
          <a:lstStyle/>
          <a:p>
            <a:r>
              <a:rPr lang="en-US" dirty="0" smtClean="0"/>
              <a:t>Serialization Encapsulation Example</a:t>
            </a:r>
            <a:endParaRPr lang="en-US" dirty="0"/>
          </a:p>
        </p:txBody>
      </p:sp>
      <p:sp>
        <p:nvSpPr>
          <p:cNvPr id="5" name="Footer Placeholder 4"/>
          <p:cNvSpPr>
            <a:spLocks noGrp="1"/>
          </p:cNvSpPr>
          <p:nvPr>
            <p:ph type="ftr" sz="quarter" idx="11"/>
          </p:nvPr>
        </p:nvSpPr>
        <p:spPr/>
        <p:txBody>
          <a:bodyPr/>
          <a:lstStyle/>
          <a:p>
            <a:r>
              <a:rPr lang="en-US" smtClean="0"/>
              <a:t>P2654/P1687.1 Unified Concepts Analysis</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79</a:t>
            </a:fld>
            <a:endParaRPr lang="en-US"/>
          </a:p>
        </p:txBody>
      </p:sp>
      <p:sp>
        <p:nvSpPr>
          <p:cNvPr id="9" name="Date Placeholder 8"/>
          <p:cNvSpPr>
            <a:spLocks noGrp="1"/>
          </p:cNvSpPr>
          <p:nvPr>
            <p:ph type="dt" sz="half" idx="10"/>
          </p:nvPr>
        </p:nvSpPr>
        <p:spPr/>
        <p:txBody>
          <a:bodyPr/>
          <a:lstStyle/>
          <a:p>
            <a:fld id="{C63D19F2-8E7A-4DB4-8131-C35108215016}" type="datetime1">
              <a:rPr lang="en-US" smtClean="0"/>
              <a:t>3/23/2021</a:t>
            </a:fld>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42950"/>
            <a:ext cx="1876425" cy="250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409950"/>
            <a:ext cx="2657475" cy="134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1885950"/>
            <a:ext cx="5972175"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1496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95350"/>
          </a:xfrm>
        </p:spPr>
        <p:txBody>
          <a:bodyPr/>
          <a:lstStyle/>
          <a:p>
            <a:pPr>
              <a:lnSpc>
                <a:spcPts val="3000"/>
              </a:lnSpc>
            </a:pPr>
            <a:r>
              <a:rPr lang="en-US" sz="2000" dirty="0"/>
              <a:t>Transformation and RVF-to-RVF interface boundaries</a:t>
            </a:r>
            <a:br>
              <a:rPr lang="en-US" sz="2000" dirty="0"/>
            </a:br>
            <a:r>
              <a:rPr lang="en-US" sz="1600" dirty="0"/>
              <a:t>Message Transformation</a:t>
            </a:r>
            <a:endParaRPr lang="en-US" dirty="0"/>
          </a:p>
        </p:txBody>
      </p:sp>
      <p:sp>
        <p:nvSpPr>
          <p:cNvPr id="3" name="Content Placeholder 2"/>
          <p:cNvSpPr>
            <a:spLocks noGrp="1"/>
          </p:cNvSpPr>
          <p:nvPr>
            <p:ph idx="1"/>
          </p:nvPr>
        </p:nvSpPr>
        <p:spPr>
          <a:xfrm>
            <a:off x="609600" y="914400"/>
            <a:ext cx="8077200" cy="3486150"/>
          </a:xfrm>
        </p:spPr>
        <p:txBody>
          <a:bodyPr>
            <a:normAutofit fontScale="85000" lnSpcReduction="10000"/>
          </a:bodyPr>
          <a:lstStyle/>
          <a:p>
            <a:pPr>
              <a:buFont typeface="Arial" panose="020B0604020202020204" pitchFamily="34" charset="0"/>
              <a:buChar char="•"/>
            </a:pPr>
            <a:r>
              <a:rPr lang="en-US" dirty="0"/>
              <a:t>Brad’s demo packets</a:t>
            </a:r>
          </a:p>
          <a:p>
            <a:pPr lvl="1">
              <a:buFont typeface="Arial" panose="020B0604020202020204" pitchFamily="34" charset="0"/>
              <a:buChar char="•"/>
            </a:pPr>
            <a:r>
              <a:rPr lang="en-US" dirty="0"/>
              <a:t>Universal Identifier – UID (unique for an assembly instance – a node in the topology tree slide </a:t>
            </a:r>
            <a:r>
              <a:rPr lang="en-US" dirty="0" smtClean="0"/>
              <a:t>24)</a:t>
            </a:r>
            <a:endParaRPr lang="en-US" dirty="0"/>
          </a:p>
          <a:p>
            <a:pPr lvl="1">
              <a:buFont typeface="Arial" panose="020B0604020202020204" pitchFamily="34" charset="0"/>
              <a:buChar char="•"/>
            </a:pPr>
            <a:r>
              <a:rPr lang="en-US" dirty="0"/>
              <a:t>Command – String</a:t>
            </a:r>
          </a:p>
          <a:p>
            <a:pPr lvl="1">
              <a:buFont typeface="Arial" panose="020B0604020202020204" pitchFamily="34" charset="0"/>
              <a:buChar char="•"/>
            </a:pPr>
            <a:r>
              <a:rPr lang="en-US" dirty="0"/>
              <a:t>Payload – binary data formatting parameters and data required for a </a:t>
            </a:r>
            <a:r>
              <a:rPr lang="en-US" dirty="0" smtClean="0"/>
              <a:t>callback</a:t>
            </a:r>
          </a:p>
          <a:p>
            <a:pPr>
              <a:buFont typeface="Arial" panose="020B0604020202020204" pitchFamily="34" charset="0"/>
              <a:buChar char="•"/>
            </a:pPr>
            <a:r>
              <a:rPr lang="en-US" dirty="0" smtClean="0"/>
              <a:t>There are 2 aspects for the packet</a:t>
            </a:r>
          </a:p>
          <a:p>
            <a:pPr lvl="1">
              <a:buFont typeface="Arial" panose="020B0604020202020204" pitchFamily="34" charset="0"/>
              <a:buChar char="•"/>
            </a:pPr>
            <a:r>
              <a:rPr lang="en-US" dirty="0" smtClean="0"/>
              <a:t>That which is specific to a tool implementation (not part of the standard) – UID</a:t>
            </a:r>
          </a:p>
          <a:p>
            <a:pPr lvl="1">
              <a:buFont typeface="Arial" panose="020B0604020202020204" pitchFamily="34" charset="0"/>
              <a:buChar char="•"/>
            </a:pPr>
            <a:r>
              <a:rPr lang="en-US" dirty="0" smtClean="0"/>
              <a:t>That which is descriptive and not prescriptive as part of the interface: Callback name, Callback parameters, Data</a:t>
            </a:r>
          </a:p>
          <a:p>
            <a:pPr>
              <a:buFont typeface="Arial" panose="020B0604020202020204" pitchFamily="34" charset="0"/>
              <a:buChar char="•"/>
            </a:pPr>
            <a:r>
              <a:rPr lang="en-US" dirty="0" smtClean="0"/>
              <a:t>UID across physical hardware boundaries (system to sub-system) may require a way of exporting the remote UID and aliased for the local model to use.  Does this make UID required for the standard?</a:t>
            </a:r>
            <a:endParaRPr lang="en-US" dirty="0"/>
          </a:p>
        </p:txBody>
      </p:sp>
      <p:sp>
        <p:nvSpPr>
          <p:cNvPr id="4" name="Date Placeholder 3"/>
          <p:cNvSpPr>
            <a:spLocks noGrp="1"/>
          </p:cNvSpPr>
          <p:nvPr>
            <p:ph type="dt" sz="half" idx="10"/>
          </p:nvPr>
        </p:nvSpPr>
        <p:spPr/>
        <p:txBody>
          <a:bodyPr/>
          <a:lstStyle/>
          <a:p>
            <a:pPr>
              <a:defRPr/>
            </a:pPr>
            <a:fld id="{CB557172-CF47-4181-8966-DA18E2E930A1}" type="datetime1">
              <a:rPr lang="en-US" smtClean="0"/>
              <a:t>3/23/2021</a:t>
            </a:fld>
            <a:endParaRPr lang="en-US" dirty="0"/>
          </a:p>
        </p:txBody>
      </p:sp>
      <p:sp>
        <p:nvSpPr>
          <p:cNvPr id="6" name="Slide Number Placeholder 5"/>
          <p:cNvSpPr>
            <a:spLocks noGrp="1"/>
          </p:cNvSpPr>
          <p:nvPr>
            <p:ph type="sldNum" sz="quarter" idx="12"/>
          </p:nvPr>
        </p:nvSpPr>
        <p:spPr/>
        <p:txBody>
          <a:bodyPr/>
          <a:lstStyle/>
          <a:p>
            <a:pPr>
              <a:defRPr/>
            </a:pPr>
            <a:fld id="{BC2E1C35-070C-B34E-A7FF-C7EF50ECC007}" type="slidenum">
              <a:rPr lang="en-US" smtClean="0"/>
              <a:pPr>
                <a:defRPr/>
              </a:pPr>
              <a:t>8</a:t>
            </a:fld>
            <a:endParaRPr lang="en-US" sz="1400">
              <a:latin typeface="Myriad Pro" charset="0"/>
            </a:endParaRPr>
          </a:p>
        </p:txBody>
      </p:sp>
      <p:sp>
        <p:nvSpPr>
          <p:cNvPr id="7" name="Footer Placeholder 2"/>
          <p:cNvSpPr>
            <a:spLocks noGrp="1"/>
          </p:cNvSpPr>
          <p:nvPr>
            <p:ph type="ftr" sz="quarter" idx="11"/>
          </p:nvPr>
        </p:nvSpPr>
        <p:spPr>
          <a:xfrm>
            <a:off x="659166" y="4767263"/>
            <a:ext cx="2693634" cy="273844"/>
          </a:xfrm>
        </p:spPr>
        <p:txBody>
          <a:bodyPr/>
          <a:lstStyle/>
          <a:p>
            <a:r>
              <a:rPr lang="en-US" dirty="0" smtClean="0">
                <a:solidFill>
                  <a:prstClr val="black">
                    <a:lumMod val="65000"/>
                    <a:lumOff val="35000"/>
                  </a:prstClr>
                </a:solidFill>
              </a:rPr>
              <a:t>P2654/P1687.1 Unified Concepts Analysis</a:t>
            </a:r>
            <a:endParaRPr lang="en-US" dirty="0">
              <a:solidFill>
                <a:prstClr val="black">
                  <a:lumMod val="65000"/>
                  <a:lumOff val="35000"/>
                </a:prstClr>
              </a:solidFill>
            </a:endParaRPr>
          </a:p>
        </p:txBody>
      </p:sp>
    </p:spTree>
    <p:extLst>
      <p:ext uri="{BB962C8B-B14F-4D97-AF65-F5344CB8AC3E}">
        <p14:creationId xmlns:p14="http://schemas.microsoft.com/office/powerpoint/2010/main" val="339744725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0" y="0"/>
            <a:ext cx="2409825" cy="1200150"/>
          </a:xfrm>
        </p:spPr>
        <p:txBody>
          <a:bodyPr/>
          <a:lstStyle/>
          <a:p>
            <a:pPr>
              <a:lnSpc>
                <a:spcPts val="2500"/>
              </a:lnSpc>
            </a:pPr>
            <a:r>
              <a:rPr lang="en-US" sz="2400" dirty="0" smtClean="0"/>
              <a:t>Deserialization Encapsulation Example</a:t>
            </a:r>
            <a:endParaRPr lang="en-US" sz="2400" dirty="0"/>
          </a:p>
        </p:txBody>
      </p:sp>
      <p:sp>
        <p:nvSpPr>
          <p:cNvPr id="5" name="Footer Placeholder 4"/>
          <p:cNvSpPr>
            <a:spLocks noGrp="1"/>
          </p:cNvSpPr>
          <p:nvPr>
            <p:ph type="ftr" sz="quarter" idx="11"/>
          </p:nvPr>
        </p:nvSpPr>
        <p:spPr/>
        <p:txBody>
          <a:bodyPr/>
          <a:lstStyle/>
          <a:p>
            <a:r>
              <a:rPr lang="en-US" smtClean="0"/>
              <a:t>P2654/P1687.1 Unified Concepts Analysis</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80</a:t>
            </a:fld>
            <a:endParaRPr lang="en-US"/>
          </a:p>
        </p:txBody>
      </p:sp>
      <p:sp>
        <p:nvSpPr>
          <p:cNvPr id="9" name="Date Placeholder 8"/>
          <p:cNvSpPr>
            <a:spLocks noGrp="1"/>
          </p:cNvSpPr>
          <p:nvPr>
            <p:ph type="dt" sz="half" idx="10"/>
          </p:nvPr>
        </p:nvSpPr>
        <p:spPr/>
        <p:txBody>
          <a:bodyPr/>
          <a:lstStyle/>
          <a:p>
            <a:fld id="{C63D19F2-8E7A-4DB4-8131-C35108215016}" type="datetime1">
              <a:rPr lang="en-US" smtClean="0"/>
              <a:t>3/23/2021</a:t>
            </a:fld>
            <a:endParaRPr lang="en-US" dirty="0"/>
          </a:p>
        </p:txBody>
      </p:sp>
      <p:pic>
        <p:nvPicPr>
          <p:cNvPr id="1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14475"/>
            <a:ext cx="1876425" cy="250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8425" y="133350"/>
            <a:ext cx="5438775" cy="462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66516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err="1" smtClean="0"/>
              <a:t>Protobuf</a:t>
            </a:r>
            <a:r>
              <a:rPr lang="en-US" dirty="0" smtClean="0"/>
              <a:t> Proposal</a:t>
            </a:r>
            <a:endParaRPr lang="en-US" dirty="0"/>
          </a:p>
        </p:txBody>
      </p:sp>
      <p:sp>
        <p:nvSpPr>
          <p:cNvPr id="11" name="Content Placeholder 10"/>
          <p:cNvSpPr>
            <a:spLocks noGrp="1"/>
          </p:cNvSpPr>
          <p:nvPr>
            <p:ph idx="1"/>
          </p:nvPr>
        </p:nvSpPr>
        <p:spPr/>
        <p:txBody>
          <a:bodyPr/>
          <a:lstStyle/>
          <a:p>
            <a:r>
              <a:rPr lang="en-US" dirty="0" smtClean="0"/>
              <a:t>The use of encapsulation appears to be the best approach as it standardizes all </a:t>
            </a:r>
            <a:r>
              <a:rPr lang="en-US" dirty="0" err="1" smtClean="0"/>
              <a:t>AccessInterface</a:t>
            </a:r>
            <a:r>
              <a:rPr lang="en-US" dirty="0" smtClean="0"/>
              <a:t> messages to the same format</a:t>
            </a:r>
          </a:p>
          <a:p>
            <a:r>
              <a:rPr lang="en-US" dirty="0" smtClean="0"/>
              <a:t>Overhead requires constructor of message to fill in the </a:t>
            </a:r>
            <a:r>
              <a:rPr lang="en-US" dirty="0" err="1" smtClean="0"/>
              <a:t>metaname</a:t>
            </a:r>
            <a:r>
              <a:rPr lang="en-US" dirty="0" smtClean="0"/>
              <a:t> field of the carrier message for the message type in the payload</a:t>
            </a:r>
          </a:p>
          <a:p>
            <a:r>
              <a:rPr lang="en-US" dirty="0" smtClean="0"/>
              <a:t>Simpler to enforce format rules</a:t>
            </a:r>
            <a:endParaRPr lang="en-US" dirty="0"/>
          </a:p>
        </p:txBody>
      </p:sp>
      <p:sp>
        <p:nvSpPr>
          <p:cNvPr id="9" name="Date Placeholder 8"/>
          <p:cNvSpPr>
            <a:spLocks noGrp="1"/>
          </p:cNvSpPr>
          <p:nvPr>
            <p:ph type="dt" sz="half" idx="10"/>
          </p:nvPr>
        </p:nvSpPr>
        <p:spPr/>
        <p:txBody>
          <a:bodyPr/>
          <a:lstStyle/>
          <a:p>
            <a:fld id="{D5E7B233-41F4-4FA9-BEEC-D0EBD493424A}" type="datetime1">
              <a:rPr lang="en-US" smtClean="0"/>
              <a:t>3/23/2021</a:t>
            </a:fld>
            <a:endParaRPr lang="en-US" dirty="0"/>
          </a:p>
        </p:txBody>
      </p:sp>
      <p:sp>
        <p:nvSpPr>
          <p:cNvPr id="5" name="Footer Placeholder 4"/>
          <p:cNvSpPr>
            <a:spLocks noGrp="1"/>
          </p:cNvSpPr>
          <p:nvPr>
            <p:ph type="ftr" sz="quarter" idx="11"/>
          </p:nvPr>
        </p:nvSpPr>
        <p:spPr/>
        <p:txBody>
          <a:bodyPr/>
          <a:lstStyle/>
          <a:p>
            <a:r>
              <a:rPr lang="en-US" smtClean="0"/>
              <a:t>P2654/P1687.1 Unified Concepts Analysis</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81</a:t>
            </a:fld>
            <a:endParaRPr lang="en-US"/>
          </a:p>
        </p:txBody>
      </p:sp>
    </p:spTree>
    <p:extLst>
      <p:ext uri="{BB962C8B-B14F-4D97-AF65-F5344CB8AC3E}">
        <p14:creationId xmlns:p14="http://schemas.microsoft.com/office/powerpoint/2010/main" val="17888861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ts val="3000"/>
              </a:lnSpc>
            </a:pPr>
            <a:r>
              <a:rPr lang="en-US" dirty="0" err="1" smtClean="0"/>
              <a:t>Protobuf</a:t>
            </a:r>
            <a:r>
              <a:rPr lang="en-US" dirty="0" smtClean="0"/>
              <a:t> RVF</a:t>
            </a:r>
            <a:br>
              <a:rPr lang="en-US" dirty="0" smtClean="0"/>
            </a:br>
            <a:r>
              <a:rPr lang="en-US" sz="2800" dirty="0" smtClean="0"/>
              <a:t>Extension Mechanism</a:t>
            </a:r>
            <a:endParaRPr lang="en-US" dirty="0"/>
          </a:p>
        </p:txBody>
      </p:sp>
      <p:sp>
        <p:nvSpPr>
          <p:cNvPr id="9" name="Content Placeholder 8"/>
          <p:cNvSpPr>
            <a:spLocks noGrp="1"/>
          </p:cNvSpPr>
          <p:nvPr>
            <p:ph idx="1"/>
          </p:nvPr>
        </p:nvSpPr>
        <p:spPr/>
        <p:txBody>
          <a:bodyPr>
            <a:normAutofit fontScale="92500" lnSpcReduction="20000"/>
          </a:bodyPr>
          <a:lstStyle/>
          <a:p>
            <a:r>
              <a:rPr lang="en-US" sz="2000" dirty="0" smtClean="0">
                <a:solidFill>
                  <a:schemeClr val="tx1"/>
                </a:solidFill>
              </a:rPr>
              <a:t>Transformation Programming Interface (TPI)</a:t>
            </a:r>
          </a:p>
          <a:p>
            <a:pPr lvl="1"/>
            <a:r>
              <a:rPr lang="en-US" sz="1400" dirty="0" smtClean="0">
                <a:solidFill>
                  <a:schemeClr val="tx1"/>
                </a:solidFill>
              </a:rPr>
              <a:t>For C/C++ extensions:</a:t>
            </a:r>
          </a:p>
          <a:p>
            <a:pPr lvl="2"/>
            <a:r>
              <a:rPr lang="en-US" sz="1400" dirty="0" smtClean="0">
                <a:solidFill>
                  <a:schemeClr val="tx1"/>
                </a:solidFill>
              </a:rPr>
              <a:t>Dynamic Linked Library (library.so files for Linux/OSX, library.dll for Windows)</a:t>
            </a:r>
          </a:p>
          <a:p>
            <a:pPr lvl="2"/>
            <a:r>
              <a:rPr lang="en-US" sz="1400" dirty="0" smtClean="0">
                <a:solidFill>
                  <a:schemeClr val="tx1"/>
                </a:solidFill>
              </a:rPr>
              <a:t>Strictly C function definitions for handles to code in library</a:t>
            </a:r>
          </a:p>
          <a:p>
            <a:pPr lvl="2"/>
            <a:r>
              <a:rPr lang="en-US" sz="1400" dirty="0" smtClean="0">
                <a:solidFill>
                  <a:schemeClr val="tx1"/>
                </a:solidFill>
              </a:rPr>
              <a:t>Message compatibility achieved by common proto buffer definition</a:t>
            </a:r>
          </a:p>
          <a:p>
            <a:pPr lvl="2"/>
            <a:r>
              <a:rPr lang="en-US" sz="1400" dirty="0" smtClean="0">
                <a:solidFill>
                  <a:schemeClr val="tx1"/>
                </a:solidFill>
              </a:rPr>
              <a:t>Callbacks written in C or C++ for each message type and invoked by handler function</a:t>
            </a:r>
          </a:p>
          <a:p>
            <a:pPr lvl="2"/>
            <a:r>
              <a:rPr lang="en-US" sz="1400" dirty="0" smtClean="0">
                <a:solidFill>
                  <a:schemeClr val="tx1"/>
                </a:solidFill>
              </a:rPr>
              <a:t>Callbacks decode RVF message using proto buffer code generated by </a:t>
            </a:r>
            <a:r>
              <a:rPr lang="en-US" sz="1400" dirty="0" err="1" smtClean="0">
                <a:solidFill>
                  <a:srgbClr val="FF0000"/>
                </a:solidFill>
              </a:rPr>
              <a:t>protoc</a:t>
            </a:r>
            <a:endParaRPr lang="en-US" sz="1400" dirty="0" smtClean="0">
              <a:solidFill>
                <a:srgbClr val="FF0000"/>
              </a:solidFill>
            </a:endParaRPr>
          </a:p>
          <a:p>
            <a:pPr lvl="2"/>
            <a:r>
              <a:rPr lang="en-US" sz="1400" dirty="0" smtClean="0">
                <a:solidFill>
                  <a:schemeClr val="tx1"/>
                </a:solidFill>
              </a:rPr>
              <a:t>EDA tool written in any language supported by Proto Buffer </a:t>
            </a:r>
            <a:r>
              <a:rPr lang="en-US" sz="1400" dirty="0" err="1" smtClean="0">
                <a:solidFill>
                  <a:srgbClr val="FF0000"/>
                </a:solidFill>
              </a:rPr>
              <a:t>protoc</a:t>
            </a:r>
            <a:endParaRPr lang="en-US" sz="1400" dirty="0" smtClean="0">
              <a:solidFill>
                <a:srgbClr val="FF0000"/>
              </a:solidFill>
            </a:endParaRPr>
          </a:p>
          <a:p>
            <a:pPr lvl="2"/>
            <a:r>
              <a:rPr lang="en-US" sz="1400" dirty="0" smtClean="0">
                <a:solidFill>
                  <a:schemeClr val="tx1"/>
                </a:solidFill>
              </a:rPr>
              <a:t>EDA tool uses built-in calling mechanism or SWIG for calling C TPI extension</a:t>
            </a:r>
          </a:p>
          <a:p>
            <a:pPr lvl="1"/>
            <a:r>
              <a:rPr lang="en-US" sz="1400" dirty="0" smtClean="0">
                <a:solidFill>
                  <a:schemeClr val="tx1"/>
                </a:solidFill>
              </a:rPr>
              <a:t>TPI functions:</a:t>
            </a:r>
          </a:p>
          <a:p>
            <a:pPr lvl="2"/>
            <a:r>
              <a:rPr lang="en-US" sz="1400" dirty="0" err="1" smtClean="0">
                <a:solidFill>
                  <a:schemeClr val="tx1"/>
                </a:solidFill>
              </a:rPr>
              <a:t>RVFResult</a:t>
            </a:r>
            <a:r>
              <a:rPr lang="en-US" sz="1400" dirty="0" smtClean="0">
                <a:solidFill>
                  <a:schemeClr val="tx1"/>
                </a:solidFill>
              </a:rPr>
              <a:t> </a:t>
            </a:r>
            <a:r>
              <a:rPr lang="en-US" sz="1400" dirty="0" err="1" smtClean="0">
                <a:solidFill>
                  <a:schemeClr val="tx1"/>
                </a:solidFill>
              </a:rPr>
              <a:t>callRequestHandler</a:t>
            </a:r>
            <a:r>
              <a:rPr lang="en-US" sz="1400" dirty="0" smtClean="0">
                <a:solidFill>
                  <a:schemeClr val="tx1"/>
                </a:solidFill>
              </a:rPr>
              <a:t>(</a:t>
            </a:r>
            <a:r>
              <a:rPr lang="en-US" sz="1400" dirty="0" err="1" smtClean="0">
                <a:solidFill>
                  <a:schemeClr val="tx1"/>
                </a:solidFill>
              </a:rPr>
              <a:t>RVFMessage</a:t>
            </a:r>
            <a:r>
              <a:rPr lang="en-US" sz="1400" dirty="0" smtClean="0">
                <a:solidFill>
                  <a:schemeClr val="tx1"/>
                </a:solidFill>
              </a:rPr>
              <a:t> message)</a:t>
            </a:r>
          </a:p>
          <a:p>
            <a:pPr lvl="2"/>
            <a:r>
              <a:rPr lang="en-US" sz="1400" dirty="0" err="1">
                <a:solidFill>
                  <a:schemeClr val="tx1"/>
                </a:solidFill>
              </a:rPr>
              <a:t>RVFResult</a:t>
            </a:r>
            <a:r>
              <a:rPr lang="en-US" sz="1400" dirty="0">
                <a:solidFill>
                  <a:schemeClr val="tx1"/>
                </a:solidFill>
              </a:rPr>
              <a:t> </a:t>
            </a:r>
            <a:r>
              <a:rPr lang="en-US" sz="1400" dirty="0" err="1" smtClean="0">
                <a:solidFill>
                  <a:schemeClr val="tx1"/>
                </a:solidFill>
              </a:rPr>
              <a:t>callResponseHandler</a:t>
            </a:r>
            <a:r>
              <a:rPr lang="en-US" sz="1400" dirty="0" smtClean="0">
                <a:solidFill>
                  <a:schemeClr val="tx1"/>
                </a:solidFill>
              </a:rPr>
              <a:t>(</a:t>
            </a:r>
            <a:r>
              <a:rPr lang="en-US" sz="1400" dirty="0" err="1" smtClean="0">
                <a:solidFill>
                  <a:schemeClr val="tx1"/>
                </a:solidFill>
              </a:rPr>
              <a:t>RVFMessage</a:t>
            </a:r>
            <a:r>
              <a:rPr lang="en-US" sz="1400" dirty="0" smtClean="0">
                <a:solidFill>
                  <a:schemeClr val="tx1"/>
                </a:solidFill>
              </a:rPr>
              <a:t> </a:t>
            </a:r>
            <a:r>
              <a:rPr lang="en-US" sz="1400" dirty="0">
                <a:solidFill>
                  <a:schemeClr val="tx1"/>
                </a:solidFill>
              </a:rPr>
              <a:t>message</a:t>
            </a:r>
            <a:r>
              <a:rPr lang="en-US" sz="1400" dirty="0" smtClean="0">
                <a:solidFill>
                  <a:schemeClr val="tx1"/>
                </a:solidFill>
              </a:rPr>
              <a:t>)</a:t>
            </a:r>
          </a:p>
          <a:p>
            <a:pPr lvl="2"/>
            <a:r>
              <a:rPr lang="en-US" sz="1400" dirty="0" err="1" smtClean="0">
                <a:solidFill>
                  <a:schemeClr val="tx1"/>
                </a:solidFill>
              </a:rPr>
              <a:t>RVFResult</a:t>
            </a:r>
            <a:r>
              <a:rPr lang="en-US" sz="1400" dirty="0" smtClean="0">
                <a:solidFill>
                  <a:schemeClr val="tx1"/>
                </a:solidFill>
              </a:rPr>
              <a:t> create(</a:t>
            </a:r>
            <a:r>
              <a:rPr lang="en-US" sz="1400" dirty="0" err="1" smtClean="0">
                <a:solidFill>
                  <a:schemeClr val="tx1"/>
                </a:solidFill>
              </a:rPr>
              <a:t>TransformEngine</a:t>
            </a:r>
            <a:r>
              <a:rPr lang="en-US" sz="1400" dirty="0" smtClean="0">
                <a:solidFill>
                  <a:schemeClr val="tx1"/>
                </a:solidFill>
              </a:rPr>
              <a:t>* </a:t>
            </a:r>
            <a:r>
              <a:rPr lang="en-US" sz="1400" dirty="0" err="1" smtClean="0">
                <a:solidFill>
                  <a:schemeClr val="tx1"/>
                </a:solidFill>
              </a:rPr>
              <a:t>te</a:t>
            </a:r>
            <a:r>
              <a:rPr lang="en-US" sz="1400" dirty="0" smtClean="0">
                <a:solidFill>
                  <a:schemeClr val="tx1"/>
                </a:solidFill>
              </a:rPr>
              <a:t>, UID </a:t>
            </a:r>
            <a:r>
              <a:rPr lang="en-US" sz="1400" dirty="0" err="1" smtClean="0">
                <a:solidFill>
                  <a:schemeClr val="tx1"/>
                </a:solidFill>
              </a:rPr>
              <a:t>children_uids</a:t>
            </a:r>
            <a:r>
              <a:rPr lang="en-US" sz="1400" dirty="0" smtClean="0">
                <a:solidFill>
                  <a:schemeClr val="tx1"/>
                </a:solidFill>
              </a:rPr>
              <a:t>[])  </a:t>
            </a:r>
            <a:r>
              <a:rPr lang="en-US" sz="1400" dirty="0" smtClean="0">
                <a:solidFill>
                  <a:srgbClr val="FF0000"/>
                </a:solidFill>
              </a:rPr>
              <a:t>(TBD defining this interface)</a:t>
            </a:r>
            <a:endParaRPr lang="en-US" sz="1400" dirty="0" smtClean="0">
              <a:solidFill>
                <a:schemeClr val="tx1"/>
              </a:solidFill>
            </a:endParaRPr>
          </a:p>
          <a:p>
            <a:pPr lvl="2"/>
            <a:r>
              <a:rPr lang="en-US" sz="1400" dirty="0" err="1" smtClean="0">
                <a:solidFill>
                  <a:schemeClr val="tx1"/>
                </a:solidFill>
              </a:rPr>
              <a:t>RVFResult</a:t>
            </a:r>
            <a:r>
              <a:rPr lang="en-US" sz="1400" dirty="0" smtClean="0">
                <a:solidFill>
                  <a:schemeClr val="tx1"/>
                </a:solidFill>
              </a:rPr>
              <a:t> destroy( )</a:t>
            </a:r>
          </a:p>
          <a:p>
            <a:pPr lvl="2"/>
            <a:r>
              <a:rPr lang="en-US" sz="1400" dirty="0" err="1" smtClean="0">
                <a:solidFill>
                  <a:schemeClr val="tx1"/>
                </a:solidFill>
              </a:rPr>
              <a:t>RVFResult</a:t>
            </a:r>
            <a:r>
              <a:rPr lang="en-US" sz="1400" dirty="0" smtClean="0">
                <a:solidFill>
                  <a:schemeClr val="tx1"/>
                </a:solidFill>
              </a:rPr>
              <a:t> </a:t>
            </a:r>
            <a:r>
              <a:rPr lang="en-US" sz="1400" dirty="0" err="1" smtClean="0">
                <a:solidFill>
                  <a:schemeClr val="tx1"/>
                </a:solidFill>
              </a:rPr>
              <a:t>getNextRequestFromQueue</a:t>
            </a:r>
            <a:r>
              <a:rPr lang="en-US" sz="1400" dirty="0" smtClean="0">
                <a:solidFill>
                  <a:schemeClr val="tx1"/>
                </a:solidFill>
              </a:rPr>
              <a:t>( )  </a:t>
            </a:r>
            <a:r>
              <a:rPr lang="en-US" sz="1400" dirty="0" smtClean="0">
                <a:solidFill>
                  <a:srgbClr val="FF0000"/>
                </a:solidFill>
              </a:rPr>
              <a:t>(May be replaced by callback to EDA)</a:t>
            </a:r>
            <a:endParaRPr lang="en-US" sz="1400" dirty="0" smtClean="0">
              <a:solidFill>
                <a:schemeClr val="tx1"/>
              </a:solidFill>
            </a:endParaRPr>
          </a:p>
          <a:p>
            <a:pPr lvl="2"/>
            <a:r>
              <a:rPr lang="en-US" sz="1400" dirty="0" err="1" smtClean="0">
                <a:solidFill>
                  <a:schemeClr val="tx1"/>
                </a:solidFill>
              </a:rPr>
              <a:t>RVfResult</a:t>
            </a:r>
            <a:r>
              <a:rPr lang="en-US" sz="1400" dirty="0" smtClean="0">
                <a:solidFill>
                  <a:schemeClr val="tx1"/>
                </a:solidFill>
              </a:rPr>
              <a:t> </a:t>
            </a:r>
            <a:r>
              <a:rPr lang="en-US" sz="1400" dirty="0" err="1" smtClean="0">
                <a:solidFill>
                  <a:schemeClr val="tx1"/>
                </a:solidFill>
              </a:rPr>
              <a:t>getNextResponseFromQueue</a:t>
            </a:r>
            <a:r>
              <a:rPr lang="en-US" sz="1400" dirty="0" smtClean="0">
                <a:solidFill>
                  <a:schemeClr val="tx1"/>
                </a:solidFill>
              </a:rPr>
              <a:t>( </a:t>
            </a:r>
            <a:r>
              <a:rPr lang="en-US" sz="1400" dirty="0">
                <a:solidFill>
                  <a:schemeClr val="tx1"/>
                </a:solidFill>
              </a:rPr>
              <a:t>) </a:t>
            </a:r>
            <a:r>
              <a:rPr lang="en-US" sz="1400" dirty="0">
                <a:solidFill>
                  <a:srgbClr val="FF0000"/>
                </a:solidFill>
              </a:rPr>
              <a:t>(May be replaced by callback to EDA)</a:t>
            </a:r>
            <a:endParaRPr lang="en-US" sz="1400" dirty="0">
              <a:solidFill>
                <a:schemeClr val="tx1"/>
              </a:solidFill>
            </a:endParaRPr>
          </a:p>
          <a:p>
            <a:pPr lvl="2"/>
            <a:endParaRPr lang="en-US" sz="1400" dirty="0">
              <a:solidFill>
                <a:schemeClr val="tx1"/>
              </a:solidFill>
            </a:endParaRPr>
          </a:p>
        </p:txBody>
      </p:sp>
      <p:sp>
        <p:nvSpPr>
          <p:cNvPr id="3" name="Date Placeholder 2"/>
          <p:cNvSpPr>
            <a:spLocks noGrp="1"/>
          </p:cNvSpPr>
          <p:nvPr>
            <p:ph type="dt" sz="half" idx="10"/>
          </p:nvPr>
        </p:nvSpPr>
        <p:spPr/>
        <p:txBody>
          <a:bodyPr/>
          <a:lstStyle/>
          <a:p>
            <a:fld id="{CD1DA937-A6C4-4966-89BE-73F647621151}" type="datetime1">
              <a:rPr lang="en-US" smtClean="0"/>
              <a:t>3/23/2021</a:t>
            </a:fld>
            <a:endParaRPr lang="en-US" dirty="0"/>
          </a:p>
        </p:txBody>
      </p:sp>
      <p:sp>
        <p:nvSpPr>
          <p:cNvPr id="4" name="Footer Placeholder 3"/>
          <p:cNvSpPr>
            <a:spLocks noGrp="1"/>
          </p:cNvSpPr>
          <p:nvPr>
            <p:ph type="ftr" sz="quarter" idx="11"/>
          </p:nvPr>
        </p:nvSpPr>
        <p:spPr/>
        <p:txBody>
          <a:bodyPr/>
          <a:lstStyle/>
          <a:p>
            <a:r>
              <a:rPr lang="en-US" smtClean="0"/>
              <a:t>P2654/P1687.1 Unified Concepts Analysis</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82</a:t>
            </a:fld>
            <a:endParaRPr lang="en-US"/>
          </a:p>
        </p:txBody>
      </p:sp>
    </p:spTree>
    <p:extLst>
      <p:ext uri="{BB962C8B-B14F-4D97-AF65-F5344CB8AC3E}">
        <p14:creationId xmlns:p14="http://schemas.microsoft.com/office/powerpoint/2010/main" val="90419412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C/C++ Dynamic Library Plugin Strategies</a:t>
            </a:r>
            <a:endParaRPr lang="en-US" sz="3200" dirty="0"/>
          </a:p>
        </p:txBody>
      </p:sp>
      <p:sp>
        <p:nvSpPr>
          <p:cNvPr id="3" name="Content Placeholder 2"/>
          <p:cNvSpPr>
            <a:spLocks noGrp="1"/>
          </p:cNvSpPr>
          <p:nvPr>
            <p:ph idx="1"/>
          </p:nvPr>
        </p:nvSpPr>
        <p:spPr/>
        <p:txBody>
          <a:bodyPr>
            <a:normAutofit fontScale="77500" lnSpcReduction="20000"/>
          </a:bodyPr>
          <a:lstStyle/>
          <a:p>
            <a:r>
              <a:rPr lang="en-US" dirty="0" smtClean="0"/>
              <a:t>DDJ </a:t>
            </a:r>
            <a:r>
              <a:rPr lang="en-US" dirty="0"/>
              <a:t>Plugin Framework (</a:t>
            </a:r>
            <a:r>
              <a:rPr lang="en-US" dirty="0">
                <a:hlinkClick r:id="rId2"/>
              </a:rPr>
              <a:t>https://</a:t>
            </a:r>
            <a:r>
              <a:rPr lang="en-US" dirty="0" smtClean="0">
                <a:hlinkClick r:id="rId2"/>
              </a:rPr>
              <a:t>www.drdobbs.com/cpp/building-your-own-plugin-framework-part/204202899?pgno=1</a:t>
            </a:r>
            <a:r>
              <a:rPr lang="en-US" dirty="0" smtClean="0"/>
              <a:t>)</a:t>
            </a:r>
          </a:p>
          <a:p>
            <a:r>
              <a:rPr lang="en-US" dirty="0" err="1" smtClean="0"/>
              <a:t>Qt</a:t>
            </a:r>
            <a:r>
              <a:rPr lang="en-US" dirty="0" smtClean="0"/>
              <a:t> Application Plugin </a:t>
            </a:r>
            <a:r>
              <a:rPr lang="en-US" dirty="0"/>
              <a:t>API (</a:t>
            </a:r>
            <a:r>
              <a:rPr lang="en-US" dirty="0">
                <a:hlinkClick r:id="rId3"/>
              </a:rPr>
              <a:t>https://</a:t>
            </a:r>
            <a:r>
              <a:rPr lang="en-US" dirty="0" smtClean="0">
                <a:hlinkClick r:id="rId3"/>
              </a:rPr>
              <a:t>doc.qt.io/archives/qt-4.8/plugins-howto.html</a:t>
            </a:r>
            <a:r>
              <a:rPr lang="en-US" dirty="0" smtClean="0"/>
              <a:t>)</a:t>
            </a:r>
          </a:p>
          <a:p>
            <a:r>
              <a:rPr lang="en-US" dirty="0" err="1" smtClean="0"/>
              <a:t>DynObj</a:t>
            </a:r>
            <a:r>
              <a:rPr lang="en-US" dirty="0"/>
              <a:t> Library (</a:t>
            </a:r>
            <a:r>
              <a:rPr lang="en-US" dirty="0">
                <a:hlinkClick r:id="rId4"/>
              </a:rPr>
              <a:t>https://</a:t>
            </a:r>
            <a:r>
              <a:rPr lang="en-US" dirty="0" smtClean="0">
                <a:hlinkClick r:id="rId4"/>
              </a:rPr>
              <a:t>www.codeproject.com/Articles/20648/DynObj-C-Cross-Platform-Plugin-Objects</a:t>
            </a:r>
            <a:r>
              <a:rPr lang="en-US" dirty="0" smtClean="0"/>
              <a:t>)</a:t>
            </a:r>
          </a:p>
          <a:p>
            <a:r>
              <a:rPr lang="en-US" dirty="0" err="1" smtClean="0"/>
              <a:t>Poco</a:t>
            </a:r>
            <a:r>
              <a:rPr lang="en-US" dirty="0" smtClean="0"/>
              <a:t> Shared </a:t>
            </a:r>
            <a:r>
              <a:rPr lang="en-US" dirty="0"/>
              <a:t>Library Class (</a:t>
            </a:r>
            <a:r>
              <a:rPr lang="en-US" dirty="0">
                <a:hlinkClick r:id="rId5"/>
              </a:rPr>
              <a:t>https://</a:t>
            </a:r>
            <a:r>
              <a:rPr lang="en-US" dirty="0" smtClean="0">
                <a:hlinkClick r:id="rId5"/>
              </a:rPr>
              <a:t>pocoproject.org/docs/Poco.SharedLibrary.html</a:t>
            </a:r>
            <a:r>
              <a:rPr lang="en-US" dirty="0" smtClean="0"/>
              <a:t>)</a:t>
            </a:r>
          </a:p>
          <a:p>
            <a:r>
              <a:rPr lang="en-US" dirty="0"/>
              <a:t>Gnome Modules (</a:t>
            </a:r>
            <a:r>
              <a:rPr lang="en-US" dirty="0">
                <a:hlinkClick r:id="rId6"/>
              </a:rPr>
              <a:t>https://</a:t>
            </a:r>
            <a:r>
              <a:rPr lang="en-US" dirty="0" smtClean="0">
                <a:hlinkClick r:id="rId6"/>
              </a:rPr>
              <a:t>developer.gnome.org/glib/stable/glib-Dynamic-Loading-of-Modules.html</a:t>
            </a:r>
            <a:r>
              <a:rPr lang="en-US" dirty="0" smtClean="0"/>
              <a:t>)</a:t>
            </a:r>
          </a:p>
          <a:p>
            <a:r>
              <a:rPr lang="en-US" dirty="0" smtClean="0">
                <a:solidFill>
                  <a:srgbClr val="FF0000"/>
                </a:solidFill>
              </a:rPr>
              <a:t>Formal Plug-ins may be overkill for P1687.1 and P2654</a:t>
            </a:r>
          </a:p>
        </p:txBody>
      </p:sp>
      <p:sp>
        <p:nvSpPr>
          <p:cNvPr id="4" name="Date Placeholder 3"/>
          <p:cNvSpPr>
            <a:spLocks noGrp="1"/>
          </p:cNvSpPr>
          <p:nvPr>
            <p:ph type="dt" sz="half" idx="10"/>
          </p:nvPr>
        </p:nvSpPr>
        <p:spPr/>
        <p:txBody>
          <a:bodyPr/>
          <a:lstStyle/>
          <a:p>
            <a:fld id="{59507771-F38C-475D-8332-C0C41742801C}" type="datetime1">
              <a:rPr lang="en-US" smtClean="0"/>
              <a:t>3/23/2021</a:t>
            </a:fld>
            <a:endParaRPr lang="en-US" dirty="0"/>
          </a:p>
        </p:txBody>
      </p:sp>
      <p:sp>
        <p:nvSpPr>
          <p:cNvPr id="5" name="Footer Placeholder 4"/>
          <p:cNvSpPr>
            <a:spLocks noGrp="1"/>
          </p:cNvSpPr>
          <p:nvPr>
            <p:ph type="ftr" sz="quarter" idx="11"/>
          </p:nvPr>
        </p:nvSpPr>
        <p:spPr/>
        <p:txBody>
          <a:bodyPr/>
          <a:lstStyle/>
          <a:p>
            <a:r>
              <a:rPr lang="en-US" smtClean="0"/>
              <a:t>P2654/P1687.1 Unified Concepts Analysis</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83</a:t>
            </a:fld>
            <a:endParaRPr lang="en-US"/>
          </a:p>
        </p:txBody>
      </p:sp>
    </p:spTree>
    <p:extLst>
      <p:ext uri="{BB962C8B-B14F-4D97-AF65-F5344CB8AC3E}">
        <p14:creationId xmlns:p14="http://schemas.microsoft.com/office/powerpoint/2010/main" val="308834135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ts val="3000"/>
              </a:lnSpc>
            </a:pPr>
            <a:r>
              <a:rPr lang="en-US" sz="3600" dirty="0" smtClean="0"/>
              <a:t>Software Interface Generator (SWIG)</a:t>
            </a:r>
            <a:br>
              <a:rPr lang="en-US" sz="3600" dirty="0" smtClean="0"/>
            </a:br>
            <a:r>
              <a:rPr lang="en-US" sz="2400" dirty="0" smtClean="0"/>
              <a:t>Alternate to Plug-in Frameworks</a:t>
            </a:r>
            <a:endParaRPr lang="en-US" sz="3600" dirty="0"/>
          </a:p>
        </p:txBody>
      </p:sp>
      <p:sp>
        <p:nvSpPr>
          <p:cNvPr id="3" name="Content Placeholder 2"/>
          <p:cNvSpPr>
            <a:spLocks noGrp="1"/>
          </p:cNvSpPr>
          <p:nvPr>
            <p:ph idx="1"/>
          </p:nvPr>
        </p:nvSpPr>
        <p:spPr/>
        <p:txBody>
          <a:bodyPr>
            <a:normAutofit fontScale="92500" lnSpcReduction="10000"/>
          </a:bodyPr>
          <a:lstStyle/>
          <a:p>
            <a:r>
              <a:rPr lang="en-US" dirty="0"/>
              <a:t>SWIG is an interface compiler that connects </a:t>
            </a:r>
            <a:r>
              <a:rPr lang="en-US" dirty="0" smtClean="0"/>
              <a:t>code written </a:t>
            </a:r>
            <a:r>
              <a:rPr lang="en-US" dirty="0"/>
              <a:t>in C and C++ with scripting </a:t>
            </a:r>
            <a:r>
              <a:rPr lang="en-US" dirty="0" smtClean="0"/>
              <a:t>languages</a:t>
            </a:r>
          </a:p>
          <a:p>
            <a:r>
              <a:rPr lang="en-US" dirty="0" smtClean="0"/>
              <a:t>Bridge between EDA language implementation and Transform API library interface</a:t>
            </a:r>
          </a:p>
          <a:p>
            <a:r>
              <a:rPr lang="en-US" dirty="0" err="1" smtClean="0"/>
              <a:t>Protobuf</a:t>
            </a:r>
            <a:r>
              <a:rPr lang="en-US" dirty="0" smtClean="0"/>
              <a:t> serialization normalizes data between EDA tools and Transform Library</a:t>
            </a:r>
          </a:p>
          <a:p>
            <a:r>
              <a:rPr lang="en-US" dirty="0" smtClean="0"/>
              <a:t>.proto file generates normalization code between environments</a:t>
            </a:r>
          </a:p>
          <a:p>
            <a:r>
              <a:rPr lang="en-US" dirty="0" smtClean="0"/>
              <a:t>.proto file ensures </a:t>
            </a:r>
            <a:r>
              <a:rPr lang="en-US" dirty="0"/>
              <a:t>the type-correctness of callback </a:t>
            </a:r>
            <a:r>
              <a:rPr lang="en-US" dirty="0" smtClean="0"/>
              <a:t>arguments</a:t>
            </a:r>
          </a:p>
          <a:p>
            <a:endParaRPr lang="en-US" dirty="0" smtClean="0"/>
          </a:p>
          <a:p>
            <a:endParaRPr lang="en-US" dirty="0"/>
          </a:p>
        </p:txBody>
      </p:sp>
      <p:sp>
        <p:nvSpPr>
          <p:cNvPr id="4" name="Date Placeholder 3"/>
          <p:cNvSpPr>
            <a:spLocks noGrp="1"/>
          </p:cNvSpPr>
          <p:nvPr>
            <p:ph type="dt" sz="half" idx="10"/>
          </p:nvPr>
        </p:nvSpPr>
        <p:spPr/>
        <p:txBody>
          <a:bodyPr/>
          <a:lstStyle/>
          <a:p>
            <a:fld id="{8C8AF647-2626-4AC9-8FC4-64915A63BD90}" type="datetime1">
              <a:rPr lang="en-US" smtClean="0"/>
              <a:t>3/23/2021</a:t>
            </a:fld>
            <a:endParaRPr lang="en-US" dirty="0"/>
          </a:p>
        </p:txBody>
      </p:sp>
      <p:sp>
        <p:nvSpPr>
          <p:cNvPr id="5" name="Footer Placeholder 4"/>
          <p:cNvSpPr>
            <a:spLocks noGrp="1"/>
          </p:cNvSpPr>
          <p:nvPr>
            <p:ph type="ftr" sz="quarter" idx="11"/>
          </p:nvPr>
        </p:nvSpPr>
        <p:spPr/>
        <p:txBody>
          <a:bodyPr/>
          <a:lstStyle/>
          <a:p>
            <a:r>
              <a:rPr lang="en-US" smtClean="0"/>
              <a:t>P2654/P1687.1 Unified Concepts Analysis</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84</a:t>
            </a:fld>
            <a:endParaRPr lang="en-US"/>
          </a:p>
        </p:txBody>
      </p:sp>
    </p:spTree>
    <p:extLst>
      <p:ext uri="{BB962C8B-B14F-4D97-AF65-F5344CB8AC3E}">
        <p14:creationId xmlns:p14="http://schemas.microsoft.com/office/powerpoint/2010/main" val="429109406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543800" y="4767263"/>
            <a:ext cx="905523" cy="273844"/>
          </a:xfrm>
        </p:spPr>
        <p:txBody>
          <a:bodyPr/>
          <a:lstStyle/>
          <a:p>
            <a:fld id="{8CC0DE76-C69E-4C4D-A63F-626285115AD6}" type="datetime1">
              <a:rPr lang="en-US" smtClean="0"/>
              <a:t>3/23/2021</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85</a:t>
            </a:fld>
            <a:endParaRPr lang="en-US"/>
          </a:p>
        </p:txBody>
      </p:sp>
      <p:sp>
        <p:nvSpPr>
          <p:cNvPr id="7" name="TextBox 6"/>
          <p:cNvSpPr txBox="1"/>
          <p:nvPr/>
        </p:nvSpPr>
        <p:spPr>
          <a:xfrm>
            <a:off x="304800" y="2167350"/>
            <a:ext cx="8382000" cy="523220"/>
          </a:xfrm>
          <a:prstGeom prst="rect">
            <a:avLst/>
          </a:prstGeom>
          <a:noFill/>
        </p:spPr>
        <p:txBody>
          <a:bodyPr wrap="square" rtlCol="0">
            <a:spAutoFit/>
          </a:bodyPr>
          <a:lstStyle/>
          <a:p>
            <a:pPr algn="ctr">
              <a:spcBef>
                <a:spcPct val="0"/>
              </a:spcBef>
            </a:pPr>
            <a:r>
              <a:rPr lang="en-US" sz="2800" dirty="0" smtClean="0">
                <a:solidFill>
                  <a:schemeClr val="tx2"/>
                </a:solidFill>
                <a:effectLst>
                  <a:outerShdw blurRad="63500" dist="38100" dir="5400000" algn="t" rotWithShape="0">
                    <a:prstClr val="black">
                      <a:alpha val="25000"/>
                    </a:prstClr>
                  </a:outerShdw>
                </a:effectLst>
                <a:ea typeface="+mj-ea"/>
                <a:cs typeface="+mj-cs"/>
              </a:rPr>
              <a:t>Configuration Flow &amp; JSON Based SIT Examples</a:t>
            </a:r>
            <a:endParaRPr lang="en-US" sz="2800" dirty="0">
              <a:solidFill>
                <a:schemeClr val="tx2"/>
              </a:solidFill>
              <a:effectLst>
                <a:outerShdw blurRad="63500" dist="38100" dir="5400000" algn="t" rotWithShape="0">
                  <a:prstClr val="black">
                    <a:alpha val="25000"/>
                  </a:prstClr>
                </a:outerShdw>
              </a:effectLst>
              <a:ea typeface="+mj-ea"/>
              <a:cs typeface="+mj-cs"/>
            </a:endParaRPr>
          </a:p>
        </p:txBody>
      </p:sp>
    </p:spTree>
    <p:extLst>
      <p:ext uri="{BB962C8B-B14F-4D97-AF65-F5344CB8AC3E}">
        <p14:creationId xmlns:p14="http://schemas.microsoft.com/office/powerpoint/2010/main" val="297661570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JSON Based SIT</a:t>
            </a:r>
            <a:endParaRPr lang="en-US" dirty="0"/>
          </a:p>
        </p:txBody>
      </p:sp>
      <p:sp>
        <p:nvSpPr>
          <p:cNvPr id="6" name="Content Placeholder 5"/>
          <p:cNvSpPr>
            <a:spLocks noGrp="1"/>
          </p:cNvSpPr>
          <p:nvPr>
            <p:ph idx="1"/>
          </p:nvPr>
        </p:nvSpPr>
        <p:spPr/>
        <p:txBody>
          <a:bodyPr>
            <a:normAutofit lnSpcReduction="10000"/>
          </a:bodyPr>
          <a:lstStyle/>
          <a:p>
            <a:r>
              <a:rPr lang="en-US" dirty="0" smtClean="0"/>
              <a:t>Attempting to capture the essence of the information required to describe a P2654 or P1687.1 transformation model</a:t>
            </a:r>
          </a:p>
          <a:p>
            <a:r>
              <a:rPr lang="en-US" dirty="0" smtClean="0"/>
              <a:t>Too verbose</a:t>
            </a:r>
          </a:p>
          <a:p>
            <a:r>
              <a:rPr lang="en-US" dirty="0" smtClean="0"/>
              <a:t>Problems with notation aggregating:</a:t>
            </a:r>
          </a:p>
          <a:p>
            <a:pPr lvl="1"/>
            <a:r>
              <a:rPr lang="en-US" dirty="0" smtClean="0"/>
              <a:t>Domain parameterization specifications</a:t>
            </a:r>
          </a:p>
          <a:p>
            <a:pPr lvl="1"/>
            <a:r>
              <a:rPr lang="en-US" dirty="0" smtClean="0"/>
              <a:t>Model structure specifications</a:t>
            </a:r>
          </a:p>
          <a:p>
            <a:pPr lvl="1"/>
            <a:r>
              <a:rPr lang="en-US" dirty="0" smtClean="0"/>
              <a:t>Behavior code specifications</a:t>
            </a:r>
          </a:p>
          <a:p>
            <a:pPr lvl="1"/>
            <a:r>
              <a:rPr lang="en-US" dirty="0" smtClean="0"/>
              <a:t>Message format specifications</a:t>
            </a:r>
          </a:p>
          <a:p>
            <a:pPr lvl="1"/>
            <a:r>
              <a:rPr lang="en-US" dirty="0" smtClean="0"/>
              <a:t>Nesting hierarchical relationships</a:t>
            </a:r>
          </a:p>
        </p:txBody>
      </p:sp>
      <p:sp>
        <p:nvSpPr>
          <p:cNvPr id="4" name="Date Placeholder 3"/>
          <p:cNvSpPr>
            <a:spLocks noGrp="1"/>
          </p:cNvSpPr>
          <p:nvPr>
            <p:ph type="dt" sz="half" idx="10"/>
          </p:nvPr>
        </p:nvSpPr>
        <p:spPr/>
        <p:txBody>
          <a:bodyPr/>
          <a:lstStyle/>
          <a:p>
            <a:fld id="{B65DF803-43CC-4F9A-AB90-0E91D4232688}" type="datetime1">
              <a:rPr lang="en-US" smtClean="0"/>
              <a:t>3/23/2021</a:t>
            </a:fld>
            <a:endParaRPr lang="en-US" dirty="0"/>
          </a:p>
        </p:txBody>
      </p:sp>
      <p:sp>
        <p:nvSpPr>
          <p:cNvPr id="2" name="Footer Placeholder 1"/>
          <p:cNvSpPr>
            <a:spLocks noGrp="1"/>
          </p:cNvSpPr>
          <p:nvPr>
            <p:ph type="ftr" sz="quarter" idx="11"/>
          </p:nvPr>
        </p:nvSpPr>
        <p:spPr/>
        <p:txBody>
          <a:bodyPr/>
          <a:lstStyle/>
          <a:p>
            <a:r>
              <a:rPr lang="en-US" smtClean="0"/>
              <a:t>P2654/P1687.1 Unified Concepts Analysis</a:t>
            </a:r>
            <a:endParaRPr lang="en-US" dirty="0"/>
          </a:p>
        </p:txBody>
      </p:sp>
      <p:sp>
        <p:nvSpPr>
          <p:cNvPr id="3" name="Slide Number Placeholder 2"/>
          <p:cNvSpPr>
            <a:spLocks noGrp="1"/>
          </p:cNvSpPr>
          <p:nvPr>
            <p:ph type="sldNum" sz="quarter" idx="12"/>
          </p:nvPr>
        </p:nvSpPr>
        <p:spPr/>
        <p:txBody>
          <a:bodyPr/>
          <a:lstStyle/>
          <a:p>
            <a:fld id="{BA9B540C-44DA-4F69-89C9-7C84606640D3}" type="slidenum">
              <a:rPr lang="en-US" smtClean="0"/>
              <a:pPr/>
              <a:t>86</a:t>
            </a:fld>
            <a:endParaRPr lang="en-US"/>
          </a:p>
        </p:txBody>
      </p:sp>
    </p:spTree>
    <p:extLst>
      <p:ext uri="{BB962C8B-B14F-4D97-AF65-F5344CB8AC3E}">
        <p14:creationId xmlns:p14="http://schemas.microsoft.com/office/powerpoint/2010/main" val="321388391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JSON Based SIT</a:t>
            </a:r>
            <a:endParaRPr lang="en-US" dirty="0"/>
          </a:p>
        </p:txBody>
      </p:sp>
      <p:sp>
        <p:nvSpPr>
          <p:cNvPr id="6" name="Content Placeholder 5"/>
          <p:cNvSpPr>
            <a:spLocks noGrp="1"/>
          </p:cNvSpPr>
          <p:nvPr>
            <p:ph idx="1"/>
          </p:nvPr>
        </p:nvSpPr>
        <p:spPr/>
        <p:txBody>
          <a:bodyPr>
            <a:normAutofit/>
          </a:bodyPr>
          <a:lstStyle/>
          <a:p>
            <a:r>
              <a:rPr lang="en-US" dirty="0" smtClean="0"/>
              <a:t>Simplify parsing of language using JSON notation</a:t>
            </a:r>
          </a:p>
          <a:p>
            <a:r>
              <a:rPr lang="en-US" dirty="0" smtClean="0"/>
              <a:t>Provide descriptions for basic building blocks</a:t>
            </a:r>
          </a:p>
          <a:p>
            <a:r>
              <a:rPr lang="en-US" dirty="0" smtClean="0"/>
              <a:t>Allow for customization and user extension</a:t>
            </a:r>
          </a:p>
          <a:p>
            <a:r>
              <a:rPr lang="en-US" dirty="0" smtClean="0"/>
              <a:t>Provide references to specialization code</a:t>
            </a:r>
          </a:p>
          <a:p>
            <a:r>
              <a:rPr lang="en-US" dirty="0" smtClean="0"/>
              <a:t>Provide parameterization to strategy code passed from SIT to callback strategy construction</a:t>
            </a:r>
          </a:p>
          <a:p>
            <a:r>
              <a:rPr lang="en-US" dirty="0" smtClean="0"/>
              <a:t>Uses freeform parameter for strategies that is difficult to validate statically (not ideal)</a:t>
            </a:r>
            <a:endParaRPr lang="en-US" dirty="0"/>
          </a:p>
        </p:txBody>
      </p:sp>
      <p:sp>
        <p:nvSpPr>
          <p:cNvPr id="4" name="Date Placeholder 3"/>
          <p:cNvSpPr>
            <a:spLocks noGrp="1"/>
          </p:cNvSpPr>
          <p:nvPr>
            <p:ph type="dt" sz="half" idx="10"/>
          </p:nvPr>
        </p:nvSpPr>
        <p:spPr/>
        <p:txBody>
          <a:bodyPr/>
          <a:lstStyle/>
          <a:p>
            <a:fld id="{32726F1C-54D5-42DE-A2BC-02C2A1F25A19}" type="datetime1">
              <a:rPr lang="en-US" smtClean="0"/>
              <a:t>3/23/2021</a:t>
            </a:fld>
            <a:endParaRPr lang="en-US" dirty="0"/>
          </a:p>
        </p:txBody>
      </p:sp>
      <p:sp>
        <p:nvSpPr>
          <p:cNvPr id="2" name="Footer Placeholder 1"/>
          <p:cNvSpPr>
            <a:spLocks noGrp="1"/>
          </p:cNvSpPr>
          <p:nvPr>
            <p:ph type="ftr" sz="quarter" idx="11"/>
          </p:nvPr>
        </p:nvSpPr>
        <p:spPr/>
        <p:txBody>
          <a:bodyPr/>
          <a:lstStyle/>
          <a:p>
            <a:r>
              <a:rPr lang="en-US" smtClean="0"/>
              <a:t>P2654/P1687.1 Unified Concepts Analysis</a:t>
            </a:r>
            <a:endParaRPr lang="en-US" dirty="0"/>
          </a:p>
        </p:txBody>
      </p:sp>
      <p:sp>
        <p:nvSpPr>
          <p:cNvPr id="3" name="Slide Number Placeholder 2"/>
          <p:cNvSpPr>
            <a:spLocks noGrp="1"/>
          </p:cNvSpPr>
          <p:nvPr>
            <p:ph type="sldNum" sz="quarter" idx="12"/>
          </p:nvPr>
        </p:nvSpPr>
        <p:spPr/>
        <p:txBody>
          <a:bodyPr/>
          <a:lstStyle/>
          <a:p>
            <a:fld id="{BA9B540C-44DA-4F69-89C9-7C84606640D3}" type="slidenum">
              <a:rPr lang="en-US" smtClean="0"/>
              <a:pPr/>
              <a:t>87</a:t>
            </a:fld>
            <a:endParaRPr lang="en-US"/>
          </a:p>
        </p:txBody>
      </p:sp>
    </p:spTree>
    <p:extLst>
      <p:ext uri="{BB962C8B-B14F-4D97-AF65-F5344CB8AC3E}">
        <p14:creationId xmlns:p14="http://schemas.microsoft.com/office/powerpoint/2010/main" val="186073600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JSON SIT Format</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a:t>
            </a:r>
          </a:p>
          <a:p>
            <a:pPr marL="0" indent="0">
              <a:buNone/>
            </a:pPr>
            <a:r>
              <a:rPr lang="en-US" dirty="0" smtClean="0"/>
              <a:t>    &lt;entity name&gt; : {</a:t>
            </a:r>
          </a:p>
          <a:p>
            <a:pPr marL="0" indent="0">
              <a:buNone/>
            </a:pPr>
            <a:r>
              <a:rPr lang="en-US" dirty="0"/>
              <a:t> </a:t>
            </a:r>
            <a:r>
              <a:rPr lang="en-US" dirty="0" smtClean="0"/>
              <a:t>       “&lt;named field&gt;” : &lt;value&gt;,</a:t>
            </a:r>
          </a:p>
          <a:p>
            <a:pPr marL="0" indent="0">
              <a:buNone/>
            </a:pPr>
            <a:r>
              <a:rPr lang="en-US" dirty="0"/>
              <a:t> </a:t>
            </a:r>
            <a:r>
              <a:rPr lang="en-US" dirty="0" smtClean="0"/>
              <a:t>       “&lt;named field&gt;” : “&lt;string value&gt;”,</a:t>
            </a:r>
          </a:p>
          <a:p>
            <a:pPr marL="0" indent="0">
              <a:buNone/>
            </a:pPr>
            <a:r>
              <a:rPr lang="en-US" dirty="0" smtClean="0"/>
              <a:t>        </a:t>
            </a:r>
            <a:r>
              <a:rPr lang="en-US" dirty="0"/>
              <a:t>“&lt;named field&gt;” : [ &lt;value&gt;, &lt;value&gt; </a:t>
            </a:r>
            <a:r>
              <a:rPr lang="en-US" dirty="0" smtClean="0"/>
              <a:t>],</a:t>
            </a:r>
          </a:p>
          <a:p>
            <a:pPr marL="0" indent="0">
              <a:buNone/>
            </a:pPr>
            <a:r>
              <a:rPr lang="en-US" dirty="0"/>
              <a:t> </a:t>
            </a:r>
            <a:r>
              <a:rPr lang="en-US" dirty="0" smtClean="0"/>
              <a:t>       “&lt;</a:t>
            </a:r>
            <a:r>
              <a:rPr lang="en-US" dirty="0"/>
              <a:t>named field&gt;” : [ </a:t>
            </a:r>
            <a:r>
              <a:rPr lang="en-US" dirty="0" smtClean="0"/>
              <a:t>“&lt;</a:t>
            </a:r>
            <a:r>
              <a:rPr lang="en-US" dirty="0"/>
              <a:t>value</a:t>
            </a:r>
            <a:r>
              <a:rPr lang="en-US" dirty="0" smtClean="0"/>
              <a:t>&gt;”, “&lt;</a:t>
            </a:r>
            <a:r>
              <a:rPr lang="en-US" dirty="0"/>
              <a:t>value&gt; </a:t>
            </a:r>
            <a:r>
              <a:rPr lang="en-US" dirty="0" smtClean="0"/>
              <a:t>“],</a:t>
            </a:r>
          </a:p>
          <a:p>
            <a:pPr marL="0" indent="0">
              <a:buNone/>
            </a:pPr>
            <a:r>
              <a:rPr lang="en-US" dirty="0" smtClean="0"/>
              <a:t>        “named field&gt;” : {</a:t>
            </a:r>
          </a:p>
          <a:p>
            <a:pPr marL="0" indent="0">
              <a:buNone/>
            </a:pPr>
            <a:r>
              <a:rPr lang="en-US" dirty="0"/>
              <a:t> </a:t>
            </a:r>
            <a:r>
              <a:rPr lang="en-US" dirty="0" smtClean="0"/>
              <a:t>           &lt;entity name&gt; : {</a:t>
            </a:r>
          </a:p>
          <a:p>
            <a:pPr marL="0" indent="0">
              <a:buNone/>
            </a:pPr>
            <a:r>
              <a:rPr lang="en-US" dirty="0"/>
              <a:t> </a:t>
            </a:r>
            <a:r>
              <a:rPr lang="en-US" dirty="0" smtClean="0"/>
              <a:t>               …</a:t>
            </a:r>
          </a:p>
          <a:p>
            <a:pPr marL="0" indent="0">
              <a:buNone/>
            </a:pPr>
            <a:r>
              <a:rPr lang="en-US" dirty="0"/>
              <a:t> </a:t>
            </a:r>
            <a:r>
              <a:rPr lang="en-US" dirty="0" smtClean="0"/>
              <a:t>           }</a:t>
            </a:r>
          </a:p>
          <a:p>
            <a:pPr marL="0" indent="0">
              <a:buNone/>
            </a:pPr>
            <a:r>
              <a:rPr lang="en-US" dirty="0"/>
              <a:t> </a:t>
            </a:r>
            <a:r>
              <a:rPr lang="en-US" dirty="0" smtClean="0"/>
              <a:t>       },</a:t>
            </a:r>
          </a:p>
          <a:p>
            <a:pPr marL="0" indent="0">
              <a:buNone/>
            </a:pPr>
            <a:r>
              <a:rPr lang="en-US" dirty="0"/>
              <a:t> </a:t>
            </a:r>
            <a:r>
              <a:rPr lang="en-US" dirty="0" smtClean="0"/>
              <a:t>       “</a:t>
            </a:r>
            <a:r>
              <a:rPr lang="en-US" dirty="0" err="1" smtClean="0"/>
              <a:t>transformParams</a:t>
            </a:r>
            <a:r>
              <a:rPr lang="en-US" dirty="0" smtClean="0"/>
              <a:t>” : “&lt;transform strategy parameters&gt;”,</a:t>
            </a:r>
          </a:p>
          <a:p>
            <a:pPr marL="0" indent="0">
              <a:buNone/>
            </a:pPr>
            <a:r>
              <a:rPr lang="en-US" dirty="0"/>
              <a:t> </a:t>
            </a:r>
            <a:r>
              <a:rPr lang="en-US" dirty="0" smtClean="0"/>
              <a:t>       “</a:t>
            </a:r>
            <a:r>
              <a:rPr lang="en-US" dirty="0" err="1" smtClean="0"/>
              <a:t>injectParams</a:t>
            </a:r>
            <a:r>
              <a:rPr lang="en-US" dirty="0" smtClean="0"/>
              <a:t>” : “&lt;injection strategy parameters&gt;”,</a:t>
            </a:r>
          </a:p>
          <a:p>
            <a:pPr marL="0" indent="0">
              <a:buNone/>
            </a:pPr>
            <a:r>
              <a:rPr lang="en-US" dirty="0"/>
              <a:t> </a:t>
            </a:r>
            <a:r>
              <a:rPr lang="en-US" dirty="0" smtClean="0"/>
              <a:t>       “</a:t>
            </a:r>
            <a:r>
              <a:rPr lang="en-US" dirty="0" err="1" smtClean="0"/>
              <a:t>inodeParams</a:t>
            </a:r>
            <a:r>
              <a:rPr lang="en-US" dirty="0" smtClean="0"/>
              <a:t>” : “&lt;injection node parameters&gt;”,</a:t>
            </a:r>
          </a:p>
          <a:p>
            <a:pPr marL="0" indent="0">
              <a:buNone/>
            </a:pPr>
            <a:r>
              <a:rPr lang="en-US" dirty="0"/>
              <a:t> </a:t>
            </a:r>
            <a:r>
              <a:rPr lang="en-US" dirty="0" smtClean="0"/>
              <a:t>   }</a:t>
            </a:r>
          </a:p>
          <a:p>
            <a:pPr marL="0" indent="0">
              <a:buNone/>
            </a:pPr>
            <a:r>
              <a:rPr lang="en-US" dirty="0"/>
              <a:t>}</a:t>
            </a:r>
          </a:p>
        </p:txBody>
      </p:sp>
      <p:sp>
        <p:nvSpPr>
          <p:cNvPr id="4" name="Date Placeholder 3"/>
          <p:cNvSpPr>
            <a:spLocks noGrp="1"/>
          </p:cNvSpPr>
          <p:nvPr>
            <p:ph type="dt" sz="half" idx="10"/>
          </p:nvPr>
        </p:nvSpPr>
        <p:spPr/>
        <p:txBody>
          <a:bodyPr/>
          <a:lstStyle/>
          <a:p>
            <a:fld id="{7F791A57-F8FA-4C23-9ABF-3E76B29B60DD}" type="datetime1">
              <a:rPr lang="en-US" smtClean="0"/>
              <a:t>3/23/2021</a:t>
            </a:fld>
            <a:endParaRPr lang="en-US" dirty="0"/>
          </a:p>
        </p:txBody>
      </p:sp>
      <p:sp>
        <p:nvSpPr>
          <p:cNvPr id="5" name="Footer Placeholder 4"/>
          <p:cNvSpPr>
            <a:spLocks noGrp="1"/>
          </p:cNvSpPr>
          <p:nvPr>
            <p:ph type="ftr" sz="quarter" idx="11"/>
          </p:nvPr>
        </p:nvSpPr>
        <p:spPr/>
        <p:txBody>
          <a:bodyPr/>
          <a:lstStyle/>
          <a:p>
            <a:r>
              <a:rPr lang="en-US" smtClean="0"/>
              <a:t>P2654/P1687.1 Unified Concepts Analysis</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88</a:t>
            </a:fld>
            <a:endParaRPr lang="en-US"/>
          </a:p>
        </p:txBody>
      </p:sp>
    </p:spTree>
    <p:extLst>
      <p:ext uri="{BB962C8B-B14F-4D97-AF65-F5344CB8AC3E}">
        <p14:creationId xmlns:p14="http://schemas.microsoft.com/office/powerpoint/2010/main" val="414770474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23850"/>
            <a:ext cx="8229600" cy="1200150"/>
          </a:xfrm>
        </p:spPr>
        <p:txBody>
          <a:bodyPr/>
          <a:lstStyle/>
          <a:p>
            <a:pPr>
              <a:lnSpc>
                <a:spcPts val="3000"/>
              </a:lnSpc>
            </a:pPr>
            <a:r>
              <a:rPr lang="en-US" dirty="0" smtClean="0"/>
              <a:t>REGISTER</a:t>
            </a:r>
            <a:endParaRPr lang="en-US" dirty="0"/>
          </a:p>
        </p:txBody>
      </p:sp>
      <p:sp>
        <p:nvSpPr>
          <p:cNvPr id="6" name="Content Placeholder 5"/>
          <p:cNvSpPr>
            <a:spLocks noGrp="1"/>
          </p:cNvSpPr>
          <p:nvPr>
            <p:ph idx="1"/>
          </p:nvPr>
        </p:nvSpPr>
        <p:spPr>
          <a:xfrm>
            <a:off x="152400" y="197588"/>
            <a:ext cx="2895600" cy="4114800"/>
          </a:xfrm>
        </p:spPr>
        <p:txBody>
          <a:bodyPr>
            <a:noAutofit/>
          </a:bodyPr>
          <a:lstStyle/>
          <a:p>
            <a:pPr marL="0" indent="0">
              <a:buNone/>
            </a:pPr>
            <a:r>
              <a:rPr lang="en-US" sz="1400" dirty="0">
                <a:solidFill>
                  <a:schemeClr val="accent3">
                    <a:lumMod val="75000"/>
                  </a:schemeClr>
                </a:solidFill>
              </a:rPr>
              <a:t>A leaf node' that represents the 1687 or JTAG TDR register  modeling node. </a:t>
            </a:r>
            <a:endParaRPr lang="en-US" sz="1400" dirty="0" smtClean="0">
              <a:solidFill>
                <a:schemeClr val="accent3">
                  <a:lumMod val="75000"/>
                </a:schemeClr>
              </a:solidFill>
            </a:endParaRPr>
          </a:p>
          <a:p>
            <a:pPr marL="0" indent="0">
              <a:buNone/>
            </a:pPr>
            <a:r>
              <a:rPr lang="en-US" sz="1400" dirty="0" smtClean="0">
                <a:solidFill>
                  <a:schemeClr val="tx1"/>
                </a:solidFill>
              </a:rPr>
              <a:t>{</a:t>
            </a:r>
          </a:p>
          <a:p>
            <a:pPr marL="0" indent="0">
              <a:buNone/>
            </a:pPr>
            <a:r>
              <a:rPr lang="en-US" sz="1400" dirty="0">
                <a:solidFill>
                  <a:schemeClr val="tx1"/>
                </a:solidFill>
              </a:rPr>
              <a:t> </a:t>
            </a:r>
            <a:r>
              <a:rPr lang="en-US" sz="1400" dirty="0" smtClean="0">
                <a:solidFill>
                  <a:schemeClr val="tx1"/>
                </a:solidFill>
              </a:rPr>
              <a:t> </a:t>
            </a:r>
            <a:r>
              <a:rPr lang="en-US" sz="1400" dirty="0" smtClean="0">
                <a:solidFill>
                  <a:srgbClr val="009900"/>
                </a:solidFill>
              </a:rPr>
              <a:t>“REGISTER” </a:t>
            </a:r>
            <a:r>
              <a:rPr lang="en-US" sz="1400" dirty="0" smtClean="0">
                <a:solidFill>
                  <a:schemeClr val="tx1"/>
                </a:solidFill>
              </a:rPr>
              <a:t>: {</a:t>
            </a:r>
          </a:p>
          <a:p>
            <a:pPr marL="0" indent="0">
              <a:buNone/>
            </a:pPr>
            <a:r>
              <a:rPr lang="en-US" sz="1400" dirty="0">
                <a:solidFill>
                  <a:schemeClr val="tx1"/>
                </a:solidFill>
              </a:rPr>
              <a:t> </a:t>
            </a:r>
            <a:r>
              <a:rPr lang="en-US" sz="1400" dirty="0" smtClean="0">
                <a:solidFill>
                  <a:schemeClr val="tx1"/>
                </a:solidFill>
              </a:rPr>
              <a:t>   </a:t>
            </a:r>
            <a:r>
              <a:rPr lang="en-US" sz="1400" dirty="0" smtClean="0">
                <a:solidFill>
                  <a:srgbClr val="009900"/>
                </a:solidFill>
              </a:rPr>
              <a:t>“name” </a:t>
            </a:r>
            <a:r>
              <a:rPr lang="en-US" sz="1400" dirty="0" smtClean="0">
                <a:solidFill>
                  <a:schemeClr val="tx1"/>
                </a:solidFill>
              </a:rPr>
              <a:t>: </a:t>
            </a:r>
            <a:r>
              <a:rPr lang="en-US" sz="1400" dirty="0" smtClean="0">
                <a:solidFill>
                  <a:srgbClr val="FF0000"/>
                </a:solidFill>
              </a:rPr>
              <a:t>“</a:t>
            </a:r>
            <a:r>
              <a:rPr lang="en-US" sz="1400" i="1" dirty="0" smtClean="0">
                <a:solidFill>
                  <a:srgbClr val="FF0000"/>
                </a:solidFill>
              </a:rPr>
              <a:t>&lt;node name&gt;</a:t>
            </a:r>
            <a:r>
              <a:rPr lang="en-US" sz="1400" dirty="0" smtClean="0">
                <a:solidFill>
                  <a:srgbClr val="FF0000"/>
                </a:solidFill>
              </a:rPr>
              <a:t>”</a:t>
            </a:r>
            <a:r>
              <a:rPr lang="en-US" sz="1400" dirty="0" smtClean="0">
                <a:solidFill>
                  <a:schemeClr val="tx1"/>
                </a:solidFill>
              </a:rPr>
              <a:t>,</a:t>
            </a:r>
          </a:p>
          <a:p>
            <a:pPr marL="0" indent="0">
              <a:buNone/>
            </a:pPr>
            <a:r>
              <a:rPr lang="en-US" sz="1400" dirty="0">
                <a:solidFill>
                  <a:schemeClr val="tx1"/>
                </a:solidFill>
              </a:rPr>
              <a:t> </a:t>
            </a:r>
            <a:r>
              <a:rPr lang="en-US" sz="1400" dirty="0" smtClean="0">
                <a:solidFill>
                  <a:schemeClr val="tx1"/>
                </a:solidFill>
              </a:rPr>
              <a:t>   </a:t>
            </a:r>
            <a:r>
              <a:rPr lang="en-US" sz="1400" dirty="0" smtClean="0">
                <a:solidFill>
                  <a:srgbClr val="009900"/>
                </a:solidFill>
              </a:rPr>
              <a:t>“</a:t>
            </a:r>
            <a:r>
              <a:rPr lang="en-US" sz="1400" dirty="0" err="1" smtClean="0">
                <a:solidFill>
                  <a:srgbClr val="009900"/>
                </a:solidFill>
              </a:rPr>
              <a:t>cproto</a:t>
            </a:r>
            <a:r>
              <a:rPr lang="en-US" sz="1400" dirty="0" smtClean="0">
                <a:solidFill>
                  <a:srgbClr val="009900"/>
                </a:solidFill>
              </a:rPr>
              <a:t>”</a:t>
            </a:r>
            <a:r>
              <a:rPr lang="en-US" sz="1400" dirty="0" smtClean="0">
                <a:solidFill>
                  <a:schemeClr val="tx1"/>
                </a:solidFill>
              </a:rPr>
              <a:t> : </a:t>
            </a:r>
            <a:r>
              <a:rPr lang="en-US" sz="1400" dirty="0" smtClean="0">
                <a:solidFill>
                  <a:srgbClr val="FF0000"/>
                </a:solidFill>
              </a:rPr>
              <a:t>“&lt;RVF protocol&gt;”</a:t>
            </a:r>
            <a:r>
              <a:rPr lang="en-US" sz="1400" dirty="0" smtClean="0">
                <a:solidFill>
                  <a:schemeClr val="tx1"/>
                </a:solidFill>
              </a:rPr>
              <a:t>,</a:t>
            </a:r>
          </a:p>
          <a:p>
            <a:pPr marL="0" indent="0">
              <a:buNone/>
            </a:pPr>
            <a:r>
              <a:rPr lang="en-US" sz="1400" dirty="0">
                <a:solidFill>
                  <a:schemeClr val="tx1"/>
                </a:solidFill>
              </a:rPr>
              <a:t> </a:t>
            </a:r>
            <a:r>
              <a:rPr lang="en-US" sz="1400" dirty="0" smtClean="0">
                <a:solidFill>
                  <a:schemeClr val="tx1"/>
                </a:solidFill>
              </a:rPr>
              <a:t>   </a:t>
            </a:r>
            <a:r>
              <a:rPr lang="en-US" sz="1400" dirty="0" smtClean="0">
                <a:solidFill>
                  <a:srgbClr val="009900"/>
                </a:solidFill>
              </a:rPr>
              <a:t>“size”</a:t>
            </a:r>
            <a:r>
              <a:rPr lang="en-US" sz="1400" dirty="0" smtClean="0">
                <a:solidFill>
                  <a:schemeClr val="tx1"/>
                </a:solidFill>
              </a:rPr>
              <a:t>  : </a:t>
            </a:r>
            <a:r>
              <a:rPr lang="en-US" sz="1400" i="1" dirty="0" smtClean="0">
                <a:solidFill>
                  <a:srgbClr val="FF0000"/>
                </a:solidFill>
              </a:rPr>
              <a:t>&lt;size&gt;</a:t>
            </a:r>
            <a:r>
              <a:rPr lang="en-US" sz="1400" dirty="0" smtClean="0">
                <a:solidFill>
                  <a:schemeClr val="tx1"/>
                </a:solidFill>
              </a:rPr>
              <a:t>,</a:t>
            </a:r>
          </a:p>
          <a:p>
            <a:pPr marL="0" indent="0">
              <a:buNone/>
            </a:pPr>
            <a:r>
              <a:rPr lang="en-US" sz="1400" dirty="0">
                <a:solidFill>
                  <a:schemeClr val="tx1"/>
                </a:solidFill>
              </a:rPr>
              <a:t> </a:t>
            </a:r>
            <a:r>
              <a:rPr lang="en-US" sz="1400" dirty="0" smtClean="0">
                <a:solidFill>
                  <a:schemeClr val="tx1"/>
                </a:solidFill>
              </a:rPr>
              <a:t>   </a:t>
            </a:r>
            <a:r>
              <a:rPr lang="en-US" sz="1400" dirty="0" smtClean="0">
                <a:solidFill>
                  <a:srgbClr val="009900"/>
                </a:solidFill>
              </a:rPr>
              <a:t>“safe” </a:t>
            </a:r>
            <a:r>
              <a:rPr lang="en-US" sz="1400" dirty="0" smtClean="0">
                <a:solidFill>
                  <a:schemeClr val="tx1"/>
                </a:solidFill>
              </a:rPr>
              <a:t>: </a:t>
            </a:r>
            <a:r>
              <a:rPr lang="en-US" sz="1400" dirty="0" smtClean="0">
                <a:solidFill>
                  <a:srgbClr val="FF0000"/>
                </a:solidFill>
              </a:rPr>
              <a:t>“</a:t>
            </a:r>
            <a:r>
              <a:rPr lang="en-US" sz="1400" i="1" dirty="0" smtClean="0">
                <a:solidFill>
                  <a:srgbClr val="FF0000"/>
                </a:solidFill>
              </a:rPr>
              <a:t>&lt;safe value&gt;</a:t>
            </a:r>
            <a:r>
              <a:rPr lang="en-US" sz="1400" dirty="0" smtClean="0">
                <a:solidFill>
                  <a:srgbClr val="FF0000"/>
                </a:solidFill>
              </a:rPr>
              <a:t>”</a:t>
            </a:r>
            <a:r>
              <a:rPr lang="en-US" sz="1400" dirty="0" smtClean="0">
                <a:solidFill>
                  <a:schemeClr val="tx1"/>
                </a:solidFill>
              </a:rPr>
              <a:t>,</a:t>
            </a:r>
          </a:p>
          <a:p>
            <a:pPr marL="0" indent="0">
              <a:buNone/>
            </a:pPr>
            <a:r>
              <a:rPr lang="en-US" sz="1400" dirty="0">
                <a:solidFill>
                  <a:schemeClr val="tx1"/>
                </a:solidFill>
              </a:rPr>
              <a:t> </a:t>
            </a:r>
            <a:r>
              <a:rPr lang="en-US" sz="1400" dirty="0" smtClean="0">
                <a:solidFill>
                  <a:schemeClr val="tx1"/>
                </a:solidFill>
              </a:rPr>
              <a:t>   </a:t>
            </a:r>
            <a:r>
              <a:rPr lang="en-US" sz="1400" dirty="0" smtClean="0">
                <a:solidFill>
                  <a:srgbClr val="009900"/>
                </a:solidFill>
              </a:rPr>
              <a:t>“transform” </a:t>
            </a:r>
            <a:r>
              <a:rPr lang="en-US" sz="1400" dirty="0" smtClean="0">
                <a:solidFill>
                  <a:schemeClr val="tx1"/>
                </a:solidFill>
              </a:rPr>
              <a:t>: </a:t>
            </a:r>
            <a:r>
              <a:rPr lang="en-US" sz="1400" dirty="0" smtClean="0">
                <a:solidFill>
                  <a:srgbClr val="FF0000"/>
                </a:solidFill>
              </a:rPr>
              <a:t>“</a:t>
            </a:r>
            <a:r>
              <a:rPr lang="en-US" sz="1400" i="1" dirty="0" smtClean="0">
                <a:solidFill>
                  <a:srgbClr val="FF0000"/>
                </a:solidFill>
              </a:rPr>
              <a:t>&lt;</a:t>
            </a:r>
            <a:r>
              <a:rPr lang="en-US" sz="1400" i="1" dirty="0" err="1" smtClean="0">
                <a:solidFill>
                  <a:srgbClr val="FF0000"/>
                </a:solidFill>
              </a:rPr>
              <a:t>tstrategy</a:t>
            </a:r>
            <a:r>
              <a:rPr lang="en-US" sz="1400" i="1" dirty="0" smtClean="0">
                <a:solidFill>
                  <a:srgbClr val="FF0000"/>
                </a:solidFill>
              </a:rPr>
              <a:t>&gt;</a:t>
            </a:r>
            <a:r>
              <a:rPr lang="en-US" sz="1400" dirty="0" smtClean="0">
                <a:solidFill>
                  <a:srgbClr val="FF0000"/>
                </a:solidFill>
              </a:rPr>
              <a:t>”</a:t>
            </a:r>
            <a:r>
              <a:rPr lang="en-US" sz="1400" dirty="0" smtClean="0">
                <a:solidFill>
                  <a:schemeClr val="tx1"/>
                </a:solidFill>
              </a:rPr>
              <a:t>,</a:t>
            </a:r>
          </a:p>
          <a:p>
            <a:pPr marL="0" indent="0">
              <a:buNone/>
            </a:pPr>
            <a:r>
              <a:rPr lang="en-US" sz="1400" dirty="0">
                <a:solidFill>
                  <a:schemeClr val="tx1"/>
                </a:solidFill>
              </a:rPr>
              <a:t> </a:t>
            </a:r>
            <a:r>
              <a:rPr lang="en-US" sz="1400" dirty="0" smtClean="0">
                <a:solidFill>
                  <a:schemeClr val="tx1"/>
                </a:solidFill>
              </a:rPr>
              <a:t>   </a:t>
            </a:r>
            <a:r>
              <a:rPr lang="en-US" sz="1400" dirty="0" smtClean="0">
                <a:solidFill>
                  <a:srgbClr val="009900"/>
                </a:solidFill>
              </a:rPr>
              <a:t>“inject” </a:t>
            </a:r>
            <a:r>
              <a:rPr lang="en-US" sz="1400" dirty="0" smtClean="0">
                <a:solidFill>
                  <a:schemeClr val="tx1"/>
                </a:solidFill>
              </a:rPr>
              <a:t>: </a:t>
            </a:r>
            <a:r>
              <a:rPr lang="en-US" sz="1400" dirty="0">
                <a:solidFill>
                  <a:srgbClr val="FF0000"/>
                </a:solidFill>
              </a:rPr>
              <a:t>“</a:t>
            </a:r>
            <a:r>
              <a:rPr lang="en-US" sz="1400" i="1" dirty="0">
                <a:solidFill>
                  <a:srgbClr val="FF0000"/>
                </a:solidFill>
              </a:rPr>
              <a:t>&lt;</a:t>
            </a:r>
            <a:r>
              <a:rPr lang="en-US" sz="1400" i="1" dirty="0" err="1">
                <a:solidFill>
                  <a:srgbClr val="FF0000"/>
                </a:solidFill>
              </a:rPr>
              <a:t>istrategy</a:t>
            </a:r>
            <a:r>
              <a:rPr lang="en-US" sz="1400" i="1" dirty="0" smtClean="0">
                <a:solidFill>
                  <a:srgbClr val="FF0000"/>
                </a:solidFill>
              </a:rPr>
              <a:t>&gt;</a:t>
            </a:r>
            <a:r>
              <a:rPr lang="en-US" sz="1400" dirty="0" smtClean="0">
                <a:solidFill>
                  <a:srgbClr val="FF0000"/>
                </a:solidFill>
              </a:rPr>
              <a:t>”</a:t>
            </a:r>
            <a:r>
              <a:rPr lang="en-US" sz="1400" dirty="0" smtClean="0">
                <a:solidFill>
                  <a:schemeClr val="tx1"/>
                </a:solidFill>
              </a:rPr>
              <a:t>,</a:t>
            </a:r>
          </a:p>
          <a:p>
            <a:pPr marL="0" indent="0">
              <a:buNone/>
            </a:pPr>
            <a:r>
              <a:rPr lang="en-US" sz="1400" dirty="0">
                <a:solidFill>
                  <a:schemeClr val="tx1"/>
                </a:solidFill>
              </a:rPr>
              <a:t> </a:t>
            </a:r>
            <a:r>
              <a:rPr lang="en-US" sz="1400" dirty="0" smtClean="0">
                <a:solidFill>
                  <a:schemeClr val="tx1"/>
                </a:solidFill>
              </a:rPr>
              <a:t>   </a:t>
            </a:r>
            <a:r>
              <a:rPr lang="en-US" sz="1400" dirty="0" smtClean="0">
                <a:solidFill>
                  <a:srgbClr val="009900"/>
                </a:solidFill>
              </a:rPr>
              <a:t>“injectors”</a:t>
            </a:r>
            <a:r>
              <a:rPr lang="en-US" sz="1400" dirty="0" smtClean="0">
                <a:solidFill>
                  <a:schemeClr val="tx1"/>
                </a:solidFill>
              </a:rPr>
              <a:t> : [</a:t>
            </a:r>
          </a:p>
          <a:p>
            <a:pPr marL="0" indent="0">
              <a:buNone/>
            </a:pPr>
            <a:r>
              <a:rPr lang="en-US" sz="1400" dirty="0">
                <a:solidFill>
                  <a:schemeClr val="tx1"/>
                </a:solidFill>
              </a:rPr>
              <a:t> </a:t>
            </a:r>
            <a:r>
              <a:rPr lang="en-US" sz="1400" dirty="0" smtClean="0">
                <a:solidFill>
                  <a:schemeClr val="tx1"/>
                </a:solidFill>
              </a:rPr>
              <a:t>     </a:t>
            </a:r>
            <a:r>
              <a:rPr lang="en-US" sz="1400" dirty="0">
                <a:solidFill>
                  <a:srgbClr val="FF0000"/>
                </a:solidFill>
              </a:rPr>
              <a:t>{</a:t>
            </a:r>
            <a:r>
              <a:rPr lang="en-US" sz="1400" i="1" dirty="0" smtClean="0">
                <a:solidFill>
                  <a:srgbClr val="FF0000"/>
                </a:solidFill>
              </a:rPr>
              <a:t>&lt;injector&gt;</a:t>
            </a:r>
            <a:r>
              <a:rPr lang="en-US" sz="1400" dirty="0">
                <a:solidFill>
                  <a:srgbClr val="FF0000"/>
                </a:solidFill>
              </a:rPr>
              <a:t>}</a:t>
            </a:r>
            <a:r>
              <a:rPr lang="en-US" sz="1400" dirty="0" smtClean="0">
                <a:solidFill>
                  <a:schemeClr val="tx1"/>
                </a:solidFill>
              </a:rPr>
              <a:t>,</a:t>
            </a:r>
          </a:p>
          <a:p>
            <a:pPr marL="0" indent="0">
              <a:buNone/>
            </a:pPr>
            <a:r>
              <a:rPr lang="en-US" sz="1400" dirty="0">
                <a:solidFill>
                  <a:schemeClr val="tx1"/>
                </a:solidFill>
              </a:rPr>
              <a:t> </a:t>
            </a:r>
            <a:r>
              <a:rPr lang="en-US" sz="1400" dirty="0" smtClean="0">
                <a:solidFill>
                  <a:schemeClr val="tx1"/>
                </a:solidFill>
              </a:rPr>
              <a:t>     </a:t>
            </a:r>
            <a:r>
              <a:rPr lang="en-US" sz="1400" dirty="0">
                <a:solidFill>
                  <a:srgbClr val="FF0000"/>
                </a:solidFill>
              </a:rPr>
              <a:t>{</a:t>
            </a:r>
            <a:r>
              <a:rPr lang="en-US" sz="1400" i="1" dirty="0" smtClean="0">
                <a:solidFill>
                  <a:srgbClr val="FF0000"/>
                </a:solidFill>
              </a:rPr>
              <a:t>&lt;injector&gt;}</a:t>
            </a:r>
            <a:r>
              <a:rPr lang="en-US" sz="1400" dirty="0" smtClean="0">
                <a:solidFill>
                  <a:schemeClr val="tx1"/>
                </a:solidFill>
              </a:rPr>
              <a:t>,</a:t>
            </a:r>
          </a:p>
          <a:p>
            <a:pPr marL="0" indent="0">
              <a:buNone/>
            </a:pPr>
            <a:r>
              <a:rPr lang="en-US" sz="1400" dirty="0">
                <a:solidFill>
                  <a:schemeClr val="tx1"/>
                </a:solidFill>
              </a:rPr>
              <a:t> </a:t>
            </a:r>
            <a:r>
              <a:rPr lang="en-US" sz="1400" dirty="0" smtClean="0">
                <a:solidFill>
                  <a:schemeClr val="tx1"/>
                </a:solidFill>
              </a:rPr>
              <a:t>   ],</a:t>
            </a:r>
          </a:p>
          <a:p>
            <a:pPr marL="0" indent="0">
              <a:buNone/>
            </a:pPr>
            <a:r>
              <a:rPr lang="en-US" sz="1400" dirty="0">
                <a:solidFill>
                  <a:schemeClr val="tx1"/>
                </a:solidFill>
              </a:rPr>
              <a:t> </a:t>
            </a:r>
            <a:r>
              <a:rPr lang="en-US" sz="1400" dirty="0" smtClean="0">
                <a:solidFill>
                  <a:schemeClr val="tx1"/>
                </a:solidFill>
              </a:rPr>
              <a:t>   </a:t>
            </a:r>
            <a:r>
              <a:rPr lang="en-US" sz="1400" dirty="0" smtClean="0">
                <a:solidFill>
                  <a:srgbClr val="009900"/>
                </a:solidFill>
              </a:rPr>
              <a:t>“debug” </a:t>
            </a:r>
            <a:r>
              <a:rPr lang="en-US" sz="1400" dirty="0" smtClean="0">
                <a:solidFill>
                  <a:schemeClr val="tx1"/>
                </a:solidFill>
              </a:rPr>
              <a:t>: </a:t>
            </a:r>
            <a:r>
              <a:rPr lang="en-US" sz="1400" dirty="0" smtClean="0">
                <a:solidFill>
                  <a:srgbClr val="FF0000"/>
                </a:solidFill>
              </a:rPr>
              <a:t>“</a:t>
            </a:r>
            <a:r>
              <a:rPr lang="en-US" sz="1400" i="1" dirty="0" smtClean="0">
                <a:solidFill>
                  <a:srgbClr val="FF0000"/>
                </a:solidFill>
              </a:rPr>
              <a:t>&lt;</a:t>
            </a:r>
            <a:r>
              <a:rPr lang="en-US" sz="1400" i="1" dirty="0" err="1" smtClean="0">
                <a:solidFill>
                  <a:srgbClr val="FF0000"/>
                </a:solidFill>
              </a:rPr>
              <a:t>dstrategy</a:t>
            </a:r>
            <a:r>
              <a:rPr lang="en-US" sz="1400" i="1" dirty="0" smtClean="0">
                <a:solidFill>
                  <a:srgbClr val="FF0000"/>
                </a:solidFill>
              </a:rPr>
              <a:t>&gt;</a:t>
            </a:r>
            <a:r>
              <a:rPr lang="en-US" sz="1400" dirty="0" smtClean="0">
                <a:solidFill>
                  <a:srgbClr val="FF0000"/>
                </a:solidFill>
              </a:rPr>
              <a:t>”</a:t>
            </a:r>
            <a:r>
              <a:rPr lang="en-US" sz="1400" dirty="0" smtClean="0">
                <a:solidFill>
                  <a:schemeClr val="tx1"/>
                </a:solidFill>
              </a:rPr>
              <a:t>,</a:t>
            </a:r>
          </a:p>
          <a:p>
            <a:pPr marL="0" indent="0">
              <a:buNone/>
            </a:pPr>
            <a:r>
              <a:rPr lang="en-US" sz="1400" dirty="0">
                <a:solidFill>
                  <a:schemeClr val="tx1"/>
                </a:solidFill>
              </a:rPr>
              <a:t> </a:t>
            </a:r>
            <a:r>
              <a:rPr lang="en-US" sz="1400" dirty="0" smtClean="0">
                <a:solidFill>
                  <a:schemeClr val="tx1"/>
                </a:solidFill>
              </a:rPr>
              <a:t>   </a:t>
            </a:r>
            <a:r>
              <a:rPr lang="en-US" sz="1400" dirty="0" smtClean="0">
                <a:solidFill>
                  <a:srgbClr val="009900"/>
                </a:solidFill>
              </a:rPr>
              <a:t>“sticky” </a:t>
            </a:r>
            <a:r>
              <a:rPr lang="en-US" sz="1400" dirty="0" smtClean="0">
                <a:solidFill>
                  <a:schemeClr val="tx1"/>
                </a:solidFill>
              </a:rPr>
              <a:t>:  </a:t>
            </a:r>
            <a:r>
              <a:rPr lang="en-US" sz="1400" i="1" dirty="0" smtClean="0">
                <a:solidFill>
                  <a:srgbClr val="FF0000"/>
                </a:solidFill>
              </a:rPr>
              <a:t>false</a:t>
            </a:r>
            <a:r>
              <a:rPr lang="en-US" sz="1400" dirty="0" smtClean="0">
                <a:solidFill>
                  <a:schemeClr val="tx1"/>
                </a:solidFill>
              </a:rPr>
              <a:t>,</a:t>
            </a:r>
          </a:p>
          <a:p>
            <a:pPr marL="0" indent="0">
              <a:buNone/>
            </a:pPr>
            <a:r>
              <a:rPr lang="en-US" sz="1400" dirty="0">
                <a:solidFill>
                  <a:schemeClr val="tx1"/>
                </a:solidFill>
              </a:rPr>
              <a:t> </a:t>
            </a:r>
            <a:r>
              <a:rPr lang="en-US" sz="1400" dirty="0" smtClean="0">
                <a:solidFill>
                  <a:schemeClr val="tx1"/>
                </a:solidFill>
              </a:rPr>
              <a:t> }</a:t>
            </a:r>
          </a:p>
          <a:p>
            <a:pPr marL="0" indent="0">
              <a:buNone/>
            </a:pPr>
            <a:r>
              <a:rPr lang="en-US" sz="1400" dirty="0" smtClean="0">
                <a:solidFill>
                  <a:schemeClr val="tx1"/>
                </a:solidFill>
              </a:rPr>
              <a:t>}</a:t>
            </a:r>
          </a:p>
        </p:txBody>
      </p:sp>
      <p:sp>
        <p:nvSpPr>
          <p:cNvPr id="4" name="Date Placeholder 3"/>
          <p:cNvSpPr>
            <a:spLocks noGrp="1"/>
          </p:cNvSpPr>
          <p:nvPr>
            <p:ph type="dt" sz="half" idx="10"/>
          </p:nvPr>
        </p:nvSpPr>
        <p:spPr/>
        <p:txBody>
          <a:bodyPr/>
          <a:lstStyle/>
          <a:p>
            <a:fld id="{FC1B3D1C-FC3C-4A5B-A5BC-58D094DEF217}" type="datetime1">
              <a:rPr lang="en-US" smtClean="0"/>
              <a:t>3/23/2021</a:t>
            </a:fld>
            <a:endParaRPr lang="en-US" dirty="0"/>
          </a:p>
        </p:txBody>
      </p:sp>
      <p:sp>
        <p:nvSpPr>
          <p:cNvPr id="2" name="Footer Placeholder 1"/>
          <p:cNvSpPr>
            <a:spLocks noGrp="1"/>
          </p:cNvSpPr>
          <p:nvPr>
            <p:ph type="ftr" sz="quarter" idx="11"/>
          </p:nvPr>
        </p:nvSpPr>
        <p:spPr/>
        <p:txBody>
          <a:bodyPr/>
          <a:lstStyle/>
          <a:p>
            <a:r>
              <a:rPr lang="en-US" smtClean="0"/>
              <a:t>P2654/P1687.1 Unified Concepts Analysis</a:t>
            </a:r>
            <a:endParaRPr lang="en-US" dirty="0"/>
          </a:p>
        </p:txBody>
      </p:sp>
      <p:sp>
        <p:nvSpPr>
          <p:cNvPr id="3" name="Slide Number Placeholder 2"/>
          <p:cNvSpPr>
            <a:spLocks noGrp="1"/>
          </p:cNvSpPr>
          <p:nvPr>
            <p:ph type="sldNum" sz="quarter" idx="12"/>
          </p:nvPr>
        </p:nvSpPr>
        <p:spPr/>
        <p:txBody>
          <a:bodyPr/>
          <a:lstStyle/>
          <a:p>
            <a:fld id="{BA9B540C-44DA-4F69-89C9-7C84606640D3}" type="slidenum">
              <a:rPr lang="en-US" smtClean="0"/>
              <a:pPr/>
              <a:t>89</a:t>
            </a:fld>
            <a:endParaRPr lang="en-US"/>
          </a:p>
        </p:txBody>
      </p:sp>
      <p:sp>
        <p:nvSpPr>
          <p:cNvPr id="7" name="Content Placeholder 5"/>
          <p:cNvSpPr txBox="1">
            <a:spLocks/>
          </p:cNvSpPr>
          <p:nvPr/>
        </p:nvSpPr>
        <p:spPr>
          <a:xfrm>
            <a:off x="2971800" y="742950"/>
            <a:ext cx="6019800" cy="3429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Font typeface="Arial" pitchFamily="34" charset="0"/>
              <a:buNone/>
            </a:pPr>
            <a:r>
              <a:rPr lang="en-US" sz="1300" b="1" dirty="0" smtClean="0"/>
              <a:t>&lt;node name&gt;</a:t>
            </a:r>
            <a:r>
              <a:rPr lang="en-US" sz="1300" dirty="0" smtClean="0"/>
              <a:t>: instance name for the Model Node</a:t>
            </a:r>
          </a:p>
          <a:p>
            <a:pPr marL="0" indent="0">
              <a:buFont typeface="Arial" pitchFamily="34" charset="0"/>
              <a:buNone/>
            </a:pPr>
            <a:r>
              <a:rPr lang="en-US" sz="1300" b="1" dirty="0" smtClean="0"/>
              <a:t>&lt;RVF protocol&gt;</a:t>
            </a:r>
            <a:r>
              <a:rPr lang="en-US" sz="1300" dirty="0" smtClean="0"/>
              <a:t>: Message callback protocol sent by the REGISTER out of </a:t>
            </a:r>
            <a:r>
              <a:rPr lang="en-US" sz="1300" dirty="0" err="1" smtClean="0"/>
              <a:t>cproto</a:t>
            </a:r>
            <a:r>
              <a:rPr lang="en-US" sz="1300" dirty="0" smtClean="0"/>
              <a:t> Client</a:t>
            </a:r>
          </a:p>
          <a:p>
            <a:pPr marL="0" indent="0">
              <a:buFont typeface="Arial" pitchFamily="34" charset="0"/>
              <a:buNone/>
            </a:pPr>
            <a:r>
              <a:rPr lang="en-US" sz="1300" b="1" dirty="0" smtClean="0"/>
              <a:t>&lt;size&gt;:</a:t>
            </a:r>
            <a:r>
              <a:rPr lang="en-US" sz="1300" dirty="0" smtClean="0"/>
              <a:t> number of bits composing the register in decimal notation</a:t>
            </a:r>
          </a:p>
          <a:p>
            <a:pPr marL="0" indent="0">
              <a:buFont typeface="Arial" pitchFamily="34" charset="0"/>
              <a:buNone/>
            </a:pPr>
            <a:r>
              <a:rPr lang="en-US" sz="1300" b="1" dirty="0" smtClean="0"/>
              <a:t>&lt;safe value&gt;</a:t>
            </a:r>
            <a:r>
              <a:rPr lang="en-US" sz="1300" dirty="0" smtClean="0"/>
              <a:t>: the default value for the model considered a safe value for the model</a:t>
            </a:r>
          </a:p>
          <a:p>
            <a:pPr marL="0" indent="0">
              <a:buFont typeface="Arial" pitchFamily="34" charset="0"/>
              <a:buNone/>
            </a:pPr>
            <a:r>
              <a:rPr lang="en-US" sz="1300" b="1" dirty="0" smtClean="0"/>
              <a:t>&lt;</a:t>
            </a:r>
            <a:r>
              <a:rPr lang="en-US" sz="1300" b="1" dirty="0" err="1" smtClean="0"/>
              <a:t>tstrategy</a:t>
            </a:r>
            <a:r>
              <a:rPr lang="en-US" sz="1300" b="1" dirty="0" smtClean="0"/>
              <a:t>&gt;</a:t>
            </a:r>
            <a:r>
              <a:rPr lang="en-US" sz="1300" dirty="0" smtClean="0"/>
              <a:t>: The </a:t>
            </a:r>
            <a:r>
              <a:rPr lang="en-US" sz="1300" dirty="0" err="1" smtClean="0"/>
              <a:t>tstrategy</a:t>
            </a:r>
            <a:r>
              <a:rPr lang="en-US" sz="1300" dirty="0" smtClean="0"/>
              <a:t> to use (e.g., SCAN, DIGITAL, TDR). This name corresponds to the library containing the transformation callbacks defining the strategy to use.</a:t>
            </a:r>
          </a:p>
          <a:p>
            <a:pPr marL="0" indent="0">
              <a:buNone/>
            </a:pPr>
            <a:r>
              <a:rPr lang="en-US" sz="1300" b="1" dirty="0"/>
              <a:t>&lt;</a:t>
            </a:r>
            <a:r>
              <a:rPr lang="en-US" sz="1300" b="1" dirty="0" err="1"/>
              <a:t>istrategy</a:t>
            </a:r>
            <a:r>
              <a:rPr lang="en-US" sz="1300" b="1" dirty="0"/>
              <a:t>&gt;</a:t>
            </a:r>
            <a:r>
              <a:rPr lang="en-US" sz="1300" dirty="0"/>
              <a:t>: The </a:t>
            </a:r>
            <a:r>
              <a:rPr lang="en-US" sz="1300" dirty="0" err="1"/>
              <a:t>istrategy</a:t>
            </a:r>
            <a:r>
              <a:rPr lang="en-US" sz="1300" dirty="0"/>
              <a:t> corresponds to the library containing callbacks defining the injection strategy to use.  State changes are done via injection.</a:t>
            </a:r>
          </a:p>
          <a:p>
            <a:pPr marL="0" indent="0">
              <a:buFont typeface="Arial" pitchFamily="34" charset="0"/>
              <a:buNone/>
            </a:pPr>
            <a:r>
              <a:rPr lang="en-US" sz="1300" b="1" dirty="0" smtClean="0"/>
              <a:t>&lt;injector&gt;</a:t>
            </a:r>
            <a:r>
              <a:rPr lang="en-US" sz="1300" dirty="0" smtClean="0"/>
              <a:t>:  The injector corresponds to the library containing the interface to the injection source and corresponding parameters.</a:t>
            </a:r>
          </a:p>
          <a:p>
            <a:pPr marL="0" indent="0">
              <a:buFont typeface="Arial" pitchFamily="34" charset="0"/>
              <a:buNone/>
            </a:pPr>
            <a:r>
              <a:rPr lang="en-US" sz="1300" b="1" dirty="0" smtClean="0"/>
              <a:t>&lt;</a:t>
            </a:r>
            <a:r>
              <a:rPr lang="en-US" sz="1300" b="1" dirty="0" err="1" smtClean="0"/>
              <a:t>dstrategy</a:t>
            </a:r>
            <a:r>
              <a:rPr lang="en-US" sz="1300" b="1" dirty="0" smtClean="0"/>
              <a:t>&gt;</a:t>
            </a:r>
            <a:r>
              <a:rPr lang="en-US" sz="1300" dirty="0" smtClean="0"/>
              <a:t>: Optional debug process to use. The </a:t>
            </a:r>
            <a:r>
              <a:rPr lang="en-US" sz="1300" dirty="0" err="1" smtClean="0"/>
              <a:t>dstrategy</a:t>
            </a:r>
            <a:r>
              <a:rPr lang="en-US" sz="1300" dirty="0" smtClean="0"/>
              <a:t> corresponds to the library containing the debug callbacks for this node.</a:t>
            </a:r>
          </a:p>
          <a:p>
            <a:pPr marL="0" indent="0">
              <a:buNone/>
            </a:pPr>
            <a:r>
              <a:rPr lang="en-US" sz="1300" b="1" dirty="0"/>
              <a:t>sticky</a:t>
            </a:r>
            <a:r>
              <a:rPr lang="en-US" sz="1300" dirty="0"/>
              <a:t>: </a:t>
            </a:r>
            <a:r>
              <a:rPr lang="en-US" sz="1300" dirty="0" smtClean="0"/>
              <a:t>Used </a:t>
            </a:r>
            <a:r>
              <a:rPr lang="en-US" sz="1300" dirty="0"/>
              <a:t>to specify the safe value corresponds to the last value it has been </a:t>
            </a:r>
            <a:r>
              <a:rPr lang="en-US" sz="1300" dirty="0" smtClean="0"/>
              <a:t>assigned, if set to true.  Otherwise, the safe value is always used.  If </a:t>
            </a:r>
            <a:r>
              <a:rPr lang="en-US" sz="1300" dirty="0"/>
              <a:t>model is reset, the specified &lt;safe value&gt; is reloaded as the safe </a:t>
            </a:r>
            <a:r>
              <a:rPr lang="en-US" sz="1300" dirty="0" smtClean="0"/>
              <a:t>value.</a:t>
            </a:r>
            <a:endParaRPr lang="en-US" sz="1300" dirty="0"/>
          </a:p>
        </p:txBody>
      </p:sp>
    </p:spTree>
    <p:extLst>
      <p:ext uri="{BB962C8B-B14F-4D97-AF65-F5344CB8AC3E}">
        <p14:creationId xmlns:p14="http://schemas.microsoft.com/office/powerpoint/2010/main" val="24649000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71550"/>
          </a:xfrm>
        </p:spPr>
        <p:txBody>
          <a:bodyPr/>
          <a:lstStyle/>
          <a:p>
            <a:pPr>
              <a:lnSpc>
                <a:spcPts val="3000"/>
              </a:lnSpc>
            </a:pPr>
            <a:r>
              <a:rPr lang="en-US" sz="2000" dirty="0"/>
              <a:t>Transformation and RVF-to-RVF interface boundaries</a:t>
            </a:r>
            <a:br>
              <a:rPr lang="en-US" sz="2000" dirty="0"/>
            </a:br>
            <a:r>
              <a:rPr lang="en-US" sz="1600" dirty="0"/>
              <a:t>Message Transformation</a:t>
            </a:r>
            <a:endParaRPr lang="en-US" dirty="0"/>
          </a:p>
        </p:txBody>
      </p:sp>
      <p:sp>
        <p:nvSpPr>
          <p:cNvPr id="3" name="Content Placeholder 2"/>
          <p:cNvSpPr>
            <a:spLocks noGrp="1"/>
          </p:cNvSpPr>
          <p:nvPr>
            <p:ph idx="1"/>
          </p:nvPr>
        </p:nvSpPr>
        <p:spPr>
          <a:xfrm>
            <a:off x="609600" y="914400"/>
            <a:ext cx="8077200" cy="3486150"/>
          </a:xfrm>
        </p:spPr>
        <p:txBody>
          <a:bodyPr/>
          <a:lstStyle/>
          <a:p>
            <a:pPr>
              <a:buFont typeface="Arial" panose="020B0604020202020204" pitchFamily="34" charset="0"/>
              <a:buChar char="•"/>
            </a:pPr>
            <a:r>
              <a:rPr lang="en-US" dirty="0" smtClean="0"/>
              <a:t>Brad’s simplified transformation engine diagram was shown (see slide 36)</a:t>
            </a:r>
          </a:p>
          <a:p>
            <a:pPr>
              <a:buFont typeface="Arial" panose="020B0604020202020204" pitchFamily="34" charset="0"/>
              <a:buChar char="•"/>
            </a:pPr>
            <a:r>
              <a:rPr lang="en-US" dirty="0" smtClean="0"/>
              <a:t>Ideally, looking at Jeff </a:t>
            </a:r>
            <a:r>
              <a:rPr lang="en-US" dirty="0" err="1" smtClean="0"/>
              <a:t>Rearick’s</a:t>
            </a:r>
            <a:r>
              <a:rPr lang="en-US" dirty="0" smtClean="0"/>
              <a:t> </a:t>
            </a:r>
            <a:r>
              <a:rPr lang="en-US" dirty="0" err="1" smtClean="0"/>
              <a:t>gRPC</a:t>
            </a:r>
            <a:r>
              <a:rPr lang="en-US" dirty="0" smtClean="0"/>
              <a:t> description slides from his 1687.1 demo would be helpful</a:t>
            </a:r>
          </a:p>
          <a:p>
            <a:pPr>
              <a:buFont typeface="Arial" panose="020B0604020202020204" pitchFamily="34" charset="0"/>
              <a:buChar char="•"/>
            </a:pPr>
            <a:r>
              <a:rPr lang="en-US" dirty="0" smtClean="0"/>
              <a:t>Need to look at Strategy and Plug-in Software Design Patterns (google search for these for details)</a:t>
            </a:r>
          </a:p>
          <a:p>
            <a:pPr lvl="1">
              <a:buFont typeface="Arial" panose="020B0604020202020204" pitchFamily="34" charset="0"/>
              <a:buChar char="•"/>
            </a:pPr>
            <a:r>
              <a:rPr lang="en-US" dirty="0" smtClean="0"/>
              <a:t>Strategy for specifying Transformation API</a:t>
            </a:r>
          </a:p>
          <a:p>
            <a:pPr lvl="1">
              <a:buFont typeface="Arial" panose="020B0604020202020204" pitchFamily="34" charset="0"/>
              <a:buChar char="•"/>
            </a:pPr>
            <a:r>
              <a:rPr lang="en-US" dirty="0" smtClean="0"/>
              <a:t>Plug-in for extension to external modules/libraries</a:t>
            </a:r>
            <a:endParaRPr lang="en-US" dirty="0"/>
          </a:p>
        </p:txBody>
      </p:sp>
      <p:sp>
        <p:nvSpPr>
          <p:cNvPr id="4" name="Date Placeholder 3"/>
          <p:cNvSpPr>
            <a:spLocks noGrp="1"/>
          </p:cNvSpPr>
          <p:nvPr>
            <p:ph type="dt" sz="half" idx="10"/>
          </p:nvPr>
        </p:nvSpPr>
        <p:spPr/>
        <p:txBody>
          <a:bodyPr/>
          <a:lstStyle/>
          <a:p>
            <a:pPr>
              <a:defRPr/>
            </a:pPr>
            <a:fld id="{049D1D9E-B0CC-41A2-AC32-132970DD6186}" type="datetime1">
              <a:rPr lang="en-US" smtClean="0"/>
              <a:t>3/23/2021</a:t>
            </a:fld>
            <a:endParaRPr lang="en-US" dirty="0"/>
          </a:p>
        </p:txBody>
      </p:sp>
      <p:sp>
        <p:nvSpPr>
          <p:cNvPr id="6" name="Slide Number Placeholder 5"/>
          <p:cNvSpPr>
            <a:spLocks noGrp="1"/>
          </p:cNvSpPr>
          <p:nvPr>
            <p:ph type="sldNum" sz="quarter" idx="12"/>
          </p:nvPr>
        </p:nvSpPr>
        <p:spPr/>
        <p:txBody>
          <a:bodyPr/>
          <a:lstStyle/>
          <a:p>
            <a:pPr>
              <a:defRPr/>
            </a:pPr>
            <a:fld id="{BC2E1C35-070C-B34E-A7FF-C7EF50ECC007}" type="slidenum">
              <a:rPr lang="en-US" smtClean="0"/>
              <a:pPr>
                <a:defRPr/>
              </a:pPr>
              <a:t>9</a:t>
            </a:fld>
            <a:endParaRPr lang="en-US" sz="1400">
              <a:latin typeface="Myriad Pro" charset="0"/>
            </a:endParaRPr>
          </a:p>
        </p:txBody>
      </p:sp>
      <p:sp>
        <p:nvSpPr>
          <p:cNvPr id="7" name="Footer Placeholder 2"/>
          <p:cNvSpPr>
            <a:spLocks noGrp="1"/>
          </p:cNvSpPr>
          <p:nvPr>
            <p:ph type="ftr" sz="quarter" idx="11"/>
          </p:nvPr>
        </p:nvSpPr>
        <p:spPr>
          <a:xfrm>
            <a:off x="659166" y="4767263"/>
            <a:ext cx="2693634" cy="273844"/>
          </a:xfrm>
        </p:spPr>
        <p:txBody>
          <a:bodyPr/>
          <a:lstStyle/>
          <a:p>
            <a:r>
              <a:rPr lang="en-US" dirty="0" smtClean="0">
                <a:solidFill>
                  <a:prstClr val="black">
                    <a:lumMod val="65000"/>
                    <a:lumOff val="35000"/>
                  </a:prstClr>
                </a:solidFill>
              </a:rPr>
              <a:t>P2654/P1687.1 Unified Concepts Analysis</a:t>
            </a:r>
            <a:endParaRPr lang="en-US" dirty="0">
              <a:solidFill>
                <a:prstClr val="black">
                  <a:lumMod val="65000"/>
                  <a:lumOff val="35000"/>
                </a:prstClr>
              </a:solidFill>
            </a:endParaRPr>
          </a:p>
        </p:txBody>
      </p:sp>
    </p:spTree>
    <p:extLst>
      <p:ext uri="{BB962C8B-B14F-4D97-AF65-F5344CB8AC3E}">
        <p14:creationId xmlns:p14="http://schemas.microsoft.com/office/powerpoint/2010/main" val="362676480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nSpc>
                <a:spcPts val="3000"/>
              </a:lnSpc>
            </a:pPr>
            <a:r>
              <a:rPr lang="en-US" sz="5400" dirty="0" smtClean="0"/>
              <a:t>INSTANCE</a:t>
            </a:r>
            <a:endParaRPr lang="en-US" sz="5400" dirty="0"/>
          </a:p>
        </p:txBody>
      </p:sp>
      <p:sp>
        <p:nvSpPr>
          <p:cNvPr id="6" name="Content Placeholder 5"/>
          <p:cNvSpPr>
            <a:spLocks noGrp="1"/>
          </p:cNvSpPr>
          <p:nvPr>
            <p:ph idx="1"/>
          </p:nvPr>
        </p:nvSpPr>
        <p:spPr>
          <a:xfrm>
            <a:off x="152400" y="1200151"/>
            <a:ext cx="2743200" cy="3394472"/>
          </a:xfrm>
        </p:spPr>
        <p:txBody>
          <a:bodyPr>
            <a:normAutofit fontScale="92500"/>
          </a:bodyPr>
          <a:lstStyle/>
          <a:p>
            <a:pPr marL="0" indent="0">
              <a:buNone/>
            </a:pPr>
            <a:r>
              <a:rPr lang="en-US" sz="1400" dirty="0">
                <a:solidFill>
                  <a:schemeClr val="accent3">
                    <a:lumMod val="75000"/>
                  </a:schemeClr>
                </a:solidFill>
              </a:rPr>
              <a:t>A leaf node' that represents the instantiation of a module at the point of insertion (as for any other child nodes). </a:t>
            </a:r>
            <a:endParaRPr lang="en-US" sz="1400" dirty="0" smtClean="0">
              <a:solidFill>
                <a:schemeClr val="accent3">
                  <a:lumMod val="75000"/>
                </a:schemeClr>
              </a:solidFill>
            </a:endParaRPr>
          </a:p>
          <a:p>
            <a:pPr marL="0" indent="0">
              <a:buNone/>
            </a:pPr>
            <a:r>
              <a:rPr lang="en-US" sz="1400" dirty="0" smtClean="0">
                <a:solidFill>
                  <a:schemeClr val="tx1"/>
                </a:solidFill>
              </a:rPr>
              <a:t>{</a:t>
            </a:r>
          </a:p>
          <a:p>
            <a:pPr marL="0" indent="0">
              <a:buNone/>
            </a:pPr>
            <a:r>
              <a:rPr lang="en-US" sz="1400" dirty="0" smtClean="0">
                <a:solidFill>
                  <a:schemeClr val="tx1"/>
                </a:solidFill>
              </a:rPr>
              <a:t>  </a:t>
            </a:r>
            <a:r>
              <a:rPr lang="en-US" sz="1400" dirty="0" smtClean="0">
                <a:solidFill>
                  <a:srgbClr val="009900"/>
                </a:solidFill>
              </a:rPr>
              <a:t>“INSTANCE” </a:t>
            </a:r>
            <a:r>
              <a:rPr lang="en-US" sz="1400" dirty="0" smtClean="0">
                <a:solidFill>
                  <a:schemeClr val="tx1"/>
                </a:solidFill>
              </a:rPr>
              <a:t>: {</a:t>
            </a:r>
          </a:p>
          <a:p>
            <a:pPr marL="0" indent="0">
              <a:buNone/>
            </a:pPr>
            <a:r>
              <a:rPr lang="en-US" sz="1400" dirty="0">
                <a:solidFill>
                  <a:schemeClr val="tx1"/>
                </a:solidFill>
              </a:rPr>
              <a:t> </a:t>
            </a:r>
            <a:r>
              <a:rPr lang="en-US" sz="1400" dirty="0" smtClean="0">
                <a:solidFill>
                  <a:schemeClr val="tx1"/>
                </a:solidFill>
              </a:rPr>
              <a:t>   </a:t>
            </a:r>
            <a:r>
              <a:rPr lang="en-US" sz="1400" dirty="0" smtClean="0">
                <a:solidFill>
                  <a:srgbClr val="009900"/>
                </a:solidFill>
              </a:rPr>
              <a:t>“name” </a:t>
            </a:r>
            <a:r>
              <a:rPr lang="en-US" sz="1400" dirty="0" smtClean="0">
                <a:solidFill>
                  <a:schemeClr val="tx1"/>
                </a:solidFill>
              </a:rPr>
              <a:t>: </a:t>
            </a:r>
            <a:r>
              <a:rPr lang="en-US" sz="1400" dirty="0" smtClean="0">
                <a:solidFill>
                  <a:srgbClr val="FF0000"/>
                </a:solidFill>
              </a:rPr>
              <a:t>“</a:t>
            </a:r>
            <a:r>
              <a:rPr lang="en-US" sz="1400" i="1" dirty="0" smtClean="0">
                <a:solidFill>
                  <a:srgbClr val="FF0000"/>
                </a:solidFill>
              </a:rPr>
              <a:t>&lt;node name&gt;</a:t>
            </a:r>
            <a:r>
              <a:rPr lang="en-US" sz="1400" dirty="0" smtClean="0">
                <a:solidFill>
                  <a:srgbClr val="FF0000"/>
                </a:solidFill>
              </a:rPr>
              <a:t>”</a:t>
            </a:r>
            <a:r>
              <a:rPr lang="en-US" sz="1400" dirty="0" smtClean="0">
                <a:solidFill>
                  <a:schemeClr val="tx1"/>
                </a:solidFill>
              </a:rPr>
              <a:t>,</a:t>
            </a:r>
          </a:p>
          <a:p>
            <a:pPr marL="0" indent="0">
              <a:buNone/>
            </a:pPr>
            <a:r>
              <a:rPr lang="en-US" sz="1400" dirty="0">
                <a:solidFill>
                  <a:schemeClr val="tx1"/>
                </a:solidFill>
              </a:rPr>
              <a:t> </a:t>
            </a:r>
            <a:r>
              <a:rPr lang="en-US" sz="1400" dirty="0" smtClean="0">
                <a:solidFill>
                  <a:schemeClr val="tx1"/>
                </a:solidFill>
              </a:rPr>
              <a:t>   </a:t>
            </a:r>
            <a:r>
              <a:rPr lang="en-US" sz="1400" dirty="0" smtClean="0">
                <a:solidFill>
                  <a:srgbClr val="009900"/>
                </a:solidFill>
              </a:rPr>
              <a:t>“sit” </a:t>
            </a:r>
            <a:r>
              <a:rPr lang="en-US" sz="1400" dirty="0" smtClean="0">
                <a:solidFill>
                  <a:schemeClr val="tx1"/>
                </a:solidFill>
              </a:rPr>
              <a:t>: </a:t>
            </a:r>
            <a:r>
              <a:rPr lang="en-US" sz="1400" dirty="0" smtClean="0">
                <a:solidFill>
                  <a:srgbClr val="FF0000"/>
                </a:solidFill>
              </a:rPr>
              <a:t>“</a:t>
            </a:r>
            <a:r>
              <a:rPr lang="en-US" sz="1400" i="1" dirty="0" smtClean="0">
                <a:solidFill>
                  <a:srgbClr val="FF0000"/>
                </a:solidFill>
              </a:rPr>
              <a:t>&lt;SIT file&gt;</a:t>
            </a:r>
            <a:r>
              <a:rPr lang="en-US" sz="1400" dirty="0" smtClean="0">
                <a:solidFill>
                  <a:srgbClr val="FF0000"/>
                </a:solidFill>
              </a:rPr>
              <a:t>”</a:t>
            </a:r>
          </a:p>
          <a:p>
            <a:pPr marL="0" indent="0">
              <a:buNone/>
            </a:pPr>
            <a:r>
              <a:rPr lang="en-US" sz="1400" dirty="0" smtClean="0">
                <a:solidFill>
                  <a:schemeClr val="tx1"/>
                </a:solidFill>
              </a:rPr>
              <a:t>  },</a:t>
            </a:r>
          </a:p>
          <a:p>
            <a:pPr marL="0" indent="0">
              <a:buNone/>
            </a:pPr>
            <a:r>
              <a:rPr lang="en-US" sz="1400" dirty="0" smtClean="0">
                <a:solidFill>
                  <a:schemeClr val="tx1"/>
                </a:solidFill>
              </a:rPr>
              <a:t>  </a:t>
            </a:r>
            <a:r>
              <a:rPr lang="en-US" sz="1400" dirty="0" smtClean="0">
                <a:solidFill>
                  <a:srgbClr val="009900"/>
                </a:solidFill>
              </a:rPr>
              <a:t>“INSTANCE” </a:t>
            </a:r>
            <a:r>
              <a:rPr lang="en-US" sz="1400" dirty="0" smtClean="0">
                <a:solidFill>
                  <a:schemeClr val="tx1"/>
                </a:solidFill>
              </a:rPr>
              <a:t>: {</a:t>
            </a:r>
          </a:p>
          <a:p>
            <a:pPr marL="0" indent="0">
              <a:buNone/>
            </a:pPr>
            <a:r>
              <a:rPr lang="en-US" sz="1400" dirty="0">
                <a:solidFill>
                  <a:schemeClr val="tx1"/>
                </a:solidFill>
              </a:rPr>
              <a:t> </a:t>
            </a:r>
            <a:r>
              <a:rPr lang="en-US" sz="1400" dirty="0" smtClean="0">
                <a:solidFill>
                  <a:schemeClr val="tx1"/>
                </a:solidFill>
              </a:rPr>
              <a:t>   </a:t>
            </a:r>
            <a:r>
              <a:rPr lang="en-US" sz="1400" dirty="0" smtClean="0">
                <a:solidFill>
                  <a:srgbClr val="009900"/>
                </a:solidFill>
              </a:rPr>
              <a:t>“name” </a:t>
            </a:r>
            <a:r>
              <a:rPr lang="en-US" sz="1400" dirty="0" smtClean="0">
                <a:solidFill>
                  <a:schemeClr val="tx1"/>
                </a:solidFill>
              </a:rPr>
              <a:t>: </a:t>
            </a:r>
            <a:r>
              <a:rPr lang="en-US" sz="1400" dirty="0" smtClean="0">
                <a:solidFill>
                  <a:srgbClr val="FF0000"/>
                </a:solidFill>
              </a:rPr>
              <a:t>“</a:t>
            </a:r>
            <a:r>
              <a:rPr lang="en-US" sz="1400" i="1" dirty="0" smtClean="0">
                <a:solidFill>
                  <a:srgbClr val="FF0000"/>
                </a:solidFill>
              </a:rPr>
              <a:t>&lt;node name&gt;</a:t>
            </a:r>
            <a:r>
              <a:rPr lang="en-US" sz="1400" dirty="0" smtClean="0">
                <a:solidFill>
                  <a:srgbClr val="FF0000"/>
                </a:solidFill>
              </a:rPr>
              <a:t>”</a:t>
            </a:r>
            <a:r>
              <a:rPr lang="en-US" sz="1400" dirty="0" smtClean="0">
                <a:solidFill>
                  <a:schemeClr val="tx1"/>
                </a:solidFill>
              </a:rPr>
              <a:t>,</a:t>
            </a:r>
          </a:p>
          <a:p>
            <a:pPr marL="0" indent="0">
              <a:buNone/>
            </a:pPr>
            <a:r>
              <a:rPr lang="en-US" sz="1400" dirty="0">
                <a:solidFill>
                  <a:schemeClr val="tx1"/>
                </a:solidFill>
              </a:rPr>
              <a:t> </a:t>
            </a:r>
            <a:r>
              <a:rPr lang="en-US" sz="1400" dirty="0" smtClean="0">
                <a:solidFill>
                  <a:schemeClr val="tx1"/>
                </a:solidFill>
              </a:rPr>
              <a:t>   </a:t>
            </a:r>
            <a:r>
              <a:rPr lang="en-US" sz="1400" dirty="0" smtClean="0">
                <a:solidFill>
                  <a:srgbClr val="009900"/>
                </a:solidFill>
              </a:rPr>
              <a:t>“factory” </a:t>
            </a:r>
            <a:r>
              <a:rPr lang="en-US" sz="1400" dirty="0" smtClean="0">
                <a:solidFill>
                  <a:schemeClr val="tx1"/>
                </a:solidFill>
              </a:rPr>
              <a:t>: </a:t>
            </a:r>
            <a:r>
              <a:rPr lang="en-US" sz="1400" dirty="0" smtClean="0">
                <a:solidFill>
                  <a:srgbClr val="FF0000"/>
                </a:solidFill>
              </a:rPr>
              <a:t>“</a:t>
            </a:r>
            <a:r>
              <a:rPr lang="en-US" sz="1400" i="1" dirty="0" smtClean="0">
                <a:solidFill>
                  <a:srgbClr val="FF0000"/>
                </a:solidFill>
              </a:rPr>
              <a:t>&lt;factory name&gt;</a:t>
            </a:r>
            <a:r>
              <a:rPr lang="en-US" sz="1400" dirty="0" smtClean="0">
                <a:solidFill>
                  <a:srgbClr val="FF0000"/>
                </a:solidFill>
              </a:rPr>
              <a:t>”</a:t>
            </a:r>
          </a:p>
          <a:p>
            <a:pPr marL="0" indent="0">
              <a:buNone/>
            </a:pPr>
            <a:r>
              <a:rPr lang="en-US" sz="1400" dirty="0">
                <a:solidFill>
                  <a:schemeClr val="tx1"/>
                </a:solidFill>
              </a:rPr>
              <a:t> </a:t>
            </a:r>
            <a:r>
              <a:rPr lang="en-US" sz="1400" dirty="0" smtClean="0">
                <a:solidFill>
                  <a:schemeClr val="tx1"/>
                </a:solidFill>
              </a:rPr>
              <a:t> }</a:t>
            </a:r>
          </a:p>
          <a:p>
            <a:pPr marL="0" indent="0">
              <a:buNone/>
            </a:pPr>
            <a:r>
              <a:rPr lang="en-US" sz="1400" dirty="0" smtClean="0">
                <a:solidFill>
                  <a:schemeClr val="tx1"/>
                </a:solidFill>
              </a:rPr>
              <a:t>}</a:t>
            </a:r>
          </a:p>
        </p:txBody>
      </p:sp>
      <p:sp>
        <p:nvSpPr>
          <p:cNvPr id="4" name="Date Placeholder 3"/>
          <p:cNvSpPr>
            <a:spLocks noGrp="1"/>
          </p:cNvSpPr>
          <p:nvPr>
            <p:ph type="dt" sz="half" idx="10"/>
          </p:nvPr>
        </p:nvSpPr>
        <p:spPr/>
        <p:txBody>
          <a:bodyPr/>
          <a:lstStyle/>
          <a:p>
            <a:fld id="{042FFD24-ECAA-4625-AB81-2F3ACB1B9BDF}" type="datetime1">
              <a:rPr lang="en-US" smtClean="0"/>
              <a:t>3/23/2021</a:t>
            </a:fld>
            <a:endParaRPr lang="en-US" dirty="0"/>
          </a:p>
        </p:txBody>
      </p:sp>
      <p:sp>
        <p:nvSpPr>
          <p:cNvPr id="2" name="Footer Placeholder 1"/>
          <p:cNvSpPr>
            <a:spLocks noGrp="1"/>
          </p:cNvSpPr>
          <p:nvPr>
            <p:ph type="ftr" sz="quarter" idx="11"/>
          </p:nvPr>
        </p:nvSpPr>
        <p:spPr/>
        <p:txBody>
          <a:bodyPr/>
          <a:lstStyle/>
          <a:p>
            <a:r>
              <a:rPr lang="en-US" smtClean="0"/>
              <a:t>P2654/P1687.1 Unified Concepts Analysis</a:t>
            </a:r>
            <a:endParaRPr lang="en-US" dirty="0"/>
          </a:p>
        </p:txBody>
      </p:sp>
      <p:sp>
        <p:nvSpPr>
          <p:cNvPr id="3" name="Slide Number Placeholder 2"/>
          <p:cNvSpPr>
            <a:spLocks noGrp="1"/>
          </p:cNvSpPr>
          <p:nvPr>
            <p:ph type="sldNum" sz="quarter" idx="12"/>
          </p:nvPr>
        </p:nvSpPr>
        <p:spPr/>
        <p:txBody>
          <a:bodyPr/>
          <a:lstStyle/>
          <a:p>
            <a:fld id="{BA9B540C-44DA-4F69-89C9-7C84606640D3}" type="slidenum">
              <a:rPr lang="en-US" smtClean="0"/>
              <a:pPr/>
              <a:t>90</a:t>
            </a:fld>
            <a:endParaRPr lang="en-US"/>
          </a:p>
        </p:txBody>
      </p:sp>
      <p:sp>
        <p:nvSpPr>
          <p:cNvPr id="7" name="Content Placeholder 5"/>
          <p:cNvSpPr txBox="1">
            <a:spLocks/>
          </p:cNvSpPr>
          <p:nvPr/>
        </p:nvSpPr>
        <p:spPr>
          <a:xfrm>
            <a:off x="2819400" y="1199053"/>
            <a:ext cx="6172200" cy="33944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Font typeface="Arial" pitchFamily="34" charset="0"/>
              <a:buNone/>
            </a:pPr>
            <a:r>
              <a:rPr lang="en-US" sz="1400" b="1" dirty="0" smtClean="0"/>
              <a:t>&lt;node name&gt;</a:t>
            </a:r>
            <a:r>
              <a:rPr lang="en-US" sz="1400" dirty="0" smtClean="0"/>
              <a:t>: instance name for the Model Node</a:t>
            </a:r>
          </a:p>
          <a:p>
            <a:pPr marL="0" indent="0">
              <a:buFont typeface="Arial" pitchFamily="34" charset="0"/>
              <a:buNone/>
            </a:pPr>
            <a:r>
              <a:rPr lang="en-US" sz="1400" b="1" dirty="0" smtClean="0"/>
              <a:t>&lt;SIT file&gt;:</a:t>
            </a:r>
            <a:r>
              <a:rPr lang="en-US" sz="1400" dirty="0" smtClean="0"/>
              <a:t> The name or path of a SIT file with .sit extension.  It must be enclosed between double quotes if filename contains spaces or reserved keywords.</a:t>
            </a:r>
          </a:p>
          <a:p>
            <a:pPr marL="0" indent="0">
              <a:buFont typeface="Arial" pitchFamily="34" charset="0"/>
              <a:buNone/>
            </a:pPr>
            <a:r>
              <a:rPr lang="en-US" sz="1400" b="1" dirty="0" smtClean="0"/>
              <a:t>&lt;factory name&gt;</a:t>
            </a:r>
            <a:r>
              <a:rPr lang="en-US" sz="1400" dirty="0" smtClean="0"/>
              <a:t>: identify a model factory registered by a plugin</a:t>
            </a:r>
          </a:p>
        </p:txBody>
      </p:sp>
    </p:spTree>
    <p:extLst>
      <p:ext uri="{BB962C8B-B14F-4D97-AF65-F5344CB8AC3E}">
        <p14:creationId xmlns:p14="http://schemas.microsoft.com/office/powerpoint/2010/main" val="195256256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0" y="0"/>
            <a:ext cx="4876800" cy="1200150"/>
          </a:xfrm>
        </p:spPr>
        <p:txBody>
          <a:bodyPr/>
          <a:lstStyle/>
          <a:p>
            <a:pPr algn="l">
              <a:lnSpc>
                <a:spcPts val="3000"/>
              </a:lnSpc>
            </a:pPr>
            <a:r>
              <a:rPr lang="en-US" dirty="0" smtClean="0"/>
              <a:t>CHAIN</a:t>
            </a:r>
            <a:r>
              <a:rPr lang="en-US" sz="6000" dirty="0"/>
              <a:t/>
            </a:r>
            <a:br>
              <a:rPr lang="en-US" sz="6000" dirty="0"/>
            </a:br>
            <a:endParaRPr lang="en-US" dirty="0"/>
          </a:p>
        </p:txBody>
      </p:sp>
      <p:sp>
        <p:nvSpPr>
          <p:cNvPr id="6" name="Content Placeholder 5"/>
          <p:cNvSpPr>
            <a:spLocks noGrp="1"/>
          </p:cNvSpPr>
          <p:nvPr>
            <p:ph idx="1"/>
          </p:nvPr>
        </p:nvSpPr>
        <p:spPr>
          <a:xfrm>
            <a:off x="152400" y="209550"/>
            <a:ext cx="3657600" cy="3962400"/>
          </a:xfrm>
        </p:spPr>
        <p:txBody>
          <a:bodyPr>
            <a:noAutofit/>
          </a:bodyPr>
          <a:lstStyle/>
          <a:p>
            <a:pPr marL="0" indent="0">
              <a:buNone/>
            </a:pPr>
            <a:r>
              <a:rPr lang="en-US" sz="1050" dirty="0">
                <a:solidFill>
                  <a:schemeClr val="accent3">
                    <a:lumMod val="75000"/>
                  </a:schemeClr>
                </a:solidFill>
              </a:rPr>
              <a:t>A hierarchical node' that represents a chained hierarchy.  This node models a structure of multiple segments as a hierarchy </a:t>
            </a:r>
            <a:r>
              <a:rPr lang="en-US" sz="1050" dirty="0" smtClean="0">
                <a:solidFill>
                  <a:schemeClr val="accent3">
                    <a:lumMod val="75000"/>
                  </a:schemeClr>
                </a:solidFill>
              </a:rPr>
              <a:t>of sibling children nodes of the same order. Cardinality order of the modules in the list is important.  Modules are specified with the children keyword.</a:t>
            </a:r>
            <a:endParaRPr lang="en-US" sz="1050" dirty="0">
              <a:solidFill>
                <a:schemeClr val="accent3">
                  <a:lumMod val="75000"/>
                </a:schemeClr>
              </a:solidFill>
            </a:endParaRPr>
          </a:p>
          <a:p>
            <a:pPr marL="0" indent="0">
              <a:buNone/>
            </a:pPr>
            <a:r>
              <a:rPr lang="en-US" sz="1050" dirty="0" smtClean="0">
                <a:solidFill>
                  <a:schemeClr val="tx1"/>
                </a:solidFill>
              </a:rPr>
              <a:t>{</a:t>
            </a:r>
          </a:p>
          <a:p>
            <a:pPr marL="0" indent="0">
              <a:buNone/>
            </a:pPr>
            <a:r>
              <a:rPr lang="en-US" sz="1050" dirty="0">
                <a:solidFill>
                  <a:schemeClr val="tx1"/>
                </a:solidFill>
              </a:rPr>
              <a:t> </a:t>
            </a:r>
            <a:r>
              <a:rPr lang="en-US" sz="1050" dirty="0" smtClean="0">
                <a:solidFill>
                  <a:schemeClr val="tx1"/>
                </a:solidFill>
              </a:rPr>
              <a:t> </a:t>
            </a:r>
            <a:r>
              <a:rPr lang="en-US" sz="1050" dirty="0" smtClean="0">
                <a:solidFill>
                  <a:srgbClr val="009900"/>
                </a:solidFill>
              </a:rPr>
              <a:t>“CHAIN” </a:t>
            </a:r>
            <a:r>
              <a:rPr lang="en-US" sz="1050" dirty="0" smtClean="0">
                <a:solidFill>
                  <a:schemeClr val="tx1"/>
                </a:solidFill>
              </a:rPr>
              <a:t>: {</a:t>
            </a:r>
          </a:p>
          <a:p>
            <a:pPr marL="0" indent="0">
              <a:buNone/>
            </a:pPr>
            <a:r>
              <a:rPr lang="en-US" sz="1050" dirty="0">
                <a:solidFill>
                  <a:schemeClr val="tx1"/>
                </a:solidFill>
              </a:rPr>
              <a:t> </a:t>
            </a:r>
            <a:r>
              <a:rPr lang="en-US" sz="1050" dirty="0" smtClean="0">
                <a:solidFill>
                  <a:schemeClr val="tx1"/>
                </a:solidFill>
              </a:rPr>
              <a:t>   </a:t>
            </a:r>
            <a:r>
              <a:rPr lang="en-US" sz="1050" dirty="0" smtClean="0">
                <a:solidFill>
                  <a:srgbClr val="009900"/>
                </a:solidFill>
              </a:rPr>
              <a:t>“name” </a:t>
            </a:r>
            <a:r>
              <a:rPr lang="en-US" sz="1050" dirty="0" smtClean="0">
                <a:solidFill>
                  <a:schemeClr val="tx1"/>
                </a:solidFill>
              </a:rPr>
              <a:t>: </a:t>
            </a:r>
            <a:r>
              <a:rPr lang="en-US" sz="1050" dirty="0" smtClean="0">
                <a:solidFill>
                  <a:srgbClr val="FF0000"/>
                </a:solidFill>
              </a:rPr>
              <a:t>“&lt;node name&gt;”</a:t>
            </a:r>
            <a:r>
              <a:rPr lang="en-US" sz="1050" dirty="0" smtClean="0">
                <a:solidFill>
                  <a:schemeClr val="tx1"/>
                </a:solidFill>
              </a:rPr>
              <a:t>,</a:t>
            </a:r>
          </a:p>
          <a:p>
            <a:pPr marL="0" indent="0">
              <a:buNone/>
            </a:pPr>
            <a:r>
              <a:rPr lang="en-US" sz="1050" dirty="0">
                <a:solidFill>
                  <a:schemeClr val="tx1"/>
                </a:solidFill>
              </a:rPr>
              <a:t> </a:t>
            </a:r>
            <a:r>
              <a:rPr lang="en-US" sz="1050" dirty="0" smtClean="0">
                <a:solidFill>
                  <a:schemeClr val="tx1"/>
                </a:solidFill>
              </a:rPr>
              <a:t>   </a:t>
            </a:r>
            <a:r>
              <a:rPr lang="en-US" sz="1050" dirty="0" smtClean="0">
                <a:solidFill>
                  <a:srgbClr val="009900"/>
                </a:solidFill>
              </a:rPr>
              <a:t>“</a:t>
            </a:r>
            <a:r>
              <a:rPr lang="en-US" sz="1050" dirty="0" err="1" smtClean="0">
                <a:solidFill>
                  <a:srgbClr val="009900"/>
                </a:solidFill>
              </a:rPr>
              <a:t>cproto</a:t>
            </a:r>
            <a:r>
              <a:rPr lang="en-US" sz="1050" dirty="0" smtClean="0">
                <a:solidFill>
                  <a:srgbClr val="009900"/>
                </a:solidFill>
              </a:rPr>
              <a:t>”</a:t>
            </a:r>
            <a:r>
              <a:rPr lang="en-US" sz="1050" dirty="0" smtClean="0">
                <a:solidFill>
                  <a:schemeClr val="tx1"/>
                </a:solidFill>
              </a:rPr>
              <a:t> : </a:t>
            </a:r>
            <a:r>
              <a:rPr lang="en-US" sz="1050" dirty="0" smtClean="0">
                <a:solidFill>
                  <a:srgbClr val="FF0000"/>
                </a:solidFill>
              </a:rPr>
              <a:t>“&lt;RVF protocol&gt;”</a:t>
            </a:r>
            <a:r>
              <a:rPr lang="en-US" sz="1050" dirty="0" smtClean="0">
                <a:solidFill>
                  <a:schemeClr val="tx1"/>
                </a:solidFill>
              </a:rPr>
              <a:t>,</a:t>
            </a:r>
          </a:p>
          <a:p>
            <a:pPr marL="0" indent="0">
              <a:buNone/>
            </a:pPr>
            <a:r>
              <a:rPr lang="en-US" sz="1050" dirty="0">
                <a:solidFill>
                  <a:schemeClr val="tx1"/>
                </a:solidFill>
              </a:rPr>
              <a:t> </a:t>
            </a:r>
            <a:r>
              <a:rPr lang="en-US" sz="1050" dirty="0" smtClean="0">
                <a:solidFill>
                  <a:schemeClr val="tx1"/>
                </a:solidFill>
              </a:rPr>
              <a:t>   </a:t>
            </a:r>
            <a:r>
              <a:rPr lang="en-US" sz="1050" dirty="0" smtClean="0">
                <a:solidFill>
                  <a:srgbClr val="009900"/>
                </a:solidFill>
              </a:rPr>
              <a:t>“</a:t>
            </a:r>
            <a:r>
              <a:rPr lang="en-US" sz="1050" dirty="0" err="1" smtClean="0">
                <a:solidFill>
                  <a:srgbClr val="009900"/>
                </a:solidFill>
              </a:rPr>
              <a:t>hproto</a:t>
            </a:r>
            <a:r>
              <a:rPr lang="en-US" sz="1050" dirty="0" smtClean="0">
                <a:solidFill>
                  <a:srgbClr val="009900"/>
                </a:solidFill>
              </a:rPr>
              <a:t>”</a:t>
            </a:r>
            <a:r>
              <a:rPr lang="en-US" sz="1050" dirty="0" smtClean="0">
                <a:solidFill>
                  <a:schemeClr val="tx1"/>
                </a:solidFill>
              </a:rPr>
              <a:t> : </a:t>
            </a:r>
            <a:r>
              <a:rPr lang="en-US" sz="1050" dirty="0" smtClean="0">
                <a:solidFill>
                  <a:srgbClr val="FF0000"/>
                </a:solidFill>
              </a:rPr>
              <a:t>“&lt;RVF protocol&gt;”</a:t>
            </a:r>
            <a:r>
              <a:rPr lang="en-US" sz="1050" dirty="0" smtClean="0">
                <a:solidFill>
                  <a:schemeClr val="tx1"/>
                </a:solidFill>
              </a:rPr>
              <a:t>,</a:t>
            </a:r>
          </a:p>
          <a:p>
            <a:pPr marL="0" indent="0">
              <a:buNone/>
            </a:pPr>
            <a:r>
              <a:rPr lang="en-US" sz="1050" dirty="0">
                <a:solidFill>
                  <a:schemeClr val="tx1"/>
                </a:solidFill>
              </a:rPr>
              <a:t> </a:t>
            </a:r>
            <a:r>
              <a:rPr lang="en-US" sz="1050" dirty="0" smtClean="0">
                <a:solidFill>
                  <a:schemeClr val="tx1"/>
                </a:solidFill>
              </a:rPr>
              <a:t>   </a:t>
            </a:r>
            <a:r>
              <a:rPr lang="en-US" sz="1050" dirty="0" smtClean="0">
                <a:solidFill>
                  <a:srgbClr val="009900"/>
                </a:solidFill>
              </a:rPr>
              <a:t>“transform” </a:t>
            </a:r>
            <a:r>
              <a:rPr lang="en-US" sz="1050" dirty="0" smtClean="0">
                <a:solidFill>
                  <a:schemeClr val="tx1"/>
                </a:solidFill>
              </a:rPr>
              <a:t>: </a:t>
            </a:r>
            <a:r>
              <a:rPr lang="en-US" sz="1050" dirty="0" smtClean="0">
                <a:solidFill>
                  <a:srgbClr val="FF0000"/>
                </a:solidFill>
              </a:rPr>
              <a:t>“&lt;</a:t>
            </a:r>
            <a:r>
              <a:rPr lang="en-US" sz="1050" dirty="0" err="1" smtClean="0">
                <a:solidFill>
                  <a:srgbClr val="FF0000"/>
                </a:solidFill>
              </a:rPr>
              <a:t>tstrategy</a:t>
            </a:r>
            <a:r>
              <a:rPr lang="en-US" sz="1050" dirty="0" smtClean="0">
                <a:solidFill>
                  <a:srgbClr val="FF0000"/>
                </a:solidFill>
              </a:rPr>
              <a:t>&gt;”</a:t>
            </a:r>
            <a:r>
              <a:rPr lang="en-US" sz="1050" dirty="0" smtClean="0">
                <a:solidFill>
                  <a:schemeClr val="tx1"/>
                </a:solidFill>
              </a:rPr>
              <a:t>,</a:t>
            </a:r>
          </a:p>
          <a:p>
            <a:pPr marL="0" indent="0">
              <a:buNone/>
            </a:pPr>
            <a:r>
              <a:rPr lang="en-US" sz="1050" dirty="0">
                <a:solidFill>
                  <a:schemeClr val="tx1"/>
                </a:solidFill>
              </a:rPr>
              <a:t> </a:t>
            </a:r>
            <a:r>
              <a:rPr lang="en-US" sz="1050" dirty="0" smtClean="0">
                <a:solidFill>
                  <a:schemeClr val="tx1"/>
                </a:solidFill>
              </a:rPr>
              <a:t>    </a:t>
            </a:r>
            <a:r>
              <a:rPr lang="en-US" sz="1050" dirty="0" smtClean="0">
                <a:solidFill>
                  <a:srgbClr val="009900"/>
                </a:solidFill>
              </a:rPr>
              <a:t>“</a:t>
            </a:r>
            <a:r>
              <a:rPr lang="en-US" sz="1050" dirty="0">
                <a:solidFill>
                  <a:srgbClr val="009900"/>
                </a:solidFill>
              </a:rPr>
              <a:t>inject” </a:t>
            </a:r>
            <a:r>
              <a:rPr lang="en-US" sz="1050" dirty="0">
                <a:solidFill>
                  <a:schemeClr val="tx1"/>
                </a:solidFill>
              </a:rPr>
              <a:t>: </a:t>
            </a:r>
            <a:r>
              <a:rPr lang="en-US" sz="1050" dirty="0">
                <a:solidFill>
                  <a:srgbClr val="FF0000"/>
                </a:solidFill>
              </a:rPr>
              <a:t>“</a:t>
            </a:r>
            <a:r>
              <a:rPr lang="en-US" sz="1050" i="1" dirty="0">
                <a:solidFill>
                  <a:srgbClr val="FF0000"/>
                </a:solidFill>
              </a:rPr>
              <a:t>&lt;</a:t>
            </a:r>
            <a:r>
              <a:rPr lang="en-US" sz="1050" i="1" dirty="0" err="1">
                <a:solidFill>
                  <a:srgbClr val="FF0000"/>
                </a:solidFill>
              </a:rPr>
              <a:t>istrategy</a:t>
            </a:r>
            <a:r>
              <a:rPr lang="en-US" sz="1050" i="1" dirty="0">
                <a:solidFill>
                  <a:srgbClr val="FF0000"/>
                </a:solidFill>
              </a:rPr>
              <a:t>&gt;</a:t>
            </a:r>
            <a:r>
              <a:rPr lang="en-US" sz="1050" dirty="0">
                <a:solidFill>
                  <a:srgbClr val="FF0000"/>
                </a:solidFill>
              </a:rPr>
              <a:t>”</a:t>
            </a:r>
            <a:r>
              <a:rPr lang="en-US" sz="1050" dirty="0">
                <a:solidFill>
                  <a:schemeClr val="tx1"/>
                </a:solidFill>
              </a:rPr>
              <a:t>,</a:t>
            </a:r>
          </a:p>
          <a:p>
            <a:pPr marL="0" indent="0">
              <a:buNone/>
            </a:pPr>
            <a:r>
              <a:rPr lang="en-US" sz="1050" dirty="0">
                <a:solidFill>
                  <a:schemeClr val="tx1"/>
                </a:solidFill>
              </a:rPr>
              <a:t>    </a:t>
            </a:r>
            <a:r>
              <a:rPr lang="en-US" sz="1050" dirty="0">
                <a:solidFill>
                  <a:srgbClr val="009900"/>
                </a:solidFill>
              </a:rPr>
              <a:t>“injectors”</a:t>
            </a:r>
            <a:r>
              <a:rPr lang="en-US" sz="1050" dirty="0">
                <a:solidFill>
                  <a:schemeClr val="tx1"/>
                </a:solidFill>
              </a:rPr>
              <a:t> : </a:t>
            </a:r>
            <a:r>
              <a:rPr lang="en-US" sz="1050" dirty="0" smtClean="0">
                <a:solidFill>
                  <a:schemeClr val="tx1"/>
                </a:solidFill>
              </a:rPr>
              <a:t>[</a:t>
            </a:r>
            <a:endParaRPr lang="en-US" sz="1050" dirty="0">
              <a:solidFill>
                <a:schemeClr val="tx1"/>
              </a:solidFill>
            </a:endParaRPr>
          </a:p>
          <a:p>
            <a:pPr marL="0" indent="0">
              <a:buNone/>
            </a:pPr>
            <a:r>
              <a:rPr lang="en-US" sz="1050" dirty="0">
                <a:solidFill>
                  <a:schemeClr val="tx1"/>
                </a:solidFill>
              </a:rPr>
              <a:t>      </a:t>
            </a:r>
            <a:r>
              <a:rPr lang="en-US" sz="1050" dirty="0">
                <a:solidFill>
                  <a:srgbClr val="FF0000"/>
                </a:solidFill>
              </a:rPr>
              <a:t>{</a:t>
            </a:r>
            <a:r>
              <a:rPr lang="en-US" sz="1050" i="1" dirty="0" smtClean="0">
                <a:solidFill>
                  <a:srgbClr val="FF0000"/>
                </a:solidFill>
              </a:rPr>
              <a:t>&lt;</a:t>
            </a:r>
            <a:r>
              <a:rPr lang="en-US" sz="1050" i="1" dirty="0">
                <a:solidFill>
                  <a:srgbClr val="FF0000"/>
                </a:solidFill>
              </a:rPr>
              <a:t>injector</a:t>
            </a:r>
            <a:r>
              <a:rPr lang="en-US" sz="1050" i="1" dirty="0" smtClean="0">
                <a:solidFill>
                  <a:srgbClr val="FF0000"/>
                </a:solidFill>
              </a:rPr>
              <a:t>&gt;}</a:t>
            </a:r>
            <a:r>
              <a:rPr lang="en-US" sz="1050" dirty="0" smtClean="0">
                <a:solidFill>
                  <a:schemeClr val="tx1"/>
                </a:solidFill>
              </a:rPr>
              <a:t>,</a:t>
            </a:r>
            <a:endParaRPr lang="en-US" sz="1050" dirty="0">
              <a:solidFill>
                <a:schemeClr val="tx1"/>
              </a:solidFill>
            </a:endParaRPr>
          </a:p>
          <a:p>
            <a:pPr marL="0" indent="0">
              <a:buNone/>
            </a:pPr>
            <a:r>
              <a:rPr lang="en-US" sz="1050" dirty="0">
                <a:solidFill>
                  <a:schemeClr val="tx1"/>
                </a:solidFill>
              </a:rPr>
              <a:t>      </a:t>
            </a:r>
            <a:r>
              <a:rPr lang="en-US" sz="1050" dirty="0">
                <a:solidFill>
                  <a:srgbClr val="FF0000"/>
                </a:solidFill>
              </a:rPr>
              <a:t>{</a:t>
            </a:r>
            <a:r>
              <a:rPr lang="en-US" sz="1050" i="1" dirty="0" smtClean="0">
                <a:solidFill>
                  <a:srgbClr val="FF0000"/>
                </a:solidFill>
              </a:rPr>
              <a:t>&lt;</a:t>
            </a:r>
            <a:r>
              <a:rPr lang="en-US" sz="1050" i="1" dirty="0">
                <a:solidFill>
                  <a:srgbClr val="FF0000"/>
                </a:solidFill>
              </a:rPr>
              <a:t>injector</a:t>
            </a:r>
            <a:r>
              <a:rPr lang="en-US" sz="1050" i="1" dirty="0" smtClean="0">
                <a:solidFill>
                  <a:srgbClr val="FF0000"/>
                </a:solidFill>
              </a:rPr>
              <a:t>&gt;</a:t>
            </a:r>
            <a:r>
              <a:rPr lang="en-US" sz="1050" dirty="0">
                <a:solidFill>
                  <a:srgbClr val="FF0000"/>
                </a:solidFill>
              </a:rPr>
              <a:t>}</a:t>
            </a:r>
            <a:r>
              <a:rPr lang="en-US" sz="1050" dirty="0" smtClean="0">
                <a:solidFill>
                  <a:schemeClr val="tx1"/>
                </a:solidFill>
              </a:rPr>
              <a:t>,</a:t>
            </a:r>
            <a:endParaRPr lang="en-US" sz="1050" dirty="0">
              <a:solidFill>
                <a:schemeClr val="tx1"/>
              </a:solidFill>
            </a:endParaRPr>
          </a:p>
          <a:p>
            <a:pPr marL="0" indent="0">
              <a:buNone/>
            </a:pPr>
            <a:r>
              <a:rPr lang="en-US" sz="1050" dirty="0">
                <a:solidFill>
                  <a:schemeClr val="tx1"/>
                </a:solidFill>
              </a:rPr>
              <a:t>    </a:t>
            </a:r>
            <a:r>
              <a:rPr lang="en-US" sz="1050" dirty="0" smtClean="0">
                <a:solidFill>
                  <a:schemeClr val="tx1"/>
                </a:solidFill>
              </a:rPr>
              <a:t>],    </a:t>
            </a:r>
            <a:r>
              <a:rPr lang="en-US" sz="1050" dirty="0" smtClean="0">
                <a:solidFill>
                  <a:srgbClr val="009900"/>
                </a:solidFill>
              </a:rPr>
              <a:t>“debug” </a:t>
            </a:r>
            <a:r>
              <a:rPr lang="en-US" sz="1050" dirty="0" smtClean="0">
                <a:solidFill>
                  <a:schemeClr val="tx1"/>
                </a:solidFill>
              </a:rPr>
              <a:t>: </a:t>
            </a:r>
            <a:r>
              <a:rPr lang="en-US" sz="1050" dirty="0" smtClean="0">
                <a:solidFill>
                  <a:srgbClr val="FF0000"/>
                </a:solidFill>
              </a:rPr>
              <a:t>“&lt;</a:t>
            </a:r>
            <a:r>
              <a:rPr lang="en-US" sz="1050" dirty="0" err="1" smtClean="0">
                <a:solidFill>
                  <a:srgbClr val="FF0000"/>
                </a:solidFill>
              </a:rPr>
              <a:t>dstrategy</a:t>
            </a:r>
            <a:r>
              <a:rPr lang="en-US" sz="1050" dirty="0" smtClean="0">
                <a:solidFill>
                  <a:srgbClr val="FF0000"/>
                </a:solidFill>
              </a:rPr>
              <a:t>&gt;”</a:t>
            </a:r>
            <a:r>
              <a:rPr lang="en-US" sz="1050" dirty="0" smtClean="0">
                <a:solidFill>
                  <a:schemeClr val="tx1"/>
                </a:solidFill>
              </a:rPr>
              <a:t>,</a:t>
            </a:r>
          </a:p>
          <a:p>
            <a:pPr marL="0" indent="0">
              <a:buNone/>
            </a:pPr>
            <a:r>
              <a:rPr lang="en-US" sz="1050" dirty="0">
                <a:solidFill>
                  <a:schemeClr val="tx1"/>
                </a:solidFill>
              </a:rPr>
              <a:t> </a:t>
            </a:r>
            <a:r>
              <a:rPr lang="en-US" sz="1050" dirty="0" smtClean="0">
                <a:solidFill>
                  <a:schemeClr val="tx1"/>
                </a:solidFill>
              </a:rPr>
              <a:t>   </a:t>
            </a:r>
            <a:r>
              <a:rPr lang="en-US" sz="1050" dirty="0" smtClean="0">
                <a:solidFill>
                  <a:srgbClr val="009900"/>
                </a:solidFill>
              </a:rPr>
              <a:t>“visible” </a:t>
            </a:r>
            <a:r>
              <a:rPr lang="en-US" sz="1050" dirty="0" smtClean="0">
                <a:solidFill>
                  <a:schemeClr val="tx1"/>
                </a:solidFill>
              </a:rPr>
              <a:t>: </a:t>
            </a:r>
            <a:r>
              <a:rPr lang="en-US" sz="1050" dirty="0" smtClean="0">
                <a:solidFill>
                  <a:srgbClr val="FF0000"/>
                </a:solidFill>
              </a:rPr>
              <a:t>false</a:t>
            </a:r>
            <a:r>
              <a:rPr lang="en-US" sz="1050" dirty="0" smtClean="0">
                <a:solidFill>
                  <a:schemeClr val="tx1"/>
                </a:solidFill>
              </a:rPr>
              <a:t>,</a:t>
            </a:r>
          </a:p>
          <a:p>
            <a:pPr marL="0" indent="0">
              <a:buNone/>
            </a:pPr>
            <a:r>
              <a:rPr lang="en-US" sz="1050" dirty="0">
                <a:solidFill>
                  <a:schemeClr val="tx1"/>
                </a:solidFill>
              </a:rPr>
              <a:t> </a:t>
            </a:r>
            <a:r>
              <a:rPr lang="en-US" sz="1050" dirty="0" smtClean="0">
                <a:solidFill>
                  <a:schemeClr val="tx1"/>
                </a:solidFill>
              </a:rPr>
              <a:t>   </a:t>
            </a:r>
            <a:r>
              <a:rPr lang="en-US" sz="1050" dirty="0" smtClean="0">
                <a:solidFill>
                  <a:srgbClr val="009900"/>
                </a:solidFill>
              </a:rPr>
              <a:t>“children” </a:t>
            </a:r>
            <a:r>
              <a:rPr lang="en-US" sz="1050" dirty="0" smtClean="0">
                <a:solidFill>
                  <a:schemeClr val="tx1"/>
                </a:solidFill>
              </a:rPr>
              <a:t>: [</a:t>
            </a:r>
          </a:p>
          <a:p>
            <a:pPr marL="0" indent="0">
              <a:buNone/>
            </a:pPr>
            <a:r>
              <a:rPr lang="en-US" sz="1050" dirty="0">
                <a:solidFill>
                  <a:schemeClr val="tx1"/>
                </a:solidFill>
              </a:rPr>
              <a:t> </a:t>
            </a:r>
            <a:r>
              <a:rPr lang="en-US" sz="1050" dirty="0" smtClean="0">
                <a:solidFill>
                  <a:schemeClr val="tx1"/>
                </a:solidFill>
              </a:rPr>
              <a:t>     {</a:t>
            </a:r>
          </a:p>
          <a:p>
            <a:pPr marL="0" indent="0">
              <a:buNone/>
            </a:pPr>
            <a:r>
              <a:rPr lang="en-US" sz="1050" dirty="0">
                <a:solidFill>
                  <a:schemeClr val="tx1"/>
                </a:solidFill>
              </a:rPr>
              <a:t> </a:t>
            </a:r>
            <a:r>
              <a:rPr lang="en-US" sz="1050" dirty="0" smtClean="0">
                <a:solidFill>
                  <a:schemeClr val="tx1"/>
                </a:solidFill>
              </a:rPr>
              <a:t>       </a:t>
            </a:r>
            <a:r>
              <a:rPr lang="en-US" sz="1050" dirty="0" smtClean="0">
                <a:solidFill>
                  <a:srgbClr val="FF0000"/>
                </a:solidFill>
              </a:rPr>
              <a:t>&lt;child node&gt;</a:t>
            </a:r>
            <a:r>
              <a:rPr lang="en-US" sz="1050" dirty="0" smtClean="0">
                <a:solidFill>
                  <a:schemeClr val="tx1"/>
                </a:solidFill>
              </a:rPr>
              <a:t>,</a:t>
            </a:r>
          </a:p>
          <a:p>
            <a:pPr marL="0" indent="0">
              <a:buNone/>
            </a:pPr>
            <a:r>
              <a:rPr lang="en-US" sz="1050" dirty="0" smtClean="0">
                <a:solidFill>
                  <a:schemeClr val="tx1"/>
                </a:solidFill>
              </a:rPr>
              <a:t>        </a:t>
            </a:r>
            <a:r>
              <a:rPr lang="en-US" sz="1050" dirty="0" smtClean="0">
                <a:solidFill>
                  <a:srgbClr val="FF0000"/>
                </a:solidFill>
              </a:rPr>
              <a:t>&lt;child node&gt;</a:t>
            </a:r>
          </a:p>
          <a:p>
            <a:pPr marL="0" indent="0">
              <a:buNone/>
            </a:pPr>
            <a:r>
              <a:rPr lang="en-US" sz="1050" dirty="0" smtClean="0">
                <a:solidFill>
                  <a:schemeClr val="tx1"/>
                </a:solidFill>
              </a:rPr>
              <a:t>      }]</a:t>
            </a:r>
          </a:p>
          <a:p>
            <a:pPr marL="0" indent="0">
              <a:buNone/>
            </a:pPr>
            <a:r>
              <a:rPr lang="en-US" sz="1050" dirty="0">
                <a:solidFill>
                  <a:schemeClr val="tx1"/>
                </a:solidFill>
              </a:rPr>
              <a:t> </a:t>
            </a:r>
            <a:r>
              <a:rPr lang="en-US" sz="1050" dirty="0" smtClean="0">
                <a:solidFill>
                  <a:schemeClr val="tx1"/>
                </a:solidFill>
              </a:rPr>
              <a:t> }</a:t>
            </a:r>
          </a:p>
          <a:p>
            <a:pPr marL="0" indent="0">
              <a:buNone/>
            </a:pPr>
            <a:r>
              <a:rPr lang="en-US" sz="1050" dirty="0" smtClean="0">
                <a:solidFill>
                  <a:schemeClr val="tx1"/>
                </a:solidFill>
              </a:rPr>
              <a:t>}</a:t>
            </a:r>
          </a:p>
        </p:txBody>
      </p:sp>
      <p:sp>
        <p:nvSpPr>
          <p:cNvPr id="4" name="Date Placeholder 3"/>
          <p:cNvSpPr>
            <a:spLocks noGrp="1"/>
          </p:cNvSpPr>
          <p:nvPr>
            <p:ph type="dt" sz="half" idx="10"/>
          </p:nvPr>
        </p:nvSpPr>
        <p:spPr/>
        <p:txBody>
          <a:bodyPr/>
          <a:lstStyle/>
          <a:p>
            <a:fld id="{4A65C6D0-1BDA-4481-8DAB-E72668FA9AAC}" type="datetime1">
              <a:rPr lang="en-US" smtClean="0"/>
              <a:t>3/23/2021</a:t>
            </a:fld>
            <a:endParaRPr lang="en-US" dirty="0"/>
          </a:p>
        </p:txBody>
      </p:sp>
      <p:sp>
        <p:nvSpPr>
          <p:cNvPr id="2" name="Footer Placeholder 1"/>
          <p:cNvSpPr>
            <a:spLocks noGrp="1"/>
          </p:cNvSpPr>
          <p:nvPr>
            <p:ph type="ftr" sz="quarter" idx="11"/>
          </p:nvPr>
        </p:nvSpPr>
        <p:spPr/>
        <p:txBody>
          <a:bodyPr/>
          <a:lstStyle/>
          <a:p>
            <a:r>
              <a:rPr lang="en-US" smtClean="0"/>
              <a:t>P2654/P1687.1 Unified Concepts Analysis</a:t>
            </a:r>
            <a:endParaRPr lang="en-US" dirty="0"/>
          </a:p>
        </p:txBody>
      </p:sp>
      <p:sp>
        <p:nvSpPr>
          <p:cNvPr id="3" name="Slide Number Placeholder 2"/>
          <p:cNvSpPr>
            <a:spLocks noGrp="1"/>
          </p:cNvSpPr>
          <p:nvPr>
            <p:ph type="sldNum" sz="quarter" idx="12"/>
          </p:nvPr>
        </p:nvSpPr>
        <p:spPr/>
        <p:txBody>
          <a:bodyPr/>
          <a:lstStyle/>
          <a:p>
            <a:fld id="{BA9B540C-44DA-4F69-89C9-7C84606640D3}" type="slidenum">
              <a:rPr lang="en-US" smtClean="0"/>
              <a:pPr/>
              <a:t>91</a:t>
            </a:fld>
            <a:endParaRPr lang="en-US"/>
          </a:p>
        </p:txBody>
      </p:sp>
      <p:sp>
        <p:nvSpPr>
          <p:cNvPr id="7" name="Content Placeholder 5"/>
          <p:cNvSpPr txBox="1">
            <a:spLocks/>
          </p:cNvSpPr>
          <p:nvPr/>
        </p:nvSpPr>
        <p:spPr>
          <a:xfrm>
            <a:off x="3810000" y="840925"/>
            <a:ext cx="5181600" cy="39624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Font typeface="Arial" pitchFamily="34" charset="0"/>
              <a:buNone/>
            </a:pPr>
            <a:r>
              <a:rPr lang="en-US" sz="1400" b="1" dirty="0" smtClean="0"/>
              <a:t>&lt;node name&gt;</a:t>
            </a:r>
            <a:r>
              <a:rPr lang="en-US" sz="1400" dirty="0" smtClean="0"/>
              <a:t>: instance name for the Model Node</a:t>
            </a:r>
          </a:p>
          <a:p>
            <a:pPr marL="0" indent="0">
              <a:buNone/>
            </a:pPr>
            <a:r>
              <a:rPr lang="en-US" sz="1400" b="1" dirty="0" smtClean="0"/>
              <a:t>&lt;RVF protocol&gt;</a:t>
            </a:r>
            <a:r>
              <a:rPr lang="en-US" sz="1400" dirty="0" smtClean="0"/>
              <a:t>: </a:t>
            </a:r>
            <a:r>
              <a:rPr lang="en-US" sz="1400" dirty="0"/>
              <a:t>Message callback protocol </a:t>
            </a:r>
            <a:r>
              <a:rPr lang="en-US" sz="1400" dirty="0" smtClean="0"/>
              <a:t>used by </a:t>
            </a:r>
            <a:r>
              <a:rPr lang="en-US" sz="1400" dirty="0"/>
              <a:t>the </a:t>
            </a:r>
            <a:r>
              <a:rPr lang="en-US" sz="1400" dirty="0" smtClean="0"/>
              <a:t>corresponding Client and Host Interfaces</a:t>
            </a:r>
          </a:p>
          <a:p>
            <a:pPr marL="0" indent="0">
              <a:buFont typeface="Arial" pitchFamily="34" charset="0"/>
              <a:buNone/>
            </a:pPr>
            <a:r>
              <a:rPr lang="en-US" sz="1400" b="1" dirty="0" smtClean="0"/>
              <a:t>&lt;</a:t>
            </a:r>
            <a:r>
              <a:rPr lang="en-US" sz="1400" b="1" dirty="0" err="1" smtClean="0"/>
              <a:t>tstrategy</a:t>
            </a:r>
            <a:r>
              <a:rPr lang="en-US" sz="1400" b="1" dirty="0" smtClean="0"/>
              <a:t>&gt;</a:t>
            </a:r>
            <a:r>
              <a:rPr lang="en-US" sz="1400" dirty="0" smtClean="0"/>
              <a:t>: Transformation strategy to use (e.g., SCAN, JTAG, I2C, SPI). This name corresponds to the library containing the transformation callbacks defining the strategy to use.</a:t>
            </a:r>
          </a:p>
          <a:p>
            <a:pPr marL="0" indent="0">
              <a:buNone/>
            </a:pPr>
            <a:r>
              <a:rPr lang="en-US" sz="1400" b="1" dirty="0"/>
              <a:t>&lt;</a:t>
            </a:r>
            <a:r>
              <a:rPr lang="en-US" sz="1400" b="1" dirty="0" err="1"/>
              <a:t>istrategy</a:t>
            </a:r>
            <a:r>
              <a:rPr lang="en-US" sz="1400" b="1" dirty="0"/>
              <a:t>&gt;</a:t>
            </a:r>
            <a:r>
              <a:rPr lang="en-US" sz="1400" dirty="0"/>
              <a:t>: The </a:t>
            </a:r>
            <a:r>
              <a:rPr lang="en-US" sz="1400" dirty="0" err="1"/>
              <a:t>istrategy</a:t>
            </a:r>
            <a:r>
              <a:rPr lang="en-US" sz="1400" dirty="0"/>
              <a:t> corresponds to the library containing callbacks defining the injection strategy to use.  State changes are done via injection.</a:t>
            </a:r>
          </a:p>
          <a:p>
            <a:pPr marL="0" indent="0">
              <a:buNone/>
            </a:pPr>
            <a:r>
              <a:rPr lang="en-US" sz="1400" b="1" dirty="0"/>
              <a:t>&lt;injector&gt;</a:t>
            </a:r>
            <a:r>
              <a:rPr lang="en-US" sz="1400" dirty="0"/>
              <a:t>: The injector corresponds to the library containing the interface to the injection source and corresponding parameters.</a:t>
            </a:r>
          </a:p>
          <a:p>
            <a:pPr marL="0" indent="0">
              <a:buFont typeface="Arial" pitchFamily="34" charset="0"/>
              <a:buNone/>
            </a:pPr>
            <a:r>
              <a:rPr lang="en-US" sz="1400" b="1" dirty="0" smtClean="0"/>
              <a:t>&lt;</a:t>
            </a:r>
            <a:r>
              <a:rPr lang="en-US" sz="1400" b="1" dirty="0" err="1" smtClean="0"/>
              <a:t>dstrategy</a:t>
            </a:r>
            <a:r>
              <a:rPr lang="en-US" sz="1400" b="1" dirty="0" smtClean="0"/>
              <a:t>&gt;</a:t>
            </a:r>
            <a:r>
              <a:rPr lang="en-US" sz="1400" dirty="0" smtClean="0"/>
              <a:t>: Optional debug process to use. The strategy corresponds to the library containing the debug callbacks for this node.</a:t>
            </a:r>
          </a:p>
          <a:p>
            <a:pPr marL="0" indent="0">
              <a:buFont typeface="Arial" pitchFamily="34" charset="0"/>
              <a:buNone/>
            </a:pPr>
            <a:r>
              <a:rPr lang="en-US" sz="1400" b="1" dirty="0" smtClean="0"/>
              <a:t>&lt;visible&gt;</a:t>
            </a:r>
            <a:r>
              <a:rPr lang="en-US" sz="1400" dirty="0" smtClean="0"/>
              <a:t>: Attribute to specify whether node is visible in the path specification or not.  Default is false, not visible.</a:t>
            </a:r>
          </a:p>
          <a:p>
            <a:pPr marL="0" indent="0">
              <a:buFont typeface="Arial" pitchFamily="34" charset="0"/>
              <a:buNone/>
            </a:pPr>
            <a:r>
              <a:rPr lang="en-US" sz="1400" b="1" dirty="0" smtClean="0"/>
              <a:t>&lt;child node&gt;</a:t>
            </a:r>
            <a:r>
              <a:rPr lang="en-US" sz="1400" dirty="0" smtClean="0"/>
              <a:t>: One or more nodes defining a hierarchical sub-tree of this CHAIN.</a:t>
            </a:r>
          </a:p>
          <a:p>
            <a:pPr marL="0" indent="0">
              <a:buFont typeface="Arial" pitchFamily="34" charset="0"/>
              <a:buNone/>
            </a:pPr>
            <a:endParaRPr lang="en-US" sz="1400" dirty="0"/>
          </a:p>
        </p:txBody>
      </p:sp>
    </p:spTree>
    <p:extLst>
      <p:ext uri="{BB962C8B-B14F-4D97-AF65-F5344CB8AC3E}">
        <p14:creationId xmlns:p14="http://schemas.microsoft.com/office/powerpoint/2010/main" val="257437341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62400" y="-116963"/>
            <a:ext cx="4800600" cy="1200150"/>
          </a:xfrm>
        </p:spPr>
        <p:txBody>
          <a:bodyPr/>
          <a:lstStyle/>
          <a:p>
            <a:pPr algn="l">
              <a:lnSpc>
                <a:spcPts val="3000"/>
              </a:lnSpc>
            </a:pPr>
            <a:r>
              <a:rPr lang="en-US" dirty="0" smtClean="0"/>
              <a:t>LINKER</a:t>
            </a:r>
            <a:r>
              <a:rPr lang="en-US" sz="6000" dirty="0"/>
              <a:t/>
            </a:r>
            <a:br>
              <a:rPr lang="en-US" sz="6000" dirty="0"/>
            </a:br>
            <a:endParaRPr lang="en-US" dirty="0"/>
          </a:p>
        </p:txBody>
      </p:sp>
      <p:sp>
        <p:nvSpPr>
          <p:cNvPr id="6" name="Content Placeholder 5"/>
          <p:cNvSpPr>
            <a:spLocks noGrp="1"/>
          </p:cNvSpPr>
          <p:nvPr>
            <p:ph idx="1"/>
          </p:nvPr>
        </p:nvSpPr>
        <p:spPr>
          <a:xfrm>
            <a:off x="152400" y="-42085"/>
            <a:ext cx="3657600" cy="4705350"/>
          </a:xfrm>
        </p:spPr>
        <p:txBody>
          <a:bodyPr>
            <a:noAutofit/>
          </a:bodyPr>
          <a:lstStyle/>
          <a:p>
            <a:pPr marL="0" indent="0">
              <a:buNone/>
            </a:pPr>
            <a:r>
              <a:rPr lang="en-US" sz="1000" dirty="0">
                <a:solidFill>
                  <a:schemeClr val="accent3">
                    <a:lumMod val="75000"/>
                  </a:schemeClr>
                </a:solidFill>
              </a:rPr>
              <a:t>A hierarchical node' that represents a </a:t>
            </a:r>
            <a:r>
              <a:rPr lang="en-US" sz="1000" dirty="0" smtClean="0">
                <a:solidFill>
                  <a:schemeClr val="accent3">
                    <a:lumMod val="75000"/>
                  </a:schemeClr>
                </a:solidFill>
              </a:rPr>
              <a:t>selectable chained </a:t>
            </a:r>
            <a:r>
              <a:rPr lang="en-US" sz="1000" dirty="0">
                <a:solidFill>
                  <a:schemeClr val="accent3">
                    <a:lumMod val="75000"/>
                  </a:schemeClr>
                </a:solidFill>
              </a:rPr>
              <a:t>hierarchy.  This node models a structure of multiple segments as a hierarchy </a:t>
            </a:r>
            <a:r>
              <a:rPr lang="en-US" sz="1000" dirty="0" smtClean="0">
                <a:solidFill>
                  <a:schemeClr val="accent3">
                    <a:lumMod val="75000"/>
                  </a:schemeClr>
                </a:solidFill>
              </a:rPr>
              <a:t>of sibling children nodes that may be present or missing from the path. Order of the modules in the list is important.  Modules are specified with the children keyword.</a:t>
            </a:r>
            <a:endParaRPr lang="en-US" sz="1000" dirty="0">
              <a:solidFill>
                <a:schemeClr val="accent3">
                  <a:lumMod val="75000"/>
                </a:schemeClr>
              </a:solidFill>
            </a:endParaRPr>
          </a:p>
          <a:p>
            <a:pPr marL="0" indent="0">
              <a:buNone/>
            </a:pPr>
            <a:r>
              <a:rPr lang="en-US" sz="1000" dirty="0" smtClean="0">
                <a:solidFill>
                  <a:schemeClr val="tx1"/>
                </a:solidFill>
              </a:rPr>
              <a:t>{</a:t>
            </a:r>
          </a:p>
          <a:p>
            <a:pPr marL="0" indent="0">
              <a:buNone/>
            </a:pPr>
            <a:r>
              <a:rPr lang="en-US" sz="1000" dirty="0">
                <a:solidFill>
                  <a:schemeClr val="tx1"/>
                </a:solidFill>
              </a:rPr>
              <a:t> </a:t>
            </a:r>
            <a:r>
              <a:rPr lang="en-US" sz="1000" dirty="0" smtClean="0">
                <a:solidFill>
                  <a:schemeClr val="tx1"/>
                </a:solidFill>
              </a:rPr>
              <a:t> </a:t>
            </a:r>
            <a:r>
              <a:rPr lang="en-US" sz="1000" dirty="0" smtClean="0">
                <a:solidFill>
                  <a:srgbClr val="009900"/>
                </a:solidFill>
              </a:rPr>
              <a:t>“LINKER” </a:t>
            </a:r>
            <a:r>
              <a:rPr lang="en-US" sz="1000" dirty="0" smtClean="0">
                <a:solidFill>
                  <a:schemeClr val="tx1"/>
                </a:solidFill>
              </a:rPr>
              <a:t>: {</a:t>
            </a:r>
          </a:p>
          <a:p>
            <a:pPr marL="0" indent="0">
              <a:buNone/>
            </a:pPr>
            <a:r>
              <a:rPr lang="en-US" sz="1000" dirty="0">
                <a:solidFill>
                  <a:schemeClr val="tx1"/>
                </a:solidFill>
              </a:rPr>
              <a:t> </a:t>
            </a:r>
            <a:r>
              <a:rPr lang="en-US" sz="1000" dirty="0" smtClean="0">
                <a:solidFill>
                  <a:schemeClr val="tx1"/>
                </a:solidFill>
              </a:rPr>
              <a:t>   </a:t>
            </a:r>
            <a:r>
              <a:rPr lang="en-US" sz="1000" dirty="0" smtClean="0">
                <a:solidFill>
                  <a:srgbClr val="009900"/>
                </a:solidFill>
              </a:rPr>
              <a:t>“name” </a:t>
            </a:r>
            <a:r>
              <a:rPr lang="en-US" sz="1000" dirty="0" smtClean="0">
                <a:solidFill>
                  <a:schemeClr val="tx1"/>
                </a:solidFill>
              </a:rPr>
              <a:t>: </a:t>
            </a:r>
            <a:r>
              <a:rPr lang="en-US" sz="1000" dirty="0" smtClean="0">
                <a:solidFill>
                  <a:srgbClr val="FF0000"/>
                </a:solidFill>
              </a:rPr>
              <a:t>“&lt;node name&gt;”</a:t>
            </a:r>
            <a:r>
              <a:rPr lang="en-US" sz="1000" dirty="0" smtClean="0">
                <a:solidFill>
                  <a:schemeClr val="tx1"/>
                </a:solidFill>
              </a:rPr>
              <a:t>,</a:t>
            </a:r>
          </a:p>
          <a:p>
            <a:pPr marL="0" indent="0">
              <a:buNone/>
            </a:pPr>
            <a:r>
              <a:rPr lang="en-US" sz="1000" dirty="0">
                <a:solidFill>
                  <a:schemeClr val="tx1"/>
                </a:solidFill>
              </a:rPr>
              <a:t> </a:t>
            </a:r>
            <a:r>
              <a:rPr lang="en-US" sz="1000" dirty="0" smtClean="0">
                <a:solidFill>
                  <a:schemeClr val="tx1"/>
                </a:solidFill>
              </a:rPr>
              <a:t>   </a:t>
            </a:r>
            <a:r>
              <a:rPr lang="en-US" sz="1000" dirty="0" smtClean="0">
                <a:solidFill>
                  <a:srgbClr val="009900"/>
                </a:solidFill>
              </a:rPr>
              <a:t>“</a:t>
            </a:r>
            <a:r>
              <a:rPr lang="en-US" sz="1000" dirty="0" err="1" smtClean="0">
                <a:solidFill>
                  <a:srgbClr val="009900"/>
                </a:solidFill>
              </a:rPr>
              <a:t>cproto</a:t>
            </a:r>
            <a:r>
              <a:rPr lang="en-US" sz="1000" dirty="0" smtClean="0">
                <a:solidFill>
                  <a:srgbClr val="009900"/>
                </a:solidFill>
              </a:rPr>
              <a:t>”</a:t>
            </a:r>
            <a:r>
              <a:rPr lang="en-US" sz="1000" dirty="0" smtClean="0">
                <a:solidFill>
                  <a:schemeClr val="tx1"/>
                </a:solidFill>
              </a:rPr>
              <a:t> : </a:t>
            </a:r>
            <a:r>
              <a:rPr lang="en-US" sz="1000" dirty="0" smtClean="0">
                <a:solidFill>
                  <a:srgbClr val="FF0000"/>
                </a:solidFill>
              </a:rPr>
              <a:t>“&lt;RVF protocol&gt;”</a:t>
            </a:r>
            <a:r>
              <a:rPr lang="en-US" sz="1000" dirty="0" smtClean="0">
                <a:solidFill>
                  <a:schemeClr val="tx1"/>
                </a:solidFill>
              </a:rPr>
              <a:t>,</a:t>
            </a:r>
          </a:p>
          <a:p>
            <a:pPr marL="0" indent="0">
              <a:buNone/>
            </a:pPr>
            <a:r>
              <a:rPr lang="en-US" sz="1000" dirty="0">
                <a:solidFill>
                  <a:schemeClr val="tx1"/>
                </a:solidFill>
              </a:rPr>
              <a:t> </a:t>
            </a:r>
            <a:r>
              <a:rPr lang="en-US" sz="1000" dirty="0" smtClean="0">
                <a:solidFill>
                  <a:schemeClr val="tx1"/>
                </a:solidFill>
              </a:rPr>
              <a:t>   </a:t>
            </a:r>
            <a:r>
              <a:rPr lang="en-US" sz="1000" dirty="0" smtClean="0">
                <a:solidFill>
                  <a:srgbClr val="009900"/>
                </a:solidFill>
              </a:rPr>
              <a:t>“</a:t>
            </a:r>
            <a:r>
              <a:rPr lang="en-US" sz="1000" dirty="0" err="1" smtClean="0">
                <a:solidFill>
                  <a:srgbClr val="009900"/>
                </a:solidFill>
              </a:rPr>
              <a:t>hproto</a:t>
            </a:r>
            <a:r>
              <a:rPr lang="en-US" sz="1000" dirty="0" smtClean="0">
                <a:solidFill>
                  <a:srgbClr val="009900"/>
                </a:solidFill>
              </a:rPr>
              <a:t>”</a:t>
            </a:r>
            <a:r>
              <a:rPr lang="en-US" sz="1000" dirty="0" smtClean="0">
                <a:solidFill>
                  <a:schemeClr val="tx1"/>
                </a:solidFill>
              </a:rPr>
              <a:t> : </a:t>
            </a:r>
            <a:r>
              <a:rPr lang="en-US" sz="1000" dirty="0" smtClean="0">
                <a:solidFill>
                  <a:srgbClr val="FF0000"/>
                </a:solidFill>
              </a:rPr>
              <a:t>“&lt;RVF protocol&gt;”</a:t>
            </a:r>
            <a:r>
              <a:rPr lang="en-US" sz="1000" dirty="0" smtClean="0">
                <a:solidFill>
                  <a:schemeClr val="tx1"/>
                </a:solidFill>
              </a:rPr>
              <a:t>,</a:t>
            </a:r>
          </a:p>
          <a:p>
            <a:pPr marL="0" indent="0">
              <a:buNone/>
            </a:pPr>
            <a:r>
              <a:rPr lang="en-US" sz="1000" dirty="0">
                <a:solidFill>
                  <a:schemeClr val="tx1"/>
                </a:solidFill>
              </a:rPr>
              <a:t> </a:t>
            </a:r>
            <a:r>
              <a:rPr lang="en-US" sz="1000" dirty="0" smtClean="0">
                <a:solidFill>
                  <a:schemeClr val="tx1"/>
                </a:solidFill>
              </a:rPr>
              <a:t>   </a:t>
            </a:r>
            <a:r>
              <a:rPr lang="en-US" sz="1000" dirty="0" smtClean="0">
                <a:solidFill>
                  <a:srgbClr val="009900"/>
                </a:solidFill>
              </a:rPr>
              <a:t>“transform” </a:t>
            </a:r>
            <a:r>
              <a:rPr lang="en-US" sz="1000" dirty="0" smtClean="0">
                <a:solidFill>
                  <a:schemeClr val="tx1"/>
                </a:solidFill>
              </a:rPr>
              <a:t>: </a:t>
            </a:r>
            <a:r>
              <a:rPr lang="en-US" sz="1000" dirty="0" smtClean="0">
                <a:solidFill>
                  <a:srgbClr val="FF0000"/>
                </a:solidFill>
              </a:rPr>
              <a:t>“&lt;</a:t>
            </a:r>
            <a:r>
              <a:rPr lang="en-US" sz="1000" dirty="0" err="1" smtClean="0">
                <a:solidFill>
                  <a:srgbClr val="FF0000"/>
                </a:solidFill>
              </a:rPr>
              <a:t>tstrategy</a:t>
            </a:r>
            <a:r>
              <a:rPr lang="en-US" sz="1000" dirty="0" smtClean="0">
                <a:solidFill>
                  <a:srgbClr val="FF0000"/>
                </a:solidFill>
              </a:rPr>
              <a:t>&gt;”</a:t>
            </a:r>
            <a:r>
              <a:rPr lang="en-US" sz="1000" dirty="0" smtClean="0">
                <a:solidFill>
                  <a:schemeClr val="tx1"/>
                </a:solidFill>
              </a:rPr>
              <a:t>,</a:t>
            </a:r>
          </a:p>
          <a:p>
            <a:pPr marL="0" indent="0">
              <a:buNone/>
            </a:pPr>
            <a:r>
              <a:rPr lang="en-US" sz="1000" dirty="0">
                <a:solidFill>
                  <a:schemeClr val="tx1"/>
                </a:solidFill>
              </a:rPr>
              <a:t> </a:t>
            </a:r>
            <a:r>
              <a:rPr lang="en-US" sz="1000" dirty="0" smtClean="0">
                <a:solidFill>
                  <a:schemeClr val="tx1"/>
                </a:solidFill>
              </a:rPr>
              <a:t>   </a:t>
            </a:r>
            <a:r>
              <a:rPr lang="en-US" sz="1000" dirty="0" smtClean="0">
                <a:solidFill>
                  <a:srgbClr val="009900"/>
                </a:solidFill>
              </a:rPr>
              <a:t>“</a:t>
            </a:r>
            <a:r>
              <a:rPr lang="en-US" sz="1000" dirty="0">
                <a:solidFill>
                  <a:srgbClr val="009900"/>
                </a:solidFill>
              </a:rPr>
              <a:t>inject” </a:t>
            </a:r>
            <a:r>
              <a:rPr lang="en-US" sz="1000" dirty="0">
                <a:solidFill>
                  <a:schemeClr val="tx1"/>
                </a:solidFill>
              </a:rPr>
              <a:t>: </a:t>
            </a:r>
            <a:r>
              <a:rPr lang="en-US" sz="1000" dirty="0">
                <a:solidFill>
                  <a:srgbClr val="FF0000"/>
                </a:solidFill>
              </a:rPr>
              <a:t>“</a:t>
            </a:r>
            <a:r>
              <a:rPr lang="en-US" sz="1000" i="1" dirty="0">
                <a:solidFill>
                  <a:srgbClr val="FF0000"/>
                </a:solidFill>
              </a:rPr>
              <a:t>&lt;</a:t>
            </a:r>
            <a:r>
              <a:rPr lang="en-US" sz="1000" i="1" dirty="0" err="1">
                <a:solidFill>
                  <a:srgbClr val="FF0000"/>
                </a:solidFill>
              </a:rPr>
              <a:t>istrategy</a:t>
            </a:r>
            <a:r>
              <a:rPr lang="en-US" sz="1000" i="1" dirty="0">
                <a:solidFill>
                  <a:srgbClr val="FF0000"/>
                </a:solidFill>
              </a:rPr>
              <a:t>&gt;</a:t>
            </a:r>
            <a:r>
              <a:rPr lang="en-US" sz="1000" dirty="0">
                <a:solidFill>
                  <a:srgbClr val="FF0000"/>
                </a:solidFill>
              </a:rPr>
              <a:t>”</a:t>
            </a:r>
            <a:r>
              <a:rPr lang="en-US" sz="1000" dirty="0">
                <a:solidFill>
                  <a:schemeClr val="tx1"/>
                </a:solidFill>
              </a:rPr>
              <a:t>,</a:t>
            </a:r>
          </a:p>
          <a:p>
            <a:pPr marL="0" indent="0">
              <a:buNone/>
            </a:pPr>
            <a:r>
              <a:rPr lang="en-US" sz="1000" dirty="0">
                <a:solidFill>
                  <a:schemeClr val="tx1"/>
                </a:solidFill>
              </a:rPr>
              <a:t>    </a:t>
            </a:r>
            <a:r>
              <a:rPr lang="en-US" sz="1000" dirty="0">
                <a:solidFill>
                  <a:srgbClr val="009900"/>
                </a:solidFill>
              </a:rPr>
              <a:t>“injectors”</a:t>
            </a:r>
            <a:r>
              <a:rPr lang="en-US" sz="1000" dirty="0">
                <a:solidFill>
                  <a:schemeClr val="tx1"/>
                </a:solidFill>
              </a:rPr>
              <a:t> : </a:t>
            </a:r>
            <a:r>
              <a:rPr lang="en-US" sz="1000" dirty="0" smtClean="0">
                <a:solidFill>
                  <a:schemeClr val="tx1"/>
                </a:solidFill>
              </a:rPr>
              <a:t>[</a:t>
            </a:r>
            <a:endParaRPr lang="en-US" sz="1000" dirty="0">
              <a:solidFill>
                <a:schemeClr val="tx1"/>
              </a:solidFill>
            </a:endParaRPr>
          </a:p>
          <a:p>
            <a:pPr marL="0" indent="0">
              <a:buNone/>
            </a:pPr>
            <a:r>
              <a:rPr lang="en-US" sz="1000" dirty="0">
                <a:solidFill>
                  <a:schemeClr val="tx1"/>
                </a:solidFill>
              </a:rPr>
              <a:t>      </a:t>
            </a:r>
            <a:r>
              <a:rPr lang="en-US" sz="1000" dirty="0">
                <a:solidFill>
                  <a:srgbClr val="FF0000"/>
                </a:solidFill>
              </a:rPr>
              <a:t>{</a:t>
            </a:r>
            <a:r>
              <a:rPr lang="en-US" sz="1000" i="1" dirty="0" smtClean="0">
                <a:solidFill>
                  <a:srgbClr val="FF0000"/>
                </a:solidFill>
              </a:rPr>
              <a:t>&lt;</a:t>
            </a:r>
            <a:r>
              <a:rPr lang="en-US" sz="1000" i="1" dirty="0">
                <a:solidFill>
                  <a:srgbClr val="FF0000"/>
                </a:solidFill>
              </a:rPr>
              <a:t>injector</a:t>
            </a:r>
            <a:r>
              <a:rPr lang="en-US" sz="1000" i="1" dirty="0" smtClean="0">
                <a:solidFill>
                  <a:srgbClr val="FF0000"/>
                </a:solidFill>
              </a:rPr>
              <a:t>&gt;}</a:t>
            </a:r>
            <a:r>
              <a:rPr lang="en-US" sz="1000" dirty="0" smtClean="0">
                <a:solidFill>
                  <a:schemeClr val="tx1"/>
                </a:solidFill>
              </a:rPr>
              <a:t>,</a:t>
            </a:r>
            <a:endParaRPr lang="en-US" sz="1000" dirty="0">
              <a:solidFill>
                <a:schemeClr val="tx1"/>
              </a:solidFill>
            </a:endParaRPr>
          </a:p>
          <a:p>
            <a:pPr marL="0" indent="0">
              <a:buNone/>
            </a:pPr>
            <a:r>
              <a:rPr lang="en-US" sz="1000" dirty="0">
                <a:solidFill>
                  <a:schemeClr val="tx1"/>
                </a:solidFill>
              </a:rPr>
              <a:t>      </a:t>
            </a:r>
            <a:r>
              <a:rPr lang="en-US" sz="1000" dirty="0">
                <a:solidFill>
                  <a:srgbClr val="FF0000"/>
                </a:solidFill>
              </a:rPr>
              <a:t>{</a:t>
            </a:r>
            <a:r>
              <a:rPr lang="en-US" sz="1000" i="1" dirty="0" smtClean="0">
                <a:solidFill>
                  <a:srgbClr val="FF0000"/>
                </a:solidFill>
              </a:rPr>
              <a:t>&lt;</a:t>
            </a:r>
            <a:r>
              <a:rPr lang="en-US" sz="1000" i="1" dirty="0">
                <a:solidFill>
                  <a:srgbClr val="FF0000"/>
                </a:solidFill>
              </a:rPr>
              <a:t>injector</a:t>
            </a:r>
            <a:r>
              <a:rPr lang="en-US" sz="1000" i="1" dirty="0" smtClean="0">
                <a:solidFill>
                  <a:srgbClr val="FF0000"/>
                </a:solidFill>
              </a:rPr>
              <a:t>&gt;</a:t>
            </a:r>
            <a:r>
              <a:rPr lang="en-US" sz="1000" dirty="0">
                <a:solidFill>
                  <a:srgbClr val="FF0000"/>
                </a:solidFill>
              </a:rPr>
              <a:t>}</a:t>
            </a:r>
            <a:r>
              <a:rPr lang="en-US" sz="1000" dirty="0" smtClean="0">
                <a:solidFill>
                  <a:schemeClr val="tx1"/>
                </a:solidFill>
              </a:rPr>
              <a:t>,</a:t>
            </a:r>
            <a:endParaRPr lang="en-US" sz="1000" dirty="0">
              <a:solidFill>
                <a:schemeClr val="tx1"/>
              </a:solidFill>
            </a:endParaRPr>
          </a:p>
          <a:p>
            <a:pPr marL="0" indent="0">
              <a:buNone/>
            </a:pPr>
            <a:r>
              <a:rPr lang="en-US" sz="1000" dirty="0">
                <a:solidFill>
                  <a:schemeClr val="tx1"/>
                </a:solidFill>
              </a:rPr>
              <a:t>    </a:t>
            </a:r>
            <a:r>
              <a:rPr lang="en-US" sz="1000" dirty="0" smtClean="0">
                <a:solidFill>
                  <a:schemeClr val="tx1"/>
                </a:solidFill>
              </a:rPr>
              <a:t>],</a:t>
            </a:r>
          </a:p>
          <a:p>
            <a:pPr marL="0" indent="0">
              <a:buNone/>
            </a:pPr>
            <a:r>
              <a:rPr lang="en-US" sz="1000" dirty="0" smtClean="0">
                <a:solidFill>
                  <a:schemeClr val="tx1"/>
                </a:solidFill>
              </a:rPr>
              <a:t>    </a:t>
            </a:r>
            <a:r>
              <a:rPr lang="en-US" sz="1000" dirty="0" smtClean="0">
                <a:solidFill>
                  <a:srgbClr val="009900"/>
                </a:solidFill>
              </a:rPr>
              <a:t>“debug” </a:t>
            </a:r>
            <a:r>
              <a:rPr lang="en-US" sz="1000" dirty="0" smtClean="0">
                <a:solidFill>
                  <a:schemeClr val="tx1"/>
                </a:solidFill>
              </a:rPr>
              <a:t>: </a:t>
            </a:r>
            <a:r>
              <a:rPr lang="en-US" sz="1000" dirty="0" smtClean="0">
                <a:solidFill>
                  <a:srgbClr val="FF0000"/>
                </a:solidFill>
              </a:rPr>
              <a:t>“&lt;</a:t>
            </a:r>
            <a:r>
              <a:rPr lang="en-US" sz="1000" dirty="0" err="1" smtClean="0">
                <a:solidFill>
                  <a:srgbClr val="FF0000"/>
                </a:solidFill>
              </a:rPr>
              <a:t>dstrategy</a:t>
            </a:r>
            <a:r>
              <a:rPr lang="en-US" sz="1000" dirty="0" smtClean="0">
                <a:solidFill>
                  <a:srgbClr val="FF0000"/>
                </a:solidFill>
              </a:rPr>
              <a:t>&gt;”</a:t>
            </a:r>
            <a:r>
              <a:rPr lang="en-US" sz="1000" dirty="0" smtClean="0">
                <a:solidFill>
                  <a:schemeClr val="tx1"/>
                </a:solidFill>
              </a:rPr>
              <a:t>,</a:t>
            </a:r>
          </a:p>
          <a:p>
            <a:pPr marL="0" indent="0">
              <a:buNone/>
            </a:pPr>
            <a:r>
              <a:rPr lang="en-US" sz="1000" dirty="0">
                <a:solidFill>
                  <a:schemeClr val="tx1"/>
                </a:solidFill>
              </a:rPr>
              <a:t> </a:t>
            </a:r>
            <a:r>
              <a:rPr lang="en-US" sz="1000" dirty="0" smtClean="0">
                <a:solidFill>
                  <a:schemeClr val="tx1"/>
                </a:solidFill>
              </a:rPr>
              <a:t>   </a:t>
            </a:r>
            <a:r>
              <a:rPr lang="en-US" sz="1000" dirty="0" smtClean="0">
                <a:solidFill>
                  <a:srgbClr val="009900"/>
                </a:solidFill>
              </a:rPr>
              <a:t>“visible” </a:t>
            </a:r>
            <a:r>
              <a:rPr lang="en-US" sz="1000" dirty="0" smtClean="0">
                <a:solidFill>
                  <a:schemeClr val="tx1"/>
                </a:solidFill>
              </a:rPr>
              <a:t>: </a:t>
            </a:r>
            <a:r>
              <a:rPr lang="en-US" sz="1000" dirty="0" smtClean="0">
                <a:solidFill>
                  <a:srgbClr val="FF0000"/>
                </a:solidFill>
              </a:rPr>
              <a:t>false</a:t>
            </a:r>
            <a:r>
              <a:rPr lang="en-US" sz="1000" dirty="0" smtClean="0">
                <a:solidFill>
                  <a:schemeClr val="tx1"/>
                </a:solidFill>
              </a:rPr>
              <a:t>,</a:t>
            </a:r>
          </a:p>
          <a:p>
            <a:pPr marL="0" indent="0">
              <a:buNone/>
            </a:pPr>
            <a:r>
              <a:rPr lang="en-US" sz="1000" dirty="0">
                <a:solidFill>
                  <a:schemeClr val="tx1"/>
                </a:solidFill>
              </a:rPr>
              <a:t> </a:t>
            </a:r>
            <a:r>
              <a:rPr lang="en-US" sz="1000" dirty="0" smtClean="0">
                <a:solidFill>
                  <a:schemeClr val="tx1"/>
                </a:solidFill>
              </a:rPr>
              <a:t>   </a:t>
            </a:r>
            <a:r>
              <a:rPr lang="en-US" sz="1000" dirty="0" smtClean="0">
                <a:solidFill>
                  <a:srgbClr val="009900"/>
                </a:solidFill>
              </a:rPr>
              <a:t>“selector” </a:t>
            </a:r>
            <a:r>
              <a:rPr lang="en-US" sz="1000" dirty="0" smtClean="0">
                <a:solidFill>
                  <a:schemeClr val="tx1"/>
                </a:solidFill>
              </a:rPr>
              <a:t>: </a:t>
            </a:r>
            <a:r>
              <a:rPr lang="en-US" sz="1000" dirty="0" smtClean="0">
                <a:solidFill>
                  <a:srgbClr val="FF0000"/>
                </a:solidFill>
              </a:rPr>
              <a:t>“&lt;selector&gt;”</a:t>
            </a:r>
            <a:r>
              <a:rPr lang="en-US" sz="1000" dirty="0" smtClean="0">
                <a:solidFill>
                  <a:schemeClr val="tx1"/>
                </a:solidFill>
              </a:rPr>
              <a:t>,</a:t>
            </a:r>
          </a:p>
          <a:p>
            <a:pPr marL="0" indent="0">
              <a:buNone/>
            </a:pPr>
            <a:r>
              <a:rPr lang="en-US" sz="1000" dirty="0">
                <a:solidFill>
                  <a:schemeClr val="tx1"/>
                </a:solidFill>
              </a:rPr>
              <a:t> </a:t>
            </a:r>
            <a:r>
              <a:rPr lang="en-US" sz="1000" dirty="0" smtClean="0">
                <a:solidFill>
                  <a:schemeClr val="tx1"/>
                </a:solidFill>
              </a:rPr>
              <a:t>   </a:t>
            </a:r>
            <a:r>
              <a:rPr lang="en-US" sz="1000" dirty="0" smtClean="0">
                <a:solidFill>
                  <a:srgbClr val="009900"/>
                </a:solidFill>
              </a:rPr>
              <a:t>“control” </a:t>
            </a:r>
            <a:r>
              <a:rPr lang="en-US" sz="1000" dirty="0" smtClean="0">
                <a:solidFill>
                  <a:schemeClr val="tx1"/>
                </a:solidFill>
              </a:rPr>
              <a:t>: [ </a:t>
            </a:r>
            <a:r>
              <a:rPr lang="en-US" sz="1000" dirty="0" smtClean="0">
                <a:solidFill>
                  <a:srgbClr val="FF0000"/>
                </a:solidFill>
              </a:rPr>
              <a:t>“&lt;control node&gt;”</a:t>
            </a:r>
            <a:r>
              <a:rPr lang="en-US" sz="1000" dirty="0" smtClean="0">
                <a:solidFill>
                  <a:schemeClr val="tx1"/>
                </a:solidFill>
              </a:rPr>
              <a:t>, </a:t>
            </a:r>
            <a:r>
              <a:rPr lang="en-US" sz="1000" dirty="0" smtClean="0">
                <a:solidFill>
                  <a:srgbClr val="FF0000"/>
                </a:solidFill>
              </a:rPr>
              <a:t>“&lt;control node&gt;”</a:t>
            </a:r>
            <a:r>
              <a:rPr lang="en-US" sz="1000" dirty="0" smtClean="0">
                <a:solidFill>
                  <a:schemeClr val="tx1"/>
                </a:solidFill>
              </a:rPr>
              <a:t>],</a:t>
            </a:r>
          </a:p>
          <a:p>
            <a:pPr marL="0" indent="0">
              <a:buNone/>
            </a:pPr>
            <a:r>
              <a:rPr lang="en-US" sz="1000" dirty="0">
                <a:solidFill>
                  <a:schemeClr val="tx1"/>
                </a:solidFill>
              </a:rPr>
              <a:t> </a:t>
            </a:r>
            <a:r>
              <a:rPr lang="en-US" sz="1000" dirty="0" smtClean="0">
                <a:solidFill>
                  <a:schemeClr val="tx1"/>
                </a:solidFill>
              </a:rPr>
              <a:t>   </a:t>
            </a:r>
            <a:r>
              <a:rPr lang="en-US" sz="1000" dirty="0" smtClean="0">
                <a:solidFill>
                  <a:srgbClr val="009900"/>
                </a:solidFill>
              </a:rPr>
              <a:t>“derivations”</a:t>
            </a:r>
            <a:r>
              <a:rPr lang="en-US" sz="1000" dirty="0" smtClean="0">
                <a:solidFill>
                  <a:schemeClr val="tx1"/>
                </a:solidFill>
              </a:rPr>
              <a:t> : </a:t>
            </a:r>
            <a:r>
              <a:rPr lang="en-US" sz="1000" dirty="0" smtClean="0">
                <a:solidFill>
                  <a:srgbClr val="FF0000"/>
                </a:solidFill>
              </a:rPr>
              <a:t>&lt;count&gt;</a:t>
            </a:r>
            <a:r>
              <a:rPr lang="en-US" sz="1000" dirty="0" smtClean="0">
                <a:solidFill>
                  <a:schemeClr val="tx1"/>
                </a:solidFill>
              </a:rPr>
              <a:t>,</a:t>
            </a:r>
          </a:p>
          <a:p>
            <a:pPr marL="0" indent="0">
              <a:buNone/>
            </a:pPr>
            <a:r>
              <a:rPr lang="en-US" sz="1000" dirty="0" smtClean="0">
                <a:solidFill>
                  <a:schemeClr val="tx1"/>
                </a:solidFill>
              </a:rPr>
              <a:t>    </a:t>
            </a:r>
            <a:r>
              <a:rPr lang="en-US" sz="1000" dirty="0" smtClean="0">
                <a:solidFill>
                  <a:srgbClr val="009900"/>
                </a:solidFill>
              </a:rPr>
              <a:t>“parameters”</a:t>
            </a:r>
            <a:r>
              <a:rPr lang="en-US" sz="1000" dirty="0" smtClean="0">
                <a:solidFill>
                  <a:schemeClr val="tx1"/>
                </a:solidFill>
              </a:rPr>
              <a:t> : </a:t>
            </a:r>
            <a:r>
              <a:rPr lang="en-US" sz="1000" dirty="0" smtClean="0">
                <a:solidFill>
                  <a:srgbClr val="FF0000"/>
                </a:solidFill>
              </a:rPr>
              <a:t>“&lt;parameters&gt;”</a:t>
            </a:r>
            <a:r>
              <a:rPr lang="en-US" sz="1000" dirty="0" smtClean="0">
                <a:solidFill>
                  <a:schemeClr val="tx1"/>
                </a:solidFill>
              </a:rPr>
              <a:t>,</a:t>
            </a:r>
          </a:p>
          <a:p>
            <a:pPr marL="0" indent="0">
              <a:buNone/>
            </a:pPr>
            <a:r>
              <a:rPr lang="en-US" sz="1000" dirty="0">
                <a:solidFill>
                  <a:schemeClr val="tx1"/>
                </a:solidFill>
              </a:rPr>
              <a:t> </a:t>
            </a:r>
            <a:r>
              <a:rPr lang="en-US" sz="1000" dirty="0" smtClean="0">
                <a:solidFill>
                  <a:schemeClr val="tx1"/>
                </a:solidFill>
              </a:rPr>
              <a:t>   </a:t>
            </a:r>
            <a:r>
              <a:rPr lang="en-US" sz="1000" dirty="0" smtClean="0">
                <a:solidFill>
                  <a:srgbClr val="009900"/>
                </a:solidFill>
              </a:rPr>
              <a:t>“children” </a:t>
            </a:r>
            <a:r>
              <a:rPr lang="en-US" sz="1000" dirty="0" smtClean="0">
                <a:solidFill>
                  <a:schemeClr val="tx1"/>
                </a:solidFill>
              </a:rPr>
              <a:t>: [ {</a:t>
            </a:r>
          </a:p>
          <a:p>
            <a:pPr marL="0" indent="0">
              <a:buNone/>
            </a:pPr>
            <a:r>
              <a:rPr lang="en-US" sz="1000" dirty="0">
                <a:solidFill>
                  <a:schemeClr val="tx1"/>
                </a:solidFill>
              </a:rPr>
              <a:t> </a:t>
            </a:r>
            <a:r>
              <a:rPr lang="en-US" sz="1000" dirty="0" smtClean="0">
                <a:solidFill>
                  <a:schemeClr val="tx1"/>
                </a:solidFill>
              </a:rPr>
              <a:t>       </a:t>
            </a:r>
            <a:r>
              <a:rPr lang="en-US" sz="1000" dirty="0" smtClean="0">
                <a:solidFill>
                  <a:srgbClr val="FF0000"/>
                </a:solidFill>
              </a:rPr>
              <a:t>&lt;child node&gt;</a:t>
            </a:r>
            <a:r>
              <a:rPr lang="en-US" sz="1000" dirty="0" smtClean="0">
                <a:solidFill>
                  <a:schemeClr val="tx1"/>
                </a:solidFill>
              </a:rPr>
              <a:t>,</a:t>
            </a:r>
          </a:p>
          <a:p>
            <a:pPr marL="0" indent="0">
              <a:buNone/>
            </a:pPr>
            <a:r>
              <a:rPr lang="en-US" sz="1000" dirty="0" smtClean="0">
                <a:solidFill>
                  <a:schemeClr val="tx1"/>
                </a:solidFill>
              </a:rPr>
              <a:t>        </a:t>
            </a:r>
            <a:r>
              <a:rPr lang="en-US" sz="1000" dirty="0" smtClean="0">
                <a:solidFill>
                  <a:srgbClr val="FF0000"/>
                </a:solidFill>
              </a:rPr>
              <a:t>&lt;child node&gt;</a:t>
            </a:r>
          </a:p>
          <a:p>
            <a:pPr marL="0" indent="0">
              <a:buNone/>
            </a:pPr>
            <a:r>
              <a:rPr lang="en-US" sz="1000" dirty="0" smtClean="0">
                <a:solidFill>
                  <a:schemeClr val="tx1"/>
                </a:solidFill>
              </a:rPr>
              <a:t>      } ]</a:t>
            </a:r>
          </a:p>
          <a:p>
            <a:pPr marL="0" indent="0">
              <a:buNone/>
            </a:pPr>
            <a:r>
              <a:rPr lang="en-US" sz="1000" dirty="0">
                <a:solidFill>
                  <a:schemeClr val="tx1"/>
                </a:solidFill>
              </a:rPr>
              <a:t> </a:t>
            </a:r>
            <a:r>
              <a:rPr lang="en-US" sz="1000" dirty="0" smtClean="0">
                <a:solidFill>
                  <a:schemeClr val="tx1"/>
                </a:solidFill>
              </a:rPr>
              <a:t> }</a:t>
            </a:r>
          </a:p>
          <a:p>
            <a:pPr marL="0" indent="0">
              <a:buNone/>
            </a:pPr>
            <a:r>
              <a:rPr lang="en-US" sz="1000" dirty="0" smtClean="0">
                <a:solidFill>
                  <a:schemeClr val="tx1"/>
                </a:solidFill>
              </a:rPr>
              <a:t>}</a:t>
            </a:r>
          </a:p>
        </p:txBody>
      </p:sp>
      <p:sp>
        <p:nvSpPr>
          <p:cNvPr id="4" name="Date Placeholder 3"/>
          <p:cNvSpPr>
            <a:spLocks noGrp="1"/>
          </p:cNvSpPr>
          <p:nvPr>
            <p:ph type="dt" sz="half" idx="10"/>
          </p:nvPr>
        </p:nvSpPr>
        <p:spPr/>
        <p:txBody>
          <a:bodyPr/>
          <a:lstStyle/>
          <a:p>
            <a:fld id="{7B19FEBE-F545-4B0C-809B-3A442F8AECFA}" type="datetime1">
              <a:rPr lang="en-US" smtClean="0"/>
              <a:t>3/23/2021</a:t>
            </a:fld>
            <a:endParaRPr lang="en-US" dirty="0"/>
          </a:p>
        </p:txBody>
      </p:sp>
      <p:sp>
        <p:nvSpPr>
          <p:cNvPr id="2" name="Footer Placeholder 1"/>
          <p:cNvSpPr>
            <a:spLocks noGrp="1"/>
          </p:cNvSpPr>
          <p:nvPr>
            <p:ph type="ftr" sz="quarter" idx="11"/>
          </p:nvPr>
        </p:nvSpPr>
        <p:spPr/>
        <p:txBody>
          <a:bodyPr/>
          <a:lstStyle/>
          <a:p>
            <a:r>
              <a:rPr lang="en-US" smtClean="0"/>
              <a:t>P2654/P1687.1 Unified Concepts Analysis</a:t>
            </a:r>
            <a:endParaRPr lang="en-US" dirty="0"/>
          </a:p>
        </p:txBody>
      </p:sp>
      <p:sp>
        <p:nvSpPr>
          <p:cNvPr id="3" name="Slide Number Placeholder 2"/>
          <p:cNvSpPr>
            <a:spLocks noGrp="1"/>
          </p:cNvSpPr>
          <p:nvPr>
            <p:ph type="sldNum" sz="quarter" idx="12"/>
          </p:nvPr>
        </p:nvSpPr>
        <p:spPr/>
        <p:txBody>
          <a:bodyPr/>
          <a:lstStyle/>
          <a:p>
            <a:fld id="{BA9B540C-44DA-4F69-89C9-7C84606640D3}" type="slidenum">
              <a:rPr lang="en-US" smtClean="0"/>
              <a:pPr/>
              <a:t>92</a:t>
            </a:fld>
            <a:endParaRPr lang="en-US"/>
          </a:p>
        </p:txBody>
      </p:sp>
      <p:sp>
        <p:nvSpPr>
          <p:cNvPr id="7" name="Content Placeholder 5"/>
          <p:cNvSpPr txBox="1">
            <a:spLocks/>
          </p:cNvSpPr>
          <p:nvPr/>
        </p:nvSpPr>
        <p:spPr>
          <a:xfrm>
            <a:off x="3810000" y="571053"/>
            <a:ext cx="5181600" cy="3962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Font typeface="Arial" pitchFamily="34" charset="0"/>
              <a:buNone/>
            </a:pPr>
            <a:r>
              <a:rPr lang="en-US" sz="1000" b="1" dirty="0" smtClean="0"/>
              <a:t>&lt;node name&gt;</a:t>
            </a:r>
            <a:r>
              <a:rPr lang="en-US" sz="1000" dirty="0" smtClean="0"/>
              <a:t>: instance name for the Model Node</a:t>
            </a:r>
          </a:p>
          <a:p>
            <a:pPr marL="0" indent="0">
              <a:buNone/>
            </a:pPr>
            <a:r>
              <a:rPr lang="en-US" sz="1000" b="1" dirty="0"/>
              <a:t>&lt;RVF protocol&gt;</a:t>
            </a:r>
            <a:r>
              <a:rPr lang="en-US" sz="1000" dirty="0"/>
              <a:t>: Message callback protocol used by the corresponding Client and Host </a:t>
            </a:r>
            <a:r>
              <a:rPr lang="en-US" sz="1000" dirty="0" smtClean="0"/>
              <a:t>Interfaces</a:t>
            </a:r>
          </a:p>
          <a:p>
            <a:pPr marL="0" indent="0">
              <a:buFont typeface="Arial" pitchFamily="34" charset="0"/>
              <a:buNone/>
            </a:pPr>
            <a:r>
              <a:rPr lang="en-US" sz="1000" b="1" dirty="0" smtClean="0"/>
              <a:t>&lt;</a:t>
            </a:r>
            <a:r>
              <a:rPr lang="en-US" sz="1000" b="1" dirty="0" err="1" smtClean="0"/>
              <a:t>tstrategy</a:t>
            </a:r>
            <a:r>
              <a:rPr lang="en-US" sz="1000" b="1" dirty="0" smtClean="0"/>
              <a:t>&gt;</a:t>
            </a:r>
            <a:r>
              <a:rPr lang="en-US" sz="1000" dirty="0" smtClean="0"/>
              <a:t>: Transformation strategy to use (e.g., SCAN, JTAG, I2C, SPI). This name corresponds to the library containing the transformation callbacks defining the strategy to use.</a:t>
            </a:r>
          </a:p>
          <a:p>
            <a:pPr marL="0" indent="0">
              <a:buNone/>
            </a:pPr>
            <a:r>
              <a:rPr lang="en-US" sz="1000" b="1" dirty="0"/>
              <a:t>&lt;</a:t>
            </a:r>
            <a:r>
              <a:rPr lang="en-US" sz="1000" b="1" dirty="0" err="1"/>
              <a:t>istrategy</a:t>
            </a:r>
            <a:r>
              <a:rPr lang="en-US" sz="1000" b="1" dirty="0"/>
              <a:t>&gt;</a:t>
            </a:r>
            <a:r>
              <a:rPr lang="en-US" sz="1000" dirty="0"/>
              <a:t>: The </a:t>
            </a:r>
            <a:r>
              <a:rPr lang="en-US" sz="1000" dirty="0" err="1"/>
              <a:t>istrategy</a:t>
            </a:r>
            <a:r>
              <a:rPr lang="en-US" sz="1000" dirty="0"/>
              <a:t> corresponds to the library containing callbacks defining the injection strategy to use.  State changes are done via injection.</a:t>
            </a:r>
          </a:p>
          <a:p>
            <a:pPr marL="0" indent="0">
              <a:buNone/>
            </a:pPr>
            <a:r>
              <a:rPr lang="en-US" sz="1000" b="1" dirty="0"/>
              <a:t>&lt;injector&gt;</a:t>
            </a:r>
            <a:r>
              <a:rPr lang="en-US" sz="1000" dirty="0"/>
              <a:t>: The injector corresponds to the library containing the interface to the injection source and corresponding parameters.</a:t>
            </a:r>
          </a:p>
          <a:p>
            <a:pPr marL="0" indent="0">
              <a:buFont typeface="Arial" pitchFamily="34" charset="0"/>
              <a:buNone/>
            </a:pPr>
            <a:r>
              <a:rPr lang="en-US" sz="1000" b="1" dirty="0" smtClean="0"/>
              <a:t>&lt;</a:t>
            </a:r>
            <a:r>
              <a:rPr lang="en-US" sz="1000" b="1" dirty="0" err="1" smtClean="0"/>
              <a:t>dstrategy</a:t>
            </a:r>
            <a:r>
              <a:rPr lang="en-US" sz="1000" b="1" dirty="0" smtClean="0"/>
              <a:t>&gt;</a:t>
            </a:r>
            <a:r>
              <a:rPr lang="en-US" sz="1000" dirty="0" smtClean="0"/>
              <a:t>: Optional debug process to use. The strategy corresponds to the library containing the debug callbacks for this node.</a:t>
            </a:r>
          </a:p>
          <a:p>
            <a:pPr marL="0" indent="0">
              <a:buFont typeface="Arial" pitchFamily="34" charset="0"/>
              <a:buNone/>
            </a:pPr>
            <a:r>
              <a:rPr lang="en-US" sz="1000" b="1" dirty="0" smtClean="0"/>
              <a:t>&lt;visible&gt;</a:t>
            </a:r>
            <a:r>
              <a:rPr lang="en-US" sz="1000" dirty="0" smtClean="0"/>
              <a:t>: Attribute to specify whether node is visible in the path specification or not.  Default is false, not visible.</a:t>
            </a:r>
          </a:p>
          <a:p>
            <a:pPr marL="0" indent="0">
              <a:buNone/>
            </a:pPr>
            <a:r>
              <a:rPr lang="en-US" sz="1000" b="1" dirty="0" smtClean="0"/>
              <a:t>&lt;selector&gt;</a:t>
            </a:r>
            <a:r>
              <a:rPr lang="en-US" sz="1000" dirty="0" smtClean="0"/>
              <a:t>: A string identifying the callback set for Linker (e.g., “Binary”, “</a:t>
            </a:r>
            <a:r>
              <a:rPr lang="en-US" sz="1000" dirty="0" err="1" smtClean="0"/>
              <a:t>Binary_noidle</a:t>
            </a:r>
            <a:r>
              <a:rPr lang="en-US" sz="1000" dirty="0" smtClean="0"/>
              <a:t>”, “</a:t>
            </a:r>
            <a:r>
              <a:rPr lang="en-US" sz="1000" dirty="0" err="1" smtClean="0"/>
              <a:t>One_Hot</a:t>
            </a:r>
            <a:r>
              <a:rPr lang="en-US" sz="1000" dirty="0" smtClean="0"/>
              <a:t>”, “</a:t>
            </a:r>
            <a:r>
              <a:rPr lang="en-US" sz="1000" dirty="0" err="1" smtClean="0"/>
              <a:t>One_Hot_noidle</a:t>
            </a:r>
            <a:r>
              <a:rPr lang="en-US" sz="1000" dirty="0" smtClean="0"/>
              <a:t>”, “</a:t>
            </a:r>
            <a:r>
              <a:rPr lang="en-US" sz="1000" dirty="0" err="1" smtClean="0"/>
              <a:t>N_Hot</a:t>
            </a:r>
            <a:r>
              <a:rPr lang="en-US" sz="1000" dirty="0" smtClean="0"/>
              <a:t>”, “</a:t>
            </a:r>
            <a:r>
              <a:rPr lang="en-US" sz="1000" dirty="0" err="1" smtClean="0"/>
              <a:t>N_Hot_noidle</a:t>
            </a:r>
            <a:r>
              <a:rPr lang="en-US" sz="1000" dirty="0" smtClean="0"/>
              <a:t>”, {“Table”: [&lt;ordered list of values&gt;]}, or {“Custom” : “&lt;custom strategy&gt;”}), where &lt;custom strategy names a library containing the customized selection callbacks.</a:t>
            </a:r>
          </a:p>
          <a:p>
            <a:pPr marL="0" indent="0">
              <a:buNone/>
            </a:pPr>
            <a:r>
              <a:rPr lang="en-US" sz="1000" b="1" dirty="0" smtClean="0"/>
              <a:t>&lt;control node&gt;</a:t>
            </a:r>
            <a:r>
              <a:rPr lang="en-US" sz="1000" dirty="0" smtClean="0"/>
              <a:t>: A list of register or slice of a register used to define the bits used to control </a:t>
            </a:r>
            <a:r>
              <a:rPr lang="en-US" sz="1000" dirty="0"/>
              <a:t>the selection. </a:t>
            </a:r>
            <a:r>
              <a:rPr lang="en-US" sz="1000" dirty="0" smtClean="0"/>
              <a:t>&lt;control&gt;s </a:t>
            </a:r>
            <a:r>
              <a:rPr lang="en-US" sz="1000" dirty="0"/>
              <a:t>are concatenated to obtain the Virtual Register selecting the linker.</a:t>
            </a:r>
            <a:endParaRPr lang="en-US" sz="1000" dirty="0" smtClean="0"/>
          </a:p>
          <a:p>
            <a:pPr marL="0" indent="0">
              <a:buFont typeface="Arial" pitchFamily="34" charset="0"/>
              <a:buNone/>
            </a:pPr>
            <a:r>
              <a:rPr lang="en-US" sz="1000" b="1" dirty="0" smtClean="0"/>
              <a:t>&lt;child node&gt;</a:t>
            </a:r>
            <a:r>
              <a:rPr lang="en-US" sz="1000" dirty="0" smtClean="0"/>
              <a:t>: One or more nodes defining a hierarchical sub-tree of this LINKER.</a:t>
            </a:r>
          </a:p>
          <a:p>
            <a:pPr marL="0" indent="0">
              <a:buNone/>
            </a:pPr>
            <a:r>
              <a:rPr lang="en-US" sz="1000" b="1" dirty="0"/>
              <a:t>&lt;parameters&gt;</a:t>
            </a:r>
            <a:r>
              <a:rPr lang="en-US" sz="1000" dirty="0"/>
              <a:t>: String </a:t>
            </a:r>
            <a:r>
              <a:rPr lang="en-US" sz="1000" dirty="0" smtClean="0"/>
              <a:t>containing &lt;selector&gt; </a:t>
            </a:r>
            <a:r>
              <a:rPr lang="en-US" sz="1000" dirty="0"/>
              <a:t>specific </a:t>
            </a:r>
            <a:r>
              <a:rPr lang="en-US" sz="1000" dirty="0" smtClean="0"/>
              <a:t>parameters.</a:t>
            </a:r>
          </a:p>
        </p:txBody>
      </p:sp>
    </p:spTree>
    <p:extLst>
      <p:ext uri="{BB962C8B-B14F-4D97-AF65-F5344CB8AC3E}">
        <p14:creationId xmlns:p14="http://schemas.microsoft.com/office/powerpoint/2010/main" val="267318738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733800" y="0"/>
            <a:ext cx="5029200" cy="1200150"/>
          </a:xfrm>
        </p:spPr>
        <p:txBody>
          <a:bodyPr/>
          <a:lstStyle/>
          <a:p>
            <a:pPr>
              <a:lnSpc>
                <a:spcPts val="3000"/>
              </a:lnSpc>
            </a:pPr>
            <a:r>
              <a:rPr lang="en-US" dirty="0" smtClean="0"/>
              <a:t>MODELPOINT</a:t>
            </a:r>
            <a:r>
              <a:rPr lang="en-US" sz="6000" dirty="0"/>
              <a:t/>
            </a:r>
            <a:br>
              <a:rPr lang="en-US" sz="6000" dirty="0"/>
            </a:br>
            <a:endParaRPr lang="en-US" dirty="0"/>
          </a:p>
        </p:txBody>
      </p:sp>
      <p:sp>
        <p:nvSpPr>
          <p:cNvPr id="6" name="Content Placeholder 5"/>
          <p:cNvSpPr>
            <a:spLocks noGrp="1"/>
          </p:cNvSpPr>
          <p:nvPr>
            <p:ph idx="1"/>
          </p:nvPr>
        </p:nvSpPr>
        <p:spPr>
          <a:xfrm>
            <a:off x="152400" y="133350"/>
            <a:ext cx="3657600" cy="4705350"/>
          </a:xfrm>
        </p:spPr>
        <p:txBody>
          <a:bodyPr>
            <a:noAutofit/>
          </a:bodyPr>
          <a:lstStyle/>
          <a:p>
            <a:pPr marL="0" indent="0">
              <a:buNone/>
            </a:pPr>
            <a:r>
              <a:rPr lang="en-US" sz="1400" dirty="0">
                <a:solidFill>
                  <a:schemeClr val="accent3">
                    <a:lumMod val="75000"/>
                  </a:schemeClr>
                </a:solidFill>
              </a:rPr>
              <a:t>A </a:t>
            </a:r>
            <a:r>
              <a:rPr lang="en-US" sz="1400" dirty="0" smtClean="0">
                <a:solidFill>
                  <a:schemeClr val="accent3">
                    <a:lumMod val="75000"/>
                  </a:schemeClr>
                </a:solidFill>
              </a:rPr>
              <a:t>leaf node</a:t>
            </a:r>
            <a:r>
              <a:rPr lang="en-US" sz="1400" dirty="0">
                <a:solidFill>
                  <a:schemeClr val="accent3">
                    <a:lumMod val="75000"/>
                  </a:schemeClr>
                </a:solidFill>
              </a:rPr>
              <a:t>' that represents a </a:t>
            </a:r>
            <a:r>
              <a:rPr lang="en-US" sz="1400" dirty="0" smtClean="0">
                <a:solidFill>
                  <a:schemeClr val="accent3">
                    <a:lumMod val="75000"/>
                  </a:schemeClr>
                </a:solidFill>
              </a:rPr>
              <a:t>translator between the software model and external tools or protocol formats.  This node references the strategy to be used to bridge the tooling with the model tree.</a:t>
            </a:r>
            <a:endParaRPr lang="en-US" sz="1400" dirty="0">
              <a:solidFill>
                <a:schemeClr val="accent3">
                  <a:lumMod val="75000"/>
                </a:schemeClr>
              </a:solidFill>
            </a:endParaRPr>
          </a:p>
          <a:p>
            <a:pPr marL="0" indent="0">
              <a:buNone/>
            </a:pPr>
            <a:r>
              <a:rPr lang="en-US" sz="1400" dirty="0" smtClean="0">
                <a:solidFill>
                  <a:schemeClr val="tx1"/>
                </a:solidFill>
              </a:rPr>
              <a:t>{</a:t>
            </a:r>
          </a:p>
          <a:p>
            <a:pPr marL="0" indent="0">
              <a:buNone/>
            </a:pPr>
            <a:r>
              <a:rPr lang="en-US" sz="1400" dirty="0">
                <a:solidFill>
                  <a:schemeClr val="tx1"/>
                </a:solidFill>
              </a:rPr>
              <a:t> </a:t>
            </a:r>
            <a:r>
              <a:rPr lang="en-US" sz="1400" dirty="0" smtClean="0">
                <a:solidFill>
                  <a:schemeClr val="tx1"/>
                </a:solidFill>
              </a:rPr>
              <a:t> </a:t>
            </a:r>
            <a:r>
              <a:rPr lang="en-US" sz="1400" dirty="0" smtClean="0">
                <a:solidFill>
                  <a:srgbClr val="009900"/>
                </a:solidFill>
              </a:rPr>
              <a:t>“MODELPOINT” </a:t>
            </a:r>
            <a:r>
              <a:rPr lang="en-US" sz="1400" dirty="0" smtClean="0">
                <a:solidFill>
                  <a:schemeClr val="tx1"/>
                </a:solidFill>
              </a:rPr>
              <a:t>: {</a:t>
            </a:r>
          </a:p>
          <a:p>
            <a:pPr marL="0" indent="0">
              <a:buNone/>
            </a:pPr>
            <a:r>
              <a:rPr lang="en-US" sz="1400" dirty="0">
                <a:solidFill>
                  <a:schemeClr val="tx1"/>
                </a:solidFill>
              </a:rPr>
              <a:t> </a:t>
            </a:r>
            <a:r>
              <a:rPr lang="en-US" sz="1400" dirty="0" smtClean="0">
                <a:solidFill>
                  <a:schemeClr val="tx1"/>
                </a:solidFill>
              </a:rPr>
              <a:t>   </a:t>
            </a:r>
            <a:r>
              <a:rPr lang="en-US" sz="1400" dirty="0" smtClean="0">
                <a:solidFill>
                  <a:srgbClr val="009900"/>
                </a:solidFill>
              </a:rPr>
              <a:t>“name” </a:t>
            </a:r>
            <a:r>
              <a:rPr lang="en-US" sz="1400" dirty="0" smtClean="0">
                <a:solidFill>
                  <a:schemeClr val="tx1"/>
                </a:solidFill>
              </a:rPr>
              <a:t>: </a:t>
            </a:r>
            <a:r>
              <a:rPr lang="en-US" sz="1400" dirty="0" smtClean="0">
                <a:solidFill>
                  <a:srgbClr val="FF0000"/>
                </a:solidFill>
              </a:rPr>
              <a:t>“&lt;node name&gt;”</a:t>
            </a:r>
            <a:r>
              <a:rPr lang="en-US" sz="1400" dirty="0" smtClean="0">
                <a:solidFill>
                  <a:schemeClr val="tx1"/>
                </a:solidFill>
              </a:rPr>
              <a:t>,</a:t>
            </a:r>
          </a:p>
          <a:p>
            <a:pPr marL="0" indent="0">
              <a:buNone/>
            </a:pPr>
            <a:r>
              <a:rPr lang="en-US" sz="1400" dirty="0">
                <a:solidFill>
                  <a:schemeClr val="tx1"/>
                </a:solidFill>
              </a:rPr>
              <a:t> </a:t>
            </a:r>
            <a:r>
              <a:rPr lang="en-US" sz="1400" dirty="0" smtClean="0">
                <a:solidFill>
                  <a:schemeClr val="tx1"/>
                </a:solidFill>
              </a:rPr>
              <a:t>   </a:t>
            </a:r>
            <a:r>
              <a:rPr lang="en-US" sz="1400" dirty="0">
                <a:solidFill>
                  <a:srgbClr val="009900"/>
                </a:solidFill>
              </a:rPr>
              <a:t>“</a:t>
            </a:r>
            <a:r>
              <a:rPr lang="en-US" sz="1400" dirty="0" err="1">
                <a:solidFill>
                  <a:srgbClr val="009900"/>
                </a:solidFill>
              </a:rPr>
              <a:t>cproto</a:t>
            </a:r>
            <a:r>
              <a:rPr lang="en-US" sz="1400" dirty="0">
                <a:solidFill>
                  <a:srgbClr val="009900"/>
                </a:solidFill>
              </a:rPr>
              <a:t>”</a:t>
            </a:r>
            <a:r>
              <a:rPr lang="en-US" sz="1400" dirty="0">
                <a:solidFill>
                  <a:schemeClr val="tx1"/>
                </a:solidFill>
              </a:rPr>
              <a:t> : </a:t>
            </a:r>
            <a:r>
              <a:rPr lang="en-US" sz="1400" dirty="0">
                <a:solidFill>
                  <a:srgbClr val="FF0000"/>
                </a:solidFill>
              </a:rPr>
              <a:t>“&lt;RVF protocol</a:t>
            </a:r>
            <a:r>
              <a:rPr lang="en-US" sz="1400" dirty="0" smtClean="0">
                <a:solidFill>
                  <a:srgbClr val="FF0000"/>
                </a:solidFill>
              </a:rPr>
              <a:t>&gt;”</a:t>
            </a:r>
            <a:r>
              <a:rPr lang="en-US" sz="1400" dirty="0" smtClean="0">
                <a:solidFill>
                  <a:schemeClr val="tx1"/>
                </a:solidFill>
              </a:rPr>
              <a:t>,</a:t>
            </a:r>
          </a:p>
          <a:p>
            <a:pPr marL="0" indent="0">
              <a:buNone/>
            </a:pPr>
            <a:r>
              <a:rPr lang="en-US" sz="1400" dirty="0">
                <a:solidFill>
                  <a:schemeClr val="tx1"/>
                </a:solidFill>
              </a:rPr>
              <a:t> </a:t>
            </a:r>
            <a:r>
              <a:rPr lang="en-US" sz="1400" dirty="0" smtClean="0">
                <a:solidFill>
                  <a:schemeClr val="tx1"/>
                </a:solidFill>
              </a:rPr>
              <a:t>   </a:t>
            </a:r>
            <a:r>
              <a:rPr lang="en-US" sz="1400" dirty="0" smtClean="0">
                <a:solidFill>
                  <a:srgbClr val="009900"/>
                </a:solidFill>
              </a:rPr>
              <a:t>“transform” </a:t>
            </a:r>
            <a:r>
              <a:rPr lang="en-US" sz="1400" dirty="0" smtClean="0">
                <a:solidFill>
                  <a:schemeClr val="tx1"/>
                </a:solidFill>
              </a:rPr>
              <a:t>: </a:t>
            </a:r>
            <a:r>
              <a:rPr lang="en-US" sz="1400" dirty="0" smtClean="0">
                <a:solidFill>
                  <a:srgbClr val="FF0000"/>
                </a:solidFill>
              </a:rPr>
              <a:t>“&lt;</a:t>
            </a:r>
            <a:r>
              <a:rPr lang="en-US" sz="1400" dirty="0" err="1" smtClean="0">
                <a:solidFill>
                  <a:srgbClr val="FF0000"/>
                </a:solidFill>
              </a:rPr>
              <a:t>tstrategy</a:t>
            </a:r>
            <a:r>
              <a:rPr lang="en-US" sz="1400" dirty="0" smtClean="0">
                <a:solidFill>
                  <a:srgbClr val="FF0000"/>
                </a:solidFill>
              </a:rPr>
              <a:t>&gt;”</a:t>
            </a:r>
            <a:r>
              <a:rPr lang="en-US" sz="1400" dirty="0" smtClean="0">
                <a:solidFill>
                  <a:schemeClr val="tx1"/>
                </a:solidFill>
              </a:rPr>
              <a:t>,</a:t>
            </a:r>
          </a:p>
          <a:p>
            <a:pPr marL="0" indent="0">
              <a:buNone/>
            </a:pPr>
            <a:r>
              <a:rPr lang="en-US" sz="1400" dirty="0" smtClean="0">
                <a:solidFill>
                  <a:schemeClr val="tx1"/>
                </a:solidFill>
              </a:rPr>
              <a:t>    </a:t>
            </a:r>
            <a:r>
              <a:rPr lang="en-US" sz="1400" dirty="0" smtClean="0">
                <a:solidFill>
                  <a:srgbClr val="009900"/>
                </a:solidFill>
              </a:rPr>
              <a:t>“debug” </a:t>
            </a:r>
            <a:r>
              <a:rPr lang="en-US" sz="1400" dirty="0" smtClean="0">
                <a:solidFill>
                  <a:schemeClr val="tx1"/>
                </a:solidFill>
              </a:rPr>
              <a:t>: </a:t>
            </a:r>
            <a:r>
              <a:rPr lang="en-US" sz="1400" dirty="0" smtClean="0">
                <a:solidFill>
                  <a:srgbClr val="FF0000"/>
                </a:solidFill>
              </a:rPr>
              <a:t>“&lt;</a:t>
            </a:r>
            <a:r>
              <a:rPr lang="en-US" sz="1400" dirty="0" err="1" smtClean="0">
                <a:solidFill>
                  <a:srgbClr val="FF0000"/>
                </a:solidFill>
              </a:rPr>
              <a:t>dstrategy</a:t>
            </a:r>
            <a:r>
              <a:rPr lang="en-US" sz="1400" dirty="0" smtClean="0">
                <a:solidFill>
                  <a:srgbClr val="FF0000"/>
                </a:solidFill>
              </a:rPr>
              <a:t>&gt;”</a:t>
            </a:r>
            <a:r>
              <a:rPr lang="en-US" sz="1400" dirty="0" smtClean="0">
                <a:solidFill>
                  <a:schemeClr val="tx1"/>
                </a:solidFill>
              </a:rPr>
              <a:t>,</a:t>
            </a:r>
          </a:p>
          <a:p>
            <a:pPr marL="0" indent="0">
              <a:buNone/>
            </a:pPr>
            <a:r>
              <a:rPr lang="en-US" sz="1400" dirty="0">
                <a:solidFill>
                  <a:schemeClr val="tx1"/>
                </a:solidFill>
              </a:rPr>
              <a:t> </a:t>
            </a:r>
            <a:r>
              <a:rPr lang="en-US" sz="1400" dirty="0" smtClean="0">
                <a:solidFill>
                  <a:schemeClr val="tx1"/>
                </a:solidFill>
              </a:rPr>
              <a:t>   </a:t>
            </a:r>
            <a:r>
              <a:rPr lang="en-US" sz="1400" dirty="0" smtClean="0">
                <a:solidFill>
                  <a:srgbClr val="009900"/>
                </a:solidFill>
              </a:rPr>
              <a:t>“visible” </a:t>
            </a:r>
            <a:r>
              <a:rPr lang="en-US" sz="1400" dirty="0" smtClean="0">
                <a:solidFill>
                  <a:schemeClr val="tx1"/>
                </a:solidFill>
              </a:rPr>
              <a:t>: </a:t>
            </a:r>
            <a:r>
              <a:rPr lang="en-US" sz="1400" dirty="0" smtClean="0">
                <a:solidFill>
                  <a:srgbClr val="FF0000"/>
                </a:solidFill>
              </a:rPr>
              <a:t>false</a:t>
            </a:r>
            <a:r>
              <a:rPr lang="en-US" sz="1400" dirty="0" smtClean="0">
                <a:solidFill>
                  <a:schemeClr val="tx1"/>
                </a:solidFill>
              </a:rPr>
              <a:t>,</a:t>
            </a:r>
          </a:p>
          <a:p>
            <a:pPr marL="0" indent="0">
              <a:buNone/>
            </a:pPr>
            <a:r>
              <a:rPr lang="en-US" sz="1400" dirty="0" smtClean="0">
                <a:solidFill>
                  <a:schemeClr val="tx1"/>
                </a:solidFill>
              </a:rPr>
              <a:t>    </a:t>
            </a:r>
            <a:r>
              <a:rPr lang="en-US" sz="1400" dirty="0" smtClean="0">
                <a:solidFill>
                  <a:srgbClr val="009900"/>
                </a:solidFill>
              </a:rPr>
              <a:t>“</a:t>
            </a:r>
            <a:r>
              <a:rPr lang="en-US" sz="1400" dirty="0" err="1" smtClean="0">
                <a:solidFill>
                  <a:srgbClr val="009900"/>
                </a:solidFill>
              </a:rPr>
              <a:t>transformParams</a:t>
            </a:r>
            <a:r>
              <a:rPr lang="en-US" sz="1400" dirty="0" smtClean="0">
                <a:solidFill>
                  <a:srgbClr val="009900"/>
                </a:solidFill>
              </a:rPr>
              <a:t>”</a:t>
            </a:r>
            <a:r>
              <a:rPr lang="en-US" sz="1400" dirty="0" smtClean="0">
                <a:solidFill>
                  <a:schemeClr val="tx1"/>
                </a:solidFill>
              </a:rPr>
              <a:t> : </a:t>
            </a:r>
            <a:r>
              <a:rPr lang="en-US" sz="1400" dirty="0" smtClean="0">
                <a:solidFill>
                  <a:srgbClr val="009900"/>
                </a:solidFill>
              </a:rPr>
              <a:t>“&lt;parameters&gt;”</a:t>
            </a:r>
            <a:endParaRPr lang="en-US" sz="1400" dirty="0" smtClean="0">
              <a:solidFill>
                <a:schemeClr val="tx1"/>
              </a:solidFill>
            </a:endParaRPr>
          </a:p>
          <a:p>
            <a:pPr marL="0" indent="0">
              <a:buNone/>
            </a:pPr>
            <a:r>
              <a:rPr lang="en-US" sz="1400" dirty="0" smtClean="0">
                <a:solidFill>
                  <a:schemeClr val="tx1"/>
                </a:solidFill>
              </a:rPr>
              <a:t>  }</a:t>
            </a:r>
          </a:p>
          <a:p>
            <a:pPr marL="0" indent="0">
              <a:buNone/>
            </a:pPr>
            <a:r>
              <a:rPr lang="en-US" sz="1400" dirty="0" smtClean="0">
                <a:solidFill>
                  <a:schemeClr val="tx1"/>
                </a:solidFill>
              </a:rPr>
              <a:t>}</a:t>
            </a:r>
          </a:p>
        </p:txBody>
      </p:sp>
      <p:sp>
        <p:nvSpPr>
          <p:cNvPr id="4" name="Date Placeholder 3"/>
          <p:cNvSpPr>
            <a:spLocks noGrp="1"/>
          </p:cNvSpPr>
          <p:nvPr>
            <p:ph type="dt" sz="half" idx="10"/>
          </p:nvPr>
        </p:nvSpPr>
        <p:spPr/>
        <p:txBody>
          <a:bodyPr/>
          <a:lstStyle/>
          <a:p>
            <a:fld id="{AA8DCF06-A373-4367-9792-62207BF1EB60}" type="datetime1">
              <a:rPr lang="en-US" smtClean="0"/>
              <a:t>3/23/2021</a:t>
            </a:fld>
            <a:endParaRPr lang="en-US" dirty="0"/>
          </a:p>
        </p:txBody>
      </p:sp>
      <p:sp>
        <p:nvSpPr>
          <p:cNvPr id="2" name="Footer Placeholder 1"/>
          <p:cNvSpPr>
            <a:spLocks noGrp="1"/>
          </p:cNvSpPr>
          <p:nvPr>
            <p:ph type="ftr" sz="quarter" idx="11"/>
          </p:nvPr>
        </p:nvSpPr>
        <p:spPr/>
        <p:txBody>
          <a:bodyPr/>
          <a:lstStyle/>
          <a:p>
            <a:r>
              <a:rPr lang="en-US" smtClean="0"/>
              <a:t>P2654/P1687.1 Unified Concepts Analysis</a:t>
            </a:r>
            <a:endParaRPr lang="en-US" dirty="0"/>
          </a:p>
        </p:txBody>
      </p:sp>
      <p:sp>
        <p:nvSpPr>
          <p:cNvPr id="3" name="Slide Number Placeholder 2"/>
          <p:cNvSpPr>
            <a:spLocks noGrp="1"/>
          </p:cNvSpPr>
          <p:nvPr>
            <p:ph type="sldNum" sz="quarter" idx="12"/>
          </p:nvPr>
        </p:nvSpPr>
        <p:spPr/>
        <p:txBody>
          <a:bodyPr/>
          <a:lstStyle/>
          <a:p>
            <a:fld id="{BA9B540C-44DA-4F69-89C9-7C84606640D3}" type="slidenum">
              <a:rPr lang="en-US" smtClean="0"/>
              <a:pPr/>
              <a:t>93</a:t>
            </a:fld>
            <a:endParaRPr lang="en-US"/>
          </a:p>
        </p:txBody>
      </p:sp>
      <p:sp>
        <p:nvSpPr>
          <p:cNvPr id="7" name="Content Placeholder 5"/>
          <p:cNvSpPr txBox="1">
            <a:spLocks/>
          </p:cNvSpPr>
          <p:nvPr/>
        </p:nvSpPr>
        <p:spPr>
          <a:xfrm>
            <a:off x="3810000" y="840925"/>
            <a:ext cx="5181600" cy="3962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Font typeface="Arial" pitchFamily="34" charset="0"/>
              <a:buNone/>
            </a:pPr>
            <a:r>
              <a:rPr lang="en-US" sz="1400" b="1" dirty="0" smtClean="0"/>
              <a:t>&lt;node name&gt;</a:t>
            </a:r>
            <a:r>
              <a:rPr lang="en-US" sz="1400" dirty="0" smtClean="0"/>
              <a:t>: instance name for the Model Node</a:t>
            </a:r>
          </a:p>
          <a:p>
            <a:pPr marL="0" indent="0">
              <a:buNone/>
            </a:pPr>
            <a:r>
              <a:rPr lang="en-US" sz="1400" b="1" dirty="0"/>
              <a:t>&lt;RVF protocol&gt;</a:t>
            </a:r>
            <a:r>
              <a:rPr lang="en-US" sz="1400" dirty="0"/>
              <a:t>: Message callback protocol sent by the </a:t>
            </a:r>
            <a:r>
              <a:rPr lang="en-US" sz="1400" dirty="0" smtClean="0"/>
              <a:t>MODELPOINT out </a:t>
            </a:r>
            <a:r>
              <a:rPr lang="en-US" sz="1400" dirty="0"/>
              <a:t>of </a:t>
            </a:r>
            <a:r>
              <a:rPr lang="en-US" sz="1400" dirty="0" err="1"/>
              <a:t>cproto</a:t>
            </a:r>
            <a:r>
              <a:rPr lang="en-US" sz="1400" dirty="0"/>
              <a:t> </a:t>
            </a:r>
            <a:r>
              <a:rPr lang="en-US" sz="1400" dirty="0" smtClean="0"/>
              <a:t>Client</a:t>
            </a:r>
          </a:p>
          <a:p>
            <a:pPr marL="0" indent="0">
              <a:buFont typeface="Arial" pitchFamily="34" charset="0"/>
              <a:buNone/>
            </a:pPr>
            <a:r>
              <a:rPr lang="en-US" sz="1400" b="1" dirty="0" smtClean="0"/>
              <a:t>&lt;</a:t>
            </a:r>
            <a:r>
              <a:rPr lang="en-US" sz="1400" b="1" dirty="0" err="1" smtClean="0"/>
              <a:t>tstrategy</a:t>
            </a:r>
            <a:r>
              <a:rPr lang="en-US" sz="1400" b="1" dirty="0" smtClean="0"/>
              <a:t>&gt;</a:t>
            </a:r>
            <a:r>
              <a:rPr lang="en-US" sz="1400" dirty="0" smtClean="0"/>
              <a:t>: Translation strategy to use . This name corresponds to the library containing the translation methods defining the strategy to use for bridging external resources with the model tree.</a:t>
            </a:r>
          </a:p>
          <a:p>
            <a:pPr marL="0" indent="0">
              <a:buFont typeface="Arial" pitchFamily="34" charset="0"/>
              <a:buNone/>
            </a:pPr>
            <a:r>
              <a:rPr lang="en-US" sz="1400" b="1" dirty="0" smtClean="0"/>
              <a:t>&lt;</a:t>
            </a:r>
            <a:r>
              <a:rPr lang="en-US" sz="1400" b="1" dirty="0" err="1" smtClean="0"/>
              <a:t>dstrategy</a:t>
            </a:r>
            <a:r>
              <a:rPr lang="en-US" sz="1400" b="1" dirty="0" smtClean="0"/>
              <a:t>&gt;</a:t>
            </a:r>
            <a:r>
              <a:rPr lang="en-US" sz="1400" dirty="0" smtClean="0"/>
              <a:t>: Optional debug process to use. The strategy corresponds to the library containing the debug callbacks for this node.</a:t>
            </a:r>
          </a:p>
          <a:p>
            <a:pPr marL="0" indent="0">
              <a:buFont typeface="Arial" pitchFamily="34" charset="0"/>
              <a:buNone/>
            </a:pPr>
            <a:r>
              <a:rPr lang="en-US" sz="1400" b="1" dirty="0" smtClean="0"/>
              <a:t>&lt;visible&gt;</a:t>
            </a:r>
            <a:r>
              <a:rPr lang="en-US" sz="1400" dirty="0" smtClean="0"/>
              <a:t>: Attribute to specify whether node is visible in the path specification or not.  Default is false, not visible.</a:t>
            </a:r>
          </a:p>
          <a:p>
            <a:pPr marL="0" indent="0">
              <a:buNone/>
            </a:pPr>
            <a:r>
              <a:rPr lang="en-US" sz="1400" b="1" dirty="0" smtClean="0"/>
              <a:t>&lt;</a:t>
            </a:r>
            <a:r>
              <a:rPr lang="en-US" sz="1400" b="1" dirty="0"/>
              <a:t>parameters&gt;</a:t>
            </a:r>
            <a:r>
              <a:rPr lang="en-US" sz="1400" dirty="0"/>
              <a:t>: String </a:t>
            </a:r>
            <a:r>
              <a:rPr lang="en-US" sz="1400" dirty="0" smtClean="0"/>
              <a:t>containing &lt;transform strategy&gt; </a:t>
            </a:r>
            <a:r>
              <a:rPr lang="en-US" sz="1400" dirty="0"/>
              <a:t>specific </a:t>
            </a:r>
            <a:r>
              <a:rPr lang="en-US" sz="1400" dirty="0" smtClean="0"/>
              <a:t>parameters.</a:t>
            </a:r>
          </a:p>
          <a:p>
            <a:pPr marL="0" indent="0">
              <a:buFont typeface="Arial" pitchFamily="34" charset="0"/>
              <a:buNone/>
            </a:pPr>
            <a:endParaRPr lang="en-US" sz="1400" dirty="0"/>
          </a:p>
        </p:txBody>
      </p:sp>
    </p:spTree>
    <p:extLst>
      <p:ext uri="{BB962C8B-B14F-4D97-AF65-F5344CB8AC3E}">
        <p14:creationId xmlns:p14="http://schemas.microsoft.com/office/powerpoint/2010/main" val="90038333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0" y="0"/>
            <a:ext cx="4876800" cy="1200150"/>
          </a:xfrm>
        </p:spPr>
        <p:txBody>
          <a:bodyPr/>
          <a:lstStyle/>
          <a:p>
            <a:pPr algn="l">
              <a:lnSpc>
                <a:spcPts val="3000"/>
              </a:lnSpc>
            </a:pPr>
            <a:r>
              <a:rPr lang="en-US" dirty="0" smtClean="0"/>
              <a:t>CUSTOM</a:t>
            </a:r>
            <a:r>
              <a:rPr lang="en-US" sz="6000" dirty="0"/>
              <a:t/>
            </a:r>
            <a:br>
              <a:rPr lang="en-US" sz="6000" dirty="0"/>
            </a:br>
            <a:endParaRPr lang="en-US" dirty="0"/>
          </a:p>
        </p:txBody>
      </p:sp>
      <p:sp>
        <p:nvSpPr>
          <p:cNvPr id="6" name="Content Placeholder 5"/>
          <p:cNvSpPr>
            <a:spLocks noGrp="1"/>
          </p:cNvSpPr>
          <p:nvPr>
            <p:ph idx="1"/>
          </p:nvPr>
        </p:nvSpPr>
        <p:spPr>
          <a:xfrm>
            <a:off x="152400" y="-19050"/>
            <a:ext cx="3657600" cy="3962400"/>
          </a:xfrm>
        </p:spPr>
        <p:txBody>
          <a:bodyPr>
            <a:noAutofit/>
          </a:bodyPr>
          <a:lstStyle/>
          <a:p>
            <a:pPr marL="0" indent="0">
              <a:buNone/>
            </a:pPr>
            <a:r>
              <a:rPr lang="en-US" sz="1050" dirty="0">
                <a:solidFill>
                  <a:schemeClr val="accent3">
                    <a:lumMod val="75000"/>
                  </a:schemeClr>
                </a:solidFill>
              </a:rPr>
              <a:t>A </a:t>
            </a:r>
            <a:r>
              <a:rPr lang="en-US" sz="1050" dirty="0" smtClean="0">
                <a:solidFill>
                  <a:schemeClr val="accent3">
                    <a:lumMod val="75000"/>
                  </a:schemeClr>
                </a:solidFill>
              </a:rPr>
              <a:t>model node</a:t>
            </a:r>
            <a:r>
              <a:rPr lang="en-US" sz="1050" dirty="0">
                <a:solidFill>
                  <a:schemeClr val="accent3">
                    <a:lumMod val="75000"/>
                  </a:schemeClr>
                </a:solidFill>
              </a:rPr>
              <a:t>' that represents </a:t>
            </a:r>
            <a:r>
              <a:rPr lang="en-US" sz="1050" dirty="0" smtClean="0">
                <a:solidFill>
                  <a:schemeClr val="accent3">
                    <a:lumMod val="75000"/>
                  </a:schemeClr>
                </a:solidFill>
              </a:rPr>
              <a:t>the customizable node of a tree where none of the primitive node types describe the behavior of the node. The children represent a list of dissimilar sub-trees coordinated for a test.</a:t>
            </a:r>
            <a:endParaRPr lang="en-US" sz="1050" dirty="0">
              <a:solidFill>
                <a:schemeClr val="accent3">
                  <a:lumMod val="75000"/>
                </a:schemeClr>
              </a:solidFill>
            </a:endParaRPr>
          </a:p>
          <a:p>
            <a:pPr marL="0" indent="0">
              <a:buNone/>
            </a:pPr>
            <a:r>
              <a:rPr lang="en-US" sz="1050" dirty="0" smtClean="0">
                <a:solidFill>
                  <a:schemeClr val="tx1"/>
                </a:solidFill>
              </a:rPr>
              <a:t>{</a:t>
            </a:r>
          </a:p>
          <a:p>
            <a:pPr marL="0" indent="0">
              <a:buNone/>
            </a:pPr>
            <a:r>
              <a:rPr lang="en-US" sz="1050" dirty="0">
                <a:solidFill>
                  <a:schemeClr val="tx1"/>
                </a:solidFill>
              </a:rPr>
              <a:t> </a:t>
            </a:r>
            <a:r>
              <a:rPr lang="en-US" sz="1050" dirty="0" smtClean="0">
                <a:solidFill>
                  <a:schemeClr val="tx1"/>
                </a:solidFill>
              </a:rPr>
              <a:t> </a:t>
            </a:r>
            <a:r>
              <a:rPr lang="en-US" sz="1050" dirty="0" smtClean="0">
                <a:solidFill>
                  <a:srgbClr val="009900"/>
                </a:solidFill>
              </a:rPr>
              <a:t>“CUSTOM” </a:t>
            </a:r>
            <a:r>
              <a:rPr lang="en-US" sz="1050" dirty="0" smtClean="0">
                <a:solidFill>
                  <a:schemeClr val="tx1"/>
                </a:solidFill>
              </a:rPr>
              <a:t>: {</a:t>
            </a:r>
          </a:p>
          <a:p>
            <a:pPr marL="0" indent="0">
              <a:buNone/>
            </a:pPr>
            <a:r>
              <a:rPr lang="en-US" sz="1050" dirty="0">
                <a:solidFill>
                  <a:schemeClr val="tx1"/>
                </a:solidFill>
              </a:rPr>
              <a:t> </a:t>
            </a:r>
            <a:r>
              <a:rPr lang="en-US" sz="1050" dirty="0" smtClean="0">
                <a:solidFill>
                  <a:schemeClr val="tx1"/>
                </a:solidFill>
              </a:rPr>
              <a:t>   </a:t>
            </a:r>
            <a:r>
              <a:rPr lang="en-US" sz="1050" dirty="0" smtClean="0">
                <a:solidFill>
                  <a:srgbClr val="009900"/>
                </a:solidFill>
              </a:rPr>
              <a:t>“name” </a:t>
            </a:r>
            <a:r>
              <a:rPr lang="en-US" sz="1050" dirty="0" smtClean="0">
                <a:solidFill>
                  <a:schemeClr val="tx1"/>
                </a:solidFill>
              </a:rPr>
              <a:t>: </a:t>
            </a:r>
            <a:r>
              <a:rPr lang="en-US" sz="1050" dirty="0" smtClean="0">
                <a:solidFill>
                  <a:srgbClr val="FF0000"/>
                </a:solidFill>
              </a:rPr>
              <a:t>“&lt;node name&gt;”</a:t>
            </a:r>
            <a:r>
              <a:rPr lang="en-US" sz="1050" dirty="0" smtClean="0">
                <a:solidFill>
                  <a:schemeClr val="tx1"/>
                </a:solidFill>
              </a:rPr>
              <a:t>,</a:t>
            </a:r>
          </a:p>
          <a:p>
            <a:pPr marL="0" indent="0">
              <a:buNone/>
            </a:pPr>
            <a:r>
              <a:rPr lang="en-US" sz="1050" dirty="0">
                <a:solidFill>
                  <a:schemeClr val="tx1"/>
                </a:solidFill>
              </a:rPr>
              <a:t> </a:t>
            </a:r>
            <a:r>
              <a:rPr lang="en-US" sz="1050" dirty="0" smtClean="0">
                <a:solidFill>
                  <a:schemeClr val="tx1"/>
                </a:solidFill>
              </a:rPr>
              <a:t>    </a:t>
            </a:r>
            <a:r>
              <a:rPr lang="en-US" sz="1050" dirty="0" smtClean="0">
                <a:solidFill>
                  <a:srgbClr val="009900"/>
                </a:solidFill>
              </a:rPr>
              <a:t>“</a:t>
            </a:r>
            <a:r>
              <a:rPr lang="en-US" sz="1050" dirty="0" err="1" smtClean="0">
                <a:solidFill>
                  <a:srgbClr val="009900"/>
                </a:solidFill>
              </a:rPr>
              <a:t>cproto</a:t>
            </a:r>
            <a:r>
              <a:rPr lang="en-US" sz="1050" dirty="0">
                <a:solidFill>
                  <a:srgbClr val="009900"/>
                </a:solidFill>
              </a:rPr>
              <a:t>”</a:t>
            </a:r>
            <a:r>
              <a:rPr lang="en-US" sz="1050" dirty="0">
                <a:solidFill>
                  <a:schemeClr val="tx1"/>
                </a:solidFill>
              </a:rPr>
              <a:t> : </a:t>
            </a:r>
            <a:r>
              <a:rPr lang="en-US" sz="1050" dirty="0">
                <a:solidFill>
                  <a:srgbClr val="FF0000"/>
                </a:solidFill>
              </a:rPr>
              <a:t>“&lt;RVF protocol&gt;”</a:t>
            </a:r>
            <a:r>
              <a:rPr lang="en-US" sz="1050" dirty="0">
                <a:solidFill>
                  <a:schemeClr val="tx1"/>
                </a:solidFill>
              </a:rPr>
              <a:t>,</a:t>
            </a:r>
            <a:endParaRPr lang="en-US" sz="1050" dirty="0" smtClean="0">
              <a:solidFill>
                <a:schemeClr val="tx1"/>
              </a:solidFill>
            </a:endParaRPr>
          </a:p>
          <a:p>
            <a:pPr marL="0" indent="0">
              <a:buNone/>
            </a:pPr>
            <a:r>
              <a:rPr lang="en-US" sz="1050" dirty="0" smtClean="0">
                <a:solidFill>
                  <a:schemeClr val="tx1"/>
                </a:solidFill>
              </a:rPr>
              <a:t>    </a:t>
            </a:r>
            <a:r>
              <a:rPr lang="en-US" sz="1050" dirty="0" smtClean="0">
                <a:solidFill>
                  <a:srgbClr val="009900"/>
                </a:solidFill>
              </a:rPr>
              <a:t>“</a:t>
            </a:r>
            <a:r>
              <a:rPr lang="en-US" sz="1050" dirty="0" err="1" smtClean="0">
                <a:solidFill>
                  <a:srgbClr val="009900"/>
                </a:solidFill>
              </a:rPr>
              <a:t>hproto</a:t>
            </a:r>
            <a:r>
              <a:rPr lang="en-US" sz="1050" dirty="0" smtClean="0">
                <a:solidFill>
                  <a:srgbClr val="009900"/>
                </a:solidFill>
              </a:rPr>
              <a:t>”</a:t>
            </a:r>
            <a:r>
              <a:rPr lang="en-US" sz="1050" dirty="0" smtClean="0">
                <a:solidFill>
                  <a:schemeClr val="tx1"/>
                </a:solidFill>
              </a:rPr>
              <a:t> : </a:t>
            </a:r>
            <a:r>
              <a:rPr lang="en-US" sz="1050" dirty="0" smtClean="0">
                <a:solidFill>
                  <a:srgbClr val="FF0000"/>
                </a:solidFill>
              </a:rPr>
              <a:t>“&lt;RVF protocol&gt;”</a:t>
            </a:r>
            <a:r>
              <a:rPr lang="en-US" sz="1050" dirty="0" smtClean="0">
                <a:solidFill>
                  <a:schemeClr val="tx1"/>
                </a:solidFill>
              </a:rPr>
              <a:t>,</a:t>
            </a:r>
          </a:p>
          <a:p>
            <a:pPr marL="0" indent="0">
              <a:buNone/>
            </a:pPr>
            <a:r>
              <a:rPr lang="en-US" sz="1050" dirty="0" smtClean="0">
                <a:solidFill>
                  <a:schemeClr val="tx1"/>
                </a:solidFill>
              </a:rPr>
              <a:t>    </a:t>
            </a:r>
            <a:r>
              <a:rPr lang="en-US" sz="1050" dirty="0" smtClean="0">
                <a:solidFill>
                  <a:srgbClr val="009900"/>
                </a:solidFill>
              </a:rPr>
              <a:t>“transform” </a:t>
            </a:r>
            <a:r>
              <a:rPr lang="en-US" sz="1050" dirty="0" smtClean="0">
                <a:solidFill>
                  <a:schemeClr val="tx1"/>
                </a:solidFill>
              </a:rPr>
              <a:t>: </a:t>
            </a:r>
            <a:r>
              <a:rPr lang="en-US" sz="1050" dirty="0" smtClean="0">
                <a:solidFill>
                  <a:srgbClr val="FF0000"/>
                </a:solidFill>
              </a:rPr>
              <a:t>“&lt;</a:t>
            </a:r>
            <a:r>
              <a:rPr lang="en-US" sz="1050" dirty="0" err="1" smtClean="0">
                <a:solidFill>
                  <a:srgbClr val="FF0000"/>
                </a:solidFill>
              </a:rPr>
              <a:t>tstrategy</a:t>
            </a:r>
            <a:r>
              <a:rPr lang="en-US" sz="1050" dirty="0" smtClean="0">
                <a:solidFill>
                  <a:srgbClr val="FF0000"/>
                </a:solidFill>
              </a:rPr>
              <a:t>&gt;”</a:t>
            </a:r>
            <a:r>
              <a:rPr lang="en-US" sz="1050" dirty="0" smtClean="0">
                <a:solidFill>
                  <a:schemeClr val="tx1"/>
                </a:solidFill>
              </a:rPr>
              <a:t>,</a:t>
            </a:r>
          </a:p>
          <a:p>
            <a:pPr marL="0" indent="0">
              <a:buNone/>
            </a:pPr>
            <a:r>
              <a:rPr lang="en-US" sz="1050" dirty="0">
                <a:solidFill>
                  <a:schemeClr val="tx1"/>
                </a:solidFill>
              </a:rPr>
              <a:t> </a:t>
            </a:r>
            <a:r>
              <a:rPr lang="en-US" sz="1050" dirty="0" smtClean="0">
                <a:solidFill>
                  <a:schemeClr val="tx1"/>
                </a:solidFill>
              </a:rPr>
              <a:t>   </a:t>
            </a:r>
            <a:r>
              <a:rPr lang="en-US" sz="1050" dirty="0" smtClean="0">
                <a:solidFill>
                  <a:srgbClr val="009900"/>
                </a:solidFill>
              </a:rPr>
              <a:t>“</a:t>
            </a:r>
            <a:r>
              <a:rPr lang="en-US" sz="1050" dirty="0">
                <a:solidFill>
                  <a:srgbClr val="009900"/>
                </a:solidFill>
              </a:rPr>
              <a:t>inject” </a:t>
            </a:r>
            <a:r>
              <a:rPr lang="en-US" sz="1050" dirty="0">
                <a:solidFill>
                  <a:schemeClr val="tx1"/>
                </a:solidFill>
              </a:rPr>
              <a:t>: </a:t>
            </a:r>
            <a:r>
              <a:rPr lang="en-US" sz="1050" dirty="0">
                <a:solidFill>
                  <a:srgbClr val="FF0000"/>
                </a:solidFill>
              </a:rPr>
              <a:t>“</a:t>
            </a:r>
            <a:r>
              <a:rPr lang="en-US" sz="1050" i="1" dirty="0">
                <a:solidFill>
                  <a:srgbClr val="FF0000"/>
                </a:solidFill>
              </a:rPr>
              <a:t>&lt;</a:t>
            </a:r>
            <a:r>
              <a:rPr lang="en-US" sz="1050" i="1" dirty="0" err="1">
                <a:solidFill>
                  <a:srgbClr val="FF0000"/>
                </a:solidFill>
              </a:rPr>
              <a:t>istrategy</a:t>
            </a:r>
            <a:r>
              <a:rPr lang="en-US" sz="1050" i="1" dirty="0">
                <a:solidFill>
                  <a:srgbClr val="FF0000"/>
                </a:solidFill>
              </a:rPr>
              <a:t>&gt;</a:t>
            </a:r>
            <a:r>
              <a:rPr lang="en-US" sz="1050" dirty="0">
                <a:solidFill>
                  <a:srgbClr val="FF0000"/>
                </a:solidFill>
              </a:rPr>
              <a:t>”</a:t>
            </a:r>
            <a:r>
              <a:rPr lang="en-US" sz="1050" dirty="0">
                <a:solidFill>
                  <a:schemeClr val="tx1"/>
                </a:solidFill>
              </a:rPr>
              <a:t>,</a:t>
            </a:r>
          </a:p>
          <a:p>
            <a:pPr marL="0" indent="0">
              <a:buNone/>
            </a:pPr>
            <a:r>
              <a:rPr lang="en-US" sz="1050" dirty="0">
                <a:solidFill>
                  <a:schemeClr val="tx1"/>
                </a:solidFill>
              </a:rPr>
              <a:t>    </a:t>
            </a:r>
            <a:r>
              <a:rPr lang="en-US" sz="1050" dirty="0">
                <a:solidFill>
                  <a:srgbClr val="009900"/>
                </a:solidFill>
              </a:rPr>
              <a:t>“injectors”</a:t>
            </a:r>
            <a:r>
              <a:rPr lang="en-US" sz="1050" dirty="0">
                <a:solidFill>
                  <a:schemeClr val="tx1"/>
                </a:solidFill>
              </a:rPr>
              <a:t> : </a:t>
            </a:r>
            <a:r>
              <a:rPr lang="en-US" sz="1050" dirty="0" smtClean="0">
                <a:solidFill>
                  <a:schemeClr val="tx1"/>
                </a:solidFill>
              </a:rPr>
              <a:t>[</a:t>
            </a:r>
            <a:endParaRPr lang="en-US" sz="1050" dirty="0">
              <a:solidFill>
                <a:schemeClr val="tx1"/>
              </a:solidFill>
            </a:endParaRPr>
          </a:p>
          <a:p>
            <a:pPr marL="0" indent="0">
              <a:buNone/>
            </a:pPr>
            <a:r>
              <a:rPr lang="en-US" sz="1050" dirty="0">
                <a:solidFill>
                  <a:schemeClr val="tx1"/>
                </a:solidFill>
              </a:rPr>
              <a:t>      </a:t>
            </a:r>
            <a:r>
              <a:rPr lang="en-US" sz="1050" dirty="0">
                <a:solidFill>
                  <a:srgbClr val="FF0000"/>
                </a:solidFill>
              </a:rPr>
              <a:t>{</a:t>
            </a:r>
            <a:r>
              <a:rPr lang="en-US" sz="1050" i="1" dirty="0" smtClean="0">
                <a:solidFill>
                  <a:srgbClr val="FF0000"/>
                </a:solidFill>
              </a:rPr>
              <a:t>&lt;</a:t>
            </a:r>
            <a:r>
              <a:rPr lang="en-US" sz="1050" i="1" dirty="0">
                <a:solidFill>
                  <a:srgbClr val="FF0000"/>
                </a:solidFill>
              </a:rPr>
              <a:t>injector</a:t>
            </a:r>
            <a:r>
              <a:rPr lang="en-US" sz="1050" i="1" dirty="0" smtClean="0">
                <a:solidFill>
                  <a:srgbClr val="FF0000"/>
                </a:solidFill>
              </a:rPr>
              <a:t>&gt;}</a:t>
            </a:r>
            <a:r>
              <a:rPr lang="en-US" sz="1050" dirty="0" smtClean="0">
                <a:solidFill>
                  <a:schemeClr val="tx1"/>
                </a:solidFill>
              </a:rPr>
              <a:t>,</a:t>
            </a:r>
            <a:endParaRPr lang="en-US" sz="1050" dirty="0">
              <a:solidFill>
                <a:schemeClr val="tx1"/>
              </a:solidFill>
            </a:endParaRPr>
          </a:p>
          <a:p>
            <a:pPr marL="0" indent="0">
              <a:buNone/>
            </a:pPr>
            <a:r>
              <a:rPr lang="en-US" sz="1050" dirty="0">
                <a:solidFill>
                  <a:schemeClr val="tx1"/>
                </a:solidFill>
              </a:rPr>
              <a:t>      </a:t>
            </a:r>
            <a:r>
              <a:rPr lang="en-US" sz="1050" dirty="0">
                <a:solidFill>
                  <a:srgbClr val="FF0000"/>
                </a:solidFill>
              </a:rPr>
              <a:t>{</a:t>
            </a:r>
            <a:r>
              <a:rPr lang="en-US" sz="1050" i="1" dirty="0" smtClean="0">
                <a:solidFill>
                  <a:srgbClr val="FF0000"/>
                </a:solidFill>
              </a:rPr>
              <a:t>&lt;</a:t>
            </a:r>
            <a:r>
              <a:rPr lang="en-US" sz="1050" i="1" dirty="0">
                <a:solidFill>
                  <a:srgbClr val="FF0000"/>
                </a:solidFill>
              </a:rPr>
              <a:t>injector</a:t>
            </a:r>
            <a:r>
              <a:rPr lang="en-US" sz="1050" i="1" dirty="0" smtClean="0">
                <a:solidFill>
                  <a:srgbClr val="FF0000"/>
                </a:solidFill>
              </a:rPr>
              <a:t>&gt;}</a:t>
            </a:r>
            <a:r>
              <a:rPr lang="en-US" sz="1050" dirty="0" smtClean="0">
                <a:solidFill>
                  <a:schemeClr val="tx1"/>
                </a:solidFill>
              </a:rPr>
              <a:t>,</a:t>
            </a:r>
            <a:endParaRPr lang="en-US" sz="1050" dirty="0">
              <a:solidFill>
                <a:schemeClr val="tx1"/>
              </a:solidFill>
            </a:endParaRPr>
          </a:p>
          <a:p>
            <a:pPr marL="0" indent="0">
              <a:buNone/>
            </a:pPr>
            <a:r>
              <a:rPr lang="en-US" sz="1050" dirty="0">
                <a:solidFill>
                  <a:schemeClr val="tx1"/>
                </a:solidFill>
              </a:rPr>
              <a:t>    </a:t>
            </a:r>
            <a:r>
              <a:rPr lang="en-US" sz="1050" dirty="0" smtClean="0">
                <a:solidFill>
                  <a:schemeClr val="tx1"/>
                </a:solidFill>
              </a:rPr>
              <a:t>],    </a:t>
            </a:r>
            <a:r>
              <a:rPr lang="en-US" sz="1050" dirty="0" smtClean="0">
                <a:solidFill>
                  <a:srgbClr val="009900"/>
                </a:solidFill>
              </a:rPr>
              <a:t>“debug” </a:t>
            </a:r>
            <a:r>
              <a:rPr lang="en-US" sz="1050" dirty="0" smtClean="0">
                <a:solidFill>
                  <a:schemeClr val="tx1"/>
                </a:solidFill>
              </a:rPr>
              <a:t>: </a:t>
            </a:r>
            <a:r>
              <a:rPr lang="en-US" sz="1050" dirty="0" smtClean="0">
                <a:solidFill>
                  <a:srgbClr val="FF0000"/>
                </a:solidFill>
              </a:rPr>
              <a:t>“&lt;</a:t>
            </a:r>
            <a:r>
              <a:rPr lang="en-US" sz="1050" dirty="0" err="1" smtClean="0">
                <a:solidFill>
                  <a:srgbClr val="FF0000"/>
                </a:solidFill>
              </a:rPr>
              <a:t>dstrategy</a:t>
            </a:r>
            <a:r>
              <a:rPr lang="en-US" sz="1050" dirty="0" smtClean="0">
                <a:solidFill>
                  <a:srgbClr val="FF0000"/>
                </a:solidFill>
              </a:rPr>
              <a:t>&gt;”</a:t>
            </a:r>
            <a:r>
              <a:rPr lang="en-US" sz="1050" dirty="0" smtClean="0">
                <a:solidFill>
                  <a:schemeClr val="tx1"/>
                </a:solidFill>
              </a:rPr>
              <a:t>,</a:t>
            </a:r>
          </a:p>
          <a:p>
            <a:pPr marL="0" indent="0">
              <a:buNone/>
            </a:pPr>
            <a:r>
              <a:rPr lang="en-US" sz="1050" dirty="0">
                <a:solidFill>
                  <a:schemeClr val="tx1"/>
                </a:solidFill>
              </a:rPr>
              <a:t> </a:t>
            </a:r>
            <a:r>
              <a:rPr lang="en-US" sz="1050" dirty="0" smtClean="0">
                <a:solidFill>
                  <a:schemeClr val="tx1"/>
                </a:solidFill>
              </a:rPr>
              <a:t>   </a:t>
            </a:r>
            <a:r>
              <a:rPr lang="en-US" sz="1050" dirty="0" smtClean="0">
                <a:solidFill>
                  <a:srgbClr val="009900"/>
                </a:solidFill>
              </a:rPr>
              <a:t>“visible” </a:t>
            </a:r>
            <a:r>
              <a:rPr lang="en-US" sz="1050" dirty="0" smtClean="0">
                <a:solidFill>
                  <a:schemeClr val="tx1"/>
                </a:solidFill>
              </a:rPr>
              <a:t>: </a:t>
            </a:r>
            <a:r>
              <a:rPr lang="en-US" sz="1050" dirty="0" smtClean="0">
                <a:solidFill>
                  <a:srgbClr val="FF0000"/>
                </a:solidFill>
              </a:rPr>
              <a:t>true</a:t>
            </a:r>
            <a:r>
              <a:rPr lang="en-US" sz="1050" dirty="0" smtClean="0">
                <a:solidFill>
                  <a:schemeClr val="tx1"/>
                </a:solidFill>
              </a:rPr>
              <a:t>,</a:t>
            </a:r>
          </a:p>
          <a:p>
            <a:pPr marL="0" indent="0">
              <a:buNone/>
            </a:pPr>
            <a:r>
              <a:rPr lang="en-US" sz="1050" dirty="0" smtClean="0">
                <a:solidFill>
                  <a:schemeClr val="tx1"/>
                </a:solidFill>
              </a:rPr>
              <a:t>    </a:t>
            </a:r>
            <a:r>
              <a:rPr lang="en-US" sz="1050" dirty="0">
                <a:solidFill>
                  <a:srgbClr val="009900"/>
                </a:solidFill>
              </a:rPr>
              <a:t>“selector” </a:t>
            </a:r>
            <a:r>
              <a:rPr lang="en-US" sz="1050" dirty="0">
                <a:solidFill>
                  <a:schemeClr val="tx1"/>
                </a:solidFill>
              </a:rPr>
              <a:t>: </a:t>
            </a:r>
            <a:r>
              <a:rPr lang="en-US" sz="1050" dirty="0">
                <a:solidFill>
                  <a:srgbClr val="FF0000"/>
                </a:solidFill>
              </a:rPr>
              <a:t>“&lt;selector&gt;”</a:t>
            </a:r>
            <a:r>
              <a:rPr lang="en-US" sz="1050" dirty="0">
                <a:solidFill>
                  <a:schemeClr val="tx1"/>
                </a:solidFill>
              </a:rPr>
              <a:t>,</a:t>
            </a:r>
          </a:p>
          <a:p>
            <a:pPr marL="0" indent="0">
              <a:buNone/>
            </a:pPr>
            <a:r>
              <a:rPr lang="en-US" sz="1050" dirty="0">
                <a:solidFill>
                  <a:schemeClr val="tx1"/>
                </a:solidFill>
              </a:rPr>
              <a:t>    </a:t>
            </a:r>
            <a:r>
              <a:rPr lang="en-US" sz="1050" dirty="0">
                <a:solidFill>
                  <a:srgbClr val="009900"/>
                </a:solidFill>
              </a:rPr>
              <a:t>“control” </a:t>
            </a:r>
            <a:r>
              <a:rPr lang="en-US" sz="1050" dirty="0">
                <a:solidFill>
                  <a:schemeClr val="tx1"/>
                </a:solidFill>
              </a:rPr>
              <a:t>: [ </a:t>
            </a:r>
            <a:r>
              <a:rPr lang="en-US" sz="1050" dirty="0">
                <a:solidFill>
                  <a:srgbClr val="FF0000"/>
                </a:solidFill>
              </a:rPr>
              <a:t>“&lt;control node&gt;”</a:t>
            </a:r>
            <a:r>
              <a:rPr lang="en-US" sz="1050" dirty="0">
                <a:solidFill>
                  <a:schemeClr val="tx1"/>
                </a:solidFill>
              </a:rPr>
              <a:t>, </a:t>
            </a:r>
            <a:r>
              <a:rPr lang="en-US" sz="1050" dirty="0">
                <a:solidFill>
                  <a:srgbClr val="FF0000"/>
                </a:solidFill>
              </a:rPr>
              <a:t>“&lt;control node&gt;”</a:t>
            </a:r>
            <a:r>
              <a:rPr lang="en-US" sz="1050" dirty="0">
                <a:solidFill>
                  <a:schemeClr val="tx1"/>
                </a:solidFill>
              </a:rPr>
              <a:t>],</a:t>
            </a:r>
            <a:endParaRPr lang="en-US" sz="1050" dirty="0" smtClean="0">
              <a:solidFill>
                <a:schemeClr val="tx1"/>
              </a:solidFill>
            </a:endParaRPr>
          </a:p>
          <a:p>
            <a:pPr marL="0" indent="0">
              <a:buNone/>
            </a:pPr>
            <a:r>
              <a:rPr lang="en-US" sz="1050" dirty="0" smtClean="0">
                <a:solidFill>
                  <a:srgbClr val="009900"/>
                </a:solidFill>
              </a:rPr>
              <a:t>    “</a:t>
            </a:r>
            <a:r>
              <a:rPr lang="en-US" sz="1050" dirty="0">
                <a:solidFill>
                  <a:srgbClr val="009900"/>
                </a:solidFill>
              </a:rPr>
              <a:t>parameters”</a:t>
            </a:r>
            <a:r>
              <a:rPr lang="en-US" sz="1050" dirty="0">
                <a:solidFill>
                  <a:schemeClr val="tx1"/>
                </a:solidFill>
              </a:rPr>
              <a:t> : </a:t>
            </a:r>
            <a:r>
              <a:rPr lang="en-US" sz="1050" dirty="0">
                <a:solidFill>
                  <a:srgbClr val="FF0000"/>
                </a:solidFill>
              </a:rPr>
              <a:t>“&lt;parameters&gt;”</a:t>
            </a:r>
            <a:r>
              <a:rPr lang="en-US" sz="1050" dirty="0">
                <a:solidFill>
                  <a:schemeClr val="tx1"/>
                </a:solidFill>
              </a:rPr>
              <a:t>,</a:t>
            </a:r>
            <a:endParaRPr lang="en-US" sz="1050" dirty="0" smtClean="0">
              <a:solidFill>
                <a:schemeClr val="tx1"/>
              </a:solidFill>
            </a:endParaRPr>
          </a:p>
          <a:p>
            <a:pPr marL="0" indent="0">
              <a:buNone/>
            </a:pPr>
            <a:r>
              <a:rPr lang="en-US" sz="1050" dirty="0">
                <a:solidFill>
                  <a:schemeClr val="tx1"/>
                </a:solidFill>
              </a:rPr>
              <a:t> </a:t>
            </a:r>
            <a:r>
              <a:rPr lang="en-US" sz="1050" dirty="0" smtClean="0">
                <a:solidFill>
                  <a:schemeClr val="tx1"/>
                </a:solidFill>
              </a:rPr>
              <a:t>   </a:t>
            </a:r>
            <a:r>
              <a:rPr lang="en-US" sz="1050" dirty="0" smtClean="0">
                <a:solidFill>
                  <a:srgbClr val="009900"/>
                </a:solidFill>
              </a:rPr>
              <a:t>“children” </a:t>
            </a:r>
            <a:r>
              <a:rPr lang="en-US" sz="1050" dirty="0" smtClean="0">
                <a:solidFill>
                  <a:schemeClr val="tx1"/>
                </a:solidFill>
              </a:rPr>
              <a:t>: [</a:t>
            </a:r>
          </a:p>
          <a:p>
            <a:pPr marL="0" indent="0">
              <a:buNone/>
            </a:pPr>
            <a:r>
              <a:rPr lang="en-US" sz="1050" dirty="0">
                <a:solidFill>
                  <a:schemeClr val="tx1"/>
                </a:solidFill>
              </a:rPr>
              <a:t> </a:t>
            </a:r>
            <a:r>
              <a:rPr lang="en-US" sz="1050" dirty="0" smtClean="0">
                <a:solidFill>
                  <a:schemeClr val="tx1"/>
                </a:solidFill>
              </a:rPr>
              <a:t>     {</a:t>
            </a:r>
          </a:p>
          <a:p>
            <a:pPr marL="0" indent="0">
              <a:buNone/>
            </a:pPr>
            <a:r>
              <a:rPr lang="en-US" sz="1050" dirty="0">
                <a:solidFill>
                  <a:schemeClr val="tx1"/>
                </a:solidFill>
              </a:rPr>
              <a:t> </a:t>
            </a:r>
            <a:r>
              <a:rPr lang="en-US" sz="1050" dirty="0" smtClean="0">
                <a:solidFill>
                  <a:schemeClr val="tx1"/>
                </a:solidFill>
              </a:rPr>
              <a:t>       </a:t>
            </a:r>
            <a:r>
              <a:rPr lang="en-US" sz="1050" dirty="0" smtClean="0">
                <a:solidFill>
                  <a:srgbClr val="FF0000"/>
                </a:solidFill>
              </a:rPr>
              <a:t>&lt;child node&gt;</a:t>
            </a:r>
            <a:r>
              <a:rPr lang="en-US" sz="1050" dirty="0" smtClean="0">
                <a:solidFill>
                  <a:schemeClr val="tx1"/>
                </a:solidFill>
              </a:rPr>
              <a:t>,</a:t>
            </a:r>
          </a:p>
          <a:p>
            <a:pPr marL="0" indent="0">
              <a:buNone/>
            </a:pPr>
            <a:r>
              <a:rPr lang="en-US" sz="1050" dirty="0" smtClean="0">
                <a:solidFill>
                  <a:schemeClr val="tx1"/>
                </a:solidFill>
              </a:rPr>
              <a:t>        </a:t>
            </a:r>
            <a:r>
              <a:rPr lang="en-US" sz="1050" dirty="0" smtClean="0">
                <a:solidFill>
                  <a:srgbClr val="FF0000"/>
                </a:solidFill>
              </a:rPr>
              <a:t>&lt;child node&gt;</a:t>
            </a:r>
          </a:p>
          <a:p>
            <a:pPr marL="0" indent="0">
              <a:buNone/>
            </a:pPr>
            <a:r>
              <a:rPr lang="en-US" sz="1050" dirty="0" smtClean="0">
                <a:solidFill>
                  <a:schemeClr val="tx1"/>
                </a:solidFill>
              </a:rPr>
              <a:t>      }]</a:t>
            </a:r>
          </a:p>
          <a:p>
            <a:pPr marL="0" indent="0">
              <a:buNone/>
            </a:pPr>
            <a:r>
              <a:rPr lang="en-US" sz="1050" dirty="0">
                <a:solidFill>
                  <a:schemeClr val="tx1"/>
                </a:solidFill>
              </a:rPr>
              <a:t> </a:t>
            </a:r>
            <a:r>
              <a:rPr lang="en-US" sz="1050" dirty="0" smtClean="0">
                <a:solidFill>
                  <a:schemeClr val="tx1"/>
                </a:solidFill>
              </a:rPr>
              <a:t> }</a:t>
            </a:r>
          </a:p>
          <a:p>
            <a:pPr marL="0" indent="0">
              <a:buNone/>
            </a:pPr>
            <a:r>
              <a:rPr lang="en-US" sz="1050" dirty="0" smtClean="0">
                <a:solidFill>
                  <a:schemeClr val="tx1"/>
                </a:solidFill>
              </a:rPr>
              <a:t>}</a:t>
            </a:r>
          </a:p>
        </p:txBody>
      </p:sp>
      <p:sp>
        <p:nvSpPr>
          <p:cNvPr id="4" name="Date Placeholder 3"/>
          <p:cNvSpPr>
            <a:spLocks noGrp="1"/>
          </p:cNvSpPr>
          <p:nvPr>
            <p:ph type="dt" sz="half" idx="10"/>
          </p:nvPr>
        </p:nvSpPr>
        <p:spPr/>
        <p:txBody>
          <a:bodyPr/>
          <a:lstStyle/>
          <a:p>
            <a:fld id="{7ACABF49-DE81-4A01-9F17-3346D0C70F64}" type="datetime1">
              <a:rPr lang="en-US" smtClean="0"/>
              <a:t>3/23/2021</a:t>
            </a:fld>
            <a:endParaRPr lang="en-US" dirty="0"/>
          </a:p>
        </p:txBody>
      </p:sp>
      <p:sp>
        <p:nvSpPr>
          <p:cNvPr id="2" name="Footer Placeholder 1"/>
          <p:cNvSpPr>
            <a:spLocks noGrp="1"/>
          </p:cNvSpPr>
          <p:nvPr>
            <p:ph type="ftr" sz="quarter" idx="11"/>
          </p:nvPr>
        </p:nvSpPr>
        <p:spPr/>
        <p:txBody>
          <a:bodyPr/>
          <a:lstStyle/>
          <a:p>
            <a:r>
              <a:rPr lang="en-US" smtClean="0"/>
              <a:t>P2654/P1687.1 Unified Concepts Analysis</a:t>
            </a:r>
            <a:endParaRPr lang="en-US" dirty="0"/>
          </a:p>
        </p:txBody>
      </p:sp>
      <p:sp>
        <p:nvSpPr>
          <p:cNvPr id="3" name="Slide Number Placeholder 2"/>
          <p:cNvSpPr>
            <a:spLocks noGrp="1"/>
          </p:cNvSpPr>
          <p:nvPr>
            <p:ph type="sldNum" sz="quarter" idx="12"/>
          </p:nvPr>
        </p:nvSpPr>
        <p:spPr/>
        <p:txBody>
          <a:bodyPr/>
          <a:lstStyle/>
          <a:p>
            <a:fld id="{BA9B540C-44DA-4F69-89C9-7C84606640D3}" type="slidenum">
              <a:rPr lang="en-US" smtClean="0"/>
              <a:pPr/>
              <a:t>94</a:t>
            </a:fld>
            <a:endParaRPr lang="en-US"/>
          </a:p>
        </p:txBody>
      </p:sp>
      <p:sp>
        <p:nvSpPr>
          <p:cNvPr id="7" name="Content Placeholder 5"/>
          <p:cNvSpPr txBox="1">
            <a:spLocks/>
          </p:cNvSpPr>
          <p:nvPr/>
        </p:nvSpPr>
        <p:spPr>
          <a:xfrm>
            <a:off x="3810000" y="840925"/>
            <a:ext cx="5181600" cy="3962400"/>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Font typeface="Arial" pitchFamily="34" charset="0"/>
              <a:buNone/>
            </a:pPr>
            <a:r>
              <a:rPr lang="en-US" sz="1400" b="1" dirty="0" smtClean="0"/>
              <a:t>&lt;node name&gt;</a:t>
            </a:r>
            <a:r>
              <a:rPr lang="en-US" sz="1400" dirty="0" smtClean="0"/>
              <a:t>: instance name for the Model Node</a:t>
            </a:r>
          </a:p>
          <a:p>
            <a:pPr marL="0" indent="0">
              <a:buNone/>
            </a:pPr>
            <a:r>
              <a:rPr lang="en-US" sz="1400" b="1" dirty="0"/>
              <a:t>&lt;RVF protocol&gt;</a:t>
            </a:r>
            <a:r>
              <a:rPr lang="en-US" sz="1400" dirty="0"/>
              <a:t>: Message callback protocol used by the corresponding </a:t>
            </a:r>
            <a:r>
              <a:rPr lang="en-US" sz="1400" dirty="0" smtClean="0"/>
              <a:t>Client and Host Interfaces</a:t>
            </a:r>
          </a:p>
          <a:p>
            <a:pPr marL="0" indent="0">
              <a:buFont typeface="Arial" pitchFamily="34" charset="0"/>
              <a:buNone/>
            </a:pPr>
            <a:r>
              <a:rPr lang="en-US" sz="1400" b="1" dirty="0" smtClean="0"/>
              <a:t>&lt;</a:t>
            </a:r>
            <a:r>
              <a:rPr lang="en-US" sz="1400" b="1" dirty="0" err="1" smtClean="0"/>
              <a:t>tstrategy</a:t>
            </a:r>
            <a:r>
              <a:rPr lang="en-US" sz="1400" b="1" dirty="0" smtClean="0"/>
              <a:t>&gt;</a:t>
            </a:r>
            <a:r>
              <a:rPr lang="en-US" sz="1400" dirty="0" smtClean="0"/>
              <a:t>: Transformation strategy to use (e.g., SCAN, JTAG, I2C, SPI). This name corresponds to the library containing the transformation callbacks defining the strategy to use.</a:t>
            </a:r>
          </a:p>
          <a:p>
            <a:pPr marL="0" indent="0">
              <a:buNone/>
            </a:pPr>
            <a:r>
              <a:rPr lang="en-US" sz="1400" b="1" dirty="0"/>
              <a:t>&lt;</a:t>
            </a:r>
            <a:r>
              <a:rPr lang="en-US" sz="1400" b="1" dirty="0" err="1"/>
              <a:t>istrategy</a:t>
            </a:r>
            <a:r>
              <a:rPr lang="en-US" sz="1400" b="1" dirty="0"/>
              <a:t>&gt;</a:t>
            </a:r>
            <a:r>
              <a:rPr lang="en-US" sz="1400" dirty="0"/>
              <a:t>: The </a:t>
            </a:r>
            <a:r>
              <a:rPr lang="en-US" sz="1400" dirty="0" err="1"/>
              <a:t>istrategy</a:t>
            </a:r>
            <a:r>
              <a:rPr lang="en-US" sz="1400" dirty="0"/>
              <a:t> corresponds to the library containing callbacks defining the injection strategy to use.  State changes are done via injection.</a:t>
            </a:r>
          </a:p>
          <a:p>
            <a:pPr marL="0" indent="0">
              <a:buNone/>
            </a:pPr>
            <a:r>
              <a:rPr lang="en-US" sz="1400" b="1" dirty="0"/>
              <a:t>&lt;injector&gt;</a:t>
            </a:r>
            <a:r>
              <a:rPr lang="en-US" sz="1400" dirty="0"/>
              <a:t>: The injector corresponds to the library containing the interface to the injection source and corresponding parameters.</a:t>
            </a:r>
          </a:p>
          <a:p>
            <a:pPr marL="0" indent="0">
              <a:buFont typeface="Arial" pitchFamily="34" charset="0"/>
              <a:buNone/>
            </a:pPr>
            <a:r>
              <a:rPr lang="en-US" sz="1400" b="1" dirty="0" smtClean="0"/>
              <a:t>&lt;</a:t>
            </a:r>
            <a:r>
              <a:rPr lang="en-US" sz="1400" b="1" dirty="0" err="1" smtClean="0"/>
              <a:t>dstrategy</a:t>
            </a:r>
            <a:r>
              <a:rPr lang="en-US" sz="1400" b="1" dirty="0" smtClean="0"/>
              <a:t>&gt;</a:t>
            </a:r>
            <a:r>
              <a:rPr lang="en-US" sz="1400" dirty="0" smtClean="0"/>
              <a:t>: Optional debug process to use. The strategy corresponds to the library containing the debug callbacks for this node.</a:t>
            </a:r>
          </a:p>
          <a:p>
            <a:pPr marL="0" indent="0">
              <a:buFont typeface="Arial" pitchFamily="34" charset="0"/>
              <a:buNone/>
            </a:pPr>
            <a:r>
              <a:rPr lang="en-US" sz="1400" b="1" dirty="0" smtClean="0"/>
              <a:t>&lt;visible&gt;</a:t>
            </a:r>
            <a:r>
              <a:rPr lang="en-US" sz="1400" dirty="0" smtClean="0"/>
              <a:t>: Attribute to specify whether node is visible in the path specification or not.  Default is false, not visible.</a:t>
            </a:r>
          </a:p>
          <a:p>
            <a:pPr marL="0" indent="0">
              <a:buNone/>
            </a:pPr>
            <a:r>
              <a:rPr lang="en-US" sz="1400" b="1" dirty="0"/>
              <a:t>&lt;selector&gt;</a:t>
            </a:r>
            <a:r>
              <a:rPr lang="en-US" sz="1400" dirty="0"/>
              <a:t>: A string identifying the callback set for Linker (e.g., “Binary”, “</a:t>
            </a:r>
            <a:r>
              <a:rPr lang="en-US" sz="1400" dirty="0" err="1"/>
              <a:t>Binary_noidle</a:t>
            </a:r>
            <a:r>
              <a:rPr lang="en-US" sz="1400" dirty="0"/>
              <a:t>”, “</a:t>
            </a:r>
            <a:r>
              <a:rPr lang="en-US" sz="1400" dirty="0" err="1"/>
              <a:t>One_Hot</a:t>
            </a:r>
            <a:r>
              <a:rPr lang="en-US" sz="1400" dirty="0"/>
              <a:t>”, “</a:t>
            </a:r>
            <a:r>
              <a:rPr lang="en-US" sz="1400" dirty="0" err="1"/>
              <a:t>One_Hot_noidle</a:t>
            </a:r>
            <a:r>
              <a:rPr lang="en-US" sz="1400" dirty="0"/>
              <a:t>”, “</a:t>
            </a:r>
            <a:r>
              <a:rPr lang="en-US" sz="1400" dirty="0" err="1"/>
              <a:t>N_Hot</a:t>
            </a:r>
            <a:r>
              <a:rPr lang="en-US" sz="1400" dirty="0"/>
              <a:t>”, “</a:t>
            </a:r>
            <a:r>
              <a:rPr lang="en-US" sz="1400" dirty="0" err="1"/>
              <a:t>N_Hot_noidle</a:t>
            </a:r>
            <a:r>
              <a:rPr lang="en-US" sz="1400" dirty="0"/>
              <a:t>”, {“Table”: [&lt;ordered list of values&gt;]}, or {“Custom” : “&lt;custom strategy&gt;”}), where &lt;custom strategy names a library containing the customized selection callbacks.</a:t>
            </a:r>
          </a:p>
          <a:p>
            <a:pPr marL="0" indent="0">
              <a:buNone/>
            </a:pPr>
            <a:r>
              <a:rPr lang="en-US" sz="1400" b="1" dirty="0"/>
              <a:t>&lt;control node&gt;</a:t>
            </a:r>
            <a:r>
              <a:rPr lang="en-US" sz="1400" dirty="0"/>
              <a:t>: A list of register or slice of a register used to define the bits used to control the selection. &lt;control&gt;s are concatenated to obtain the Virtual Register selecting the </a:t>
            </a:r>
            <a:r>
              <a:rPr lang="en-US" sz="1400" dirty="0" smtClean="0"/>
              <a:t>customized linker.</a:t>
            </a:r>
          </a:p>
          <a:p>
            <a:pPr marL="0" indent="0">
              <a:buNone/>
            </a:pPr>
            <a:r>
              <a:rPr lang="en-US" sz="1400" b="1" dirty="0"/>
              <a:t>&lt;parameters&gt;</a:t>
            </a:r>
            <a:r>
              <a:rPr lang="en-US" sz="1400" dirty="0"/>
              <a:t>: String containing </a:t>
            </a:r>
            <a:r>
              <a:rPr lang="en-US" sz="1400" dirty="0" smtClean="0"/>
              <a:t>node specific </a:t>
            </a:r>
            <a:r>
              <a:rPr lang="en-US" sz="1400" dirty="0"/>
              <a:t>parameters</a:t>
            </a:r>
            <a:r>
              <a:rPr lang="en-US" sz="1400" dirty="0" smtClean="0"/>
              <a:t>.</a:t>
            </a:r>
          </a:p>
          <a:p>
            <a:pPr marL="0" indent="0">
              <a:buFont typeface="Arial" pitchFamily="34" charset="0"/>
              <a:buNone/>
            </a:pPr>
            <a:r>
              <a:rPr lang="en-US" sz="1400" b="1" dirty="0" smtClean="0"/>
              <a:t>&lt;child node&gt;</a:t>
            </a:r>
            <a:r>
              <a:rPr lang="en-US" sz="1400" dirty="0" smtClean="0"/>
              <a:t>: One or more nodes defining a hierarchical sub-tree of this CUSTOM node.</a:t>
            </a:r>
          </a:p>
          <a:p>
            <a:pPr marL="0" indent="0">
              <a:buFont typeface="Arial" pitchFamily="34" charset="0"/>
              <a:buNone/>
            </a:pPr>
            <a:endParaRPr lang="en-US" sz="1400" dirty="0"/>
          </a:p>
        </p:txBody>
      </p:sp>
    </p:spTree>
    <p:extLst>
      <p:ext uri="{BB962C8B-B14F-4D97-AF65-F5344CB8AC3E}">
        <p14:creationId xmlns:p14="http://schemas.microsoft.com/office/powerpoint/2010/main" val="330483045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0" y="0"/>
            <a:ext cx="4876800" cy="1200150"/>
          </a:xfrm>
        </p:spPr>
        <p:txBody>
          <a:bodyPr/>
          <a:lstStyle/>
          <a:p>
            <a:pPr algn="l">
              <a:lnSpc>
                <a:spcPts val="3000"/>
              </a:lnSpc>
            </a:pPr>
            <a:r>
              <a:rPr lang="en-US" dirty="0" smtClean="0"/>
              <a:t>ROOT</a:t>
            </a:r>
            <a:r>
              <a:rPr lang="en-US" sz="6000" dirty="0"/>
              <a:t/>
            </a:r>
            <a:br>
              <a:rPr lang="en-US" sz="6000" dirty="0"/>
            </a:br>
            <a:endParaRPr lang="en-US" dirty="0"/>
          </a:p>
        </p:txBody>
      </p:sp>
      <p:sp>
        <p:nvSpPr>
          <p:cNvPr id="6" name="Content Placeholder 5"/>
          <p:cNvSpPr>
            <a:spLocks noGrp="1"/>
          </p:cNvSpPr>
          <p:nvPr>
            <p:ph idx="1"/>
          </p:nvPr>
        </p:nvSpPr>
        <p:spPr>
          <a:xfrm>
            <a:off x="152400" y="-19050"/>
            <a:ext cx="3657600" cy="5029200"/>
          </a:xfrm>
        </p:spPr>
        <p:txBody>
          <a:bodyPr>
            <a:noAutofit/>
          </a:bodyPr>
          <a:lstStyle/>
          <a:p>
            <a:pPr marL="0" indent="0">
              <a:buNone/>
            </a:pPr>
            <a:r>
              <a:rPr lang="en-US" sz="1400" dirty="0">
                <a:solidFill>
                  <a:schemeClr val="accent3">
                    <a:lumMod val="75000"/>
                  </a:schemeClr>
                </a:solidFill>
              </a:rPr>
              <a:t>A </a:t>
            </a:r>
            <a:r>
              <a:rPr lang="en-US" sz="1400" dirty="0" smtClean="0">
                <a:solidFill>
                  <a:schemeClr val="accent3">
                    <a:lumMod val="75000"/>
                  </a:schemeClr>
                </a:solidFill>
              </a:rPr>
              <a:t>model node</a:t>
            </a:r>
            <a:r>
              <a:rPr lang="en-US" sz="1400" dirty="0">
                <a:solidFill>
                  <a:schemeClr val="accent3">
                    <a:lumMod val="75000"/>
                  </a:schemeClr>
                </a:solidFill>
              </a:rPr>
              <a:t>' that represents </a:t>
            </a:r>
            <a:r>
              <a:rPr lang="en-US" sz="1400" dirty="0" smtClean="0">
                <a:solidFill>
                  <a:schemeClr val="accent3">
                    <a:lumMod val="75000"/>
                  </a:schemeClr>
                </a:solidFill>
              </a:rPr>
              <a:t>the top node of a tree where CONTROLLER nodes are coordinated as a single unit. The children represent a list of dissimilar sub-trees, as CONTROLLERS, coordinated for a test.</a:t>
            </a:r>
            <a:endParaRPr lang="en-US" sz="1400" dirty="0">
              <a:solidFill>
                <a:schemeClr val="accent3">
                  <a:lumMod val="75000"/>
                </a:schemeClr>
              </a:solidFill>
            </a:endParaRPr>
          </a:p>
          <a:p>
            <a:pPr marL="0" indent="0">
              <a:buNone/>
            </a:pPr>
            <a:r>
              <a:rPr lang="en-US" sz="1400" dirty="0" smtClean="0">
                <a:solidFill>
                  <a:schemeClr val="tx1"/>
                </a:solidFill>
              </a:rPr>
              <a:t>{</a:t>
            </a:r>
          </a:p>
          <a:p>
            <a:pPr marL="0" indent="0">
              <a:buNone/>
            </a:pPr>
            <a:r>
              <a:rPr lang="en-US" sz="1400" dirty="0">
                <a:solidFill>
                  <a:schemeClr val="tx1"/>
                </a:solidFill>
              </a:rPr>
              <a:t> </a:t>
            </a:r>
            <a:r>
              <a:rPr lang="en-US" sz="1400" dirty="0" smtClean="0">
                <a:solidFill>
                  <a:schemeClr val="tx1"/>
                </a:solidFill>
              </a:rPr>
              <a:t> </a:t>
            </a:r>
            <a:r>
              <a:rPr lang="en-US" sz="1400" dirty="0" smtClean="0">
                <a:solidFill>
                  <a:srgbClr val="009900"/>
                </a:solidFill>
              </a:rPr>
              <a:t>“ROOT” </a:t>
            </a:r>
            <a:r>
              <a:rPr lang="en-US" sz="1400" dirty="0" smtClean="0">
                <a:solidFill>
                  <a:schemeClr val="tx1"/>
                </a:solidFill>
              </a:rPr>
              <a:t>: {</a:t>
            </a:r>
          </a:p>
          <a:p>
            <a:pPr marL="0" indent="0">
              <a:buNone/>
            </a:pPr>
            <a:r>
              <a:rPr lang="en-US" sz="1400" dirty="0">
                <a:solidFill>
                  <a:schemeClr val="tx1"/>
                </a:solidFill>
              </a:rPr>
              <a:t> </a:t>
            </a:r>
            <a:r>
              <a:rPr lang="en-US" sz="1400" dirty="0" smtClean="0">
                <a:solidFill>
                  <a:schemeClr val="tx1"/>
                </a:solidFill>
              </a:rPr>
              <a:t>   </a:t>
            </a:r>
            <a:r>
              <a:rPr lang="en-US" sz="1400" dirty="0" smtClean="0">
                <a:solidFill>
                  <a:srgbClr val="009900"/>
                </a:solidFill>
              </a:rPr>
              <a:t>“name” </a:t>
            </a:r>
            <a:r>
              <a:rPr lang="en-US" sz="1400" dirty="0" smtClean="0">
                <a:solidFill>
                  <a:schemeClr val="tx1"/>
                </a:solidFill>
              </a:rPr>
              <a:t>: </a:t>
            </a:r>
            <a:r>
              <a:rPr lang="en-US" sz="1400" dirty="0" smtClean="0">
                <a:solidFill>
                  <a:srgbClr val="FF0000"/>
                </a:solidFill>
              </a:rPr>
              <a:t>“&lt;node name&gt;”</a:t>
            </a:r>
            <a:r>
              <a:rPr lang="en-US" sz="1400" dirty="0" smtClean="0">
                <a:solidFill>
                  <a:schemeClr val="tx1"/>
                </a:solidFill>
              </a:rPr>
              <a:t>,</a:t>
            </a:r>
          </a:p>
          <a:p>
            <a:pPr marL="0" indent="0">
              <a:buNone/>
            </a:pPr>
            <a:r>
              <a:rPr lang="en-US" sz="1400" dirty="0" smtClean="0">
                <a:solidFill>
                  <a:schemeClr val="tx1"/>
                </a:solidFill>
              </a:rPr>
              <a:t>    </a:t>
            </a:r>
            <a:r>
              <a:rPr lang="en-US" sz="1400" dirty="0" smtClean="0">
                <a:solidFill>
                  <a:srgbClr val="009900"/>
                </a:solidFill>
              </a:rPr>
              <a:t>“</a:t>
            </a:r>
            <a:r>
              <a:rPr lang="en-US" sz="1400" dirty="0" err="1" smtClean="0">
                <a:solidFill>
                  <a:srgbClr val="009900"/>
                </a:solidFill>
              </a:rPr>
              <a:t>hproto</a:t>
            </a:r>
            <a:r>
              <a:rPr lang="en-US" sz="1400" dirty="0" smtClean="0">
                <a:solidFill>
                  <a:srgbClr val="009900"/>
                </a:solidFill>
              </a:rPr>
              <a:t>”</a:t>
            </a:r>
            <a:r>
              <a:rPr lang="en-US" sz="1400" dirty="0" smtClean="0">
                <a:solidFill>
                  <a:schemeClr val="tx1"/>
                </a:solidFill>
              </a:rPr>
              <a:t> : </a:t>
            </a:r>
            <a:r>
              <a:rPr lang="en-US" sz="1400" dirty="0" smtClean="0">
                <a:solidFill>
                  <a:srgbClr val="FF0000"/>
                </a:solidFill>
              </a:rPr>
              <a:t>“&lt;RVF protocol&gt;”</a:t>
            </a:r>
            <a:r>
              <a:rPr lang="en-US" sz="1400" dirty="0" smtClean="0">
                <a:solidFill>
                  <a:schemeClr val="tx1"/>
                </a:solidFill>
              </a:rPr>
              <a:t>,</a:t>
            </a:r>
          </a:p>
          <a:p>
            <a:pPr marL="0" indent="0">
              <a:buNone/>
            </a:pPr>
            <a:r>
              <a:rPr lang="en-US" sz="1400" dirty="0" smtClean="0">
                <a:solidFill>
                  <a:schemeClr val="tx1"/>
                </a:solidFill>
              </a:rPr>
              <a:t>    </a:t>
            </a:r>
            <a:r>
              <a:rPr lang="en-US" sz="1400" dirty="0" smtClean="0">
                <a:solidFill>
                  <a:srgbClr val="009900"/>
                </a:solidFill>
              </a:rPr>
              <a:t>“transform” </a:t>
            </a:r>
            <a:r>
              <a:rPr lang="en-US" sz="1400" dirty="0" smtClean="0">
                <a:solidFill>
                  <a:schemeClr val="tx1"/>
                </a:solidFill>
              </a:rPr>
              <a:t>: </a:t>
            </a:r>
            <a:r>
              <a:rPr lang="en-US" sz="1400" dirty="0" smtClean="0">
                <a:solidFill>
                  <a:srgbClr val="FF0000"/>
                </a:solidFill>
              </a:rPr>
              <a:t>“&lt;</a:t>
            </a:r>
            <a:r>
              <a:rPr lang="en-US" sz="1400" dirty="0" err="1" smtClean="0">
                <a:solidFill>
                  <a:srgbClr val="FF0000"/>
                </a:solidFill>
              </a:rPr>
              <a:t>tstrategy</a:t>
            </a:r>
            <a:r>
              <a:rPr lang="en-US" sz="1400" dirty="0" smtClean="0">
                <a:solidFill>
                  <a:srgbClr val="FF0000"/>
                </a:solidFill>
              </a:rPr>
              <a:t>&gt;”</a:t>
            </a:r>
            <a:r>
              <a:rPr lang="en-US" sz="1400" dirty="0" smtClean="0">
                <a:solidFill>
                  <a:schemeClr val="tx1"/>
                </a:solidFill>
              </a:rPr>
              <a:t>,</a:t>
            </a:r>
          </a:p>
          <a:p>
            <a:pPr marL="0" indent="0">
              <a:buNone/>
            </a:pPr>
            <a:r>
              <a:rPr lang="en-US" sz="1400" dirty="0" smtClean="0">
                <a:solidFill>
                  <a:schemeClr val="tx1"/>
                </a:solidFill>
              </a:rPr>
              <a:t>    </a:t>
            </a:r>
            <a:r>
              <a:rPr lang="en-US" sz="1400" dirty="0" smtClean="0">
                <a:solidFill>
                  <a:srgbClr val="009900"/>
                </a:solidFill>
              </a:rPr>
              <a:t>“debug” </a:t>
            </a:r>
            <a:r>
              <a:rPr lang="en-US" sz="1400" dirty="0" smtClean="0">
                <a:solidFill>
                  <a:schemeClr val="tx1"/>
                </a:solidFill>
              </a:rPr>
              <a:t>: </a:t>
            </a:r>
            <a:r>
              <a:rPr lang="en-US" sz="1400" dirty="0" smtClean="0">
                <a:solidFill>
                  <a:srgbClr val="FF0000"/>
                </a:solidFill>
              </a:rPr>
              <a:t>“&lt;</a:t>
            </a:r>
            <a:r>
              <a:rPr lang="en-US" sz="1400" dirty="0" err="1" smtClean="0">
                <a:solidFill>
                  <a:srgbClr val="FF0000"/>
                </a:solidFill>
              </a:rPr>
              <a:t>dstrategy</a:t>
            </a:r>
            <a:r>
              <a:rPr lang="en-US" sz="1400" dirty="0" smtClean="0">
                <a:solidFill>
                  <a:srgbClr val="FF0000"/>
                </a:solidFill>
              </a:rPr>
              <a:t>&gt;”</a:t>
            </a:r>
            <a:r>
              <a:rPr lang="en-US" sz="1400" dirty="0" smtClean="0">
                <a:solidFill>
                  <a:schemeClr val="tx1"/>
                </a:solidFill>
              </a:rPr>
              <a:t>,</a:t>
            </a:r>
          </a:p>
          <a:p>
            <a:pPr marL="0" indent="0">
              <a:buNone/>
            </a:pPr>
            <a:r>
              <a:rPr lang="en-US" sz="1400" dirty="0">
                <a:solidFill>
                  <a:schemeClr val="tx1"/>
                </a:solidFill>
              </a:rPr>
              <a:t> </a:t>
            </a:r>
            <a:r>
              <a:rPr lang="en-US" sz="1400" dirty="0" smtClean="0">
                <a:solidFill>
                  <a:schemeClr val="tx1"/>
                </a:solidFill>
              </a:rPr>
              <a:t>   </a:t>
            </a:r>
            <a:r>
              <a:rPr lang="en-US" sz="1400" dirty="0" smtClean="0">
                <a:solidFill>
                  <a:srgbClr val="009900"/>
                </a:solidFill>
              </a:rPr>
              <a:t>“visible” </a:t>
            </a:r>
            <a:r>
              <a:rPr lang="en-US" sz="1400" dirty="0" smtClean="0">
                <a:solidFill>
                  <a:schemeClr val="tx1"/>
                </a:solidFill>
              </a:rPr>
              <a:t>: </a:t>
            </a:r>
            <a:r>
              <a:rPr lang="en-US" sz="1400" dirty="0" smtClean="0">
                <a:solidFill>
                  <a:srgbClr val="FF0000"/>
                </a:solidFill>
              </a:rPr>
              <a:t>true</a:t>
            </a:r>
            <a:r>
              <a:rPr lang="en-US" sz="1400" dirty="0" smtClean="0">
                <a:solidFill>
                  <a:schemeClr val="tx1"/>
                </a:solidFill>
              </a:rPr>
              <a:t>,</a:t>
            </a:r>
          </a:p>
          <a:p>
            <a:pPr marL="0" indent="0">
              <a:buNone/>
            </a:pPr>
            <a:r>
              <a:rPr lang="en-US" sz="1400" dirty="0" smtClean="0">
                <a:solidFill>
                  <a:schemeClr val="tx1"/>
                </a:solidFill>
              </a:rPr>
              <a:t>    </a:t>
            </a:r>
            <a:r>
              <a:rPr lang="en-US" sz="1400" dirty="0" smtClean="0">
                <a:solidFill>
                  <a:srgbClr val="009900"/>
                </a:solidFill>
              </a:rPr>
              <a:t>“children” </a:t>
            </a:r>
            <a:r>
              <a:rPr lang="en-US" sz="1400" dirty="0" smtClean="0">
                <a:solidFill>
                  <a:schemeClr val="tx1"/>
                </a:solidFill>
              </a:rPr>
              <a:t>: [</a:t>
            </a:r>
          </a:p>
          <a:p>
            <a:pPr marL="0" indent="0">
              <a:buNone/>
            </a:pPr>
            <a:r>
              <a:rPr lang="en-US" sz="1400" dirty="0">
                <a:solidFill>
                  <a:schemeClr val="tx1"/>
                </a:solidFill>
              </a:rPr>
              <a:t> </a:t>
            </a:r>
            <a:r>
              <a:rPr lang="en-US" sz="1400" dirty="0" smtClean="0">
                <a:solidFill>
                  <a:schemeClr val="tx1"/>
                </a:solidFill>
              </a:rPr>
              <a:t>     {</a:t>
            </a:r>
          </a:p>
          <a:p>
            <a:pPr marL="0" indent="0">
              <a:buNone/>
            </a:pPr>
            <a:r>
              <a:rPr lang="en-US" sz="1400" dirty="0">
                <a:solidFill>
                  <a:schemeClr val="tx1"/>
                </a:solidFill>
              </a:rPr>
              <a:t> </a:t>
            </a:r>
            <a:r>
              <a:rPr lang="en-US" sz="1400" dirty="0" smtClean="0">
                <a:solidFill>
                  <a:schemeClr val="tx1"/>
                </a:solidFill>
              </a:rPr>
              <a:t>       </a:t>
            </a:r>
            <a:r>
              <a:rPr lang="en-US" sz="1400" dirty="0" smtClean="0">
                <a:solidFill>
                  <a:srgbClr val="FF0000"/>
                </a:solidFill>
              </a:rPr>
              <a:t>&lt;child node&gt;</a:t>
            </a:r>
            <a:r>
              <a:rPr lang="en-US" sz="1400" dirty="0" smtClean="0">
                <a:solidFill>
                  <a:schemeClr val="tx1"/>
                </a:solidFill>
              </a:rPr>
              <a:t>,</a:t>
            </a:r>
          </a:p>
          <a:p>
            <a:pPr marL="0" indent="0">
              <a:buNone/>
            </a:pPr>
            <a:r>
              <a:rPr lang="en-US" sz="1400" dirty="0" smtClean="0">
                <a:solidFill>
                  <a:schemeClr val="tx1"/>
                </a:solidFill>
              </a:rPr>
              <a:t>        </a:t>
            </a:r>
            <a:r>
              <a:rPr lang="en-US" sz="1400" dirty="0" smtClean="0">
                <a:solidFill>
                  <a:srgbClr val="FF0000"/>
                </a:solidFill>
              </a:rPr>
              <a:t>&lt;child node&gt;</a:t>
            </a:r>
          </a:p>
          <a:p>
            <a:pPr marL="0" indent="0">
              <a:buNone/>
            </a:pPr>
            <a:r>
              <a:rPr lang="en-US" sz="1400" dirty="0" smtClean="0">
                <a:solidFill>
                  <a:schemeClr val="tx1"/>
                </a:solidFill>
              </a:rPr>
              <a:t>      }]</a:t>
            </a:r>
          </a:p>
          <a:p>
            <a:pPr marL="0" indent="0">
              <a:buNone/>
            </a:pPr>
            <a:r>
              <a:rPr lang="en-US" sz="1400" dirty="0">
                <a:solidFill>
                  <a:schemeClr val="tx1"/>
                </a:solidFill>
              </a:rPr>
              <a:t> </a:t>
            </a:r>
            <a:r>
              <a:rPr lang="en-US" sz="1400" dirty="0" smtClean="0">
                <a:solidFill>
                  <a:schemeClr val="tx1"/>
                </a:solidFill>
              </a:rPr>
              <a:t> }</a:t>
            </a:r>
          </a:p>
          <a:p>
            <a:pPr marL="0" indent="0">
              <a:buNone/>
            </a:pPr>
            <a:r>
              <a:rPr lang="en-US" sz="1400" dirty="0" smtClean="0">
                <a:solidFill>
                  <a:schemeClr val="tx1"/>
                </a:solidFill>
              </a:rPr>
              <a:t>}</a:t>
            </a:r>
          </a:p>
        </p:txBody>
      </p:sp>
      <p:sp>
        <p:nvSpPr>
          <p:cNvPr id="4" name="Date Placeholder 3"/>
          <p:cNvSpPr>
            <a:spLocks noGrp="1"/>
          </p:cNvSpPr>
          <p:nvPr>
            <p:ph type="dt" sz="half" idx="10"/>
          </p:nvPr>
        </p:nvSpPr>
        <p:spPr/>
        <p:txBody>
          <a:bodyPr/>
          <a:lstStyle/>
          <a:p>
            <a:fld id="{7ACABF49-DE81-4A01-9F17-3346D0C70F64}" type="datetime1">
              <a:rPr lang="en-US" smtClean="0"/>
              <a:t>3/23/2021</a:t>
            </a:fld>
            <a:endParaRPr lang="en-US" dirty="0"/>
          </a:p>
        </p:txBody>
      </p:sp>
      <p:sp>
        <p:nvSpPr>
          <p:cNvPr id="2" name="Footer Placeholder 1"/>
          <p:cNvSpPr>
            <a:spLocks noGrp="1"/>
          </p:cNvSpPr>
          <p:nvPr>
            <p:ph type="ftr" sz="quarter" idx="11"/>
          </p:nvPr>
        </p:nvSpPr>
        <p:spPr/>
        <p:txBody>
          <a:bodyPr/>
          <a:lstStyle/>
          <a:p>
            <a:r>
              <a:rPr lang="en-US" smtClean="0"/>
              <a:t>P2654/P1687.1 Unified Concepts Analysis</a:t>
            </a:r>
            <a:endParaRPr lang="en-US" dirty="0"/>
          </a:p>
        </p:txBody>
      </p:sp>
      <p:sp>
        <p:nvSpPr>
          <p:cNvPr id="3" name="Slide Number Placeholder 2"/>
          <p:cNvSpPr>
            <a:spLocks noGrp="1"/>
          </p:cNvSpPr>
          <p:nvPr>
            <p:ph type="sldNum" sz="quarter" idx="12"/>
          </p:nvPr>
        </p:nvSpPr>
        <p:spPr/>
        <p:txBody>
          <a:bodyPr/>
          <a:lstStyle/>
          <a:p>
            <a:fld id="{BA9B540C-44DA-4F69-89C9-7C84606640D3}" type="slidenum">
              <a:rPr lang="en-US" smtClean="0"/>
              <a:pPr/>
              <a:t>95</a:t>
            </a:fld>
            <a:endParaRPr lang="en-US"/>
          </a:p>
        </p:txBody>
      </p:sp>
      <p:sp>
        <p:nvSpPr>
          <p:cNvPr id="7" name="Content Placeholder 5"/>
          <p:cNvSpPr txBox="1">
            <a:spLocks/>
          </p:cNvSpPr>
          <p:nvPr/>
        </p:nvSpPr>
        <p:spPr>
          <a:xfrm>
            <a:off x="3810000" y="840925"/>
            <a:ext cx="5181600" cy="3962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Font typeface="Arial" pitchFamily="34" charset="0"/>
              <a:buNone/>
            </a:pPr>
            <a:r>
              <a:rPr lang="en-US" sz="1400" b="1" dirty="0" smtClean="0"/>
              <a:t>&lt;node name&gt;</a:t>
            </a:r>
            <a:r>
              <a:rPr lang="en-US" sz="1400" dirty="0" smtClean="0"/>
              <a:t>: instance name for the Model Node</a:t>
            </a:r>
          </a:p>
          <a:p>
            <a:pPr marL="0" indent="0">
              <a:buNone/>
            </a:pPr>
            <a:r>
              <a:rPr lang="en-US" sz="1400" b="1" dirty="0"/>
              <a:t>&lt;RVF protocol&gt;</a:t>
            </a:r>
            <a:r>
              <a:rPr lang="en-US" sz="1400" dirty="0"/>
              <a:t>: Message callback protocol used by the corresponding </a:t>
            </a:r>
            <a:r>
              <a:rPr lang="en-US" sz="1400" dirty="0" smtClean="0"/>
              <a:t>Client and Host Interfaces</a:t>
            </a:r>
          </a:p>
          <a:p>
            <a:pPr marL="0" indent="0">
              <a:buFont typeface="Arial" pitchFamily="34" charset="0"/>
              <a:buNone/>
            </a:pPr>
            <a:r>
              <a:rPr lang="en-US" sz="1400" b="1" dirty="0" smtClean="0"/>
              <a:t>&lt;</a:t>
            </a:r>
            <a:r>
              <a:rPr lang="en-US" sz="1400" b="1" dirty="0" err="1" smtClean="0"/>
              <a:t>tstrategy</a:t>
            </a:r>
            <a:r>
              <a:rPr lang="en-US" sz="1400" b="1" dirty="0" smtClean="0"/>
              <a:t>&gt;</a:t>
            </a:r>
            <a:r>
              <a:rPr lang="en-US" sz="1400" dirty="0" smtClean="0"/>
              <a:t>: Transformation strategy to use (e.g., SCAN, JTAG, I2C, SPI). This name corresponds to the library containing the transformation callbacks defining the strategy to use.</a:t>
            </a:r>
          </a:p>
          <a:p>
            <a:pPr marL="0" indent="0">
              <a:buNone/>
            </a:pPr>
            <a:r>
              <a:rPr lang="en-US" sz="1400" b="1" dirty="0"/>
              <a:t>&lt;</a:t>
            </a:r>
            <a:r>
              <a:rPr lang="en-US" sz="1400" b="1" dirty="0" err="1"/>
              <a:t>dstrategy</a:t>
            </a:r>
            <a:r>
              <a:rPr lang="en-US" sz="1400" b="1" dirty="0"/>
              <a:t>&gt;</a:t>
            </a:r>
            <a:r>
              <a:rPr lang="en-US" sz="1400" dirty="0"/>
              <a:t>: Optional debug process to use. The strategy corresponds to the library containing the debug callbacks for this node</a:t>
            </a:r>
            <a:r>
              <a:rPr lang="en-US" sz="1400" dirty="0" smtClean="0"/>
              <a:t>.</a:t>
            </a:r>
          </a:p>
          <a:p>
            <a:pPr marL="0" indent="0">
              <a:buFont typeface="Arial" pitchFamily="34" charset="0"/>
              <a:buNone/>
            </a:pPr>
            <a:r>
              <a:rPr lang="en-US" sz="1400" b="1" dirty="0" smtClean="0"/>
              <a:t>&lt;visible&gt;</a:t>
            </a:r>
            <a:r>
              <a:rPr lang="en-US" sz="1400" dirty="0" smtClean="0"/>
              <a:t>: Attribute to specify whether node is visible in the path specification or not.  Default is false, not visible.</a:t>
            </a:r>
          </a:p>
          <a:p>
            <a:pPr marL="0" indent="0">
              <a:buFont typeface="Arial" pitchFamily="34" charset="0"/>
              <a:buNone/>
            </a:pPr>
            <a:r>
              <a:rPr lang="en-US" sz="1400" b="1" dirty="0" smtClean="0"/>
              <a:t>&lt;child node&gt;</a:t>
            </a:r>
            <a:r>
              <a:rPr lang="en-US" sz="1400" dirty="0" smtClean="0"/>
              <a:t>: One or more nodes defining a hierarchical sub-tree of this ROOT node.</a:t>
            </a:r>
          </a:p>
          <a:p>
            <a:pPr marL="0" indent="0">
              <a:buFont typeface="Arial" pitchFamily="34" charset="0"/>
              <a:buNone/>
            </a:pPr>
            <a:endParaRPr lang="en-US" sz="1400" dirty="0"/>
          </a:p>
        </p:txBody>
      </p:sp>
    </p:spTree>
    <p:extLst>
      <p:ext uri="{BB962C8B-B14F-4D97-AF65-F5344CB8AC3E}">
        <p14:creationId xmlns:p14="http://schemas.microsoft.com/office/powerpoint/2010/main" val="223591067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0" y="0"/>
            <a:ext cx="4876800" cy="1200150"/>
          </a:xfrm>
        </p:spPr>
        <p:txBody>
          <a:bodyPr/>
          <a:lstStyle/>
          <a:p>
            <a:pPr algn="l">
              <a:lnSpc>
                <a:spcPts val="3000"/>
              </a:lnSpc>
            </a:pPr>
            <a:r>
              <a:rPr lang="en-US" dirty="0" smtClean="0"/>
              <a:t>CONTROLLER</a:t>
            </a:r>
            <a:r>
              <a:rPr lang="en-US" sz="6000" dirty="0"/>
              <a:t/>
            </a:r>
            <a:br>
              <a:rPr lang="en-US" sz="6000" dirty="0"/>
            </a:br>
            <a:endParaRPr lang="en-US" dirty="0"/>
          </a:p>
        </p:txBody>
      </p:sp>
      <p:sp>
        <p:nvSpPr>
          <p:cNvPr id="6" name="Content Placeholder 5"/>
          <p:cNvSpPr>
            <a:spLocks noGrp="1"/>
          </p:cNvSpPr>
          <p:nvPr>
            <p:ph idx="1"/>
          </p:nvPr>
        </p:nvSpPr>
        <p:spPr>
          <a:xfrm>
            <a:off x="152400" y="-19050"/>
            <a:ext cx="3657600" cy="5029200"/>
          </a:xfrm>
        </p:spPr>
        <p:txBody>
          <a:bodyPr>
            <a:noAutofit/>
          </a:bodyPr>
          <a:lstStyle/>
          <a:p>
            <a:pPr marL="0" indent="0">
              <a:buNone/>
            </a:pPr>
            <a:r>
              <a:rPr lang="en-US" sz="1400" dirty="0">
                <a:solidFill>
                  <a:schemeClr val="accent3">
                    <a:lumMod val="75000"/>
                  </a:schemeClr>
                </a:solidFill>
              </a:rPr>
              <a:t>A </a:t>
            </a:r>
            <a:r>
              <a:rPr lang="en-US" sz="1400" dirty="0" smtClean="0">
                <a:solidFill>
                  <a:schemeClr val="accent3">
                    <a:lumMod val="75000"/>
                  </a:schemeClr>
                </a:solidFill>
              </a:rPr>
              <a:t>model node</a:t>
            </a:r>
            <a:r>
              <a:rPr lang="en-US" sz="1400" dirty="0">
                <a:solidFill>
                  <a:schemeClr val="accent3">
                    <a:lumMod val="75000"/>
                  </a:schemeClr>
                </a:solidFill>
              </a:rPr>
              <a:t>' that represents </a:t>
            </a:r>
            <a:r>
              <a:rPr lang="en-US" sz="1400" dirty="0" smtClean="0">
                <a:solidFill>
                  <a:schemeClr val="accent3">
                    <a:lumMod val="75000"/>
                  </a:schemeClr>
                </a:solidFill>
              </a:rPr>
              <a:t>the top node of a tree where event messages are folded into hardware device driver calls. The children represent a list of similar sub-trees coordinated for a test and controlled by the CONTROLLER.</a:t>
            </a:r>
            <a:endParaRPr lang="en-US" sz="1400" dirty="0">
              <a:solidFill>
                <a:schemeClr val="accent3">
                  <a:lumMod val="75000"/>
                </a:schemeClr>
              </a:solidFill>
            </a:endParaRPr>
          </a:p>
          <a:p>
            <a:pPr marL="0" indent="0">
              <a:buNone/>
            </a:pPr>
            <a:r>
              <a:rPr lang="en-US" sz="1400" dirty="0" smtClean="0">
                <a:solidFill>
                  <a:schemeClr val="tx1"/>
                </a:solidFill>
              </a:rPr>
              <a:t>{</a:t>
            </a:r>
          </a:p>
          <a:p>
            <a:pPr marL="0" indent="0">
              <a:buNone/>
            </a:pPr>
            <a:r>
              <a:rPr lang="en-US" sz="1400" dirty="0">
                <a:solidFill>
                  <a:schemeClr val="tx1"/>
                </a:solidFill>
              </a:rPr>
              <a:t> </a:t>
            </a:r>
            <a:r>
              <a:rPr lang="en-US" sz="1400" dirty="0" smtClean="0">
                <a:solidFill>
                  <a:schemeClr val="tx1"/>
                </a:solidFill>
              </a:rPr>
              <a:t> </a:t>
            </a:r>
            <a:r>
              <a:rPr lang="en-US" sz="1400" dirty="0" smtClean="0">
                <a:solidFill>
                  <a:srgbClr val="009900"/>
                </a:solidFill>
              </a:rPr>
              <a:t>“CONTROLLER” </a:t>
            </a:r>
            <a:r>
              <a:rPr lang="en-US" sz="1400" dirty="0" smtClean="0">
                <a:solidFill>
                  <a:schemeClr val="tx1"/>
                </a:solidFill>
              </a:rPr>
              <a:t>: {</a:t>
            </a:r>
          </a:p>
          <a:p>
            <a:pPr marL="0" indent="0">
              <a:buNone/>
            </a:pPr>
            <a:r>
              <a:rPr lang="en-US" sz="1400" dirty="0">
                <a:solidFill>
                  <a:schemeClr val="tx1"/>
                </a:solidFill>
              </a:rPr>
              <a:t> </a:t>
            </a:r>
            <a:r>
              <a:rPr lang="en-US" sz="1400" dirty="0" smtClean="0">
                <a:solidFill>
                  <a:schemeClr val="tx1"/>
                </a:solidFill>
              </a:rPr>
              <a:t>   </a:t>
            </a:r>
            <a:r>
              <a:rPr lang="en-US" sz="1400" dirty="0" smtClean="0">
                <a:solidFill>
                  <a:srgbClr val="009900"/>
                </a:solidFill>
              </a:rPr>
              <a:t>“name” </a:t>
            </a:r>
            <a:r>
              <a:rPr lang="en-US" sz="1400" dirty="0" smtClean="0">
                <a:solidFill>
                  <a:schemeClr val="tx1"/>
                </a:solidFill>
              </a:rPr>
              <a:t>: </a:t>
            </a:r>
            <a:r>
              <a:rPr lang="en-US" sz="1400" dirty="0" smtClean="0">
                <a:solidFill>
                  <a:srgbClr val="FF0000"/>
                </a:solidFill>
              </a:rPr>
              <a:t>“&lt;node name&gt;”</a:t>
            </a:r>
            <a:r>
              <a:rPr lang="en-US" sz="1400" dirty="0" smtClean="0">
                <a:solidFill>
                  <a:schemeClr val="tx1"/>
                </a:solidFill>
              </a:rPr>
              <a:t>,</a:t>
            </a:r>
          </a:p>
          <a:p>
            <a:pPr marL="0" indent="0">
              <a:buNone/>
            </a:pPr>
            <a:r>
              <a:rPr lang="en-US" sz="1400" dirty="0" smtClean="0">
                <a:solidFill>
                  <a:schemeClr val="tx1"/>
                </a:solidFill>
              </a:rPr>
              <a:t>    </a:t>
            </a:r>
            <a:r>
              <a:rPr lang="en-US" sz="1400" dirty="0" smtClean="0">
                <a:solidFill>
                  <a:srgbClr val="009900"/>
                </a:solidFill>
              </a:rPr>
              <a:t>“</a:t>
            </a:r>
            <a:r>
              <a:rPr lang="en-US" sz="1400" dirty="0" err="1" smtClean="0">
                <a:solidFill>
                  <a:srgbClr val="009900"/>
                </a:solidFill>
              </a:rPr>
              <a:t>hproto</a:t>
            </a:r>
            <a:r>
              <a:rPr lang="en-US" sz="1400" dirty="0" smtClean="0">
                <a:solidFill>
                  <a:srgbClr val="009900"/>
                </a:solidFill>
              </a:rPr>
              <a:t>”</a:t>
            </a:r>
            <a:r>
              <a:rPr lang="en-US" sz="1400" dirty="0" smtClean="0">
                <a:solidFill>
                  <a:schemeClr val="tx1"/>
                </a:solidFill>
              </a:rPr>
              <a:t> : </a:t>
            </a:r>
            <a:r>
              <a:rPr lang="en-US" sz="1400" dirty="0" smtClean="0">
                <a:solidFill>
                  <a:srgbClr val="FF0000"/>
                </a:solidFill>
              </a:rPr>
              <a:t>“&lt;RVF protocol&gt;”</a:t>
            </a:r>
            <a:r>
              <a:rPr lang="en-US" sz="1400" dirty="0" smtClean="0">
                <a:solidFill>
                  <a:schemeClr val="tx1"/>
                </a:solidFill>
              </a:rPr>
              <a:t>,</a:t>
            </a:r>
          </a:p>
          <a:p>
            <a:pPr marL="0" indent="0">
              <a:buNone/>
            </a:pPr>
            <a:r>
              <a:rPr lang="en-US" sz="1400" dirty="0" smtClean="0">
                <a:solidFill>
                  <a:schemeClr val="tx1"/>
                </a:solidFill>
              </a:rPr>
              <a:t>    </a:t>
            </a:r>
            <a:r>
              <a:rPr lang="en-US" sz="1400" dirty="0" smtClean="0">
                <a:solidFill>
                  <a:srgbClr val="009900"/>
                </a:solidFill>
              </a:rPr>
              <a:t>“transform” </a:t>
            </a:r>
            <a:r>
              <a:rPr lang="en-US" sz="1400" dirty="0" smtClean="0">
                <a:solidFill>
                  <a:schemeClr val="tx1"/>
                </a:solidFill>
              </a:rPr>
              <a:t>: </a:t>
            </a:r>
            <a:r>
              <a:rPr lang="en-US" sz="1400" dirty="0" smtClean="0">
                <a:solidFill>
                  <a:srgbClr val="FF0000"/>
                </a:solidFill>
              </a:rPr>
              <a:t>“&lt;</a:t>
            </a:r>
            <a:r>
              <a:rPr lang="en-US" sz="1400" dirty="0" err="1" smtClean="0">
                <a:solidFill>
                  <a:srgbClr val="FF0000"/>
                </a:solidFill>
              </a:rPr>
              <a:t>tstrategy</a:t>
            </a:r>
            <a:r>
              <a:rPr lang="en-US" sz="1400" dirty="0" smtClean="0">
                <a:solidFill>
                  <a:srgbClr val="FF0000"/>
                </a:solidFill>
              </a:rPr>
              <a:t>&gt;”</a:t>
            </a:r>
            <a:r>
              <a:rPr lang="en-US" sz="1400" dirty="0" smtClean="0">
                <a:solidFill>
                  <a:schemeClr val="tx1"/>
                </a:solidFill>
              </a:rPr>
              <a:t>,</a:t>
            </a:r>
          </a:p>
          <a:p>
            <a:pPr marL="0" indent="0">
              <a:buNone/>
            </a:pPr>
            <a:r>
              <a:rPr lang="en-US" sz="1400" dirty="0" smtClean="0">
                <a:solidFill>
                  <a:schemeClr val="tx1"/>
                </a:solidFill>
              </a:rPr>
              <a:t>    </a:t>
            </a:r>
            <a:r>
              <a:rPr lang="en-US" sz="1400" dirty="0" smtClean="0">
                <a:solidFill>
                  <a:srgbClr val="009900"/>
                </a:solidFill>
              </a:rPr>
              <a:t>“debug” </a:t>
            </a:r>
            <a:r>
              <a:rPr lang="en-US" sz="1400" dirty="0" smtClean="0">
                <a:solidFill>
                  <a:schemeClr val="tx1"/>
                </a:solidFill>
              </a:rPr>
              <a:t>: </a:t>
            </a:r>
            <a:r>
              <a:rPr lang="en-US" sz="1400" dirty="0" smtClean="0">
                <a:solidFill>
                  <a:srgbClr val="FF0000"/>
                </a:solidFill>
              </a:rPr>
              <a:t>“&lt;</a:t>
            </a:r>
            <a:r>
              <a:rPr lang="en-US" sz="1400" dirty="0" err="1" smtClean="0">
                <a:solidFill>
                  <a:srgbClr val="FF0000"/>
                </a:solidFill>
              </a:rPr>
              <a:t>dstrategy</a:t>
            </a:r>
            <a:r>
              <a:rPr lang="en-US" sz="1400" dirty="0" smtClean="0">
                <a:solidFill>
                  <a:srgbClr val="FF0000"/>
                </a:solidFill>
              </a:rPr>
              <a:t>&gt;”</a:t>
            </a:r>
            <a:r>
              <a:rPr lang="en-US" sz="1400" dirty="0" smtClean="0">
                <a:solidFill>
                  <a:schemeClr val="tx1"/>
                </a:solidFill>
              </a:rPr>
              <a:t>,</a:t>
            </a:r>
          </a:p>
          <a:p>
            <a:pPr marL="0" indent="0">
              <a:buNone/>
            </a:pPr>
            <a:r>
              <a:rPr lang="en-US" sz="1400" dirty="0">
                <a:solidFill>
                  <a:schemeClr val="tx1"/>
                </a:solidFill>
              </a:rPr>
              <a:t> </a:t>
            </a:r>
            <a:r>
              <a:rPr lang="en-US" sz="1400" dirty="0" smtClean="0">
                <a:solidFill>
                  <a:schemeClr val="tx1"/>
                </a:solidFill>
              </a:rPr>
              <a:t>   </a:t>
            </a:r>
            <a:r>
              <a:rPr lang="en-US" sz="1400" dirty="0" smtClean="0">
                <a:solidFill>
                  <a:srgbClr val="009900"/>
                </a:solidFill>
              </a:rPr>
              <a:t>“visible” </a:t>
            </a:r>
            <a:r>
              <a:rPr lang="en-US" sz="1400" dirty="0" smtClean="0">
                <a:solidFill>
                  <a:schemeClr val="tx1"/>
                </a:solidFill>
              </a:rPr>
              <a:t>: </a:t>
            </a:r>
            <a:r>
              <a:rPr lang="en-US" sz="1400" dirty="0" smtClean="0">
                <a:solidFill>
                  <a:srgbClr val="FF0000"/>
                </a:solidFill>
              </a:rPr>
              <a:t>true</a:t>
            </a:r>
            <a:r>
              <a:rPr lang="en-US" sz="1400" dirty="0" smtClean="0">
                <a:solidFill>
                  <a:schemeClr val="tx1"/>
                </a:solidFill>
              </a:rPr>
              <a:t>,</a:t>
            </a:r>
          </a:p>
          <a:p>
            <a:pPr marL="0" indent="0">
              <a:buNone/>
            </a:pPr>
            <a:r>
              <a:rPr lang="en-US" sz="1400" dirty="0" smtClean="0">
                <a:solidFill>
                  <a:schemeClr val="tx1"/>
                </a:solidFill>
              </a:rPr>
              <a:t>    </a:t>
            </a:r>
            <a:r>
              <a:rPr lang="en-US" sz="1400" dirty="0" smtClean="0">
                <a:solidFill>
                  <a:srgbClr val="009900"/>
                </a:solidFill>
              </a:rPr>
              <a:t>“children” </a:t>
            </a:r>
            <a:r>
              <a:rPr lang="en-US" sz="1400" dirty="0" smtClean="0">
                <a:solidFill>
                  <a:schemeClr val="tx1"/>
                </a:solidFill>
              </a:rPr>
              <a:t>: [</a:t>
            </a:r>
          </a:p>
          <a:p>
            <a:pPr marL="0" indent="0">
              <a:buNone/>
            </a:pPr>
            <a:r>
              <a:rPr lang="en-US" sz="1400" dirty="0">
                <a:solidFill>
                  <a:schemeClr val="tx1"/>
                </a:solidFill>
              </a:rPr>
              <a:t> </a:t>
            </a:r>
            <a:r>
              <a:rPr lang="en-US" sz="1400" dirty="0" smtClean="0">
                <a:solidFill>
                  <a:schemeClr val="tx1"/>
                </a:solidFill>
              </a:rPr>
              <a:t>     {</a:t>
            </a:r>
          </a:p>
          <a:p>
            <a:pPr marL="0" indent="0">
              <a:buNone/>
            </a:pPr>
            <a:r>
              <a:rPr lang="en-US" sz="1400" dirty="0">
                <a:solidFill>
                  <a:schemeClr val="tx1"/>
                </a:solidFill>
              </a:rPr>
              <a:t> </a:t>
            </a:r>
            <a:r>
              <a:rPr lang="en-US" sz="1400" dirty="0" smtClean="0">
                <a:solidFill>
                  <a:schemeClr val="tx1"/>
                </a:solidFill>
              </a:rPr>
              <a:t>       </a:t>
            </a:r>
            <a:r>
              <a:rPr lang="en-US" sz="1400" dirty="0" smtClean="0">
                <a:solidFill>
                  <a:srgbClr val="FF0000"/>
                </a:solidFill>
              </a:rPr>
              <a:t>&lt;child node&gt;</a:t>
            </a:r>
            <a:r>
              <a:rPr lang="en-US" sz="1400" dirty="0" smtClean="0">
                <a:solidFill>
                  <a:schemeClr val="tx1"/>
                </a:solidFill>
              </a:rPr>
              <a:t>,</a:t>
            </a:r>
          </a:p>
          <a:p>
            <a:pPr marL="0" indent="0">
              <a:buNone/>
            </a:pPr>
            <a:r>
              <a:rPr lang="en-US" sz="1400" dirty="0" smtClean="0">
                <a:solidFill>
                  <a:schemeClr val="tx1"/>
                </a:solidFill>
              </a:rPr>
              <a:t>        </a:t>
            </a:r>
            <a:r>
              <a:rPr lang="en-US" sz="1400" dirty="0" smtClean="0">
                <a:solidFill>
                  <a:srgbClr val="FF0000"/>
                </a:solidFill>
              </a:rPr>
              <a:t>&lt;child node&gt;</a:t>
            </a:r>
          </a:p>
          <a:p>
            <a:pPr marL="0" indent="0">
              <a:buNone/>
            </a:pPr>
            <a:r>
              <a:rPr lang="en-US" sz="1400" dirty="0" smtClean="0">
                <a:solidFill>
                  <a:schemeClr val="tx1"/>
                </a:solidFill>
              </a:rPr>
              <a:t>      }]</a:t>
            </a:r>
          </a:p>
          <a:p>
            <a:pPr marL="0" indent="0">
              <a:buNone/>
            </a:pPr>
            <a:r>
              <a:rPr lang="en-US" sz="1400" dirty="0">
                <a:solidFill>
                  <a:schemeClr val="tx1"/>
                </a:solidFill>
              </a:rPr>
              <a:t> </a:t>
            </a:r>
            <a:r>
              <a:rPr lang="en-US" sz="1400" dirty="0" smtClean="0">
                <a:solidFill>
                  <a:schemeClr val="tx1"/>
                </a:solidFill>
              </a:rPr>
              <a:t> }</a:t>
            </a:r>
          </a:p>
          <a:p>
            <a:pPr marL="0" indent="0">
              <a:buNone/>
            </a:pPr>
            <a:r>
              <a:rPr lang="en-US" sz="1400" dirty="0" smtClean="0">
                <a:solidFill>
                  <a:schemeClr val="tx1"/>
                </a:solidFill>
              </a:rPr>
              <a:t>}</a:t>
            </a:r>
          </a:p>
        </p:txBody>
      </p:sp>
      <p:sp>
        <p:nvSpPr>
          <p:cNvPr id="4" name="Date Placeholder 3"/>
          <p:cNvSpPr>
            <a:spLocks noGrp="1"/>
          </p:cNvSpPr>
          <p:nvPr>
            <p:ph type="dt" sz="half" idx="10"/>
          </p:nvPr>
        </p:nvSpPr>
        <p:spPr/>
        <p:txBody>
          <a:bodyPr/>
          <a:lstStyle/>
          <a:p>
            <a:fld id="{7ACABF49-DE81-4A01-9F17-3346D0C70F64}" type="datetime1">
              <a:rPr lang="en-US" smtClean="0"/>
              <a:t>3/23/2021</a:t>
            </a:fld>
            <a:endParaRPr lang="en-US" dirty="0"/>
          </a:p>
        </p:txBody>
      </p:sp>
      <p:sp>
        <p:nvSpPr>
          <p:cNvPr id="2" name="Footer Placeholder 1"/>
          <p:cNvSpPr>
            <a:spLocks noGrp="1"/>
          </p:cNvSpPr>
          <p:nvPr>
            <p:ph type="ftr" sz="quarter" idx="11"/>
          </p:nvPr>
        </p:nvSpPr>
        <p:spPr/>
        <p:txBody>
          <a:bodyPr/>
          <a:lstStyle/>
          <a:p>
            <a:r>
              <a:rPr lang="en-US" smtClean="0"/>
              <a:t>P2654/P1687.1 Unified Concepts Analysis</a:t>
            </a:r>
            <a:endParaRPr lang="en-US" dirty="0"/>
          </a:p>
        </p:txBody>
      </p:sp>
      <p:sp>
        <p:nvSpPr>
          <p:cNvPr id="3" name="Slide Number Placeholder 2"/>
          <p:cNvSpPr>
            <a:spLocks noGrp="1"/>
          </p:cNvSpPr>
          <p:nvPr>
            <p:ph type="sldNum" sz="quarter" idx="12"/>
          </p:nvPr>
        </p:nvSpPr>
        <p:spPr/>
        <p:txBody>
          <a:bodyPr/>
          <a:lstStyle/>
          <a:p>
            <a:fld id="{BA9B540C-44DA-4F69-89C9-7C84606640D3}" type="slidenum">
              <a:rPr lang="en-US" smtClean="0"/>
              <a:pPr/>
              <a:t>96</a:t>
            </a:fld>
            <a:endParaRPr lang="en-US"/>
          </a:p>
        </p:txBody>
      </p:sp>
      <p:sp>
        <p:nvSpPr>
          <p:cNvPr id="7" name="Content Placeholder 5"/>
          <p:cNvSpPr txBox="1">
            <a:spLocks/>
          </p:cNvSpPr>
          <p:nvPr/>
        </p:nvSpPr>
        <p:spPr>
          <a:xfrm>
            <a:off x="3810000" y="840925"/>
            <a:ext cx="5181600" cy="3962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Font typeface="Arial" pitchFamily="34" charset="0"/>
              <a:buNone/>
            </a:pPr>
            <a:r>
              <a:rPr lang="en-US" sz="1400" b="1" dirty="0" smtClean="0"/>
              <a:t>&lt;node name&gt;</a:t>
            </a:r>
            <a:r>
              <a:rPr lang="en-US" sz="1400" dirty="0" smtClean="0"/>
              <a:t>: instance name for the Model Node</a:t>
            </a:r>
          </a:p>
          <a:p>
            <a:pPr marL="0" indent="0">
              <a:buNone/>
            </a:pPr>
            <a:r>
              <a:rPr lang="en-US" sz="1400" b="1" dirty="0"/>
              <a:t>&lt;RVF protocol&gt;</a:t>
            </a:r>
            <a:r>
              <a:rPr lang="en-US" sz="1400" dirty="0"/>
              <a:t>: Message callback protocol used by the corresponding </a:t>
            </a:r>
            <a:r>
              <a:rPr lang="en-US" sz="1400" dirty="0" smtClean="0"/>
              <a:t>Client and Host Interfaces</a:t>
            </a:r>
          </a:p>
          <a:p>
            <a:pPr marL="0" indent="0">
              <a:buFont typeface="Arial" pitchFamily="34" charset="0"/>
              <a:buNone/>
            </a:pPr>
            <a:r>
              <a:rPr lang="en-US" sz="1400" b="1" dirty="0" smtClean="0"/>
              <a:t>&lt;</a:t>
            </a:r>
            <a:r>
              <a:rPr lang="en-US" sz="1400" b="1" dirty="0" err="1" smtClean="0"/>
              <a:t>tstrategy</a:t>
            </a:r>
            <a:r>
              <a:rPr lang="en-US" sz="1400" b="1" dirty="0" smtClean="0"/>
              <a:t>&gt;</a:t>
            </a:r>
            <a:r>
              <a:rPr lang="en-US" sz="1400" dirty="0" smtClean="0"/>
              <a:t>: Transformation strategy to use (e.g., SCAN, JTAG, I2C, SPI). This name corresponds to the library containing the transformation callbacks defining the strategy to use.</a:t>
            </a:r>
          </a:p>
          <a:p>
            <a:pPr marL="0" indent="0">
              <a:buNone/>
            </a:pPr>
            <a:r>
              <a:rPr lang="en-US" sz="1400" b="1" dirty="0"/>
              <a:t>&lt;</a:t>
            </a:r>
            <a:r>
              <a:rPr lang="en-US" sz="1400" b="1" dirty="0" err="1"/>
              <a:t>dstrategy</a:t>
            </a:r>
            <a:r>
              <a:rPr lang="en-US" sz="1400" b="1" dirty="0"/>
              <a:t>&gt;</a:t>
            </a:r>
            <a:r>
              <a:rPr lang="en-US" sz="1400" dirty="0"/>
              <a:t>: Optional debug process to use. The strategy corresponds to the library containing the debug callbacks for this node</a:t>
            </a:r>
            <a:r>
              <a:rPr lang="en-US" sz="1400" dirty="0" smtClean="0"/>
              <a:t>.</a:t>
            </a:r>
          </a:p>
          <a:p>
            <a:pPr marL="0" indent="0">
              <a:buFont typeface="Arial" pitchFamily="34" charset="0"/>
              <a:buNone/>
            </a:pPr>
            <a:r>
              <a:rPr lang="en-US" sz="1400" b="1" dirty="0" smtClean="0"/>
              <a:t>&lt;visible&gt;</a:t>
            </a:r>
            <a:r>
              <a:rPr lang="en-US" sz="1400" dirty="0" smtClean="0"/>
              <a:t>: Attribute to specify whether node is visible in the path specification or not.  Default is false, not visible.</a:t>
            </a:r>
          </a:p>
          <a:p>
            <a:pPr marL="0" indent="0">
              <a:buFont typeface="Arial" pitchFamily="34" charset="0"/>
              <a:buNone/>
            </a:pPr>
            <a:r>
              <a:rPr lang="en-US" sz="1400" b="1" dirty="0" smtClean="0"/>
              <a:t>&lt;child node&gt;</a:t>
            </a:r>
            <a:r>
              <a:rPr lang="en-US" sz="1400" dirty="0" smtClean="0"/>
              <a:t>: One or more nodes defining a hierarchical sub-tree of </a:t>
            </a:r>
            <a:r>
              <a:rPr lang="en-US" sz="1400" smtClean="0"/>
              <a:t>this CONTROLLER node</a:t>
            </a:r>
            <a:r>
              <a:rPr lang="en-US" sz="1400" dirty="0" smtClean="0"/>
              <a:t>.</a:t>
            </a:r>
          </a:p>
          <a:p>
            <a:pPr marL="0" indent="0">
              <a:buFont typeface="Arial" pitchFamily="34" charset="0"/>
              <a:buNone/>
            </a:pPr>
            <a:endParaRPr lang="en-US" sz="1400" dirty="0"/>
          </a:p>
        </p:txBody>
      </p:sp>
    </p:spTree>
    <p:extLst>
      <p:ext uri="{BB962C8B-B14F-4D97-AF65-F5344CB8AC3E}">
        <p14:creationId xmlns:p14="http://schemas.microsoft.com/office/powerpoint/2010/main" val="226694380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4000" dirty="0" smtClean="0"/>
              <a:t>JSON Based SIT for JTAGBoard1</a:t>
            </a:r>
            <a:endParaRPr lang="en-US" sz="4000" dirty="0"/>
          </a:p>
        </p:txBody>
      </p:sp>
      <p:sp>
        <p:nvSpPr>
          <p:cNvPr id="8" name="Content Placeholder 7"/>
          <p:cNvSpPr>
            <a:spLocks noGrp="1"/>
          </p:cNvSpPr>
          <p:nvPr>
            <p:ph sz="half" idx="2"/>
          </p:nvPr>
        </p:nvSpPr>
        <p:spPr>
          <a:xfrm>
            <a:off x="3505200" y="1123950"/>
            <a:ext cx="5181600" cy="3394472"/>
          </a:xfrm>
        </p:spPr>
        <p:txBody>
          <a:bodyPr>
            <a:noAutofit/>
          </a:bodyPr>
          <a:lstStyle/>
          <a:p>
            <a:pPr marL="0" indent="0">
              <a:buNone/>
            </a:pPr>
            <a:r>
              <a:rPr lang="en-US" sz="800" dirty="0" smtClean="0">
                <a:solidFill>
                  <a:schemeClr val="tx1"/>
                </a:solidFill>
              </a:rPr>
              <a:t>                   </a:t>
            </a:r>
            <a:r>
              <a:rPr lang="en-US" sz="800" dirty="0">
                <a:solidFill>
                  <a:schemeClr val="tx1"/>
                </a:solidFill>
              </a:rPr>
              <a:t>"LINKER": {</a:t>
            </a:r>
          </a:p>
          <a:p>
            <a:pPr marL="0" indent="0">
              <a:buNone/>
            </a:pPr>
            <a:r>
              <a:rPr lang="en-US" sz="800" dirty="0">
                <a:solidFill>
                  <a:schemeClr val="tx1"/>
                </a:solidFill>
              </a:rPr>
              <a:t>                      "name": "U1",</a:t>
            </a:r>
          </a:p>
          <a:p>
            <a:pPr marL="0" indent="0">
              <a:buNone/>
            </a:pPr>
            <a:r>
              <a:rPr lang="en-US" sz="800" dirty="0">
                <a:solidFill>
                  <a:schemeClr val="tx1"/>
                </a:solidFill>
              </a:rPr>
              <a:t>                      "transform": "</a:t>
            </a:r>
            <a:r>
              <a:rPr lang="en-US" sz="800" dirty="0" err="1">
                <a:solidFill>
                  <a:schemeClr val="tx1"/>
                </a:solidFill>
              </a:rPr>
              <a:t>TAPTransform</a:t>
            </a:r>
            <a:r>
              <a:rPr lang="en-US" sz="800" dirty="0">
                <a:solidFill>
                  <a:schemeClr val="tx1"/>
                </a:solidFill>
              </a:rPr>
              <a:t>",</a:t>
            </a:r>
          </a:p>
          <a:p>
            <a:pPr marL="0" indent="0">
              <a:buNone/>
            </a:pPr>
            <a:r>
              <a:rPr lang="en-US" sz="800" dirty="0">
                <a:solidFill>
                  <a:schemeClr val="tx1"/>
                </a:solidFill>
              </a:rPr>
              <a:t>                      "visible": true,</a:t>
            </a:r>
          </a:p>
          <a:p>
            <a:pPr marL="0" indent="0">
              <a:buNone/>
            </a:pPr>
            <a:r>
              <a:rPr lang="en-US" sz="800" dirty="0">
                <a:solidFill>
                  <a:schemeClr val="tx1"/>
                </a:solidFill>
              </a:rPr>
              <a:t>                      "selector": {</a:t>
            </a:r>
          </a:p>
          <a:p>
            <a:pPr marL="0" indent="0">
              <a:buNone/>
            </a:pPr>
            <a:r>
              <a:rPr lang="en-US" sz="800" dirty="0">
                <a:solidFill>
                  <a:schemeClr val="tx1"/>
                </a:solidFill>
              </a:rPr>
              <a:t>                        "Custom": "</a:t>
            </a:r>
            <a:r>
              <a:rPr lang="en-US" sz="800" dirty="0" err="1">
                <a:solidFill>
                  <a:schemeClr val="tx1"/>
                </a:solidFill>
              </a:rPr>
              <a:t>TAPSelector</a:t>
            </a:r>
            <a:r>
              <a:rPr lang="en-US" sz="800" dirty="0">
                <a:solidFill>
                  <a:schemeClr val="tx1"/>
                </a:solidFill>
              </a:rPr>
              <a:t>"</a:t>
            </a:r>
          </a:p>
          <a:p>
            <a:pPr marL="0" indent="0">
              <a:buNone/>
            </a:pPr>
            <a:r>
              <a:rPr lang="en-US" sz="800" dirty="0">
                <a:solidFill>
                  <a:schemeClr val="tx1"/>
                </a:solidFill>
              </a:rPr>
              <a:t>                      },</a:t>
            </a:r>
          </a:p>
          <a:p>
            <a:pPr marL="0" indent="0">
              <a:buNone/>
            </a:pPr>
            <a:r>
              <a:rPr lang="en-US" sz="800" dirty="0">
                <a:solidFill>
                  <a:schemeClr val="tx1"/>
                </a:solidFill>
              </a:rPr>
              <a:t>                      "control": [],</a:t>
            </a:r>
          </a:p>
          <a:p>
            <a:pPr marL="0" indent="0">
              <a:buNone/>
            </a:pPr>
            <a:r>
              <a:rPr lang="en-US" sz="800" dirty="0">
                <a:solidFill>
                  <a:schemeClr val="tx1"/>
                </a:solidFill>
              </a:rPr>
              <a:t>                      "derivations": 2,</a:t>
            </a:r>
          </a:p>
          <a:p>
            <a:pPr marL="0" indent="0">
              <a:buNone/>
            </a:pPr>
            <a:r>
              <a:rPr lang="en-US" sz="800" dirty="0">
                <a:solidFill>
                  <a:schemeClr val="tx1"/>
                </a:solidFill>
              </a:rPr>
              <a:t>                      "children": [</a:t>
            </a:r>
          </a:p>
          <a:p>
            <a:pPr marL="0" indent="0">
              <a:buNone/>
            </a:pPr>
            <a:r>
              <a:rPr lang="en-US" sz="800" dirty="0">
                <a:solidFill>
                  <a:schemeClr val="tx1"/>
                </a:solidFill>
              </a:rPr>
              <a:t>                        {</a:t>
            </a:r>
          </a:p>
          <a:p>
            <a:pPr marL="0" indent="0">
              <a:buNone/>
            </a:pPr>
            <a:r>
              <a:rPr lang="en-US" sz="800" dirty="0">
                <a:solidFill>
                  <a:schemeClr val="tx1"/>
                </a:solidFill>
              </a:rPr>
              <a:t>                          "REGISTER": {</a:t>
            </a:r>
          </a:p>
          <a:p>
            <a:pPr marL="0" indent="0">
              <a:buNone/>
            </a:pPr>
            <a:r>
              <a:rPr lang="en-US" sz="800" dirty="0">
                <a:solidFill>
                  <a:schemeClr val="tx1"/>
                </a:solidFill>
              </a:rPr>
              <a:t>                            "name": "IR",</a:t>
            </a:r>
          </a:p>
          <a:p>
            <a:pPr marL="0" indent="0">
              <a:buNone/>
            </a:pPr>
            <a:r>
              <a:rPr lang="en-US" sz="800" dirty="0">
                <a:solidFill>
                  <a:schemeClr val="tx1"/>
                </a:solidFill>
              </a:rPr>
              <a:t>                            "size": 8,</a:t>
            </a:r>
          </a:p>
          <a:p>
            <a:pPr marL="0" indent="0">
              <a:buNone/>
            </a:pPr>
            <a:r>
              <a:rPr lang="en-US" sz="800" dirty="0">
                <a:solidFill>
                  <a:schemeClr val="tx1"/>
                </a:solidFill>
              </a:rPr>
              <a:t>                            "safe": "0xFF",</a:t>
            </a:r>
          </a:p>
          <a:p>
            <a:pPr marL="0" indent="0">
              <a:buNone/>
            </a:pPr>
            <a:r>
              <a:rPr lang="en-US" sz="800" dirty="0">
                <a:solidFill>
                  <a:schemeClr val="tx1"/>
                </a:solidFill>
              </a:rPr>
              <a:t>                            "transform": "</a:t>
            </a:r>
            <a:r>
              <a:rPr lang="en-US" sz="800" dirty="0" err="1">
                <a:solidFill>
                  <a:schemeClr val="tx1"/>
                </a:solidFill>
              </a:rPr>
              <a:t>TDRTransform</a:t>
            </a:r>
            <a:r>
              <a:rPr lang="en-US" sz="800" dirty="0">
                <a:solidFill>
                  <a:schemeClr val="tx1"/>
                </a:solidFill>
              </a:rPr>
              <a:t>",</a:t>
            </a:r>
          </a:p>
          <a:p>
            <a:pPr marL="0" indent="0">
              <a:buNone/>
            </a:pPr>
            <a:r>
              <a:rPr lang="en-US" sz="800" dirty="0">
                <a:solidFill>
                  <a:schemeClr val="tx1"/>
                </a:solidFill>
              </a:rPr>
              <a:t>                            "inject": "</a:t>
            </a:r>
            <a:r>
              <a:rPr lang="en-US" sz="800" dirty="0" err="1">
                <a:solidFill>
                  <a:schemeClr val="tx1"/>
                </a:solidFill>
              </a:rPr>
              <a:t>TDRInject</a:t>
            </a:r>
            <a:r>
              <a:rPr lang="en-US" sz="800" dirty="0">
                <a:solidFill>
                  <a:schemeClr val="tx1"/>
                </a:solidFill>
              </a:rPr>
              <a:t>",</a:t>
            </a:r>
          </a:p>
          <a:p>
            <a:pPr marL="0" indent="0">
              <a:buNone/>
            </a:pPr>
            <a:r>
              <a:rPr lang="en-US" sz="800" dirty="0">
                <a:solidFill>
                  <a:schemeClr val="tx1"/>
                </a:solidFill>
              </a:rPr>
              <a:t>                            "injectors": [</a:t>
            </a:r>
          </a:p>
          <a:p>
            <a:pPr marL="0" indent="0">
              <a:buNone/>
            </a:pPr>
            <a:r>
              <a:rPr lang="en-US" sz="800" dirty="0">
                <a:solidFill>
                  <a:schemeClr val="tx1"/>
                </a:solidFill>
              </a:rPr>
              <a:t>                              {</a:t>
            </a:r>
          </a:p>
          <a:p>
            <a:pPr marL="0" indent="0">
              <a:buNone/>
            </a:pPr>
            <a:r>
              <a:rPr lang="en-US" sz="800" dirty="0">
                <a:solidFill>
                  <a:schemeClr val="tx1"/>
                </a:solidFill>
              </a:rPr>
              <a:t>                                "</a:t>
            </a:r>
            <a:r>
              <a:rPr lang="en-US" sz="800" dirty="0" err="1">
                <a:solidFill>
                  <a:schemeClr val="tx1"/>
                </a:solidFill>
              </a:rPr>
              <a:t>TDRio</a:t>
            </a:r>
            <a:r>
              <a:rPr lang="en-US" sz="800" dirty="0">
                <a:solidFill>
                  <a:schemeClr val="tx1"/>
                </a:solidFill>
              </a:rPr>
              <a:t>": "size=8 safe=0xFF"</a:t>
            </a:r>
          </a:p>
          <a:p>
            <a:pPr marL="0" indent="0">
              <a:buNone/>
            </a:pPr>
            <a:r>
              <a:rPr lang="en-US" sz="800" dirty="0">
                <a:solidFill>
                  <a:schemeClr val="tx1"/>
                </a:solidFill>
              </a:rPr>
              <a:t>                              }</a:t>
            </a:r>
          </a:p>
          <a:p>
            <a:pPr marL="0" indent="0">
              <a:buNone/>
            </a:pPr>
            <a:r>
              <a:rPr lang="en-US" sz="800" dirty="0">
                <a:solidFill>
                  <a:schemeClr val="tx1"/>
                </a:solidFill>
              </a:rPr>
              <a:t>                            ],</a:t>
            </a:r>
          </a:p>
          <a:p>
            <a:pPr marL="0" indent="0">
              <a:buNone/>
            </a:pPr>
            <a:r>
              <a:rPr lang="en-US" sz="800" dirty="0">
                <a:solidFill>
                  <a:schemeClr val="tx1"/>
                </a:solidFill>
              </a:rPr>
              <a:t>                            "sticky": false,</a:t>
            </a:r>
          </a:p>
          <a:p>
            <a:pPr marL="0" indent="0">
              <a:buNone/>
            </a:pPr>
            <a:r>
              <a:rPr lang="en-US" sz="800" dirty="0">
                <a:solidFill>
                  <a:schemeClr val="tx1"/>
                </a:solidFill>
              </a:rPr>
              <a:t>                            "visible": true</a:t>
            </a:r>
          </a:p>
          <a:p>
            <a:pPr marL="0" indent="0">
              <a:buNone/>
            </a:pPr>
            <a:r>
              <a:rPr lang="en-US" sz="800" dirty="0">
                <a:solidFill>
                  <a:schemeClr val="tx1"/>
                </a:solidFill>
              </a:rPr>
              <a:t>                          },</a:t>
            </a:r>
          </a:p>
        </p:txBody>
      </p:sp>
      <p:sp>
        <p:nvSpPr>
          <p:cNvPr id="4" name="Date Placeholder 3"/>
          <p:cNvSpPr>
            <a:spLocks noGrp="1"/>
          </p:cNvSpPr>
          <p:nvPr>
            <p:ph type="dt" sz="half" idx="10"/>
          </p:nvPr>
        </p:nvSpPr>
        <p:spPr/>
        <p:txBody>
          <a:bodyPr/>
          <a:lstStyle/>
          <a:p>
            <a:fld id="{EA45C05C-116E-4AE8-A9A3-CF59ABB6064B}" type="datetime1">
              <a:rPr lang="en-US" smtClean="0"/>
              <a:t>3/23/2021</a:t>
            </a:fld>
            <a:endParaRPr lang="en-US" dirty="0"/>
          </a:p>
        </p:txBody>
      </p:sp>
      <p:sp>
        <p:nvSpPr>
          <p:cNvPr id="5" name="Footer Placeholder 4"/>
          <p:cNvSpPr>
            <a:spLocks noGrp="1"/>
          </p:cNvSpPr>
          <p:nvPr>
            <p:ph type="ftr" sz="quarter" idx="11"/>
          </p:nvPr>
        </p:nvSpPr>
        <p:spPr/>
        <p:txBody>
          <a:bodyPr/>
          <a:lstStyle/>
          <a:p>
            <a:r>
              <a:rPr lang="en-US" smtClean="0"/>
              <a:t>P2654/P1687.1 Unified Concepts Analysis</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97</a:t>
            </a:fld>
            <a:endParaRPr lang="en-US"/>
          </a:p>
        </p:txBody>
      </p:sp>
      <p:sp>
        <p:nvSpPr>
          <p:cNvPr id="9" name="Content Placeholder 8"/>
          <p:cNvSpPr>
            <a:spLocks noGrp="1"/>
          </p:cNvSpPr>
          <p:nvPr>
            <p:ph sz="quarter" idx="13"/>
          </p:nvPr>
        </p:nvSpPr>
        <p:spPr/>
        <p:txBody>
          <a:bodyPr>
            <a:noAutofit/>
          </a:bodyPr>
          <a:lstStyle/>
          <a:p>
            <a:pPr marL="0" indent="0">
              <a:buNone/>
            </a:pPr>
            <a:r>
              <a:rPr lang="en-US" sz="800" dirty="0">
                <a:solidFill>
                  <a:schemeClr val="tx1"/>
                </a:solidFill>
              </a:rPr>
              <a:t>{</a:t>
            </a:r>
          </a:p>
          <a:p>
            <a:pPr marL="0" indent="0">
              <a:buNone/>
            </a:pPr>
            <a:r>
              <a:rPr lang="en-US" sz="800" dirty="0">
                <a:solidFill>
                  <a:schemeClr val="tx1"/>
                </a:solidFill>
              </a:rPr>
              <a:t>  "ROOT" : {</a:t>
            </a:r>
          </a:p>
          <a:p>
            <a:pPr marL="0" indent="0">
              <a:buNone/>
            </a:pPr>
            <a:r>
              <a:rPr lang="en-US" sz="800" dirty="0">
                <a:solidFill>
                  <a:schemeClr val="tx1"/>
                </a:solidFill>
              </a:rPr>
              <a:t>    "name": "JTAGBoard1",</a:t>
            </a:r>
          </a:p>
          <a:p>
            <a:pPr marL="0" indent="0">
              <a:buNone/>
            </a:pPr>
            <a:r>
              <a:rPr lang="en-US" sz="800" dirty="0">
                <a:solidFill>
                  <a:schemeClr val="tx1"/>
                </a:solidFill>
              </a:rPr>
              <a:t>    "</a:t>
            </a:r>
            <a:r>
              <a:rPr lang="en-US" sz="800" dirty="0" err="1">
                <a:solidFill>
                  <a:schemeClr val="tx1"/>
                </a:solidFill>
              </a:rPr>
              <a:t>hproto</a:t>
            </a:r>
            <a:r>
              <a:rPr lang="en-US" sz="800" dirty="0">
                <a:solidFill>
                  <a:schemeClr val="tx1"/>
                </a:solidFill>
              </a:rPr>
              <a:t>": "JTAG",</a:t>
            </a:r>
          </a:p>
          <a:p>
            <a:pPr marL="0" indent="0">
              <a:buNone/>
            </a:pPr>
            <a:r>
              <a:rPr lang="en-US" sz="800" dirty="0">
                <a:solidFill>
                  <a:schemeClr val="tx1"/>
                </a:solidFill>
              </a:rPr>
              <a:t>    "transform": "JTAGBoard1",</a:t>
            </a:r>
          </a:p>
          <a:p>
            <a:pPr marL="0" indent="0">
              <a:buNone/>
            </a:pPr>
            <a:r>
              <a:rPr lang="en-US" sz="800" dirty="0">
                <a:solidFill>
                  <a:schemeClr val="tx1"/>
                </a:solidFill>
              </a:rPr>
              <a:t>    "visible": false,</a:t>
            </a:r>
          </a:p>
          <a:p>
            <a:pPr marL="0" indent="0">
              <a:buNone/>
            </a:pPr>
            <a:r>
              <a:rPr lang="en-US" sz="800" dirty="0">
                <a:solidFill>
                  <a:schemeClr val="tx1"/>
                </a:solidFill>
              </a:rPr>
              <a:t>    "children": [</a:t>
            </a:r>
          </a:p>
          <a:p>
            <a:pPr marL="0" indent="0">
              <a:buNone/>
            </a:pPr>
            <a:r>
              <a:rPr lang="en-US" sz="800" dirty="0">
                <a:solidFill>
                  <a:schemeClr val="tx1"/>
                </a:solidFill>
              </a:rPr>
              <a:t>      {</a:t>
            </a:r>
          </a:p>
          <a:p>
            <a:pPr marL="0" indent="0">
              <a:buNone/>
            </a:pPr>
            <a:r>
              <a:rPr lang="en-US" sz="800" dirty="0">
                <a:solidFill>
                  <a:schemeClr val="tx1"/>
                </a:solidFill>
              </a:rPr>
              <a:t>        "CONTROLLER": {</a:t>
            </a:r>
          </a:p>
          <a:p>
            <a:pPr marL="0" indent="0">
              <a:buNone/>
            </a:pPr>
            <a:r>
              <a:rPr lang="en-US" sz="800" dirty="0">
                <a:solidFill>
                  <a:schemeClr val="tx1"/>
                </a:solidFill>
              </a:rPr>
              <a:t>          "name": "</a:t>
            </a:r>
            <a:r>
              <a:rPr lang="en-US" sz="800" dirty="0" err="1">
                <a:solidFill>
                  <a:schemeClr val="tx1"/>
                </a:solidFill>
              </a:rPr>
              <a:t>JTAGControllerAssembly</a:t>
            </a:r>
            <a:r>
              <a:rPr lang="en-US" sz="800" dirty="0">
                <a:solidFill>
                  <a:schemeClr val="tx1"/>
                </a:solidFill>
              </a:rPr>
              <a:t>",</a:t>
            </a:r>
          </a:p>
          <a:p>
            <a:pPr marL="0" indent="0">
              <a:buNone/>
            </a:pPr>
            <a:r>
              <a:rPr lang="en-US" sz="800" dirty="0">
                <a:solidFill>
                  <a:schemeClr val="tx1"/>
                </a:solidFill>
              </a:rPr>
              <a:t>          "</a:t>
            </a:r>
            <a:r>
              <a:rPr lang="en-US" sz="800" dirty="0" err="1">
                <a:solidFill>
                  <a:schemeClr val="tx1"/>
                </a:solidFill>
              </a:rPr>
              <a:t>hproto</a:t>
            </a:r>
            <a:r>
              <a:rPr lang="en-US" sz="800" dirty="0">
                <a:solidFill>
                  <a:schemeClr val="tx1"/>
                </a:solidFill>
              </a:rPr>
              <a:t>": "JTAG",</a:t>
            </a:r>
          </a:p>
          <a:p>
            <a:pPr marL="0" indent="0">
              <a:buNone/>
            </a:pPr>
            <a:r>
              <a:rPr lang="en-US" sz="800" dirty="0">
                <a:solidFill>
                  <a:schemeClr val="tx1"/>
                </a:solidFill>
              </a:rPr>
              <a:t>          "transform": "</a:t>
            </a:r>
            <a:r>
              <a:rPr lang="en-US" sz="800" dirty="0" err="1">
                <a:solidFill>
                  <a:schemeClr val="tx1"/>
                </a:solidFill>
              </a:rPr>
              <a:t>JTAGControllerAssembly</a:t>
            </a:r>
            <a:r>
              <a:rPr lang="en-US" sz="800" dirty="0">
                <a:solidFill>
                  <a:schemeClr val="tx1"/>
                </a:solidFill>
              </a:rPr>
              <a:t>",</a:t>
            </a:r>
          </a:p>
          <a:p>
            <a:pPr marL="0" indent="0">
              <a:buNone/>
            </a:pPr>
            <a:r>
              <a:rPr lang="en-US" sz="800" dirty="0">
                <a:solidFill>
                  <a:schemeClr val="tx1"/>
                </a:solidFill>
              </a:rPr>
              <a:t>          "visible": false,</a:t>
            </a:r>
          </a:p>
          <a:p>
            <a:pPr marL="0" indent="0">
              <a:buNone/>
            </a:pPr>
            <a:r>
              <a:rPr lang="en-US" sz="800" dirty="0">
                <a:solidFill>
                  <a:schemeClr val="tx1"/>
                </a:solidFill>
              </a:rPr>
              <a:t>          "children": [</a:t>
            </a:r>
          </a:p>
          <a:p>
            <a:pPr marL="0" indent="0">
              <a:buNone/>
            </a:pPr>
            <a:r>
              <a:rPr lang="en-US" sz="800" dirty="0">
                <a:solidFill>
                  <a:schemeClr val="tx1"/>
                </a:solidFill>
              </a:rPr>
              <a:t>            {</a:t>
            </a:r>
          </a:p>
          <a:p>
            <a:pPr marL="0" indent="0">
              <a:buNone/>
            </a:pPr>
            <a:r>
              <a:rPr lang="en-US" sz="800" dirty="0">
                <a:solidFill>
                  <a:schemeClr val="tx1"/>
                </a:solidFill>
              </a:rPr>
              <a:t>              "CHAIN": {</a:t>
            </a:r>
          </a:p>
          <a:p>
            <a:pPr marL="0" indent="0">
              <a:buNone/>
            </a:pPr>
            <a:r>
              <a:rPr lang="en-US" sz="800" dirty="0">
                <a:solidFill>
                  <a:schemeClr val="tx1"/>
                </a:solidFill>
              </a:rPr>
              <a:t>                "name": "</a:t>
            </a:r>
            <a:r>
              <a:rPr lang="en-US" sz="800" dirty="0" err="1">
                <a:solidFill>
                  <a:schemeClr val="tx1"/>
                </a:solidFill>
              </a:rPr>
              <a:t>JTAGChain</a:t>
            </a:r>
            <a:r>
              <a:rPr lang="en-US" sz="800" dirty="0">
                <a:solidFill>
                  <a:schemeClr val="tx1"/>
                </a:solidFill>
              </a:rPr>
              <a:t>",</a:t>
            </a:r>
          </a:p>
          <a:p>
            <a:pPr marL="0" indent="0">
              <a:buNone/>
            </a:pPr>
            <a:r>
              <a:rPr lang="en-US" sz="800" dirty="0">
                <a:solidFill>
                  <a:schemeClr val="tx1"/>
                </a:solidFill>
              </a:rPr>
              <a:t>                "transform": "</a:t>
            </a:r>
            <a:r>
              <a:rPr lang="en-US" sz="800" dirty="0" err="1">
                <a:solidFill>
                  <a:schemeClr val="tx1"/>
                </a:solidFill>
              </a:rPr>
              <a:t>JTAGChain</a:t>
            </a:r>
            <a:r>
              <a:rPr lang="en-US" sz="800" dirty="0">
                <a:solidFill>
                  <a:schemeClr val="tx1"/>
                </a:solidFill>
              </a:rPr>
              <a:t>",</a:t>
            </a:r>
          </a:p>
          <a:p>
            <a:pPr marL="0" indent="0">
              <a:buNone/>
            </a:pPr>
            <a:r>
              <a:rPr lang="en-US" sz="800" dirty="0">
                <a:solidFill>
                  <a:schemeClr val="tx1"/>
                </a:solidFill>
              </a:rPr>
              <a:t>                "inject": "",</a:t>
            </a:r>
          </a:p>
          <a:p>
            <a:pPr marL="0" indent="0">
              <a:buNone/>
            </a:pPr>
            <a:r>
              <a:rPr lang="en-US" sz="800" dirty="0">
                <a:solidFill>
                  <a:schemeClr val="tx1"/>
                </a:solidFill>
              </a:rPr>
              <a:t>                "injectors": [</a:t>
            </a:r>
          </a:p>
          <a:p>
            <a:pPr marL="0" indent="0">
              <a:buNone/>
            </a:pPr>
            <a:r>
              <a:rPr lang="en-US" sz="800" dirty="0">
                <a:solidFill>
                  <a:schemeClr val="tx1"/>
                </a:solidFill>
              </a:rPr>
              <a:t>                ],</a:t>
            </a:r>
          </a:p>
          <a:p>
            <a:pPr marL="0" indent="0">
              <a:buNone/>
            </a:pPr>
            <a:r>
              <a:rPr lang="en-US" sz="800" dirty="0">
                <a:solidFill>
                  <a:schemeClr val="tx1"/>
                </a:solidFill>
              </a:rPr>
              <a:t>                "visible": true,</a:t>
            </a:r>
          </a:p>
          <a:p>
            <a:pPr marL="0" indent="0">
              <a:buNone/>
            </a:pPr>
            <a:r>
              <a:rPr lang="en-US" sz="800" dirty="0">
                <a:solidFill>
                  <a:schemeClr val="tx1"/>
                </a:solidFill>
              </a:rPr>
              <a:t>                "children": [</a:t>
            </a:r>
          </a:p>
          <a:p>
            <a:pPr marL="0" indent="0">
              <a:buNone/>
            </a:pPr>
            <a:r>
              <a:rPr lang="en-US" sz="800" dirty="0">
                <a:solidFill>
                  <a:schemeClr val="tx1"/>
                </a:solidFill>
              </a:rPr>
              <a:t>                  {</a:t>
            </a:r>
          </a:p>
        </p:txBody>
      </p:sp>
    </p:spTree>
    <p:extLst>
      <p:ext uri="{BB962C8B-B14F-4D97-AF65-F5344CB8AC3E}">
        <p14:creationId xmlns:p14="http://schemas.microsoft.com/office/powerpoint/2010/main" val="287349861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4000" dirty="0" smtClean="0"/>
              <a:t>JSON Based SIT </a:t>
            </a:r>
            <a:r>
              <a:rPr lang="en-US" sz="4000" dirty="0"/>
              <a:t>for JTAGBoard1</a:t>
            </a:r>
          </a:p>
        </p:txBody>
      </p:sp>
      <p:sp>
        <p:nvSpPr>
          <p:cNvPr id="8" name="Content Placeholder 7"/>
          <p:cNvSpPr>
            <a:spLocks noGrp="1"/>
          </p:cNvSpPr>
          <p:nvPr>
            <p:ph sz="half" idx="2"/>
          </p:nvPr>
        </p:nvSpPr>
        <p:spPr/>
        <p:txBody>
          <a:bodyPr>
            <a:normAutofit/>
          </a:bodyPr>
          <a:lstStyle/>
          <a:p>
            <a:pPr marL="0" indent="0">
              <a:buNone/>
            </a:pPr>
            <a:r>
              <a:rPr lang="en-US" sz="800" dirty="0">
                <a:solidFill>
                  <a:schemeClr val="tx1"/>
                </a:solidFill>
              </a:rPr>
              <a:t> "REGISTER": {</a:t>
            </a:r>
          </a:p>
          <a:p>
            <a:pPr marL="0" indent="0">
              <a:buNone/>
            </a:pPr>
            <a:r>
              <a:rPr lang="en-US" sz="800" dirty="0">
                <a:solidFill>
                  <a:schemeClr val="tx1"/>
                </a:solidFill>
              </a:rPr>
              <a:t>                                  "name": "BYPASS",</a:t>
            </a:r>
          </a:p>
          <a:p>
            <a:pPr marL="0" indent="0">
              <a:buNone/>
            </a:pPr>
            <a:r>
              <a:rPr lang="en-US" sz="800" dirty="0">
                <a:solidFill>
                  <a:schemeClr val="tx1"/>
                </a:solidFill>
              </a:rPr>
              <a:t>                                  "</a:t>
            </a:r>
            <a:r>
              <a:rPr lang="en-US" sz="800" dirty="0" err="1">
                <a:solidFill>
                  <a:schemeClr val="tx1"/>
                </a:solidFill>
              </a:rPr>
              <a:t>cproto</a:t>
            </a:r>
            <a:r>
              <a:rPr lang="en-US" sz="800" dirty="0">
                <a:solidFill>
                  <a:schemeClr val="tx1"/>
                </a:solidFill>
              </a:rPr>
              <a:t>": "JTAG",</a:t>
            </a:r>
          </a:p>
          <a:p>
            <a:pPr marL="0" indent="0">
              <a:buNone/>
            </a:pPr>
            <a:r>
              <a:rPr lang="en-US" sz="800" dirty="0">
                <a:solidFill>
                  <a:schemeClr val="tx1"/>
                </a:solidFill>
              </a:rPr>
              <a:t>                                  "size": 1,</a:t>
            </a:r>
          </a:p>
          <a:p>
            <a:pPr marL="0" indent="0">
              <a:buNone/>
            </a:pPr>
            <a:r>
              <a:rPr lang="en-US" sz="800" dirty="0">
                <a:solidFill>
                  <a:schemeClr val="tx1"/>
                </a:solidFill>
              </a:rPr>
              <a:t>                                  "safe": "0",</a:t>
            </a:r>
          </a:p>
          <a:p>
            <a:pPr marL="0" indent="0">
              <a:buNone/>
            </a:pPr>
            <a:r>
              <a:rPr lang="en-US" sz="800" dirty="0">
                <a:solidFill>
                  <a:schemeClr val="tx1"/>
                </a:solidFill>
              </a:rPr>
              <a:t>                                  "transform": "</a:t>
            </a:r>
            <a:r>
              <a:rPr lang="en-US" sz="800" dirty="0" err="1">
                <a:solidFill>
                  <a:schemeClr val="tx1"/>
                </a:solidFill>
              </a:rPr>
              <a:t>TDRTransform</a:t>
            </a:r>
            <a:r>
              <a:rPr lang="en-US" sz="800" dirty="0">
                <a:solidFill>
                  <a:schemeClr val="tx1"/>
                </a:solidFill>
              </a:rPr>
              <a:t>",</a:t>
            </a:r>
          </a:p>
          <a:p>
            <a:pPr marL="0" indent="0">
              <a:buNone/>
            </a:pPr>
            <a:r>
              <a:rPr lang="en-US" sz="800" dirty="0">
                <a:solidFill>
                  <a:schemeClr val="tx1"/>
                </a:solidFill>
              </a:rPr>
              <a:t>                                  "inject": "</a:t>
            </a:r>
            <a:r>
              <a:rPr lang="en-US" sz="800" dirty="0" err="1">
                <a:solidFill>
                  <a:schemeClr val="tx1"/>
                </a:solidFill>
              </a:rPr>
              <a:t>TDRInject</a:t>
            </a:r>
            <a:r>
              <a:rPr lang="en-US" sz="800" dirty="0">
                <a:solidFill>
                  <a:schemeClr val="tx1"/>
                </a:solidFill>
              </a:rPr>
              <a:t>",</a:t>
            </a:r>
          </a:p>
          <a:p>
            <a:pPr marL="0" indent="0">
              <a:buNone/>
            </a:pPr>
            <a:r>
              <a:rPr lang="en-US" sz="800" dirty="0">
                <a:solidFill>
                  <a:schemeClr val="tx1"/>
                </a:solidFill>
              </a:rPr>
              <a:t>                                  "injectors": [</a:t>
            </a:r>
          </a:p>
          <a:p>
            <a:pPr marL="0" indent="0">
              <a:buNone/>
            </a:pPr>
            <a:r>
              <a:rPr lang="en-US" sz="800" dirty="0">
                <a:solidFill>
                  <a:schemeClr val="tx1"/>
                </a:solidFill>
              </a:rPr>
              <a:t>                                    {</a:t>
            </a:r>
          </a:p>
          <a:p>
            <a:pPr marL="0" indent="0">
              <a:buNone/>
            </a:pPr>
            <a:r>
              <a:rPr lang="en-US" sz="800" dirty="0">
                <a:solidFill>
                  <a:schemeClr val="tx1"/>
                </a:solidFill>
              </a:rPr>
              <a:t>                                      "</a:t>
            </a:r>
            <a:r>
              <a:rPr lang="en-US" sz="800" dirty="0" err="1">
                <a:solidFill>
                  <a:schemeClr val="tx1"/>
                </a:solidFill>
              </a:rPr>
              <a:t>TDRio</a:t>
            </a:r>
            <a:r>
              <a:rPr lang="en-US" sz="800" dirty="0">
                <a:solidFill>
                  <a:schemeClr val="tx1"/>
                </a:solidFill>
              </a:rPr>
              <a:t>": "size=1 safe=0"</a:t>
            </a:r>
          </a:p>
          <a:p>
            <a:pPr marL="0" indent="0">
              <a:buNone/>
            </a:pPr>
            <a:r>
              <a:rPr lang="en-US" sz="800" dirty="0">
                <a:solidFill>
                  <a:schemeClr val="tx1"/>
                </a:solidFill>
              </a:rPr>
              <a:t>                                    }</a:t>
            </a:r>
          </a:p>
          <a:p>
            <a:pPr marL="0" indent="0">
              <a:buNone/>
            </a:pPr>
            <a:r>
              <a:rPr lang="en-US" sz="800" dirty="0">
                <a:solidFill>
                  <a:schemeClr val="tx1"/>
                </a:solidFill>
              </a:rPr>
              <a:t>                                  ],</a:t>
            </a:r>
          </a:p>
          <a:p>
            <a:pPr marL="0" indent="0">
              <a:buNone/>
            </a:pPr>
            <a:r>
              <a:rPr lang="en-US" sz="800" dirty="0">
                <a:solidFill>
                  <a:schemeClr val="tx1"/>
                </a:solidFill>
              </a:rPr>
              <a:t>                                  "sticky": false,</a:t>
            </a:r>
          </a:p>
          <a:p>
            <a:pPr marL="0" indent="0">
              <a:buNone/>
            </a:pPr>
            <a:r>
              <a:rPr lang="en-US" sz="800" dirty="0">
                <a:solidFill>
                  <a:schemeClr val="tx1"/>
                </a:solidFill>
              </a:rPr>
              <a:t>                                  "visible": true</a:t>
            </a:r>
          </a:p>
          <a:p>
            <a:pPr marL="0" indent="0">
              <a:buNone/>
            </a:pPr>
            <a:r>
              <a:rPr lang="en-US" sz="800" dirty="0">
                <a:solidFill>
                  <a:schemeClr val="tx1"/>
                </a:solidFill>
              </a:rPr>
              <a:t>                                }</a:t>
            </a:r>
          </a:p>
          <a:p>
            <a:pPr marL="0" indent="0">
              <a:buNone/>
            </a:pPr>
            <a:r>
              <a:rPr lang="en-US" sz="800" dirty="0">
                <a:solidFill>
                  <a:schemeClr val="tx1"/>
                </a:solidFill>
              </a:rPr>
              <a:t>                              },</a:t>
            </a:r>
          </a:p>
        </p:txBody>
      </p:sp>
      <p:sp>
        <p:nvSpPr>
          <p:cNvPr id="4" name="Date Placeholder 3"/>
          <p:cNvSpPr>
            <a:spLocks noGrp="1"/>
          </p:cNvSpPr>
          <p:nvPr>
            <p:ph type="dt" sz="half" idx="10"/>
          </p:nvPr>
        </p:nvSpPr>
        <p:spPr/>
        <p:txBody>
          <a:bodyPr/>
          <a:lstStyle/>
          <a:p>
            <a:fld id="{266AD9FC-3545-4E7C-A1D5-1709C0EEEFD6}" type="datetime1">
              <a:rPr lang="en-US" smtClean="0"/>
              <a:t>3/23/2021</a:t>
            </a:fld>
            <a:endParaRPr lang="en-US" dirty="0"/>
          </a:p>
        </p:txBody>
      </p:sp>
      <p:sp>
        <p:nvSpPr>
          <p:cNvPr id="5" name="Footer Placeholder 4"/>
          <p:cNvSpPr>
            <a:spLocks noGrp="1"/>
          </p:cNvSpPr>
          <p:nvPr>
            <p:ph type="ftr" sz="quarter" idx="11"/>
          </p:nvPr>
        </p:nvSpPr>
        <p:spPr/>
        <p:txBody>
          <a:bodyPr/>
          <a:lstStyle/>
          <a:p>
            <a:r>
              <a:rPr lang="en-US" smtClean="0"/>
              <a:t>P2654/P1687.1 Unified Concepts Analysis</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98</a:t>
            </a:fld>
            <a:endParaRPr lang="en-US"/>
          </a:p>
        </p:txBody>
      </p:sp>
      <p:sp>
        <p:nvSpPr>
          <p:cNvPr id="9" name="Content Placeholder 8"/>
          <p:cNvSpPr>
            <a:spLocks noGrp="1"/>
          </p:cNvSpPr>
          <p:nvPr>
            <p:ph sz="quarter" idx="13"/>
          </p:nvPr>
        </p:nvSpPr>
        <p:spPr/>
        <p:txBody>
          <a:bodyPr>
            <a:normAutofit/>
          </a:bodyPr>
          <a:lstStyle/>
          <a:p>
            <a:pPr marL="0" indent="0">
              <a:buNone/>
            </a:pPr>
            <a:r>
              <a:rPr lang="en-US" sz="800" dirty="0">
                <a:solidFill>
                  <a:schemeClr val="tx1"/>
                </a:solidFill>
              </a:rPr>
              <a:t> "LINKER": {</a:t>
            </a:r>
          </a:p>
          <a:p>
            <a:pPr marL="0" indent="0">
              <a:buNone/>
            </a:pPr>
            <a:r>
              <a:rPr lang="en-US" sz="800" dirty="0">
                <a:solidFill>
                  <a:schemeClr val="tx1"/>
                </a:solidFill>
              </a:rPr>
              <a:t>                            "name": "</a:t>
            </a:r>
            <a:r>
              <a:rPr lang="en-US" sz="800" dirty="0" err="1">
                <a:solidFill>
                  <a:schemeClr val="tx1"/>
                </a:solidFill>
              </a:rPr>
              <a:t>ScanMux</a:t>
            </a:r>
            <a:r>
              <a:rPr lang="en-US" sz="800" dirty="0">
                <a:solidFill>
                  <a:schemeClr val="tx1"/>
                </a:solidFill>
              </a:rPr>
              <a:t>",</a:t>
            </a:r>
          </a:p>
          <a:p>
            <a:pPr marL="0" indent="0">
              <a:buNone/>
            </a:pPr>
            <a:r>
              <a:rPr lang="en-US" sz="800" dirty="0">
                <a:solidFill>
                  <a:schemeClr val="tx1"/>
                </a:solidFill>
              </a:rPr>
              <a:t>                            "transform": "</a:t>
            </a:r>
            <a:r>
              <a:rPr lang="en-US" sz="800" dirty="0" err="1">
                <a:solidFill>
                  <a:schemeClr val="tx1"/>
                </a:solidFill>
              </a:rPr>
              <a:t>TAPMux</a:t>
            </a:r>
            <a:r>
              <a:rPr lang="en-US" sz="800" dirty="0">
                <a:solidFill>
                  <a:schemeClr val="tx1"/>
                </a:solidFill>
              </a:rPr>
              <a:t>",</a:t>
            </a:r>
          </a:p>
          <a:p>
            <a:pPr marL="0" indent="0">
              <a:buNone/>
            </a:pPr>
            <a:r>
              <a:rPr lang="en-US" sz="800" dirty="0">
                <a:solidFill>
                  <a:schemeClr val="tx1"/>
                </a:solidFill>
              </a:rPr>
              <a:t>                            "visible": false,</a:t>
            </a:r>
          </a:p>
          <a:p>
            <a:pPr marL="0" indent="0">
              <a:buNone/>
            </a:pPr>
            <a:r>
              <a:rPr lang="en-US" sz="800" dirty="0">
                <a:solidFill>
                  <a:schemeClr val="tx1"/>
                </a:solidFill>
              </a:rPr>
              <a:t>                            "selector": {</a:t>
            </a:r>
          </a:p>
          <a:p>
            <a:pPr marL="0" indent="0">
              <a:buNone/>
            </a:pPr>
            <a:r>
              <a:rPr lang="en-US" sz="800" dirty="0">
                <a:solidFill>
                  <a:schemeClr val="tx1"/>
                </a:solidFill>
              </a:rPr>
              <a:t>                              "Table": [</a:t>
            </a:r>
          </a:p>
          <a:p>
            <a:pPr marL="0" indent="0">
              <a:buNone/>
            </a:pPr>
            <a:r>
              <a:rPr lang="en-US" sz="800" dirty="0">
                <a:solidFill>
                  <a:schemeClr val="tx1"/>
                </a:solidFill>
              </a:rPr>
              <a:t>                                {</a:t>
            </a:r>
          </a:p>
          <a:p>
            <a:pPr marL="0" indent="0">
              <a:buNone/>
            </a:pPr>
            <a:r>
              <a:rPr lang="en-US" sz="800" dirty="0">
                <a:solidFill>
                  <a:schemeClr val="tx1"/>
                </a:solidFill>
              </a:rPr>
              <a:t>                                  "0xFF": "BYPASS",</a:t>
            </a:r>
          </a:p>
          <a:p>
            <a:pPr marL="0" indent="0">
              <a:buNone/>
            </a:pPr>
            <a:r>
              <a:rPr lang="en-US" sz="800" dirty="0">
                <a:solidFill>
                  <a:schemeClr val="tx1"/>
                </a:solidFill>
              </a:rPr>
              <a:t>                                  "0x00": "BSR",</a:t>
            </a:r>
          </a:p>
          <a:p>
            <a:pPr marL="0" indent="0">
              <a:buNone/>
            </a:pPr>
            <a:r>
              <a:rPr lang="en-US" sz="800" dirty="0">
                <a:solidFill>
                  <a:schemeClr val="tx1"/>
                </a:solidFill>
              </a:rPr>
              <a:t>                                  "0x01": "BSR"</a:t>
            </a:r>
          </a:p>
          <a:p>
            <a:pPr marL="0" indent="0">
              <a:buNone/>
            </a:pPr>
            <a:r>
              <a:rPr lang="en-US" sz="800" dirty="0">
                <a:solidFill>
                  <a:schemeClr val="tx1"/>
                </a:solidFill>
              </a:rPr>
              <a:t>                                }</a:t>
            </a:r>
          </a:p>
          <a:p>
            <a:pPr marL="0" indent="0">
              <a:buNone/>
            </a:pPr>
            <a:r>
              <a:rPr lang="en-US" sz="800" dirty="0">
                <a:solidFill>
                  <a:schemeClr val="tx1"/>
                </a:solidFill>
              </a:rPr>
              <a:t>                              ]</a:t>
            </a:r>
          </a:p>
          <a:p>
            <a:pPr marL="0" indent="0">
              <a:buNone/>
            </a:pPr>
            <a:r>
              <a:rPr lang="en-US" sz="800" dirty="0">
                <a:solidFill>
                  <a:schemeClr val="tx1"/>
                </a:solidFill>
              </a:rPr>
              <a:t>                            },</a:t>
            </a:r>
          </a:p>
          <a:p>
            <a:pPr marL="0" indent="0">
              <a:buNone/>
            </a:pPr>
            <a:r>
              <a:rPr lang="en-US" sz="800" dirty="0">
                <a:solidFill>
                  <a:schemeClr val="tx1"/>
                </a:solidFill>
              </a:rPr>
              <a:t>                            "control": [</a:t>
            </a:r>
          </a:p>
          <a:p>
            <a:pPr marL="0" indent="0">
              <a:buNone/>
            </a:pPr>
            <a:r>
              <a:rPr lang="en-US" sz="800" dirty="0">
                <a:solidFill>
                  <a:schemeClr val="tx1"/>
                </a:solidFill>
              </a:rPr>
              <a:t>                              "JTAGChain.U1.IR"</a:t>
            </a:r>
          </a:p>
          <a:p>
            <a:pPr marL="0" indent="0">
              <a:buNone/>
            </a:pPr>
            <a:r>
              <a:rPr lang="en-US" sz="800" dirty="0">
                <a:solidFill>
                  <a:schemeClr val="tx1"/>
                </a:solidFill>
              </a:rPr>
              <a:t>                            ],</a:t>
            </a:r>
          </a:p>
          <a:p>
            <a:pPr marL="0" indent="0">
              <a:buNone/>
            </a:pPr>
            <a:r>
              <a:rPr lang="en-US" sz="800" dirty="0">
                <a:solidFill>
                  <a:schemeClr val="tx1"/>
                </a:solidFill>
              </a:rPr>
              <a:t>                            "derivations": 2,</a:t>
            </a:r>
          </a:p>
          <a:p>
            <a:pPr marL="0" indent="0">
              <a:buNone/>
            </a:pPr>
            <a:r>
              <a:rPr lang="en-US" sz="800" dirty="0">
                <a:solidFill>
                  <a:schemeClr val="tx1"/>
                </a:solidFill>
              </a:rPr>
              <a:t>                            "children": [</a:t>
            </a:r>
          </a:p>
          <a:p>
            <a:pPr marL="0" indent="0">
              <a:buNone/>
            </a:pPr>
            <a:r>
              <a:rPr lang="en-US" sz="800" dirty="0">
                <a:solidFill>
                  <a:schemeClr val="tx1"/>
                </a:solidFill>
              </a:rPr>
              <a:t>                              {</a:t>
            </a:r>
          </a:p>
        </p:txBody>
      </p:sp>
    </p:spTree>
    <p:extLst>
      <p:ext uri="{BB962C8B-B14F-4D97-AF65-F5344CB8AC3E}">
        <p14:creationId xmlns:p14="http://schemas.microsoft.com/office/powerpoint/2010/main" val="195308121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4000" dirty="0" smtClean="0"/>
              <a:t>JSON Based SIT </a:t>
            </a:r>
            <a:r>
              <a:rPr lang="en-US" sz="4000" dirty="0"/>
              <a:t>for JTAGBoard1</a:t>
            </a:r>
          </a:p>
        </p:txBody>
      </p:sp>
      <p:sp>
        <p:nvSpPr>
          <p:cNvPr id="8" name="Content Placeholder 7"/>
          <p:cNvSpPr>
            <a:spLocks noGrp="1"/>
          </p:cNvSpPr>
          <p:nvPr>
            <p:ph sz="half" idx="2"/>
          </p:nvPr>
        </p:nvSpPr>
        <p:spPr/>
        <p:txBody>
          <a:bodyPr>
            <a:normAutofit/>
          </a:bodyPr>
          <a:lstStyle/>
          <a:p>
            <a:pPr marL="0" indent="0">
              <a:buNone/>
            </a:pPr>
            <a:r>
              <a:rPr lang="en-US" sz="800" dirty="0" smtClean="0">
                <a:solidFill>
                  <a:schemeClr val="tx1"/>
                </a:solidFill>
              </a:rPr>
              <a:t>                               </a:t>
            </a:r>
            <a:r>
              <a:rPr lang="en-US" sz="800" dirty="0">
                <a:solidFill>
                  <a:schemeClr val="tx1"/>
                </a:solidFill>
              </a:rPr>
              <a:t>}</a:t>
            </a:r>
          </a:p>
          <a:p>
            <a:pPr marL="0" indent="0">
              <a:buNone/>
            </a:pPr>
            <a:r>
              <a:rPr lang="en-US" sz="800" dirty="0">
                <a:solidFill>
                  <a:schemeClr val="tx1"/>
                </a:solidFill>
              </a:rPr>
              <a:t>                            ]</a:t>
            </a:r>
          </a:p>
          <a:p>
            <a:pPr marL="0" indent="0">
              <a:buNone/>
            </a:pPr>
            <a:r>
              <a:rPr lang="en-US" sz="800" dirty="0">
                <a:solidFill>
                  <a:schemeClr val="tx1"/>
                </a:solidFill>
              </a:rPr>
              <a:t>                          }</a:t>
            </a:r>
          </a:p>
          <a:p>
            <a:pPr marL="0" indent="0">
              <a:buNone/>
            </a:pPr>
            <a:r>
              <a:rPr lang="en-US" sz="800" dirty="0">
                <a:solidFill>
                  <a:schemeClr val="tx1"/>
                </a:solidFill>
              </a:rPr>
              <a:t>                        }</a:t>
            </a:r>
          </a:p>
          <a:p>
            <a:pPr marL="0" indent="0">
              <a:buNone/>
            </a:pPr>
            <a:r>
              <a:rPr lang="en-US" sz="800" dirty="0">
                <a:solidFill>
                  <a:schemeClr val="tx1"/>
                </a:solidFill>
              </a:rPr>
              <a:t>                      ]</a:t>
            </a:r>
          </a:p>
          <a:p>
            <a:pPr marL="0" indent="0">
              <a:buNone/>
            </a:pPr>
            <a:r>
              <a:rPr lang="en-US" sz="800" dirty="0">
                <a:solidFill>
                  <a:schemeClr val="tx1"/>
                </a:solidFill>
              </a:rPr>
              <a:t>                    }</a:t>
            </a:r>
          </a:p>
          <a:p>
            <a:pPr marL="0" indent="0">
              <a:buNone/>
            </a:pPr>
            <a:r>
              <a:rPr lang="en-US" sz="800" dirty="0">
                <a:solidFill>
                  <a:schemeClr val="tx1"/>
                </a:solidFill>
              </a:rPr>
              <a:t>                  }</a:t>
            </a:r>
          </a:p>
          <a:p>
            <a:pPr marL="0" indent="0">
              <a:buNone/>
            </a:pPr>
            <a:r>
              <a:rPr lang="en-US" sz="800" dirty="0">
                <a:solidFill>
                  <a:schemeClr val="tx1"/>
                </a:solidFill>
              </a:rPr>
              <a:t>                ]</a:t>
            </a:r>
          </a:p>
          <a:p>
            <a:pPr marL="0" indent="0">
              <a:buNone/>
            </a:pPr>
            <a:r>
              <a:rPr lang="en-US" sz="800" dirty="0">
                <a:solidFill>
                  <a:schemeClr val="tx1"/>
                </a:solidFill>
              </a:rPr>
              <a:t>              }</a:t>
            </a:r>
          </a:p>
          <a:p>
            <a:pPr marL="0" indent="0">
              <a:buNone/>
            </a:pPr>
            <a:r>
              <a:rPr lang="en-US" sz="800" dirty="0">
                <a:solidFill>
                  <a:schemeClr val="tx1"/>
                </a:solidFill>
              </a:rPr>
              <a:t>            }</a:t>
            </a:r>
          </a:p>
          <a:p>
            <a:pPr marL="0" indent="0">
              <a:buNone/>
            </a:pPr>
            <a:r>
              <a:rPr lang="en-US" sz="800" dirty="0">
                <a:solidFill>
                  <a:schemeClr val="tx1"/>
                </a:solidFill>
              </a:rPr>
              <a:t>          ]</a:t>
            </a:r>
          </a:p>
          <a:p>
            <a:pPr marL="0" indent="0">
              <a:buNone/>
            </a:pPr>
            <a:r>
              <a:rPr lang="en-US" sz="800" dirty="0">
                <a:solidFill>
                  <a:schemeClr val="tx1"/>
                </a:solidFill>
              </a:rPr>
              <a:t>        }</a:t>
            </a:r>
          </a:p>
          <a:p>
            <a:pPr marL="0" indent="0">
              <a:buNone/>
            </a:pPr>
            <a:r>
              <a:rPr lang="en-US" sz="800" dirty="0">
                <a:solidFill>
                  <a:schemeClr val="tx1"/>
                </a:solidFill>
              </a:rPr>
              <a:t>      },</a:t>
            </a:r>
          </a:p>
        </p:txBody>
      </p:sp>
      <p:sp>
        <p:nvSpPr>
          <p:cNvPr id="4" name="Date Placeholder 3"/>
          <p:cNvSpPr>
            <a:spLocks noGrp="1"/>
          </p:cNvSpPr>
          <p:nvPr>
            <p:ph type="dt" sz="half" idx="10"/>
          </p:nvPr>
        </p:nvSpPr>
        <p:spPr/>
        <p:txBody>
          <a:bodyPr/>
          <a:lstStyle/>
          <a:p>
            <a:fld id="{266AD9FC-3545-4E7C-A1D5-1709C0EEEFD6}" type="datetime1">
              <a:rPr lang="en-US" smtClean="0"/>
              <a:t>3/23/2021</a:t>
            </a:fld>
            <a:endParaRPr lang="en-US" dirty="0"/>
          </a:p>
        </p:txBody>
      </p:sp>
      <p:sp>
        <p:nvSpPr>
          <p:cNvPr id="5" name="Footer Placeholder 4"/>
          <p:cNvSpPr>
            <a:spLocks noGrp="1"/>
          </p:cNvSpPr>
          <p:nvPr>
            <p:ph type="ftr" sz="quarter" idx="11"/>
          </p:nvPr>
        </p:nvSpPr>
        <p:spPr/>
        <p:txBody>
          <a:bodyPr/>
          <a:lstStyle/>
          <a:p>
            <a:r>
              <a:rPr lang="en-US" smtClean="0"/>
              <a:t>P2654/P1687.1 Unified Concepts Analysis</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99</a:t>
            </a:fld>
            <a:endParaRPr lang="en-US"/>
          </a:p>
        </p:txBody>
      </p:sp>
      <p:sp>
        <p:nvSpPr>
          <p:cNvPr id="9" name="Content Placeholder 8"/>
          <p:cNvSpPr>
            <a:spLocks noGrp="1"/>
          </p:cNvSpPr>
          <p:nvPr>
            <p:ph sz="quarter" idx="13"/>
          </p:nvPr>
        </p:nvSpPr>
        <p:spPr/>
        <p:txBody>
          <a:bodyPr>
            <a:normAutofit/>
          </a:bodyPr>
          <a:lstStyle/>
          <a:p>
            <a:pPr marL="0" indent="0">
              <a:buNone/>
            </a:pPr>
            <a:r>
              <a:rPr lang="en-US" sz="800" dirty="0">
                <a:solidFill>
                  <a:schemeClr val="tx1"/>
                </a:solidFill>
              </a:rPr>
              <a:t> </a:t>
            </a:r>
            <a:r>
              <a:rPr lang="en-US" sz="800" dirty="0" smtClean="0">
                <a:solidFill>
                  <a:schemeClr val="tx1"/>
                </a:solidFill>
              </a:rPr>
              <a:t>                              {</a:t>
            </a:r>
            <a:endParaRPr lang="en-US" sz="800" dirty="0">
              <a:solidFill>
                <a:schemeClr val="tx1"/>
              </a:solidFill>
            </a:endParaRPr>
          </a:p>
          <a:p>
            <a:pPr marL="0" indent="0">
              <a:buNone/>
            </a:pPr>
            <a:r>
              <a:rPr lang="en-US" sz="800" dirty="0">
                <a:solidFill>
                  <a:schemeClr val="tx1"/>
                </a:solidFill>
              </a:rPr>
              <a:t>                                "REGISTER": {</a:t>
            </a:r>
          </a:p>
          <a:p>
            <a:pPr marL="0" indent="0">
              <a:buNone/>
            </a:pPr>
            <a:r>
              <a:rPr lang="en-US" sz="800" dirty="0">
                <a:solidFill>
                  <a:schemeClr val="tx1"/>
                </a:solidFill>
              </a:rPr>
              <a:t>                                  "name": "BSR",</a:t>
            </a:r>
          </a:p>
          <a:p>
            <a:pPr marL="0" indent="0">
              <a:buNone/>
            </a:pPr>
            <a:r>
              <a:rPr lang="en-US" sz="800" dirty="0">
                <a:solidFill>
                  <a:schemeClr val="tx1"/>
                </a:solidFill>
              </a:rPr>
              <a:t>                                  "</a:t>
            </a:r>
            <a:r>
              <a:rPr lang="en-US" sz="800" dirty="0" err="1">
                <a:solidFill>
                  <a:schemeClr val="tx1"/>
                </a:solidFill>
              </a:rPr>
              <a:t>cproto</a:t>
            </a:r>
            <a:r>
              <a:rPr lang="en-US" sz="800" dirty="0">
                <a:solidFill>
                  <a:schemeClr val="tx1"/>
                </a:solidFill>
              </a:rPr>
              <a:t>": "JTAG",</a:t>
            </a:r>
          </a:p>
          <a:p>
            <a:pPr marL="0" indent="0">
              <a:buNone/>
            </a:pPr>
            <a:r>
              <a:rPr lang="en-US" sz="800" dirty="0">
                <a:solidFill>
                  <a:schemeClr val="tx1"/>
                </a:solidFill>
              </a:rPr>
              <a:t>                                  "size": 32,</a:t>
            </a:r>
          </a:p>
          <a:p>
            <a:pPr marL="0" indent="0">
              <a:buNone/>
            </a:pPr>
            <a:r>
              <a:rPr lang="en-US" sz="800" dirty="0">
                <a:solidFill>
                  <a:schemeClr val="tx1"/>
                </a:solidFill>
              </a:rPr>
              <a:t>                                  "safe": "0xFFFFFFFF",</a:t>
            </a:r>
          </a:p>
          <a:p>
            <a:pPr marL="0" indent="0">
              <a:buNone/>
            </a:pPr>
            <a:r>
              <a:rPr lang="en-US" sz="800" dirty="0">
                <a:solidFill>
                  <a:schemeClr val="tx1"/>
                </a:solidFill>
              </a:rPr>
              <a:t>                                  "transform": "</a:t>
            </a:r>
            <a:r>
              <a:rPr lang="en-US" sz="800" dirty="0" err="1">
                <a:solidFill>
                  <a:schemeClr val="tx1"/>
                </a:solidFill>
              </a:rPr>
              <a:t>TDRTransform</a:t>
            </a:r>
            <a:r>
              <a:rPr lang="en-US" sz="800" dirty="0">
                <a:solidFill>
                  <a:schemeClr val="tx1"/>
                </a:solidFill>
              </a:rPr>
              <a:t>",</a:t>
            </a:r>
          </a:p>
          <a:p>
            <a:pPr marL="0" indent="0">
              <a:buNone/>
            </a:pPr>
            <a:r>
              <a:rPr lang="en-US" sz="800" dirty="0">
                <a:solidFill>
                  <a:schemeClr val="tx1"/>
                </a:solidFill>
              </a:rPr>
              <a:t>                                  "inject": "</a:t>
            </a:r>
            <a:r>
              <a:rPr lang="en-US" sz="800" dirty="0" err="1">
                <a:solidFill>
                  <a:schemeClr val="tx1"/>
                </a:solidFill>
              </a:rPr>
              <a:t>TDRInject</a:t>
            </a:r>
            <a:r>
              <a:rPr lang="en-US" sz="800" dirty="0">
                <a:solidFill>
                  <a:schemeClr val="tx1"/>
                </a:solidFill>
              </a:rPr>
              <a:t>",</a:t>
            </a:r>
          </a:p>
          <a:p>
            <a:pPr marL="0" indent="0">
              <a:buNone/>
            </a:pPr>
            <a:r>
              <a:rPr lang="en-US" sz="800" dirty="0">
                <a:solidFill>
                  <a:schemeClr val="tx1"/>
                </a:solidFill>
              </a:rPr>
              <a:t>                                  "injectors": [</a:t>
            </a:r>
          </a:p>
          <a:p>
            <a:pPr marL="0" indent="0">
              <a:buNone/>
            </a:pPr>
            <a:r>
              <a:rPr lang="en-US" sz="800" dirty="0">
                <a:solidFill>
                  <a:schemeClr val="tx1"/>
                </a:solidFill>
              </a:rPr>
              <a:t>                                    {</a:t>
            </a:r>
          </a:p>
          <a:p>
            <a:pPr marL="0" indent="0">
              <a:buNone/>
            </a:pPr>
            <a:r>
              <a:rPr lang="en-US" sz="800" dirty="0">
                <a:solidFill>
                  <a:schemeClr val="tx1"/>
                </a:solidFill>
              </a:rPr>
              <a:t>                                      "</a:t>
            </a:r>
            <a:r>
              <a:rPr lang="en-US" sz="800" dirty="0" err="1">
                <a:solidFill>
                  <a:schemeClr val="tx1"/>
                </a:solidFill>
              </a:rPr>
              <a:t>TDRio</a:t>
            </a:r>
            <a:r>
              <a:rPr lang="en-US" sz="800" dirty="0">
                <a:solidFill>
                  <a:schemeClr val="tx1"/>
                </a:solidFill>
              </a:rPr>
              <a:t>": "size=32 safe=0xFFFFFFFF"</a:t>
            </a:r>
          </a:p>
          <a:p>
            <a:pPr marL="0" indent="0">
              <a:buNone/>
            </a:pPr>
            <a:r>
              <a:rPr lang="en-US" sz="800" dirty="0">
                <a:solidFill>
                  <a:schemeClr val="tx1"/>
                </a:solidFill>
              </a:rPr>
              <a:t>                                    }</a:t>
            </a:r>
          </a:p>
          <a:p>
            <a:pPr marL="0" indent="0">
              <a:buNone/>
            </a:pPr>
            <a:r>
              <a:rPr lang="en-US" sz="800" dirty="0">
                <a:solidFill>
                  <a:schemeClr val="tx1"/>
                </a:solidFill>
              </a:rPr>
              <a:t>                                  ],</a:t>
            </a:r>
          </a:p>
          <a:p>
            <a:pPr marL="0" indent="0">
              <a:buNone/>
            </a:pPr>
            <a:r>
              <a:rPr lang="en-US" sz="800" dirty="0">
                <a:solidFill>
                  <a:schemeClr val="tx1"/>
                </a:solidFill>
              </a:rPr>
              <a:t>                                  "sticky": true,</a:t>
            </a:r>
          </a:p>
          <a:p>
            <a:pPr marL="0" indent="0">
              <a:buNone/>
            </a:pPr>
            <a:r>
              <a:rPr lang="en-US" sz="800" dirty="0">
                <a:solidFill>
                  <a:schemeClr val="tx1"/>
                </a:solidFill>
              </a:rPr>
              <a:t>                                  "visible": true</a:t>
            </a:r>
          </a:p>
          <a:p>
            <a:pPr marL="0" indent="0">
              <a:buNone/>
            </a:pPr>
            <a:r>
              <a:rPr lang="en-US" sz="800" dirty="0">
                <a:solidFill>
                  <a:schemeClr val="tx1"/>
                </a:solidFill>
              </a:rPr>
              <a:t>                                }</a:t>
            </a:r>
          </a:p>
        </p:txBody>
      </p:sp>
    </p:spTree>
    <p:extLst>
      <p:ext uri="{BB962C8B-B14F-4D97-AF65-F5344CB8AC3E}">
        <p14:creationId xmlns:p14="http://schemas.microsoft.com/office/powerpoint/2010/main" val="12654828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68056</TotalTime>
  <Words>11925</Words>
  <Application>Microsoft Office PowerPoint</Application>
  <PresentationFormat>On-screen Show (16:9)</PresentationFormat>
  <Paragraphs>2025</Paragraphs>
  <Slides>111</Slides>
  <Notes>15</Notes>
  <HiddenSlides>11</HiddenSlides>
  <MMClips>0</MMClips>
  <ScaleCrop>false</ScaleCrop>
  <HeadingPairs>
    <vt:vector size="4" baseType="variant">
      <vt:variant>
        <vt:lpstr>Theme</vt:lpstr>
      </vt:variant>
      <vt:variant>
        <vt:i4>2</vt:i4>
      </vt:variant>
      <vt:variant>
        <vt:lpstr>Slide Titles</vt:lpstr>
      </vt:variant>
      <vt:variant>
        <vt:i4>111</vt:i4>
      </vt:variant>
    </vt:vector>
  </HeadingPairs>
  <TitlesOfParts>
    <vt:vector size="113" baseType="lpstr">
      <vt:lpstr>Executive</vt:lpstr>
      <vt:lpstr>Office Theme</vt:lpstr>
      <vt:lpstr>P2654/P1687.1 Unified Concepts Analysis</vt:lpstr>
      <vt:lpstr>PowerPoint Presentation</vt:lpstr>
      <vt:lpstr>Goals</vt:lpstr>
      <vt:lpstr>Decisions</vt:lpstr>
      <vt:lpstr>Observations</vt:lpstr>
      <vt:lpstr>PowerPoint Presentation</vt:lpstr>
      <vt:lpstr>Transformation and RVF-to-RVF interface boundaries Reflecting on Black Box and fully described cases</vt:lpstr>
      <vt:lpstr>Transformation and RVF-to-RVF interface boundaries Message Transformation</vt:lpstr>
      <vt:lpstr>Transformation and RVF-to-RVF interface boundaries Message Transformation</vt:lpstr>
      <vt:lpstr>PowerPoint Presentation</vt:lpstr>
      <vt:lpstr>Simplified ICL Tree (SIT) Revisited: Base Assumptions</vt:lpstr>
      <vt:lpstr>Simplified ICL Tree (SIT) Revisited: Base Representations</vt:lpstr>
      <vt:lpstr>Simplified ICL Tree (SIT) Revisited: From Connection to Hierarchy</vt:lpstr>
      <vt:lpstr>Simplified ICL Tree (SIT) Revisited: SIT Building Blocks</vt:lpstr>
      <vt:lpstr>Simplified ICL Tree (SIT) Issues</vt:lpstr>
      <vt:lpstr>Simplified ICL Tree (SIT) Issues</vt:lpstr>
      <vt:lpstr>Alternate Architectural Concepts</vt:lpstr>
      <vt:lpstr>Key Design Patterns to Consider</vt:lpstr>
      <vt:lpstr>Key Design Patterns to Consider</vt:lpstr>
      <vt:lpstr>Key Design Patterns to Consider</vt:lpstr>
      <vt:lpstr>Key Design Patterns to Consider</vt:lpstr>
      <vt:lpstr>Key Design Patterns to Consider</vt:lpstr>
      <vt:lpstr>Key Design Patterns to Consider</vt:lpstr>
      <vt:lpstr>P2654Board1 Design Example</vt:lpstr>
      <vt:lpstr>Generalized P2654 SW Model</vt:lpstr>
      <vt:lpstr>Model Node Interfaces</vt:lpstr>
      <vt:lpstr>Model Node Patterns</vt:lpstr>
      <vt:lpstr>Model Node Patterns</vt:lpstr>
      <vt:lpstr>PowerPoint Presentation</vt:lpstr>
      <vt:lpstr>Data Flow Example</vt:lpstr>
      <vt:lpstr>Data Flow Example</vt:lpstr>
      <vt:lpstr>Data Flow Example</vt:lpstr>
      <vt:lpstr>Data Flow Example</vt:lpstr>
      <vt:lpstr>Model Node Interfaces</vt:lpstr>
      <vt:lpstr>Transformation Flow</vt:lpstr>
      <vt:lpstr>Simplified AccessInterface and Node Diagram</vt:lpstr>
      <vt:lpstr>Simplified Node Diagram and Transform Strategy</vt:lpstr>
      <vt:lpstr>Simplified Node  and Transform Strategy</vt:lpstr>
      <vt:lpstr>Built-in Strategy</vt:lpstr>
      <vt:lpstr>C/C++ Library Extension Strategy</vt:lpstr>
      <vt:lpstr>Model Node Interfaces</vt:lpstr>
      <vt:lpstr>Injection Flow</vt:lpstr>
      <vt:lpstr>Stimulus Injection Process</vt:lpstr>
      <vt:lpstr>Stimulus Injection Process</vt:lpstr>
      <vt:lpstr>Model Node Interfaces</vt:lpstr>
      <vt:lpstr>Debug Flow</vt:lpstr>
      <vt:lpstr>Debug Recording Strategy</vt:lpstr>
      <vt:lpstr>Integrating With Tooling</vt:lpstr>
      <vt:lpstr>Generalized P2654 SW Model</vt:lpstr>
      <vt:lpstr>Generalized P1687.1 SW Model</vt:lpstr>
      <vt:lpstr>Strategy to Bridge Between P2654 and non-P2654 Domains</vt:lpstr>
      <vt:lpstr>Strategy to Bridge Between P2654 and non-P2654 Domains</vt:lpstr>
      <vt:lpstr>Use Case Examples</vt:lpstr>
      <vt:lpstr>ModelPoint &amp; InjectionPoint Example</vt:lpstr>
      <vt:lpstr>InjectionPoint Example</vt:lpstr>
      <vt:lpstr>JTAGBoard1 SVF Example</vt:lpstr>
      <vt:lpstr>JTAGBoard1 SVF Example</vt:lpstr>
      <vt:lpstr>Message (RVF) Concepts</vt:lpstr>
      <vt:lpstr>PowerPoint Presentation</vt:lpstr>
      <vt:lpstr>gRPC flow</vt:lpstr>
      <vt:lpstr>Jeff’s gRPC Concept (Key Building Blocks)</vt:lpstr>
      <vt:lpstr>PowerPoint Presentation</vt:lpstr>
      <vt:lpstr>Synergism: Architecture &amp; Protobuf?</vt:lpstr>
      <vt:lpstr>Jeff’s gRPC Concept Revisited</vt:lpstr>
      <vt:lpstr>Synergism</vt:lpstr>
      <vt:lpstr>PB2 Code</vt:lpstr>
      <vt:lpstr>Transform Strategy</vt:lpstr>
      <vt:lpstr>PowerPoint Presentation</vt:lpstr>
      <vt:lpstr>Protobuf</vt:lpstr>
      <vt:lpstr>Protobuf Encapsulation vs. Inheritance</vt:lpstr>
      <vt:lpstr>Protobuf Encapsulation vs. Inheritance</vt:lpstr>
      <vt:lpstr>Protobuf (RVF) Encapsulation vs. Inheritance</vt:lpstr>
      <vt:lpstr>Protobuf RVF Inheritance Model Example</vt:lpstr>
      <vt:lpstr>Protobuf RVF Inheritance Model Example</vt:lpstr>
      <vt:lpstr>Protobuf RVF Inheritance Model Example</vt:lpstr>
      <vt:lpstr>Protobuf RVF Inheritance Model Example</vt:lpstr>
      <vt:lpstr>Protobuf RVF Encapsulation Model Example</vt:lpstr>
      <vt:lpstr>Protobuf RVF Encapsulation Model Example</vt:lpstr>
      <vt:lpstr>Serialization Encapsulation Example</vt:lpstr>
      <vt:lpstr>Deserialization Encapsulation Example</vt:lpstr>
      <vt:lpstr>Protobuf Proposal</vt:lpstr>
      <vt:lpstr>Protobuf RVF Extension Mechanism</vt:lpstr>
      <vt:lpstr>C/C++ Dynamic Library Plugin Strategies</vt:lpstr>
      <vt:lpstr>Software Interface Generator (SWIG) Alternate to Plug-in Frameworks</vt:lpstr>
      <vt:lpstr>PowerPoint Presentation</vt:lpstr>
      <vt:lpstr>JSON Based SIT</vt:lpstr>
      <vt:lpstr>JSON Based SIT</vt:lpstr>
      <vt:lpstr>General JSON SIT Format</vt:lpstr>
      <vt:lpstr>REGISTER</vt:lpstr>
      <vt:lpstr>INSTANCE</vt:lpstr>
      <vt:lpstr>CHAIN </vt:lpstr>
      <vt:lpstr>LINKER </vt:lpstr>
      <vt:lpstr>MODELPOINT </vt:lpstr>
      <vt:lpstr>CUSTOM </vt:lpstr>
      <vt:lpstr>ROOT </vt:lpstr>
      <vt:lpstr>CONTROLLER </vt:lpstr>
      <vt:lpstr>JSON Based SIT for JTAGBoard1</vt:lpstr>
      <vt:lpstr>JSON Based SIT for JTAGBoard1</vt:lpstr>
      <vt:lpstr>JSON Based SIT for JTAGBoard1</vt:lpstr>
      <vt:lpstr>JSON Based SIT for JTAGBoard1</vt:lpstr>
      <vt:lpstr>PowerPoint Presentation</vt:lpstr>
      <vt:lpstr>Signal Examples</vt:lpstr>
      <vt:lpstr>Signal Examples</vt:lpstr>
      <vt:lpstr>Event Examples</vt:lpstr>
      <vt:lpstr>Event Examples</vt:lpstr>
      <vt:lpstr>Event Examples</vt:lpstr>
      <vt:lpstr>Signal, Slots, Callbacks</vt:lpstr>
      <vt:lpstr>Generalized P2654 SW Model</vt:lpstr>
      <vt:lpstr>Simplified AccessInterface and Node Diagram</vt:lpstr>
      <vt:lpstr>Strategy to Bridge Between P2654 and non-P2654 Domains</vt:lpstr>
      <vt:lpstr>Generalized P2654 SW Model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bvt</dc:creator>
  <cp:lastModifiedBy>bvt</cp:lastModifiedBy>
  <cp:revision>384</cp:revision>
  <dcterms:created xsi:type="dcterms:W3CDTF">2019-05-02T17:21:38Z</dcterms:created>
  <dcterms:modified xsi:type="dcterms:W3CDTF">2021-03-23T16:40:19Z</dcterms:modified>
</cp:coreProperties>
</file>