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0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FF797-6935-4B75-B01B-BC84FEA22728}" type="datetimeFigureOut">
              <a:rPr lang="en-US" smtClean="0"/>
              <a:t>8/3/2021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ED5498-BE3E-4895-A3A8-D50B2905218A}" type="slidenum">
              <a:rPr lang="en-US" smtClean="0"/>
              <a:t>‹#›</a:t>
            </a:fld>
            <a:endParaRPr lang="en-US"/>
          </a:p>
        </p:txBody>
      </p:sp>
    </p:spTree>
    <p:extLst>
      <p:ext uri="{BB962C8B-B14F-4D97-AF65-F5344CB8AC3E}">
        <p14:creationId xmlns:p14="http://schemas.microsoft.com/office/powerpoint/2010/main" val="62734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a:xfrm>
            <a:off x="7543801" y="6356351"/>
            <a:ext cx="905523" cy="365125"/>
          </a:xfrm>
          <a:prstGeom prst="rect">
            <a:avLst/>
          </a:prstGeom>
        </p:spPr>
        <p:txBody>
          <a:bodyPr/>
          <a:lstStyle/>
          <a:p>
            <a:fld id="{E56E2DD5-C671-4D76-B773-51383A76D73C}" type="datetime1">
              <a:rPr lang="en-US" smtClean="0"/>
              <a:t>8/3/2021</a:t>
            </a:fld>
            <a:endParaRPr lang="en-US"/>
          </a:p>
        </p:txBody>
      </p:sp>
      <p:sp>
        <p:nvSpPr>
          <p:cNvPr id="8" name="Slide Number Placeholder 7"/>
          <p:cNvSpPr>
            <a:spLocks noGrp="1"/>
          </p:cNvSpPr>
          <p:nvPr>
            <p:ph type="sldNum" sz="quarter" idx="11"/>
          </p:nvPr>
        </p:nvSpPr>
        <p:spPr/>
        <p:txBody>
          <a:bodyPr/>
          <a:lstStyle/>
          <a:p>
            <a:fld id="{46161DA3-73C7-4437-81E3-70B52544EB7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543801" y="6356351"/>
            <a:ext cx="905523" cy="365125"/>
          </a:xfrm>
          <a:prstGeom prst="rect">
            <a:avLst/>
          </a:prstGeom>
        </p:spPr>
        <p:txBody>
          <a:bodyPr/>
          <a:lstStyle/>
          <a:p>
            <a:fld id="{290A2BE0-2FD0-4EE2-9D1E-D1FBAB1E7EB1}" type="datetime1">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61DA3-73C7-4437-81E3-70B52544EB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61DA3-73C7-4437-81E3-70B52544EB7F}" type="slidenum">
              <a:rPr lang="en-US" smtClean="0"/>
              <a:t>‹#›</a:t>
            </a:fld>
            <a:endParaRPr lang="en-US"/>
          </a:p>
        </p:txBody>
      </p:sp>
      <p:sp>
        <p:nvSpPr>
          <p:cNvPr id="7" name="Date Placeholder 3"/>
          <p:cNvSpPr>
            <a:spLocks noGrp="1"/>
          </p:cNvSpPr>
          <p:nvPr>
            <p:ph type="dt" sz="half" idx="10"/>
          </p:nvPr>
        </p:nvSpPr>
        <p:spPr>
          <a:xfrm>
            <a:off x="7391401" y="6375399"/>
            <a:ext cx="1057923" cy="346076"/>
          </a:xfrm>
          <a:prstGeom prst="rect">
            <a:avLst/>
          </a:prstGeom>
        </p:spPr>
        <p:txBody>
          <a:bodyPr/>
          <a:lstStyle/>
          <a:p>
            <a:fld id="{29B89777-4B72-405B-AAD0-CE574900B2B3}" type="datetime1">
              <a:rPr lang="en-US" smtClean="0"/>
              <a:t>8/3/2021</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a:xfrm>
            <a:off x="7391401" y="6375399"/>
            <a:ext cx="1057923" cy="346076"/>
          </a:xfrm>
          <a:prstGeom prst="rect">
            <a:avLst/>
          </a:prstGeom>
        </p:spPr>
        <p:txBody>
          <a:bodyPr/>
          <a:lstStyle/>
          <a:p>
            <a:fld id="{F74F94EA-5092-4DD0-8102-F85D3900DDCD}" type="datetime1">
              <a:rPr lang="en-US" smtClean="0"/>
              <a:t>8/3/2021</a:t>
            </a:fld>
            <a:endParaRPr lang="en-US"/>
          </a:p>
        </p:txBody>
      </p:sp>
      <p:sp>
        <p:nvSpPr>
          <p:cNvPr id="5" name="Footer Placeholder 4"/>
          <p:cNvSpPr>
            <a:spLocks noGrp="1"/>
          </p:cNvSpPr>
          <p:nvPr>
            <p:ph type="ftr" sz="quarter" idx="11"/>
          </p:nvPr>
        </p:nvSpPr>
        <p:spPr>
          <a:xfrm>
            <a:off x="659166" y="6356351"/>
            <a:ext cx="2693634" cy="365125"/>
          </a:xfrm>
        </p:spPr>
        <p:txBody>
          <a:bodyPr/>
          <a:lstStyle>
            <a:lvl1pPr>
              <a:defRPr sz="900"/>
            </a:lvl1pPr>
          </a:lstStyle>
          <a:p>
            <a:endParaRPr lang="en-US"/>
          </a:p>
        </p:txBody>
      </p:sp>
      <p:sp>
        <p:nvSpPr>
          <p:cNvPr id="6" name="Slide Number Placeholder 5"/>
          <p:cNvSpPr>
            <a:spLocks noGrp="1"/>
          </p:cNvSpPr>
          <p:nvPr>
            <p:ph type="sldNum" sz="quarter" idx="12"/>
          </p:nvPr>
        </p:nvSpPr>
        <p:spPr/>
        <p:txBody>
          <a:bodyPr/>
          <a:lstStyle/>
          <a:p>
            <a:fld id="{46161DA3-73C7-4437-81E3-70B52544EB7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1"/>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5"/>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61DA3-73C7-4437-81E3-70B52544EB7F}" type="slidenum">
              <a:rPr lang="en-US" smtClean="0"/>
              <a:t>‹#›</a:t>
            </a:fld>
            <a:endParaRPr lang="en-US"/>
          </a:p>
        </p:txBody>
      </p:sp>
      <p:sp>
        <p:nvSpPr>
          <p:cNvPr id="7" name="Oval 6"/>
          <p:cNvSpPr/>
          <p:nvPr/>
        </p:nvSpPr>
        <p:spPr>
          <a:xfrm>
            <a:off x="4495800" y="3924301"/>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1"/>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1"/>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3"/>
          <p:cNvSpPr>
            <a:spLocks noGrp="1"/>
          </p:cNvSpPr>
          <p:nvPr>
            <p:ph type="dt" sz="half" idx="10"/>
          </p:nvPr>
        </p:nvSpPr>
        <p:spPr>
          <a:xfrm>
            <a:off x="7391401" y="6375399"/>
            <a:ext cx="1057923" cy="346076"/>
          </a:xfrm>
          <a:prstGeom prst="rect">
            <a:avLst/>
          </a:prstGeom>
        </p:spPr>
        <p:txBody>
          <a:bodyPr/>
          <a:lstStyle/>
          <a:p>
            <a:fld id="{C47E2B28-1CA4-43F1-A94A-500934825656}" type="datetime1">
              <a:rPr lang="en-US" smtClean="0"/>
              <a:t>8/3/2021</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1"/>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a:xfrm>
            <a:off x="7391401" y="6375399"/>
            <a:ext cx="1057923" cy="346076"/>
          </a:xfrm>
          <a:prstGeom prst="rect">
            <a:avLst/>
          </a:prstGeom>
        </p:spPr>
        <p:txBody>
          <a:bodyPr/>
          <a:lstStyle/>
          <a:p>
            <a:fld id="{5AC31087-CAF8-4DD9-B0A4-D24D8954FAB0}" type="datetime1">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61DA3-73C7-4437-81E3-70B52544EB7F}"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2"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161DA3-73C7-4437-81E3-70B52544EB7F}"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9"/>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a:xfrm>
            <a:off x="7391401" y="6375399"/>
            <a:ext cx="1057923" cy="346076"/>
          </a:xfrm>
          <a:prstGeom prst="rect">
            <a:avLst/>
          </a:prstGeom>
        </p:spPr>
        <p:txBody>
          <a:bodyPr/>
          <a:lstStyle/>
          <a:p>
            <a:fld id="{8B193EF3-0AD1-49C2-AE9F-89E6D7A99048}" type="datetime1">
              <a:rPr lang="en-US" smtClean="0"/>
              <a:t>8/3/2021</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161DA3-73C7-4437-81E3-70B52544EB7F}" type="slidenum">
              <a:rPr lang="en-US" smtClean="0"/>
              <a:t>‹#›</a:t>
            </a:fld>
            <a:endParaRPr lang="en-US"/>
          </a:p>
        </p:txBody>
      </p:sp>
      <p:sp>
        <p:nvSpPr>
          <p:cNvPr id="6" name="Date Placeholder 3"/>
          <p:cNvSpPr>
            <a:spLocks noGrp="1"/>
          </p:cNvSpPr>
          <p:nvPr>
            <p:ph type="dt" sz="half" idx="10"/>
          </p:nvPr>
        </p:nvSpPr>
        <p:spPr>
          <a:xfrm>
            <a:off x="7391401" y="6375399"/>
            <a:ext cx="1057923" cy="346076"/>
          </a:xfrm>
          <a:prstGeom prst="rect">
            <a:avLst/>
          </a:prstGeom>
        </p:spPr>
        <p:txBody>
          <a:bodyPr/>
          <a:lstStyle/>
          <a:p>
            <a:fld id="{A09E05B6-51AD-4D91-8114-487F17344387}" type="datetime1">
              <a:rPr lang="en-US" smtClean="0"/>
              <a:t>8/3/2021</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161DA3-73C7-4437-81E3-70B52544EB7F}" type="slidenum">
              <a:rPr lang="en-US" smtClean="0"/>
              <a:t>‹#›</a:t>
            </a:fld>
            <a:endParaRPr lang="en-US"/>
          </a:p>
        </p:txBody>
      </p:sp>
      <p:sp>
        <p:nvSpPr>
          <p:cNvPr id="5" name="Date Placeholder 3"/>
          <p:cNvSpPr>
            <a:spLocks noGrp="1"/>
          </p:cNvSpPr>
          <p:nvPr>
            <p:ph type="dt" sz="half" idx="10"/>
          </p:nvPr>
        </p:nvSpPr>
        <p:spPr>
          <a:xfrm>
            <a:off x="7391401" y="6375399"/>
            <a:ext cx="1057923" cy="346076"/>
          </a:xfrm>
          <a:prstGeom prst="rect">
            <a:avLst/>
          </a:prstGeom>
        </p:spPr>
        <p:txBody>
          <a:bodyPr/>
          <a:lstStyle/>
          <a:p>
            <a:fld id="{EDF97351-6734-46D3-BEB9-653861BA7ACC}" type="datetime1">
              <a:rPr lang="en-US" smtClean="0"/>
              <a:t>8/3/2021</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9" y="266701"/>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9" y="273052"/>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9" y="2438401"/>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61DA3-73C7-4437-81E3-70B52544EB7F}" type="slidenum">
              <a:rPr lang="en-US" smtClean="0"/>
              <a:t>‹#›</a:t>
            </a:fld>
            <a:endParaRPr lang="en-US"/>
          </a:p>
        </p:txBody>
      </p:sp>
      <p:sp>
        <p:nvSpPr>
          <p:cNvPr id="8" name="Date Placeholder 3"/>
          <p:cNvSpPr>
            <a:spLocks noGrp="1"/>
          </p:cNvSpPr>
          <p:nvPr>
            <p:ph type="dt" sz="half" idx="10"/>
          </p:nvPr>
        </p:nvSpPr>
        <p:spPr>
          <a:xfrm>
            <a:off x="7391401" y="6375399"/>
            <a:ext cx="1057923" cy="346076"/>
          </a:xfrm>
          <a:prstGeom prst="rect">
            <a:avLst/>
          </a:prstGeom>
        </p:spPr>
        <p:txBody>
          <a:bodyPr/>
          <a:lstStyle/>
          <a:p>
            <a:fld id="{724D31DA-00D8-449D-BB97-0E59A0B915BC}" type="datetime1">
              <a:rPr lang="en-US" smtClean="0"/>
              <a:t>8/3/2021</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1"/>
            <a:ext cx="5711824" cy="895351"/>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1"/>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1"/>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543801" y="6356351"/>
            <a:ext cx="905523" cy="365125"/>
          </a:xfrm>
          <a:prstGeom prst="rect">
            <a:avLst/>
          </a:prstGeom>
        </p:spPr>
        <p:txBody>
          <a:bodyPr/>
          <a:lstStyle/>
          <a:p>
            <a:fld id="{BFF4FB18-DD4A-44DF-8EDD-D177B901919A}" type="datetime1">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61DA3-73C7-4437-81E3-70B52544EB7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Footer Placeholder 4"/>
          <p:cNvSpPr>
            <a:spLocks noGrp="1"/>
          </p:cNvSpPr>
          <p:nvPr>
            <p:ph type="ftr" sz="quarter" idx="3"/>
          </p:nvPr>
        </p:nvSpPr>
        <p:spPr>
          <a:xfrm>
            <a:off x="659167" y="6356351"/>
            <a:ext cx="2847975" cy="365125"/>
          </a:xfrm>
          <a:prstGeom prst="rect">
            <a:avLst/>
          </a:prstGeom>
        </p:spPr>
        <p:txBody>
          <a:bodyPr vert="horz" lIns="45720" tIns="45720" rIns="91440" bIns="45720" rtlCol="0" anchor="ctr"/>
          <a:lstStyle>
            <a:lvl1pPr algn="l">
              <a:defRPr sz="9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80" y="6356351"/>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6161DA3-73C7-4437-81E3-70B52544EB7F}" type="slidenum">
              <a:rPr lang="en-US" smtClean="0"/>
              <a:t>‹#›</a:t>
            </a:fld>
            <a:endParaRPr lang="en-US"/>
          </a:p>
        </p:txBody>
      </p:sp>
      <p:sp>
        <p:nvSpPr>
          <p:cNvPr id="7" name="Oval 6"/>
          <p:cNvSpPr/>
          <p:nvPr/>
        </p:nvSpPr>
        <p:spPr>
          <a:xfrm>
            <a:off x="8457760" y="6499385"/>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5"/>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971800" y="6375401"/>
            <a:ext cx="3886200" cy="276999"/>
          </a:xfrm>
          <a:prstGeom prst="rect">
            <a:avLst/>
          </a:prstGeom>
          <a:noFill/>
        </p:spPr>
        <p:txBody>
          <a:bodyPr wrap="square" rtlCol="0">
            <a:spAutoFit/>
          </a:bodyPr>
          <a:lstStyle/>
          <a:p>
            <a:r>
              <a:rPr lang="en-US" sz="1200" dirty="0" smtClean="0">
                <a:solidFill>
                  <a:schemeClr val="bg1">
                    <a:lumMod val="50000"/>
                  </a:schemeClr>
                </a:solidFill>
              </a:rPr>
              <a:t>Copyright © 2021, VT Enterprises Consulting Services</a:t>
            </a:r>
            <a:endParaRPr lang="en-US" sz="1200" dirty="0">
              <a:solidFill>
                <a:schemeClr val="bg1">
                  <a:lumMod val="50000"/>
                </a:schemeClr>
              </a:solidFill>
            </a:endParaRPr>
          </a:p>
        </p:txBody>
      </p:sp>
      <p:pic>
        <p:nvPicPr>
          <p:cNvPr id="12" name="Picture 1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486900" y="301154"/>
            <a:ext cx="547524" cy="727377"/>
          </a:xfrm>
          <a:prstGeom prst="rect">
            <a:avLst/>
          </a:prstGeom>
        </p:spPr>
      </p:pic>
      <p:sp>
        <p:nvSpPr>
          <p:cNvPr id="13" name="Date Placeholder 3"/>
          <p:cNvSpPr>
            <a:spLocks noGrp="1"/>
          </p:cNvSpPr>
          <p:nvPr>
            <p:ph type="dt" sz="half" idx="2"/>
          </p:nvPr>
        </p:nvSpPr>
        <p:spPr>
          <a:xfrm>
            <a:off x="7391401" y="6375399"/>
            <a:ext cx="1057923" cy="346076"/>
          </a:xfrm>
          <a:prstGeom prst="rect">
            <a:avLst/>
          </a:prstGeom>
        </p:spPr>
        <p:txBody>
          <a:bodyPr/>
          <a:lstStyle>
            <a:lvl1pPr>
              <a:defRPr lang="en-US" sz="1200" kern="1200" dirty="0" smtClean="0">
                <a:solidFill>
                  <a:schemeClr val="bg1">
                    <a:lumMod val="50000"/>
                  </a:schemeClr>
                </a:solidFill>
                <a:latin typeface="+mn-lt"/>
                <a:ea typeface="+mn-ea"/>
                <a:cs typeface="+mn-cs"/>
              </a:defRPr>
            </a:lvl1pPr>
          </a:lstStyle>
          <a:p>
            <a:fld id="{C6B75CB1-06B7-4349-A1E8-2A860989445A}" type="datetime1">
              <a:rPr lang="en-US" smtClean="0"/>
              <a:t>8/3/2021</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defTabSz="914400" rtl="0" eaLnBrk="1" latinLnBrk="0" hangingPunct="1">
        <a:lnSpc>
          <a:spcPts val="5800"/>
        </a:lnSpc>
        <a:spcBef>
          <a:spcPct val="0"/>
        </a:spcBef>
        <a:buNone/>
        <a:defRPr sz="48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Strategy_pattern" TargetMode="External"/><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hyperlink" Target="https://www.win.tue.nl/~wstomv/edu/2ip15/downloads/Series_04/callbacks.pdf" TargetMode="Externa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Strategy_pattern" TargetMode="External"/><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hyperlink" Target="https://en.wikipedia.org/wiki/Command_pattern" TargetMode="Externa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best-practice-software-engineering.ifs.tuwien.ac.at/patterns/delegation.html" TargetMode="External"/><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Unification of Michele, Jeff, &amp; Brad Ideas</a:t>
            </a:r>
            <a:endParaRPr lang="en-US" dirty="0"/>
          </a:p>
        </p:txBody>
      </p:sp>
      <p:sp>
        <p:nvSpPr>
          <p:cNvPr id="3" name="Subtitle 2"/>
          <p:cNvSpPr>
            <a:spLocks noGrp="1"/>
          </p:cNvSpPr>
          <p:nvPr>
            <p:ph type="subTitle" idx="1"/>
          </p:nvPr>
        </p:nvSpPr>
        <p:spPr/>
        <p:txBody>
          <a:bodyPr/>
          <a:lstStyle/>
          <a:p>
            <a:r>
              <a:rPr lang="en-US" dirty="0" smtClean="0"/>
              <a:t>How to formalize the description of messages and transfer procedures</a:t>
            </a:r>
            <a:br>
              <a:rPr lang="en-US" dirty="0" smtClean="0"/>
            </a:br>
            <a:r>
              <a:rPr lang="en-US" dirty="0" smtClean="0"/>
              <a:t>By Bradford G. Van Treuren 7/20/2021</a:t>
            </a:r>
            <a:endParaRPr lang="en-US" dirty="0"/>
          </a:p>
        </p:txBody>
      </p:sp>
      <p:sp>
        <p:nvSpPr>
          <p:cNvPr id="5" name="Slide Number Placeholder 4"/>
          <p:cNvSpPr>
            <a:spLocks noGrp="1"/>
          </p:cNvSpPr>
          <p:nvPr>
            <p:ph type="sldNum" sz="quarter" idx="11"/>
          </p:nvPr>
        </p:nvSpPr>
        <p:spPr/>
        <p:txBody>
          <a:bodyPr/>
          <a:lstStyle/>
          <a:p>
            <a:fld id="{46161DA3-73C7-4437-81E3-70B52544EB7F}" type="slidenum">
              <a:rPr lang="en-US" smtClean="0"/>
              <a:t>1</a:t>
            </a:fld>
            <a:endParaRPr lang="en-US"/>
          </a:p>
        </p:txBody>
      </p:sp>
      <p:sp>
        <p:nvSpPr>
          <p:cNvPr id="6" name="Date Placeholder 5"/>
          <p:cNvSpPr>
            <a:spLocks noGrp="1"/>
          </p:cNvSpPr>
          <p:nvPr>
            <p:ph type="dt" sz="half" idx="10"/>
          </p:nvPr>
        </p:nvSpPr>
        <p:spPr/>
        <p:txBody>
          <a:bodyPr/>
          <a:lstStyle/>
          <a:p>
            <a:fld id="{3C5A1489-40CB-4608-9B51-E255AB0A5F27}" type="datetime1">
              <a:rPr lang="en-US" smtClean="0"/>
              <a:t>8/3/2021</a:t>
            </a:fld>
            <a:endParaRPr lang="en-US"/>
          </a:p>
        </p:txBody>
      </p:sp>
    </p:spTree>
    <p:extLst>
      <p:ext uri="{BB962C8B-B14F-4D97-AF65-F5344CB8AC3E}">
        <p14:creationId xmlns:p14="http://schemas.microsoft.com/office/powerpoint/2010/main" val="323490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P2654 Node Structure</a:t>
            </a:r>
            <a:endParaRPr lang="en-US" dirty="0"/>
          </a:p>
        </p:txBody>
      </p:sp>
      <p:sp>
        <p:nvSpPr>
          <p:cNvPr id="5" name="Rectangle 4"/>
          <p:cNvSpPr/>
          <p:nvPr/>
        </p:nvSpPr>
        <p:spPr>
          <a:xfrm>
            <a:off x="2133600" y="2590800"/>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Insertion from Top</a:t>
            </a:r>
            <a:endParaRPr lang="en-US" dirty="0"/>
          </a:p>
        </p:txBody>
      </p:sp>
      <p:sp>
        <p:nvSpPr>
          <p:cNvPr id="6" name="Rectangle 5"/>
          <p:cNvSpPr/>
          <p:nvPr/>
        </p:nvSpPr>
        <p:spPr>
          <a:xfrm>
            <a:off x="2133600" y="3505200"/>
            <a:ext cx="1219200" cy="9144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Insertion from Bottom</a:t>
            </a:r>
            <a:endParaRPr lang="en-US" dirty="0">
              <a:solidFill>
                <a:schemeClr val="tx1"/>
              </a:solidFill>
            </a:endParaRPr>
          </a:p>
        </p:txBody>
      </p:sp>
      <p:sp>
        <p:nvSpPr>
          <p:cNvPr id="7" name="TextBox 6"/>
          <p:cNvSpPr txBox="1"/>
          <p:nvPr/>
        </p:nvSpPr>
        <p:spPr>
          <a:xfrm>
            <a:off x="2133600" y="2252246"/>
            <a:ext cx="1447800" cy="338554"/>
          </a:xfrm>
          <a:prstGeom prst="rect">
            <a:avLst/>
          </a:prstGeom>
          <a:noFill/>
        </p:spPr>
        <p:txBody>
          <a:bodyPr wrap="square" rtlCol="0">
            <a:spAutoFit/>
          </a:bodyPr>
          <a:lstStyle/>
          <a:p>
            <a:r>
              <a:rPr lang="en-US" sz="1600" dirty="0" smtClean="0"/>
              <a:t>P2654 Node</a:t>
            </a:r>
            <a:endParaRPr lang="en-US" sz="1600" dirty="0"/>
          </a:p>
        </p:txBody>
      </p:sp>
      <p:sp>
        <p:nvSpPr>
          <p:cNvPr id="8" name="Rectangle 7"/>
          <p:cNvSpPr/>
          <p:nvPr/>
        </p:nvSpPr>
        <p:spPr>
          <a:xfrm>
            <a:off x="5638800" y="2624554"/>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Insertion from Top</a:t>
            </a:r>
            <a:endParaRPr lang="en-US" dirty="0"/>
          </a:p>
        </p:txBody>
      </p:sp>
      <p:sp>
        <p:nvSpPr>
          <p:cNvPr id="9" name="Rectangle 8"/>
          <p:cNvSpPr/>
          <p:nvPr/>
        </p:nvSpPr>
        <p:spPr>
          <a:xfrm>
            <a:off x="5638800" y="3538954"/>
            <a:ext cx="1219200" cy="9144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Insertion from Bottom</a:t>
            </a:r>
            <a:endParaRPr lang="en-US" dirty="0">
              <a:solidFill>
                <a:schemeClr val="tx1"/>
              </a:solidFill>
            </a:endParaRPr>
          </a:p>
        </p:txBody>
      </p:sp>
      <p:sp>
        <p:nvSpPr>
          <p:cNvPr id="10" name="TextBox 9"/>
          <p:cNvSpPr txBox="1"/>
          <p:nvPr/>
        </p:nvSpPr>
        <p:spPr>
          <a:xfrm>
            <a:off x="5638800" y="2286000"/>
            <a:ext cx="1447800" cy="338554"/>
          </a:xfrm>
          <a:prstGeom prst="rect">
            <a:avLst/>
          </a:prstGeom>
          <a:noFill/>
        </p:spPr>
        <p:txBody>
          <a:bodyPr wrap="square" rtlCol="0">
            <a:spAutoFit/>
          </a:bodyPr>
          <a:lstStyle/>
          <a:p>
            <a:r>
              <a:rPr lang="en-US" sz="1600" dirty="0" smtClean="0"/>
              <a:t>P2654 Node</a:t>
            </a:r>
            <a:endParaRPr lang="en-US" sz="1600" dirty="0"/>
          </a:p>
        </p:txBody>
      </p:sp>
      <p:cxnSp>
        <p:nvCxnSpPr>
          <p:cNvPr id="12" name="Straight Arrow Connector 11"/>
          <p:cNvCxnSpPr/>
          <p:nvPr/>
        </p:nvCxnSpPr>
        <p:spPr>
          <a:xfrm>
            <a:off x="3352800" y="2743200"/>
            <a:ext cx="2286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352800" y="3276600"/>
            <a:ext cx="2286000"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62597" y="2481590"/>
            <a:ext cx="1676400" cy="261610"/>
          </a:xfrm>
          <a:prstGeom prst="rect">
            <a:avLst/>
          </a:prstGeom>
          <a:noFill/>
        </p:spPr>
        <p:txBody>
          <a:bodyPr wrap="square" rtlCol="0">
            <a:spAutoFit/>
          </a:bodyPr>
          <a:lstStyle/>
          <a:p>
            <a:r>
              <a:rPr lang="en-US" sz="1100" dirty="0" err="1" smtClean="0"/>
              <a:t>RVFCommand</a:t>
            </a:r>
            <a:r>
              <a:rPr lang="en-US" sz="1100" dirty="0" smtClean="0"/>
              <a:t> Request</a:t>
            </a:r>
            <a:endParaRPr lang="en-US" sz="1100" dirty="0"/>
          </a:p>
        </p:txBody>
      </p:sp>
      <p:sp>
        <p:nvSpPr>
          <p:cNvPr id="15" name="TextBox 14"/>
          <p:cNvSpPr txBox="1"/>
          <p:nvPr/>
        </p:nvSpPr>
        <p:spPr>
          <a:xfrm>
            <a:off x="3581400" y="3014990"/>
            <a:ext cx="1828800" cy="261610"/>
          </a:xfrm>
          <a:prstGeom prst="rect">
            <a:avLst/>
          </a:prstGeom>
          <a:noFill/>
        </p:spPr>
        <p:txBody>
          <a:bodyPr wrap="square" rtlCol="0">
            <a:spAutoFit/>
          </a:bodyPr>
          <a:lstStyle/>
          <a:p>
            <a:r>
              <a:rPr lang="en-US" sz="1100" dirty="0" err="1" smtClean="0"/>
              <a:t>RVFCommand</a:t>
            </a:r>
            <a:r>
              <a:rPr lang="en-US" sz="1100" dirty="0" smtClean="0"/>
              <a:t> Response</a:t>
            </a:r>
            <a:endParaRPr lang="en-US" sz="1100" dirty="0"/>
          </a:p>
        </p:txBody>
      </p:sp>
      <p:cxnSp>
        <p:nvCxnSpPr>
          <p:cNvPr id="16" name="Straight Arrow Connector 15"/>
          <p:cNvCxnSpPr/>
          <p:nvPr/>
        </p:nvCxnSpPr>
        <p:spPr>
          <a:xfrm>
            <a:off x="3352800" y="3733800"/>
            <a:ext cx="2286000"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352800" y="4267200"/>
            <a:ext cx="2286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62597" y="3472190"/>
            <a:ext cx="1676400" cy="261610"/>
          </a:xfrm>
          <a:prstGeom prst="rect">
            <a:avLst/>
          </a:prstGeom>
          <a:noFill/>
        </p:spPr>
        <p:txBody>
          <a:bodyPr wrap="square" rtlCol="0">
            <a:spAutoFit/>
          </a:bodyPr>
          <a:lstStyle/>
          <a:p>
            <a:r>
              <a:rPr lang="en-US" sz="1100" dirty="0" err="1" smtClean="0"/>
              <a:t>RVFMessage</a:t>
            </a:r>
            <a:r>
              <a:rPr lang="en-US" sz="1100" dirty="0" smtClean="0"/>
              <a:t> Request</a:t>
            </a:r>
            <a:endParaRPr lang="en-US" sz="1100" dirty="0"/>
          </a:p>
        </p:txBody>
      </p:sp>
      <p:sp>
        <p:nvSpPr>
          <p:cNvPr id="19" name="TextBox 18"/>
          <p:cNvSpPr txBox="1"/>
          <p:nvPr/>
        </p:nvSpPr>
        <p:spPr>
          <a:xfrm>
            <a:off x="3581400" y="4005590"/>
            <a:ext cx="1828800" cy="261610"/>
          </a:xfrm>
          <a:prstGeom prst="rect">
            <a:avLst/>
          </a:prstGeom>
          <a:noFill/>
        </p:spPr>
        <p:txBody>
          <a:bodyPr wrap="square" rtlCol="0">
            <a:spAutoFit/>
          </a:bodyPr>
          <a:lstStyle/>
          <a:p>
            <a:r>
              <a:rPr lang="en-US" sz="1100" dirty="0" err="1" smtClean="0"/>
              <a:t>RVFMessage</a:t>
            </a:r>
            <a:r>
              <a:rPr lang="en-US" sz="1100" dirty="0" smtClean="0"/>
              <a:t> Response</a:t>
            </a:r>
            <a:endParaRPr lang="en-US" sz="1100" dirty="0"/>
          </a:p>
        </p:txBody>
      </p:sp>
      <p:cxnSp>
        <p:nvCxnSpPr>
          <p:cNvPr id="20" name="Straight Arrow Connector 19"/>
          <p:cNvCxnSpPr/>
          <p:nvPr/>
        </p:nvCxnSpPr>
        <p:spPr>
          <a:xfrm>
            <a:off x="76200" y="2743200"/>
            <a:ext cx="20574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7397" y="3276600"/>
            <a:ext cx="2076203"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7397" y="2481590"/>
            <a:ext cx="1676400" cy="261610"/>
          </a:xfrm>
          <a:prstGeom prst="rect">
            <a:avLst/>
          </a:prstGeom>
          <a:noFill/>
        </p:spPr>
        <p:txBody>
          <a:bodyPr wrap="square" rtlCol="0">
            <a:spAutoFit/>
          </a:bodyPr>
          <a:lstStyle/>
          <a:p>
            <a:r>
              <a:rPr lang="en-US" sz="1100" dirty="0" err="1" smtClean="0"/>
              <a:t>RVFCommand</a:t>
            </a:r>
            <a:r>
              <a:rPr lang="en-US" sz="1100" dirty="0" smtClean="0"/>
              <a:t> Request</a:t>
            </a:r>
            <a:endParaRPr lang="en-US" sz="1100" dirty="0"/>
          </a:p>
        </p:txBody>
      </p:sp>
      <p:sp>
        <p:nvSpPr>
          <p:cNvPr id="23" name="TextBox 22"/>
          <p:cNvSpPr txBox="1"/>
          <p:nvPr/>
        </p:nvSpPr>
        <p:spPr>
          <a:xfrm>
            <a:off x="76200" y="3014990"/>
            <a:ext cx="1828800" cy="261610"/>
          </a:xfrm>
          <a:prstGeom prst="rect">
            <a:avLst/>
          </a:prstGeom>
          <a:noFill/>
        </p:spPr>
        <p:txBody>
          <a:bodyPr wrap="square" rtlCol="0">
            <a:spAutoFit/>
          </a:bodyPr>
          <a:lstStyle/>
          <a:p>
            <a:r>
              <a:rPr lang="en-US" sz="1100" dirty="0" err="1" smtClean="0"/>
              <a:t>RVFCommand</a:t>
            </a:r>
            <a:r>
              <a:rPr lang="en-US" sz="1100" dirty="0" smtClean="0"/>
              <a:t> Response</a:t>
            </a:r>
            <a:endParaRPr lang="en-US" sz="1100" dirty="0"/>
          </a:p>
        </p:txBody>
      </p:sp>
      <p:cxnSp>
        <p:nvCxnSpPr>
          <p:cNvPr id="24" name="Straight Arrow Connector 23"/>
          <p:cNvCxnSpPr/>
          <p:nvPr/>
        </p:nvCxnSpPr>
        <p:spPr>
          <a:xfrm>
            <a:off x="76200" y="3733800"/>
            <a:ext cx="2057400"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6200" y="4267200"/>
            <a:ext cx="20574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7397" y="3472190"/>
            <a:ext cx="1676400" cy="261610"/>
          </a:xfrm>
          <a:prstGeom prst="rect">
            <a:avLst/>
          </a:prstGeom>
          <a:noFill/>
        </p:spPr>
        <p:txBody>
          <a:bodyPr wrap="square" rtlCol="0">
            <a:spAutoFit/>
          </a:bodyPr>
          <a:lstStyle/>
          <a:p>
            <a:r>
              <a:rPr lang="en-US" sz="1100" dirty="0" err="1" smtClean="0"/>
              <a:t>RVFMessage</a:t>
            </a:r>
            <a:r>
              <a:rPr lang="en-US" sz="1100" dirty="0" smtClean="0"/>
              <a:t> Request</a:t>
            </a:r>
            <a:endParaRPr lang="en-US" sz="1100" dirty="0"/>
          </a:p>
        </p:txBody>
      </p:sp>
      <p:sp>
        <p:nvSpPr>
          <p:cNvPr id="27" name="TextBox 26"/>
          <p:cNvSpPr txBox="1"/>
          <p:nvPr/>
        </p:nvSpPr>
        <p:spPr>
          <a:xfrm>
            <a:off x="76200" y="4005590"/>
            <a:ext cx="1828800" cy="261610"/>
          </a:xfrm>
          <a:prstGeom prst="rect">
            <a:avLst/>
          </a:prstGeom>
          <a:noFill/>
        </p:spPr>
        <p:txBody>
          <a:bodyPr wrap="square" rtlCol="0">
            <a:spAutoFit/>
          </a:bodyPr>
          <a:lstStyle/>
          <a:p>
            <a:r>
              <a:rPr lang="en-US" sz="1100" dirty="0" err="1" smtClean="0"/>
              <a:t>RVFMessage</a:t>
            </a:r>
            <a:r>
              <a:rPr lang="en-US" sz="1100" dirty="0" smtClean="0"/>
              <a:t> Response</a:t>
            </a:r>
            <a:endParaRPr lang="en-US" sz="1100" dirty="0"/>
          </a:p>
        </p:txBody>
      </p:sp>
      <p:cxnSp>
        <p:nvCxnSpPr>
          <p:cNvPr id="28" name="Straight Arrow Connector 27"/>
          <p:cNvCxnSpPr/>
          <p:nvPr/>
        </p:nvCxnSpPr>
        <p:spPr>
          <a:xfrm>
            <a:off x="6858000" y="2743200"/>
            <a:ext cx="2286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858000" y="3276600"/>
            <a:ext cx="2286000"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067797" y="2481590"/>
            <a:ext cx="1676400" cy="261610"/>
          </a:xfrm>
          <a:prstGeom prst="rect">
            <a:avLst/>
          </a:prstGeom>
          <a:noFill/>
        </p:spPr>
        <p:txBody>
          <a:bodyPr wrap="square" rtlCol="0">
            <a:spAutoFit/>
          </a:bodyPr>
          <a:lstStyle/>
          <a:p>
            <a:r>
              <a:rPr lang="en-US" sz="1100" dirty="0" err="1" smtClean="0"/>
              <a:t>RVFCommand</a:t>
            </a:r>
            <a:r>
              <a:rPr lang="en-US" sz="1100" dirty="0" smtClean="0"/>
              <a:t> Request</a:t>
            </a:r>
            <a:endParaRPr lang="en-US" sz="1100" dirty="0"/>
          </a:p>
        </p:txBody>
      </p:sp>
      <p:sp>
        <p:nvSpPr>
          <p:cNvPr id="31" name="TextBox 30"/>
          <p:cNvSpPr txBox="1"/>
          <p:nvPr/>
        </p:nvSpPr>
        <p:spPr>
          <a:xfrm>
            <a:off x="7086600" y="3014990"/>
            <a:ext cx="1828800" cy="261610"/>
          </a:xfrm>
          <a:prstGeom prst="rect">
            <a:avLst/>
          </a:prstGeom>
          <a:noFill/>
        </p:spPr>
        <p:txBody>
          <a:bodyPr wrap="square" rtlCol="0">
            <a:spAutoFit/>
          </a:bodyPr>
          <a:lstStyle/>
          <a:p>
            <a:r>
              <a:rPr lang="en-US" sz="1100" dirty="0" err="1" smtClean="0"/>
              <a:t>RVFCommand</a:t>
            </a:r>
            <a:r>
              <a:rPr lang="en-US" sz="1100" dirty="0" smtClean="0"/>
              <a:t> Response</a:t>
            </a:r>
            <a:endParaRPr lang="en-US" sz="1100" dirty="0"/>
          </a:p>
        </p:txBody>
      </p:sp>
      <p:cxnSp>
        <p:nvCxnSpPr>
          <p:cNvPr id="32" name="Straight Arrow Connector 31"/>
          <p:cNvCxnSpPr/>
          <p:nvPr/>
        </p:nvCxnSpPr>
        <p:spPr>
          <a:xfrm>
            <a:off x="6858000" y="3733800"/>
            <a:ext cx="2286000"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858000" y="4267200"/>
            <a:ext cx="2286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67797" y="3472190"/>
            <a:ext cx="1676400" cy="261610"/>
          </a:xfrm>
          <a:prstGeom prst="rect">
            <a:avLst/>
          </a:prstGeom>
          <a:noFill/>
        </p:spPr>
        <p:txBody>
          <a:bodyPr wrap="square" rtlCol="0">
            <a:spAutoFit/>
          </a:bodyPr>
          <a:lstStyle/>
          <a:p>
            <a:r>
              <a:rPr lang="en-US" sz="1100" dirty="0" err="1" smtClean="0"/>
              <a:t>RVFMessage</a:t>
            </a:r>
            <a:r>
              <a:rPr lang="en-US" sz="1100" dirty="0" smtClean="0"/>
              <a:t> Request</a:t>
            </a:r>
            <a:endParaRPr lang="en-US" sz="1100" dirty="0"/>
          </a:p>
        </p:txBody>
      </p:sp>
      <p:sp>
        <p:nvSpPr>
          <p:cNvPr id="35" name="TextBox 34"/>
          <p:cNvSpPr txBox="1"/>
          <p:nvPr/>
        </p:nvSpPr>
        <p:spPr>
          <a:xfrm>
            <a:off x="7086600" y="4005590"/>
            <a:ext cx="1828800" cy="261610"/>
          </a:xfrm>
          <a:prstGeom prst="rect">
            <a:avLst/>
          </a:prstGeom>
          <a:noFill/>
        </p:spPr>
        <p:txBody>
          <a:bodyPr wrap="square" rtlCol="0">
            <a:spAutoFit/>
          </a:bodyPr>
          <a:lstStyle/>
          <a:p>
            <a:r>
              <a:rPr lang="en-US" sz="1100" dirty="0" err="1" smtClean="0"/>
              <a:t>RVFMessage</a:t>
            </a:r>
            <a:r>
              <a:rPr lang="en-US" sz="1100" dirty="0" smtClean="0"/>
              <a:t> Response</a:t>
            </a:r>
            <a:endParaRPr lang="en-US" sz="1100" dirty="0"/>
          </a:p>
        </p:txBody>
      </p:sp>
      <p:sp>
        <p:nvSpPr>
          <p:cNvPr id="2" name="Flowchart: Magnetic Disk 1"/>
          <p:cNvSpPr/>
          <p:nvPr/>
        </p:nvSpPr>
        <p:spPr>
          <a:xfrm>
            <a:off x="2379562" y="1502300"/>
            <a:ext cx="838200" cy="7282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Injection Library</a:t>
            </a:r>
            <a:endParaRPr lang="en-US" sz="1200" dirty="0"/>
          </a:p>
        </p:txBody>
      </p:sp>
      <p:sp>
        <p:nvSpPr>
          <p:cNvPr id="36" name="Flowchart: Magnetic Disk 35"/>
          <p:cNvSpPr/>
          <p:nvPr/>
        </p:nvSpPr>
        <p:spPr>
          <a:xfrm>
            <a:off x="5943600" y="1502300"/>
            <a:ext cx="838200" cy="7282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Injection Library</a:t>
            </a:r>
            <a:endParaRPr lang="en-US" sz="1200" dirty="0"/>
          </a:p>
        </p:txBody>
      </p:sp>
      <p:cxnSp>
        <p:nvCxnSpPr>
          <p:cNvPr id="11" name="Elbow Connector 10"/>
          <p:cNvCxnSpPr>
            <a:stCxn id="2" idx="3"/>
            <a:endCxn id="5" idx="0"/>
          </p:cNvCxnSpPr>
          <p:nvPr/>
        </p:nvCxnSpPr>
        <p:spPr>
          <a:xfrm rot="5400000">
            <a:off x="2590804" y="2382942"/>
            <a:ext cx="360254" cy="55462"/>
          </a:xfrm>
          <a:prstGeom prst="bentConnector3">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36" idx="3"/>
            <a:endCxn id="8" idx="0"/>
          </p:cNvCxnSpPr>
          <p:nvPr/>
        </p:nvCxnSpPr>
        <p:spPr>
          <a:xfrm rot="5400000">
            <a:off x="6108546" y="2370400"/>
            <a:ext cx="394008" cy="114300"/>
          </a:xfrm>
          <a:prstGeom prst="bentConnector3">
            <a:avLst>
              <a:gd name="adj1" fmla="val 50000"/>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Flowchart: Magnetic Disk 43"/>
          <p:cNvSpPr/>
          <p:nvPr/>
        </p:nvSpPr>
        <p:spPr>
          <a:xfrm>
            <a:off x="2305050" y="4823744"/>
            <a:ext cx="1047750" cy="728246"/>
          </a:xfrm>
          <a:prstGeom prst="flowChartMagneticDisk">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Transfer</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46" name="Elbow Connector 45"/>
          <p:cNvCxnSpPr>
            <a:stCxn id="6" idx="2"/>
            <a:endCxn id="44" idx="1"/>
          </p:cNvCxnSpPr>
          <p:nvPr/>
        </p:nvCxnSpPr>
        <p:spPr>
          <a:xfrm rot="16200000" flipH="1">
            <a:off x="2583990" y="4578809"/>
            <a:ext cx="404144" cy="85725"/>
          </a:xfrm>
          <a:prstGeom prst="bentConnector3">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Flowchart: Magnetic Disk 48"/>
          <p:cNvSpPr/>
          <p:nvPr/>
        </p:nvSpPr>
        <p:spPr>
          <a:xfrm>
            <a:off x="5810250" y="4834354"/>
            <a:ext cx="1047750" cy="728246"/>
          </a:xfrm>
          <a:prstGeom prst="flowChartMagneticDisk">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Transfer</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50" name="Elbow Connector 49"/>
          <p:cNvCxnSpPr>
            <a:stCxn id="9" idx="2"/>
            <a:endCxn id="49" idx="1"/>
          </p:cNvCxnSpPr>
          <p:nvPr/>
        </p:nvCxnSpPr>
        <p:spPr>
          <a:xfrm rot="16200000" flipH="1">
            <a:off x="6100762" y="4600991"/>
            <a:ext cx="381000" cy="85725"/>
          </a:xfrm>
          <a:prstGeom prst="bentConnector3">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Slide Number Placeholder 36"/>
          <p:cNvSpPr>
            <a:spLocks noGrp="1"/>
          </p:cNvSpPr>
          <p:nvPr>
            <p:ph type="sldNum" sz="quarter" idx="12"/>
          </p:nvPr>
        </p:nvSpPr>
        <p:spPr/>
        <p:txBody>
          <a:bodyPr/>
          <a:lstStyle/>
          <a:p>
            <a:fld id="{46161DA3-73C7-4437-81E3-70B52544EB7F}" type="slidenum">
              <a:rPr lang="en-US" smtClean="0"/>
              <a:t>10</a:t>
            </a:fld>
            <a:endParaRPr lang="en-US"/>
          </a:p>
        </p:txBody>
      </p:sp>
      <p:sp>
        <p:nvSpPr>
          <p:cNvPr id="39" name="Date Placeholder 38"/>
          <p:cNvSpPr>
            <a:spLocks noGrp="1"/>
          </p:cNvSpPr>
          <p:nvPr>
            <p:ph type="dt" sz="half" idx="10"/>
          </p:nvPr>
        </p:nvSpPr>
        <p:spPr/>
        <p:txBody>
          <a:bodyPr/>
          <a:lstStyle/>
          <a:p>
            <a:fld id="{974FB6FE-CC7C-4C29-BEF4-8099DB600C01}" type="datetime1">
              <a:rPr lang="en-US" smtClean="0"/>
              <a:t>8/3/2021</a:t>
            </a:fld>
            <a:endParaRPr lang="en-US"/>
          </a:p>
        </p:txBody>
      </p:sp>
    </p:spTree>
    <p:extLst>
      <p:ext uri="{BB962C8B-B14F-4D97-AF65-F5344CB8AC3E}">
        <p14:creationId xmlns:p14="http://schemas.microsoft.com/office/powerpoint/2010/main" val="2638764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0"/>
            <a:ext cx="8534400" cy="1600200"/>
          </a:xfrm>
        </p:spPr>
        <p:txBody>
          <a:bodyPr/>
          <a:lstStyle/>
          <a:p>
            <a:pPr>
              <a:lnSpc>
                <a:spcPts val="1500"/>
              </a:lnSpc>
              <a:spcBef>
                <a:spcPts val="2400"/>
              </a:spcBef>
            </a:pPr>
            <a:r>
              <a:rPr lang="en-US" sz="4400" dirty="0" smtClean="0"/>
              <a:t>Top-Down to Bottom-Up Flow</a:t>
            </a:r>
            <a:br>
              <a:rPr lang="en-US" sz="4400" dirty="0" smtClean="0"/>
            </a:br>
            <a:r>
              <a:rPr lang="en-US" sz="4400" dirty="0" smtClean="0"/>
              <a:t/>
            </a:r>
            <a:br>
              <a:rPr lang="en-US" sz="4400" dirty="0" smtClean="0"/>
            </a:br>
            <a:r>
              <a:rPr lang="en-US" sz="1400" dirty="0" smtClean="0"/>
              <a:t>Ian: </a:t>
            </a:r>
            <a:r>
              <a:rPr lang="en-US" sz="1400" dirty="0" smtClean="0">
                <a:effectLst/>
              </a:rPr>
              <a:t>This </a:t>
            </a:r>
            <a:r>
              <a:rPr lang="en-US" sz="1400" dirty="0">
                <a:effectLst/>
              </a:rPr>
              <a:t>flow chart may capture the core of what the P2654 standards needs to describe in terms of "process"; the remainder is likely to be </a:t>
            </a:r>
            <a:r>
              <a:rPr lang="en-US" sz="1400" dirty="0" err="1">
                <a:effectLst/>
              </a:rPr>
              <a:t>standardising</a:t>
            </a:r>
            <a:r>
              <a:rPr lang="en-US" sz="1400" dirty="0">
                <a:effectLst/>
              </a:rPr>
              <a:t> the form in which inputs to the process are provided and the interface between nodes (since the code implementing the node may come from any source).</a:t>
            </a:r>
            <a:endParaRPr lang="en-US" sz="1400" dirty="0"/>
          </a:p>
        </p:txBody>
      </p:sp>
      <p:sp>
        <p:nvSpPr>
          <p:cNvPr id="6" name="Flowchart: Alternate Process 5"/>
          <p:cNvSpPr/>
          <p:nvPr/>
        </p:nvSpPr>
        <p:spPr>
          <a:xfrm>
            <a:off x="509650" y="1752600"/>
            <a:ext cx="1447800" cy="838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P2654 </a:t>
            </a:r>
            <a:r>
              <a:rPr lang="en-US" sz="1400" dirty="0" err="1" smtClean="0"/>
              <a:t>RVFCommand</a:t>
            </a:r>
            <a:r>
              <a:rPr lang="en-US" sz="1400" dirty="0" smtClean="0"/>
              <a:t> Sent from Application</a:t>
            </a:r>
            <a:endParaRPr lang="en-US" sz="1400" dirty="0"/>
          </a:p>
        </p:txBody>
      </p:sp>
      <p:sp>
        <p:nvSpPr>
          <p:cNvPr id="7" name="Flowchart: Decision 6"/>
          <p:cNvSpPr/>
          <p:nvPr/>
        </p:nvSpPr>
        <p:spPr>
          <a:xfrm>
            <a:off x="0" y="3048000"/>
            <a:ext cx="2438400" cy="990600"/>
          </a:xfrm>
          <a:prstGeom prst="flowChartDecision">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Is Node target of </a:t>
            </a:r>
            <a:r>
              <a:rPr lang="en-US" sz="1200" dirty="0" err="1" smtClean="0">
                <a:solidFill>
                  <a:schemeClr val="tx1"/>
                </a:solidFill>
              </a:rPr>
              <a:t>RVFCommand</a:t>
            </a:r>
            <a:endParaRPr lang="en-US" sz="1200" dirty="0" smtClean="0">
              <a:solidFill>
                <a:schemeClr val="tx1"/>
              </a:solidFill>
            </a:endParaRPr>
          </a:p>
          <a:p>
            <a:pPr algn="ctr"/>
            <a:r>
              <a:rPr lang="en-US" sz="1200" dirty="0" smtClean="0">
                <a:solidFill>
                  <a:schemeClr val="tx1"/>
                </a:solidFill>
              </a:rPr>
              <a:t>?</a:t>
            </a:r>
          </a:p>
        </p:txBody>
      </p:sp>
      <p:cxnSp>
        <p:nvCxnSpPr>
          <p:cNvPr id="9" name="Straight Arrow Connector 8"/>
          <p:cNvCxnSpPr>
            <a:stCxn id="6" idx="2"/>
            <a:endCxn id="7" idx="0"/>
          </p:cNvCxnSpPr>
          <p:nvPr/>
        </p:nvCxnSpPr>
        <p:spPr>
          <a:xfrm flipH="1">
            <a:off x="1219200" y="2590800"/>
            <a:ext cx="14350" cy="4572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Flowchart: Alternate Process 9"/>
          <p:cNvSpPr/>
          <p:nvPr/>
        </p:nvSpPr>
        <p:spPr>
          <a:xfrm>
            <a:off x="304800" y="4495800"/>
            <a:ext cx="1828800" cy="6858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Send </a:t>
            </a:r>
            <a:r>
              <a:rPr lang="en-US" sz="1400" dirty="0" err="1" smtClean="0"/>
              <a:t>RVFCommand</a:t>
            </a:r>
            <a:r>
              <a:rPr lang="en-US" sz="1400" dirty="0" smtClean="0"/>
              <a:t> to next Node</a:t>
            </a:r>
            <a:endParaRPr lang="en-US" sz="1400" dirty="0"/>
          </a:p>
        </p:txBody>
      </p:sp>
      <p:cxnSp>
        <p:nvCxnSpPr>
          <p:cNvPr id="11" name="Straight Arrow Connector 10"/>
          <p:cNvCxnSpPr>
            <a:stCxn id="7" idx="2"/>
            <a:endCxn id="10" idx="0"/>
          </p:cNvCxnSpPr>
          <p:nvPr/>
        </p:nvCxnSpPr>
        <p:spPr>
          <a:xfrm>
            <a:off x="1219200" y="4038600"/>
            <a:ext cx="0" cy="4572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33600" y="3639979"/>
            <a:ext cx="533400" cy="246221"/>
          </a:xfrm>
          <a:prstGeom prst="rect">
            <a:avLst/>
          </a:prstGeom>
          <a:noFill/>
        </p:spPr>
        <p:txBody>
          <a:bodyPr wrap="square" rtlCol="0">
            <a:spAutoFit/>
          </a:bodyPr>
          <a:lstStyle/>
          <a:p>
            <a:r>
              <a:rPr lang="en-US" sz="1000" dirty="0" smtClean="0"/>
              <a:t>YES</a:t>
            </a:r>
            <a:endParaRPr lang="en-US" sz="1000" dirty="0"/>
          </a:p>
        </p:txBody>
      </p:sp>
      <p:sp>
        <p:nvSpPr>
          <p:cNvPr id="16" name="Rounded Rectangle 15"/>
          <p:cNvSpPr/>
          <p:nvPr/>
        </p:nvSpPr>
        <p:spPr>
          <a:xfrm>
            <a:off x="2743200" y="1981200"/>
            <a:ext cx="144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Process </a:t>
            </a:r>
            <a:r>
              <a:rPr lang="en-US" sz="1400" dirty="0" err="1" smtClean="0"/>
              <a:t>RVFCommand</a:t>
            </a:r>
            <a:r>
              <a:rPr lang="en-US" sz="1400" dirty="0" smtClean="0"/>
              <a:t> with Injection Handler</a:t>
            </a:r>
            <a:endParaRPr lang="en-US" sz="1400" dirty="0"/>
          </a:p>
        </p:txBody>
      </p:sp>
      <p:sp>
        <p:nvSpPr>
          <p:cNvPr id="17" name="Flowchart: Alternate Process 16"/>
          <p:cNvSpPr/>
          <p:nvPr/>
        </p:nvSpPr>
        <p:spPr>
          <a:xfrm>
            <a:off x="2766950" y="3171110"/>
            <a:ext cx="1371600" cy="155329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Create </a:t>
            </a:r>
            <a:r>
              <a:rPr lang="en-US" sz="1400" dirty="0" err="1" smtClean="0"/>
              <a:t>RVFMessage</a:t>
            </a:r>
            <a:r>
              <a:rPr lang="en-US" sz="1400" dirty="0" smtClean="0"/>
              <a:t> Request to begin Bottom-Up processing for this Node</a:t>
            </a:r>
            <a:endParaRPr lang="en-US" sz="1400" dirty="0"/>
          </a:p>
        </p:txBody>
      </p:sp>
      <p:cxnSp>
        <p:nvCxnSpPr>
          <p:cNvPr id="19" name="Elbow Connector 18"/>
          <p:cNvCxnSpPr>
            <a:stCxn id="7" idx="3"/>
            <a:endCxn id="16" idx="1"/>
          </p:cNvCxnSpPr>
          <p:nvPr/>
        </p:nvCxnSpPr>
        <p:spPr>
          <a:xfrm flipV="1">
            <a:off x="2438400" y="2400300"/>
            <a:ext cx="304800" cy="1143000"/>
          </a:xfrm>
          <a:prstGeom prst="bentConnector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2"/>
            <a:endCxn id="17" idx="0"/>
          </p:cNvCxnSpPr>
          <p:nvPr/>
        </p:nvCxnSpPr>
        <p:spPr>
          <a:xfrm flipH="1">
            <a:off x="3452750" y="2819400"/>
            <a:ext cx="14350" cy="35171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a:xfrm>
            <a:off x="2743200" y="5029200"/>
            <a:ext cx="1395350" cy="1143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Send </a:t>
            </a:r>
            <a:r>
              <a:rPr lang="en-US" sz="1400" dirty="0" err="1" smtClean="0"/>
              <a:t>RVFMessage</a:t>
            </a:r>
            <a:r>
              <a:rPr lang="en-US" sz="1400" dirty="0" smtClean="0"/>
              <a:t> as bottom-up request</a:t>
            </a:r>
            <a:endParaRPr lang="en-US" sz="1400" dirty="0"/>
          </a:p>
        </p:txBody>
      </p:sp>
      <p:cxnSp>
        <p:nvCxnSpPr>
          <p:cNvPr id="24" name="Straight Arrow Connector 23"/>
          <p:cNvCxnSpPr>
            <a:stCxn id="17" idx="2"/>
            <a:endCxn id="23" idx="0"/>
          </p:cNvCxnSpPr>
          <p:nvPr/>
        </p:nvCxnSpPr>
        <p:spPr>
          <a:xfrm flipH="1">
            <a:off x="3440875" y="4724400"/>
            <a:ext cx="11875" cy="3048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4460175" y="1828800"/>
            <a:ext cx="1828800" cy="990600"/>
          </a:xfrm>
          <a:prstGeom prst="flowChartDecision">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Is Node top level controller</a:t>
            </a:r>
          </a:p>
          <a:p>
            <a:pPr algn="ctr"/>
            <a:r>
              <a:rPr lang="en-US" sz="1200" dirty="0" smtClean="0">
                <a:solidFill>
                  <a:schemeClr val="tx1"/>
                </a:solidFill>
              </a:rPr>
              <a:t>?</a:t>
            </a:r>
          </a:p>
        </p:txBody>
      </p:sp>
      <p:cxnSp>
        <p:nvCxnSpPr>
          <p:cNvPr id="30" name="Elbow Connector 29"/>
          <p:cNvCxnSpPr>
            <a:stCxn id="23" idx="3"/>
            <a:endCxn id="28" idx="1"/>
          </p:cNvCxnSpPr>
          <p:nvPr/>
        </p:nvCxnSpPr>
        <p:spPr>
          <a:xfrm flipV="1">
            <a:off x="4138550" y="2324100"/>
            <a:ext cx="321625" cy="3276600"/>
          </a:xfrm>
          <a:prstGeom prst="bentConnector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Flowchart: Alternate Process 30"/>
          <p:cNvSpPr/>
          <p:nvPr/>
        </p:nvSpPr>
        <p:spPr>
          <a:xfrm>
            <a:off x="6746175" y="1828800"/>
            <a:ext cx="1600200" cy="990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Transform </a:t>
            </a:r>
            <a:r>
              <a:rPr lang="en-US" sz="1400" dirty="0" err="1" smtClean="0"/>
              <a:t>RVFMessage</a:t>
            </a:r>
            <a:r>
              <a:rPr lang="en-US" sz="1400" dirty="0" smtClean="0"/>
              <a:t> and pass to next higher level</a:t>
            </a:r>
            <a:endParaRPr lang="en-US" sz="1400" dirty="0"/>
          </a:p>
        </p:txBody>
      </p:sp>
      <p:cxnSp>
        <p:nvCxnSpPr>
          <p:cNvPr id="33" name="Straight Arrow Connector 32"/>
          <p:cNvCxnSpPr>
            <a:stCxn id="28" idx="3"/>
            <a:endCxn id="31" idx="1"/>
          </p:cNvCxnSpPr>
          <p:nvPr/>
        </p:nvCxnSpPr>
        <p:spPr>
          <a:xfrm>
            <a:off x="6288975" y="2324100"/>
            <a:ext cx="4572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38200" y="4114800"/>
            <a:ext cx="533400" cy="246221"/>
          </a:xfrm>
          <a:prstGeom prst="rect">
            <a:avLst/>
          </a:prstGeom>
          <a:noFill/>
        </p:spPr>
        <p:txBody>
          <a:bodyPr wrap="square" rtlCol="0">
            <a:spAutoFit/>
          </a:bodyPr>
          <a:lstStyle/>
          <a:p>
            <a:r>
              <a:rPr lang="en-US" sz="1000" dirty="0" smtClean="0"/>
              <a:t>NO</a:t>
            </a:r>
            <a:endParaRPr lang="en-US" sz="1000" dirty="0"/>
          </a:p>
        </p:txBody>
      </p:sp>
      <p:sp>
        <p:nvSpPr>
          <p:cNvPr id="35" name="TextBox 34"/>
          <p:cNvSpPr txBox="1"/>
          <p:nvPr/>
        </p:nvSpPr>
        <p:spPr>
          <a:xfrm>
            <a:off x="4612575" y="2924889"/>
            <a:ext cx="533400" cy="246221"/>
          </a:xfrm>
          <a:prstGeom prst="rect">
            <a:avLst/>
          </a:prstGeom>
          <a:noFill/>
        </p:spPr>
        <p:txBody>
          <a:bodyPr wrap="square" rtlCol="0">
            <a:spAutoFit/>
          </a:bodyPr>
          <a:lstStyle/>
          <a:p>
            <a:r>
              <a:rPr lang="en-US" sz="1000" dirty="0" smtClean="0"/>
              <a:t>YES</a:t>
            </a:r>
            <a:endParaRPr lang="en-US" sz="1000" dirty="0"/>
          </a:p>
        </p:txBody>
      </p:sp>
      <p:sp>
        <p:nvSpPr>
          <p:cNvPr id="36" name="TextBox 35"/>
          <p:cNvSpPr txBox="1"/>
          <p:nvPr/>
        </p:nvSpPr>
        <p:spPr>
          <a:xfrm>
            <a:off x="6212775" y="2057400"/>
            <a:ext cx="533400" cy="246221"/>
          </a:xfrm>
          <a:prstGeom prst="rect">
            <a:avLst/>
          </a:prstGeom>
          <a:noFill/>
        </p:spPr>
        <p:txBody>
          <a:bodyPr wrap="square" rtlCol="0">
            <a:spAutoFit/>
          </a:bodyPr>
          <a:lstStyle/>
          <a:p>
            <a:r>
              <a:rPr lang="en-US" sz="1000" dirty="0" smtClean="0"/>
              <a:t>NO</a:t>
            </a:r>
            <a:endParaRPr lang="en-US" sz="1000" dirty="0"/>
          </a:p>
        </p:txBody>
      </p:sp>
      <p:sp>
        <p:nvSpPr>
          <p:cNvPr id="37" name="Flowchart: Alternate Process 36"/>
          <p:cNvSpPr/>
          <p:nvPr/>
        </p:nvSpPr>
        <p:spPr>
          <a:xfrm>
            <a:off x="4653150" y="3171110"/>
            <a:ext cx="1447800" cy="166759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Transform </a:t>
            </a:r>
            <a:r>
              <a:rPr lang="en-US" sz="1400" dirty="0" err="1" smtClean="0"/>
              <a:t>RVFMessage</a:t>
            </a:r>
            <a:r>
              <a:rPr lang="en-US" sz="1400" dirty="0" smtClean="0"/>
              <a:t> into HW Controller sequences and apply to HWIF</a:t>
            </a:r>
            <a:endParaRPr lang="en-US" sz="1400" dirty="0"/>
          </a:p>
        </p:txBody>
      </p:sp>
      <p:cxnSp>
        <p:nvCxnSpPr>
          <p:cNvPr id="38" name="Straight Arrow Connector 37"/>
          <p:cNvCxnSpPr>
            <a:stCxn id="28" idx="2"/>
            <a:endCxn id="37" idx="0"/>
          </p:cNvCxnSpPr>
          <p:nvPr/>
        </p:nvCxnSpPr>
        <p:spPr>
          <a:xfrm>
            <a:off x="5374575" y="2819400"/>
            <a:ext cx="2475" cy="35171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Flowchart: Alternate Process 44"/>
          <p:cNvSpPr/>
          <p:nvPr/>
        </p:nvSpPr>
        <p:spPr>
          <a:xfrm>
            <a:off x="4419600" y="5181600"/>
            <a:ext cx="1905000" cy="1143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Create </a:t>
            </a:r>
            <a:r>
              <a:rPr lang="en-US" sz="1400" dirty="0" err="1" smtClean="0"/>
              <a:t>RVFMessage</a:t>
            </a:r>
            <a:r>
              <a:rPr lang="en-US" sz="1400" dirty="0" smtClean="0"/>
              <a:t> Response from HWIF response and return Response to requester</a:t>
            </a:r>
            <a:endParaRPr lang="en-US" sz="1400" dirty="0"/>
          </a:p>
        </p:txBody>
      </p:sp>
      <p:cxnSp>
        <p:nvCxnSpPr>
          <p:cNvPr id="46" name="Straight Arrow Connector 45"/>
          <p:cNvCxnSpPr>
            <a:stCxn id="37" idx="2"/>
            <a:endCxn id="45" idx="0"/>
          </p:cNvCxnSpPr>
          <p:nvPr/>
        </p:nvCxnSpPr>
        <p:spPr>
          <a:xfrm flipH="1">
            <a:off x="5372100" y="4838700"/>
            <a:ext cx="4950" cy="3429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Flowchart: Decision 48"/>
          <p:cNvSpPr/>
          <p:nvPr/>
        </p:nvSpPr>
        <p:spPr>
          <a:xfrm>
            <a:off x="6593775" y="2932709"/>
            <a:ext cx="1775361" cy="1239982"/>
          </a:xfrm>
          <a:prstGeom prst="flowChartDecision">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Is Node command request node</a:t>
            </a:r>
          </a:p>
          <a:p>
            <a:pPr algn="ctr"/>
            <a:r>
              <a:rPr lang="en-US" sz="1200" dirty="0" smtClean="0">
                <a:solidFill>
                  <a:schemeClr val="tx1"/>
                </a:solidFill>
              </a:rPr>
              <a:t>?</a:t>
            </a:r>
          </a:p>
        </p:txBody>
      </p:sp>
      <p:cxnSp>
        <p:nvCxnSpPr>
          <p:cNvPr id="51" name="Elbow Connector 50"/>
          <p:cNvCxnSpPr>
            <a:stCxn id="45" idx="3"/>
            <a:endCxn id="49" idx="1"/>
          </p:cNvCxnSpPr>
          <p:nvPr/>
        </p:nvCxnSpPr>
        <p:spPr>
          <a:xfrm flipV="1">
            <a:off x="6324600" y="3552700"/>
            <a:ext cx="269175" cy="2200400"/>
          </a:xfrm>
          <a:prstGeom prst="bentConnector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Flowchart: Alternate Process 57"/>
          <p:cNvSpPr/>
          <p:nvPr/>
        </p:nvSpPr>
        <p:spPr>
          <a:xfrm>
            <a:off x="6593774" y="5219700"/>
            <a:ext cx="1559625" cy="13335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Create </a:t>
            </a:r>
            <a:r>
              <a:rPr lang="en-US" sz="1400" dirty="0" err="1" smtClean="0"/>
              <a:t>RVFCommand</a:t>
            </a:r>
            <a:r>
              <a:rPr lang="en-US" sz="1400" dirty="0" smtClean="0"/>
              <a:t> response and return response to command application</a:t>
            </a:r>
            <a:endParaRPr lang="en-US" sz="1400" dirty="0"/>
          </a:p>
        </p:txBody>
      </p:sp>
      <p:cxnSp>
        <p:nvCxnSpPr>
          <p:cNvPr id="60" name="Elbow Connector 59"/>
          <p:cNvCxnSpPr>
            <a:stCxn id="49" idx="2"/>
            <a:endCxn id="58" idx="0"/>
          </p:cNvCxnSpPr>
          <p:nvPr/>
        </p:nvCxnSpPr>
        <p:spPr>
          <a:xfrm rot="5400000">
            <a:off x="6904018" y="4642261"/>
            <a:ext cx="1047009" cy="107869"/>
          </a:xfrm>
          <a:prstGeom prst="bentConnector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822375" y="4249579"/>
            <a:ext cx="533400" cy="246221"/>
          </a:xfrm>
          <a:prstGeom prst="rect">
            <a:avLst/>
          </a:prstGeom>
          <a:noFill/>
        </p:spPr>
        <p:txBody>
          <a:bodyPr wrap="square" rtlCol="0">
            <a:spAutoFit/>
          </a:bodyPr>
          <a:lstStyle/>
          <a:p>
            <a:r>
              <a:rPr lang="en-US" sz="1000" dirty="0" smtClean="0"/>
              <a:t>YES</a:t>
            </a:r>
            <a:endParaRPr lang="en-US" sz="1000" dirty="0"/>
          </a:p>
        </p:txBody>
      </p:sp>
      <p:sp>
        <p:nvSpPr>
          <p:cNvPr id="62" name="Flowchart: Alternate Process 61"/>
          <p:cNvSpPr/>
          <p:nvPr/>
        </p:nvSpPr>
        <p:spPr>
          <a:xfrm>
            <a:off x="7696201" y="4166753"/>
            <a:ext cx="1371598" cy="8433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Send </a:t>
            </a:r>
            <a:r>
              <a:rPr lang="en-US" sz="1400" dirty="0" err="1" smtClean="0"/>
              <a:t>RVFMessage</a:t>
            </a:r>
            <a:r>
              <a:rPr lang="en-US" sz="1400" dirty="0" smtClean="0"/>
              <a:t> to next lowest level</a:t>
            </a:r>
            <a:endParaRPr lang="en-US" sz="1400" dirty="0"/>
          </a:p>
        </p:txBody>
      </p:sp>
      <p:cxnSp>
        <p:nvCxnSpPr>
          <p:cNvPr id="64" name="Elbow Connector 63"/>
          <p:cNvCxnSpPr>
            <a:stCxn id="49" idx="3"/>
            <a:endCxn id="62" idx="0"/>
          </p:cNvCxnSpPr>
          <p:nvPr/>
        </p:nvCxnSpPr>
        <p:spPr>
          <a:xfrm>
            <a:off x="8369136" y="3552700"/>
            <a:ext cx="12864" cy="614053"/>
          </a:xfrm>
          <a:prstGeom prst="bentConnector2">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382000" y="3716179"/>
            <a:ext cx="533400" cy="246221"/>
          </a:xfrm>
          <a:prstGeom prst="rect">
            <a:avLst/>
          </a:prstGeom>
          <a:noFill/>
        </p:spPr>
        <p:txBody>
          <a:bodyPr wrap="square" rtlCol="0">
            <a:spAutoFit/>
          </a:bodyPr>
          <a:lstStyle/>
          <a:p>
            <a:r>
              <a:rPr lang="en-US" sz="1000" dirty="0" smtClean="0"/>
              <a:t>NO</a:t>
            </a:r>
            <a:endParaRPr lang="en-US" sz="1000" dirty="0"/>
          </a:p>
        </p:txBody>
      </p:sp>
      <p:sp>
        <p:nvSpPr>
          <p:cNvPr id="3" name="Slide Number Placeholder 2"/>
          <p:cNvSpPr>
            <a:spLocks noGrp="1"/>
          </p:cNvSpPr>
          <p:nvPr>
            <p:ph type="sldNum" sz="quarter" idx="12"/>
          </p:nvPr>
        </p:nvSpPr>
        <p:spPr/>
        <p:txBody>
          <a:bodyPr/>
          <a:lstStyle/>
          <a:p>
            <a:fld id="{46161DA3-73C7-4437-81E3-70B52544EB7F}" type="slidenum">
              <a:rPr lang="en-US" smtClean="0"/>
              <a:t>11</a:t>
            </a:fld>
            <a:endParaRPr lang="en-US"/>
          </a:p>
        </p:txBody>
      </p:sp>
      <p:sp>
        <p:nvSpPr>
          <p:cNvPr id="5" name="Date Placeholder 4"/>
          <p:cNvSpPr>
            <a:spLocks noGrp="1"/>
          </p:cNvSpPr>
          <p:nvPr>
            <p:ph type="dt" sz="half" idx="10"/>
          </p:nvPr>
        </p:nvSpPr>
        <p:spPr/>
        <p:txBody>
          <a:bodyPr/>
          <a:lstStyle/>
          <a:p>
            <a:fld id="{15D48FDC-0F9B-42B7-93A0-07E20D3D5D77}" type="datetime1">
              <a:rPr lang="en-US" smtClean="0"/>
              <a:t>8/3/2021</a:t>
            </a:fld>
            <a:endParaRPr lang="en-US"/>
          </a:p>
        </p:txBody>
      </p:sp>
    </p:spTree>
    <p:extLst>
      <p:ext uri="{BB962C8B-B14F-4D97-AF65-F5344CB8AC3E}">
        <p14:creationId xmlns:p14="http://schemas.microsoft.com/office/powerpoint/2010/main" val="1113837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Additional Slides since 20210720</a:t>
            </a:r>
            <a:endParaRPr lang="en-US" dirty="0"/>
          </a:p>
        </p:txBody>
      </p:sp>
      <p:sp>
        <p:nvSpPr>
          <p:cNvPr id="4" name="Text Placeholder 3"/>
          <p:cNvSpPr>
            <a:spLocks noGrp="1"/>
          </p:cNvSpPr>
          <p:nvPr>
            <p:ph type="body" idx="1"/>
          </p:nvPr>
        </p:nvSpPr>
        <p:spPr/>
        <p:txBody>
          <a:bodyPr/>
          <a:lstStyle/>
          <a:p>
            <a:r>
              <a:rPr lang="en-US" dirty="0" smtClean="0"/>
              <a:t>20210803 Content</a:t>
            </a:r>
            <a:endParaRPr lang="en-US" dirty="0"/>
          </a:p>
        </p:txBody>
      </p:sp>
      <p:sp>
        <p:nvSpPr>
          <p:cNvPr id="5" name="Slide Number Placeholder 4"/>
          <p:cNvSpPr>
            <a:spLocks noGrp="1"/>
          </p:cNvSpPr>
          <p:nvPr>
            <p:ph type="sldNum" sz="quarter" idx="12"/>
          </p:nvPr>
        </p:nvSpPr>
        <p:spPr/>
        <p:txBody>
          <a:bodyPr/>
          <a:lstStyle/>
          <a:p>
            <a:fld id="{46161DA3-73C7-4437-81E3-70B52544EB7F}" type="slidenum">
              <a:rPr lang="en-US" smtClean="0"/>
              <a:t>12</a:t>
            </a:fld>
            <a:endParaRPr lang="en-US"/>
          </a:p>
        </p:txBody>
      </p:sp>
      <p:sp>
        <p:nvSpPr>
          <p:cNvPr id="6" name="Date Placeholder 5"/>
          <p:cNvSpPr>
            <a:spLocks noGrp="1"/>
          </p:cNvSpPr>
          <p:nvPr>
            <p:ph type="dt" sz="half" idx="10"/>
          </p:nvPr>
        </p:nvSpPr>
        <p:spPr/>
        <p:txBody>
          <a:bodyPr/>
          <a:lstStyle/>
          <a:p>
            <a:fld id="{4A801B98-1692-4127-BF3F-98D191A0D2DF}" type="datetime1">
              <a:rPr lang="en-US" smtClean="0"/>
              <a:t>8/3/2021</a:t>
            </a:fld>
            <a:endParaRPr lang="en-US"/>
          </a:p>
        </p:txBody>
      </p:sp>
    </p:spTree>
    <p:extLst>
      <p:ext uri="{BB962C8B-B14F-4D97-AF65-F5344CB8AC3E}">
        <p14:creationId xmlns:p14="http://schemas.microsoft.com/office/powerpoint/2010/main" val="2097752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8229600" cy="1600200"/>
          </a:xfrm>
        </p:spPr>
        <p:txBody>
          <a:bodyPr/>
          <a:lstStyle/>
          <a:p>
            <a:pPr>
              <a:lnSpc>
                <a:spcPts val="3000"/>
              </a:lnSpc>
            </a:pPr>
            <a:r>
              <a:rPr lang="en-US" sz="3600" dirty="0" smtClean="0"/>
              <a:t>Correlating P2654Demo2 to Concept</a:t>
            </a:r>
            <a:br>
              <a:rPr lang="en-US" sz="3600" dirty="0" smtClean="0"/>
            </a:br>
            <a:r>
              <a:rPr lang="en-US" sz="2000" dirty="0" smtClean="0"/>
              <a:t>How it correlates to slide 10</a:t>
            </a:r>
            <a:endParaRPr lang="en-US" sz="3600" dirty="0"/>
          </a:p>
        </p:txBody>
      </p:sp>
      <p:grpSp>
        <p:nvGrpSpPr>
          <p:cNvPr id="32" name="Group 31"/>
          <p:cNvGrpSpPr/>
          <p:nvPr/>
        </p:nvGrpSpPr>
        <p:grpSpPr>
          <a:xfrm>
            <a:off x="609600" y="2362200"/>
            <a:ext cx="7620000" cy="3312225"/>
            <a:chOff x="533400" y="1316925"/>
            <a:chExt cx="7620000" cy="3312225"/>
          </a:xfrm>
        </p:grpSpPr>
        <p:sp>
          <p:nvSpPr>
            <p:cNvPr id="5" name="Rounded Rectangle 4"/>
            <p:cNvSpPr/>
            <p:nvPr/>
          </p:nvSpPr>
          <p:spPr>
            <a:xfrm>
              <a:off x="3886200" y="2647950"/>
              <a:ext cx="1219200" cy="6858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6" name="Rounded Rectangle 5"/>
            <p:cNvSpPr/>
            <p:nvPr/>
          </p:nvSpPr>
          <p:spPr>
            <a:xfrm>
              <a:off x="6324600" y="2647950"/>
              <a:ext cx="1828800" cy="6858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Transformation</a:t>
              </a:r>
              <a:br>
                <a:rPr lang="en-US" dirty="0" smtClean="0">
                  <a:solidFill>
                    <a:schemeClr val="tx1"/>
                  </a:solidFill>
                </a:rPr>
              </a:br>
              <a:r>
                <a:rPr lang="en-US" dirty="0" smtClean="0">
                  <a:solidFill>
                    <a:schemeClr val="tx1"/>
                  </a:solidFill>
                </a:rPr>
                <a:t>Strategy</a:t>
              </a:r>
              <a:endParaRPr lang="en-US" dirty="0">
                <a:solidFill>
                  <a:schemeClr val="tx1"/>
                </a:solidFill>
              </a:endParaRPr>
            </a:p>
          </p:txBody>
        </p:sp>
        <p:sp>
          <p:nvSpPr>
            <p:cNvPr id="7" name="Rounded Rectangle 6"/>
            <p:cNvSpPr/>
            <p:nvPr/>
          </p:nvSpPr>
          <p:spPr>
            <a:xfrm>
              <a:off x="4724400" y="3943350"/>
              <a:ext cx="1219200" cy="685800"/>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Injection</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8" name="Rounded Rectangle 7"/>
            <p:cNvSpPr/>
            <p:nvPr/>
          </p:nvSpPr>
          <p:spPr>
            <a:xfrm>
              <a:off x="3200400" y="1325582"/>
              <a:ext cx="1219200" cy="6858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9" name="Rounded Rectangle 8"/>
            <p:cNvSpPr/>
            <p:nvPr/>
          </p:nvSpPr>
          <p:spPr>
            <a:xfrm>
              <a:off x="6553200" y="3943350"/>
              <a:ext cx="1219200" cy="685800"/>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Injection</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10" name="Rounded Rectangle 9"/>
            <p:cNvSpPr/>
            <p:nvPr/>
          </p:nvSpPr>
          <p:spPr>
            <a:xfrm>
              <a:off x="1447800" y="3943350"/>
              <a:ext cx="1219200" cy="6858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11" name="Rounded Rectangle 10"/>
            <p:cNvSpPr/>
            <p:nvPr/>
          </p:nvSpPr>
          <p:spPr>
            <a:xfrm>
              <a:off x="3276600" y="3943350"/>
              <a:ext cx="1219200" cy="6858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12" name="Rounded Rectangle 11"/>
            <p:cNvSpPr/>
            <p:nvPr/>
          </p:nvSpPr>
          <p:spPr>
            <a:xfrm>
              <a:off x="1295400" y="2647950"/>
              <a:ext cx="1219200" cy="685800"/>
            </a:xfrm>
            <a:prstGeom prst="round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Debug</a:t>
              </a:r>
              <a:br>
                <a:rPr lang="en-US" dirty="0" smtClean="0">
                  <a:solidFill>
                    <a:schemeClr val="bg1"/>
                  </a:solidFill>
                </a:rPr>
              </a:br>
              <a:r>
                <a:rPr lang="en-US" dirty="0" smtClean="0">
                  <a:solidFill>
                    <a:schemeClr val="bg1"/>
                  </a:solidFill>
                </a:rPr>
                <a:t>Strategy</a:t>
              </a:r>
              <a:endParaRPr lang="en-US" dirty="0">
                <a:solidFill>
                  <a:schemeClr val="bg1"/>
                </a:solidFill>
              </a:endParaRPr>
            </a:p>
          </p:txBody>
        </p:sp>
        <p:cxnSp>
          <p:nvCxnSpPr>
            <p:cNvPr id="13" name="Elbow Connector 12"/>
            <p:cNvCxnSpPr>
              <a:stCxn id="8" idx="2"/>
            </p:cNvCxnSpPr>
            <p:nvPr/>
          </p:nvCxnSpPr>
          <p:spPr>
            <a:xfrm rot="16200000" flipH="1">
              <a:off x="3663166" y="2158216"/>
              <a:ext cx="636568" cy="342900"/>
            </a:xfrm>
            <a:prstGeom prst="bentConnector3">
              <a:avLst/>
            </a:prstGeom>
            <a:ln w="76200" cmpd="tri">
              <a:solidFill>
                <a:srgbClr val="FFC00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4" name="Elbow Connector 13"/>
            <p:cNvCxnSpPr>
              <a:endCxn id="11" idx="0"/>
            </p:cNvCxnSpPr>
            <p:nvPr/>
          </p:nvCxnSpPr>
          <p:spPr>
            <a:xfrm rot="5400000">
              <a:off x="3695700" y="3524250"/>
              <a:ext cx="609600" cy="228600"/>
            </a:xfrm>
            <a:prstGeom prst="bentConnector3">
              <a:avLst>
                <a:gd name="adj1" fmla="val 57792"/>
              </a:avLst>
            </a:prstGeom>
            <a:ln w="76200" cmpd="tri">
              <a:solidFill>
                <a:srgbClr val="FFC00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0" idx="0"/>
              <a:endCxn id="11" idx="0"/>
            </p:cNvCxnSpPr>
            <p:nvPr/>
          </p:nvCxnSpPr>
          <p:spPr>
            <a:xfrm rot="5400000" flipH="1" flipV="1">
              <a:off x="2971800" y="3028950"/>
              <a:ext cx="12700" cy="1828800"/>
            </a:xfrm>
            <a:prstGeom prst="bentConnector3">
              <a:avLst>
                <a:gd name="adj1" fmla="val 2267535"/>
              </a:avLst>
            </a:prstGeom>
            <a:ln w="76200" cmpd="tri">
              <a:solidFill>
                <a:srgbClr val="FFC00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6" name="Elbow Connector 15"/>
            <p:cNvCxnSpPr>
              <a:endCxn id="7" idx="0"/>
            </p:cNvCxnSpPr>
            <p:nvPr/>
          </p:nvCxnSpPr>
          <p:spPr>
            <a:xfrm rot="16200000" flipH="1">
              <a:off x="4800600" y="3409950"/>
              <a:ext cx="609600" cy="457200"/>
            </a:xfrm>
            <a:prstGeom prst="bentConnector3">
              <a:avLst/>
            </a:prstGeom>
            <a:ln w="76200" cmpd="sng">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0"/>
              <a:endCxn id="7" idx="0"/>
            </p:cNvCxnSpPr>
            <p:nvPr/>
          </p:nvCxnSpPr>
          <p:spPr>
            <a:xfrm rot="16200000" flipV="1">
              <a:off x="6248400" y="3028950"/>
              <a:ext cx="12700" cy="1828800"/>
            </a:xfrm>
            <a:prstGeom prst="bentConnector3">
              <a:avLst>
                <a:gd name="adj1" fmla="val 2454543"/>
              </a:avLst>
            </a:prstGeom>
            <a:ln w="76200" cmpd="sng">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5" idx="3"/>
              <a:endCxn id="6" idx="1"/>
            </p:cNvCxnSpPr>
            <p:nvPr/>
          </p:nvCxnSpPr>
          <p:spPr>
            <a:xfrm>
              <a:off x="5105400" y="2990850"/>
              <a:ext cx="1219200" cy="12700"/>
            </a:xfrm>
            <a:prstGeom prst="bentConnector3">
              <a:avLst/>
            </a:prstGeom>
            <a:ln w="76200" cmpd="dbl">
              <a:solidFill>
                <a:srgbClr val="FFC00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2" idx="3"/>
              <a:endCxn id="5" idx="1"/>
            </p:cNvCxnSpPr>
            <p:nvPr/>
          </p:nvCxnSpPr>
          <p:spPr>
            <a:xfrm>
              <a:off x="2514600" y="2990850"/>
              <a:ext cx="1371600" cy="12700"/>
            </a:xfrm>
            <a:prstGeom prst="bentConnector3">
              <a:avLst/>
            </a:prstGeom>
            <a:ln w="76200" cmpd="dbl">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752600" y="2038350"/>
              <a:ext cx="2051050" cy="276999"/>
            </a:xfrm>
            <a:prstGeom prst="rect">
              <a:avLst/>
            </a:prstGeom>
            <a:noFill/>
          </p:spPr>
          <p:txBody>
            <a:bodyPr wrap="square" rtlCol="0">
              <a:spAutoFit/>
            </a:bodyPr>
            <a:lstStyle/>
            <a:p>
              <a:r>
                <a:rPr lang="en-US" sz="1200" dirty="0" smtClean="0"/>
                <a:t>Client/Host </a:t>
              </a:r>
              <a:r>
                <a:rPr lang="en-US" sz="1200" dirty="0" err="1" smtClean="0"/>
                <a:t>AccessInterface</a:t>
              </a:r>
              <a:endParaRPr lang="en-US" sz="1200" dirty="0"/>
            </a:p>
          </p:txBody>
        </p:sp>
        <p:sp>
          <p:nvSpPr>
            <p:cNvPr id="21" name="TextBox 20"/>
            <p:cNvSpPr txBox="1"/>
            <p:nvPr/>
          </p:nvSpPr>
          <p:spPr>
            <a:xfrm>
              <a:off x="1905000" y="3381299"/>
              <a:ext cx="2203450" cy="276999"/>
            </a:xfrm>
            <a:prstGeom prst="rect">
              <a:avLst/>
            </a:prstGeom>
            <a:noFill/>
            <a:ln>
              <a:noFill/>
            </a:ln>
          </p:spPr>
          <p:txBody>
            <a:bodyPr wrap="square" rtlCol="0">
              <a:spAutoFit/>
            </a:bodyPr>
            <a:lstStyle/>
            <a:p>
              <a:r>
                <a:rPr lang="en-US" sz="1200" dirty="0" smtClean="0"/>
                <a:t>Host/Client </a:t>
              </a:r>
              <a:r>
                <a:rPr lang="en-US" sz="1200" dirty="0" err="1" smtClean="0"/>
                <a:t>AccessInterface</a:t>
              </a:r>
              <a:endParaRPr lang="en-US" sz="1200" dirty="0"/>
            </a:p>
          </p:txBody>
        </p:sp>
        <p:sp>
          <p:nvSpPr>
            <p:cNvPr id="22" name="TextBox 21"/>
            <p:cNvSpPr txBox="1"/>
            <p:nvPr/>
          </p:nvSpPr>
          <p:spPr>
            <a:xfrm>
              <a:off x="5257800" y="3333750"/>
              <a:ext cx="1752600" cy="276999"/>
            </a:xfrm>
            <a:prstGeom prst="rect">
              <a:avLst/>
            </a:prstGeom>
            <a:noFill/>
          </p:spPr>
          <p:txBody>
            <a:bodyPr wrap="square" rtlCol="0">
              <a:spAutoFit/>
            </a:bodyPr>
            <a:lstStyle/>
            <a:p>
              <a:r>
                <a:rPr lang="en-US" sz="1200" dirty="0" err="1" smtClean="0"/>
                <a:t>TestInjectionInterface</a:t>
              </a:r>
              <a:endParaRPr lang="en-US" sz="1200" dirty="0"/>
            </a:p>
          </p:txBody>
        </p:sp>
        <p:sp>
          <p:nvSpPr>
            <p:cNvPr id="23" name="TextBox 22"/>
            <p:cNvSpPr txBox="1"/>
            <p:nvPr/>
          </p:nvSpPr>
          <p:spPr>
            <a:xfrm>
              <a:off x="5091050" y="2541885"/>
              <a:ext cx="1295400" cy="461665"/>
            </a:xfrm>
            <a:prstGeom prst="rect">
              <a:avLst/>
            </a:prstGeom>
            <a:noFill/>
          </p:spPr>
          <p:txBody>
            <a:bodyPr wrap="square" rtlCol="0">
              <a:spAutoFit/>
            </a:bodyPr>
            <a:lstStyle/>
            <a:p>
              <a:pPr algn="ctr"/>
              <a:r>
                <a:rPr lang="en-US" sz="1200" dirty="0" smtClean="0"/>
                <a:t>Transformation Interface</a:t>
              </a:r>
              <a:endParaRPr lang="en-US" sz="1200" dirty="0"/>
            </a:p>
          </p:txBody>
        </p:sp>
        <p:sp>
          <p:nvSpPr>
            <p:cNvPr id="24" name="TextBox 23"/>
            <p:cNvSpPr txBox="1"/>
            <p:nvPr/>
          </p:nvSpPr>
          <p:spPr>
            <a:xfrm>
              <a:off x="2825750" y="2517887"/>
              <a:ext cx="908050" cy="461665"/>
            </a:xfrm>
            <a:prstGeom prst="rect">
              <a:avLst/>
            </a:prstGeom>
            <a:noFill/>
          </p:spPr>
          <p:txBody>
            <a:bodyPr wrap="square" rtlCol="0">
              <a:spAutoFit/>
            </a:bodyPr>
            <a:lstStyle/>
            <a:p>
              <a:pPr algn="ctr"/>
              <a:r>
                <a:rPr lang="en-US" sz="1200" dirty="0" smtClean="0"/>
                <a:t>Debug</a:t>
              </a:r>
              <a:br>
                <a:rPr lang="en-US" sz="1200" dirty="0" smtClean="0"/>
              </a:br>
              <a:r>
                <a:rPr lang="en-US" sz="1200" dirty="0" smtClean="0"/>
                <a:t>Interface</a:t>
              </a:r>
              <a:endParaRPr lang="en-US" sz="1200" dirty="0"/>
            </a:p>
          </p:txBody>
        </p:sp>
        <p:sp>
          <p:nvSpPr>
            <p:cNvPr id="25" name="Rounded Rectangle 24"/>
            <p:cNvSpPr/>
            <p:nvPr/>
          </p:nvSpPr>
          <p:spPr>
            <a:xfrm>
              <a:off x="4724400" y="1316925"/>
              <a:ext cx="1143000" cy="685800"/>
            </a:xfrm>
            <a:prstGeom prst="round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Injection</a:t>
              </a:r>
              <a:br>
                <a:rPr lang="en-US" dirty="0" smtClean="0">
                  <a:solidFill>
                    <a:schemeClr val="bg1"/>
                  </a:solidFill>
                </a:rPr>
              </a:br>
              <a:r>
                <a:rPr lang="en-US" dirty="0" smtClean="0">
                  <a:solidFill>
                    <a:schemeClr val="bg1"/>
                  </a:solidFill>
                </a:rPr>
                <a:t>Strategy</a:t>
              </a:r>
              <a:endParaRPr lang="en-US" dirty="0">
                <a:solidFill>
                  <a:schemeClr val="bg1"/>
                </a:solidFill>
              </a:endParaRPr>
            </a:p>
          </p:txBody>
        </p:sp>
        <p:cxnSp>
          <p:nvCxnSpPr>
            <p:cNvPr id="26" name="Elbow Connector 25"/>
            <p:cNvCxnSpPr>
              <a:stCxn id="25" idx="2"/>
            </p:cNvCxnSpPr>
            <p:nvPr/>
          </p:nvCxnSpPr>
          <p:spPr>
            <a:xfrm rot="5400000">
              <a:off x="4687537" y="2039588"/>
              <a:ext cx="645227" cy="571500"/>
            </a:xfrm>
            <a:prstGeom prst="bentConnector3">
              <a:avLst>
                <a:gd name="adj1" fmla="val 50000"/>
              </a:avLst>
            </a:prstGeom>
            <a:ln w="76200" cmpd="dbl">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334000" y="2033885"/>
              <a:ext cx="1447800" cy="276999"/>
            </a:xfrm>
            <a:prstGeom prst="rect">
              <a:avLst/>
            </a:prstGeom>
            <a:noFill/>
          </p:spPr>
          <p:txBody>
            <a:bodyPr wrap="square" rtlCol="0">
              <a:spAutoFit/>
            </a:bodyPr>
            <a:lstStyle/>
            <a:p>
              <a:pPr algn="ctr"/>
              <a:r>
                <a:rPr lang="en-US" sz="1200" dirty="0" smtClean="0"/>
                <a:t>Injection Interface</a:t>
              </a:r>
              <a:endParaRPr lang="en-US" sz="1200" dirty="0"/>
            </a:p>
          </p:txBody>
        </p:sp>
        <p:sp>
          <p:nvSpPr>
            <p:cNvPr id="28" name="TextBox 27"/>
            <p:cNvSpPr txBox="1"/>
            <p:nvPr/>
          </p:nvSpPr>
          <p:spPr>
            <a:xfrm>
              <a:off x="2655125" y="4101584"/>
              <a:ext cx="685800" cy="369332"/>
            </a:xfrm>
            <a:prstGeom prst="rect">
              <a:avLst/>
            </a:prstGeom>
            <a:noFill/>
          </p:spPr>
          <p:txBody>
            <a:bodyPr wrap="square" rtlCol="0">
              <a:spAutoFit/>
            </a:bodyPr>
            <a:lstStyle/>
            <a:p>
              <a:r>
                <a:rPr lang="en-US" dirty="0"/>
                <a:t>o</a:t>
              </a:r>
              <a:r>
                <a:rPr lang="en-US" dirty="0" smtClean="0"/>
                <a:t> </a:t>
              </a:r>
              <a:r>
                <a:rPr lang="en-US" dirty="0" err="1" smtClean="0"/>
                <a:t>o</a:t>
              </a:r>
              <a:r>
                <a:rPr lang="en-US" dirty="0" smtClean="0"/>
                <a:t> </a:t>
              </a:r>
              <a:r>
                <a:rPr lang="en-US" dirty="0" err="1" smtClean="0"/>
                <a:t>o</a:t>
              </a:r>
              <a:endParaRPr lang="en-US" dirty="0"/>
            </a:p>
          </p:txBody>
        </p:sp>
        <p:sp>
          <p:nvSpPr>
            <p:cNvPr id="29" name="TextBox 28"/>
            <p:cNvSpPr txBox="1"/>
            <p:nvPr/>
          </p:nvSpPr>
          <p:spPr>
            <a:xfrm>
              <a:off x="5903025" y="4095750"/>
              <a:ext cx="685800" cy="369332"/>
            </a:xfrm>
            <a:prstGeom prst="rect">
              <a:avLst/>
            </a:prstGeom>
            <a:noFill/>
          </p:spPr>
          <p:txBody>
            <a:bodyPr wrap="square" rtlCol="0">
              <a:spAutoFit/>
            </a:bodyPr>
            <a:lstStyle/>
            <a:p>
              <a:r>
                <a:rPr lang="en-US" dirty="0"/>
                <a:t>o</a:t>
              </a:r>
              <a:r>
                <a:rPr lang="en-US" dirty="0" smtClean="0"/>
                <a:t> </a:t>
              </a:r>
              <a:r>
                <a:rPr lang="en-US" dirty="0" err="1" smtClean="0"/>
                <a:t>o</a:t>
              </a:r>
              <a:r>
                <a:rPr lang="en-US" dirty="0" smtClean="0"/>
                <a:t> </a:t>
              </a:r>
              <a:r>
                <a:rPr lang="en-US" dirty="0" err="1" smtClean="0"/>
                <a:t>o</a:t>
              </a:r>
              <a:endParaRPr lang="en-US" dirty="0"/>
            </a:p>
          </p:txBody>
        </p:sp>
        <p:sp>
          <p:nvSpPr>
            <p:cNvPr id="30" name="TextBox 29"/>
            <p:cNvSpPr txBox="1"/>
            <p:nvPr/>
          </p:nvSpPr>
          <p:spPr>
            <a:xfrm>
              <a:off x="533400" y="4095750"/>
              <a:ext cx="990600" cy="369332"/>
            </a:xfrm>
            <a:prstGeom prst="rect">
              <a:avLst/>
            </a:prstGeom>
            <a:noFill/>
          </p:spPr>
          <p:txBody>
            <a:bodyPr wrap="square" rtlCol="0">
              <a:spAutoFit/>
            </a:bodyPr>
            <a:lstStyle/>
            <a:p>
              <a:r>
                <a:rPr lang="en-US" i="1" dirty="0" smtClean="0"/>
                <a:t>Clients</a:t>
              </a:r>
              <a:endParaRPr lang="en-US" i="1" dirty="0"/>
            </a:p>
          </p:txBody>
        </p:sp>
        <p:sp>
          <p:nvSpPr>
            <p:cNvPr id="31" name="TextBox 30"/>
            <p:cNvSpPr txBox="1"/>
            <p:nvPr/>
          </p:nvSpPr>
          <p:spPr>
            <a:xfrm>
              <a:off x="2514600" y="1475159"/>
              <a:ext cx="679450" cy="369332"/>
            </a:xfrm>
            <a:prstGeom prst="rect">
              <a:avLst/>
            </a:prstGeom>
            <a:noFill/>
          </p:spPr>
          <p:txBody>
            <a:bodyPr wrap="square" rtlCol="0">
              <a:spAutoFit/>
            </a:bodyPr>
            <a:lstStyle/>
            <a:p>
              <a:r>
                <a:rPr lang="en-US" i="1" dirty="0" smtClean="0"/>
                <a:t>Host</a:t>
              </a:r>
              <a:endParaRPr lang="en-US" i="1" dirty="0"/>
            </a:p>
          </p:txBody>
        </p:sp>
      </p:grpSp>
      <p:sp>
        <p:nvSpPr>
          <p:cNvPr id="33" name="Rectangular Callout 32"/>
          <p:cNvSpPr/>
          <p:nvPr/>
        </p:nvSpPr>
        <p:spPr>
          <a:xfrm>
            <a:off x="7391400" y="2362200"/>
            <a:ext cx="1676400" cy="721425"/>
          </a:xfrm>
          <a:prstGeom prst="wedgeRectCallout">
            <a:avLst>
              <a:gd name="adj1" fmla="val -44210"/>
              <a:gd name="adj2" fmla="val 15303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Transfer</a:t>
            </a:r>
            <a:br>
              <a:rPr lang="en-US" dirty="0" smtClean="0">
                <a:solidFill>
                  <a:schemeClr val="tx1"/>
                </a:solidFill>
              </a:rPr>
            </a:br>
            <a:r>
              <a:rPr lang="en-US" dirty="0" smtClean="0">
                <a:solidFill>
                  <a:schemeClr val="tx1"/>
                </a:solidFill>
              </a:rPr>
              <a:t>Library</a:t>
            </a:r>
            <a:endParaRPr lang="en-US" dirty="0">
              <a:solidFill>
                <a:schemeClr val="tx1"/>
              </a:solidFill>
            </a:endParaRPr>
          </a:p>
        </p:txBody>
      </p:sp>
      <p:sp>
        <p:nvSpPr>
          <p:cNvPr id="34" name="Rectangular Callout 33"/>
          <p:cNvSpPr/>
          <p:nvPr/>
        </p:nvSpPr>
        <p:spPr>
          <a:xfrm>
            <a:off x="5867400" y="1219200"/>
            <a:ext cx="1676400" cy="721425"/>
          </a:xfrm>
          <a:prstGeom prst="wedgeRectCallout">
            <a:avLst>
              <a:gd name="adj1" fmla="val -59086"/>
              <a:gd name="adj2" fmla="val 13163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Injection</a:t>
            </a:r>
          </a:p>
          <a:p>
            <a:pPr algn="ctr"/>
            <a:r>
              <a:rPr lang="en-US" dirty="0" smtClean="0">
                <a:solidFill>
                  <a:schemeClr val="tx1"/>
                </a:solidFill>
              </a:rPr>
              <a:t>Library</a:t>
            </a:r>
            <a:endParaRPr lang="en-US" dirty="0">
              <a:solidFill>
                <a:schemeClr val="tx1"/>
              </a:solidFill>
            </a:endParaRPr>
          </a:p>
        </p:txBody>
      </p:sp>
      <p:sp>
        <p:nvSpPr>
          <p:cNvPr id="35" name="Rectangular Callout 34"/>
          <p:cNvSpPr/>
          <p:nvPr/>
        </p:nvSpPr>
        <p:spPr>
          <a:xfrm>
            <a:off x="152400" y="2643250"/>
            <a:ext cx="1676400" cy="721425"/>
          </a:xfrm>
          <a:prstGeom prst="wedgeRectCallout">
            <a:avLst>
              <a:gd name="adj1" fmla="val 45046"/>
              <a:gd name="adj2" fmla="val 111883"/>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Debug</a:t>
            </a:r>
          </a:p>
          <a:p>
            <a:pPr algn="ctr"/>
            <a:r>
              <a:rPr lang="en-US" dirty="0" smtClean="0">
                <a:solidFill>
                  <a:schemeClr val="tx1"/>
                </a:solidFill>
              </a:rPr>
              <a:t>Library</a:t>
            </a:r>
            <a:endParaRPr lang="en-US" dirty="0">
              <a:solidFill>
                <a:schemeClr val="tx1"/>
              </a:solidFill>
            </a:endParaRPr>
          </a:p>
        </p:txBody>
      </p:sp>
      <p:sp>
        <p:nvSpPr>
          <p:cNvPr id="36" name="Rectangular Callout 35"/>
          <p:cNvSpPr/>
          <p:nvPr/>
        </p:nvSpPr>
        <p:spPr>
          <a:xfrm>
            <a:off x="1828800" y="1010887"/>
            <a:ext cx="1676400" cy="817913"/>
          </a:xfrm>
          <a:prstGeom prst="wedgeRectCallout">
            <a:avLst>
              <a:gd name="adj1" fmla="val 49297"/>
              <a:gd name="adj2" fmla="val 13599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Insertion from Bottom </a:t>
            </a:r>
            <a:r>
              <a:rPr lang="en-US" dirty="0" smtClean="0">
                <a:solidFill>
                  <a:schemeClr val="tx1"/>
                </a:solidFill>
              </a:rPr>
              <a:t>Half of P2654Node</a:t>
            </a:r>
            <a:endParaRPr lang="en-US" dirty="0">
              <a:solidFill>
                <a:schemeClr val="tx1"/>
              </a:solidFill>
            </a:endParaRPr>
          </a:p>
        </p:txBody>
      </p:sp>
      <p:sp>
        <p:nvSpPr>
          <p:cNvPr id="37" name="Rectangular Callout 36"/>
          <p:cNvSpPr/>
          <p:nvPr/>
        </p:nvSpPr>
        <p:spPr>
          <a:xfrm>
            <a:off x="7391400" y="5867400"/>
            <a:ext cx="1676400" cy="817913"/>
          </a:xfrm>
          <a:prstGeom prst="wedgeRectCallout">
            <a:avLst>
              <a:gd name="adj1" fmla="val -32875"/>
              <a:gd name="adj2" fmla="val -10066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Insertion from Top</a:t>
            </a:r>
            <a:r>
              <a:rPr lang="en-US" dirty="0" smtClean="0">
                <a:solidFill>
                  <a:schemeClr val="tx1"/>
                </a:solidFill>
              </a:rPr>
              <a:t> Half of P2654Node</a:t>
            </a:r>
            <a:endParaRPr lang="en-US" dirty="0">
              <a:solidFill>
                <a:schemeClr val="tx1"/>
              </a:solidFill>
            </a:endParaRPr>
          </a:p>
        </p:txBody>
      </p:sp>
      <p:sp>
        <p:nvSpPr>
          <p:cNvPr id="39" name="Slide Number Placeholder 38"/>
          <p:cNvSpPr>
            <a:spLocks noGrp="1"/>
          </p:cNvSpPr>
          <p:nvPr>
            <p:ph type="sldNum" sz="quarter" idx="12"/>
          </p:nvPr>
        </p:nvSpPr>
        <p:spPr/>
        <p:txBody>
          <a:bodyPr/>
          <a:lstStyle/>
          <a:p>
            <a:fld id="{46161DA3-73C7-4437-81E3-70B52544EB7F}" type="slidenum">
              <a:rPr lang="en-US" smtClean="0"/>
              <a:t>13</a:t>
            </a:fld>
            <a:endParaRPr lang="en-US"/>
          </a:p>
        </p:txBody>
      </p:sp>
      <p:sp>
        <p:nvSpPr>
          <p:cNvPr id="40" name="Date Placeholder 39"/>
          <p:cNvSpPr>
            <a:spLocks noGrp="1"/>
          </p:cNvSpPr>
          <p:nvPr>
            <p:ph type="dt" sz="half" idx="10"/>
          </p:nvPr>
        </p:nvSpPr>
        <p:spPr/>
        <p:txBody>
          <a:bodyPr/>
          <a:lstStyle/>
          <a:p>
            <a:fld id="{BD7B667A-5680-411A-B912-EC03B0167620}" type="datetime1">
              <a:rPr lang="en-US" smtClean="0"/>
              <a:t>8/3/2021</a:t>
            </a:fld>
            <a:endParaRPr lang="en-US"/>
          </a:p>
        </p:txBody>
      </p:sp>
    </p:spTree>
    <p:extLst>
      <p:ext uri="{BB962C8B-B14F-4D97-AF65-F5344CB8AC3E}">
        <p14:creationId xmlns:p14="http://schemas.microsoft.com/office/powerpoint/2010/main" val="293492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96" y="-533400"/>
            <a:ext cx="8229600" cy="1600200"/>
          </a:xfrm>
        </p:spPr>
        <p:txBody>
          <a:bodyPr/>
          <a:lstStyle/>
          <a:p>
            <a:pPr>
              <a:lnSpc>
                <a:spcPts val="3000"/>
              </a:lnSpc>
            </a:pPr>
            <a:r>
              <a:rPr lang="en-US" sz="3200" dirty="0" smtClean="0"/>
              <a:t>P2654 and P1687.1 Callbacks are really Strategy Pattern and not Callback Pattern</a:t>
            </a:r>
            <a:endParaRPr lang="en-US" sz="3200" dirty="0"/>
          </a:p>
        </p:txBody>
      </p:sp>
      <p:sp>
        <p:nvSpPr>
          <p:cNvPr id="3" name="Slide Number Placeholder 2"/>
          <p:cNvSpPr>
            <a:spLocks noGrp="1"/>
          </p:cNvSpPr>
          <p:nvPr>
            <p:ph type="sldNum" sz="quarter" idx="12"/>
          </p:nvPr>
        </p:nvSpPr>
        <p:spPr/>
        <p:txBody>
          <a:bodyPr/>
          <a:lstStyle/>
          <a:p>
            <a:fld id="{46161DA3-73C7-4437-81E3-70B52544EB7F}" type="slidenum">
              <a:rPr lang="en-US" smtClean="0"/>
              <a:t>14</a:t>
            </a:fld>
            <a:endParaRPr lang="en-US"/>
          </a:p>
        </p:txBody>
      </p:sp>
      <p:sp>
        <p:nvSpPr>
          <p:cNvPr id="4" name="Date Placeholder 3"/>
          <p:cNvSpPr>
            <a:spLocks noGrp="1"/>
          </p:cNvSpPr>
          <p:nvPr>
            <p:ph type="dt" sz="half" idx="10"/>
          </p:nvPr>
        </p:nvSpPr>
        <p:spPr/>
        <p:txBody>
          <a:bodyPr/>
          <a:lstStyle/>
          <a:p>
            <a:fld id="{A09E05B6-51AD-4D91-8114-487F17344387}" type="datetime1">
              <a:rPr lang="en-US" smtClean="0"/>
              <a:t>8/3/2021</a:t>
            </a:fld>
            <a:endParaRPr lang="en-US"/>
          </a:p>
        </p:txBody>
      </p:sp>
      <p:grpSp>
        <p:nvGrpSpPr>
          <p:cNvPr id="5" name="Group 4"/>
          <p:cNvGrpSpPr/>
          <p:nvPr/>
        </p:nvGrpSpPr>
        <p:grpSpPr>
          <a:xfrm>
            <a:off x="-381000" y="1082320"/>
            <a:ext cx="4419600" cy="2546817"/>
            <a:chOff x="166208" y="895350"/>
            <a:chExt cx="3338992" cy="1924111"/>
          </a:xfrm>
        </p:grpSpPr>
        <p:pic>
          <p:nvPicPr>
            <p:cNvPr id="6" name="Picture 2" descr="https://upload.wikimedia.org/wikipedia/commons/3/39/Strategy_Pattern_in_U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95350"/>
              <a:ext cx="2438400" cy="15240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66208" y="2419351"/>
              <a:ext cx="3338992" cy="400110"/>
            </a:xfrm>
            <a:prstGeom prst="rect">
              <a:avLst/>
            </a:prstGeom>
            <a:noFill/>
          </p:spPr>
          <p:txBody>
            <a:bodyPr wrap="square" rtlCol="0">
              <a:spAutoFit/>
            </a:bodyPr>
            <a:lstStyle/>
            <a:p>
              <a:pPr algn="ctr"/>
              <a:r>
                <a:rPr lang="en-US" sz="1000" dirty="0"/>
                <a:t>Strategy Pattern</a:t>
              </a:r>
              <a:br>
                <a:rPr lang="en-US" sz="1000" dirty="0"/>
              </a:br>
              <a:r>
                <a:rPr lang="en-US" sz="1000" dirty="0">
                  <a:hlinkClick r:id="rId3"/>
                </a:rPr>
                <a:t>https://en.wikipedia.org/wiki/Strategy_pattern</a:t>
              </a:r>
              <a:endParaRPr lang="en-US" sz="1000" dirty="0"/>
            </a:p>
          </p:txBody>
        </p:sp>
      </p:grpSp>
      <p:grpSp>
        <p:nvGrpSpPr>
          <p:cNvPr id="8" name="Group 7"/>
          <p:cNvGrpSpPr/>
          <p:nvPr/>
        </p:nvGrpSpPr>
        <p:grpSpPr>
          <a:xfrm>
            <a:off x="3330905" y="3048000"/>
            <a:ext cx="5838825" cy="3376612"/>
            <a:chOff x="3152775" y="1100138"/>
            <a:chExt cx="5838825" cy="3376612"/>
          </a:xfrm>
        </p:grpSpPr>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775" y="1100138"/>
              <a:ext cx="583882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4182140" y="3922752"/>
              <a:ext cx="3818860" cy="553998"/>
            </a:xfrm>
            <a:prstGeom prst="rect">
              <a:avLst/>
            </a:prstGeom>
            <a:noFill/>
          </p:spPr>
          <p:txBody>
            <a:bodyPr wrap="square" rtlCol="0">
              <a:spAutoFit/>
            </a:bodyPr>
            <a:lstStyle/>
            <a:p>
              <a:pPr algn="ctr"/>
              <a:r>
                <a:rPr lang="en-US" sz="1000" dirty="0" smtClean="0"/>
                <a:t>Callback Pattern</a:t>
              </a:r>
              <a:r>
                <a:rPr lang="en-US" sz="1000" dirty="0"/>
                <a:t/>
              </a:r>
              <a:br>
                <a:rPr lang="en-US" sz="1000" dirty="0"/>
              </a:br>
              <a:r>
                <a:rPr lang="en-US" sz="1000" dirty="0">
                  <a:hlinkClick r:id="rId5"/>
                </a:rPr>
                <a:t>https://www.win.tue.nl/~wstomv/edu/2ip15/downloads/Series_04/callbacks.pdf</a:t>
              </a:r>
              <a:endParaRPr lang="en-US" sz="1000" dirty="0"/>
            </a:p>
          </p:txBody>
        </p:sp>
      </p:grpSp>
      <p:sp>
        <p:nvSpPr>
          <p:cNvPr id="11" name="TextBox 10"/>
          <p:cNvSpPr txBox="1"/>
          <p:nvPr/>
        </p:nvSpPr>
        <p:spPr>
          <a:xfrm>
            <a:off x="4360270" y="1219200"/>
            <a:ext cx="3488330" cy="1200329"/>
          </a:xfrm>
          <a:prstGeom prst="rect">
            <a:avLst/>
          </a:prstGeom>
          <a:noFill/>
        </p:spPr>
        <p:txBody>
          <a:bodyPr wrap="square" rtlCol="0">
            <a:spAutoFit/>
          </a:bodyPr>
          <a:lstStyle/>
          <a:p>
            <a:r>
              <a:rPr lang="en-US" dirty="0" smtClean="0"/>
              <a:t>Handle processing a message based on the </a:t>
            </a:r>
            <a:r>
              <a:rPr lang="en-US" dirty="0" err="1" smtClean="0"/>
              <a:t>Metaname</a:t>
            </a:r>
            <a:r>
              <a:rPr lang="en-US" dirty="0" smtClean="0"/>
              <a:t> parameter to select which </a:t>
            </a:r>
            <a:r>
              <a:rPr lang="en-US" dirty="0" err="1" smtClean="0"/>
              <a:t>ConcreteStrategy</a:t>
            </a:r>
            <a:r>
              <a:rPr lang="en-US" dirty="0" smtClean="0"/>
              <a:t> to perform</a:t>
            </a:r>
            <a:endParaRPr lang="en-US" dirty="0"/>
          </a:p>
        </p:txBody>
      </p:sp>
    </p:spTree>
    <p:extLst>
      <p:ext uri="{BB962C8B-B14F-4D97-AF65-F5344CB8AC3E}">
        <p14:creationId xmlns:p14="http://schemas.microsoft.com/office/powerpoint/2010/main" val="272093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96" y="-533400"/>
            <a:ext cx="8229600" cy="1600200"/>
          </a:xfrm>
        </p:spPr>
        <p:txBody>
          <a:bodyPr/>
          <a:lstStyle/>
          <a:p>
            <a:pPr>
              <a:lnSpc>
                <a:spcPts val="3000"/>
              </a:lnSpc>
            </a:pPr>
            <a:r>
              <a:rPr lang="en-US" sz="3200" dirty="0" smtClean="0"/>
              <a:t>P2654 and P1687.1 Callbacks are not really Command Pattern</a:t>
            </a:r>
            <a:endParaRPr lang="en-US" sz="3200" dirty="0"/>
          </a:p>
        </p:txBody>
      </p:sp>
      <p:sp>
        <p:nvSpPr>
          <p:cNvPr id="3" name="Slide Number Placeholder 2"/>
          <p:cNvSpPr>
            <a:spLocks noGrp="1"/>
          </p:cNvSpPr>
          <p:nvPr>
            <p:ph type="sldNum" sz="quarter" idx="12"/>
          </p:nvPr>
        </p:nvSpPr>
        <p:spPr/>
        <p:txBody>
          <a:bodyPr/>
          <a:lstStyle/>
          <a:p>
            <a:fld id="{46161DA3-73C7-4437-81E3-70B52544EB7F}" type="slidenum">
              <a:rPr lang="en-US" smtClean="0"/>
              <a:t>15</a:t>
            </a:fld>
            <a:endParaRPr lang="en-US"/>
          </a:p>
        </p:txBody>
      </p:sp>
      <p:sp>
        <p:nvSpPr>
          <p:cNvPr id="4" name="Date Placeholder 3"/>
          <p:cNvSpPr>
            <a:spLocks noGrp="1"/>
          </p:cNvSpPr>
          <p:nvPr>
            <p:ph type="dt" sz="half" idx="10"/>
          </p:nvPr>
        </p:nvSpPr>
        <p:spPr/>
        <p:txBody>
          <a:bodyPr/>
          <a:lstStyle/>
          <a:p>
            <a:fld id="{A09E05B6-51AD-4D91-8114-487F17344387}" type="datetime1">
              <a:rPr lang="en-US" smtClean="0"/>
              <a:t>8/3/2021</a:t>
            </a:fld>
            <a:endParaRPr lang="en-US"/>
          </a:p>
        </p:txBody>
      </p:sp>
      <p:grpSp>
        <p:nvGrpSpPr>
          <p:cNvPr id="5" name="Group 4"/>
          <p:cNvGrpSpPr/>
          <p:nvPr/>
        </p:nvGrpSpPr>
        <p:grpSpPr>
          <a:xfrm>
            <a:off x="-381000" y="1082320"/>
            <a:ext cx="4419600" cy="2546817"/>
            <a:chOff x="166208" y="895350"/>
            <a:chExt cx="3338992" cy="1924111"/>
          </a:xfrm>
        </p:grpSpPr>
        <p:pic>
          <p:nvPicPr>
            <p:cNvPr id="6" name="Picture 2" descr="https://upload.wikimedia.org/wikipedia/commons/3/39/Strategy_Pattern_in_U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95350"/>
              <a:ext cx="2438400" cy="15240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66208" y="2419351"/>
              <a:ext cx="3338992" cy="400110"/>
            </a:xfrm>
            <a:prstGeom prst="rect">
              <a:avLst/>
            </a:prstGeom>
            <a:noFill/>
          </p:spPr>
          <p:txBody>
            <a:bodyPr wrap="square" rtlCol="0">
              <a:spAutoFit/>
            </a:bodyPr>
            <a:lstStyle/>
            <a:p>
              <a:pPr algn="ctr"/>
              <a:r>
                <a:rPr lang="en-US" sz="1000" dirty="0"/>
                <a:t>Strategy Pattern</a:t>
              </a:r>
              <a:br>
                <a:rPr lang="en-US" sz="1000" dirty="0"/>
              </a:br>
              <a:r>
                <a:rPr lang="en-US" sz="1000" dirty="0">
                  <a:hlinkClick r:id="rId3"/>
                </a:rPr>
                <a:t>https://en.wikipedia.org/wiki/Strategy_pattern</a:t>
              </a:r>
              <a:endParaRPr lang="en-US" sz="1000" dirty="0"/>
            </a:p>
          </p:txBody>
        </p:sp>
      </p:grpSp>
      <p:sp>
        <p:nvSpPr>
          <p:cNvPr id="11" name="TextBox 10"/>
          <p:cNvSpPr txBox="1"/>
          <p:nvPr/>
        </p:nvSpPr>
        <p:spPr>
          <a:xfrm>
            <a:off x="4360270" y="1219200"/>
            <a:ext cx="4402730" cy="2031325"/>
          </a:xfrm>
          <a:prstGeom prst="rect">
            <a:avLst/>
          </a:prstGeom>
          <a:noFill/>
        </p:spPr>
        <p:txBody>
          <a:bodyPr wrap="square" rtlCol="0">
            <a:spAutoFit/>
          </a:bodyPr>
          <a:lstStyle/>
          <a:p>
            <a:r>
              <a:rPr lang="en-US" dirty="0" smtClean="0"/>
              <a:t>Command uses the same method and parameters to call a command (same API) that in turn calls the specialized behaviors of that </a:t>
            </a:r>
            <a:r>
              <a:rPr lang="en-US" dirty="0" err="1" smtClean="0"/>
              <a:t>ConcreteCommand</a:t>
            </a:r>
            <a:r>
              <a:rPr lang="en-US" dirty="0" smtClean="0"/>
              <a:t>.  This may be useful for library API to HANDLER procedure that decodes the </a:t>
            </a:r>
            <a:r>
              <a:rPr lang="en-US" dirty="0" err="1" smtClean="0"/>
              <a:t>Metaname</a:t>
            </a:r>
            <a:r>
              <a:rPr lang="en-US" dirty="0" smtClean="0"/>
              <a:t>.</a:t>
            </a:r>
            <a:endParaRPr lang="en-US" dirty="0"/>
          </a:p>
        </p:txBody>
      </p:sp>
      <p:grpSp>
        <p:nvGrpSpPr>
          <p:cNvPr id="12" name="Group 11"/>
          <p:cNvGrpSpPr/>
          <p:nvPr/>
        </p:nvGrpSpPr>
        <p:grpSpPr>
          <a:xfrm>
            <a:off x="1694106" y="3629137"/>
            <a:ext cx="7221295" cy="2847863"/>
            <a:chOff x="4403517" y="3097508"/>
            <a:chExt cx="4511883" cy="1779352"/>
          </a:xfrm>
        </p:grpSpPr>
        <p:pic>
          <p:nvPicPr>
            <p:cNvPr id="13" name="Picture 10" descr="https://upload.wikimedia.org/wikipedia/commons/thumb/b/bf/Command_pattern.svg/1280px-Command_pattern.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3517" y="3097508"/>
              <a:ext cx="4511883" cy="148398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894521" y="4476750"/>
              <a:ext cx="3182679" cy="400110"/>
            </a:xfrm>
            <a:prstGeom prst="rect">
              <a:avLst/>
            </a:prstGeom>
            <a:noFill/>
          </p:spPr>
          <p:txBody>
            <a:bodyPr wrap="square" rtlCol="0">
              <a:spAutoFit/>
            </a:bodyPr>
            <a:lstStyle/>
            <a:p>
              <a:pPr algn="ctr"/>
              <a:r>
                <a:rPr lang="en-US" sz="1000" dirty="0" smtClean="0"/>
                <a:t>Command Pattern</a:t>
              </a:r>
              <a:r>
                <a:rPr lang="en-US" sz="1000" dirty="0"/>
                <a:t/>
              </a:r>
              <a:br>
                <a:rPr lang="en-US" sz="1000" dirty="0"/>
              </a:br>
              <a:r>
                <a:rPr lang="en-US" sz="1000" dirty="0">
                  <a:hlinkClick r:id="rId5"/>
                </a:rPr>
                <a:t>https://en.wikipedia.org/wiki/Command_pattern</a:t>
              </a:r>
              <a:endParaRPr lang="en-US" sz="1000" dirty="0"/>
            </a:p>
          </p:txBody>
        </p:sp>
      </p:grpSp>
    </p:spTree>
    <p:extLst>
      <p:ext uri="{BB962C8B-B14F-4D97-AF65-F5344CB8AC3E}">
        <p14:creationId xmlns:p14="http://schemas.microsoft.com/office/powerpoint/2010/main" val="1075810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96" y="-533400"/>
            <a:ext cx="8229600" cy="1600200"/>
          </a:xfrm>
        </p:spPr>
        <p:txBody>
          <a:bodyPr/>
          <a:lstStyle/>
          <a:p>
            <a:pPr>
              <a:lnSpc>
                <a:spcPts val="3000"/>
              </a:lnSpc>
            </a:pPr>
            <a:r>
              <a:rPr lang="en-US" sz="3200" dirty="0" smtClean="0"/>
              <a:t>P2654 and P1687.1 Nodes use Delegation  Pattern to Call Plug-In Library</a:t>
            </a:r>
            <a:endParaRPr lang="en-US" sz="3200" dirty="0"/>
          </a:p>
        </p:txBody>
      </p:sp>
      <p:sp>
        <p:nvSpPr>
          <p:cNvPr id="3" name="Slide Number Placeholder 2"/>
          <p:cNvSpPr>
            <a:spLocks noGrp="1"/>
          </p:cNvSpPr>
          <p:nvPr>
            <p:ph type="sldNum" sz="quarter" idx="12"/>
          </p:nvPr>
        </p:nvSpPr>
        <p:spPr/>
        <p:txBody>
          <a:bodyPr/>
          <a:lstStyle/>
          <a:p>
            <a:fld id="{46161DA3-73C7-4437-81E3-70B52544EB7F}" type="slidenum">
              <a:rPr lang="en-US" smtClean="0"/>
              <a:t>16</a:t>
            </a:fld>
            <a:endParaRPr lang="en-US"/>
          </a:p>
        </p:txBody>
      </p:sp>
      <p:sp>
        <p:nvSpPr>
          <p:cNvPr id="4" name="Date Placeholder 3"/>
          <p:cNvSpPr>
            <a:spLocks noGrp="1"/>
          </p:cNvSpPr>
          <p:nvPr>
            <p:ph type="dt" sz="half" idx="10"/>
          </p:nvPr>
        </p:nvSpPr>
        <p:spPr/>
        <p:txBody>
          <a:bodyPr/>
          <a:lstStyle/>
          <a:p>
            <a:fld id="{A09E05B6-51AD-4D91-8114-487F17344387}" type="datetime1">
              <a:rPr lang="en-US" smtClean="0"/>
              <a:t>8/3/2021</a:t>
            </a:fld>
            <a:endParaRPr lang="en-US"/>
          </a:p>
        </p:txBody>
      </p:sp>
      <p:sp>
        <p:nvSpPr>
          <p:cNvPr id="11" name="TextBox 10"/>
          <p:cNvSpPr txBox="1"/>
          <p:nvPr/>
        </p:nvSpPr>
        <p:spPr>
          <a:xfrm>
            <a:off x="482930" y="4438471"/>
            <a:ext cx="8203870" cy="646331"/>
          </a:xfrm>
          <a:prstGeom prst="rect">
            <a:avLst/>
          </a:prstGeom>
          <a:noFill/>
        </p:spPr>
        <p:txBody>
          <a:bodyPr wrap="square" rtlCol="0">
            <a:spAutoFit/>
          </a:bodyPr>
          <a:lstStyle/>
          <a:p>
            <a:r>
              <a:rPr lang="en-US" dirty="0" smtClean="0"/>
              <a:t>Delegation defers the implementation of a method to a delegate for processing.</a:t>
            </a:r>
            <a:br>
              <a:rPr lang="en-US" dirty="0" smtClean="0"/>
            </a:br>
            <a:r>
              <a:rPr lang="en-US" dirty="0" err="1" smtClean="0"/>
              <a:t>setSoundBehaviour</a:t>
            </a:r>
            <a:r>
              <a:rPr lang="en-US" dirty="0" smtClean="0"/>
              <a:t>() is like </a:t>
            </a:r>
            <a:r>
              <a:rPr lang="en-US" dirty="0" err="1" smtClean="0"/>
              <a:t>setStrategy</a:t>
            </a:r>
            <a:r>
              <a:rPr lang="en-US" dirty="0" smtClean="0"/>
              <a:t>().</a:t>
            </a:r>
            <a:endParaRPr lang="en-US" dirty="0"/>
          </a:p>
        </p:txBody>
      </p:sp>
      <p:grpSp>
        <p:nvGrpSpPr>
          <p:cNvPr id="15" name="Group 14"/>
          <p:cNvGrpSpPr/>
          <p:nvPr/>
        </p:nvGrpSpPr>
        <p:grpSpPr>
          <a:xfrm>
            <a:off x="1014134" y="1199847"/>
            <a:ext cx="6758266" cy="3448353"/>
            <a:chOff x="3886200" y="819150"/>
            <a:chExt cx="4953000" cy="2527230"/>
          </a:xfrm>
        </p:grpSpPr>
        <p:pic>
          <p:nvPicPr>
            <p:cNvPr id="16" name="Picture 4" descr="UML diagram of the Delegation Pattern shown be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819150"/>
              <a:ext cx="4953000" cy="195329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800600" y="2792382"/>
              <a:ext cx="3818860" cy="553998"/>
            </a:xfrm>
            <a:prstGeom prst="rect">
              <a:avLst/>
            </a:prstGeom>
            <a:noFill/>
          </p:spPr>
          <p:txBody>
            <a:bodyPr wrap="square" rtlCol="0">
              <a:spAutoFit/>
            </a:bodyPr>
            <a:lstStyle/>
            <a:p>
              <a:pPr algn="ctr"/>
              <a:r>
                <a:rPr lang="en-US" sz="1000" dirty="0" smtClean="0"/>
                <a:t>Delegation Pattern</a:t>
              </a:r>
              <a:r>
                <a:rPr lang="en-US" sz="1000" dirty="0"/>
                <a:t/>
              </a:r>
              <a:br>
                <a:rPr lang="en-US" sz="1000" dirty="0"/>
              </a:br>
              <a:r>
                <a:rPr lang="en-US" sz="1000" dirty="0">
                  <a:hlinkClick r:id="rId3"/>
                </a:rPr>
                <a:t>http://best-practice-software-engineering.ifs.tuwien.ac.at/patterns/delegation.html</a:t>
              </a:r>
              <a:endParaRPr lang="en-US" sz="1000" dirty="0"/>
            </a:p>
          </p:txBody>
        </p:sp>
      </p:grpSp>
    </p:spTree>
    <p:extLst>
      <p:ext uri="{BB962C8B-B14F-4D97-AF65-F5344CB8AC3E}">
        <p14:creationId xmlns:p14="http://schemas.microsoft.com/office/powerpoint/2010/main" val="1264695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96" y="-533400"/>
            <a:ext cx="8229600" cy="1600200"/>
          </a:xfrm>
        </p:spPr>
        <p:txBody>
          <a:bodyPr/>
          <a:lstStyle/>
          <a:p>
            <a:pPr>
              <a:lnSpc>
                <a:spcPts val="3000"/>
              </a:lnSpc>
            </a:pPr>
            <a:r>
              <a:rPr lang="en-US" sz="2800" dirty="0" smtClean="0"/>
              <a:t>P2654 and P1687.1 </a:t>
            </a:r>
            <a:r>
              <a:rPr lang="en-US" sz="2800" dirty="0" err="1" smtClean="0"/>
              <a:t>ModelPoint</a:t>
            </a:r>
            <a:r>
              <a:rPr lang="en-US" sz="2800" dirty="0" smtClean="0"/>
              <a:t> Node uses Adapter Pattern to Transform External Formats</a:t>
            </a:r>
            <a:endParaRPr lang="en-US" sz="2800" dirty="0"/>
          </a:p>
        </p:txBody>
      </p:sp>
      <p:sp>
        <p:nvSpPr>
          <p:cNvPr id="3" name="Slide Number Placeholder 2"/>
          <p:cNvSpPr>
            <a:spLocks noGrp="1"/>
          </p:cNvSpPr>
          <p:nvPr>
            <p:ph type="sldNum" sz="quarter" idx="12"/>
          </p:nvPr>
        </p:nvSpPr>
        <p:spPr/>
        <p:txBody>
          <a:bodyPr/>
          <a:lstStyle/>
          <a:p>
            <a:fld id="{46161DA3-73C7-4437-81E3-70B52544EB7F}" type="slidenum">
              <a:rPr lang="en-US" smtClean="0"/>
              <a:t>17</a:t>
            </a:fld>
            <a:endParaRPr lang="en-US"/>
          </a:p>
        </p:txBody>
      </p:sp>
      <p:sp>
        <p:nvSpPr>
          <p:cNvPr id="4" name="Date Placeholder 3"/>
          <p:cNvSpPr>
            <a:spLocks noGrp="1"/>
          </p:cNvSpPr>
          <p:nvPr>
            <p:ph type="dt" sz="half" idx="10"/>
          </p:nvPr>
        </p:nvSpPr>
        <p:spPr/>
        <p:txBody>
          <a:bodyPr/>
          <a:lstStyle/>
          <a:p>
            <a:fld id="{A09E05B6-51AD-4D91-8114-487F17344387}" type="datetime1">
              <a:rPr lang="en-US" smtClean="0"/>
              <a:t>8/3/2021</a:t>
            </a:fld>
            <a:endParaRPr lang="en-US"/>
          </a:p>
        </p:txBody>
      </p:sp>
      <p:sp>
        <p:nvSpPr>
          <p:cNvPr id="11" name="TextBox 10"/>
          <p:cNvSpPr txBox="1"/>
          <p:nvPr/>
        </p:nvSpPr>
        <p:spPr>
          <a:xfrm>
            <a:off x="482930" y="5029200"/>
            <a:ext cx="8203870" cy="646331"/>
          </a:xfrm>
          <a:prstGeom prst="rect">
            <a:avLst/>
          </a:prstGeom>
          <a:noFill/>
        </p:spPr>
        <p:txBody>
          <a:bodyPr wrap="square" rtlCol="0">
            <a:spAutoFit/>
          </a:bodyPr>
          <a:lstStyle/>
          <a:p>
            <a:r>
              <a:rPr lang="en-US" dirty="0" smtClean="0"/>
              <a:t>Adapts a different interface and format to look like another interface and format.  This is not a transformation as the context remains </a:t>
            </a:r>
            <a:r>
              <a:rPr lang="en-US" smtClean="0"/>
              <a:t>the same.</a:t>
            </a:r>
            <a:endParaRPr lang="en-US" dirty="0"/>
          </a:p>
        </p:txBody>
      </p:sp>
      <p:grpSp>
        <p:nvGrpSpPr>
          <p:cNvPr id="21" name="Group 20"/>
          <p:cNvGrpSpPr/>
          <p:nvPr/>
        </p:nvGrpSpPr>
        <p:grpSpPr>
          <a:xfrm>
            <a:off x="5943600" y="1545520"/>
            <a:ext cx="1143000" cy="1273880"/>
            <a:chOff x="4419600" y="971550"/>
            <a:chExt cx="1143000" cy="1273880"/>
          </a:xfrm>
        </p:grpSpPr>
        <p:sp>
          <p:nvSpPr>
            <p:cNvPr id="22" name="Flowchart: Alternate Process 21"/>
            <p:cNvSpPr/>
            <p:nvPr/>
          </p:nvSpPr>
          <p:spPr bwMode="auto">
            <a:xfrm>
              <a:off x="4533900" y="9715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endParaRPr kumimoji="0" lang="en-US" sz="1200" b="0" i="0" u="none" strike="noStrike" cap="none" normalizeH="0" baseline="0" dirty="0" smtClean="0">
                <a:ln>
                  <a:noFill/>
                </a:ln>
                <a:solidFill>
                  <a:schemeClr val="tx1"/>
                </a:solidFill>
                <a:effectLst/>
                <a:latin typeface="Verdana" pitchFamily="34" charset="0"/>
                <a:ea typeface="ＭＳ Ｐゴシック" pitchFamily="34"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23" name="Rounded Rectangle 22"/>
            <p:cNvSpPr/>
            <p:nvPr/>
          </p:nvSpPr>
          <p:spPr>
            <a:xfrm>
              <a:off x="4419600" y="1821145"/>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Custom</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24" name="Elbow Connector 23"/>
            <p:cNvCxnSpPr>
              <a:stCxn id="22" idx="2"/>
              <a:endCxn id="23" idx="0"/>
            </p:cNvCxnSpPr>
            <p:nvPr/>
          </p:nvCxnSpPr>
          <p:spPr>
            <a:xfrm rot="5400000">
              <a:off x="4796046" y="1626090"/>
              <a:ext cx="390109" cy="12700"/>
            </a:xfrm>
            <a:prstGeom prst="bentConnector3">
              <a:avLst/>
            </a:prstGeom>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467600" y="1545520"/>
            <a:ext cx="1143000" cy="1273880"/>
            <a:chOff x="4419600" y="971550"/>
            <a:chExt cx="1143000" cy="1273880"/>
          </a:xfrm>
        </p:grpSpPr>
        <p:sp>
          <p:nvSpPr>
            <p:cNvPr id="26" name="Flowchart: Alternate Process 25"/>
            <p:cNvSpPr/>
            <p:nvPr/>
          </p:nvSpPr>
          <p:spPr bwMode="auto">
            <a:xfrm>
              <a:off x="4533900" y="9715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endParaRPr kumimoji="0" lang="en-US" sz="1200" b="0" i="0" u="none" strike="noStrike" cap="none" normalizeH="0" baseline="0" dirty="0" smtClean="0">
                <a:ln>
                  <a:noFill/>
                </a:ln>
                <a:solidFill>
                  <a:schemeClr val="tx1"/>
                </a:solidFill>
                <a:effectLst/>
                <a:latin typeface="Verdana" pitchFamily="34" charset="0"/>
                <a:ea typeface="ＭＳ Ｐゴシック" pitchFamily="34"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27" name="Rounded Rectangle 26"/>
            <p:cNvSpPr/>
            <p:nvPr/>
          </p:nvSpPr>
          <p:spPr>
            <a:xfrm>
              <a:off x="4419600" y="1821145"/>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Device EDA Tool</a:t>
              </a:r>
              <a:endParaRPr lang="en-US" sz="1200" dirty="0">
                <a:solidFill>
                  <a:schemeClr val="tx1"/>
                </a:solidFill>
              </a:endParaRPr>
            </a:p>
          </p:txBody>
        </p:sp>
        <p:cxnSp>
          <p:nvCxnSpPr>
            <p:cNvPr id="28" name="Elbow Connector 27"/>
            <p:cNvCxnSpPr>
              <a:stCxn id="26" idx="2"/>
              <a:endCxn id="27" idx="0"/>
            </p:cNvCxnSpPr>
            <p:nvPr/>
          </p:nvCxnSpPr>
          <p:spPr>
            <a:xfrm rot="5400000">
              <a:off x="4796046" y="1626090"/>
              <a:ext cx="390109" cy="12700"/>
            </a:xfrm>
            <a:prstGeom prst="bentConnector3">
              <a:avLst/>
            </a:prstGeom>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6858000" y="3276600"/>
            <a:ext cx="914400" cy="1273313"/>
            <a:chOff x="7505700" y="3562350"/>
            <a:chExt cx="914400" cy="1273313"/>
          </a:xfrm>
        </p:grpSpPr>
        <p:sp>
          <p:nvSpPr>
            <p:cNvPr id="29" name="Flowchart: Alternate Process 28"/>
            <p:cNvSpPr/>
            <p:nvPr/>
          </p:nvSpPr>
          <p:spPr bwMode="auto">
            <a:xfrm>
              <a:off x="7505700" y="35623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endParaRPr kumimoji="0" lang="en-US" sz="1200" b="0" i="0" u="none" strike="noStrike" cap="none" normalizeH="0" baseline="0" dirty="0" smtClean="0">
                <a:ln>
                  <a:noFill/>
                </a:ln>
                <a:solidFill>
                  <a:schemeClr val="tx1"/>
                </a:solidFill>
                <a:effectLst/>
                <a:latin typeface="Verdana" pitchFamily="34" charset="0"/>
                <a:ea typeface="ＭＳ Ｐゴシック" pitchFamily="34"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30" name="Rounded Rectangle 29"/>
            <p:cNvSpPr/>
            <p:nvPr/>
          </p:nvSpPr>
          <p:spPr>
            <a:xfrm>
              <a:off x="7596250" y="4411378"/>
              <a:ext cx="730251"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JTAG Model</a:t>
              </a:r>
              <a:endParaRPr lang="en-US" sz="1200" dirty="0">
                <a:solidFill>
                  <a:schemeClr val="tx1"/>
                </a:solidFill>
              </a:endParaRPr>
            </a:p>
          </p:txBody>
        </p:sp>
        <p:cxnSp>
          <p:nvCxnSpPr>
            <p:cNvPr id="31" name="Elbow Connector 30"/>
            <p:cNvCxnSpPr>
              <a:stCxn id="29" idx="2"/>
              <a:endCxn id="30" idx="0"/>
            </p:cNvCxnSpPr>
            <p:nvPr/>
          </p:nvCxnSpPr>
          <p:spPr>
            <a:xfrm rot="5400000">
              <a:off x="7767367" y="4215845"/>
              <a:ext cx="389542" cy="1524"/>
            </a:xfrm>
            <a:prstGeom prst="bentConnector3">
              <a:avLst/>
            </a:prstGeom>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762000" y="1143915"/>
            <a:ext cx="4876800" cy="3840167"/>
            <a:chOff x="152400" y="666750"/>
            <a:chExt cx="3895060" cy="3067110"/>
          </a:xfrm>
        </p:grpSpPr>
        <p:pic>
          <p:nvPicPr>
            <p:cNvPr id="33" name="Picture 2" descr="https://upload.wikimedia.org/wikipedia/commons/d/d7/ObjectAdap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66750"/>
              <a:ext cx="3676650" cy="2638426"/>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228600" y="3333750"/>
              <a:ext cx="3818860" cy="400110"/>
            </a:xfrm>
            <a:prstGeom prst="rect">
              <a:avLst/>
            </a:prstGeom>
            <a:noFill/>
          </p:spPr>
          <p:txBody>
            <a:bodyPr wrap="square" rtlCol="0">
              <a:spAutoFit/>
            </a:bodyPr>
            <a:lstStyle/>
            <a:p>
              <a:pPr algn="ctr"/>
              <a:r>
                <a:rPr lang="en-US" sz="1000" dirty="0" smtClean="0"/>
                <a:t>Adapter Pattern</a:t>
              </a:r>
              <a:r>
                <a:rPr lang="en-US" sz="1000" dirty="0"/>
                <a:t/>
              </a:r>
              <a:br>
                <a:rPr lang="en-US" sz="1000" dirty="0"/>
              </a:br>
              <a:r>
                <a:rPr lang="en-US" sz="1000" dirty="0">
                  <a:hlinkClick r:id="rId3"/>
                </a:rPr>
                <a:t>https://en.wikipedia.org/wiki/Adapter_pattern</a:t>
              </a:r>
              <a:endParaRPr lang="en-US" sz="1000" dirty="0"/>
            </a:p>
          </p:txBody>
        </p:sp>
      </p:grpSp>
    </p:spTree>
    <p:extLst>
      <p:ext uri="{BB962C8B-B14F-4D97-AF65-F5344CB8AC3E}">
        <p14:creationId xmlns:p14="http://schemas.microsoft.com/office/powerpoint/2010/main" val="3010305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Michele’s RVF Proposal</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048000"/>
            <a:ext cx="4800600" cy="2174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ular Callout 3"/>
          <p:cNvSpPr/>
          <p:nvPr/>
        </p:nvSpPr>
        <p:spPr>
          <a:xfrm>
            <a:off x="76200" y="1676400"/>
            <a:ext cx="2590800" cy="990600"/>
          </a:xfrm>
          <a:prstGeom prst="wedgeRectCallout">
            <a:avLst>
              <a:gd name="adj1" fmla="val 48380"/>
              <a:gd name="adj2" fmla="val 159603"/>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Data exposes the context of the message.  This violates “Separation of Concerns” software rules.</a:t>
            </a:r>
            <a:endParaRPr lang="en-US" sz="1600" dirty="0">
              <a:solidFill>
                <a:schemeClr val="tx1"/>
              </a:solidFill>
            </a:endParaRPr>
          </a:p>
        </p:txBody>
      </p:sp>
      <p:sp>
        <p:nvSpPr>
          <p:cNvPr id="7" name="Rectangular Callout 6"/>
          <p:cNvSpPr/>
          <p:nvPr/>
        </p:nvSpPr>
        <p:spPr>
          <a:xfrm>
            <a:off x="76200" y="2843151"/>
            <a:ext cx="2133600" cy="990600"/>
          </a:xfrm>
          <a:prstGeom prst="wedgeRectCallout">
            <a:avLst>
              <a:gd name="adj1" fmla="val 71757"/>
              <a:gd name="adj2" fmla="val 74488"/>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Callback_idf</a:t>
            </a:r>
            <a:r>
              <a:rPr lang="en-US" sz="1600" dirty="0" smtClean="0">
                <a:solidFill>
                  <a:schemeClr val="tx1"/>
                </a:solidFill>
              </a:rPr>
              <a:t> is similar to my “</a:t>
            </a:r>
            <a:r>
              <a:rPr lang="en-US" sz="1600" dirty="0" err="1" smtClean="0">
                <a:solidFill>
                  <a:schemeClr val="tx1"/>
                </a:solidFill>
              </a:rPr>
              <a:t>metaname</a:t>
            </a:r>
            <a:r>
              <a:rPr lang="en-US" sz="1600" dirty="0" smtClean="0">
                <a:solidFill>
                  <a:schemeClr val="tx1"/>
                </a:solidFill>
              </a:rPr>
              <a:t>” in my </a:t>
            </a:r>
            <a:r>
              <a:rPr lang="en-US" sz="1600" dirty="0" err="1" smtClean="0">
                <a:solidFill>
                  <a:schemeClr val="tx1"/>
                </a:solidFill>
              </a:rPr>
              <a:t>RVFMessage</a:t>
            </a:r>
            <a:r>
              <a:rPr lang="en-US" sz="1600" dirty="0" smtClean="0">
                <a:solidFill>
                  <a:schemeClr val="tx1"/>
                </a:solidFill>
              </a:rPr>
              <a:t>.</a:t>
            </a:r>
            <a:endParaRPr lang="en-US" sz="1600" dirty="0">
              <a:solidFill>
                <a:schemeClr val="tx1"/>
              </a:solidFill>
            </a:endParaRPr>
          </a:p>
        </p:txBody>
      </p:sp>
      <p:sp>
        <p:nvSpPr>
          <p:cNvPr id="8" name="Rectangular Callout 7"/>
          <p:cNvSpPr/>
          <p:nvPr/>
        </p:nvSpPr>
        <p:spPr>
          <a:xfrm>
            <a:off x="88075" y="4232320"/>
            <a:ext cx="2133600" cy="1254080"/>
          </a:xfrm>
          <a:prstGeom prst="wedgeRectCallout">
            <a:avLst>
              <a:gd name="adj1" fmla="val 72314"/>
              <a:gd name="adj2" fmla="val -4482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There should be no need for optional data if the “transport layer” encapsulates the context.</a:t>
            </a:r>
            <a:endParaRPr lang="en-US" sz="1600" dirty="0">
              <a:solidFill>
                <a:schemeClr val="tx1"/>
              </a:solidFill>
            </a:endParaRPr>
          </a:p>
        </p:txBody>
      </p:sp>
      <p:sp>
        <p:nvSpPr>
          <p:cNvPr id="9" name="Rectangular Callout 8"/>
          <p:cNvSpPr/>
          <p:nvPr/>
        </p:nvSpPr>
        <p:spPr>
          <a:xfrm>
            <a:off x="6858000" y="5014484"/>
            <a:ext cx="2133600" cy="1462515"/>
          </a:xfrm>
          <a:prstGeom prst="wedgeRectCallout">
            <a:avLst>
              <a:gd name="adj1" fmla="val -232829"/>
              <a:gd name="adj2" fmla="val -5983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There should be no difference between Request and Response messages to the “transport layer.”</a:t>
            </a:r>
            <a:endParaRPr lang="en-US" sz="1600" dirty="0">
              <a:solidFill>
                <a:schemeClr val="tx1"/>
              </a:solidFill>
            </a:endParaRPr>
          </a:p>
        </p:txBody>
      </p:sp>
      <p:sp>
        <p:nvSpPr>
          <p:cNvPr id="5" name="Slide Number Placeholder 4"/>
          <p:cNvSpPr>
            <a:spLocks noGrp="1"/>
          </p:cNvSpPr>
          <p:nvPr>
            <p:ph type="sldNum" sz="quarter" idx="12"/>
          </p:nvPr>
        </p:nvSpPr>
        <p:spPr/>
        <p:txBody>
          <a:bodyPr/>
          <a:lstStyle/>
          <a:p>
            <a:fld id="{46161DA3-73C7-4437-81E3-70B52544EB7F}" type="slidenum">
              <a:rPr lang="en-US" smtClean="0"/>
              <a:t>2</a:t>
            </a:fld>
            <a:endParaRPr lang="en-US"/>
          </a:p>
        </p:txBody>
      </p:sp>
      <p:sp>
        <p:nvSpPr>
          <p:cNvPr id="6" name="Date Placeholder 5"/>
          <p:cNvSpPr>
            <a:spLocks noGrp="1"/>
          </p:cNvSpPr>
          <p:nvPr>
            <p:ph type="dt" sz="half" idx="10"/>
          </p:nvPr>
        </p:nvSpPr>
        <p:spPr/>
        <p:txBody>
          <a:bodyPr/>
          <a:lstStyle/>
          <a:p>
            <a:fld id="{68969E0A-E4BC-4F54-B608-FCF2A9189461}" type="datetime1">
              <a:rPr lang="en-US" smtClean="0"/>
              <a:t>8/3/2021</a:t>
            </a:fld>
            <a:endParaRPr lang="en-US"/>
          </a:p>
        </p:txBody>
      </p:sp>
    </p:spTree>
    <p:extLst>
      <p:ext uri="{BB962C8B-B14F-4D97-AF65-F5344CB8AC3E}">
        <p14:creationId xmlns:p14="http://schemas.microsoft.com/office/powerpoint/2010/main" val="94762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Brad’s RVF Proposal</a:t>
            </a:r>
            <a:endParaRPr lang="en-US" dirty="0"/>
          </a:p>
        </p:txBody>
      </p:sp>
      <p:sp>
        <p:nvSpPr>
          <p:cNvPr id="3" name="Content Placeholder 2"/>
          <p:cNvSpPr>
            <a:spLocks noGrp="1"/>
          </p:cNvSpPr>
          <p:nvPr>
            <p:ph sz="half" idx="2"/>
          </p:nvPr>
        </p:nvSpPr>
        <p:spPr/>
        <p:txBody>
          <a:bodyPr>
            <a:normAutofit fontScale="62500" lnSpcReduction="20000"/>
          </a:bodyPr>
          <a:lstStyle/>
          <a:p>
            <a:r>
              <a:rPr lang="en-US" dirty="0" err="1" smtClean="0"/>
              <a:t>RVFMessage</a:t>
            </a:r>
            <a:r>
              <a:rPr lang="en-US" dirty="0" smtClean="0"/>
              <a:t> is a “transport layer” wrapper around the underlying protocol message</a:t>
            </a:r>
          </a:p>
          <a:p>
            <a:r>
              <a:rPr lang="en-US" dirty="0" smtClean="0"/>
              <a:t>Adheres to the “Separation of Concerns” rules for OOD</a:t>
            </a:r>
          </a:p>
          <a:p>
            <a:r>
              <a:rPr lang="en-US" b="1" dirty="0" smtClean="0"/>
              <a:t>UID</a:t>
            </a:r>
            <a:r>
              <a:rPr lang="en-US" dirty="0" smtClean="0"/>
              <a:t> contains the identifier of the child (address) sending the message so host knows on which channel the message came from</a:t>
            </a:r>
          </a:p>
          <a:p>
            <a:r>
              <a:rPr lang="en-US" b="1" dirty="0" err="1" smtClean="0"/>
              <a:t>Metatname</a:t>
            </a:r>
            <a:r>
              <a:rPr lang="en-US" dirty="0" smtClean="0"/>
              <a:t> specifies the handler context required to process the message</a:t>
            </a:r>
          </a:p>
          <a:p>
            <a:r>
              <a:rPr lang="en-US" b="1" dirty="0" smtClean="0"/>
              <a:t>Serialized</a:t>
            </a:r>
            <a:r>
              <a:rPr lang="en-US" dirty="0" smtClean="0"/>
              <a:t> contains the content of the message being transported</a:t>
            </a:r>
          </a:p>
          <a:p>
            <a:r>
              <a:rPr lang="en-US" dirty="0" smtClean="0"/>
              <a:t>Host Node just routes the </a:t>
            </a:r>
            <a:r>
              <a:rPr lang="en-US" dirty="0" err="1" smtClean="0"/>
              <a:t>RVFMessage</a:t>
            </a:r>
            <a:r>
              <a:rPr lang="en-US" dirty="0" smtClean="0"/>
              <a:t> to the “transfer module” associated with it</a:t>
            </a:r>
          </a:p>
          <a:p>
            <a:r>
              <a:rPr lang="en-US" dirty="0" smtClean="0"/>
              <a:t>“transfer module” is responsible for </a:t>
            </a:r>
            <a:r>
              <a:rPr lang="en-US" dirty="0" err="1" smtClean="0"/>
              <a:t>deserializing</a:t>
            </a:r>
            <a:r>
              <a:rPr lang="en-US" dirty="0" smtClean="0"/>
              <a:t> </a:t>
            </a:r>
            <a:r>
              <a:rPr lang="en-US" dirty="0" err="1" smtClean="0"/>
              <a:t>RVFMessage</a:t>
            </a:r>
            <a:r>
              <a:rPr lang="en-US" dirty="0" smtClean="0"/>
              <a:t> and routing content to appropriate transfer procedure based on </a:t>
            </a:r>
            <a:r>
              <a:rPr lang="en-US" dirty="0" err="1" smtClean="0"/>
              <a:t>metaname</a:t>
            </a:r>
            <a:endParaRPr lang="en-US" dirty="0"/>
          </a:p>
        </p:txBody>
      </p:sp>
      <p:sp>
        <p:nvSpPr>
          <p:cNvPr id="4" name="Content Placeholder 3"/>
          <p:cNvSpPr>
            <a:spLocks noGrp="1"/>
          </p:cNvSpPr>
          <p:nvPr>
            <p:ph sz="quarter" idx="13"/>
          </p:nvPr>
        </p:nvSpPr>
        <p:spPr/>
        <p:txBody>
          <a:bodyPr>
            <a:normAutofit fontScale="92500" lnSpcReduction="20000"/>
          </a:bodyPr>
          <a:lstStyle/>
          <a:p>
            <a:pPr marL="0" indent="0">
              <a:buNone/>
            </a:pPr>
            <a:r>
              <a:rPr lang="en-US" dirty="0" err="1"/>
              <a:t>enum</a:t>
            </a:r>
            <a:r>
              <a:rPr lang="en-US" dirty="0"/>
              <a:t> </a:t>
            </a:r>
            <a:r>
              <a:rPr lang="en-US" dirty="0" err="1"/>
              <a:t>RVFType</a:t>
            </a:r>
            <a:r>
              <a:rPr lang="en-US" dirty="0"/>
              <a:t> {</a:t>
            </a:r>
            <a:br>
              <a:rPr lang="en-US" dirty="0"/>
            </a:br>
            <a:r>
              <a:rPr lang="en-US" dirty="0"/>
              <a:t>  </a:t>
            </a:r>
            <a:r>
              <a:rPr lang="en-US" i="1" dirty="0"/>
              <a:t>ERROR </a:t>
            </a:r>
            <a:r>
              <a:rPr lang="en-US" dirty="0"/>
              <a:t>= 0;</a:t>
            </a:r>
            <a:br>
              <a:rPr lang="en-US" dirty="0"/>
            </a:br>
            <a:r>
              <a:rPr lang="en-US" dirty="0"/>
              <a:t>  </a:t>
            </a:r>
            <a:r>
              <a:rPr lang="en-US" i="1" dirty="0"/>
              <a:t>STATUS </a:t>
            </a:r>
            <a:r>
              <a:rPr lang="en-US" dirty="0"/>
              <a:t>= 1;</a:t>
            </a:r>
            <a:br>
              <a:rPr lang="en-US" dirty="0"/>
            </a:br>
            <a:r>
              <a:rPr lang="en-US" dirty="0"/>
              <a:t>  </a:t>
            </a:r>
            <a:r>
              <a:rPr lang="en-US" i="1" dirty="0"/>
              <a:t>REQUEST </a:t>
            </a:r>
            <a:r>
              <a:rPr lang="en-US" dirty="0"/>
              <a:t>= 2;</a:t>
            </a:r>
            <a:br>
              <a:rPr lang="en-US" dirty="0"/>
            </a:br>
            <a:r>
              <a:rPr lang="en-US" dirty="0"/>
              <a:t>  </a:t>
            </a:r>
            <a:r>
              <a:rPr lang="en-US" i="1" dirty="0"/>
              <a:t>RESPONSE </a:t>
            </a:r>
            <a:r>
              <a:rPr lang="en-US" dirty="0"/>
              <a:t>= 3;</a:t>
            </a:r>
            <a:br>
              <a:rPr lang="en-US" dirty="0"/>
            </a:br>
            <a:r>
              <a:rPr lang="en-US" dirty="0"/>
              <a:t>  </a:t>
            </a:r>
            <a:r>
              <a:rPr lang="en-US" i="1" dirty="0"/>
              <a:t>WRAPPER </a:t>
            </a:r>
            <a:r>
              <a:rPr lang="en-US" dirty="0"/>
              <a:t>= 4;</a:t>
            </a:r>
            <a:br>
              <a:rPr lang="en-US" dirty="0"/>
            </a:br>
            <a:r>
              <a:rPr lang="en-US" dirty="0"/>
              <a:t>}</a:t>
            </a:r>
            <a:br>
              <a:rPr lang="en-US" dirty="0"/>
            </a:br>
            <a:r>
              <a:rPr lang="en-US" dirty="0"/>
              <a:t/>
            </a:r>
            <a:br>
              <a:rPr lang="en-US" dirty="0"/>
            </a:br>
            <a:r>
              <a:rPr lang="en-US" dirty="0"/>
              <a:t>  message </a:t>
            </a:r>
            <a:r>
              <a:rPr lang="en-US" dirty="0" err="1"/>
              <a:t>RVFMessage</a:t>
            </a:r>
            <a:r>
              <a:rPr lang="en-US" dirty="0"/>
              <a:t> {</a:t>
            </a:r>
            <a:br>
              <a:rPr lang="en-US" dirty="0"/>
            </a:br>
            <a:r>
              <a:rPr lang="en-US" dirty="0"/>
              <a:t>  uint32 UID = 1;</a:t>
            </a:r>
            <a:br>
              <a:rPr lang="en-US" dirty="0"/>
            </a:br>
            <a:r>
              <a:rPr lang="en-US" dirty="0"/>
              <a:t>  </a:t>
            </a:r>
            <a:r>
              <a:rPr lang="en-US" dirty="0" err="1"/>
              <a:t>RVFType</a:t>
            </a:r>
            <a:r>
              <a:rPr lang="en-US" dirty="0"/>
              <a:t> </a:t>
            </a:r>
            <a:r>
              <a:rPr lang="en-US" dirty="0" err="1"/>
              <a:t>rvf_type</a:t>
            </a:r>
            <a:r>
              <a:rPr lang="en-US" dirty="0"/>
              <a:t> = 2;</a:t>
            </a:r>
            <a:br>
              <a:rPr lang="en-US" dirty="0"/>
            </a:br>
            <a:r>
              <a:rPr lang="en-US" dirty="0"/>
              <a:t>  string </a:t>
            </a:r>
            <a:r>
              <a:rPr lang="en-US" dirty="0" err="1"/>
              <a:t>metaname</a:t>
            </a:r>
            <a:r>
              <a:rPr lang="en-US" dirty="0"/>
              <a:t> = 3;</a:t>
            </a:r>
            <a:br>
              <a:rPr lang="en-US" dirty="0"/>
            </a:br>
            <a:r>
              <a:rPr lang="en-US" dirty="0"/>
              <a:t>  bytes serialized = 4;</a:t>
            </a:r>
            <a:br>
              <a:rPr lang="en-US" dirty="0"/>
            </a:br>
            <a:r>
              <a:rPr lang="en-US" dirty="0"/>
              <a:t>}</a:t>
            </a:r>
            <a:br>
              <a:rPr lang="en-US" dirty="0"/>
            </a:br>
            <a:endParaRPr lang="en-US" dirty="0"/>
          </a:p>
        </p:txBody>
      </p:sp>
      <p:sp>
        <p:nvSpPr>
          <p:cNvPr id="6" name="Slide Number Placeholder 5"/>
          <p:cNvSpPr>
            <a:spLocks noGrp="1"/>
          </p:cNvSpPr>
          <p:nvPr>
            <p:ph type="sldNum" sz="quarter" idx="12"/>
          </p:nvPr>
        </p:nvSpPr>
        <p:spPr/>
        <p:txBody>
          <a:bodyPr/>
          <a:lstStyle/>
          <a:p>
            <a:fld id="{46161DA3-73C7-4437-81E3-70B52544EB7F}" type="slidenum">
              <a:rPr lang="en-US" smtClean="0"/>
              <a:t>3</a:t>
            </a:fld>
            <a:endParaRPr lang="en-US"/>
          </a:p>
        </p:txBody>
      </p:sp>
      <p:sp>
        <p:nvSpPr>
          <p:cNvPr id="7" name="Date Placeholder 6"/>
          <p:cNvSpPr>
            <a:spLocks noGrp="1"/>
          </p:cNvSpPr>
          <p:nvPr>
            <p:ph type="dt" sz="half" idx="10"/>
          </p:nvPr>
        </p:nvSpPr>
        <p:spPr/>
        <p:txBody>
          <a:bodyPr/>
          <a:lstStyle/>
          <a:p>
            <a:fld id="{B5847C5D-F59E-41B1-9E26-4E11766EBCAD}" type="datetime1">
              <a:rPr lang="en-US" smtClean="0"/>
              <a:t>8/3/2021</a:t>
            </a:fld>
            <a:endParaRPr lang="en-US"/>
          </a:p>
        </p:txBody>
      </p:sp>
    </p:spTree>
    <p:extLst>
      <p:ext uri="{BB962C8B-B14F-4D97-AF65-F5344CB8AC3E}">
        <p14:creationId xmlns:p14="http://schemas.microsoft.com/office/powerpoint/2010/main" val="1015225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P2654 Influence on P1687.1</a:t>
            </a:r>
            <a:br>
              <a:rPr lang="en-US" dirty="0" smtClean="0"/>
            </a:br>
            <a:r>
              <a:rPr lang="en-US" dirty="0" smtClean="0"/>
              <a:t>Bottom-Up Messaging</a:t>
            </a:r>
            <a:endParaRPr lang="en-US" dirty="0"/>
          </a:p>
        </p:txBody>
      </p:sp>
      <p:sp>
        <p:nvSpPr>
          <p:cNvPr id="6" name="Rectangle 5"/>
          <p:cNvSpPr/>
          <p:nvPr/>
        </p:nvSpPr>
        <p:spPr>
          <a:xfrm>
            <a:off x="6629400" y="2743200"/>
            <a:ext cx="1676400" cy="990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P2654 Client Node</a:t>
            </a:r>
            <a:endParaRPr lang="en-US" dirty="0">
              <a:solidFill>
                <a:schemeClr val="tx1"/>
              </a:solidFill>
            </a:endParaRPr>
          </a:p>
        </p:txBody>
      </p:sp>
      <p:sp>
        <p:nvSpPr>
          <p:cNvPr id="7" name="Rectangle 6"/>
          <p:cNvSpPr/>
          <p:nvPr/>
        </p:nvSpPr>
        <p:spPr>
          <a:xfrm>
            <a:off x="685800" y="2743200"/>
            <a:ext cx="1676400" cy="9906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P2654 Host Node</a:t>
            </a:r>
            <a:endParaRPr lang="en-US" dirty="0">
              <a:solidFill>
                <a:schemeClr val="bg1"/>
              </a:solidFill>
            </a:endParaRPr>
          </a:p>
        </p:txBody>
      </p:sp>
      <p:cxnSp>
        <p:nvCxnSpPr>
          <p:cNvPr id="9" name="Elbow Connector 8"/>
          <p:cNvCxnSpPr>
            <a:stCxn id="6" idx="1"/>
            <a:endCxn id="7" idx="3"/>
          </p:cNvCxnSpPr>
          <p:nvPr/>
        </p:nvCxnSpPr>
        <p:spPr>
          <a:xfrm rot="10800000">
            <a:off x="2362200" y="3238500"/>
            <a:ext cx="4267200" cy="12700"/>
          </a:xfrm>
          <a:prstGeom prst="bentConnector3">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95600" y="2869168"/>
            <a:ext cx="3733800" cy="369332"/>
          </a:xfrm>
          <a:prstGeom prst="rect">
            <a:avLst/>
          </a:prstGeom>
          <a:noFill/>
        </p:spPr>
        <p:txBody>
          <a:bodyPr wrap="square" rtlCol="0">
            <a:spAutoFit/>
          </a:bodyPr>
          <a:lstStyle/>
          <a:p>
            <a:r>
              <a:rPr lang="en-US" dirty="0" smtClean="0"/>
              <a:t>P2654 Transport Layer Channel</a:t>
            </a:r>
            <a:endParaRPr lang="en-US" dirty="0"/>
          </a:p>
        </p:txBody>
      </p:sp>
      <p:sp>
        <p:nvSpPr>
          <p:cNvPr id="14" name="TextBox 13"/>
          <p:cNvSpPr txBox="1"/>
          <p:nvPr/>
        </p:nvSpPr>
        <p:spPr>
          <a:xfrm>
            <a:off x="3276600" y="3265193"/>
            <a:ext cx="3352800" cy="1569660"/>
          </a:xfrm>
          <a:prstGeom prst="rect">
            <a:avLst/>
          </a:prstGeom>
          <a:noFill/>
        </p:spPr>
        <p:txBody>
          <a:bodyPr wrap="square" rtlCol="0">
            <a:spAutoFit/>
          </a:bodyPr>
          <a:lstStyle/>
          <a:p>
            <a:r>
              <a:rPr lang="en-US" sz="1600" dirty="0" smtClean="0"/>
              <a:t> message </a:t>
            </a:r>
            <a:r>
              <a:rPr lang="en-US" sz="1600" dirty="0" err="1" smtClean="0"/>
              <a:t>RVFMessage</a:t>
            </a:r>
            <a:r>
              <a:rPr lang="en-US" sz="1600" dirty="0" smtClean="0"/>
              <a:t> {</a:t>
            </a:r>
            <a:br>
              <a:rPr lang="en-US" sz="1600" dirty="0" smtClean="0"/>
            </a:br>
            <a:r>
              <a:rPr lang="en-US" sz="1600" dirty="0" smtClean="0"/>
              <a:t>  uint32 UID = 1;</a:t>
            </a:r>
            <a:br>
              <a:rPr lang="en-US" sz="1600" dirty="0" smtClean="0"/>
            </a:br>
            <a:r>
              <a:rPr lang="en-US" sz="1600" dirty="0" smtClean="0"/>
              <a:t>  </a:t>
            </a:r>
            <a:r>
              <a:rPr lang="en-US" sz="1600" dirty="0" err="1" smtClean="0"/>
              <a:t>RVFType</a:t>
            </a:r>
            <a:r>
              <a:rPr lang="en-US" sz="1600" dirty="0" smtClean="0"/>
              <a:t> </a:t>
            </a:r>
            <a:r>
              <a:rPr lang="en-US" sz="1600" dirty="0" err="1" smtClean="0"/>
              <a:t>rvf_type</a:t>
            </a:r>
            <a:r>
              <a:rPr lang="en-US" sz="1600" dirty="0" smtClean="0"/>
              <a:t> = 2;</a:t>
            </a:r>
            <a:br>
              <a:rPr lang="en-US" sz="1600" dirty="0" smtClean="0"/>
            </a:br>
            <a:r>
              <a:rPr lang="en-US" sz="1600" dirty="0" smtClean="0"/>
              <a:t>  string </a:t>
            </a:r>
            <a:r>
              <a:rPr lang="en-US" sz="1600" dirty="0" err="1" smtClean="0"/>
              <a:t>metaname</a:t>
            </a:r>
            <a:r>
              <a:rPr lang="en-US" sz="1600" dirty="0" smtClean="0"/>
              <a:t> = 3;</a:t>
            </a:r>
            <a:br>
              <a:rPr lang="en-US" sz="1600" dirty="0" smtClean="0"/>
            </a:br>
            <a:r>
              <a:rPr lang="en-US" sz="1600" dirty="0" smtClean="0"/>
              <a:t>  bytes serialized = 4;</a:t>
            </a:r>
            <a:br>
              <a:rPr lang="en-US" sz="1600" dirty="0" smtClean="0"/>
            </a:br>
            <a:r>
              <a:rPr lang="en-US" sz="1600" dirty="0" smtClean="0"/>
              <a:t>}</a:t>
            </a:r>
            <a:endParaRPr lang="en-US" sz="1600" dirty="0"/>
          </a:p>
        </p:txBody>
      </p:sp>
      <p:sp>
        <p:nvSpPr>
          <p:cNvPr id="15" name="Rectangular Callout 14"/>
          <p:cNvSpPr/>
          <p:nvPr/>
        </p:nvSpPr>
        <p:spPr>
          <a:xfrm>
            <a:off x="6242462" y="4301453"/>
            <a:ext cx="2438400" cy="1066800"/>
          </a:xfrm>
          <a:prstGeom prst="wedgeRectCallout">
            <a:avLst>
              <a:gd name="adj1" fmla="val -90476"/>
              <a:gd name="adj2" fmla="val -3657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All DOMAIN messages reside in Serialized as wrapped messages.  It does not matter what the context is.</a:t>
            </a:r>
            <a:endParaRPr lang="en-US" sz="1400" dirty="0">
              <a:solidFill>
                <a:schemeClr val="tx1"/>
              </a:solidFill>
            </a:endParaRPr>
          </a:p>
        </p:txBody>
      </p:sp>
      <p:sp>
        <p:nvSpPr>
          <p:cNvPr id="16" name="Rectangular Callout 15"/>
          <p:cNvSpPr/>
          <p:nvPr/>
        </p:nvSpPr>
        <p:spPr>
          <a:xfrm>
            <a:off x="457200" y="4453853"/>
            <a:ext cx="2438400" cy="1066800"/>
          </a:xfrm>
          <a:prstGeom prst="wedgeRectCallout">
            <a:avLst>
              <a:gd name="adj1" fmla="val 72024"/>
              <a:gd name="adj2" fmla="val -7428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Metaname</a:t>
            </a:r>
            <a:r>
              <a:rPr lang="en-US" sz="1400" dirty="0" smtClean="0">
                <a:solidFill>
                  <a:schemeClr val="tx1"/>
                </a:solidFill>
              </a:rPr>
              <a:t> is used to identify the routing to the appropriate transfer procedure</a:t>
            </a:r>
            <a:endParaRPr lang="en-US" sz="1400" dirty="0">
              <a:solidFill>
                <a:schemeClr val="tx1"/>
              </a:solidFill>
            </a:endParaRPr>
          </a:p>
        </p:txBody>
      </p:sp>
      <p:sp>
        <p:nvSpPr>
          <p:cNvPr id="3" name="Slide Number Placeholder 2"/>
          <p:cNvSpPr>
            <a:spLocks noGrp="1"/>
          </p:cNvSpPr>
          <p:nvPr>
            <p:ph type="sldNum" sz="quarter" idx="12"/>
          </p:nvPr>
        </p:nvSpPr>
        <p:spPr/>
        <p:txBody>
          <a:bodyPr/>
          <a:lstStyle/>
          <a:p>
            <a:fld id="{46161DA3-73C7-4437-81E3-70B52544EB7F}" type="slidenum">
              <a:rPr lang="en-US" smtClean="0"/>
              <a:t>4</a:t>
            </a:fld>
            <a:endParaRPr lang="en-US"/>
          </a:p>
        </p:txBody>
      </p:sp>
      <p:sp>
        <p:nvSpPr>
          <p:cNvPr id="4" name="Date Placeholder 3"/>
          <p:cNvSpPr>
            <a:spLocks noGrp="1"/>
          </p:cNvSpPr>
          <p:nvPr>
            <p:ph type="dt" sz="half" idx="10"/>
          </p:nvPr>
        </p:nvSpPr>
        <p:spPr/>
        <p:txBody>
          <a:bodyPr/>
          <a:lstStyle/>
          <a:p>
            <a:fld id="{417E76BA-8058-4F35-8FCC-B005F6297AC5}" type="datetime1">
              <a:rPr lang="en-US" smtClean="0"/>
              <a:t>8/3/2021</a:t>
            </a:fld>
            <a:endParaRPr lang="en-US"/>
          </a:p>
        </p:txBody>
      </p:sp>
    </p:spTree>
    <p:extLst>
      <p:ext uri="{BB962C8B-B14F-4D97-AF65-F5344CB8AC3E}">
        <p14:creationId xmlns:p14="http://schemas.microsoft.com/office/powerpoint/2010/main" val="546721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P2654 Influence on P1687.1</a:t>
            </a:r>
            <a:br>
              <a:rPr lang="en-US" dirty="0" smtClean="0"/>
            </a:br>
            <a:r>
              <a:rPr lang="en-US" dirty="0" smtClean="0"/>
              <a:t>Bottom-Up Messaging</a:t>
            </a:r>
            <a:endParaRPr lang="en-US" dirty="0"/>
          </a:p>
        </p:txBody>
      </p:sp>
      <p:sp>
        <p:nvSpPr>
          <p:cNvPr id="6" name="Rectangle 5"/>
          <p:cNvSpPr/>
          <p:nvPr/>
        </p:nvSpPr>
        <p:spPr>
          <a:xfrm>
            <a:off x="6629400" y="2251747"/>
            <a:ext cx="1676400" cy="990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P2654 Client Node</a:t>
            </a:r>
            <a:endParaRPr lang="en-US" dirty="0">
              <a:solidFill>
                <a:schemeClr val="tx1"/>
              </a:solidFill>
            </a:endParaRPr>
          </a:p>
        </p:txBody>
      </p:sp>
      <p:sp>
        <p:nvSpPr>
          <p:cNvPr id="7" name="Rectangle 6"/>
          <p:cNvSpPr/>
          <p:nvPr/>
        </p:nvSpPr>
        <p:spPr>
          <a:xfrm>
            <a:off x="685800" y="2251747"/>
            <a:ext cx="1676400" cy="9906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P2654 Host Node</a:t>
            </a:r>
            <a:endParaRPr lang="en-US" dirty="0">
              <a:solidFill>
                <a:schemeClr val="bg1"/>
              </a:solidFill>
            </a:endParaRPr>
          </a:p>
        </p:txBody>
      </p:sp>
      <p:cxnSp>
        <p:nvCxnSpPr>
          <p:cNvPr id="9" name="Elbow Connector 8"/>
          <p:cNvCxnSpPr>
            <a:stCxn id="6" idx="1"/>
            <a:endCxn id="7" idx="3"/>
          </p:cNvCxnSpPr>
          <p:nvPr/>
        </p:nvCxnSpPr>
        <p:spPr>
          <a:xfrm rot="10800000">
            <a:off x="2362200" y="2747047"/>
            <a:ext cx="4267200" cy="12700"/>
          </a:xfrm>
          <a:prstGeom prst="bentConnector3">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95600" y="2377715"/>
            <a:ext cx="3733800" cy="369332"/>
          </a:xfrm>
          <a:prstGeom prst="rect">
            <a:avLst/>
          </a:prstGeom>
          <a:noFill/>
        </p:spPr>
        <p:txBody>
          <a:bodyPr wrap="square" rtlCol="0">
            <a:spAutoFit/>
          </a:bodyPr>
          <a:lstStyle/>
          <a:p>
            <a:r>
              <a:rPr lang="en-US" dirty="0" smtClean="0"/>
              <a:t>P2654 Transport Layer Channel</a:t>
            </a:r>
            <a:endParaRPr lang="en-US" dirty="0"/>
          </a:p>
        </p:txBody>
      </p:sp>
      <p:sp>
        <p:nvSpPr>
          <p:cNvPr id="14" name="TextBox 13"/>
          <p:cNvSpPr txBox="1"/>
          <p:nvPr/>
        </p:nvSpPr>
        <p:spPr>
          <a:xfrm>
            <a:off x="3276600" y="2773740"/>
            <a:ext cx="3352800" cy="1569660"/>
          </a:xfrm>
          <a:prstGeom prst="rect">
            <a:avLst/>
          </a:prstGeom>
          <a:noFill/>
        </p:spPr>
        <p:txBody>
          <a:bodyPr wrap="square" rtlCol="0">
            <a:spAutoFit/>
          </a:bodyPr>
          <a:lstStyle/>
          <a:p>
            <a:r>
              <a:rPr lang="en-US" sz="1600" dirty="0" smtClean="0"/>
              <a:t> message </a:t>
            </a:r>
            <a:r>
              <a:rPr lang="en-US" sz="1600" dirty="0" err="1" smtClean="0"/>
              <a:t>RVFMessage</a:t>
            </a:r>
            <a:r>
              <a:rPr lang="en-US" sz="1600" dirty="0" smtClean="0"/>
              <a:t> {</a:t>
            </a:r>
            <a:br>
              <a:rPr lang="en-US" sz="1600" dirty="0" smtClean="0"/>
            </a:br>
            <a:r>
              <a:rPr lang="en-US" sz="1600" dirty="0" smtClean="0"/>
              <a:t>  uint32 UID = 1;</a:t>
            </a:r>
            <a:br>
              <a:rPr lang="en-US" sz="1600" dirty="0" smtClean="0"/>
            </a:br>
            <a:r>
              <a:rPr lang="en-US" sz="1600" dirty="0" smtClean="0"/>
              <a:t>  </a:t>
            </a:r>
            <a:r>
              <a:rPr lang="en-US" sz="1600" dirty="0" err="1" smtClean="0"/>
              <a:t>RVFType</a:t>
            </a:r>
            <a:r>
              <a:rPr lang="en-US" sz="1600" dirty="0" smtClean="0"/>
              <a:t> </a:t>
            </a:r>
            <a:r>
              <a:rPr lang="en-US" sz="1600" dirty="0" err="1" smtClean="0"/>
              <a:t>rvf_type</a:t>
            </a:r>
            <a:r>
              <a:rPr lang="en-US" sz="1600" dirty="0" smtClean="0"/>
              <a:t> = 2;</a:t>
            </a:r>
            <a:br>
              <a:rPr lang="en-US" sz="1600" dirty="0" smtClean="0"/>
            </a:br>
            <a:r>
              <a:rPr lang="en-US" sz="1600" dirty="0" smtClean="0"/>
              <a:t>  string </a:t>
            </a:r>
            <a:r>
              <a:rPr lang="en-US" sz="1600" dirty="0" err="1" smtClean="0"/>
              <a:t>metaname</a:t>
            </a:r>
            <a:r>
              <a:rPr lang="en-US" sz="1600" dirty="0" smtClean="0"/>
              <a:t> = 3;</a:t>
            </a:r>
            <a:br>
              <a:rPr lang="en-US" sz="1600" dirty="0" smtClean="0"/>
            </a:br>
            <a:r>
              <a:rPr lang="en-US" sz="1600" dirty="0" smtClean="0"/>
              <a:t>  bytes serialized = 4;</a:t>
            </a:r>
            <a:br>
              <a:rPr lang="en-US" sz="1600" dirty="0" smtClean="0"/>
            </a:br>
            <a:r>
              <a:rPr lang="en-US" sz="1600" dirty="0" smtClean="0"/>
              <a:t>}</a:t>
            </a:r>
            <a:endParaRPr lang="en-US" sz="1600" dirty="0"/>
          </a:p>
        </p:txBody>
      </p:sp>
      <p:sp>
        <p:nvSpPr>
          <p:cNvPr id="2" name="Flowchart: Magnetic Disk 1"/>
          <p:cNvSpPr/>
          <p:nvPr/>
        </p:nvSpPr>
        <p:spPr>
          <a:xfrm>
            <a:off x="6781800" y="5105400"/>
            <a:ext cx="1676400" cy="1219200"/>
          </a:xfrm>
          <a:prstGeom prst="flowChartMagneticDisk">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Transfer </a:t>
            </a:r>
            <a:r>
              <a:rPr lang="en-US" dirty="0" smtClean="0"/>
              <a:t>Library</a:t>
            </a:r>
            <a:endParaRPr lang="en-US" dirty="0"/>
          </a:p>
        </p:txBody>
      </p:sp>
      <p:sp>
        <p:nvSpPr>
          <p:cNvPr id="3" name="Bent Arrow 2"/>
          <p:cNvSpPr/>
          <p:nvPr/>
        </p:nvSpPr>
        <p:spPr>
          <a:xfrm flipH="1">
            <a:off x="6629400" y="2562381"/>
            <a:ext cx="1066800" cy="2543019"/>
          </a:xfrm>
          <a:prstGeom prst="bentArrow">
            <a:avLst/>
          </a:prstGeom>
          <a:solidFill>
            <a:srgbClr val="FFFF00">
              <a:alpha val="6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ular Callout 7"/>
          <p:cNvSpPr/>
          <p:nvPr/>
        </p:nvSpPr>
        <p:spPr>
          <a:xfrm>
            <a:off x="7867400" y="3286500"/>
            <a:ext cx="1219200" cy="1752600"/>
          </a:xfrm>
          <a:prstGeom prst="wedgeRectCallout">
            <a:avLst>
              <a:gd name="adj1" fmla="val -63690"/>
              <a:gd name="adj2" fmla="val 6995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Creates context specific message from a transfer procedure and packages it in an </a:t>
            </a:r>
            <a:r>
              <a:rPr lang="en-US" sz="1200" dirty="0" err="1" smtClean="0">
                <a:solidFill>
                  <a:schemeClr val="tx1"/>
                </a:solidFill>
              </a:rPr>
              <a:t>RVFMessage</a:t>
            </a:r>
            <a:r>
              <a:rPr lang="en-US" sz="1200" dirty="0" smtClean="0">
                <a:solidFill>
                  <a:schemeClr val="tx1"/>
                </a:solidFill>
              </a:rPr>
              <a:t> for channel</a:t>
            </a:r>
            <a:endParaRPr lang="en-US" sz="1200" dirty="0">
              <a:solidFill>
                <a:schemeClr val="tx1"/>
              </a:solidFill>
            </a:endParaRPr>
          </a:p>
        </p:txBody>
      </p:sp>
      <p:sp>
        <p:nvSpPr>
          <p:cNvPr id="17" name="Flowchart: Magnetic Disk 16"/>
          <p:cNvSpPr/>
          <p:nvPr/>
        </p:nvSpPr>
        <p:spPr>
          <a:xfrm>
            <a:off x="685800" y="5105400"/>
            <a:ext cx="1676400" cy="1219200"/>
          </a:xfrm>
          <a:prstGeom prst="flowChartMagneticDisk">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Transfer </a:t>
            </a:r>
            <a:r>
              <a:rPr lang="en-US" dirty="0" smtClean="0"/>
              <a:t>Library</a:t>
            </a:r>
            <a:endParaRPr lang="en-US" dirty="0"/>
          </a:p>
        </p:txBody>
      </p:sp>
      <p:sp>
        <p:nvSpPr>
          <p:cNvPr id="11" name="Bent Arrow 10"/>
          <p:cNvSpPr/>
          <p:nvPr/>
        </p:nvSpPr>
        <p:spPr>
          <a:xfrm rot="16200000" flipH="1">
            <a:off x="545250" y="3285099"/>
            <a:ext cx="2543018" cy="1097583"/>
          </a:xfrm>
          <a:prstGeom prst="bentArrow">
            <a:avLst/>
          </a:prstGeom>
          <a:solidFill>
            <a:srgbClr val="FFFF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ular Callout 17"/>
          <p:cNvSpPr/>
          <p:nvPr/>
        </p:nvSpPr>
        <p:spPr>
          <a:xfrm>
            <a:off x="76200" y="2895600"/>
            <a:ext cx="1219200" cy="2286000"/>
          </a:xfrm>
          <a:prstGeom prst="wedgeRectCallout">
            <a:avLst>
              <a:gd name="adj1" fmla="val 55310"/>
              <a:gd name="adj2" fmla="val 5875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Decodes </a:t>
            </a:r>
            <a:r>
              <a:rPr lang="en-US" sz="1200" dirty="0" err="1" smtClean="0">
                <a:solidFill>
                  <a:schemeClr val="tx1"/>
                </a:solidFill>
              </a:rPr>
              <a:t>RVFMessage</a:t>
            </a:r>
            <a:r>
              <a:rPr lang="en-US" sz="1200" dirty="0" smtClean="0">
                <a:solidFill>
                  <a:schemeClr val="tx1"/>
                </a:solidFill>
              </a:rPr>
              <a:t> and calls appropriate transfer procedure associated with </a:t>
            </a:r>
            <a:r>
              <a:rPr lang="en-US" sz="1200" dirty="0" err="1" smtClean="0">
                <a:solidFill>
                  <a:schemeClr val="tx1"/>
                </a:solidFill>
              </a:rPr>
              <a:t>metaname</a:t>
            </a:r>
            <a:r>
              <a:rPr lang="en-US" sz="1200" dirty="0" smtClean="0">
                <a:solidFill>
                  <a:schemeClr val="tx1"/>
                </a:solidFill>
              </a:rPr>
              <a:t> or returns an ERROR response</a:t>
            </a:r>
            <a:endParaRPr lang="en-US" sz="1200" dirty="0">
              <a:solidFill>
                <a:schemeClr val="tx1"/>
              </a:solidFill>
            </a:endParaRPr>
          </a:p>
        </p:txBody>
      </p:sp>
      <p:sp>
        <p:nvSpPr>
          <p:cNvPr id="12" name="Rectangular Callout 11"/>
          <p:cNvSpPr/>
          <p:nvPr/>
        </p:nvSpPr>
        <p:spPr>
          <a:xfrm>
            <a:off x="1066799" y="1524000"/>
            <a:ext cx="1981201" cy="533400"/>
          </a:xfrm>
          <a:prstGeom prst="wedgeRectCallout">
            <a:avLst>
              <a:gd name="adj1" fmla="val -26228"/>
              <a:gd name="adj2" fmla="val 11148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Routes </a:t>
            </a:r>
            <a:r>
              <a:rPr lang="en-US" sz="1200" dirty="0" err="1" smtClean="0">
                <a:solidFill>
                  <a:schemeClr val="tx1"/>
                </a:solidFill>
              </a:rPr>
              <a:t>RVFMessage</a:t>
            </a:r>
            <a:r>
              <a:rPr lang="en-US" sz="1200" dirty="0" smtClean="0">
                <a:solidFill>
                  <a:schemeClr val="tx1"/>
                </a:solidFill>
              </a:rPr>
              <a:t> from channel to associated Transfer Module</a:t>
            </a:r>
            <a:endParaRPr lang="en-US" sz="1200" dirty="0">
              <a:solidFill>
                <a:schemeClr val="tx1"/>
              </a:solidFill>
            </a:endParaRPr>
          </a:p>
        </p:txBody>
      </p:sp>
      <p:sp>
        <p:nvSpPr>
          <p:cNvPr id="19" name="Rectangular Callout 18"/>
          <p:cNvSpPr/>
          <p:nvPr/>
        </p:nvSpPr>
        <p:spPr>
          <a:xfrm>
            <a:off x="6400800" y="1600200"/>
            <a:ext cx="1981201" cy="533400"/>
          </a:xfrm>
          <a:prstGeom prst="wedgeRectCallout">
            <a:avLst>
              <a:gd name="adj1" fmla="val -26228"/>
              <a:gd name="adj2" fmla="val 11148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Routes </a:t>
            </a:r>
            <a:r>
              <a:rPr lang="en-US" sz="1200" dirty="0" err="1" smtClean="0">
                <a:solidFill>
                  <a:schemeClr val="tx1"/>
                </a:solidFill>
              </a:rPr>
              <a:t>RVFMessage</a:t>
            </a:r>
            <a:r>
              <a:rPr lang="en-US" sz="1200" dirty="0" smtClean="0">
                <a:solidFill>
                  <a:schemeClr val="tx1"/>
                </a:solidFill>
              </a:rPr>
              <a:t> to </a:t>
            </a:r>
            <a:r>
              <a:rPr lang="en-US" sz="1200" smtClean="0">
                <a:solidFill>
                  <a:schemeClr val="tx1"/>
                </a:solidFill>
              </a:rPr>
              <a:t>channel from </a:t>
            </a:r>
            <a:r>
              <a:rPr lang="en-US" sz="1200" dirty="0" smtClean="0">
                <a:solidFill>
                  <a:schemeClr val="tx1"/>
                </a:solidFill>
              </a:rPr>
              <a:t>associated Transfer Module</a:t>
            </a:r>
            <a:endParaRPr lang="en-US" sz="1200" dirty="0">
              <a:solidFill>
                <a:schemeClr val="tx1"/>
              </a:solidFill>
            </a:endParaRPr>
          </a:p>
        </p:txBody>
      </p:sp>
      <p:sp>
        <p:nvSpPr>
          <p:cNvPr id="4" name="TextBox 3"/>
          <p:cNvSpPr txBox="1"/>
          <p:nvPr/>
        </p:nvSpPr>
        <p:spPr>
          <a:xfrm>
            <a:off x="3124200" y="4724400"/>
            <a:ext cx="3276600" cy="923330"/>
          </a:xfrm>
          <a:prstGeom prst="rect">
            <a:avLst/>
          </a:prstGeom>
          <a:noFill/>
        </p:spPr>
        <p:txBody>
          <a:bodyPr wrap="square" rtlCol="0">
            <a:spAutoFit/>
          </a:bodyPr>
          <a:lstStyle/>
          <a:p>
            <a:r>
              <a:rPr lang="en-US" b="1" dirty="0" smtClean="0">
                <a:solidFill>
                  <a:srgbClr val="FF0000"/>
                </a:solidFill>
              </a:rPr>
              <a:t>Response is just the reverse flow with same </a:t>
            </a:r>
            <a:r>
              <a:rPr lang="en-US" b="1" dirty="0" err="1" smtClean="0">
                <a:solidFill>
                  <a:srgbClr val="FF0000"/>
                </a:solidFill>
              </a:rPr>
              <a:t>RVFMessage</a:t>
            </a:r>
            <a:r>
              <a:rPr lang="en-US" b="1" dirty="0" smtClean="0">
                <a:solidFill>
                  <a:srgbClr val="FF0000"/>
                </a:solidFill>
              </a:rPr>
              <a:t> type</a:t>
            </a:r>
            <a:endParaRPr lang="en-US" b="1" dirty="0">
              <a:solidFill>
                <a:srgbClr val="FF0000"/>
              </a:solidFill>
            </a:endParaRPr>
          </a:p>
        </p:txBody>
      </p:sp>
      <p:sp>
        <p:nvSpPr>
          <p:cNvPr id="15" name="Slide Number Placeholder 14"/>
          <p:cNvSpPr>
            <a:spLocks noGrp="1"/>
          </p:cNvSpPr>
          <p:nvPr>
            <p:ph type="sldNum" sz="quarter" idx="12"/>
          </p:nvPr>
        </p:nvSpPr>
        <p:spPr/>
        <p:txBody>
          <a:bodyPr/>
          <a:lstStyle/>
          <a:p>
            <a:fld id="{46161DA3-73C7-4437-81E3-70B52544EB7F}" type="slidenum">
              <a:rPr lang="en-US" smtClean="0"/>
              <a:t>5</a:t>
            </a:fld>
            <a:endParaRPr lang="en-US"/>
          </a:p>
        </p:txBody>
      </p:sp>
      <p:sp>
        <p:nvSpPr>
          <p:cNvPr id="16" name="Date Placeholder 15"/>
          <p:cNvSpPr>
            <a:spLocks noGrp="1"/>
          </p:cNvSpPr>
          <p:nvPr>
            <p:ph type="dt" sz="half" idx="10"/>
          </p:nvPr>
        </p:nvSpPr>
        <p:spPr/>
        <p:txBody>
          <a:bodyPr/>
          <a:lstStyle/>
          <a:p>
            <a:fld id="{A94C2FE1-D64B-45CF-B605-C8CC3AAEC6BE}" type="datetime1">
              <a:rPr lang="en-US" smtClean="0"/>
              <a:t>8/3/2021</a:t>
            </a:fld>
            <a:endParaRPr lang="en-US"/>
          </a:p>
        </p:txBody>
      </p:sp>
    </p:spTree>
    <p:extLst>
      <p:ext uri="{BB962C8B-B14F-4D97-AF65-F5344CB8AC3E}">
        <p14:creationId xmlns:p14="http://schemas.microsoft.com/office/powerpoint/2010/main" val="710655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P2654 Influence on P1687.1</a:t>
            </a:r>
            <a:br>
              <a:rPr lang="en-US" dirty="0" smtClean="0"/>
            </a:br>
            <a:r>
              <a:rPr lang="en-US" dirty="0" smtClean="0"/>
              <a:t>Top-Down Messaging</a:t>
            </a:r>
            <a:endParaRPr lang="en-US" dirty="0"/>
          </a:p>
        </p:txBody>
      </p:sp>
      <p:sp>
        <p:nvSpPr>
          <p:cNvPr id="6" name="Rectangle 5"/>
          <p:cNvSpPr/>
          <p:nvPr/>
        </p:nvSpPr>
        <p:spPr>
          <a:xfrm>
            <a:off x="6629400" y="2743200"/>
            <a:ext cx="1676400" cy="990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P2654 Host Node</a:t>
            </a:r>
            <a:endParaRPr lang="en-US" dirty="0">
              <a:solidFill>
                <a:schemeClr val="tx1"/>
              </a:solidFill>
            </a:endParaRPr>
          </a:p>
        </p:txBody>
      </p:sp>
      <p:sp>
        <p:nvSpPr>
          <p:cNvPr id="7" name="Rectangle 6"/>
          <p:cNvSpPr/>
          <p:nvPr/>
        </p:nvSpPr>
        <p:spPr>
          <a:xfrm>
            <a:off x="685800" y="2743200"/>
            <a:ext cx="1676400" cy="9906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P2654 Client Node</a:t>
            </a:r>
            <a:endParaRPr lang="en-US" dirty="0">
              <a:solidFill>
                <a:schemeClr val="bg1"/>
              </a:solidFill>
            </a:endParaRPr>
          </a:p>
        </p:txBody>
      </p:sp>
      <p:cxnSp>
        <p:nvCxnSpPr>
          <p:cNvPr id="9" name="Elbow Connector 8"/>
          <p:cNvCxnSpPr>
            <a:stCxn id="6" idx="1"/>
            <a:endCxn id="7" idx="3"/>
          </p:cNvCxnSpPr>
          <p:nvPr/>
        </p:nvCxnSpPr>
        <p:spPr>
          <a:xfrm rot="10800000">
            <a:off x="2362200" y="3238500"/>
            <a:ext cx="4267200" cy="12700"/>
          </a:xfrm>
          <a:prstGeom prst="bentConnector3">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95600" y="2869168"/>
            <a:ext cx="3733800" cy="369332"/>
          </a:xfrm>
          <a:prstGeom prst="rect">
            <a:avLst/>
          </a:prstGeom>
          <a:noFill/>
        </p:spPr>
        <p:txBody>
          <a:bodyPr wrap="square" rtlCol="0">
            <a:spAutoFit/>
          </a:bodyPr>
          <a:lstStyle/>
          <a:p>
            <a:r>
              <a:rPr lang="en-US" dirty="0" smtClean="0"/>
              <a:t>P2654 Transport Layer Channel</a:t>
            </a:r>
            <a:endParaRPr lang="en-US" dirty="0"/>
          </a:p>
        </p:txBody>
      </p:sp>
      <p:sp>
        <p:nvSpPr>
          <p:cNvPr id="14" name="TextBox 13"/>
          <p:cNvSpPr txBox="1"/>
          <p:nvPr/>
        </p:nvSpPr>
        <p:spPr>
          <a:xfrm>
            <a:off x="3276600" y="3265193"/>
            <a:ext cx="3352800" cy="1569660"/>
          </a:xfrm>
          <a:prstGeom prst="rect">
            <a:avLst/>
          </a:prstGeom>
          <a:noFill/>
        </p:spPr>
        <p:txBody>
          <a:bodyPr wrap="square" rtlCol="0">
            <a:spAutoFit/>
          </a:bodyPr>
          <a:lstStyle/>
          <a:p>
            <a:r>
              <a:rPr lang="en-US" sz="1600" dirty="0" smtClean="0"/>
              <a:t> </a:t>
            </a:r>
            <a:r>
              <a:rPr lang="en-US" sz="1600" dirty="0"/>
              <a:t> message </a:t>
            </a:r>
            <a:r>
              <a:rPr lang="en-US" sz="1600" dirty="0" err="1"/>
              <a:t>RVFCommand</a:t>
            </a:r>
            <a:r>
              <a:rPr lang="en-US" sz="1600" dirty="0"/>
              <a:t> {</a:t>
            </a:r>
          </a:p>
          <a:p>
            <a:r>
              <a:rPr lang="en-US" sz="1600" dirty="0"/>
              <a:t>  uint32 IID = 1;</a:t>
            </a:r>
          </a:p>
          <a:p>
            <a:r>
              <a:rPr lang="en-US" sz="1600" dirty="0"/>
              <a:t>  </a:t>
            </a:r>
            <a:r>
              <a:rPr lang="en-US" sz="1600" dirty="0" err="1"/>
              <a:t>RVFType</a:t>
            </a:r>
            <a:r>
              <a:rPr lang="en-US" sz="1600" dirty="0"/>
              <a:t> </a:t>
            </a:r>
            <a:r>
              <a:rPr lang="en-US" sz="1600" dirty="0" err="1"/>
              <a:t>rvf_type</a:t>
            </a:r>
            <a:r>
              <a:rPr lang="en-US" sz="1600" dirty="0"/>
              <a:t> = 2;</a:t>
            </a:r>
          </a:p>
          <a:p>
            <a:r>
              <a:rPr lang="en-US" sz="1600" dirty="0"/>
              <a:t>  string </a:t>
            </a:r>
            <a:r>
              <a:rPr lang="en-US" sz="1600" dirty="0" err="1"/>
              <a:t>metaname</a:t>
            </a:r>
            <a:r>
              <a:rPr lang="en-US" sz="1600" dirty="0"/>
              <a:t> = 3;</a:t>
            </a:r>
          </a:p>
          <a:p>
            <a:r>
              <a:rPr lang="en-US" sz="1600" dirty="0"/>
              <a:t>  bytes serialized = 4;</a:t>
            </a:r>
          </a:p>
          <a:p>
            <a:r>
              <a:rPr lang="en-US" sz="1600" dirty="0"/>
              <a:t>}</a:t>
            </a:r>
          </a:p>
        </p:txBody>
      </p:sp>
      <p:sp>
        <p:nvSpPr>
          <p:cNvPr id="15" name="Rectangular Callout 14"/>
          <p:cNvSpPr/>
          <p:nvPr/>
        </p:nvSpPr>
        <p:spPr>
          <a:xfrm>
            <a:off x="6242462" y="4301453"/>
            <a:ext cx="2438400" cy="1066800"/>
          </a:xfrm>
          <a:prstGeom prst="wedgeRectCallout">
            <a:avLst>
              <a:gd name="adj1" fmla="val -90476"/>
              <a:gd name="adj2" fmla="val -3657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All DOMAIN messages reside in Serialized as wrapped messages.  It does not matter what the context is.</a:t>
            </a:r>
            <a:endParaRPr lang="en-US" sz="1400" dirty="0">
              <a:solidFill>
                <a:schemeClr val="tx1"/>
              </a:solidFill>
            </a:endParaRPr>
          </a:p>
        </p:txBody>
      </p:sp>
      <p:sp>
        <p:nvSpPr>
          <p:cNvPr id="16" name="Rectangular Callout 15"/>
          <p:cNvSpPr/>
          <p:nvPr/>
        </p:nvSpPr>
        <p:spPr>
          <a:xfrm>
            <a:off x="457200" y="4453853"/>
            <a:ext cx="2438400" cy="1066800"/>
          </a:xfrm>
          <a:prstGeom prst="wedgeRectCallout">
            <a:avLst>
              <a:gd name="adj1" fmla="val 72024"/>
              <a:gd name="adj2" fmla="val -7428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Metaname</a:t>
            </a:r>
            <a:r>
              <a:rPr lang="en-US" sz="1400" dirty="0" smtClean="0">
                <a:solidFill>
                  <a:schemeClr val="tx1"/>
                </a:solidFill>
              </a:rPr>
              <a:t> is used to identify the routing to the appropriate transfer procedure</a:t>
            </a:r>
            <a:endParaRPr lang="en-US" sz="1400" dirty="0">
              <a:solidFill>
                <a:schemeClr val="tx1"/>
              </a:solidFill>
            </a:endParaRPr>
          </a:p>
        </p:txBody>
      </p:sp>
      <p:sp>
        <p:nvSpPr>
          <p:cNvPr id="3" name="Slide Number Placeholder 2"/>
          <p:cNvSpPr>
            <a:spLocks noGrp="1"/>
          </p:cNvSpPr>
          <p:nvPr>
            <p:ph type="sldNum" sz="quarter" idx="12"/>
          </p:nvPr>
        </p:nvSpPr>
        <p:spPr/>
        <p:txBody>
          <a:bodyPr/>
          <a:lstStyle/>
          <a:p>
            <a:fld id="{46161DA3-73C7-4437-81E3-70B52544EB7F}" type="slidenum">
              <a:rPr lang="en-US" smtClean="0"/>
              <a:t>6</a:t>
            </a:fld>
            <a:endParaRPr lang="en-US"/>
          </a:p>
        </p:txBody>
      </p:sp>
      <p:sp>
        <p:nvSpPr>
          <p:cNvPr id="4" name="Date Placeholder 3"/>
          <p:cNvSpPr>
            <a:spLocks noGrp="1"/>
          </p:cNvSpPr>
          <p:nvPr>
            <p:ph type="dt" sz="half" idx="10"/>
          </p:nvPr>
        </p:nvSpPr>
        <p:spPr/>
        <p:txBody>
          <a:bodyPr/>
          <a:lstStyle/>
          <a:p>
            <a:fld id="{EC575712-D84F-4387-8F18-5418453953E4}" type="datetime1">
              <a:rPr lang="en-US" smtClean="0"/>
              <a:t>8/3/2021</a:t>
            </a:fld>
            <a:endParaRPr lang="en-US"/>
          </a:p>
        </p:txBody>
      </p:sp>
    </p:spTree>
    <p:extLst>
      <p:ext uri="{BB962C8B-B14F-4D97-AF65-F5344CB8AC3E}">
        <p14:creationId xmlns:p14="http://schemas.microsoft.com/office/powerpoint/2010/main" val="45080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P2654 Influence on P1687.1</a:t>
            </a:r>
            <a:br>
              <a:rPr lang="en-US" dirty="0" smtClean="0"/>
            </a:br>
            <a:r>
              <a:rPr lang="en-US" dirty="0" smtClean="0"/>
              <a:t>Top-Down Messaging</a:t>
            </a:r>
            <a:endParaRPr lang="en-US" dirty="0"/>
          </a:p>
        </p:txBody>
      </p:sp>
      <p:sp>
        <p:nvSpPr>
          <p:cNvPr id="6" name="Rectangle 5"/>
          <p:cNvSpPr/>
          <p:nvPr/>
        </p:nvSpPr>
        <p:spPr>
          <a:xfrm>
            <a:off x="6629400" y="2251747"/>
            <a:ext cx="1676400" cy="990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P2654 Host Node</a:t>
            </a:r>
            <a:endParaRPr lang="en-US" dirty="0">
              <a:solidFill>
                <a:schemeClr val="tx1"/>
              </a:solidFill>
            </a:endParaRPr>
          </a:p>
        </p:txBody>
      </p:sp>
      <p:sp>
        <p:nvSpPr>
          <p:cNvPr id="7" name="Rectangle 6"/>
          <p:cNvSpPr/>
          <p:nvPr/>
        </p:nvSpPr>
        <p:spPr>
          <a:xfrm>
            <a:off x="685800" y="2251747"/>
            <a:ext cx="1676400" cy="9906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P2654 Client Node</a:t>
            </a:r>
            <a:endParaRPr lang="en-US" dirty="0">
              <a:solidFill>
                <a:schemeClr val="bg1"/>
              </a:solidFill>
            </a:endParaRPr>
          </a:p>
        </p:txBody>
      </p:sp>
      <p:cxnSp>
        <p:nvCxnSpPr>
          <p:cNvPr id="9" name="Elbow Connector 8"/>
          <p:cNvCxnSpPr>
            <a:stCxn id="6" idx="1"/>
            <a:endCxn id="7" idx="3"/>
          </p:cNvCxnSpPr>
          <p:nvPr/>
        </p:nvCxnSpPr>
        <p:spPr>
          <a:xfrm rot="10800000">
            <a:off x="2362200" y="2747047"/>
            <a:ext cx="4267200" cy="12700"/>
          </a:xfrm>
          <a:prstGeom prst="bentConnector3">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95600" y="2377715"/>
            <a:ext cx="3733800" cy="369332"/>
          </a:xfrm>
          <a:prstGeom prst="rect">
            <a:avLst/>
          </a:prstGeom>
          <a:noFill/>
        </p:spPr>
        <p:txBody>
          <a:bodyPr wrap="square" rtlCol="0">
            <a:spAutoFit/>
          </a:bodyPr>
          <a:lstStyle/>
          <a:p>
            <a:r>
              <a:rPr lang="en-US" dirty="0" smtClean="0"/>
              <a:t>P2654 Transport Layer Channel</a:t>
            </a:r>
            <a:endParaRPr lang="en-US" dirty="0"/>
          </a:p>
        </p:txBody>
      </p:sp>
      <p:sp>
        <p:nvSpPr>
          <p:cNvPr id="14" name="TextBox 13"/>
          <p:cNvSpPr txBox="1"/>
          <p:nvPr/>
        </p:nvSpPr>
        <p:spPr>
          <a:xfrm>
            <a:off x="3276600" y="2773740"/>
            <a:ext cx="3352800" cy="1569660"/>
          </a:xfrm>
          <a:prstGeom prst="rect">
            <a:avLst/>
          </a:prstGeom>
          <a:noFill/>
        </p:spPr>
        <p:txBody>
          <a:bodyPr wrap="square" rtlCol="0">
            <a:spAutoFit/>
          </a:bodyPr>
          <a:lstStyle/>
          <a:p>
            <a:r>
              <a:rPr lang="en-US" sz="1600" dirty="0" smtClean="0"/>
              <a:t> </a:t>
            </a:r>
            <a:r>
              <a:rPr lang="en-US" sz="1600" dirty="0"/>
              <a:t> message </a:t>
            </a:r>
            <a:r>
              <a:rPr lang="en-US" sz="1600" dirty="0" err="1"/>
              <a:t>RVFCommand</a:t>
            </a:r>
            <a:r>
              <a:rPr lang="en-US" sz="1600" dirty="0"/>
              <a:t> {</a:t>
            </a:r>
          </a:p>
          <a:p>
            <a:r>
              <a:rPr lang="en-US" sz="1600" dirty="0"/>
              <a:t>  uint32 IID = 1;</a:t>
            </a:r>
          </a:p>
          <a:p>
            <a:r>
              <a:rPr lang="en-US" sz="1600" dirty="0"/>
              <a:t>  </a:t>
            </a:r>
            <a:r>
              <a:rPr lang="en-US" sz="1600" dirty="0" err="1"/>
              <a:t>RVFType</a:t>
            </a:r>
            <a:r>
              <a:rPr lang="en-US" sz="1600" dirty="0"/>
              <a:t> </a:t>
            </a:r>
            <a:r>
              <a:rPr lang="en-US" sz="1600" dirty="0" err="1"/>
              <a:t>rvf_type</a:t>
            </a:r>
            <a:r>
              <a:rPr lang="en-US" sz="1600" dirty="0"/>
              <a:t> = 2;</a:t>
            </a:r>
          </a:p>
          <a:p>
            <a:r>
              <a:rPr lang="en-US" sz="1600" dirty="0"/>
              <a:t>  string </a:t>
            </a:r>
            <a:r>
              <a:rPr lang="en-US" sz="1600" dirty="0" err="1"/>
              <a:t>metaname</a:t>
            </a:r>
            <a:r>
              <a:rPr lang="en-US" sz="1600" dirty="0"/>
              <a:t> = 3;</a:t>
            </a:r>
          </a:p>
          <a:p>
            <a:r>
              <a:rPr lang="en-US" sz="1600" dirty="0"/>
              <a:t>  bytes serialized = 4;</a:t>
            </a:r>
          </a:p>
          <a:p>
            <a:r>
              <a:rPr lang="en-US" sz="1600" dirty="0"/>
              <a:t>}</a:t>
            </a:r>
          </a:p>
        </p:txBody>
      </p:sp>
      <p:sp>
        <p:nvSpPr>
          <p:cNvPr id="2" name="Flowchart: Magnetic Disk 1"/>
          <p:cNvSpPr/>
          <p:nvPr/>
        </p:nvSpPr>
        <p:spPr>
          <a:xfrm>
            <a:off x="6781800" y="5105400"/>
            <a:ext cx="1676400" cy="1219200"/>
          </a:xfrm>
          <a:prstGeom prst="flowChartMagneticDisk">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Inject </a:t>
            </a:r>
            <a:r>
              <a:rPr lang="en-US" dirty="0" smtClean="0"/>
              <a:t>Library</a:t>
            </a:r>
            <a:endParaRPr lang="en-US" dirty="0"/>
          </a:p>
        </p:txBody>
      </p:sp>
      <p:sp>
        <p:nvSpPr>
          <p:cNvPr id="3" name="Bent Arrow 2"/>
          <p:cNvSpPr/>
          <p:nvPr/>
        </p:nvSpPr>
        <p:spPr>
          <a:xfrm flipH="1">
            <a:off x="6629400" y="2562381"/>
            <a:ext cx="1066800" cy="2543019"/>
          </a:xfrm>
          <a:prstGeom prst="bentArrow">
            <a:avLst/>
          </a:prstGeom>
          <a:solidFill>
            <a:srgbClr val="FFFF00">
              <a:alpha val="6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ular Callout 7"/>
          <p:cNvSpPr/>
          <p:nvPr/>
        </p:nvSpPr>
        <p:spPr>
          <a:xfrm>
            <a:off x="7867400" y="3286500"/>
            <a:ext cx="1219200" cy="1752600"/>
          </a:xfrm>
          <a:prstGeom prst="wedgeRectCallout">
            <a:avLst>
              <a:gd name="adj1" fmla="val -63690"/>
              <a:gd name="adj2" fmla="val 6995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Creates context specific message from a transfer procedure and packages it in an </a:t>
            </a:r>
            <a:r>
              <a:rPr lang="en-US" sz="1200" dirty="0" err="1" smtClean="0">
                <a:solidFill>
                  <a:schemeClr val="tx1"/>
                </a:solidFill>
              </a:rPr>
              <a:t>RVFCommand</a:t>
            </a:r>
            <a:r>
              <a:rPr lang="en-US" sz="1200" dirty="0" smtClean="0">
                <a:solidFill>
                  <a:schemeClr val="tx1"/>
                </a:solidFill>
              </a:rPr>
              <a:t> for channel</a:t>
            </a:r>
            <a:endParaRPr lang="en-US" sz="1200" dirty="0">
              <a:solidFill>
                <a:schemeClr val="tx1"/>
              </a:solidFill>
            </a:endParaRPr>
          </a:p>
        </p:txBody>
      </p:sp>
      <p:sp>
        <p:nvSpPr>
          <p:cNvPr id="17" name="Flowchart: Magnetic Disk 16"/>
          <p:cNvSpPr/>
          <p:nvPr/>
        </p:nvSpPr>
        <p:spPr>
          <a:xfrm>
            <a:off x="685800" y="5105400"/>
            <a:ext cx="1676400" cy="1219200"/>
          </a:xfrm>
          <a:prstGeom prst="flowChartMagneticDisk">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Inject </a:t>
            </a:r>
            <a:r>
              <a:rPr lang="en-US" dirty="0" smtClean="0"/>
              <a:t>Library</a:t>
            </a:r>
            <a:endParaRPr lang="en-US" dirty="0"/>
          </a:p>
        </p:txBody>
      </p:sp>
      <p:sp>
        <p:nvSpPr>
          <p:cNvPr id="11" name="Bent Arrow 10"/>
          <p:cNvSpPr/>
          <p:nvPr/>
        </p:nvSpPr>
        <p:spPr>
          <a:xfrm rot="16200000" flipH="1">
            <a:off x="545250" y="3285099"/>
            <a:ext cx="2543018" cy="1097583"/>
          </a:xfrm>
          <a:prstGeom prst="bentArrow">
            <a:avLst/>
          </a:prstGeom>
          <a:solidFill>
            <a:srgbClr val="FFFF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ular Callout 17"/>
          <p:cNvSpPr/>
          <p:nvPr/>
        </p:nvSpPr>
        <p:spPr>
          <a:xfrm>
            <a:off x="76200" y="2895600"/>
            <a:ext cx="1219200" cy="2286000"/>
          </a:xfrm>
          <a:prstGeom prst="wedgeRectCallout">
            <a:avLst>
              <a:gd name="adj1" fmla="val 55310"/>
              <a:gd name="adj2" fmla="val 5875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Decodes </a:t>
            </a:r>
            <a:r>
              <a:rPr lang="en-US" sz="1200" dirty="0" err="1" smtClean="0">
                <a:solidFill>
                  <a:schemeClr val="tx1"/>
                </a:solidFill>
              </a:rPr>
              <a:t>RVFCommand</a:t>
            </a:r>
            <a:r>
              <a:rPr lang="en-US" sz="1200" dirty="0" smtClean="0">
                <a:solidFill>
                  <a:schemeClr val="tx1"/>
                </a:solidFill>
              </a:rPr>
              <a:t> and calls appropriate transfer procedure associated with </a:t>
            </a:r>
            <a:r>
              <a:rPr lang="en-US" sz="1200" dirty="0" err="1" smtClean="0">
                <a:solidFill>
                  <a:schemeClr val="tx1"/>
                </a:solidFill>
              </a:rPr>
              <a:t>metaname</a:t>
            </a:r>
            <a:r>
              <a:rPr lang="en-US" sz="1200" dirty="0" smtClean="0">
                <a:solidFill>
                  <a:schemeClr val="tx1"/>
                </a:solidFill>
              </a:rPr>
              <a:t> or returns an ERROR response</a:t>
            </a:r>
            <a:endParaRPr lang="en-US" sz="1200" dirty="0">
              <a:solidFill>
                <a:schemeClr val="tx1"/>
              </a:solidFill>
            </a:endParaRPr>
          </a:p>
        </p:txBody>
      </p:sp>
      <p:sp>
        <p:nvSpPr>
          <p:cNvPr id="12" name="Rectangular Callout 11"/>
          <p:cNvSpPr/>
          <p:nvPr/>
        </p:nvSpPr>
        <p:spPr>
          <a:xfrm>
            <a:off x="1066799" y="1524000"/>
            <a:ext cx="1981201" cy="533400"/>
          </a:xfrm>
          <a:prstGeom prst="wedgeRectCallout">
            <a:avLst>
              <a:gd name="adj1" fmla="val -26228"/>
              <a:gd name="adj2" fmla="val 11148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Routes </a:t>
            </a:r>
            <a:r>
              <a:rPr lang="en-US" sz="1200" dirty="0" err="1" smtClean="0">
                <a:solidFill>
                  <a:schemeClr val="tx1"/>
                </a:solidFill>
              </a:rPr>
              <a:t>RVFCommand</a:t>
            </a:r>
            <a:r>
              <a:rPr lang="en-US" sz="1200" dirty="0" smtClean="0">
                <a:solidFill>
                  <a:schemeClr val="tx1"/>
                </a:solidFill>
              </a:rPr>
              <a:t> from channel to associated Inject Module</a:t>
            </a:r>
            <a:endParaRPr lang="en-US" sz="1200" dirty="0">
              <a:solidFill>
                <a:schemeClr val="tx1"/>
              </a:solidFill>
            </a:endParaRPr>
          </a:p>
        </p:txBody>
      </p:sp>
      <p:sp>
        <p:nvSpPr>
          <p:cNvPr id="19" name="Rectangular Callout 18"/>
          <p:cNvSpPr/>
          <p:nvPr/>
        </p:nvSpPr>
        <p:spPr>
          <a:xfrm>
            <a:off x="6400800" y="1600200"/>
            <a:ext cx="1981201" cy="533400"/>
          </a:xfrm>
          <a:prstGeom prst="wedgeRectCallout">
            <a:avLst>
              <a:gd name="adj1" fmla="val -26228"/>
              <a:gd name="adj2" fmla="val 11148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Routes </a:t>
            </a:r>
            <a:r>
              <a:rPr lang="en-US" sz="1200" dirty="0" err="1" smtClean="0">
                <a:solidFill>
                  <a:schemeClr val="tx1"/>
                </a:solidFill>
              </a:rPr>
              <a:t>RVFCommand</a:t>
            </a:r>
            <a:r>
              <a:rPr lang="en-US" sz="1200" dirty="0" smtClean="0">
                <a:solidFill>
                  <a:schemeClr val="tx1"/>
                </a:solidFill>
              </a:rPr>
              <a:t> to channel from associated Inject Module</a:t>
            </a:r>
            <a:endParaRPr lang="en-US" sz="1200" dirty="0">
              <a:solidFill>
                <a:schemeClr val="tx1"/>
              </a:solidFill>
            </a:endParaRPr>
          </a:p>
        </p:txBody>
      </p:sp>
      <p:sp>
        <p:nvSpPr>
          <p:cNvPr id="4" name="TextBox 3"/>
          <p:cNvSpPr txBox="1"/>
          <p:nvPr/>
        </p:nvSpPr>
        <p:spPr>
          <a:xfrm>
            <a:off x="3124200" y="4724400"/>
            <a:ext cx="3276600" cy="923330"/>
          </a:xfrm>
          <a:prstGeom prst="rect">
            <a:avLst/>
          </a:prstGeom>
          <a:noFill/>
        </p:spPr>
        <p:txBody>
          <a:bodyPr wrap="square" rtlCol="0">
            <a:spAutoFit/>
          </a:bodyPr>
          <a:lstStyle/>
          <a:p>
            <a:r>
              <a:rPr lang="en-US" b="1" dirty="0" smtClean="0">
                <a:solidFill>
                  <a:srgbClr val="FF0000"/>
                </a:solidFill>
              </a:rPr>
              <a:t>Response is just the reverse flow with same </a:t>
            </a:r>
            <a:r>
              <a:rPr lang="en-US" b="1" dirty="0" err="1" smtClean="0">
                <a:solidFill>
                  <a:srgbClr val="FF0000"/>
                </a:solidFill>
              </a:rPr>
              <a:t>RVFCommand</a:t>
            </a:r>
            <a:r>
              <a:rPr lang="en-US" b="1" dirty="0" smtClean="0">
                <a:solidFill>
                  <a:srgbClr val="FF0000"/>
                </a:solidFill>
              </a:rPr>
              <a:t> type</a:t>
            </a:r>
            <a:endParaRPr lang="en-US" b="1" dirty="0">
              <a:solidFill>
                <a:srgbClr val="FF0000"/>
              </a:solidFill>
            </a:endParaRPr>
          </a:p>
        </p:txBody>
      </p:sp>
      <p:sp>
        <p:nvSpPr>
          <p:cNvPr id="15" name="Slide Number Placeholder 14"/>
          <p:cNvSpPr>
            <a:spLocks noGrp="1"/>
          </p:cNvSpPr>
          <p:nvPr>
            <p:ph type="sldNum" sz="quarter" idx="12"/>
          </p:nvPr>
        </p:nvSpPr>
        <p:spPr/>
        <p:txBody>
          <a:bodyPr/>
          <a:lstStyle/>
          <a:p>
            <a:fld id="{46161DA3-73C7-4437-81E3-70B52544EB7F}" type="slidenum">
              <a:rPr lang="en-US" smtClean="0"/>
              <a:t>7</a:t>
            </a:fld>
            <a:endParaRPr lang="en-US"/>
          </a:p>
        </p:txBody>
      </p:sp>
      <p:sp>
        <p:nvSpPr>
          <p:cNvPr id="16" name="Date Placeholder 15"/>
          <p:cNvSpPr>
            <a:spLocks noGrp="1"/>
          </p:cNvSpPr>
          <p:nvPr>
            <p:ph type="dt" sz="half" idx="10"/>
          </p:nvPr>
        </p:nvSpPr>
        <p:spPr/>
        <p:txBody>
          <a:bodyPr/>
          <a:lstStyle/>
          <a:p>
            <a:fld id="{0F970B53-A392-404D-958A-FFAB4A562CD2}" type="datetime1">
              <a:rPr lang="en-US" smtClean="0"/>
              <a:t>8/3/2021</a:t>
            </a:fld>
            <a:endParaRPr lang="en-US"/>
          </a:p>
        </p:txBody>
      </p:sp>
    </p:spTree>
    <p:extLst>
      <p:ext uri="{BB962C8B-B14F-4D97-AF65-F5344CB8AC3E}">
        <p14:creationId xmlns:p14="http://schemas.microsoft.com/office/powerpoint/2010/main" val="141347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 </a:t>
            </a:r>
            <a:r>
              <a:rPr lang="en-US" dirty="0" smtClean="0"/>
              <a:t>Library Logic</a:t>
            </a:r>
            <a:endParaRPr lang="en-US" dirty="0"/>
          </a:p>
        </p:txBody>
      </p:sp>
      <p:sp>
        <p:nvSpPr>
          <p:cNvPr id="3" name="Flowchart: Connector 2"/>
          <p:cNvSpPr/>
          <p:nvPr/>
        </p:nvSpPr>
        <p:spPr>
          <a:xfrm>
            <a:off x="838200" y="3276600"/>
            <a:ext cx="304800" cy="304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Alternate Process 3"/>
          <p:cNvSpPr/>
          <p:nvPr/>
        </p:nvSpPr>
        <p:spPr>
          <a:xfrm>
            <a:off x="1600200" y="2895600"/>
            <a:ext cx="1752600" cy="1143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Transfer </a:t>
            </a:r>
            <a:r>
              <a:rPr lang="en-US" dirty="0" smtClean="0"/>
              <a:t>Library </a:t>
            </a:r>
            <a:r>
              <a:rPr lang="en-US" dirty="0" err="1" smtClean="0"/>
              <a:t>RVFMessage</a:t>
            </a:r>
            <a:r>
              <a:rPr lang="en-US" dirty="0" smtClean="0"/>
              <a:t> Handler</a:t>
            </a:r>
            <a:endParaRPr lang="en-US" dirty="0"/>
          </a:p>
        </p:txBody>
      </p:sp>
      <p:sp>
        <p:nvSpPr>
          <p:cNvPr id="5" name="Flowchart: Decision 4"/>
          <p:cNvSpPr/>
          <p:nvPr/>
        </p:nvSpPr>
        <p:spPr>
          <a:xfrm>
            <a:off x="3657600" y="3048000"/>
            <a:ext cx="2133600" cy="914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metaname</a:t>
            </a:r>
            <a:endParaRPr lang="en-US" sz="1200" dirty="0"/>
          </a:p>
        </p:txBody>
      </p:sp>
      <p:sp>
        <p:nvSpPr>
          <p:cNvPr id="6" name="Flowchart: Alternate Process 5"/>
          <p:cNvSpPr/>
          <p:nvPr/>
        </p:nvSpPr>
        <p:spPr>
          <a:xfrm>
            <a:off x="6400800" y="1752600"/>
            <a:ext cx="1828800" cy="914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MessageType1 Transfer Procedure</a:t>
            </a:r>
            <a:endParaRPr lang="en-US" dirty="0"/>
          </a:p>
        </p:txBody>
      </p:sp>
      <p:sp>
        <p:nvSpPr>
          <p:cNvPr id="7" name="Flowchart: Alternate Process 6"/>
          <p:cNvSpPr/>
          <p:nvPr/>
        </p:nvSpPr>
        <p:spPr>
          <a:xfrm>
            <a:off x="6400800" y="3352800"/>
            <a:ext cx="1828800" cy="914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MessageType2 </a:t>
            </a:r>
            <a:r>
              <a:rPr lang="en-US" dirty="0"/>
              <a:t>Transfer Procedure</a:t>
            </a:r>
            <a:endParaRPr lang="en-US" dirty="0"/>
          </a:p>
        </p:txBody>
      </p:sp>
      <p:sp>
        <p:nvSpPr>
          <p:cNvPr id="8" name="Flowchart: Alternate Process 7"/>
          <p:cNvSpPr/>
          <p:nvPr/>
        </p:nvSpPr>
        <p:spPr>
          <a:xfrm>
            <a:off x="6400800" y="4876800"/>
            <a:ext cx="1828800" cy="914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MessageType3 </a:t>
            </a:r>
            <a:r>
              <a:rPr lang="en-US" dirty="0"/>
              <a:t>Transfer Procedure</a:t>
            </a:r>
            <a:endParaRPr lang="en-US" dirty="0"/>
          </a:p>
        </p:txBody>
      </p:sp>
      <p:cxnSp>
        <p:nvCxnSpPr>
          <p:cNvPr id="10" name="Elbow Connector 9"/>
          <p:cNvCxnSpPr>
            <a:stCxn id="3" idx="6"/>
            <a:endCxn id="4" idx="1"/>
          </p:cNvCxnSpPr>
          <p:nvPr/>
        </p:nvCxnSpPr>
        <p:spPr>
          <a:xfrm>
            <a:off x="1143000" y="3429000"/>
            <a:ext cx="457200" cy="38100"/>
          </a:xfrm>
          <a:prstGeom prst="bentConnector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Elbow Connector 11"/>
          <p:cNvCxnSpPr>
            <a:endCxn id="5" idx="1"/>
          </p:cNvCxnSpPr>
          <p:nvPr/>
        </p:nvCxnSpPr>
        <p:spPr>
          <a:xfrm>
            <a:off x="3352800" y="3467100"/>
            <a:ext cx="304800" cy="38100"/>
          </a:xfrm>
          <a:prstGeom prst="bentConnector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5" idx="0"/>
            <a:endCxn id="6" idx="1"/>
          </p:cNvCxnSpPr>
          <p:nvPr/>
        </p:nvCxnSpPr>
        <p:spPr>
          <a:xfrm rot="5400000" flipH="1" flipV="1">
            <a:off x="5143500" y="1790700"/>
            <a:ext cx="838200" cy="1676400"/>
          </a:xfrm>
          <a:prstGeom prst="bentConnector2">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5" idx="3"/>
            <a:endCxn id="7" idx="1"/>
          </p:cNvCxnSpPr>
          <p:nvPr/>
        </p:nvCxnSpPr>
        <p:spPr>
          <a:xfrm>
            <a:off x="5791200" y="3505200"/>
            <a:ext cx="609600" cy="304800"/>
          </a:xfrm>
          <a:prstGeom prst="bentConnector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5" idx="2"/>
            <a:endCxn id="8" idx="1"/>
          </p:cNvCxnSpPr>
          <p:nvPr/>
        </p:nvCxnSpPr>
        <p:spPr>
          <a:xfrm rot="16200000" flipH="1">
            <a:off x="4876800" y="3810000"/>
            <a:ext cx="1371600" cy="1676400"/>
          </a:xfrm>
          <a:prstGeom prst="bentConnector2">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Rounded Rectangular Callout 8"/>
          <p:cNvSpPr/>
          <p:nvPr/>
        </p:nvSpPr>
        <p:spPr>
          <a:xfrm>
            <a:off x="7772400" y="685800"/>
            <a:ext cx="1219200" cy="685800"/>
          </a:xfrm>
          <a:prstGeom prst="wedgeRoundRectCallout">
            <a:avLst>
              <a:gd name="adj1" fmla="val -49314"/>
              <a:gd name="adj2" fmla="val 145200"/>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Transfer Procedure</a:t>
            </a:r>
            <a:endParaRPr lang="en-US" sz="1200" dirty="0">
              <a:solidFill>
                <a:schemeClr val="tx1"/>
              </a:solidFill>
            </a:endParaRPr>
          </a:p>
        </p:txBody>
      </p:sp>
      <p:sp>
        <p:nvSpPr>
          <p:cNvPr id="13" name="Slide Number Placeholder 12"/>
          <p:cNvSpPr>
            <a:spLocks noGrp="1"/>
          </p:cNvSpPr>
          <p:nvPr>
            <p:ph type="sldNum" sz="quarter" idx="12"/>
          </p:nvPr>
        </p:nvSpPr>
        <p:spPr/>
        <p:txBody>
          <a:bodyPr/>
          <a:lstStyle/>
          <a:p>
            <a:fld id="{46161DA3-73C7-4437-81E3-70B52544EB7F}" type="slidenum">
              <a:rPr lang="en-US" smtClean="0"/>
              <a:t>8</a:t>
            </a:fld>
            <a:endParaRPr lang="en-US"/>
          </a:p>
        </p:txBody>
      </p:sp>
      <p:sp>
        <p:nvSpPr>
          <p:cNvPr id="14" name="Date Placeholder 13"/>
          <p:cNvSpPr>
            <a:spLocks noGrp="1"/>
          </p:cNvSpPr>
          <p:nvPr>
            <p:ph type="dt" sz="half" idx="10"/>
          </p:nvPr>
        </p:nvSpPr>
        <p:spPr/>
        <p:txBody>
          <a:bodyPr/>
          <a:lstStyle/>
          <a:p>
            <a:fld id="{0C58D124-BA8E-417D-AF71-7EBF906589DE}" type="datetime1">
              <a:rPr lang="en-US" smtClean="0"/>
              <a:t>8/3/2021</a:t>
            </a:fld>
            <a:endParaRPr lang="en-US"/>
          </a:p>
        </p:txBody>
      </p:sp>
    </p:spTree>
    <p:extLst>
      <p:ext uri="{BB962C8B-B14F-4D97-AF65-F5344CB8AC3E}">
        <p14:creationId xmlns:p14="http://schemas.microsoft.com/office/powerpoint/2010/main" val="3101782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Additional Slides since 20210720</a:t>
            </a:r>
            <a:endParaRPr lang="en-US" dirty="0"/>
          </a:p>
        </p:txBody>
      </p:sp>
      <p:sp>
        <p:nvSpPr>
          <p:cNvPr id="4" name="Text Placeholder 3"/>
          <p:cNvSpPr>
            <a:spLocks noGrp="1"/>
          </p:cNvSpPr>
          <p:nvPr>
            <p:ph type="body" idx="1"/>
          </p:nvPr>
        </p:nvSpPr>
        <p:spPr/>
        <p:txBody>
          <a:bodyPr/>
          <a:lstStyle/>
          <a:p>
            <a:r>
              <a:rPr lang="en-US" dirty="0" smtClean="0"/>
              <a:t>20210801 Content</a:t>
            </a:r>
            <a:endParaRPr lang="en-US" dirty="0"/>
          </a:p>
        </p:txBody>
      </p:sp>
      <p:sp>
        <p:nvSpPr>
          <p:cNvPr id="5" name="Slide Number Placeholder 4"/>
          <p:cNvSpPr>
            <a:spLocks noGrp="1"/>
          </p:cNvSpPr>
          <p:nvPr>
            <p:ph type="sldNum" sz="quarter" idx="12"/>
          </p:nvPr>
        </p:nvSpPr>
        <p:spPr/>
        <p:txBody>
          <a:bodyPr/>
          <a:lstStyle/>
          <a:p>
            <a:fld id="{46161DA3-73C7-4437-81E3-70B52544EB7F}" type="slidenum">
              <a:rPr lang="en-US" smtClean="0"/>
              <a:t>9</a:t>
            </a:fld>
            <a:endParaRPr lang="en-US"/>
          </a:p>
        </p:txBody>
      </p:sp>
      <p:sp>
        <p:nvSpPr>
          <p:cNvPr id="6" name="Date Placeholder 5"/>
          <p:cNvSpPr>
            <a:spLocks noGrp="1"/>
          </p:cNvSpPr>
          <p:nvPr>
            <p:ph type="dt" sz="half" idx="10"/>
          </p:nvPr>
        </p:nvSpPr>
        <p:spPr/>
        <p:txBody>
          <a:bodyPr/>
          <a:lstStyle/>
          <a:p>
            <a:fld id="{3B30B3D5-ABD7-4C30-A262-1B8D67AE126F}" type="datetime1">
              <a:rPr lang="en-US" smtClean="0"/>
              <a:t>8/3/2021</a:t>
            </a:fld>
            <a:endParaRPr lang="en-US"/>
          </a:p>
        </p:txBody>
      </p:sp>
    </p:spTree>
    <p:extLst>
      <p:ext uri="{BB962C8B-B14F-4D97-AF65-F5344CB8AC3E}">
        <p14:creationId xmlns:p14="http://schemas.microsoft.com/office/powerpoint/2010/main" val="25510849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P2654-P1687_1-Unified Concepts</Template>
  <TotalTime>1133</TotalTime>
  <Words>931</Words>
  <Application>Microsoft Office PowerPoint</Application>
  <PresentationFormat>On-screen Show (4:3)</PresentationFormat>
  <Paragraphs>205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Executive</vt:lpstr>
      <vt:lpstr>Unification of Michele, Jeff, &amp; Brad Ideas</vt:lpstr>
      <vt:lpstr>Michele’s RVF Proposal</vt:lpstr>
      <vt:lpstr>Brad’s RVF Proposal</vt:lpstr>
      <vt:lpstr>P2654 Influence on P1687.1 Bottom-Up Messaging</vt:lpstr>
      <vt:lpstr>P2654 Influence on P1687.1 Bottom-Up Messaging</vt:lpstr>
      <vt:lpstr>P2654 Influence on P1687.1 Top-Down Messaging</vt:lpstr>
      <vt:lpstr>P2654 Influence on P1687.1 Top-Down Messaging</vt:lpstr>
      <vt:lpstr>Transfer Library Logic</vt:lpstr>
      <vt:lpstr>Additional Slides since 20210720</vt:lpstr>
      <vt:lpstr>P2654 Node Structure</vt:lpstr>
      <vt:lpstr>Top-Down to Bottom-Up Flow  Ian: This flow chart may capture the core of what the P2654 standards needs to describe in terms of "process"; the remainder is likely to be standardising the form in which inputs to the process are provided and the interface between nodes (since the code implementing the node may come from any source).</vt:lpstr>
      <vt:lpstr>Additional Slides since 20210720</vt:lpstr>
      <vt:lpstr>Correlating P2654Demo2 to Concept How it correlates to slide 10</vt:lpstr>
      <vt:lpstr>P2654 and P1687.1 Callbacks are really Strategy Pattern and not Callback Pattern</vt:lpstr>
      <vt:lpstr>P2654 and P1687.1 Callbacks are not really Command Pattern</vt:lpstr>
      <vt:lpstr>P2654 and P1687.1 Nodes use Delegation  Pattern to Call Plug-In Library</vt:lpstr>
      <vt:lpstr>P2654 and P1687.1 ModelPoint Node uses Adapter Pattern to Transform External Formats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bvt</dc:creator>
  <cp:lastModifiedBy>Bradford G. Van Treuren</cp:lastModifiedBy>
  <cp:revision>29</cp:revision>
  <dcterms:created xsi:type="dcterms:W3CDTF">2021-07-20T13:58:15Z</dcterms:created>
  <dcterms:modified xsi:type="dcterms:W3CDTF">2021-08-03T16:48:00Z</dcterms:modified>
</cp:coreProperties>
</file>