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256" r:id="rId3"/>
    <p:sldId id="261" r:id="rId4"/>
    <p:sldId id="260" r:id="rId5"/>
    <p:sldId id="257" r:id="rId6"/>
    <p:sldId id="258" r:id="rId7"/>
    <p:sldId id="25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33CCCC"/>
    <a:srgbClr val="FF6600"/>
    <a:srgbClr val="00FF00"/>
    <a:srgbClr val="339933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35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B6088-E965-4AB6-B254-67CB5AA464F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7960D-FF0E-4A19-BA4B-9E9AB726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2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960D-FF0E-4A19-BA4B-9E9AB726B9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8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960D-FF0E-4A19-BA4B-9E9AB726B9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8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960D-FF0E-4A19-BA4B-9E9AB726B9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8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43802" y="4767264"/>
            <a:ext cx="905523" cy="273844"/>
          </a:xfrm>
          <a:prstGeom prst="rect">
            <a:avLst/>
          </a:prstGeom>
        </p:spPr>
        <p:txBody>
          <a:bodyPr/>
          <a:lstStyle/>
          <a:p>
            <a:fld id="{FA0854FD-12B0-4AAC-8C5D-1DA306FE72C7}" type="datetime1">
              <a:rPr lang="en-US" smtClean="0"/>
              <a:t>11/2/2021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3802" y="4767264"/>
            <a:ext cx="905523" cy="273844"/>
          </a:xfrm>
          <a:prstGeom prst="rect">
            <a:avLst/>
          </a:prstGeom>
        </p:spPr>
        <p:txBody>
          <a:bodyPr/>
          <a:lstStyle/>
          <a:p>
            <a:fld id="{3FAF1A9E-9D36-4BE2-AC0B-432321A09CDB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2" y="4781549"/>
            <a:ext cx="1057923" cy="259557"/>
          </a:xfrm>
          <a:prstGeom prst="rect">
            <a:avLst/>
          </a:prstGeom>
        </p:spPr>
        <p:txBody>
          <a:bodyPr/>
          <a:lstStyle/>
          <a:p>
            <a:fld id="{3683B50C-B61A-46A3-8113-E3981DBADD5C}" type="datetime1">
              <a:rPr lang="en-US" smtClean="0"/>
              <a:t>11/2/2021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945CD0-F501-4503-ADEE-F497D3E78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B874FAA-4A63-4F61-B2EC-5CA858C45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75FC89-D83F-4E23-858A-2284EABA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1E29-F5F1-4777-88A0-24AFE4B13C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1E8A0F-3705-4269-A9ED-2B5FEDEB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036079-7451-47B0-BF24-2E2D258C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E60E-071F-41F9-9515-96496C203B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97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4AEEE7-1DEB-458E-9E31-701AC627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499961-6480-4D4B-9336-FCC2F9320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5513A3-51C1-414C-9701-1F681676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EBFB-87AF-4D94-9AC2-6ABA4BCE45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D4F9CA-74C8-4F3C-93E0-DAF17166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484E4D-36AA-41FC-91BB-F60831FE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E60E-071F-41F9-9515-96496C203B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226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7F87B6-CFCF-47B1-A99F-A834FC3E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BE11B9E-95F4-4BBF-8E8C-C3C1900E0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21815F-B459-4E65-A319-22C15950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337-C64C-4656-AEB3-A4F7797A648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B40988-3366-4F58-B3D1-450FBD88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0BF0F6-E080-4F58-8AE6-5B9F55F2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E60E-071F-41F9-9515-96496C203B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60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0253FF-23A4-40E9-9D2D-89B1F25A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EF34B3-AF5D-4354-8F31-4D89A0776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62DC66B-27F1-4ECA-AF21-7AD14DD90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B65CD67-9F24-40C3-9A2F-04737548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4A19-811F-45CE-8565-F62BAED07F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5986EDD-8561-4D58-80BF-006CD8C5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87EDF89-DDB7-4F90-8314-680CFD2E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E60E-071F-41F9-9515-96496C203B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06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E24724-90EC-46DA-8623-4CFF695F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F8456F2-0D4E-4B20-B583-3B11E2A76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BF08EFF-D9CE-45DC-A8A3-FA8EBB135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4361C38-63E5-4599-81A1-0672F00B7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60B612-817A-4FAC-9F18-B440BD291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6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DDFFE24-C8B1-4A28-8125-F05AF869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79AC-D9D5-4AF5-A404-DBD15C1A44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63B043A-576F-4E1B-83BA-62D006BB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9A03500-B4D6-4670-BD6C-779926F3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E60E-071F-41F9-9515-96496C203B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190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E03849-7123-40AF-B15C-30A6A274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E55563E-097D-4983-A713-879018A2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527A-1BB3-4397-91DE-658B773C45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518AA71-DFE7-41CF-BF34-62ED1C6A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99BFAD-34D4-4553-BB7A-5110A69C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E60E-071F-41F9-9515-96496C203B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313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AC524BC-5048-4BD6-BAA2-F33DBEE4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011E-9992-412D-ADED-EC9AE1B316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B5CB89E-00C7-442A-98ED-7A4B02F9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C47602B-D958-4FD9-B4E7-9C2CD387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E60E-071F-41F9-9515-96496C203B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285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CF7B26-786D-42B8-A6FD-8BBB1423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196A04-53C5-457A-B3A1-6965DA6AB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6ECF223-C19C-40BF-9521-377AC6DBC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4E3EB25-18D0-4B1B-BCBE-21A72937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959A7-D76A-4670-A8C4-E55A095D11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959931-16AC-4088-A000-FA6CF72C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A63AB28-B7C9-4A7B-B885-0C959AF1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E60E-071F-41F9-9515-96496C203B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5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2" y="4781549"/>
            <a:ext cx="1057923" cy="259557"/>
          </a:xfrm>
          <a:prstGeom prst="rect">
            <a:avLst/>
          </a:prstGeom>
        </p:spPr>
        <p:txBody>
          <a:bodyPr/>
          <a:lstStyle/>
          <a:p>
            <a:fld id="{E9878F6D-7EE3-4377-9CD7-AA67ED4B4EAD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6" y="4767264"/>
            <a:ext cx="2693634" cy="273844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D58322-523E-4B3F-9019-65D5A829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15965C0-BF59-4D21-835E-F6D30D92B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8B9899D-181E-44F5-BD2A-5AAE864F5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4488822-D910-4871-857C-D322AF86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1869-5242-443E-AA2A-B20E22391AB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7171350-8AA7-4D3B-A435-BBDB59EF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FC25020-C628-4E6F-9CD6-3BE4A955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E60E-071F-41F9-9515-96496C203B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457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42AD30-1D1C-4421-8040-2DF9F3B1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49B0C57-CB0C-42EE-BF65-88129B233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63FD8B-7533-4A2D-A44C-9314DD25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4A45-F256-401E-897A-0CE25BD3C1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40A612-D8F0-4412-AC11-A5A69D5A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B61F7C9-DBD4-4F96-8A87-57EE88A1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E60E-071F-41F9-9515-96496C203B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775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06D3CFA-E690-4187-9D8F-AB0013867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7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4D80E34-25B4-440A-8C8C-286B65964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6" y="273847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77F81B-971C-482E-BA06-8303CFEA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4641-87A2-4E6D-8085-068FADF0E13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F9589B-838E-4C0A-A7DE-E6FC375D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68E8F8-592E-4A27-87D8-BCE1D9DA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E60E-071F-41F9-9515-96496C203B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8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4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943226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6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6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2" y="4781549"/>
            <a:ext cx="1057923" cy="259557"/>
          </a:xfrm>
          <a:prstGeom prst="rect">
            <a:avLst/>
          </a:prstGeom>
        </p:spPr>
        <p:txBody>
          <a:bodyPr/>
          <a:lstStyle/>
          <a:p>
            <a:fld id="{432A7F67-98C4-4654-8050-4B42222835BB}" type="datetime1">
              <a:rPr lang="en-US" smtClean="0"/>
              <a:t>11/2/2021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2" y="4781549"/>
            <a:ext cx="1057923" cy="259557"/>
          </a:xfrm>
          <a:prstGeom prst="rect">
            <a:avLst/>
          </a:prstGeom>
        </p:spPr>
        <p:txBody>
          <a:bodyPr/>
          <a:lstStyle/>
          <a:p>
            <a:fld id="{1580287C-BB40-4752-8CD8-B51F2FB33FD1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2" y="4781549"/>
            <a:ext cx="1057923" cy="259557"/>
          </a:xfrm>
          <a:prstGeom prst="rect">
            <a:avLst/>
          </a:prstGeom>
        </p:spPr>
        <p:txBody>
          <a:bodyPr/>
          <a:lstStyle/>
          <a:p>
            <a:fld id="{F7A0C29C-CC20-40C0-B138-5082748D200D}" type="datetime1">
              <a:rPr lang="en-US" smtClean="0"/>
              <a:t>11/2/2021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2" y="4781549"/>
            <a:ext cx="1057923" cy="259557"/>
          </a:xfrm>
          <a:prstGeom prst="rect">
            <a:avLst/>
          </a:prstGeom>
        </p:spPr>
        <p:txBody>
          <a:bodyPr/>
          <a:lstStyle/>
          <a:p>
            <a:fld id="{25D5C266-A8C8-4F80-AC4E-046667DD5F6F}" type="datetime1">
              <a:rPr lang="en-US" smtClean="0"/>
              <a:t>11/2/2021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2" y="4781549"/>
            <a:ext cx="1057923" cy="259557"/>
          </a:xfrm>
          <a:prstGeom prst="rect">
            <a:avLst/>
          </a:prstGeom>
        </p:spPr>
        <p:txBody>
          <a:bodyPr/>
          <a:lstStyle/>
          <a:p>
            <a:fld id="{4573AC6C-72DE-4BE8-8F73-E3F745F937DD}" type="datetime1">
              <a:rPr lang="en-US" smtClean="0"/>
              <a:t>11/2/2021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90" y="200026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04789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90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2" y="4781549"/>
            <a:ext cx="1057923" cy="259557"/>
          </a:xfrm>
          <a:prstGeom prst="rect">
            <a:avLst/>
          </a:prstGeom>
        </p:spPr>
        <p:txBody>
          <a:bodyPr/>
          <a:lstStyle/>
          <a:p>
            <a:fld id="{DB7DDADD-8170-4ABA-8AB2-9B9F94C7D18C}" type="datetime1">
              <a:rPr lang="en-US" smtClean="0"/>
              <a:t>11/2/2021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1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1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43802" y="4767264"/>
            <a:ext cx="905523" cy="273844"/>
          </a:xfrm>
          <a:prstGeom prst="rect">
            <a:avLst/>
          </a:prstGeom>
        </p:spPr>
        <p:txBody>
          <a:bodyPr/>
          <a:lstStyle/>
          <a:p>
            <a:fld id="{FFB8AC74-712D-45D9-A580-91D36CD760D3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8" y="4767264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81" y="4767264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4874539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9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71800" y="4781551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Copyright © 2021, VT Enterprises Consulting Services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00" y="225866"/>
            <a:ext cx="547524" cy="545533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391402" y="4781549"/>
            <a:ext cx="1057923" cy="259557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5A4CBB2-4FD4-4259-8EC7-7305C7F882C4}" type="datetime1">
              <a:rPr lang="en-US" smtClean="0"/>
              <a:t>11/2/2021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B3FF930-AF57-4443-9934-7BC7E2B1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3CE9C0-368E-46BC-80A3-4E49E0EEB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5FFDA2-2A11-4AA8-90B8-5FF02947B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8B57D75-DF8A-48E5-A16D-D9611D73E9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CEC194-4F73-457D-A9EA-32E48CBCE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0DE4FE-FD0A-4405-B597-17AF16D70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5E1E60E-071F-41F9-9515-96496C203B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16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Assumption</a:t>
            </a:r>
            <a:br>
              <a:rPr lang="en-US" dirty="0"/>
            </a:br>
            <a:r>
              <a:rPr lang="en-US" dirty="0"/>
              <a:t>for Transfer Procedure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Bradford G. Van </a:t>
            </a:r>
            <a:r>
              <a:rPr lang="en-US" dirty="0" err="1" smtClean="0"/>
              <a:t>Treuren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Presented to P1687.1 WG on 2 Nov 2021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C9DE-3357-43F5-AE66-9983EBC825CE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Permission is granted to use by IEEE as per copyright policy stated in Working Group Meeting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 IEEE copyright policy slides shown during every meeting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8F6D-7EE3-4377-9CD7-AA67ED4B4EAD}" type="datetime1">
              <a:rPr lang="en-US" smtClean="0"/>
              <a:t>11/2/2021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0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000"/>
              </a:lnSpc>
            </a:pPr>
            <a:r>
              <a:rPr lang="en-US" dirty="0" smtClean="0"/>
              <a:t>Key Assumption</a:t>
            </a:r>
            <a:br>
              <a:rPr lang="en-US" dirty="0" smtClean="0"/>
            </a:br>
            <a:r>
              <a:rPr lang="en-US" sz="1800" dirty="0" smtClean="0"/>
              <a:t>for Transfer Procedure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8F6D-7EE3-4377-9CD7-AA67ED4B4EAD}" type="datetime1">
              <a:rPr lang="en-US" smtClean="0"/>
              <a:t>11/2/2021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2400" y="1200150"/>
            <a:ext cx="7620000" cy="3177064"/>
            <a:chOff x="152400" y="1200150"/>
            <a:chExt cx="7620000" cy="3177064"/>
          </a:xfrm>
        </p:grpSpPr>
        <p:sp>
          <p:nvSpPr>
            <p:cNvPr id="8" name="Rounded Rectangle 7"/>
            <p:cNvSpPr/>
            <p:nvPr/>
          </p:nvSpPr>
          <p:spPr>
            <a:xfrm>
              <a:off x="990600" y="2245068"/>
              <a:ext cx="1447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Target Grammar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505200" y="2245068"/>
              <a:ext cx="1447800" cy="10668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Retargeted Grammar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72200" y="2236015"/>
              <a:ext cx="1600200" cy="1066800"/>
            </a:xfrm>
            <a:prstGeom prst="roundRect">
              <a:avLst/>
            </a:prstGeom>
            <a:solidFill>
              <a:srgbClr val="00FF00"/>
            </a:solidFill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Transformed Grammar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438400" y="2495550"/>
              <a:ext cx="1066800" cy="5334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4953000" y="2495550"/>
              <a:ext cx="1219200" cy="5334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Semantics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2826327" y="2923940"/>
              <a:ext cx="290945" cy="10668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1569027" y="2746271"/>
              <a:ext cx="290945" cy="14478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43000" y="363855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Application Perspective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62199" y="3638550"/>
              <a:ext cx="121920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Behavioral Modeling  in Software</a:t>
              </a:r>
              <a:endParaRPr lang="en-US" sz="1400" dirty="0"/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4083627" y="2746271"/>
              <a:ext cx="290945" cy="14478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57600" y="3630624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RetargetedPerspective</a:t>
              </a:r>
              <a:endParaRPr lang="en-US" sz="1400" dirty="0"/>
            </a:p>
          </p:txBody>
        </p:sp>
        <p:sp>
          <p:nvSpPr>
            <p:cNvPr id="19" name="Right Brace 18"/>
            <p:cNvSpPr/>
            <p:nvPr/>
          </p:nvSpPr>
          <p:spPr>
            <a:xfrm rot="5400000">
              <a:off x="5417127" y="2851517"/>
              <a:ext cx="290945" cy="121920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62052" y="3638550"/>
              <a:ext cx="121920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Interface Modeling  in Software</a:t>
              </a:r>
              <a:endParaRPr lang="en-US" sz="1400" dirty="0"/>
            </a:p>
          </p:txBody>
        </p:sp>
        <p:sp>
          <p:nvSpPr>
            <p:cNvPr id="21" name="Right Brace 20"/>
            <p:cNvSpPr/>
            <p:nvPr/>
          </p:nvSpPr>
          <p:spPr>
            <a:xfrm rot="5400000">
              <a:off x="6831353" y="2674596"/>
              <a:ext cx="290945" cy="159114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9853" y="363855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Interface Perspective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43000" y="1200150"/>
              <a:ext cx="64098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 smtClean="0">
                  <a:solidFill>
                    <a:srgbClr val="C00000"/>
                  </a:solidFill>
                </a:rPr>
                <a:t>A </a:t>
              </a:r>
              <a:r>
                <a:rPr lang="en-US" b="1" i="1" u="sng" dirty="0" smtClean="0">
                  <a:solidFill>
                    <a:srgbClr val="C00000"/>
                  </a:solidFill>
                </a:rPr>
                <a:t>targeted objective</a:t>
              </a:r>
              <a:r>
                <a:rPr lang="en-US" dirty="0" smtClean="0">
                  <a:solidFill>
                    <a:srgbClr val="C00000"/>
                  </a:solidFill>
                </a:rPr>
                <a:t> for an instrument may be represented by an </a:t>
              </a:r>
              <a:r>
                <a:rPr lang="en-US" b="1" i="1" u="sng" dirty="0" smtClean="0">
                  <a:solidFill>
                    <a:srgbClr val="C00000"/>
                  </a:solidFill>
                </a:rPr>
                <a:t>interface perspective</a:t>
              </a:r>
              <a:r>
                <a:rPr lang="en-US" dirty="0" smtClean="0">
                  <a:solidFill>
                    <a:srgbClr val="C00000"/>
                  </a:solidFill>
                </a:rPr>
                <a:t> at the closest accessible </a:t>
              </a:r>
              <a:r>
                <a:rPr lang="en-US" b="1" i="1" u="sng" dirty="0" smtClean="0">
                  <a:solidFill>
                    <a:srgbClr val="C00000"/>
                  </a:solidFill>
                </a:rPr>
                <a:t>access point</a:t>
              </a:r>
              <a:r>
                <a:rPr lang="en-US" dirty="0" smtClean="0">
                  <a:solidFill>
                    <a:srgbClr val="C00000"/>
                  </a:solidFill>
                </a:rPr>
                <a:t> to the circuit.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400" y="2303443"/>
              <a:ext cx="914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Target = </a:t>
              </a:r>
              <a:br>
                <a:rPr lang="en-US" sz="1400" dirty="0" smtClean="0"/>
              </a:br>
              <a:r>
                <a:rPr lang="en-US" sz="1400" dirty="0" smtClean="0"/>
                <a:t>Register,</a:t>
              </a:r>
              <a:br>
                <a:rPr lang="en-US" sz="1400" dirty="0" smtClean="0"/>
              </a:br>
              <a:r>
                <a:rPr lang="en-US" sz="1400" dirty="0" smtClean="0"/>
                <a:t>Port, or</a:t>
              </a:r>
              <a:br>
                <a:rPr lang="en-US" sz="1400" dirty="0" smtClean="0"/>
              </a:br>
              <a:r>
                <a:rPr lang="en-US" sz="1400" dirty="0" smtClean="0"/>
                <a:t>Interface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8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1687 to 1687.1 Transformation Process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INPUT: Target Context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PHASE 1: Retarget target context into interface register context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PHASE 2: Transform interface register context into interface context grammar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OUTPUT: Commands with Interface Context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ABBC-B319-4B66-8406-D84D9C0D7D79}" type="datetime1">
              <a:rPr lang="en-US" smtClean="0"/>
              <a:t>11/2/2021</a:t>
            </a:fld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343400" y="455295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Transformed</a:t>
            </a:r>
            <a:br>
              <a:rPr lang="en-US" sz="1000" dirty="0" smtClean="0"/>
            </a:br>
            <a:r>
              <a:rPr lang="en-US" sz="1000" dirty="0" smtClean="0"/>
              <a:t>Values</a:t>
            </a:r>
            <a:endParaRPr lang="en-US" sz="1000" dirty="0"/>
          </a:p>
        </p:txBody>
      </p:sp>
      <p:grpSp>
        <p:nvGrpSpPr>
          <p:cNvPr id="2" name="Group 1"/>
          <p:cNvGrpSpPr/>
          <p:nvPr/>
        </p:nvGrpSpPr>
        <p:grpSpPr>
          <a:xfrm>
            <a:off x="228600" y="57150"/>
            <a:ext cx="5562600" cy="4876800"/>
            <a:chOff x="228600" y="57150"/>
            <a:chExt cx="5562600" cy="4876800"/>
          </a:xfrm>
        </p:grpSpPr>
        <p:sp>
          <p:nvSpPr>
            <p:cNvPr id="13" name="Rounded Rectangle 12"/>
            <p:cNvSpPr/>
            <p:nvPr/>
          </p:nvSpPr>
          <p:spPr>
            <a:xfrm>
              <a:off x="228600" y="2038350"/>
              <a:ext cx="1752600" cy="838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iWrite</a:t>
              </a:r>
              <a:r>
                <a:rPr lang="en-US" sz="1050" dirty="0" smtClean="0">
                  <a:solidFill>
                    <a:schemeClr val="tx1"/>
                  </a:solidFill>
                </a:rPr>
                <a:t> Net1, 0x</a:t>
              </a:r>
              <a:r>
                <a:rPr lang="en-US" sz="1050" dirty="0" smtClean="0">
                  <a:solidFill>
                    <a:srgbClr val="FF0000"/>
                  </a:solidFill>
                </a:rPr>
                <a:t>00</a:t>
              </a:r>
              <a:r>
                <a:rPr lang="en-US" sz="1050" dirty="0" smtClean="0">
                  <a:solidFill>
                    <a:srgbClr val="00B050"/>
                  </a:solidFill>
                </a:rPr>
                <a:t>00</a:t>
              </a:r>
              <a:r>
                <a:rPr lang="en-US" sz="1050" dirty="0" smtClean="0">
                  <a:solidFill>
                    <a:srgbClr val="FF6600"/>
                  </a:solidFill>
                </a:rPr>
                <a:t>50</a:t>
              </a:r>
              <a:r>
                <a:rPr lang="en-US" sz="1050" dirty="0" smtClean="0">
                  <a:solidFill>
                    <a:srgbClr val="0070C0"/>
                  </a:solidFill>
                </a:rPr>
                <a:t>7F</a:t>
              </a:r>
              <a:endParaRPr lang="en-US" sz="1050" dirty="0">
                <a:solidFill>
                  <a:srgbClr val="0070C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438400" y="285750"/>
              <a:ext cx="1371600" cy="533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iWrite</a:t>
              </a:r>
              <a:r>
                <a:rPr lang="en-US" sz="1050" dirty="0" smtClean="0">
                  <a:solidFill>
                    <a:schemeClr val="tx1"/>
                  </a:solidFill>
                </a:rPr>
                <a:t> i2cC, 0x02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438400" y="971550"/>
              <a:ext cx="1371600" cy="533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iWrite</a:t>
              </a:r>
              <a:r>
                <a:rPr lang="en-US" sz="1050" dirty="0" smtClean="0">
                  <a:solidFill>
                    <a:schemeClr val="tx1"/>
                  </a:solidFill>
                </a:rPr>
                <a:t> i2cD, 0x</a:t>
              </a:r>
              <a:r>
                <a:rPr lang="en-US" sz="1050" dirty="0" smtClean="0">
                  <a:solidFill>
                    <a:srgbClr val="FF0000"/>
                  </a:solidFill>
                </a:rPr>
                <a:t>00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438400" y="1733550"/>
              <a:ext cx="1371600" cy="533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iWrite</a:t>
              </a:r>
              <a:r>
                <a:rPr lang="en-US" sz="1050" dirty="0" smtClean="0">
                  <a:solidFill>
                    <a:schemeClr val="tx1"/>
                  </a:solidFill>
                </a:rPr>
                <a:t> i2cD, 0x</a:t>
              </a:r>
              <a:r>
                <a:rPr lang="en-US" sz="1050" dirty="0" smtClean="0">
                  <a:solidFill>
                    <a:srgbClr val="00B050"/>
                  </a:solidFill>
                </a:rPr>
                <a:t>00</a:t>
              </a:r>
              <a:endParaRPr lang="en-US" sz="1050" dirty="0">
                <a:solidFill>
                  <a:srgbClr val="00B050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438400" y="2495550"/>
              <a:ext cx="1371600" cy="533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iWrite</a:t>
              </a:r>
              <a:r>
                <a:rPr lang="en-US" sz="1050" dirty="0" smtClean="0">
                  <a:solidFill>
                    <a:schemeClr val="tx1"/>
                  </a:solidFill>
                </a:rPr>
                <a:t> i2cD, 0x</a:t>
              </a:r>
              <a:r>
                <a:rPr lang="en-US" sz="1050" dirty="0" smtClean="0">
                  <a:solidFill>
                    <a:srgbClr val="FF6600"/>
                  </a:solidFill>
                </a:rPr>
                <a:t>50</a:t>
              </a:r>
              <a:endParaRPr lang="en-US" sz="1050" dirty="0">
                <a:solidFill>
                  <a:srgbClr val="FF66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438400" y="3257550"/>
              <a:ext cx="1371600" cy="533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iWrite</a:t>
              </a:r>
              <a:r>
                <a:rPr lang="en-US" sz="1050" dirty="0" smtClean="0">
                  <a:solidFill>
                    <a:schemeClr val="tx1"/>
                  </a:solidFill>
                </a:rPr>
                <a:t> i2cD, 0x</a:t>
              </a:r>
              <a:r>
                <a:rPr lang="en-US" sz="1050" dirty="0" smtClean="0">
                  <a:solidFill>
                    <a:srgbClr val="0070C0"/>
                  </a:solidFill>
                </a:rPr>
                <a:t>7F</a:t>
              </a:r>
              <a:endParaRPr lang="en-US" sz="1050" dirty="0">
                <a:solidFill>
                  <a:srgbClr val="0070C0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416521" y="4019550"/>
              <a:ext cx="1371600" cy="533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iWrite</a:t>
              </a:r>
              <a:r>
                <a:rPr lang="en-US" sz="1050" dirty="0" smtClean="0">
                  <a:solidFill>
                    <a:schemeClr val="tx1"/>
                  </a:solidFill>
                </a:rPr>
                <a:t> i2cC, 0x03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3" idx="3"/>
            </p:cNvCxnSpPr>
            <p:nvPr/>
          </p:nvCxnSpPr>
          <p:spPr>
            <a:xfrm flipV="1">
              <a:off x="1981200" y="552450"/>
              <a:ext cx="435321" cy="1905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3"/>
              <a:endCxn id="16" idx="1"/>
            </p:cNvCxnSpPr>
            <p:nvPr/>
          </p:nvCxnSpPr>
          <p:spPr>
            <a:xfrm flipV="1">
              <a:off x="1981200" y="1238250"/>
              <a:ext cx="45720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3"/>
              <a:endCxn id="17" idx="1"/>
            </p:cNvCxnSpPr>
            <p:nvPr/>
          </p:nvCxnSpPr>
          <p:spPr>
            <a:xfrm flipV="1">
              <a:off x="1981200" y="2000250"/>
              <a:ext cx="45720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3" idx="3"/>
              <a:endCxn id="18" idx="1"/>
            </p:cNvCxnSpPr>
            <p:nvPr/>
          </p:nvCxnSpPr>
          <p:spPr>
            <a:xfrm>
              <a:off x="1981200" y="2457450"/>
              <a:ext cx="4572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3"/>
              <a:endCxn id="19" idx="1"/>
            </p:cNvCxnSpPr>
            <p:nvPr/>
          </p:nvCxnSpPr>
          <p:spPr>
            <a:xfrm>
              <a:off x="1981200" y="2457450"/>
              <a:ext cx="457200" cy="1066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3" idx="3"/>
              <a:endCxn id="21" idx="1"/>
            </p:cNvCxnSpPr>
            <p:nvPr/>
          </p:nvCxnSpPr>
          <p:spPr>
            <a:xfrm>
              <a:off x="1981200" y="2457450"/>
              <a:ext cx="435321" cy="1828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4419600" y="289334"/>
              <a:ext cx="1371600" cy="5334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i2cWrite 0x30, 0x02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15" idx="3"/>
              <a:endCxn id="34" idx="1"/>
            </p:cNvCxnSpPr>
            <p:nvPr/>
          </p:nvCxnSpPr>
          <p:spPr>
            <a:xfrm>
              <a:off x="3810000" y="552450"/>
              <a:ext cx="609600" cy="3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4407529" y="975134"/>
              <a:ext cx="1371600" cy="5334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i2cWrite 0x31, 0x</a:t>
              </a:r>
              <a:r>
                <a:rPr lang="en-US" sz="1050" dirty="0" smtClean="0">
                  <a:solidFill>
                    <a:srgbClr val="FF0000"/>
                  </a:solidFill>
                </a:rPr>
                <a:t>00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16" idx="3"/>
              <a:endCxn id="37" idx="1"/>
            </p:cNvCxnSpPr>
            <p:nvPr/>
          </p:nvCxnSpPr>
          <p:spPr>
            <a:xfrm>
              <a:off x="3810000" y="1238250"/>
              <a:ext cx="597529" cy="3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4419600" y="1733550"/>
              <a:ext cx="1371600" cy="5334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i2cWrite 0x31, 0x</a:t>
              </a:r>
              <a:r>
                <a:rPr lang="en-US" sz="1050" dirty="0" smtClean="0">
                  <a:solidFill>
                    <a:srgbClr val="00B050"/>
                  </a:solidFill>
                </a:rPr>
                <a:t>00</a:t>
              </a:r>
              <a:endParaRPr lang="en-US" sz="1050" dirty="0">
                <a:solidFill>
                  <a:srgbClr val="00B050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17" idx="3"/>
              <a:endCxn id="39" idx="1"/>
            </p:cNvCxnSpPr>
            <p:nvPr/>
          </p:nvCxnSpPr>
          <p:spPr>
            <a:xfrm>
              <a:off x="3810000" y="20002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4407529" y="2495550"/>
              <a:ext cx="1371600" cy="5334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i2cWrite 0x31, 0x</a:t>
              </a:r>
              <a:r>
                <a:rPr lang="en-US" sz="1050" dirty="0" smtClean="0">
                  <a:solidFill>
                    <a:srgbClr val="FF6600"/>
                  </a:solidFill>
                </a:rPr>
                <a:t>50</a:t>
              </a:r>
              <a:endParaRPr lang="en-US" sz="1050" dirty="0">
                <a:solidFill>
                  <a:srgbClr val="FF6600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18" idx="3"/>
              <a:endCxn id="41" idx="1"/>
            </p:cNvCxnSpPr>
            <p:nvPr/>
          </p:nvCxnSpPr>
          <p:spPr>
            <a:xfrm>
              <a:off x="3810000" y="2762250"/>
              <a:ext cx="5975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4419600" y="3257550"/>
              <a:ext cx="1371600" cy="5334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i2cWrite 0x31, 0x</a:t>
              </a:r>
              <a:r>
                <a:rPr lang="en-US" sz="1050" dirty="0" smtClean="0">
                  <a:solidFill>
                    <a:srgbClr val="0070C0"/>
                  </a:solidFill>
                </a:rPr>
                <a:t>7F</a:t>
              </a:r>
              <a:endParaRPr lang="en-US" sz="1050" dirty="0">
                <a:solidFill>
                  <a:srgbClr val="0070C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19" idx="3"/>
              <a:endCxn id="43" idx="1"/>
            </p:cNvCxnSpPr>
            <p:nvPr/>
          </p:nvCxnSpPr>
          <p:spPr>
            <a:xfrm>
              <a:off x="3810000" y="35242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4407529" y="4019550"/>
              <a:ext cx="1371600" cy="5334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i2cWrite 0x30, 0x03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21" idx="3"/>
              <a:endCxn id="45" idx="1"/>
            </p:cNvCxnSpPr>
            <p:nvPr/>
          </p:nvCxnSpPr>
          <p:spPr>
            <a:xfrm>
              <a:off x="3788121" y="4286250"/>
              <a:ext cx="6194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362200" y="4533840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Retargeted</a:t>
              </a:r>
              <a:br>
                <a:rPr lang="en-US" sz="1000" dirty="0" smtClean="0"/>
              </a:br>
              <a:r>
                <a:rPr lang="en-US" sz="1000" dirty="0" smtClean="0"/>
                <a:t>Values</a:t>
              </a:r>
              <a:endParaRPr lang="en-US" sz="1000" dirty="0"/>
            </a:p>
          </p:txBody>
        </p:sp>
        <p:sp>
          <p:nvSpPr>
            <p:cNvPr id="54" name="Rounded Rectangular Callout 53"/>
            <p:cNvSpPr/>
            <p:nvPr/>
          </p:nvSpPr>
          <p:spPr>
            <a:xfrm>
              <a:off x="381000" y="822734"/>
              <a:ext cx="990600" cy="834616"/>
            </a:xfrm>
            <a:prstGeom prst="wedgeRoundRectCallout">
              <a:avLst>
                <a:gd name="adj1" fmla="val 119000"/>
                <a:gd name="adj2" fmla="val 89233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Transfer Procedure (Retarget) Phase 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ular Callout 54"/>
            <p:cNvSpPr/>
            <p:nvPr/>
          </p:nvSpPr>
          <p:spPr>
            <a:xfrm>
              <a:off x="343277" y="3257550"/>
              <a:ext cx="990600" cy="762000"/>
            </a:xfrm>
            <a:prstGeom prst="wedgeRoundRectCallout">
              <a:avLst>
                <a:gd name="adj1" fmla="val 339259"/>
                <a:gd name="adj2" fmla="val -115421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Transfer Procedure (Transform) Phase 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38400" y="57150"/>
              <a:ext cx="1447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Register Context</a:t>
              </a:r>
              <a:endParaRPr 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43400" y="57150"/>
              <a:ext cx="1447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Interface Context</a:t>
              </a:r>
              <a:endParaRPr 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3277" y="1792129"/>
              <a:ext cx="1447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Target Context</a:t>
              </a:r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7600" y="4488575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i2cC =&gt; 0x30</a:t>
              </a:r>
              <a:br>
                <a:rPr lang="en-US" sz="1000" dirty="0" smtClean="0"/>
              </a:br>
              <a:r>
                <a:rPr lang="en-US" sz="1000" dirty="0" smtClean="0"/>
                <a:t>i2cD =&gt; 0x31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87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1687.1 to 2654 Driver Transformation Process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INPUT: Target Context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PHASE 1: Retarget target context into interface register context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PHASE 2: Transform interface register context into interface context grammar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OUTPUT: Code in the Driver Context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ABBC-B319-4B66-8406-D84D9C0D7D79}" type="datetime1">
              <a:rPr lang="en-US" smtClean="0"/>
              <a:t>11/2/2021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57150"/>
            <a:ext cx="5562600" cy="4895910"/>
            <a:chOff x="228600" y="57150"/>
            <a:chExt cx="5562600" cy="4895910"/>
          </a:xfrm>
        </p:grpSpPr>
        <p:sp>
          <p:nvSpPr>
            <p:cNvPr id="13" name="Rounded Rectangle 12"/>
            <p:cNvSpPr/>
            <p:nvPr/>
          </p:nvSpPr>
          <p:spPr>
            <a:xfrm>
              <a:off x="228600" y="2038350"/>
              <a:ext cx="1752600" cy="838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i2cWrite 0x30, </a:t>
              </a:r>
              <a:r>
                <a:rPr lang="en-US" sz="1050" dirty="0">
                  <a:solidFill>
                    <a:srgbClr val="FF0000"/>
                  </a:solidFill>
                </a:rPr>
                <a:t>0x02</a:t>
              </a:r>
              <a:endParaRPr lang="en-US" sz="105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438400" y="285750"/>
              <a:ext cx="1371600" cy="3810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iWrite</a:t>
              </a:r>
              <a:r>
                <a:rPr 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Xmt</a:t>
              </a:r>
              <a:r>
                <a:rPr lang="en-US" sz="1050" dirty="0" smtClean="0">
                  <a:solidFill>
                    <a:schemeClr val="tx1"/>
                  </a:solidFill>
                </a:rPr>
                <a:t>,</a:t>
              </a:r>
              <a:br>
                <a:rPr lang="en-US" sz="1050" dirty="0" smtClean="0">
                  <a:solidFill>
                    <a:schemeClr val="tx1"/>
                  </a:solidFill>
                </a:rPr>
              </a:br>
              <a:r>
                <a:rPr lang="en-US" sz="1050" dirty="0" smtClean="0">
                  <a:solidFill>
                    <a:schemeClr val="tx1"/>
                  </a:solidFill>
                </a:rPr>
                <a:t>(0x01&lt;&lt;1) &amp; 0xFE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438400" y="742950"/>
              <a:ext cx="1371600" cy="27028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iWrite</a:t>
              </a:r>
              <a:r>
                <a:rPr 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Ctr</a:t>
              </a:r>
              <a:r>
                <a:rPr lang="en-US" sz="1050" dirty="0" smtClean="0">
                  <a:solidFill>
                    <a:schemeClr val="tx1"/>
                  </a:solidFill>
                </a:rPr>
                <a:t>, 0x0B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438400" y="1096791"/>
              <a:ext cx="1371600" cy="2667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iRead</a:t>
              </a:r>
              <a:r>
                <a:rPr lang="en-US" sz="1050" dirty="0" smtClean="0">
                  <a:solidFill>
                    <a:schemeClr val="tx1"/>
                  </a:solidFill>
                </a:rPr>
                <a:t> SR, 0x01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438400" y="1450632"/>
              <a:ext cx="1371600" cy="2667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iWrite</a:t>
              </a:r>
              <a:r>
                <a:rPr 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Xmt</a:t>
              </a:r>
              <a:r>
                <a:rPr lang="en-US" sz="1050" dirty="0" smtClean="0">
                  <a:solidFill>
                    <a:schemeClr val="tx1"/>
                  </a:solidFill>
                </a:rPr>
                <a:t>, 0x30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438400" y="1809750"/>
              <a:ext cx="1371600" cy="2667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iWrite</a:t>
              </a:r>
              <a:r>
                <a:rPr 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Ctl</a:t>
              </a:r>
              <a:r>
                <a:rPr lang="en-US" sz="1050" dirty="0" smtClean="0">
                  <a:solidFill>
                    <a:schemeClr val="tx1"/>
                  </a:solidFill>
                </a:rPr>
                <a:t>, 0x03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416521" y="2152650"/>
              <a:ext cx="1371600" cy="2667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iRead</a:t>
              </a:r>
              <a:r>
                <a:rPr lang="en-US" sz="1050" dirty="0" smtClean="0">
                  <a:solidFill>
                    <a:schemeClr val="tx1"/>
                  </a:solidFill>
                </a:rPr>
                <a:t> SR, 0x01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3" idx="3"/>
            </p:cNvCxnSpPr>
            <p:nvPr/>
          </p:nvCxnSpPr>
          <p:spPr>
            <a:xfrm flipV="1">
              <a:off x="1981200" y="552450"/>
              <a:ext cx="435321" cy="1905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3"/>
              <a:endCxn id="16" idx="1"/>
            </p:cNvCxnSpPr>
            <p:nvPr/>
          </p:nvCxnSpPr>
          <p:spPr>
            <a:xfrm flipV="1">
              <a:off x="1981200" y="878092"/>
              <a:ext cx="457200" cy="157935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3"/>
              <a:endCxn id="17" idx="1"/>
            </p:cNvCxnSpPr>
            <p:nvPr/>
          </p:nvCxnSpPr>
          <p:spPr>
            <a:xfrm flipV="1">
              <a:off x="1981200" y="1230141"/>
              <a:ext cx="457200" cy="12273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3" idx="3"/>
              <a:endCxn id="18" idx="1"/>
            </p:cNvCxnSpPr>
            <p:nvPr/>
          </p:nvCxnSpPr>
          <p:spPr>
            <a:xfrm flipV="1">
              <a:off x="1981200" y="1583982"/>
              <a:ext cx="457200" cy="8734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3"/>
              <a:endCxn id="19" idx="1"/>
            </p:cNvCxnSpPr>
            <p:nvPr/>
          </p:nvCxnSpPr>
          <p:spPr>
            <a:xfrm flipV="1">
              <a:off x="1981200" y="1943100"/>
              <a:ext cx="457200" cy="5143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3" idx="3"/>
              <a:endCxn id="21" idx="1"/>
            </p:cNvCxnSpPr>
            <p:nvPr/>
          </p:nvCxnSpPr>
          <p:spPr>
            <a:xfrm flipV="1">
              <a:off x="1981200" y="2286000"/>
              <a:ext cx="435321" cy="1714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4038600" y="289334"/>
              <a:ext cx="1752600" cy="37741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write_xmt</a:t>
              </a:r>
              <a:r>
                <a:rPr lang="en-US" sz="1050" dirty="0" smtClean="0">
                  <a:solidFill>
                    <a:schemeClr val="bg1"/>
                  </a:solidFill>
                </a:rPr>
                <a:t>((0x01&lt;&lt;1) &amp; 0xFE)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15" idx="3"/>
              <a:endCxn id="34" idx="1"/>
            </p:cNvCxnSpPr>
            <p:nvPr/>
          </p:nvCxnSpPr>
          <p:spPr>
            <a:xfrm>
              <a:off x="3810000" y="476250"/>
              <a:ext cx="228600" cy="17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4026529" y="746534"/>
              <a:ext cx="1752600" cy="2667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w</a:t>
              </a:r>
              <a:r>
                <a:rPr lang="en-US" sz="1050" dirty="0" err="1" smtClean="0">
                  <a:solidFill>
                    <a:schemeClr val="bg1"/>
                  </a:solidFill>
                </a:rPr>
                <a:t>rite_cntr</a:t>
              </a:r>
              <a:r>
                <a:rPr lang="en-US" sz="1050" dirty="0" smtClean="0">
                  <a:solidFill>
                    <a:schemeClr val="bg1"/>
                  </a:solidFill>
                </a:rPr>
                <a:t>(0x0B)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16" idx="3"/>
              <a:endCxn id="37" idx="1"/>
            </p:cNvCxnSpPr>
            <p:nvPr/>
          </p:nvCxnSpPr>
          <p:spPr>
            <a:xfrm>
              <a:off x="3810000" y="878092"/>
              <a:ext cx="216529" cy="17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4038600" y="1096791"/>
              <a:ext cx="1752600" cy="2667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w</a:t>
              </a:r>
              <a:r>
                <a:rPr lang="en-US" sz="1050" dirty="0" smtClean="0">
                  <a:solidFill>
                    <a:schemeClr val="bg1"/>
                  </a:solidFill>
                </a:rPr>
                <a:t>hile </a:t>
              </a:r>
              <a:r>
                <a:rPr lang="en-US" sz="1050" dirty="0" err="1" smtClean="0">
                  <a:solidFill>
                    <a:schemeClr val="bg1"/>
                  </a:solidFill>
                </a:rPr>
                <a:t>read_status</a:t>
              </a:r>
              <a:r>
                <a:rPr lang="en-US" sz="1050" dirty="0" smtClean="0">
                  <a:solidFill>
                    <a:schemeClr val="bg1"/>
                  </a:solidFill>
                </a:rPr>
                <a:t>() == 0x01;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17" idx="3"/>
              <a:endCxn id="39" idx="1"/>
            </p:cNvCxnSpPr>
            <p:nvPr/>
          </p:nvCxnSpPr>
          <p:spPr>
            <a:xfrm>
              <a:off x="3810000" y="1230141"/>
              <a:ext cx="22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4026529" y="1450632"/>
              <a:ext cx="1752600" cy="2667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w</a:t>
              </a:r>
              <a:r>
                <a:rPr lang="en-US" sz="1050" dirty="0" err="1" smtClean="0">
                  <a:solidFill>
                    <a:schemeClr val="bg1"/>
                  </a:solidFill>
                </a:rPr>
                <a:t>rite_xmt</a:t>
              </a:r>
              <a:r>
                <a:rPr lang="en-US" sz="1050" dirty="0" smtClean="0">
                  <a:solidFill>
                    <a:schemeClr val="bg1"/>
                  </a:solidFill>
                </a:rPr>
                <a:t>(0x30)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18" idx="3"/>
              <a:endCxn id="41" idx="1"/>
            </p:cNvCxnSpPr>
            <p:nvPr/>
          </p:nvCxnSpPr>
          <p:spPr>
            <a:xfrm>
              <a:off x="3810000" y="1583982"/>
              <a:ext cx="2165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4038600" y="1809750"/>
              <a:ext cx="1752600" cy="2667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w</a:t>
              </a:r>
              <a:r>
                <a:rPr lang="en-US" sz="1050" dirty="0" err="1" smtClean="0">
                  <a:solidFill>
                    <a:schemeClr val="bg1"/>
                  </a:solidFill>
                </a:rPr>
                <a:t>rite_ctrl</a:t>
              </a:r>
              <a:r>
                <a:rPr lang="en-US" sz="1050" dirty="0" smtClean="0">
                  <a:solidFill>
                    <a:schemeClr val="bg1"/>
                  </a:solidFill>
                </a:rPr>
                <a:t>(0x03)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19" idx="3"/>
              <a:endCxn id="43" idx="1"/>
            </p:cNvCxnSpPr>
            <p:nvPr/>
          </p:nvCxnSpPr>
          <p:spPr>
            <a:xfrm>
              <a:off x="3810000" y="1943100"/>
              <a:ext cx="22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4026529" y="2152650"/>
              <a:ext cx="1752600" cy="2667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while </a:t>
              </a:r>
              <a:r>
                <a:rPr lang="en-US" sz="1050" dirty="0" err="1" smtClean="0">
                  <a:solidFill>
                    <a:schemeClr val="bg1"/>
                  </a:solidFill>
                </a:rPr>
                <a:t>read_status</a:t>
              </a:r>
              <a:r>
                <a:rPr lang="en-US" sz="1050" dirty="0" smtClean="0">
                  <a:solidFill>
                    <a:schemeClr val="bg1"/>
                  </a:solidFill>
                </a:rPr>
                <a:t>() == 0x01;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21" idx="3"/>
              <a:endCxn id="45" idx="1"/>
            </p:cNvCxnSpPr>
            <p:nvPr/>
          </p:nvCxnSpPr>
          <p:spPr>
            <a:xfrm>
              <a:off x="3788121" y="2286000"/>
              <a:ext cx="2384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362200" y="4533840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Retargeted</a:t>
              </a:r>
              <a:br>
                <a:rPr lang="en-US" sz="1000" dirty="0" smtClean="0"/>
              </a:br>
              <a:r>
                <a:rPr lang="en-US" sz="1000" dirty="0" smtClean="0"/>
                <a:t>Values</a:t>
              </a:r>
              <a:endParaRPr 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43400" y="4552950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Transformed</a:t>
              </a:r>
              <a:br>
                <a:rPr lang="en-US" sz="1000" dirty="0" smtClean="0"/>
              </a:br>
              <a:r>
                <a:rPr lang="en-US" sz="1000" dirty="0" smtClean="0"/>
                <a:t>Values</a:t>
              </a:r>
              <a:endParaRPr lang="en-US" sz="1000" dirty="0"/>
            </a:p>
          </p:txBody>
        </p:sp>
        <p:sp>
          <p:nvSpPr>
            <p:cNvPr id="54" name="Rounded Rectangular Callout 53"/>
            <p:cNvSpPr/>
            <p:nvPr/>
          </p:nvSpPr>
          <p:spPr>
            <a:xfrm>
              <a:off x="381000" y="822734"/>
              <a:ext cx="990600" cy="834616"/>
            </a:xfrm>
            <a:prstGeom prst="wedgeRoundRectCallout">
              <a:avLst>
                <a:gd name="adj1" fmla="val 119000"/>
                <a:gd name="adj2" fmla="val 89233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Transfer Procedure (Retarget) Phase 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38400" y="57150"/>
              <a:ext cx="1447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Register Context</a:t>
              </a:r>
              <a:endParaRPr 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43400" y="57150"/>
              <a:ext cx="1447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Interface Context</a:t>
              </a:r>
              <a:endParaRPr 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3277" y="1792129"/>
              <a:ext cx="1447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Target Context</a:t>
              </a:r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379959" y="4141015"/>
              <a:ext cx="1447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Xmt</a:t>
              </a:r>
              <a:r>
                <a:rPr lang="en-US" sz="1000" dirty="0" smtClean="0"/>
                <a:t> =&gt; </a:t>
              </a:r>
              <a:r>
                <a:rPr lang="en-US" sz="1000" dirty="0" err="1" smtClean="0"/>
                <a:t>write_xmt</a:t>
              </a:r>
              <a:r>
                <a:rPr lang="en-US" sz="1000" dirty="0" smtClean="0"/>
                <a:t>()</a:t>
              </a:r>
              <a:br>
                <a:rPr lang="en-US" sz="1000" dirty="0" smtClean="0"/>
              </a:br>
              <a:r>
                <a:rPr lang="en-US" sz="1000" dirty="0" err="1" smtClean="0"/>
                <a:t>Ctr</a:t>
              </a:r>
              <a:r>
                <a:rPr lang="en-US" sz="1000" dirty="0" smtClean="0"/>
                <a:t> =&gt; </a:t>
              </a:r>
              <a:r>
                <a:rPr lang="en-US" sz="1000" dirty="0" err="1" smtClean="0"/>
                <a:t>write_ctrl</a:t>
              </a:r>
              <a:r>
                <a:rPr lang="en-US" sz="1000" dirty="0" smtClean="0"/>
                <a:t>()</a:t>
              </a:r>
            </a:p>
            <a:p>
              <a:r>
                <a:rPr lang="en-US" sz="1000" dirty="0" smtClean="0"/>
                <a:t>SR =&gt; </a:t>
              </a:r>
              <a:r>
                <a:rPr lang="en-US" sz="1000" dirty="0" err="1" smtClean="0"/>
                <a:t>read_status</a:t>
              </a:r>
              <a:r>
                <a:rPr lang="en-US" sz="1000" dirty="0" smtClean="0"/>
                <a:t>()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429347" y="2495550"/>
              <a:ext cx="1371600" cy="27028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iWrite</a:t>
              </a:r>
              <a:r>
                <a:rPr 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Xmt</a:t>
              </a:r>
              <a:r>
                <a:rPr lang="en-US" sz="1050" dirty="0" smtClean="0">
                  <a:solidFill>
                    <a:schemeClr val="tx1"/>
                  </a:solidFill>
                </a:rPr>
                <a:t>, </a:t>
              </a:r>
              <a:r>
                <a:rPr lang="en-US" sz="1050" dirty="0" smtClean="0">
                  <a:solidFill>
                    <a:srgbClr val="FF0000"/>
                  </a:solidFill>
                </a:rPr>
                <a:t>0x02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429347" y="2849391"/>
              <a:ext cx="1371600" cy="2667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iWriteCtl</a:t>
              </a:r>
              <a:r>
                <a:rPr lang="en-US" sz="1050" dirty="0" smtClean="0">
                  <a:solidFill>
                    <a:schemeClr val="tx1"/>
                  </a:solidFill>
                </a:rPr>
                <a:t>, 0x13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2429347" y="3203232"/>
              <a:ext cx="1371600" cy="2667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iRead</a:t>
              </a:r>
              <a:r>
                <a:rPr lang="en-US" sz="1050" dirty="0">
                  <a:solidFill>
                    <a:schemeClr val="tx1"/>
                  </a:solidFill>
                </a:rPr>
                <a:t> </a:t>
              </a:r>
              <a:r>
                <a:rPr lang="en-US" sz="1050" dirty="0" smtClean="0">
                  <a:solidFill>
                    <a:schemeClr val="tx1"/>
                  </a:solidFill>
                </a:rPr>
                <a:t>SR, 0x01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429347" y="3562350"/>
              <a:ext cx="1371600" cy="2667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iRead</a:t>
              </a:r>
              <a:r>
                <a:rPr lang="en-US" sz="1050" dirty="0">
                  <a:solidFill>
                    <a:schemeClr val="tx1"/>
                  </a:solidFill>
                </a:rPr>
                <a:t> </a:t>
              </a:r>
              <a:r>
                <a:rPr lang="en-US" sz="1050" dirty="0" smtClean="0">
                  <a:solidFill>
                    <a:schemeClr val="tx1"/>
                  </a:solidFill>
                </a:rPr>
                <a:t>SR, 0x02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07468" y="3905250"/>
              <a:ext cx="1371600" cy="2667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iWrite</a:t>
              </a:r>
              <a:r>
                <a:rPr lang="en-US" sz="1050" dirty="0">
                  <a:solidFill>
                    <a:schemeClr val="tx1"/>
                  </a:solidFill>
                </a:rPr>
                <a:t> 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Ctl</a:t>
              </a:r>
              <a:r>
                <a:rPr lang="en-US" sz="1050" dirty="0" smtClean="0">
                  <a:solidFill>
                    <a:schemeClr val="tx1"/>
                  </a:solidFill>
                </a:rPr>
                <a:t>, 0x00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13" idx="3"/>
              <a:endCxn id="68" idx="1"/>
            </p:cNvCxnSpPr>
            <p:nvPr/>
          </p:nvCxnSpPr>
          <p:spPr>
            <a:xfrm>
              <a:off x="1981200" y="2457450"/>
              <a:ext cx="448147" cy="1732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13" idx="3"/>
              <a:endCxn id="69" idx="1"/>
            </p:cNvCxnSpPr>
            <p:nvPr/>
          </p:nvCxnSpPr>
          <p:spPr>
            <a:xfrm>
              <a:off x="1981200" y="2457450"/>
              <a:ext cx="448147" cy="52529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13" idx="3"/>
              <a:endCxn id="70" idx="1"/>
            </p:cNvCxnSpPr>
            <p:nvPr/>
          </p:nvCxnSpPr>
          <p:spPr>
            <a:xfrm>
              <a:off x="1981200" y="2457450"/>
              <a:ext cx="448147" cy="8791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13" idx="3"/>
              <a:endCxn id="71" idx="1"/>
            </p:cNvCxnSpPr>
            <p:nvPr/>
          </p:nvCxnSpPr>
          <p:spPr>
            <a:xfrm>
              <a:off x="1981200" y="2457450"/>
              <a:ext cx="448147" cy="12382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3" idx="3"/>
              <a:endCxn id="72" idx="1"/>
            </p:cNvCxnSpPr>
            <p:nvPr/>
          </p:nvCxnSpPr>
          <p:spPr>
            <a:xfrm>
              <a:off x="1981200" y="2457450"/>
              <a:ext cx="426268" cy="15811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ounded Rectangle 79"/>
            <p:cNvSpPr/>
            <p:nvPr/>
          </p:nvSpPr>
          <p:spPr>
            <a:xfrm>
              <a:off x="4017476" y="2499134"/>
              <a:ext cx="1752600" cy="2667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write_xmt</a:t>
              </a:r>
              <a:r>
                <a:rPr lang="en-US" sz="1050" dirty="0" smtClean="0">
                  <a:solidFill>
                    <a:schemeClr val="bg1"/>
                  </a:solidFill>
                </a:rPr>
                <a:t>(</a:t>
              </a:r>
              <a:r>
                <a:rPr lang="en-US" sz="1050" dirty="0" smtClean="0">
                  <a:solidFill>
                    <a:srgbClr val="FF0000"/>
                  </a:solidFill>
                </a:rPr>
                <a:t>0x02</a:t>
              </a:r>
              <a:r>
                <a:rPr lang="en-US" sz="1050" dirty="0" smtClean="0">
                  <a:solidFill>
                    <a:schemeClr val="bg1"/>
                  </a:solidFill>
                </a:rPr>
                <a:t>)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81" name="Straight Arrow Connector 80"/>
            <p:cNvCxnSpPr>
              <a:stCxn id="68" idx="3"/>
              <a:endCxn id="80" idx="1"/>
            </p:cNvCxnSpPr>
            <p:nvPr/>
          </p:nvCxnSpPr>
          <p:spPr>
            <a:xfrm>
              <a:off x="3800947" y="2630692"/>
              <a:ext cx="216529" cy="17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ed Rectangle 81"/>
            <p:cNvSpPr/>
            <p:nvPr/>
          </p:nvSpPr>
          <p:spPr>
            <a:xfrm>
              <a:off x="4029547" y="2849391"/>
              <a:ext cx="1752600" cy="2667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write_ctrl</a:t>
              </a:r>
              <a:r>
                <a:rPr lang="en-US" sz="1050" dirty="0" smtClean="0">
                  <a:solidFill>
                    <a:schemeClr val="bg1"/>
                  </a:solidFill>
                </a:rPr>
                <a:t>(0x13)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83" name="Straight Arrow Connector 82"/>
            <p:cNvCxnSpPr>
              <a:stCxn id="69" idx="3"/>
              <a:endCxn id="82" idx="1"/>
            </p:cNvCxnSpPr>
            <p:nvPr/>
          </p:nvCxnSpPr>
          <p:spPr>
            <a:xfrm>
              <a:off x="3800947" y="2982741"/>
              <a:ext cx="22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4017476" y="3203232"/>
              <a:ext cx="1752600" cy="2667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while </a:t>
              </a:r>
              <a:r>
                <a:rPr lang="en-US" sz="1050" dirty="0" err="1" smtClean="0">
                  <a:solidFill>
                    <a:schemeClr val="bg1"/>
                  </a:solidFill>
                </a:rPr>
                <a:t>read_status</a:t>
              </a:r>
              <a:r>
                <a:rPr lang="en-US" sz="1050" dirty="0" smtClean="0">
                  <a:solidFill>
                    <a:schemeClr val="bg1"/>
                  </a:solidFill>
                </a:rPr>
                <a:t>() == 0x01;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85" name="Straight Arrow Connector 84"/>
            <p:cNvCxnSpPr>
              <a:stCxn id="70" idx="3"/>
              <a:endCxn id="84" idx="1"/>
            </p:cNvCxnSpPr>
            <p:nvPr/>
          </p:nvCxnSpPr>
          <p:spPr>
            <a:xfrm>
              <a:off x="3800947" y="3336582"/>
              <a:ext cx="2165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ounded Rectangle 85"/>
            <p:cNvSpPr/>
            <p:nvPr/>
          </p:nvSpPr>
          <p:spPr>
            <a:xfrm>
              <a:off x="4029547" y="3562350"/>
              <a:ext cx="1752600" cy="2667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if </a:t>
              </a:r>
              <a:r>
                <a:rPr lang="en-US" sz="1050" dirty="0" err="1" smtClean="0">
                  <a:solidFill>
                    <a:schemeClr val="bg1"/>
                  </a:solidFill>
                </a:rPr>
                <a:t>read_status</a:t>
              </a:r>
              <a:r>
                <a:rPr lang="en-US" sz="1050" dirty="0" smtClean="0">
                  <a:solidFill>
                    <a:schemeClr val="bg1"/>
                  </a:solidFill>
                </a:rPr>
                <a:t>() == 0x02: error;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87" name="Straight Arrow Connector 86"/>
            <p:cNvCxnSpPr>
              <a:stCxn id="71" idx="3"/>
              <a:endCxn id="86" idx="1"/>
            </p:cNvCxnSpPr>
            <p:nvPr/>
          </p:nvCxnSpPr>
          <p:spPr>
            <a:xfrm>
              <a:off x="3800947" y="3695700"/>
              <a:ext cx="22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87"/>
            <p:cNvSpPr/>
            <p:nvPr/>
          </p:nvSpPr>
          <p:spPr>
            <a:xfrm>
              <a:off x="4017476" y="3905250"/>
              <a:ext cx="1752600" cy="2667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write_ctrl</a:t>
              </a:r>
              <a:r>
                <a:rPr lang="en-US" sz="1050" dirty="0" smtClean="0">
                  <a:solidFill>
                    <a:schemeClr val="bg1"/>
                  </a:solidFill>
                </a:rPr>
                <a:t>(0x00)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89" name="Straight Arrow Connector 88"/>
            <p:cNvCxnSpPr>
              <a:stCxn id="72" idx="3"/>
              <a:endCxn id="88" idx="1"/>
            </p:cNvCxnSpPr>
            <p:nvPr/>
          </p:nvCxnSpPr>
          <p:spPr>
            <a:xfrm>
              <a:off x="3779068" y="4038600"/>
              <a:ext cx="2384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ular Callout 54"/>
            <p:cNvSpPr/>
            <p:nvPr/>
          </p:nvSpPr>
          <p:spPr>
            <a:xfrm>
              <a:off x="343277" y="3257550"/>
              <a:ext cx="990600" cy="762000"/>
            </a:xfrm>
            <a:prstGeom prst="wedgeRoundRectCallout">
              <a:avLst>
                <a:gd name="adj1" fmla="val 306357"/>
                <a:gd name="adj2" fmla="val -128490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Transfer Procedure (Transform) Phase 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52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1687.1 to 2654 Node Transformation Process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INPUT: Target Context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PHASE 1: Retarget target context into interface register context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PHASE 2: Transform interface register context into interface context grammar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OUTPUT:  Messages for the Interface Context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ABBC-B319-4B66-8406-D84D9C0D7D79}" type="datetime1">
              <a:rPr lang="en-US" smtClean="0"/>
              <a:t>11/2/2021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57150"/>
            <a:ext cx="5562600" cy="4895910"/>
            <a:chOff x="228600" y="57150"/>
            <a:chExt cx="5562600" cy="4895910"/>
          </a:xfrm>
        </p:grpSpPr>
        <p:sp>
          <p:nvSpPr>
            <p:cNvPr id="13" name="Rounded Rectangle 12"/>
            <p:cNvSpPr/>
            <p:nvPr/>
          </p:nvSpPr>
          <p:spPr>
            <a:xfrm>
              <a:off x="228600" y="2038350"/>
              <a:ext cx="1752600" cy="838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i2cWrite 0x30, </a:t>
              </a:r>
              <a:r>
                <a:rPr lang="en-US" sz="1050" dirty="0">
                  <a:solidFill>
                    <a:srgbClr val="FF0000"/>
                  </a:solidFill>
                </a:rPr>
                <a:t>0x02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438400" y="285750"/>
              <a:ext cx="1371600" cy="533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iWrite</a:t>
              </a:r>
              <a:r>
                <a:rPr 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jtagA</a:t>
              </a:r>
              <a:r>
                <a:rPr lang="en-US" sz="1050" dirty="0" smtClean="0">
                  <a:solidFill>
                    <a:schemeClr val="tx1"/>
                  </a:solidFill>
                </a:rPr>
                <a:t>, 0x30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438400" y="971550"/>
              <a:ext cx="1371600" cy="533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iWrite</a:t>
              </a:r>
              <a:r>
                <a:rPr 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jtagD</a:t>
              </a:r>
              <a:r>
                <a:rPr lang="en-US" sz="1050" dirty="0" smtClean="0">
                  <a:solidFill>
                    <a:schemeClr val="tx1"/>
                  </a:solidFill>
                </a:rPr>
                <a:t>, </a:t>
              </a:r>
              <a:r>
                <a:rPr lang="en-US" sz="1050" dirty="0" smtClean="0">
                  <a:solidFill>
                    <a:srgbClr val="FF0000"/>
                  </a:solidFill>
                </a:rPr>
                <a:t>0x02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438400" y="1733550"/>
              <a:ext cx="1371600" cy="533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iWrite</a:t>
              </a:r>
              <a:r>
                <a:rPr 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jtagC</a:t>
              </a:r>
              <a:r>
                <a:rPr lang="en-US" sz="1050" dirty="0" smtClean="0">
                  <a:solidFill>
                    <a:schemeClr val="tx1"/>
                  </a:solidFill>
                </a:rPr>
                <a:t>, 0x01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438400" y="2495550"/>
              <a:ext cx="1371600" cy="533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iRead</a:t>
              </a:r>
              <a:r>
                <a:rPr 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jtagS</a:t>
              </a:r>
              <a:r>
                <a:rPr lang="en-US" sz="1050" dirty="0" smtClean="0">
                  <a:solidFill>
                    <a:schemeClr val="tx1"/>
                  </a:solidFill>
                </a:rPr>
                <a:t>, 0x01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438400" y="3257550"/>
              <a:ext cx="1371600" cy="533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iWrite</a:t>
              </a:r>
              <a:r>
                <a:rPr 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jtagC</a:t>
              </a:r>
              <a:r>
                <a:rPr lang="en-US" sz="1050" dirty="0" smtClean="0">
                  <a:solidFill>
                    <a:schemeClr val="tx1"/>
                  </a:solidFill>
                </a:rPr>
                <a:t>, 0x00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3" idx="3"/>
            </p:cNvCxnSpPr>
            <p:nvPr/>
          </p:nvCxnSpPr>
          <p:spPr>
            <a:xfrm flipV="1">
              <a:off x="1981200" y="552450"/>
              <a:ext cx="435321" cy="1905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3"/>
              <a:endCxn id="16" idx="1"/>
            </p:cNvCxnSpPr>
            <p:nvPr/>
          </p:nvCxnSpPr>
          <p:spPr>
            <a:xfrm flipV="1">
              <a:off x="1981200" y="1238250"/>
              <a:ext cx="457200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3"/>
              <a:endCxn id="17" idx="1"/>
            </p:cNvCxnSpPr>
            <p:nvPr/>
          </p:nvCxnSpPr>
          <p:spPr>
            <a:xfrm flipV="1">
              <a:off x="1981200" y="2000250"/>
              <a:ext cx="45720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3" idx="3"/>
              <a:endCxn id="18" idx="1"/>
            </p:cNvCxnSpPr>
            <p:nvPr/>
          </p:nvCxnSpPr>
          <p:spPr>
            <a:xfrm>
              <a:off x="1981200" y="2457450"/>
              <a:ext cx="4572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3"/>
              <a:endCxn id="19" idx="1"/>
            </p:cNvCxnSpPr>
            <p:nvPr/>
          </p:nvCxnSpPr>
          <p:spPr>
            <a:xfrm>
              <a:off x="1981200" y="2457450"/>
              <a:ext cx="457200" cy="1066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4419600" y="289334"/>
              <a:ext cx="1371600" cy="5334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SIR(8, 0x10); SDR(8, 0x30);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15" idx="3"/>
              <a:endCxn id="34" idx="1"/>
            </p:cNvCxnSpPr>
            <p:nvPr/>
          </p:nvCxnSpPr>
          <p:spPr>
            <a:xfrm>
              <a:off x="3810000" y="552450"/>
              <a:ext cx="609600" cy="3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4407529" y="975134"/>
              <a:ext cx="1371600" cy="5334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SIR(8, 0x11); SDR(8, </a:t>
              </a:r>
              <a:r>
                <a:rPr lang="en-US" sz="1050" dirty="0" smtClean="0">
                  <a:solidFill>
                    <a:srgbClr val="FF0000"/>
                  </a:solidFill>
                </a:rPr>
                <a:t>0x02</a:t>
              </a:r>
              <a:r>
                <a:rPr lang="en-US" sz="1050" dirty="0" smtClean="0">
                  <a:solidFill>
                    <a:schemeClr val="bg1"/>
                  </a:solidFill>
                </a:rPr>
                <a:t>);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16" idx="3"/>
              <a:endCxn id="37" idx="1"/>
            </p:cNvCxnSpPr>
            <p:nvPr/>
          </p:nvCxnSpPr>
          <p:spPr>
            <a:xfrm>
              <a:off x="3810000" y="1238250"/>
              <a:ext cx="597529" cy="3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4419600" y="1733550"/>
              <a:ext cx="1371600" cy="5334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SIR(8, 0x12); SDR(8, 0x01);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17" idx="3"/>
              <a:endCxn id="39" idx="1"/>
            </p:cNvCxnSpPr>
            <p:nvPr/>
          </p:nvCxnSpPr>
          <p:spPr>
            <a:xfrm>
              <a:off x="3810000" y="20002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4407529" y="2495550"/>
              <a:ext cx="1371600" cy="5334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SIR(8, 0x13); SDR(8, 0x00, 0x01, 0x03);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18" idx="3"/>
              <a:endCxn id="41" idx="1"/>
            </p:cNvCxnSpPr>
            <p:nvPr/>
          </p:nvCxnSpPr>
          <p:spPr>
            <a:xfrm>
              <a:off x="3810000" y="2762250"/>
              <a:ext cx="5975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4419600" y="3257550"/>
              <a:ext cx="1371600" cy="5334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SIR(8, 0x12); SDR(8, 0x00);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19" idx="3"/>
              <a:endCxn id="43" idx="1"/>
            </p:cNvCxnSpPr>
            <p:nvPr/>
          </p:nvCxnSpPr>
          <p:spPr>
            <a:xfrm>
              <a:off x="3810000" y="35242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362200" y="4533840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Retargeted</a:t>
              </a:r>
              <a:br>
                <a:rPr lang="en-US" sz="1000" dirty="0" smtClean="0"/>
              </a:br>
              <a:r>
                <a:rPr lang="en-US" sz="1000" dirty="0" smtClean="0"/>
                <a:t>Values</a:t>
              </a:r>
              <a:endParaRPr 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43400" y="4552950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Transformed</a:t>
              </a:r>
              <a:br>
                <a:rPr lang="en-US" sz="1000" dirty="0" smtClean="0"/>
              </a:br>
              <a:r>
                <a:rPr lang="en-US" sz="1000" dirty="0" smtClean="0"/>
                <a:t>Values</a:t>
              </a:r>
              <a:endParaRPr lang="en-US" sz="1000" dirty="0"/>
            </a:p>
          </p:txBody>
        </p:sp>
        <p:sp>
          <p:nvSpPr>
            <p:cNvPr id="54" name="Rounded Rectangular Callout 53"/>
            <p:cNvSpPr/>
            <p:nvPr/>
          </p:nvSpPr>
          <p:spPr>
            <a:xfrm>
              <a:off x="381000" y="822734"/>
              <a:ext cx="990600" cy="834616"/>
            </a:xfrm>
            <a:prstGeom prst="wedgeRoundRectCallout">
              <a:avLst>
                <a:gd name="adj1" fmla="val 119000"/>
                <a:gd name="adj2" fmla="val 89233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Transfer Procedure (Retarget) Phase 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ular Callout 54"/>
            <p:cNvSpPr/>
            <p:nvPr/>
          </p:nvSpPr>
          <p:spPr>
            <a:xfrm>
              <a:off x="343277" y="3257550"/>
              <a:ext cx="990600" cy="762000"/>
            </a:xfrm>
            <a:prstGeom prst="wedgeRoundRectCallout">
              <a:avLst>
                <a:gd name="adj1" fmla="val 339259"/>
                <a:gd name="adj2" fmla="val -115421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Transfer Procedure (Transform) Phase 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38400" y="57150"/>
              <a:ext cx="1447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Register Context</a:t>
              </a:r>
              <a:endParaRPr 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43400" y="57150"/>
              <a:ext cx="1447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Interface Context</a:t>
              </a:r>
              <a:endParaRPr 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3277" y="1792129"/>
              <a:ext cx="1447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Target Context</a:t>
              </a:r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7600" y="3867150"/>
              <a:ext cx="1447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jtagA</a:t>
              </a:r>
              <a:r>
                <a:rPr lang="en-US" sz="1000" dirty="0" smtClean="0"/>
                <a:t>=&gt; 0x10</a:t>
              </a:r>
            </a:p>
            <a:p>
              <a:r>
                <a:rPr lang="en-US" sz="1000" dirty="0" err="1" smtClean="0"/>
                <a:t>jtagD</a:t>
              </a:r>
              <a:r>
                <a:rPr lang="en-US" sz="1000" dirty="0" smtClean="0"/>
                <a:t> =&gt; 0x11</a:t>
              </a:r>
            </a:p>
            <a:p>
              <a:r>
                <a:rPr lang="en-US" sz="1000" dirty="0" err="1" smtClean="0"/>
                <a:t>jtagC</a:t>
              </a:r>
              <a:r>
                <a:rPr lang="en-US" sz="1000" dirty="0" smtClean="0"/>
                <a:t> =&gt; 0x12</a:t>
              </a:r>
              <a:br>
                <a:rPr lang="en-US" sz="1000" dirty="0" smtClean="0"/>
              </a:br>
              <a:r>
                <a:rPr lang="en-US" sz="1000" dirty="0" err="1" smtClean="0"/>
                <a:t>jtagS</a:t>
              </a:r>
              <a:r>
                <a:rPr lang="en-US" sz="1000" dirty="0" smtClean="0"/>
                <a:t>=&gt; 0x13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15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2654Model3_20211024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P2654Model3_20211024</Template>
  <TotalTime>5</TotalTime>
  <Words>502</Words>
  <Application>Microsoft Office PowerPoint</Application>
  <PresentationFormat>On-screen Show (16:9)</PresentationFormat>
  <Paragraphs>121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P2654Model3_20211024</vt:lpstr>
      <vt:lpstr>Office Theme</vt:lpstr>
      <vt:lpstr>Key Assumption for Transfer Procedure</vt:lpstr>
      <vt:lpstr>Permission is granted to use by IEEE as per copyright policy stated in Working Group Meeting</vt:lpstr>
      <vt:lpstr>Key Assumption for Transfer Procedure</vt:lpstr>
      <vt:lpstr>1687 to 1687.1 Transformation Process</vt:lpstr>
      <vt:lpstr>1687.1 to 2654 Driver Transformation Process</vt:lpstr>
      <vt:lpstr>1687.1 to 2654 Node Transformation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Assumption for Transfer Procedure</dc:title>
  <dc:creator>Bradford G. Van Treuren</dc:creator>
  <cp:lastModifiedBy>Bradford G. Van Treuren</cp:lastModifiedBy>
  <cp:revision>1</cp:revision>
  <dcterms:created xsi:type="dcterms:W3CDTF">2021-11-02T17:16:02Z</dcterms:created>
  <dcterms:modified xsi:type="dcterms:W3CDTF">2021-11-02T17:21:59Z</dcterms:modified>
</cp:coreProperties>
</file>