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2"/>
  </p:notesMasterIdLst>
  <p:sldIdLst>
    <p:sldId id="256" r:id="rId5"/>
    <p:sldId id="274" r:id="rId6"/>
    <p:sldId id="272" r:id="rId7"/>
    <p:sldId id="275" r:id="rId8"/>
    <p:sldId id="276" r:id="rId9"/>
    <p:sldId id="277" r:id="rId10"/>
    <p:sldId id="273" r:id="rId11"/>
    <p:sldId id="265" r:id="rId12"/>
    <p:sldId id="286" r:id="rId13"/>
    <p:sldId id="316" r:id="rId14"/>
    <p:sldId id="318" r:id="rId15"/>
    <p:sldId id="319" r:id="rId16"/>
    <p:sldId id="317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02" r:id="rId30"/>
    <p:sldId id="321" r:id="rId31"/>
    <p:sldId id="322" r:id="rId32"/>
    <p:sldId id="323" r:id="rId33"/>
    <p:sldId id="320" r:id="rId34"/>
    <p:sldId id="325" r:id="rId35"/>
    <p:sldId id="327" r:id="rId36"/>
    <p:sldId id="326" r:id="rId37"/>
    <p:sldId id="328" r:id="rId38"/>
    <p:sldId id="329" r:id="rId39"/>
    <p:sldId id="324" r:id="rId40"/>
    <p:sldId id="261" r:id="rId41"/>
    <p:sldId id="257" r:id="rId42"/>
    <p:sldId id="258" r:id="rId43"/>
    <p:sldId id="259" r:id="rId44"/>
    <p:sldId id="260" r:id="rId45"/>
    <p:sldId id="262" r:id="rId46"/>
    <p:sldId id="263" r:id="rId47"/>
    <p:sldId id="266" r:id="rId48"/>
    <p:sldId id="267" r:id="rId49"/>
    <p:sldId id="287" r:id="rId50"/>
    <p:sldId id="268" r:id="rId51"/>
    <p:sldId id="269" r:id="rId52"/>
    <p:sldId id="288" r:id="rId53"/>
    <p:sldId id="289" r:id="rId54"/>
    <p:sldId id="270" r:id="rId55"/>
    <p:sldId id="271" r:id="rId56"/>
    <p:sldId id="290" r:id="rId57"/>
    <p:sldId id="291" r:id="rId58"/>
    <p:sldId id="292" r:id="rId59"/>
    <p:sldId id="293" r:id="rId60"/>
    <p:sldId id="278" r:id="rId61"/>
    <p:sldId id="279" r:id="rId62"/>
    <p:sldId id="294" r:id="rId63"/>
    <p:sldId id="282" r:id="rId64"/>
    <p:sldId id="283" r:id="rId65"/>
    <p:sldId id="280" r:id="rId66"/>
    <p:sldId id="281" r:id="rId67"/>
    <p:sldId id="295" r:id="rId68"/>
    <p:sldId id="297" r:id="rId69"/>
    <p:sldId id="299" r:id="rId70"/>
    <p:sldId id="298" r:id="rId71"/>
    <p:sldId id="284" r:id="rId72"/>
    <p:sldId id="285" r:id="rId73"/>
    <p:sldId id="300" r:id="rId74"/>
    <p:sldId id="301" r:id="rId75"/>
    <p:sldId id="330" r:id="rId76"/>
    <p:sldId id="331" r:id="rId77"/>
    <p:sldId id="335" r:id="rId78"/>
    <p:sldId id="332" r:id="rId79"/>
    <p:sldId id="333" r:id="rId80"/>
    <p:sldId id="334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CC6600"/>
    <a:srgbClr val="B2B2B2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F6CB6-6776-4FB3-9799-4859B73E96B1}" v="332" dt="2019-10-09T22:23:57.827"/>
    <p1510:client id="{ACBB0B24-C313-4A32-97BB-B15C9753C30F}" v="29" dt="2019-10-09T22:30:18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77606f724fe890a" providerId="Windows Live" clId="Web-{4E6F6CB6-6776-4FB3-9799-4859B73E96B1}"/>
    <pc:docChg chg="modSld">
      <pc:chgData name="Guest User" userId="f77606f724fe890a" providerId="Windows Live" clId="Web-{4E6F6CB6-6776-4FB3-9799-4859B73E96B1}" dt="2019-10-09T22:23:57.827" v="327" actId="20577"/>
      <pc:docMkLst>
        <pc:docMk/>
      </pc:docMkLst>
      <pc:sldChg chg="addSp delSp modSp">
        <pc:chgData name="Guest User" userId="f77606f724fe890a" providerId="Windows Live" clId="Web-{4E6F6CB6-6776-4FB3-9799-4859B73E96B1}" dt="2019-10-09T22:23:57.827" v="327" actId="20577"/>
        <pc:sldMkLst>
          <pc:docMk/>
          <pc:sldMk cId="2230212453" sldId="273"/>
        </pc:sldMkLst>
        <pc:spChg chg="mod">
          <ac:chgData name="Guest User" userId="f77606f724fe890a" providerId="Windows Live" clId="Web-{4E6F6CB6-6776-4FB3-9799-4859B73E96B1}" dt="2019-10-09T22:08:13.726" v="192" actId="1076"/>
          <ac:spMkLst>
            <pc:docMk/>
            <pc:sldMk cId="2230212453" sldId="273"/>
            <ac:spMk id="2" creationId="{15DCC663-9300-D04E-905B-639A56446882}"/>
          </ac:spMkLst>
        </pc:spChg>
        <pc:spChg chg="add mod">
          <ac:chgData name="Guest User" userId="f77606f724fe890a" providerId="Windows Live" clId="Web-{4E6F6CB6-6776-4FB3-9799-4859B73E96B1}" dt="2019-10-09T22:05:03.428" v="154" actId="14100"/>
          <ac:spMkLst>
            <pc:docMk/>
            <pc:sldMk cId="2230212453" sldId="273"/>
            <ac:spMk id="3" creationId="{37C55D9E-9EE1-4A26-AC2A-165A43088553}"/>
          </ac:spMkLst>
        </pc:spChg>
        <pc:spChg chg="mod">
          <ac:chgData name="Guest User" userId="f77606f724fe890a" providerId="Windows Live" clId="Web-{4E6F6CB6-6776-4FB3-9799-4859B73E96B1}" dt="2019-10-09T21:59:08.411" v="113" actId="1076"/>
          <ac:spMkLst>
            <pc:docMk/>
            <pc:sldMk cId="2230212453" sldId="273"/>
            <ac:spMk id="7" creationId="{1BBC4A9D-F979-9D4E-A791-931F38C6DA33}"/>
          </ac:spMkLst>
        </pc:spChg>
        <pc:spChg chg="mod">
          <ac:chgData name="Guest User" userId="f77606f724fe890a" providerId="Windows Live" clId="Web-{4E6F6CB6-6776-4FB3-9799-4859B73E96B1}" dt="2019-10-09T21:59:08.426" v="114" actId="1076"/>
          <ac:spMkLst>
            <pc:docMk/>
            <pc:sldMk cId="2230212453" sldId="273"/>
            <ac:spMk id="8" creationId="{968607EE-902E-1745-8180-D308F4F6494D}"/>
          </ac:spMkLst>
        </pc:spChg>
        <pc:spChg chg="mod">
          <ac:chgData name="Guest User" userId="f77606f724fe890a" providerId="Windows Live" clId="Web-{4E6F6CB6-6776-4FB3-9799-4859B73E96B1}" dt="2019-10-09T21:59:08.442" v="115" actId="1076"/>
          <ac:spMkLst>
            <pc:docMk/>
            <pc:sldMk cId="2230212453" sldId="273"/>
            <ac:spMk id="9" creationId="{F90F4BC2-EDA1-1143-AC06-D45394BB6A7A}"/>
          </ac:spMkLst>
        </pc:spChg>
        <pc:spChg chg="mod">
          <ac:chgData name="Guest User" userId="f77606f724fe890a" providerId="Windows Live" clId="Web-{4E6F6CB6-6776-4FB3-9799-4859B73E96B1}" dt="2019-10-09T21:59:26.676" v="118" actId="14100"/>
          <ac:spMkLst>
            <pc:docMk/>
            <pc:sldMk cId="2230212453" sldId="273"/>
            <ac:spMk id="10" creationId="{CE7CB703-81AE-6F40-A57C-CCAAE64EBB02}"/>
          </ac:spMkLst>
        </pc:spChg>
        <pc:spChg chg="add mod">
          <ac:chgData name="Guest User" userId="f77606f724fe890a" providerId="Windows Live" clId="Web-{4E6F6CB6-6776-4FB3-9799-4859B73E96B1}" dt="2019-10-09T22:05:21.319" v="155" actId="1076"/>
          <ac:spMkLst>
            <pc:docMk/>
            <pc:sldMk cId="2230212453" sldId="273"/>
            <ac:spMk id="12" creationId="{E44C1432-8762-4B81-9B0A-05B234E5EA40}"/>
          </ac:spMkLst>
        </pc:spChg>
        <pc:spChg chg="add mod">
          <ac:chgData name="Guest User" userId="f77606f724fe890a" providerId="Windows Live" clId="Web-{4E6F6CB6-6776-4FB3-9799-4859B73E96B1}" dt="2019-10-09T22:06:42.819" v="172" actId="14100"/>
          <ac:spMkLst>
            <pc:docMk/>
            <pc:sldMk cId="2230212453" sldId="273"/>
            <ac:spMk id="13" creationId="{3B8641B0-04C2-4FE1-843D-39C36F91ABA3}"/>
          </ac:spMkLst>
        </pc:spChg>
        <pc:spChg chg="add mod">
          <ac:chgData name="Guest User" userId="f77606f724fe890a" providerId="Windows Live" clId="Web-{4E6F6CB6-6776-4FB3-9799-4859B73E96B1}" dt="2019-10-09T22:16:54.151" v="250" actId="1076"/>
          <ac:spMkLst>
            <pc:docMk/>
            <pc:sldMk cId="2230212453" sldId="273"/>
            <ac:spMk id="14" creationId="{08DEB7D6-400D-41F3-85B1-867EA1EE9F87}"/>
          </ac:spMkLst>
        </pc:spChg>
        <pc:spChg chg="add del mod">
          <ac:chgData name="Guest User" userId="f77606f724fe890a" providerId="Windows Live" clId="Web-{4E6F6CB6-6776-4FB3-9799-4859B73E96B1}" dt="2019-10-09T22:14:42.931" v="231"/>
          <ac:spMkLst>
            <pc:docMk/>
            <pc:sldMk cId="2230212453" sldId="273"/>
            <ac:spMk id="15" creationId="{D44A2F22-F15B-409D-85EC-7A9F3E04F137}"/>
          </ac:spMkLst>
        </pc:spChg>
        <pc:spChg chg="add mod">
          <ac:chgData name="Guest User" userId="f77606f724fe890a" providerId="Windows Live" clId="Web-{4E6F6CB6-6776-4FB3-9799-4859B73E96B1}" dt="2019-10-09T22:01:21.130" v="132"/>
          <ac:spMkLst>
            <pc:docMk/>
            <pc:sldMk cId="2230212453" sldId="273"/>
            <ac:spMk id="22" creationId="{AC04515B-B3B3-4F8B-916C-A0B55DAA1166}"/>
          </ac:spMkLst>
        </pc:spChg>
        <pc:spChg chg="add mod">
          <ac:chgData name="Guest User" userId="f77606f724fe890a" providerId="Windows Live" clId="Web-{4E6F6CB6-6776-4FB3-9799-4859B73E96B1}" dt="2019-10-09T22:01:47.177" v="136" actId="1076"/>
          <ac:spMkLst>
            <pc:docMk/>
            <pc:sldMk cId="2230212453" sldId="273"/>
            <ac:spMk id="23" creationId="{16EE761F-B904-48A0-9BC4-B7E700D7E300}"/>
          </ac:spMkLst>
        </pc:spChg>
        <pc:spChg chg="mod">
          <ac:chgData name="Guest User" userId="f77606f724fe890a" providerId="Windows Live" clId="Web-{4E6F6CB6-6776-4FB3-9799-4859B73E96B1}" dt="2019-10-09T21:59:08.210" v="103" actId="1076"/>
          <ac:spMkLst>
            <pc:docMk/>
            <pc:sldMk cId="2230212453" sldId="273"/>
            <ac:spMk id="25" creationId="{029ECB16-28ED-7A4B-A8A3-03FD8615F303}"/>
          </ac:spMkLst>
        </pc:spChg>
        <pc:spChg chg="add mod">
          <ac:chgData name="Guest User" userId="f77606f724fe890a" providerId="Windows Live" clId="Web-{4E6F6CB6-6776-4FB3-9799-4859B73E96B1}" dt="2019-10-09T22:07:17.304" v="178" actId="1076"/>
          <ac:spMkLst>
            <pc:docMk/>
            <pc:sldMk cId="2230212453" sldId="273"/>
            <ac:spMk id="27" creationId="{D6976D6F-59FE-48EC-AD37-B2BC66B36504}"/>
          </ac:spMkLst>
        </pc:spChg>
        <pc:spChg chg="add mod">
          <ac:chgData name="Guest User" userId="f77606f724fe890a" providerId="Windows Live" clId="Web-{4E6F6CB6-6776-4FB3-9799-4859B73E96B1}" dt="2019-10-09T22:07:38.460" v="183" actId="1076"/>
          <ac:spMkLst>
            <pc:docMk/>
            <pc:sldMk cId="2230212453" sldId="273"/>
            <ac:spMk id="28" creationId="{D5CB0FEF-9EC5-43BA-85D9-7007E88153EA}"/>
          </ac:spMkLst>
        </pc:spChg>
        <pc:spChg chg="add mod">
          <ac:chgData name="Guest User" userId="f77606f724fe890a" providerId="Windows Live" clId="Web-{4E6F6CB6-6776-4FB3-9799-4859B73E96B1}" dt="2019-10-09T22:16:20.807" v="248" actId="1076"/>
          <ac:spMkLst>
            <pc:docMk/>
            <pc:sldMk cId="2230212453" sldId="273"/>
            <ac:spMk id="29" creationId="{7D646634-E7FF-4D14-972B-598C208B73CC}"/>
          </ac:spMkLst>
        </pc:spChg>
        <pc:spChg chg="add mod">
          <ac:chgData name="Guest User" userId="f77606f724fe890a" providerId="Windows Live" clId="Web-{4E6F6CB6-6776-4FB3-9799-4859B73E96B1}" dt="2019-10-09T22:22:50.826" v="321" actId="20577"/>
          <ac:spMkLst>
            <pc:docMk/>
            <pc:sldMk cId="2230212453" sldId="273"/>
            <ac:spMk id="32" creationId="{7F58BA67-7F16-4C0A-81B7-633D53E0B114}"/>
          </ac:spMkLst>
        </pc:spChg>
        <pc:spChg chg="mod">
          <ac:chgData name="Guest User" userId="f77606f724fe890a" providerId="Windows Live" clId="Web-{4E6F6CB6-6776-4FB3-9799-4859B73E96B1}" dt="2019-10-09T21:59:35.833" v="119" actId="1076"/>
          <ac:spMkLst>
            <pc:docMk/>
            <pc:sldMk cId="2230212453" sldId="273"/>
            <ac:spMk id="33" creationId="{6F6DF740-C173-0941-AA06-296B44AF0A71}"/>
          </ac:spMkLst>
        </pc:spChg>
        <pc:spChg chg="mod">
          <ac:chgData name="Guest User" userId="f77606f724fe890a" providerId="Windows Live" clId="Web-{4E6F6CB6-6776-4FB3-9799-4859B73E96B1}" dt="2019-10-09T21:59:44.723" v="120" actId="1076"/>
          <ac:spMkLst>
            <pc:docMk/>
            <pc:sldMk cId="2230212453" sldId="273"/>
            <ac:spMk id="34" creationId="{8773BDFC-35F6-7C41-9493-AB3CB1C00FC2}"/>
          </ac:spMkLst>
        </pc:spChg>
        <pc:spChg chg="add mod">
          <ac:chgData name="Guest User" userId="f77606f724fe890a" providerId="Windows Live" clId="Web-{4E6F6CB6-6776-4FB3-9799-4859B73E96B1}" dt="2019-10-09T22:21:28.090" v="289" actId="1076"/>
          <ac:spMkLst>
            <pc:docMk/>
            <pc:sldMk cId="2230212453" sldId="273"/>
            <ac:spMk id="35" creationId="{DD21A392-E150-42EB-B029-4164E53F6F8C}"/>
          </ac:spMkLst>
        </pc:spChg>
        <pc:spChg chg="mod">
          <ac:chgData name="Guest User" userId="f77606f724fe890a" providerId="Windows Live" clId="Web-{4E6F6CB6-6776-4FB3-9799-4859B73E96B1}" dt="2019-10-09T22:02:23.458" v="143" actId="1076"/>
          <ac:spMkLst>
            <pc:docMk/>
            <pc:sldMk cId="2230212453" sldId="273"/>
            <ac:spMk id="38" creationId="{6F432E8A-9366-7C4E-985B-F296CC26088C}"/>
          </ac:spMkLst>
        </pc:spChg>
        <pc:spChg chg="add mod">
          <ac:chgData name="Guest User" userId="f77606f724fe890a" providerId="Windows Live" clId="Web-{4E6F6CB6-6776-4FB3-9799-4859B73E96B1}" dt="2019-10-09T22:23:57.827" v="327" actId="20577"/>
          <ac:spMkLst>
            <pc:docMk/>
            <pc:sldMk cId="2230212453" sldId="273"/>
            <ac:spMk id="39" creationId="{30709612-9861-4D2D-996D-B9805EFB66D0}"/>
          </ac:spMkLst>
        </pc:spChg>
        <pc:spChg chg="mod">
          <ac:chgData name="Guest User" userId="f77606f724fe890a" providerId="Windows Live" clId="Web-{4E6F6CB6-6776-4FB3-9799-4859B73E96B1}" dt="2019-10-09T22:02:14.724" v="141" actId="1076"/>
          <ac:spMkLst>
            <pc:docMk/>
            <pc:sldMk cId="2230212453" sldId="273"/>
            <ac:spMk id="40" creationId="{2728C5EE-5BF0-5043-8852-D30C36ED6B60}"/>
          </ac:spMkLst>
        </pc:spChg>
        <pc:spChg chg="add mod">
          <ac:chgData name="Guest User" userId="f77606f724fe890a" providerId="Windows Live" clId="Web-{4E6F6CB6-6776-4FB3-9799-4859B73E96B1}" dt="2019-10-09T22:22:13.590" v="313" actId="1076"/>
          <ac:spMkLst>
            <pc:docMk/>
            <pc:sldMk cId="2230212453" sldId="273"/>
            <ac:spMk id="41" creationId="{2C96A0FA-2F2E-4EC2-AB5C-6A0DDD91B0CD}"/>
          </ac:spMkLst>
        </pc:spChg>
        <pc:spChg chg="mod">
          <ac:chgData name="Guest User" userId="f77606f724fe890a" providerId="Windows Live" clId="Web-{4E6F6CB6-6776-4FB3-9799-4859B73E96B1}" dt="2019-10-09T21:59:08.348" v="108" actId="1076"/>
          <ac:spMkLst>
            <pc:docMk/>
            <pc:sldMk cId="2230212453" sldId="273"/>
            <ac:spMk id="42" creationId="{90F8E712-F534-834B-9B1D-426243BDF8A0}"/>
          </ac:spMkLst>
        </pc:spChg>
        <pc:spChg chg="mod">
          <ac:chgData name="Guest User" userId="f77606f724fe890a" providerId="Windows Live" clId="Web-{4E6F6CB6-6776-4FB3-9799-4859B73E96B1}" dt="2019-10-09T22:02:23.458" v="144" actId="1076"/>
          <ac:spMkLst>
            <pc:docMk/>
            <pc:sldMk cId="2230212453" sldId="273"/>
            <ac:spMk id="44" creationId="{440DB9FF-0915-E542-B824-9146E2282885}"/>
          </ac:spMkLst>
        </pc:spChg>
        <pc:spChg chg="mod">
          <ac:chgData name="Guest User" userId="f77606f724fe890a" providerId="Windows Live" clId="Web-{4E6F6CB6-6776-4FB3-9799-4859B73E96B1}" dt="2019-10-09T22:02:14.740" v="142" actId="1076"/>
          <ac:spMkLst>
            <pc:docMk/>
            <pc:sldMk cId="2230212453" sldId="273"/>
            <ac:spMk id="46" creationId="{2D7E8819-4033-0D48-BC70-A3A1E2FCA673}"/>
          </ac:spMkLst>
        </pc:spChg>
        <pc:inkChg chg="mod">
          <ac:chgData name="Guest User" userId="f77606f724fe890a" providerId="Windows Live" clId="Web-{4E6F6CB6-6776-4FB3-9799-4859B73E96B1}" dt="2019-10-09T21:59:08.457" v="116" actId="1076"/>
          <ac:inkMkLst>
            <pc:docMk/>
            <pc:sldMk cId="2230212453" sldId="273"/>
            <ac:inkMk id="11" creationId="{7EE27FDE-13FC-AA49-B649-666EC9E26BD5}"/>
          </ac:inkMkLst>
        </pc:inkChg>
        <pc:inkChg chg="mod">
          <ac:chgData name="Guest User" userId="f77606f724fe890a" providerId="Windows Live" clId="Web-{4E6F6CB6-6776-4FB3-9799-4859B73E96B1}" dt="2019-10-09T21:59:08.457" v="117" actId="1076"/>
          <ac:inkMkLst>
            <pc:docMk/>
            <pc:sldMk cId="2230212453" sldId="273"/>
            <ac:inkMk id="26" creationId="{885DA198-F98B-BD44-A76A-4263E41BFEF8}"/>
          </ac:inkMkLst>
        </pc:inkChg>
        <pc:cxnChg chg="add mod">
          <ac:chgData name="Guest User" userId="f77606f724fe890a" providerId="Windows Live" clId="Web-{4E6F6CB6-6776-4FB3-9799-4859B73E96B1}" dt="2019-10-09T22:20:28.918" v="263" actId="14100"/>
          <ac:cxnSpMkLst>
            <pc:docMk/>
            <pc:sldMk cId="2230212453" sldId="273"/>
            <ac:cxnSpMk id="16" creationId="{73D7702D-49B6-4909-8D70-B3B717166ED0}"/>
          </ac:cxnSpMkLst>
        </pc:cxnChg>
        <pc:cxnChg chg="add mod">
          <ac:chgData name="Guest User" userId="f77606f724fe890a" providerId="Windows Live" clId="Web-{4E6F6CB6-6776-4FB3-9799-4859B73E96B1}" dt="2019-10-09T22:20:11.886" v="262" actId="14100"/>
          <ac:cxnSpMkLst>
            <pc:docMk/>
            <pc:sldMk cId="2230212453" sldId="273"/>
            <ac:cxnSpMk id="17" creationId="{26E24E51-4226-460F-AF93-32A0D57957B8}"/>
          </ac:cxnSpMkLst>
        </pc:cxnChg>
        <pc:cxnChg chg="add mod">
          <ac:chgData name="Guest User" userId="f77606f724fe890a" providerId="Windows Live" clId="Web-{4E6F6CB6-6776-4FB3-9799-4859B73E96B1}" dt="2019-10-09T22:21:28.106" v="290" actId="1076"/>
          <ac:cxnSpMkLst>
            <pc:docMk/>
            <pc:sldMk cId="2230212453" sldId="273"/>
            <ac:cxnSpMk id="36" creationId="{DE910807-17AD-40CD-A9D8-1C38B52F61D5}"/>
          </ac:cxnSpMkLst>
        </pc:cxnChg>
        <pc:cxnChg chg="add mod">
          <ac:chgData name="Guest User" userId="f77606f724fe890a" providerId="Windows Live" clId="Web-{4E6F6CB6-6776-4FB3-9799-4859B73E96B1}" dt="2019-10-09T22:21:28.121" v="291" actId="1076"/>
          <ac:cxnSpMkLst>
            <pc:docMk/>
            <pc:sldMk cId="2230212453" sldId="273"/>
            <ac:cxnSpMk id="37" creationId="{342ADF92-9ADE-4A9D-81E7-3C4FE286FAB6}"/>
          </ac:cxnSpMkLst>
        </pc:cxnChg>
        <pc:cxnChg chg="add mod">
          <ac:chgData name="Guest User" userId="f77606f724fe890a" providerId="Windows Live" clId="Web-{4E6F6CB6-6776-4FB3-9799-4859B73E96B1}" dt="2019-10-09T22:22:13.621" v="314" actId="1076"/>
          <ac:cxnSpMkLst>
            <pc:docMk/>
            <pc:sldMk cId="2230212453" sldId="273"/>
            <ac:cxnSpMk id="43" creationId="{70ACF1DC-AC8B-4511-B1A5-F721B730B33C}"/>
          </ac:cxnSpMkLst>
        </pc:cxnChg>
        <pc:cxnChg chg="add mod">
          <ac:chgData name="Guest User" userId="f77606f724fe890a" providerId="Windows Live" clId="Web-{4E6F6CB6-6776-4FB3-9799-4859B73E96B1}" dt="2019-10-09T22:22:13.637" v="315" actId="1076"/>
          <ac:cxnSpMkLst>
            <pc:docMk/>
            <pc:sldMk cId="2230212453" sldId="273"/>
            <ac:cxnSpMk id="45" creationId="{652F169E-2FA8-4ABA-8B13-69758FC4AD40}"/>
          </ac:cxnSpMkLst>
        </pc:cxnChg>
      </pc:sldChg>
    </pc:docChg>
  </pc:docChgLst>
  <pc:docChgLst>
    <pc:chgData name="Guest User" userId="f77606f724fe890a" providerId="Windows Live" clId="Web-{ACBB0B24-C313-4A32-97BB-B15C9753C30F}"/>
    <pc:docChg chg="modSld">
      <pc:chgData name="Guest User" userId="f77606f724fe890a" providerId="Windows Live" clId="Web-{ACBB0B24-C313-4A32-97BB-B15C9753C30F}" dt="2019-10-09T22:30:18.315" v="28" actId="1076"/>
      <pc:docMkLst>
        <pc:docMk/>
      </pc:docMkLst>
      <pc:sldChg chg="addSp modSp">
        <pc:chgData name="Guest User" userId="f77606f724fe890a" providerId="Windows Live" clId="Web-{ACBB0B24-C313-4A32-97BB-B15C9753C30F}" dt="2019-10-09T22:30:18.315" v="28" actId="1076"/>
        <pc:sldMkLst>
          <pc:docMk/>
          <pc:sldMk cId="2230212453" sldId="273"/>
        </pc:sldMkLst>
        <pc:spChg chg="add mod">
          <ac:chgData name="Guest User" userId="f77606f724fe890a" providerId="Windows Live" clId="Web-{ACBB0B24-C313-4A32-97BB-B15C9753C30F}" dt="2019-10-09T22:30:18.315" v="28" actId="1076"/>
          <ac:spMkLst>
            <pc:docMk/>
            <pc:sldMk cId="2230212453" sldId="273"/>
            <ac:spMk id="20" creationId="{C1D27153-C4F9-47A8-8172-C4F648CD948A}"/>
          </ac:spMkLst>
        </pc:spChg>
        <pc:cxnChg chg="add mod">
          <ac:chgData name="Guest User" userId="f77606f724fe890a" providerId="Windows Live" clId="Web-{ACBB0B24-C313-4A32-97BB-B15C9753C30F}" dt="2019-10-09T22:25:26.539" v="5"/>
          <ac:cxnSpMkLst>
            <pc:docMk/>
            <pc:sldMk cId="2230212453" sldId="273"/>
            <ac:cxnSpMk id="15" creationId="{6C66F995-ECC3-43A0-9A34-BDC00419AE33}"/>
          </ac:cxnSpMkLst>
        </pc:cxnChg>
        <pc:cxnChg chg="add mod">
          <ac:chgData name="Guest User" userId="f77606f724fe890a" providerId="Windows Live" clId="Web-{ACBB0B24-C313-4A32-97BB-B15C9753C30F}" dt="2019-10-09T22:26:16.760" v="9"/>
          <ac:cxnSpMkLst>
            <pc:docMk/>
            <pc:sldMk cId="2230212453" sldId="273"/>
            <ac:cxnSpMk id="18" creationId="{ABF36EDF-5C28-40CD-A442-873C6FFB45F4}"/>
          </ac:cxnSpMkLst>
        </pc:cxnChg>
        <pc:cxnChg chg="add mod">
          <ac:chgData name="Guest User" userId="f77606f724fe890a" providerId="Windows Live" clId="Web-{ACBB0B24-C313-4A32-97BB-B15C9753C30F}" dt="2019-10-09T22:27:04.246" v="13"/>
          <ac:cxnSpMkLst>
            <pc:docMk/>
            <pc:sldMk cId="2230212453" sldId="273"/>
            <ac:cxnSpMk id="19" creationId="{BB602B93-DFA4-465F-B0E2-385A2CA9289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1:0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31 1160,'0'0'0,"0"0"0,-8 0 392,0-4-112,1 0-72,-5 1-24,5-1-16,-1 4-8,8 0-160,-7-4 144,-5 4-24,4 0 8,1-4-16,-1 4 16,1 0 24,-1-4 16,0 4 32,1 0 0,-5 0 16,5 0 16,-5 0 0,5 0 49,-1 0-9,0 0 8,1 0 40,-1 0-40,1 0-24,-5 0-32,5 0-64,-1 0-48,4 0-32,-3 0-16,3 0-24,0-3-8,0 3-16,0 0-8,4 0-24,0 0 16,0 0-48,0 0-64,0 0-64,0 0-80,12 0-80,-1 0-64,-11 0 400,12 0-440,22 0-8,-27 7-17,28-7 41,-24 0-24,35 0-128,-46 0 576,30 0-2208,-30 0 2208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9T03:22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3920,'0'0'0,"0"0"0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CB0-10DD-4055-8A4B-04E2D251AE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999B-A4D7-4292-B1AD-2E357817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3999B-A4D7-4292-B1AD-2E357817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55A1E-739F-4626-8AC3-85AD72F025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6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5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6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78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6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2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54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049121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6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570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92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69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73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9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72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1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3779448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4767263"/>
            <a:ext cx="2693634" cy="273844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22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465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422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38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5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406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10/10/2019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892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89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0" y="4767263"/>
            <a:ext cx="905523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81400" y="47815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prstClr val="white">
                    <a:lumMod val="50000"/>
                  </a:prstClr>
                </a:solidFill>
              </a:rPr>
              <a:t>Copyright © 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8572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Hardware Simulation</a:t>
            </a:r>
            <a:br>
              <a:rPr lang="en-US" sz="5400"/>
            </a:br>
            <a:r>
              <a:rPr lang="en-US" sz="5400"/>
              <a:t>and Software Models for P1687.1 and P2654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Bradford G. Van Treuren</a:t>
            </a:r>
            <a:br>
              <a:rPr lang="en-US"/>
            </a:br>
            <a:r>
              <a:rPr lang="en-US"/>
              <a:t>18 July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  <p:extLst>
      <p:ext uri="{BB962C8B-B14F-4D97-AF65-F5344CB8AC3E}">
        <p14:creationId xmlns:p14="http://schemas.microsoft.com/office/powerpoint/2010/main" val="1608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Client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I2CClient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I2CClient Entity</a:t>
            </a:r>
            <a:br>
              <a:rPr lang="en-US" dirty="0" smtClean="0"/>
            </a:br>
            <a:r>
              <a:rPr lang="en-US" sz="1800" dirty="0" smtClean="0"/>
              <a:t>I2C Slave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5"/>
            <a:ext cx="3124200" cy="3182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2106306"/>
            <a:ext cx="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reset_n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79384" y="342795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scl_i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39818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347300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sda_t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33437" y="427512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sda_i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2880" y="2401503"/>
            <a:ext cx="1788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device_address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421059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949592" y="152903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6538" y="1449383"/>
            <a:ext cx="146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write_address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8447" y="1733369"/>
            <a:ext cx="142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write_data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5953709" y="182366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953708" y="21015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78860" y="24986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read_address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246607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0342" y="2744742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read_data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5949592" y="30655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425973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sda_o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342" y="2032920"/>
            <a:ext cx="12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update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5943600" y="25864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267591" y="2983040"/>
            <a:ext cx="131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capture</a:t>
            </a:r>
            <a:endParaRPr lang="en-US" sz="1400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7636476" y="4053825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5" idx="3"/>
            <a:endCxn id="2" idx="3"/>
          </p:cNvCxnSpPr>
          <p:nvPr/>
        </p:nvCxnSpPr>
        <p:spPr>
          <a:xfrm flipV="1">
            <a:off x="6832254" y="4292947"/>
            <a:ext cx="894615" cy="53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3" idx="3"/>
            <a:endCxn id="2" idx="1"/>
          </p:cNvCxnSpPr>
          <p:nvPr/>
        </p:nvCxnSpPr>
        <p:spPr>
          <a:xfrm>
            <a:off x="6819900" y="3828036"/>
            <a:ext cx="1146090" cy="3001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" idx="0"/>
          </p:cNvCxnSpPr>
          <p:nvPr/>
        </p:nvCxnSpPr>
        <p:spPr>
          <a:xfrm>
            <a:off x="8205111" y="4292947"/>
            <a:ext cx="494043" cy="141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31443" y="4123646"/>
            <a:ext cx="51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sda</a:t>
            </a:r>
            <a:endParaRPr lang="en-US" sz="1600" dirty="0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59932" y="4059637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50" idx="0"/>
            <a:endCxn id="29" idx="1"/>
          </p:cNvCxnSpPr>
          <p:nvPr/>
        </p:nvCxnSpPr>
        <p:spPr>
          <a:xfrm>
            <a:off x="828567" y="4298759"/>
            <a:ext cx="1109125" cy="232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" idx="0"/>
            <a:endCxn id="50" idx="3"/>
          </p:cNvCxnSpPr>
          <p:nvPr/>
        </p:nvCxnSpPr>
        <p:spPr>
          <a:xfrm flipH="1">
            <a:off x="350325" y="4292947"/>
            <a:ext cx="7854786" cy="5812"/>
          </a:xfrm>
          <a:prstGeom prst="bentConnector5">
            <a:avLst>
              <a:gd name="adj1" fmla="val -2910"/>
              <a:gd name="adj2" fmla="val 8147488"/>
              <a:gd name="adj3" fmla="val 1029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82002" y="3473006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2"/>
          </p:cNvCxnSpPr>
          <p:nvPr/>
        </p:nvCxnSpPr>
        <p:spPr>
          <a:xfrm>
            <a:off x="8442468" y="3868339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</p:cNvCxnSpPr>
          <p:nvPr/>
        </p:nvCxnSpPr>
        <p:spPr>
          <a:xfrm flipV="1">
            <a:off x="8442468" y="3081911"/>
            <a:ext cx="0" cy="391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97795" y="2789236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84891" y="3511836"/>
            <a:ext cx="659027" cy="4782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>
            <a:off x="82378" y="3750958"/>
            <a:ext cx="5929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7" idx="0"/>
            <a:endCxn id="18" idx="1"/>
          </p:cNvCxnSpPr>
          <p:nvPr/>
        </p:nvCxnSpPr>
        <p:spPr>
          <a:xfrm>
            <a:off x="1153526" y="3750958"/>
            <a:ext cx="780049" cy="32140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308263" y="344318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scl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395301" y="2908741"/>
            <a:ext cx="120932" cy="39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5" idx="2"/>
          </p:cNvCxnSpPr>
          <p:nvPr/>
        </p:nvCxnSpPr>
        <p:spPr>
          <a:xfrm>
            <a:off x="455767" y="3304074"/>
            <a:ext cx="0" cy="438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2187" y="2965520"/>
            <a:ext cx="67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VCC</a:t>
            </a:r>
            <a:endParaRPr lang="en-US" sz="1600" dirty="0"/>
          </a:p>
        </p:txBody>
      </p:sp>
      <p:cxnSp>
        <p:nvCxnSpPr>
          <p:cNvPr id="90" name="Elbow Connector 89"/>
          <p:cNvCxnSpPr>
            <a:stCxn id="85" idx="0"/>
            <a:endCxn id="88" idx="0"/>
          </p:cNvCxnSpPr>
          <p:nvPr/>
        </p:nvCxnSpPr>
        <p:spPr>
          <a:xfrm rot="16200000" flipH="1">
            <a:off x="724462" y="2640045"/>
            <a:ext cx="56779" cy="594171"/>
          </a:xfrm>
          <a:prstGeom prst="bentConnector3">
            <a:avLst>
              <a:gd name="adj1" fmla="val -2575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/>
          <p:cNvSpPr/>
          <p:nvPr/>
        </p:nvSpPr>
        <p:spPr>
          <a:xfrm>
            <a:off x="5943600" y="283349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5943600" y="373754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55954" y="420299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Common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si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36525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43313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39422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37735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7141" y="2604702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7116" y="2863649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ue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26618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37691" y="29315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9495" y="3119574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9470" y="337852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1767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50045" y="3446401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470" y="361742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368530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849" y="387334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1824" y="413229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width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1962400" y="393049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962399" y="4200175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955954" y="320566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318879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4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ScanRegister</a:t>
            </a:r>
            <a:r>
              <a:rPr lang="en-US" dirty="0"/>
              <a:t>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(path,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>
                <a:solidFill>
                  <a:schemeClr val="tx1"/>
                </a:solidFill>
              </a:rPr>
              <a:t>ScanRegister</a:t>
            </a:r>
            <a:r>
              <a:rPr lang="en-US" sz="1100" dirty="0">
                <a:solidFill>
                  <a:schemeClr val="tx1"/>
                </a:solidFill>
              </a:rPr>
              <a:t> 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</a:t>
            </a:r>
            <a:r>
              <a:rPr lang="en-US" dirty="0" err="1" smtClean="0"/>
              <a:t>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</a:t>
            </a:r>
            <a:r>
              <a:rPr lang="en-US" dirty="0" err="1" smtClean="0"/>
              <a:t>Register</a:t>
            </a:r>
            <a:r>
              <a:rPr lang="en-US" dirty="0" smtClean="0"/>
              <a:t> 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si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36525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ce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43313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39422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37735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47141" y="2604702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7116" y="2863649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ue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>
            <a:off x="1937692" y="26618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937691" y="29315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59495" y="3119574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sel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9470" y="3378521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reset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1767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50045" y="3446401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9470" y="361742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clock</a:t>
            </a:r>
            <a:endParaRPr lang="en-US" sz="1400" dirty="0"/>
          </a:p>
        </p:txBody>
      </p:sp>
      <p:sp>
        <p:nvSpPr>
          <p:cNvPr id="36" name="Right Arrow 35"/>
          <p:cNvSpPr/>
          <p:nvPr/>
        </p:nvSpPr>
        <p:spPr>
          <a:xfrm>
            <a:off x="1950045" y="368530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71849" y="387334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1824" y="413229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width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1962400" y="393049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962399" y="4200175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955954" y="320566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46554" y="318879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9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InstructionRegister</a:t>
            </a:r>
            <a:r>
              <a:rPr lang="en-US" dirty="0" smtClean="0"/>
              <a:t>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</a:rPr>
              <a:t>def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(path</a:t>
            </a:r>
            <a:r>
              <a:rPr lang="en-US" sz="1100" dirty="0">
                <a:solidFill>
                  <a:schemeClr val="tx1"/>
                </a:solidFill>
              </a:rPr>
              <a:t>, name,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, se,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, reset, clock, so, di, do, width=9, monitor=False):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Generic </a:t>
            </a:r>
            <a:r>
              <a:rPr lang="en-US" sz="1100" dirty="0" err="1" smtClean="0">
                <a:solidFill>
                  <a:schemeClr val="tx1"/>
                </a:solidFill>
              </a:rPr>
              <a:t>InstructionRegister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design following the Capture/Shift/Update protocol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path: Dot path of the parent of this instance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name: Instance name for debug logger (path instance)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si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ScanIn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CaptureEnable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se: </a:t>
            </a:r>
            <a:r>
              <a:rPr lang="en-US" sz="1100" dirty="0" err="1">
                <a:solidFill>
                  <a:schemeClr val="tx1"/>
                </a:solidFill>
              </a:rPr>
              <a:t>ShiftEnable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ue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UpdateEnable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</a:t>
            </a:r>
            <a:r>
              <a:rPr lang="en-US" sz="1100" dirty="0">
                <a:solidFill>
                  <a:schemeClr val="tx1"/>
                </a:solidFill>
              </a:rPr>
              <a:t>: Select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reset: Reset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clock: Clock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so: </a:t>
            </a:r>
            <a:r>
              <a:rPr lang="en-US" sz="1100" dirty="0" err="1">
                <a:solidFill>
                  <a:schemeClr val="tx1"/>
                </a:solidFill>
              </a:rPr>
              <a:t>ScanOut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di: </a:t>
            </a:r>
            <a:r>
              <a:rPr lang="en-US" sz="1100" dirty="0" err="1">
                <a:solidFill>
                  <a:schemeClr val="tx1"/>
                </a:solidFill>
              </a:rPr>
              <a:t>DataIn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do: </a:t>
            </a:r>
            <a:r>
              <a:rPr lang="en-US" sz="1100" dirty="0" err="1">
                <a:solidFill>
                  <a:schemeClr val="tx1"/>
                </a:solidFill>
              </a:rPr>
              <a:t>DataOut</a:t>
            </a:r>
            <a:r>
              <a:rPr lang="en-US" sz="1100" dirty="0">
                <a:solidFill>
                  <a:schemeClr val="tx1"/>
                </a:solidFill>
              </a:rPr>
              <a:t> Port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width: The number of bits contained in this register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:</a:t>
            </a:r>
            <a:r>
              <a:rPr lang="en-US" sz="1100" dirty="0" err="1">
                <a:solidFill>
                  <a:schemeClr val="tx1"/>
                </a:solidFill>
              </a:rPr>
              <a:t>param</a:t>
            </a:r>
            <a:r>
              <a:rPr lang="en-US" sz="1100" dirty="0">
                <a:solidFill>
                  <a:schemeClr val="tx1"/>
                </a:solidFill>
              </a:rPr>
              <a:t> monitor: False=Do not turn on the signal monitors, True=Turn on the signal monitors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    """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 simulation environment to experiment with ideas conforming to standards development</a:t>
            </a:r>
          </a:p>
          <a:p>
            <a:r>
              <a:rPr lang="en-US" dirty="0" smtClean="0"/>
              <a:t>A generalized software interface to the simulation environment allowing access from any language</a:t>
            </a:r>
          </a:p>
          <a:p>
            <a:r>
              <a:rPr lang="en-US" dirty="0" smtClean="0"/>
              <a:t>Published ideas of methodologies implementing standards concepts as examples of implementation</a:t>
            </a:r>
          </a:p>
          <a:p>
            <a:r>
              <a:rPr lang="en-US" dirty="0" smtClean="0"/>
              <a:t>Allow experimentation of different ideas to benchmark benefits and consequences of ideas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din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dout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depth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7141" y="237403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1937692" y="2431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55379" y="262117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we</a:t>
            </a:r>
            <a:endParaRPr 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1945930" y="26783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59495" y="288891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clk</a:t>
            </a:r>
            <a:endParaRPr lang="en-US" sz="1400" dirty="0"/>
          </a:p>
        </p:txBody>
      </p:sp>
      <p:sp>
        <p:nvSpPr>
          <p:cNvPr id="48" name="Right Arrow 47"/>
          <p:cNvSpPr/>
          <p:nvPr/>
        </p:nvSpPr>
        <p:spPr>
          <a:xfrm>
            <a:off x="1950046" y="2946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/>
              <a:t>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ram(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din,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we, </a:t>
            </a:r>
            <a:r>
              <a:rPr lang="en-US" dirty="0" err="1">
                <a:solidFill>
                  <a:schemeClr val="tx1"/>
                </a:solidFill>
              </a:rPr>
              <a:t>clk</a:t>
            </a:r>
            <a:r>
              <a:rPr lang="en-US" dirty="0">
                <a:solidFill>
                  <a:schemeClr val="tx1"/>
                </a:solidFill>
              </a:rPr>
              <a:t>, depth=128):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 Ram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mem = [Signal(</a:t>
            </a:r>
            <a:r>
              <a:rPr lang="en-US" dirty="0" err="1">
                <a:solidFill>
                  <a:schemeClr val="tx1"/>
                </a:solidFill>
              </a:rPr>
              <a:t>intbv</a:t>
            </a:r>
            <a:r>
              <a:rPr lang="en-US" dirty="0">
                <a:solidFill>
                  <a:schemeClr val="tx1"/>
                </a:solidFill>
              </a:rPr>
              <a:t>(0)[8:])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range(depth)]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@always(</a:t>
            </a:r>
            <a:r>
              <a:rPr lang="en-US" dirty="0" err="1">
                <a:solidFill>
                  <a:schemeClr val="tx1"/>
                </a:solidFill>
              </a:rPr>
              <a:t>clk.posedge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write():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if we: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].next = din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mem[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write,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8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106306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addr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68411" y="3564426"/>
            <a:ext cx="141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377" y="3369278"/>
            <a:ext cx="86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Tuple of Read-Only Data Values as Integers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6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Entity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CONTENT = (17, 134, 52, 9)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@block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rom(</a:t>
            </a:r>
            <a:r>
              <a:rPr lang="en-US" dirty="0" err="1">
                <a:solidFill>
                  <a:schemeClr val="tx1"/>
                </a:solidFill>
              </a:rPr>
              <a:t>dout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, CONTENT):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""" ROM model """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@</a:t>
            </a:r>
            <a:r>
              <a:rPr lang="en-US" dirty="0" err="1">
                <a:solidFill>
                  <a:schemeClr val="tx1"/>
                </a:solidFill>
              </a:rPr>
              <a:t>always_comb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chemeClr val="tx1"/>
                </a:solidFill>
              </a:rPr>
              <a:t> read():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dout.next</a:t>
            </a:r>
            <a:r>
              <a:rPr lang="en-US" dirty="0">
                <a:solidFill>
                  <a:schemeClr val="tx1"/>
                </a:solidFill>
              </a:rPr>
              <a:t> = CONTENT[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)]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read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Controllers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Cores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IP_1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51138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330786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1386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o_clock_freq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c</a:t>
            </a:r>
            <a:r>
              <a:rPr lang="en-US" sz="1400" dirty="0" err="1" smtClean="0">
                <a:solidFill>
                  <a:prstClr val="black"/>
                </a:solidFill>
              </a:rPr>
              <a:t>ount_max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A35E9947-0CD2-45F3-951C-DB2D4D549EA2}"/>
              </a:ext>
            </a:extLst>
          </p:cNvPr>
          <p:cNvSpPr/>
          <p:nvPr/>
        </p:nvSpPr>
        <p:spPr>
          <a:xfrm>
            <a:off x="3223272" y="1949148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760423-E486-48A2-AE4A-8CA0DF792890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0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5295863" y="2390740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CA324BF-9B14-466E-A81E-34C26CB27E64}"/>
              </a:ext>
            </a:extLst>
          </p:cNvPr>
          <p:cNvSpPr txBox="1"/>
          <p:nvPr/>
        </p:nvSpPr>
        <p:spPr>
          <a:xfrm>
            <a:off x="4547380" y="1954880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0E9599B0-71F9-4F2B-B25D-F1B734DD4AD3}"/>
              </a:ext>
            </a:extLst>
          </p:cNvPr>
          <p:cNvSpPr/>
          <p:nvPr/>
        </p:nvSpPr>
        <p:spPr>
          <a:xfrm>
            <a:off x="4980960" y="1952529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63" name="Left-Right Arrow 63">
            <a:extLst>
              <a:ext uri="{FF2B5EF4-FFF2-40B4-BE49-F238E27FC236}">
                <a16:creationId xmlns="" xmlns:a16="http://schemas.microsoft.com/office/drawing/2014/main" id="{DB15937A-C17F-4579-A5C9-C19245AE3BFF}"/>
              </a:ext>
            </a:extLst>
          </p:cNvPr>
          <p:cNvSpPr/>
          <p:nvPr/>
        </p:nvSpPr>
        <p:spPr>
          <a:xfrm>
            <a:off x="2965446" y="1985961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2232" y="3105665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Generator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4872712" y="3101543"/>
            <a:ext cx="1029730" cy="62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Frequency Counter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4441918" y="3278658"/>
            <a:ext cx="430794" cy="23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273643" y="3577706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95426" y="2723749"/>
            <a:ext cx="230660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1948" y="2552910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6641" y="3391853"/>
            <a:ext cx="72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3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IP_2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</a:t>
            </a:r>
            <a:r>
              <a:rPr lang="en-US" sz="1600" dirty="0" err="1" smtClean="0"/>
              <a:t>Rearick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496706"/>
            <a:ext cx="3124200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350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i</a:t>
            </a:r>
            <a:r>
              <a:rPr lang="en-US" sz="1400" dirty="0" err="1" smtClean="0">
                <a:solidFill>
                  <a:prstClr val="black"/>
                </a:solidFill>
              </a:rPr>
              <a:t>jtag_si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33576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943600" y="2723749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27068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i</a:t>
            </a:r>
            <a:r>
              <a:rPr lang="en-US" sz="1600" dirty="0" err="1" smtClean="0">
                <a:solidFill>
                  <a:prstClr val="black"/>
                </a:solidFill>
              </a:rPr>
              <a:t>jtag_so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950046" y="362157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7D0B512-BE19-4AE8-9775-2EBAFF8E2DDE}"/>
              </a:ext>
            </a:extLst>
          </p:cNvPr>
          <p:cNvSpPr/>
          <p:nvPr/>
        </p:nvSpPr>
        <p:spPr>
          <a:xfrm>
            <a:off x="3031813" y="2370979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C8C9F86A-12F0-4CEC-8AA6-3AC4D725F832}"/>
              </a:ext>
            </a:extLst>
          </p:cNvPr>
          <p:cNvSpPr/>
          <p:nvPr/>
        </p:nvSpPr>
        <p:spPr>
          <a:xfrm rot="16200000">
            <a:off x="2624638" y="2842196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3103146" y="3171746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D87AC21-5DA3-4AEF-ABA8-95F38D872B33}"/>
              </a:ext>
            </a:extLst>
          </p:cNvPr>
          <p:cNvSpPr/>
          <p:nvPr/>
        </p:nvSpPr>
        <p:spPr>
          <a:xfrm>
            <a:off x="3635810" y="3112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80762C3-4C3C-4E21-A485-024069189359}"/>
              </a:ext>
            </a:extLst>
          </p:cNvPr>
          <p:cNvSpPr/>
          <p:nvPr/>
        </p:nvSpPr>
        <p:spPr>
          <a:xfrm>
            <a:off x="3639721" y="2630289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15C90F1-6EAA-47CE-B6C0-E128397FACE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25474" y="2719110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4522AEA-6241-4747-8B3D-39D951117EF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98741" y="2719110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3696871" y="282723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DEF5E21-FD4E-4B9D-98E2-2FD2B27A33C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13781" y="3199494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9AB27C35-2ABF-4328-9F64-B67363E1F22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21563" y="3201110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3868321" y="2827235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3513781" y="3000304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3517992" y="2998686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3868321" y="3289934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3696871" y="3289937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3271799" y="3450920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BD2962A-3257-4E6E-9BEE-4FD083EB94D0}"/>
              </a:ext>
            </a:extLst>
          </p:cNvPr>
          <p:cNvSpPr/>
          <p:nvPr/>
        </p:nvSpPr>
        <p:spPr>
          <a:xfrm>
            <a:off x="4140684" y="2600911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3869946" y="2980136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5456522" y="2730227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5289162" y="2730228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35EB641-D2D2-4ABC-8D54-22786D7AE299}"/>
              </a:ext>
            </a:extLst>
          </p:cNvPr>
          <p:cNvSpPr/>
          <p:nvPr/>
        </p:nvSpPr>
        <p:spPr>
          <a:xfrm>
            <a:off x="4128683" y="3075769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3868323" y="3454384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5079605" y="3204981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4916366" y="3203296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3271796" y="3169621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8368" y="24893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ijtag_interface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937692" y="254652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1100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62050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181100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952626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943101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100" y="3577706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p</a:t>
            </a:r>
            <a:r>
              <a:rPr lang="en-US" sz="1400" dirty="0" smtClean="0">
                <a:solidFill>
                  <a:prstClr val="black"/>
                </a:solidFill>
              </a:rPr>
              <a:t>u_mbist1-5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937686" y="38893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0740" y="3845438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</a:t>
            </a:r>
            <a:r>
              <a:rPr lang="en-US" sz="1400" dirty="0" err="1" smtClean="0">
                <a:solidFill>
                  <a:prstClr val="black"/>
                </a:solidFill>
              </a:rPr>
              <a:t>ast_ck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941802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856" y="4113170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4554443" y="224245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459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1BA02-06A1-4F45-B9DF-25AA1D0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77606-E8DD-E642-86E0-9F7C27A8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simulation environment consisting of various technologies implemented by a hierarchical topography </a:t>
            </a:r>
          </a:p>
          <a:p>
            <a:r>
              <a:rPr lang="en-US"/>
              <a:t>Model instruments using hardware test standards as the interface to the instruments </a:t>
            </a:r>
          </a:p>
          <a:p>
            <a:r>
              <a:rPr lang="en-US"/>
              <a:t>Provide a language independent interface to the simulated environment </a:t>
            </a:r>
          </a:p>
          <a:p>
            <a:r>
              <a:rPr lang="en-US"/>
              <a:t>Support testing of device and/or board designs in the simulator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E8D563-7BF4-6249-A313-595687A5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84929-748C-D441-AB42-380D711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7CC7CF-3BBD-9343-82AE-EAD2C0F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Bridges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74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TPSP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Martin </a:t>
            </a:r>
            <a:r>
              <a:rPr lang="en-US" sz="1600" dirty="0" err="1" smtClean="0"/>
              <a:t>Keim</a:t>
            </a:r>
            <a:r>
              <a:rPr lang="en-US" sz="1600" dirty="0" smtClean="0"/>
              <a:t> Use Case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496706"/>
            <a:ext cx="4588933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68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544094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027333" y="269291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86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48210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1618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2568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791618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84682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1563144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553619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71573" y="4107522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7026365" y="296838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82923" y="2872405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jtag_interface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552320" y="415704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19635" r="16776" b="8116"/>
          <a:stretch/>
        </p:blipFill>
        <p:spPr>
          <a:xfrm>
            <a:off x="2671234" y="1751096"/>
            <a:ext cx="4094201" cy="2434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776519" y="157001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pio_en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027333" y="165812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8301" y="1837744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spio_out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7031449" y="19258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40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spclk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560564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7023211" y="375973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3203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</a:rPr>
              <a:t>do_en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1556436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09597" y="2617674"/>
            <a:ext cx="50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7027327" y="40686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02517" y="3534076"/>
            <a:ext cx="15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power_usage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83588" y="3920372"/>
            <a:ext cx="113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thermal</a:t>
            </a:r>
            <a:r>
              <a:rPr lang="en-US" sz="1400" dirty="0" smtClean="0">
                <a:solidFill>
                  <a:prstClr val="black"/>
                </a:solidFill>
              </a:rPr>
              <a:t>_</a:t>
            </a:r>
            <a:br>
              <a:rPr lang="en-US" sz="1400" dirty="0" smtClean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register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smtClean="0"/>
              <a:t>SPItoI2C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OpenCores</a:t>
            </a:r>
            <a:r>
              <a:rPr lang="en-US" sz="1600" dirty="0" smtClean="0"/>
              <a:t>.com</a:t>
            </a:r>
            <a:r>
              <a:rPr lang="en-US" sz="1600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clock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scl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sda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7328" y="286694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mosi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186652" y="292409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3825919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s_n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388930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miso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51" y="1981519"/>
            <a:ext cx="2105025" cy="19240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98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Device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2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dirty="0" err="1"/>
              <a:t>JTAGCtrlMaster</a:t>
            </a:r>
            <a:r>
              <a:rPr lang="en-US" dirty="0"/>
              <a:t> </a:t>
            </a:r>
            <a:r>
              <a:rPr lang="en-US" dirty="0" smtClean="0"/>
              <a:t>Entity</a:t>
            </a:r>
            <a:br>
              <a:rPr lang="en-US" dirty="0" smtClean="0"/>
            </a:br>
            <a:r>
              <a:rPr lang="en-US" sz="1600" dirty="0" smtClean="0"/>
              <a:t>From OpenCores</a:t>
            </a:r>
            <a:r>
              <a:rPr lang="en-US" sz="1600" dirty="0" smtClean="0"/>
              <a:t>.com</a:t>
            </a:r>
            <a:r>
              <a:rPr lang="en-US" sz="1600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4489" y="1496706"/>
            <a:ext cx="3064476" cy="2943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6956" y="210630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clk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170182" y="2163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29391" y="315424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974" y="259097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tdo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74298" y="264812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17706" y="1531326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8656" y="1796783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49" name="Left Brace 48"/>
          <p:cNvSpPr/>
          <p:nvPr/>
        </p:nvSpPr>
        <p:spPr>
          <a:xfrm>
            <a:off x="1417706" y="1531326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406" y="163885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189232" y="1860183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79707" y="1594726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128423" y="342971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6835" y="3358447"/>
            <a:ext cx="63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trdy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3909" y="2031340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j</a:t>
            </a:r>
            <a:r>
              <a:rPr lang="en-US" sz="1400" dirty="0" err="1" smtClean="0">
                <a:solidFill>
                  <a:prstClr val="black"/>
                </a:solidFill>
              </a:rPr>
              <a:t>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6129391" y="211945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81549" y="2299072"/>
            <a:ext cx="9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tdi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133507" y="238718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69291" y="4188391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bit_count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182524" y="425177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11655" y="3079002"/>
            <a:ext cx="61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dout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9310" y="2341086"/>
            <a:ext cx="8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r</a:t>
            </a:r>
            <a:r>
              <a:rPr lang="en-US" sz="1400" dirty="0" err="1" smtClean="0">
                <a:solidFill>
                  <a:prstClr val="black"/>
                </a:solidFill>
              </a:rPr>
              <a:t>eset_n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182536" y="2398236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36764" y="418839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4916" y="408025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1645" y="3904177"/>
            <a:ext cx="93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tate_end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194878" y="39675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549118" y="39041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07270" y="38125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86249" y="3644677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state_start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182518" y="370806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536758" y="3644677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94910" y="354478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98603" y="3368701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addr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194872" y="343208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549112" y="3368701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07264" y="32688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194481" y="3092725"/>
            <a:ext cx="102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din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190750" y="3156108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2544990" y="3092725"/>
            <a:ext cx="140532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03142" y="299283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7328" y="2825754"/>
            <a:ext cx="153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wr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2186652" y="2882904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17276" y="3092725"/>
            <a:ext cx="154381" cy="307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00993" y="29817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76368" y="1775701"/>
            <a:ext cx="1005016" cy="121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BRAM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5168" y="1775701"/>
            <a:ext cx="609600" cy="135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TAP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8919" y="3156108"/>
            <a:ext cx="1013254" cy="9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200" dirty="0" smtClean="0"/>
              <a:t>State Machine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76839" y="3157149"/>
            <a:ext cx="489204" cy="527872"/>
            <a:chOff x="4209536" y="3132648"/>
            <a:chExt cx="978408" cy="1055743"/>
          </a:xfrm>
          <a:solidFill>
            <a:srgbClr val="FFC000"/>
          </a:solidFill>
        </p:grpSpPr>
        <p:sp>
          <p:nvSpPr>
            <p:cNvPr id="19" name="Circular Arrow 18"/>
            <p:cNvSpPr/>
            <p:nvPr/>
          </p:nvSpPr>
          <p:spPr>
            <a:xfrm>
              <a:off x="4209536" y="3132648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ircular Arrow 74"/>
            <p:cNvSpPr/>
            <p:nvPr/>
          </p:nvSpPr>
          <p:spPr>
            <a:xfrm rot="10800000">
              <a:off x="4209536" y="3209983"/>
              <a:ext cx="978408" cy="978408"/>
            </a:xfrm>
            <a:prstGeom prst="circular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Right Arrow 75"/>
          <p:cNvSpPr/>
          <p:nvPr/>
        </p:nvSpPr>
        <p:spPr>
          <a:xfrm flipH="1">
            <a:off x="6132539" y="3796305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flipH="1">
            <a:off x="6128417" y="4138179"/>
            <a:ext cx="876300" cy="1809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93903" y="3716797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a</a:t>
            </a:r>
            <a:r>
              <a:rPr lang="en-US" sz="1400" dirty="0" err="1" smtClean="0">
                <a:solidFill>
                  <a:prstClr val="black"/>
                </a:solidFill>
              </a:rPr>
              <a:t>ddr_width</a:t>
            </a:r>
            <a:r>
              <a:rPr lang="en-US" sz="1400" dirty="0" smtClean="0">
                <a:solidFill>
                  <a:prstClr val="black"/>
                </a:solidFill>
              </a:rPr>
              <a:t>=10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3305" y="4083385"/>
            <a:ext cx="14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data_width</a:t>
            </a:r>
            <a:r>
              <a:rPr lang="en-US" sz="1400" dirty="0" smtClean="0">
                <a:solidFill>
                  <a:prstClr val="black"/>
                </a:solidFill>
              </a:rPr>
              <a:t>=8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Instrument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MBIST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733676" y="1276350"/>
            <a:ext cx="3667124" cy="2883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Simulated MBIST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791075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6825" y="16192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188297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initialize_delay</a:t>
            </a:r>
            <a:r>
              <a:rPr lang="en-US" sz="1400"/>
              <a:t>=10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5575" y="4302323"/>
            <a:ext cx="217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thermal_register</a:t>
            </a:r>
            <a:r>
              <a:rPr lang="en-US" sz="1400"/>
              <a:t>(0-100)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4292798"/>
            <a:ext cx="249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power_usage_register</a:t>
            </a:r>
            <a:r>
              <a:rPr lang="en-US" sz="1400"/>
              <a:t>(0-100)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" y="3759398"/>
            <a:ext cx="170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status_register</a:t>
            </a:r>
            <a:r>
              <a:rPr lang="en-US" sz="1400"/>
              <a:t>[0:7]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962" y="3070336"/>
            <a:ext cx="182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control_register</a:t>
            </a:r>
            <a:r>
              <a:rPr lang="en-US" sz="1400"/>
              <a:t>[0:7]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037145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239000" y="333077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analyze_delay</a:t>
            </a:r>
            <a:r>
              <a:rPr lang="en-US" sz="1400"/>
              <a:t>=20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9000" y="25687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test_delay</a:t>
            </a:r>
            <a:r>
              <a:rPr lang="en-US" sz="1400"/>
              <a:t>=30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216733" y="1363391"/>
            <a:ext cx="2703784" cy="2703784"/>
            <a:chOff x="3216733" y="1363391"/>
            <a:chExt cx="2703784" cy="2703784"/>
          </a:xfrm>
        </p:grpSpPr>
        <p:sp>
          <p:nvSpPr>
            <p:cNvPr id="2" name="Oval 1"/>
            <p:cNvSpPr/>
            <p:nvPr/>
          </p:nvSpPr>
          <p:spPr>
            <a:xfrm>
              <a:off x="3216733" y="1363391"/>
              <a:ext cx="2703784" cy="27037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MBIST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FSM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44163" y="1867966"/>
              <a:ext cx="2062578" cy="1722169"/>
              <a:chOff x="2855559" y="1330642"/>
              <a:chExt cx="3514725" cy="29346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17709" y="1330642"/>
                <a:ext cx="685800" cy="609600"/>
                <a:chOff x="4495800" y="1733550"/>
                <a:chExt cx="685800" cy="6096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95800" y="1733550"/>
                  <a:ext cx="609600" cy="6096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95800" y="19049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START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665434" y="2092106"/>
                <a:ext cx="685800" cy="609600"/>
                <a:chOff x="3105150" y="2190750"/>
                <a:chExt cx="685800" cy="609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24200" y="2190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05150" y="24193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636609" y="1330642"/>
                <a:ext cx="685800" cy="609600"/>
                <a:chOff x="4695825" y="1809750"/>
                <a:chExt cx="685800" cy="6096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724400" y="1809750"/>
                  <a:ext cx="609600" cy="609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95825" y="198119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IDLE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84484" y="3046095"/>
                <a:ext cx="685800" cy="609600"/>
                <a:chOff x="3019425" y="1390650"/>
                <a:chExt cx="685800" cy="6096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048000" y="13906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19425" y="1551086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INITIALIZE</a:t>
                  </a:r>
                </a:p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817709" y="3655695"/>
                <a:ext cx="685800" cy="609600"/>
                <a:chOff x="6019800" y="1981200"/>
                <a:chExt cx="685800" cy="6096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19800" y="2152649"/>
                  <a:ext cx="685800" cy="2884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27084" y="3653150"/>
                <a:ext cx="685800" cy="609600"/>
                <a:chOff x="6200775" y="2876550"/>
                <a:chExt cx="685800" cy="6096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229350" y="2876550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200775" y="2952750"/>
                  <a:ext cx="685800" cy="41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TEST</a:t>
                  </a:r>
                  <a:b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5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  <a:endParaRPr lang="en-US" sz="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2903184" y="2904708"/>
                <a:ext cx="685800" cy="609600"/>
                <a:chOff x="6019800" y="1981200"/>
                <a:chExt cx="685800" cy="6096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048375" y="1981200"/>
                  <a:ext cx="609600" cy="6096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019800" y="2152649"/>
                  <a:ext cx="685800" cy="236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855559" y="1945867"/>
                <a:ext cx="685800" cy="609600"/>
                <a:chOff x="7219950" y="2976577"/>
                <a:chExt cx="685800" cy="6096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7267575" y="2976577"/>
                  <a:ext cx="609600" cy="6096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19950" y="3128977"/>
                  <a:ext cx="685800" cy="314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ANALYZE</a:t>
                  </a:r>
                  <a:b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</a:br>
                  <a:r>
                    <a:rPr lang="en-US" sz="3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DELAY</a:t>
                  </a:r>
                </a:p>
              </p:txBody>
            </p:sp>
          </p:grpSp>
          <p:cxnSp>
            <p:nvCxnSpPr>
              <p:cNvPr id="41" name="Curved Connector 40"/>
              <p:cNvCxnSpPr>
                <a:stCxn id="24" idx="7"/>
                <a:endCxn id="18" idx="1"/>
              </p:cNvCxnSpPr>
              <p:nvPr/>
            </p:nvCxnSpPr>
            <p:spPr>
              <a:xfrm rot="5400000" flipH="1" flipV="1">
                <a:off x="4546246" y="1059180"/>
                <a:ext cx="12700" cy="721473"/>
              </a:xfrm>
              <a:prstGeom prst="curvedConnector3">
                <a:avLst>
                  <a:gd name="adj1" fmla="val 852929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18" idx="6"/>
                <a:endCxn id="21" idx="0"/>
              </p:cNvCxnSpPr>
              <p:nvPr/>
            </p:nvCxnSpPr>
            <p:spPr>
              <a:xfrm>
                <a:off x="5427309" y="1635442"/>
                <a:ext cx="561975" cy="456664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stCxn id="22" idx="3"/>
                <a:endCxn id="28" idx="3"/>
              </p:cNvCxnSpPr>
              <p:nvPr/>
            </p:nvCxnSpPr>
            <p:spPr>
              <a:xfrm>
                <a:off x="6351233" y="2438711"/>
                <a:ext cx="19051" cy="925160"/>
              </a:xfrm>
              <a:prstGeom prst="curvedConnector3">
                <a:avLst>
                  <a:gd name="adj1" fmla="val 2144723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>
                <a:stCxn id="27" idx="4"/>
                <a:endCxn id="31" idx="3"/>
              </p:cNvCxnSpPr>
              <p:nvPr/>
            </p:nvCxnSpPr>
            <p:spPr>
              <a:xfrm rot="5400000">
                <a:off x="5602845" y="3556358"/>
                <a:ext cx="315678" cy="514352"/>
              </a:xfrm>
              <a:prstGeom prst="curvedConnector2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30" idx="3"/>
                <a:endCxn id="33" idx="5"/>
              </p:cNvCxnSpPr>
              <p:nvPr/>
            </p:nvCxnSpPr>
            <p:spPr>
              <a:xfrm rot="5400000" flipH="1">
                <a:off x="4554499" y="3794963"/>
                <a:ext cx="2545" cy="759573"/>
              </a:xfrm>
              <a:prstGeom prst="curvedConnector3">
                <a:avLst>
                  <a:gd name="adj1" fmla="val -7250452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stCxn id="33" idx="3"/>
                <a:endCxn id="36" idx="4"/>
              </p:cNvCxnSpPr>
              <p:nvPr/>
            </p:nvCxnSpPr>
            <p:spPr>
              <a:xfrm rot="5400000" flipH="1">
                <a:off x="3161162" y="3589705"/>
                <a:ext cx="659168" cy="508374"/>
              </a:xfrm>
              <a:prstGeom prst="curvedConnector3">
                <a:avLst>
                  <a:gd name="adj1" fmla="val -4874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37" idx="1"/>
                <a:endCxn id="40" idx="1"/>
              </p:cNvCxnSpPr>
              <p:nvPr/>
            </p:nvCxnSpPr>
            <p:spPr>
              <a:xfrm rot="10800000">
                <a:off x="2855559" y="2255608"/>
                <a:ext cx="47625" cy="938555"/>
              </a:xfrm>
              <a:prstGeom prst="curvedConnector3">
                <a:avLst>
                  <a:gd name="adj1" fmla="val 917948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9" idx="0"/>
                <a:endCxn id="25" idx="1"/>
              </p:cNvCxnSpPr>
              <p:nvPr/>
            </p:nvCxnSpPr>
            <p:spPr>
              <a:xfrm rot="5400000" flipH="1" flipV="1">
                <a:off x="3272523" y="1581781"/>
                <a:ext cx="299547" cy="428625"/>
              </a:xfrm>
              <a:prstGeom prst="curvedConnector2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24" idx="1"/>
                <a:endCxn id="24" idx="0"/>
              </p:cNvCxnSpPr>
              <p:nvPr/>
            </p:nvCxnSpPr>
            <p:spPr>
              <a:xfrm rot="5400000" flipH="1" flipV="1">
                <a:off x="3817584" y="1267516"/>
                <a:ext cx="89274" cy="215526"/>
              </a:xfrm>
              <a:prstGeom prst="curvedConnector3">
                <a:avLst>
                  <a:gd name="adj1" fmla="val 356066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Left-Right Arrow 54"/>
          <p:cNvSpPr/>
          <p:nvPr/>
        </p:nvSpPr>
        <p:spPr>
          <a:xfrm>
            <a:off x="1852612" y="303080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1852612" y="3718891"/>
            <a:ext cx="881064" cy="38684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Up Arrow 58"/>
          <p:cNvSpPr/>
          <p:nvPr/>
        </p:nvSpPr>
        <p:spPr>
          <a:xfrm>
            <a:off x="259080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 flipH="1">
            <a:off x="5555120" y="4160282"/>
            <a:ext cx="998080" cy="39266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6400800" y="1952506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>
            <a:off x="6410325" y="2650183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-Right Arrow 63"/>
          <p:cNvSpPr/>
          <p:nvPr/>
        </p:nvSpPr>
        <p:spPr>
          <a:xfrm>
            <a:off x="6400800" y="3417650"/>
            <a:ext cx="881064" cy="149423"/>
          </a:xfrm>
          <a:prstGeom prst="leftRightArrow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71776" y="3542208"/>
            <a:ext cx="8171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/>
              <a:t>POWER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ANALYZE=70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55120" y="3551742"/>
            <a:ext cx="80758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/>
              <a:t>THERMAL PRESETS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IDLE=5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START=10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INIT=30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TEST=100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/>
              <a:t>ANALYZE=70</a:t>
            </a:r>
          </a:p>
        </p:txBody>
      </p:sp>
      <p:sp>
        <p:nvSpPr>
          <p:cNvPr id="67" name="Left-Right Arrow 66"/>
          <p:cNvSpPr/>
          <p:nvPr/>
        </p:nvSpPr>
        <p:spPr>
          <a:xfrm>
            <a:off x="1852612" y="2495550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>
            <a:off x="1847851" y="2742879"/>
            <a:ext cx="881064" cy="14942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85850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6800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3" name="Left Brace 2"/>
          <p:cNvSpPr/>
          <p:nvPr/>
        </p:nvSpPr>
        <p:spPr>
          <a:xfrm>
            <a:off x="1085850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9550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1857376" y="16764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857375" y="21050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17709" y="1330642"/>
            <a:ext cx="685800" cy="609600"/>
            <a:chOff x="4495800" y="1733550"/>
            <a:chExt cx="685800" cy="609600"/>
          </a:xfrm>
        </p:grpSpPr>
        <p:sp>
          <p:nvSpPr>
            <p:cNvPr id="11" name="Oval 10"/>
            <p:cNvSpPr/>
            <p:nvPr/>
          </p:nvSpPr>
          <p:spPr>
            <a:xfrm>
              <a:off x="4495800" y="1733550"/>
              <a:ext cx="609600" cy="609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19050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MBIST Simulation State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3234" y="4767263"/>
            <a:ext cx="905523" cy="273844"/>
          </a:xfrm>
        </p:spPr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67263"/>
            <a:ext cx="2847975" cy="273844"/>
          </a:xfrm>
        </p:spPr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2713" y="4767263"/>
            <a:ext cx="561975" cy="27384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65434" y="2092106"/>
            <a:ext cx="685800" cy="609600"/>
            <a:chOff x="3105150" y="2190750"/>
            <a:chExt cx="685800" cy="609600"/>
          </a:xfrm>
        </p:grpSpPr>
        <p:sp>
          <p:nvSpPr>
            <p:cNvPr id="18" name="Oval 17"/>
            <p:cNvSpPr/>
            <p:nvPr/>
          </p:nvSpPr>
          <p:spPr>
            <a:xfrm>
              <a:off x="3124200" y="2190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05150" y="241935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  <a:endParaRPr lang="en-US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6609" y="1330642"/>
            <a:ext cx="685800" cy="609600"/>
            <a:chOff x="4695825" y="1809750"/>
            <a:chExt cx="685800" cy="609600"/>
          </a:xfrm>
        </p:grpSpPr>
        <p:sp>
          <p:nvSpPr>
            <p:cNvPr id="22" name="Oval 21"/>
            <p:cNvSpPr/>
            <p:nvPr/>
          </p:nvSpPr>
          <p:spPr>
            <a:xfrm>
              <a:off x="4724400" y="1809750"/>
              <a:ext cx="609600" cy="609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5825" y="198120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IDLE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84484" y="3046095"/>
            <a:ext cx="685800" cy="609600"/>
            <a:chOff x="3019425" y="1390650"/>
            <a:chExt cx="685800" cy="609600"/>
          </a:xfrm>
        </p:grpSpPr>
        <p:sp>
          <p:nvSpPr>
            <p:cNvPr id="28" name="Oval 27"/>
            <p:cNvSpPr/>
            <p:nvPr/>
          </p:nvSpPr>
          <p:spPr>
            <a:xfrm>
              <a:off x="3048000" y="13906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9425" y="155108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INITIALIZE</a:t>
              </a:r>
            </a:p>
            <a:p>
              <a:pPr algn="ctr"/>
              <a:r>
                <a:rPr lang="en-US" sz="7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7709" y="3655695"/>
            <a:ext cx="685800" cy="609600"/>
            <a:chOff x="6019800" y="1981200"/>
            <a:chExt cx="685800" cy="609600"/>
          </a:xfrm>
        </p:grpSpPr>
        <p:sp>
          <p:nvSpPr>
            <p:cNvPr id="31" name="Oval 30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9800" y="215265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7084" y="3653150"/>
            <a:ext cx="685800" cy="609600"/>
            <a:chOff x="6200775" y="2876550"/>
            <a:chExt cx="685800" cy="609600"/>
          </a:xfrm>
        </p:grpSpPr>
        <p:sp>
          <p:nvSpPr>
            <p:cNvPr id="35" name="Oval 34"/>
            <p:cNvSpPr/>
            <p:nvPr/>
          </p:nvSpPr>
          <p:spPr>
            <a:xfrm>
              <a:off x="6229350" y="2876550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775" y="2952750"/>
              <a:ext cx="6858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</a:t>
              </a:r>
              <a:b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03184" y="2904708"/>
            <a:ext cx="685800" cy="609600"/>
            <a:chOff x="6019800" y="1981200"/>
            <a:chExt cx="685800" cy="609600"/>
          </a:xfrm>
        </p:grpSpPr>
        <p:sp>
          <p:nvSpPr>
            <p:cNvPr id="38" name="Oval 37"/>
            <p:cNvSpPr/>
            <p:nvPr/>
          </p:nvSpPr>
          <p:spPr>
            <a:xfrm>
              <a:off x="6048375" y="1981200"/>
              <a:ext cx="609600" cy="609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9800" y="2152650"/>
              <a:ext cx="685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endParaRPr lang="en-US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55559" y="1945867"/>
            <a:ext cx="685800" cy="609600"/>
            <a:chOff x="7219950" y="2976577"/>
            <a:chExt cx="685800" cy="609600"/>
          </a:xfrm>
        </p:grpSpPr>
        <p:sp>
          <p:nvSpPr>
            <p:cNvPr id="42" name="Oval 41"/>
            <p:cNvSpPr/>
            <p:nvPr/>
          </p:nvSpPr>
          <p:spPr>
            <a:xfrm>
              <a:off x="7267575" y="2976577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9950" y="312897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ANALYZE</a:t>
              </a:r>
              <a:b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DELAY</a:t>
              </a:r>
              <a:endParaRPr lang="en-US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8" name="Curved Connector 47"/>
          <p:cNvCxnSpPr>
            <a:stCxn id="22" idx="7"/>
            <a:endCxn id="11" idx="1"/>
          </p:cNvCxnSpPr>
          <p:nvPr/>
        </p:nvCxnSpPr>
        <p:spPr>
          <a:xfrm rot="5400000" flipH="1" flipV="1">
            <a:off x="4546246" y="1059180"/>
            <a:ext cx="12700" cy="721473"/>
          </a:xfrm>
          <a:prstGeom prst="curvedConnector3">
            <a:avLst>
              <a:gd name="adj1" fmla="val 85292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1" idx="6"/>
            <a:endCxn id="18" idx="0"/>
          </p:cNvCxnSpPr>
          <p:nvPr/>
        </p:nvCxnSpPr>
        <p:spPr>
          <a:xfrm>
            <a:off x="5427309" y="1635442"/>
            <a:ext cx="561975" cy="45666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9" idx="3"/>
            <a:endCxn id="29" idx="3"/>
          </p:cNvCxnSpPr>
          <p:nvPr/>
        </p:nvCxnSpPr>
        <p:spPr>
          <a:xfrm>
            <a:off x="6351234" y="2420734"/>
            <a:ext cx="19050" cy="939686"/>
          </a:xfrm>
          <a:prstGeom prst="curvedConnector3">
            <a:avLst>
              <a:gd name="adj1" fmla="val 130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28" idx="4"/>
            <a:endCxn id="32" idx="3"/>
          </p:cNvCxnSpPr>
          <p:nvPr/>
        </p:nvCxnSpPr>
        <p:spPr>
          <a:xfrm rot="5400000">
            <a:off x="5609557" y="3549647"/>
            <a:ext cx="302255" cy="514350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1" idx="3"/>
            <a:endCxn id="35" idx="5"/>
          </p:cNvCxnSpPr>
          <p:nvPr/>
        </p:nvCxnSpPr>
        <p:spPr>
          <a:xfrm rot="5400000" flipH="1">
            <a:off x="4554499" y="3794963"/>
            <a:ext cx="2545" cy="759573"/>
          </a:xfrm>
          <a:prstGeom prst="curvedConnector3">
            <a:avLst>
              <a:gd name="adj1" fmla="val -7250452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5" idx="3"/>
            <a:endCxn id="38" idx="4"/>
          </p:cNvCxnSpPr>
          <p:nvPr/>
        </p:nvCxnSpPr>
        <p:spPr>
          <a:xfrm rot="5400000" flipH="1">
            <a:off x="3161162" y="3589705"/>
            <a:ext cx="659168" cy="508374"/>
          </a:xfrm>
          <a:prstGeom prst="curvedConnector3">
            <a:avLst>
              <a:gd name="adj1" fmla="val -487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9" idx="1"/>
            <a:endCxn id="43" idx="1"/>
          </p:cNvCxnSpPr>
          <p:nvPr/>
        </p:nvCxnSpPr>
        <p:spPr>
          <a:xfrm rot="10800000">
            <a:off x="2855560" y="2282934"/>
            <a:ext cx="47625" cy="908641"/>
          </a:xfrm>
          <a:prstGeom prst="curvedConnector3">
            <a:avLst>
              <a:gd name="adj1" fmla="val 58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42" idx="0"/>
            <a:endCxn id="23" idx="1"/>
          </p:cNvCxnSpPr>
          <p:nvPr/>
        </p:nvCxnSpPr>
        <p:spPr>
          <a:xfrm rot="5400000" flipH="1" flipV="1">
            <a:off x="3265811" y="1575070"/>
            <a:ext cx="312970" cy="42862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2" idx="1"/>
            <a:endCxn id="22" idx="0"/>
          </p:cNvCxnSpPr>
          <p:nvPr/>
        </p:nvCxnSpPr>
        <p:spPr>
          <a:xfrm rot="5400000" flipH="1" flipV="1">
            <a:off x="3817584" y="1267516"/>
            <a:ext cx="89274" cy="215526"/>
          </a:xfrm>
          <a:prstGeom prst="curvedConnector3">
            <a:avLst>
              <a:gd name="adj1" fmla="val 35606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Callout 85"/>
          <p:cNvSpPr/>
          <p:nvPr/>
        </p:nvSpPr>
        <p:spPr>
          <a:xfrm>
            <a:off x="3931884" y="2420733"/>
            <a:ext cx="1352550" cy="454342"/>
          </a:xfrm>
          <a:prstGeom prst="wedgeEllipseCallout">
            <a:avLst>
              <a:gd name="adj1" fmla="val -41960"/>
              <a:gd name="adj2" fmla="val -1953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Entrance State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5427309" y="1047750"/>
            <a:ext cx="1685925" cy="454342"/>
          </a:xfrm>
          <a:prstGeom prst="wedgeEllipseCallout">
            <a:avLst>
              <a:gd name="adj1" fmla="val -57556"/>
              <a:gd name="adj2" fmla="val 541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Control Start Bit moves to here</a:t>
            </a:r>
          </a:p>
        </p:txBody>
      </p:sp>
      <p:sp>
        <p:nvSpPr>
          <p:cNvPr id="88" name="Oval Callout 87"/>
          <p:cNvSpPr/>
          <p:nvPr/>
        </p:nvSpPr>
        <p:spPr>
          <a:xfrm>
            <a:off x="6198834" y="1635442"/>
            <a:ext cx="1371600" cy="647491"/>
          </a:xfrm>
          <a:prstGeom prst="wedgeEllipseCallout">
            <a:avLst>
              <a:gd name="adj1" fmla="val -52083"/>
              <a:gd name="adj2" fmla="val 551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setup operations</a:t>
            </a:r>
          </a:p>
        </p:txBody>
      </p:sp>
      <p:sp>
        <p:nvSpPr>
          <p:cNvPr id="89" name="Oval Callout 88"/>
          <p:cNvSpPr/>
          <p:nvPr/>
        </p:nvSpPr>
        <p:spPr>
          <a:xfrm>
            <a:off x="6198834" y="3514307"/>
            <a:ext cx="1447800" cy="750988"/>
          </a:xfrm>
          <a:prstGeom prst="wedgeEllipseCallout">
            <a:avLst>
              <a:gd name="adj1" fmla="val -48465"/>
              <a:gd name="adj2" fmla="val -585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initialization</a:t>
            </a:r>
          </a:p>
        </p:txBody>
      </p:sp>
      <p:sp>
        <p:nvSpPr>
          <p:cNvPr id="90" name="Oval Callout 89"/>
          <p:cNvSpPr/>
          <p:nvPr/>
        </p:nvSpPr>
        <p:spPr>
          <a:xfrm>
            <a:off x="5284434" y="4173476"/>
            <a:ext cx="1371600" cy="684274"/>
          </a:xfrm>
          <a:prstGeom prst="wedgeEllipseCallout">
            <a:avLst>
              <a:gd name="adj1" fmla="val -51715"/>
              <a:gd name="adj2" fmla="val -613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memory test operations</a:t>
            </a:r>
          </a:p>
        </p:txBody>
      </p:sp>
      <p:sp>
        <p:nvSpPr>
          <p:cNvPr id="91" name="Oval Callout 90"/>
          <p:cNvSpPr/>
          <p:nvPr/>
        </p:nvSpPr>
        <p:spPr>
          <a:xfrm>
            <a:off x="2541234" y="4265295"/>
            <a:ext cx="1724026" cy="592455"/>
          </a:xfrm>
          <a:prstGeom prst="wedgeEllipseCallout">
            <a:avLst>
              <a:gd name="adj1" fmla="val 25789"/>
              <a:gd name="adj2" fmla="val -6772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testing</a:t>
            </a:r>
          </a:p>
        </p:txBody>
      </p:sp>
      <p:sp>
        <p:nvSpPr>
          <p:cNvPr id="92" name="Oval Callout 91"/>
          <p:cNvSpPr/>
          <p:nvPr/>
        </p:nvSpPr>
        <p:spPr>
          <a:xfrm>
            <a:off x="1626834" y="3209508"/>
            <a:ext cx="1304925" cy="680293"/>
          </a:xfrm>
          <a:prstGeom prst="wedgeEllipseCallout">
            <a:avLst>
              <a:gd name="adj1" fmla="val 65298"/>
              <a:gd name="adj2" fmla="val -383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analysis operations</a:t>
            </a:r>
          </a:p>
        </p:txBody>
      </p:sp>
      <p:sp>
        <p:nvSpPr>
          <p:cNvPr id="93" name="Oval Callout 92"/>
          <p:cNvSpPr/>
          <p:nvPr/>
        </p:nvSpPr>
        <p:spPr>
          <a:xfrm>
            <a:off x="1398234" y="1502092"/>
            <a:ext cx="1600200" cy="748575"/>
          </a:xfrm>
          <a:prstGeom prst="wedgeEllipseCallout">
            <a:avLst>
              <a:gd name="adj1" fmla="val 58929"/>
              <a:gd name="adj2" fmla="val 290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 N clock ticks to simulate analyzing</a:t>
            </a:r>
          </a:p>
        </p:txBody>
      </p:sp>
      <p:cxnSp>
        <p:nvCxnSpPr>
          <p:cNvPr id="7" name="Curved Connector 6"/>
          <p:cNvCxnSpPr>
            <a:stCxn id="28" idx="1"/>
            <a:endCxn id="23" idx="3"/>
          </p:cNvCxnSpPr>
          <p:nvPr/>
        </p:nvCxnSpPr>
        <p:spPr>
          <a:xfrm rot="16200000" flipV="1">
            <a:off x="4311135" y="1644171"/>
            <a:ext cx="1502472" cy="147992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22" idx="4"/>
          </p:cNvCxnSpPr>
          <p:nvPr/>
        </p:nvCxnSpPr>
        <p:spPr>
          <a:xfrm rot="5400000" flipH="1" flipV="1">
            <a:off x="2967667" y="2727033"/>
            <a:ext cx="1789108" cy="215526"/>
          </a:xfrm>
          <a:prstGeom prst="curved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3" idx="3"/>
            <a:endCxn id="22" idx="3"/>
          </p:cNvCxnSpPr>
          <p:nvPr/>
        </p:nvCxnSpPr>
        <p:spPr>
          <a:xfrm flipV="1">
            <a:off x="3541359" y="1850968"/>
            <a:ext cx="213099" cy="431965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796303" y="1690768"/>
            <a:ext cx="4002657" cy="2242868"/>
            <a:chOff x="5141343" y="1500996"/>
            <a:chExt cx="4002657" cy="2242868"/>
          </a:xfrm>
        </p:grpSpPr>
        <p:sp>
          <p:nvSpPr>
            <p:cNvPr id="34" name="Rectangle 33"/>
            <p:cNvSpPr/>
            <p:nvPr/>
          </p:nvSpPr>
          <p:spPr>
            <a:xfrm>
              <a:off x="5141343" y="1500996"/>
              <a:ext cx="4002657" cy="224286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IP_2 Core From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Rearick</a:t>
              </a:r>
              <a:r>
                <a:rPr lang="en-US" sz="1600" dirty="0" smtClean="0">
                  <a:solidFill>
                    <a:schemeClr val="tx1"/>
                  </a:solidFill>
                </a:rPr>
                <a:t> Use Case Model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7D0B512-BE19-4AE8-9775-2EBAFF8E2DDE}"/>
                </a:ext>
              </a:extLst>
            </p:cNvPr>
            <p:cNvSpPr/>
            <p:nvPr/>
          </p:nvSpPr>
          <p:spPr>
            <a:xfrm>
              <a:off x="6291401" y="1982955"/>
              <a:ext cx="2764226" cy="1206326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b"/>
            <a:lstStyle/>
            <a:p>
              <a:pPr algn="r" defTabSz="342884"/>
              <a:r>
                <a:rPr lang="en-US" sz="140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IP_2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="" xmlns:a16="http://schemas.microsoft.com/office/drawing/2014/main" id="{C8C9F86A-12F0-4CEC-8AA6-3AC4D725F832}"/>
                </a:ext>
              </a:extLst>
            </p:cNvPr>
            <p:cNvSpPr/>
            <p:nvPr/>
          </p:nvSpPr>
          <p:spPr>
            <a:xfrm rot="16200000">
              <a:off x="5884226" y="2454172"/>
              <a:ext cx="795528" cy="152676"/>
            </a:xfrm>
            <a:prstGeom prst="hexagon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1100">
                  <a:solidFill>
                    <a:prstClr val="white"/>
                  </a:solidFill>
                </a:rPr>
                <a:t>1687 I/F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5C71DCE-71A4-41ED-B2FF-A66F10A55032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34" y="2783722"/>
              <a:ext cx="16865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D87AC21-5DA3-4AEF-ABA8-95F38D872B33}"/>
                </a:ext>
              </a:extLst>
            </p:cNvPr>
            <p:cNvSpPr/>
            <p:nvPr/>
          </p:nvSpPr>
          <p:spPr>
            <a:xfrm>
              <a:off x="6895398" y="2724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0762C3-4C3C-4E21-A485-024069189359}"/>
                </a:ext>
              </a:extLst>
            </p:cNvPr>
            <p:cNvSpPr/>
            <p:nvPr/>
          </p:nvSpPr>
          <p:spPr>
            <a:xfrm>
              <a:off x="6899309" y="2242265"/>
              <a:ext cx="285750" cy="177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89" rIns="0" bIns="34289" rtlCol="0" anchor="ctr"/>
            <a:lstStyle/>
            <a:p>
              <a:pPr algn="ctr" defTabSz="342884"/>
              <a:r>
                <a:rPr lang="en-US" sz="900">
                  <a:solidFill>
                    <a:prstClr val="white"/>
                  </a:solidFill>
                </a:rPr>
                <a:t>SIB1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15C90F1-6EAA-47CE-B6C0-E128397FACE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85062" y="2331086"/>
              <a:ext cx="20251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4522AEA-6241-4747-8B3D-39D951117EF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58329" y="2331086"/>
              <a:ext cx="54098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177E94F-811E-4461-9A0E-1573EB66B3C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439211"/>
              <a:ext cx="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DEF5E21-FD4E-4B9D-98E2-2FD2B27A33C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773369" y="2811470"/>
              <a:ext cx="122030" cy="16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AB27C35-2ABF-4328-9F64-B67363E1F22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181151" y="2813086"/>
              <a:ext cx="206425" cy="2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44DB9393-CA63-47ED-9AF1-F5D9E8F20F0F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439211"/>
              <a:ext cx="0" cy="1626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347EC7EE-A764-4FE3-B426-1AAF28120A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69" y="2612280"/>
              <a:ext cx="1830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C72FD57-05F9-4F5A-AE74-38E9E90F8AF9}"/>
                </a:ext>
              </a:extLst>
            </p:cNvPr>
            <p:cNvCxnSpPr>
              <a:cxnSpLocks/>
            </p:cNvCxnSpPr>
            <p:nvPr/>
          </p:nvCxnSpPr>
          <p:spPr>
            <a:xfrm>
              <a:off x="6777580" y="2610662"/>
              <a:ext cx="0" cy="200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7D1C821-72D4-41FC-90A8-81373AAF4798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09" y="2901910"/>
              <a:ext cx="0" cy="165234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DF74E95-D999-479D-AAE0-728D68869375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59" y="2901913"/>
              <a:ext cx="0" cy="16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ECE29B2-DA7B-4584-9707-3E02CB579E44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7" y="3062896"/>
              <a:ext cx="425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BD2962A-3257-4E6E-9BEE-4FD083EB94D0}"/>
                </a:ext>
              </a:extLst>
            </p:cNvPr>
            <p:cNvSpPr/>
            <p:nvPr/>
          </p:nvSpPr>
          <p:spPr>
            <a:xfrm>
              <a:off x="7400272" y="2212887"/>
              <a:ext cx="1315838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dirty="0" err="1">
                  <a:solidFill>
                    <a:prstClr val="white"/>
                  </a:solidFill>
                </a:rPr>
                <a:t>PowerSupplyMonitor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ED55529-0951-4630-A204-6CE339CF6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9534" y="2601812"/>
              <a:ext cx="170734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18ABCC6-E55F-4F10-A399-7A877383D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3449" y="2342203"/>
              <a:ext cx="3428" cy="254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098305D-4515-46DB-A3B3-388532491AC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716110" y="2342203"/>
              <a:ext cx="1207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435EB641-D2D2-4ABC-8D54-22786D7AE299}"/>
                </a:ext>
              </a:extLst>
            </p:cNvPr>
            <p:cNvSpPr/>
            <p:nvPr/>
          </p:nvSpPr>
          <p:spPr>
            <a:xfrm>
              <a:off x="7388271" y="2687745"/>
              <a:ext cx="785617" cy="2586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 defTabSz="342884"/>
              <a:r>
                <a:rPr lang="en-US" sz="900" err="1">
                  <a:solidFill>
                    <a:prstClr val="white"/>
                  </a:solidFill>
                </a:rPr>
                <a:t>NoiseMaker</a:t>
              </a:r>
              <a:endParaRPr lang="en-US" sz="900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567B9E37-51C2-4220-ABCF-5E0D4B9D4343}"/>
                </a:ext>
              </a:extLst>
            </p:cNvPr>
            <p:cNvCxnSpPr>
              <a:cxnSpLocks/>
            </p:cNvCxnSpPr>
            <p:nvPr/>
          </p:nvCxnSpPr>
          <p:spPr>
            <a:xfrm>
              <a:off x="7127911" y="3066360"/>
              <a:ext cx="12112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98C24B2-E161-4BA7-A2D3-AC33AA4FA1B6}"/>
                </a:ext>
              </a:extLst>
            </p:cNvPr>
            <p:cNvCxnSpPr>
              <a:cxnSpLocks/>
            </p:cNvCxnSpPr>
            <p:nvPr/>
          </p:nvCxnSpPr>
          <p:spPr>
            <a:xfrm>
              <a:off x="8339193" y="2816957"/>
              <a:ext cx="0" cy="249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4DE73E7-C223-4783-A0B6-C04A9A38F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5954" y="2815272"/>
              <a:ext cx="167363" cy="1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F379A07-C853-4542-9B14-B79B65B8CA5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384" y="2781597"/>
              <a:ext cx="0" cy="28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-Right Arrow 28">
              <a:extLst>
                <a:ext uri="{FF2B5EF4-FFF2-40B4-BE49-F238E27FC236}">
                  <a16:creationId xmlns="" xmlns:a16="http://schemas.microsoft.com/office/drawing/2014/main" id="{7A662A17-E3B0-48D8-B371-CEC08352A465}"/>
                </a:ext>
              </a:extLst>
            </p:cNvPr>
            <p:cNvSpPr/>
            <p:nvPr/>
          </p:nvSpPr>
          <p:spPr>
            <a:xfrm>
              <a:off x="5954987" y="2461541"/>
              <a:ext cx="246359" cy="249153"/>
            </a:xfrm>
            <a:prstGeom prst="leftRightArrow">
              <a:avLst>
                <a:gd name="adj1" fmla="val 50000"/>
                <a:gd name="adj2" fmla="val 32323"/>
              </a:avLst>
            </a:prstGeom>
            <a:solidFill>
              <a:srgbClr val="FF9900"/>
            </a:solidFill>
            <a:ln w="12700" cap="flat" cmpd="sng" algn="ctr">
              <a:solidFill>
                <a:srgbClr val="860908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tIns="34289" rIns="0" bIns="34289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ysClr val="window" lastClr="FFFFFF"/>
                  </a:solidFill>
                  <a:latin typeface="Goudy Old Style"/>
                </a:rPr>
                <a:t>SI1</a:t>
              </a:r>
              <a:endParaRPr lang="en-US" sz="900" dirty="0">
                <a:solidFill>
                  <a:sysClr val="window" lastClr="FFFFFF"/>
                </a:solidFill>
                <a:latin typeface="Goudy Old Styl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89160" y="1767296"/>
              <a:ext cx="465827" cy="16390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IEEE 1149.1 JTAG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TAP 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>
            <a:off x="4925683" y="2730299"/>
            <a:ext cx="218437" cy="140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4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Control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915"/>
              </p:ext>
            </p:extLst>
          </p:nvPr>
        </p:nvGraphicFramePr>
        <p:xfrm>
          <a:off x="381000" y="1123951"/>
          <a:ext cx="8382000" cy="36202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initialize_wait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1=Double the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to use at start, 0=Use the specified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initialize_delay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inj_analyze_err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inj_test_err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state, 0=Do not inject error during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test_delay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1=Stop the BIST operation and abort, 0=Do not abort the test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1=Start the BIST operation, 0=NOP for status scans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Status 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3315"/>
              </p:ext>
            </p:extLst>
          </p:nvPr>
        </p:nvGraphicFramePr>
        <p:xfrm>
          <a:off x="381000" y="1123951"/>
          <a:ext cx="8382000" cy="35583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Reserved.  Added so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capture register and </a:t>
                      </a:r>
                      <a:r>
                        <a:rPr lang="en-US" sz="140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control_register</a:t>
                      </a:r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update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analyze_error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analyze state detected, 0=No error detected during analyze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test_error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1=Error during test state detected, 0=No error detected during test state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19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unknown_error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aborted due to unknown error, 0=Test did not abort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982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1=MBIST test is running, 0=MBIST test is not running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1=Test passed, 0=Test failed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MBIST Power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power_usage_register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power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power manager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MBIST Temperature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thermal_register</a:t>
            </a:r>
            <a:r>
              <a:rPr lang="en-US"/>
              <a:t> (</a:t>
            </a:r>
            <a:r>
              <a:rPr lang="en-US" err="1"/>
              <a:t>intbv</a:t>
            </a:r>
            <a:r>
              <a:rPr lang="en-US"/>
              <a:t>, min=0, max=101)</a:t>
            </a:r>
          </a:p>
          <a:p>
            <a:r>
              <a:rPr lang="en-US"/>
              <a:t>Percentage of allocated thermal rating for each step</a:t>
            </a:r>
          </a:p>
          <a:p>
            <a:r>
              <a:rPr lang="en-US"/>
              <a:t>Built-in preset values for each step of operation</a:t>
            </a:r>
          </a:p>
          <a:p>
            <a:pPr lvl="1"/>
            <a:r>
              <a:rPr lang="en-US"/>
              <a:t>IDLE=5</a:t>
            </a:r>
          </a:p>
          <a:p>
            <a:pPr lvl="1"/>
            <a:r>
              <a:rPr lang="en-US"/>
              <a:t>START=10</a:t>
            </a:r>
          </a:p>
          <a:p>
            <a:pPr lvl="1"/>
            <a:r>
              <a:rPr lang="en-US"/>
              <a:t>INIT=30</a:t>
            </a:r>
          </a:p>
          <a:p>
            <a:pPr lvl="1"/>
            <a:r>
              <a:rPr lang="en-US"/>
              <a:t>TEST=100</a:t>
            </a:r>
          </a:p>
          <a:p>
            <a:pPr lvl="1"/>
            <a:r>
              <a:rPr lang="en-US"/>
              <a:t>ANALYZE=70</a:t>
            </a:r>
          </a:p>
          <a:p>
            <a:r>
              <a:rPr lang="en-US"/>
              <a:t>Value output used with temperature monitor to calculate a simulated power load for the whole 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 Instrument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LED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1438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028950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0725"/>
            <a:ext cx="14668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86099" y="239557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7049" y="2661034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086099" y="2395577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9799" y="250310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3260" y="3264098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di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48100" y="33242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57625" y="2724434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48100" y="245897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Data </a:t>
            </a:r>
            <a:r>
              <a:rPr lang="en-US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86925"/>
              </p:ext>
            </p:extLst>
          </p:nvPr>
        </p:nvGraphicFramePr>
        <p:xfrm>
          <a:off x="381000" y="1123951"/>
          <a:ext cx="8382000" cy="60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input port: 1=ON, 0=OFF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Thermometer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Thermometer Simulated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1733550"/>
            <a:ext cx="32004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81800" y="29739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67000" y="24955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43100" y="17335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4050" y="199900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943100" y="173355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0" y="184107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714626" y="206240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705101" y="179695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667000" y="28003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667000" y="31051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7000" y="34099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67000" y="371475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72400" y="295709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temperature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440573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745373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thermal_register2</a:t>
            </a:r>
          </a:p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38200" y="30501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thermal_register3</a:t>
            </a:r>
          </a:p>
          <a:p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838200" y="3352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thermal_register4</a:t>
            </a:r>
          </a:p>
          <a:p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838200" y="36597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thermal_register5</a:t>
            </a:r>
          </a:p>
          <a:p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2114549" y="3951103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14524" y="421005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29" name="Right Arrow 28"/>
          <p:cNvSpPr/>
          <p:nvPr/>
        </p:nvSpPr>
        <p:spPr>
          <a:xfrm>
            <a:off x="2705100" y="4008253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705099" y="427793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/>
          <p:cNvSpPr/>
          <p:nvPr/>
        </p:nvSpPr>
        <p:spPr>
          <a:xfrm>
            <a:off x="4495800" y="2960102"/>
            <a:ext cx="516523" cy="51652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10" idx="3"/>
            <a:endCxn id="31" idx="0"/>
          </p:cNvCxnSpPr>
          <p:nvPr/>
        </p:nvCxnSpPr>
        <p:spPr>
          <a:xfrm>
            <a:off x="3581400" y="2609850"/>
            <a:ext cx="1172662" cy="350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31" idx="1"/>
          </p:cNvCxnSpPr>
          <p:nvPr/>
        </p:nvCxnSpPr>
        <p:spPr>
          <a:xfrm>
            <a:off x="3581400" y="2914650"/>
            <a:ext cx="990043" cy="121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3"/>
            <a:endCxn id="31" idx="2"/>
          </p:cNvCxnSpPr>
          <p:nvPr/>
        </p:nvCxnSpPr>
        <p:spPr>
          <a:xfrm flipV="1">
            <a:off x="3581400" y="3218364"/>
            <a:ext cx="914400" cy="1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3"/>
            <a:endCxn id="31" idx="3"/>
          </p:cNvCxnSpPr>
          <p:nvPr/>
        </p:nvCxnSpPr>
        <p:spPr>
          <a:xfrm flipV="1">
            <a:off x="3581400" y="3400982"/>
            <a:ext cx="990043" cy="1232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0" idx="3"/>
            <a:endCxn id="31" idx="4"/>
          </p:cNvCxnSpPr>
          <p:nvPr/>
        </p:nvCxnSpPr>
        <p:spPr>
          <a:xfrm flipV="1">
            <a:off x="3581400" y="3476625"/>
            <a:ext cx="1172662" cy="352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/>
          <p:cNvSpPr/>
          <p:nvPr/>
        </p:nvSpPr>
        <p:spPr>
          <a:xfrm>
            <a:off x="5486400" y="2762250"/>
            <a:ext cx="914400" cy="7202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31" idx="6"/>
          </p:cNvCxnSpPr>
          <p:nvPr/>
        </p:nvCxnSpPr>
        <p:spPr>
          <a:xfrm flipV="1">
            <a:off x="5012323" y="3122399"/>
            <a:ext cx="474077" cy="959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3"/>
            <a:endCxn id="9" idx="1"/>
          </p:cNvCxnSpPr>
          <p:nvPr/>
        </p:nvCxnSpPr>
        <p:spPr>
          <a:xfrm>
            <a:off x="6400800" y="3122399"/>
            <a:ext cx="381000" cy="39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>
            <a:off x="609600" y="2497723"/>
            <a:ext cx="228600" cy="1497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00680" y="2429395"/>
            <a:ext cx="523220" cy="1609205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sz="1100"/>
              <a:t>From MBIST Instruments</a:t>
            </a:r>
          </a:p>
        </p:txBody>
      </p:sp>
    </p:spTree>
    <p:extLst>
      <p:ext uri="{BB962C8B-B14F-4D97-AF65-F5344CB8AC3E}">
        <p14:creationId xmlns:p14="http://schemas.microsoft.com/office/powerpoint/2010/main" val="38088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</a:t>
            </a:r>
            <a:r>
              <a:rPr lang="en-US" sz="3200" dirty="0" err="1" smtClean="0"/>
              <a:t>thermal_registerX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7124391"/>
              </p:ext>
            </p:extLst>
          </p:nvPr>
        </p:nvGraphicFramePr>
        <p:xfrm>
          <a:off x="485775" y="1568003"/>
          <a:ext cx="8382000" cy="2743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 Significant Bit of </a:t>
                      </a:r>
                      <a:r>
                        <a:rPr lang="en-US" sz="1400" dirty="0" err="1" smtClean="0"/>
                        <a:t>thermal_register</a:t>
                      </a:r>
                      <a:r>
                        <a:rPr lang="en-US" sz="1400" dirty="0" smtClean="0"/>
                        <a:t> from MBISTX.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thermal_register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MBISTX.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1992692"/>
            <a:ext cx="465827" cy="1639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IEEE 1149.1 JTAG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TAP Master 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054317" y="194297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TDI</a:t>
            </a:r>
            <a:endParaRPr lang="en-US" sz="700" dirty="0"/>
          </a:p>
        </p:txBody>
      </p:sp>
      <p:sp>
        <p:nvSpPr>
          <p:cNvPr id="48" name="Right Arrow 47"/>
          <p:cNvSpPr/>
          <p:nvPr/>
        </p:nvSpPr>
        <p:spPr>
          <a:xfrm>
            <a:off x="4060075" y="2311022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TCK</a:t>
            </a:r>
            <a:endParaRPr lang="en-US" sz="700" dirty="0"/>
          </a:p>
        </p:txBody>
      </p:sp>
      <p:sp>
        <p:nvSpPr>
          <p:cNvPr id="49" name="Right Arrow 48"/>
          <p:cNvSpPr/>
          <p:nvPr/>
        </p:nvSpPr>
        <p:spPr>
          <a:xfrm>
            <a:off x="4065833" y="267044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TMS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>
            <a:off x="4062965" y="303849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TRST</a:t>
            </a:r>
            <a:endParaRPr lang="en-US" sz="700" dirty="0"/>
          </a:p>
        </p:txBody>
      </p:sp>
      <p:sp>
        <p:nvSpPr>
          <p:cNvPr id="51" name="Right Arrow 50"/>
          <p:cNvSpPr/>
          <p:nvPr/>
        </p:nvSpPr>
        <p:spPr>
          <a:xfrm flipH="1">
            <a:off x="4042845" y="3363416"/>
            <a:ext cx="638453" cy="28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TDO</a:t>
            </a:r>
            <a:endParaRPr lang="en-US" sz="700" dirty="0"/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27004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441940" y="135722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DATA</a:t>
            </a:r>
            <a:endParaRPr lang="en-US" sz="1050" dirty="0"/>
          </a:p>
        </p:txBody>
      </p:sp>
      <p:sp>
        <p:nvSpPr>
          <p:cNvPr id="70" name="Rounded Rectangle 69"/>
          <p:cNvSpPr/>
          <p:nvPr/>
        </p:nvSpPr>
        <p:spPr>
          <a:xfrm>
            <a:off x="3447698" y="156138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STARTSTATE</a:t>
            </a:r>
            <a:endParaRPr lang="en-US" sz="700" dirty="0"/>
          </a:p>
        </p:txBody>
      </p:sp>
      <p:sp>
        <p:nvSpPr>
          <p:cNvPr id="71" name="Rounded Rectangle 70"/>
          <p:cNvSpPr/>
          <p:nvPr/>
        </p:nvSpPr>
        <p:spPr>
          <a:xfrm>
            <a:off x="3453456" y="175691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ENDSTATE</a:t>
            </a:r>
            <a:endParaRPr lang="en-US" sz="700" dirty="0"/>
          </a:p>
        </p:txBody>
      </p:sp>
      <p:sp>
        <p:nvSpPr>
          <p:cNvPr id="72" name="Rounded Rectangle 71"/>
          <p:cNvSpPr/>
          <p:nvPr/>
        </p:nvSpPr>
        <p:spPr>
          <a:xfrm>
            <a:off x="3456324" y="367475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BITCOUNT</a:t>
            </a:r>
            <a:endParaRPr lang="en-US" sz="1050" dirty="0"/>
          </a:p>
        </p:txBody>
      </p:sp>
      <p:sp>
        <p:nvSpPr>
          <p:cNvPr id="73" name="Rounded Rectangle 72"/>
          <p:cNvSpPr/>
          <p:nvPr/>
        </p:nvSpPr>
        <p:spPr>
          <a:xfrm>
            <a:off x="3462082" y="387890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CNTRL/STAT</a:t>
            </a:r>
            <a:endParaRPr lang="en-US" sz="700" dirty="0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1992692"/>
            <a:ext cx="232913" cy="16390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Thermometer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6067208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4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Comparator Instrument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809750"/>
            <a:ext cx="3124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18443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050" y="21098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181100" y="18443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9518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52626" y="21732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43101" y="19077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43025" y="24193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6782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1933576" y="24765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933575" y="27461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05000" y="30325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05000" y="33373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905000" y="36421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2977575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temperature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599" y="3282375"/>
            <a:ext cx="185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low_register</a:t>
            </a:r>
            <a:endParaRPr lang="en-US" sz="1600"/>
          </a:p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533400" y="35871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high_register</a:t>
            </a:r>
            <a:endParaRPr lang="en-US" sz="1600"/>
          </a:p>
          <a:p>
            <a:endParaRPr lang="en-US" sz="1600"/>
          </a:p>
        </p:txBody>
      </p:sp>
      <p:sp>
        <p:nvSpPr>
          <p:cNvPr id="25" name="Right Arrow 24"/>
          <p:cNvSpPr/>
          <p:nvPr/>
        </p:nvSpPr>
        <p:spPr>
          <a:xfrm>
            <a:off x="59436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status_register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Temperature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8260651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1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low_register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065797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low_register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Comparator </a:t>
            </a:r>
            <a:r>
              <a:rPr lang="en-US" sz="3200" dirty="0" err="1" smtClean="0"/>
              <a:t>high</a:t>
            </a:r>
            <a:r>
              <a:rPr lang="en-US" sz="3200" dirty="0" err="1" smtClean="0"/>
              <a:t>_register</a:t>
            </a:r>
            <a:r>
              <a:rPr lang="en-US" sz="3200" dirty="0" smtClean="0"/>
              <a:t> Register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8357680"/>
              </p:ext>
            </p:extLst>
          </p:nvPr>
        </p:nvGraphicFramePr>
        <p:xfrm>
          <a:off x="485775" y="1568003"/>
          <a:ext cx="8382000" cy="3048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Most Significant Bit of </a:t>
                      </a:r>
                      <a:r>
                        <a:rPr lang="en-US" sz="1400" i="1" dirty="0" err="1" smtClean="0"/>
                        <a:t>high_register</a:t>
                      </a:r>
                      <a:r>
                        <a:rPr lang="en-US" sz="1400" i="1" dirty="0" smtClean="0"/>
                        <a:t> Temperature in Fahrenheit.</a:t>
                      </a:r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Temperature in Fahrenheit.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8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Significant Bit of 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high_register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dirty="0" smtClean="0"/>
                        <a:t>Temperature in Fahrenheit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Comparator Status </a:t>
            </a:r>
            <a:r>
              <a:rPr lang="en-US" sz="4800" dirty="0"/>
              <a:t>Register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015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Reserved. Added to pad read to 8 bits.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above high value, 0=Temperature at or below high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1=Temperature fell below low value, 0=Temperature at or above low 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Frequency Counter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Frequency Counter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For </a:t>
            </a:r>
            <a:r>
              <a:rPr lang="en-US" sz="900" err="1"/>
              <a:t>myHDL</a:t>
            </a:r>
            <a:r>
              <a:rPr lang="en-US" sz="900"/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8325" y="26479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8300" y="29068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/>
              <a:t>reset_n</a:t>
            </a:r>
            <a:endParaRPr lang="en-US" sz="1400"/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o_clock_freq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334125" y="2647950"/>
            <a:ext cx="276225" cy="41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2237" y="2401827"/>
            <a:ext cx="442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2428875" y="3565952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8275" y="3510975"/>
            <a:ext cx="186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i_clk_test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45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Clock </a:t>
            </a:r>
            <a:r>
              <a:rPr lang="en-US" sz="2800" dirty="0" smtClean="0"/>
              <a:t>Frequency Counter </a:t>
            </a:r>
            <a:r>
              <a:rPr lang="en-US" sz="2800" dirty="0" err="1" smtClean="0"/>
              <a:t>o_clock_freq</a:t>
            </a:r>
            <a:r>
              <a:rPr lang="en-US" sz="2800" dirty="0" smtClean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19478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Most Significant Bit of frequency in Hz.</a:t>
                      </a:r>
                      <a:endParaRPr lang="en-US" sz="700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frequency</a:t>
                      </a:r>
                      <a:r>
                        <a:rPr lang="en-US" sz="700" i="1" baseline="0" dirty="0" smtClean="0"/>
                        <a:t> in Hz.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frequency in Hz.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44461" y="1319842"/>
            <a:ext cx="6857999" cy="310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myHDL</a:t>
            </a:r>
            <a:r>
              <a:rPr lang="en-US" dirty="0" smtClean="0">
                <a:solidFill>
                  <a:schemeClr val="tx1"/>
                </a:solidFill>
              </a:rPr>
              <a:t>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8229600" cy="1200150"/>
          </a:xfrm>
        </p:spPr>
        <p:txBody>
          <a:bodyPr/>
          <a:lstStyle/>
          <a:p>
            <a:r>
              <a:rPr lang="en-US" dirty="0" smtClean="0"/>
              <a:t>Complex Board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Hardware Simulation and Software Models for P1687.1 and P2654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8490" y="27518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TAP 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Up-Down Arrow 51"/>
          <p:cNvSpPr/>
          <p:nvPr/>
        </p:nvSpPr>
        <p:spPr>
          <a:xfrm>
            <a:off x="2881223" y="1690768"/>
            <a:ext cx="370935" cy="22428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/>
              <a:t>WISHBONE</a:t>
            </a:r>
            <a:endParaRPr lang="en-US" sz="1100" dirty="0"/>
          </a:p>
        </p:txBody>
      </p:sp>
      <p:sp>
        <p:nvSpPr>
          <p:cNvPr id="53" name="Left-Right Arrow 52"/>
          <p:cNvSpPr/>
          <p:nvPr/>
        </p:nvSpPr>
        <p:spPr>
          <a:xfrm>
            <a:off x="3174521" y="310052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44461" y="1578634"/>
            <a:ext cx="534838" cy="24585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Simulated Bus Interface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Software Test Bench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2567833" y="2697605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89529" y="1575766"/>
            <a:ext cx="534838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Server Command Interface to Wishbone Bus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22471" y="1581524"/>
            <a:ext cx="267419" cy="24585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Telnet 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1081293" y="270336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4838" y="50033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C++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SimDrvr</a:t>
            </a:r>
            <a:endParaRPr lang="en-US" sz="1200" dirty="0"/>
          </a:p>
        </p:txBody>
      </p:sp>
      <p:cxnSp>
        <p:nvCxnSpPr>
          <p:cNvPr id="63" name="Straight Connector 62"/>
          <p:cNvCxnSpPr>
            <a:stCxn id="61" idx="1"/>
            <a:endCxn id="61" idx="3"/>
          </p:cNvCxnSpPr>
          <p:nvPr/>
        </p:nvCxnSpPr>
        <p:spPr>
          <a:xfrm>
            <a:off x="534838" y="836762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p-Down Arrow 64"/>
          <p:cNvSpPr/>
          <p:nvPr/>
        </p:nvSpPr>
        <p:spPr>
          <a:xfrm>
            <a:off x="882853" y="1173192"/>
            <a:ext cx="139374" cy="402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23344" y="4361912"/>
            <a:ext cx="854015" cy="67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SimDrvr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Python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0596" y="4724220"/>
            <a:ext cx="854015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-Down Arrow 67"/>
          <p:cNvSpPr/>
          <p:nvPr/>
        </p:nvSpPr>
        <p:spPr>
          <a:xfrm>
            <a:off x="879985" y="4034294"/>
            <a:ext cx="139374" cy="3506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041660" y="1354359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76" name="Rounded Rectangle 75"/>
          <p:cNvSpPr/>
          <p:nvPr/>
        </p:nvSpPr>
        <p:spPr>
          <a:xfrm>
            <a:off x="2047418" y="4085933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7" name="Rounded Rectangle 76"/>
          <p:cNvSpPr/>
          <p:nvPr/>
        </p:nvSpPr>
        <p:spPr>
          <a:xfrm>
            <a:off x="1098558" y="1299735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4809226" y="1409045"/>
            <a:ext cx="4032849" cy="2685555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095690" y="410031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  <p:sp>
        <p:nvSpPr>
          <p:cNvPr id="74" name="Rounded Rectangle 73"/>
          <p:cNvSpPr/>
          <p:nvPr/>
        </p:nvSpPr>
        <p:spPr>
          <a:xfrm>
            <a:off x="4692770" y="2632411"/>
            <a:ext cx="232913" cy="99930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Pin IF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10373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Scan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Path Linker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148493" y="154718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48493" y="243367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TO 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BRIDGE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48492" y="33808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37660" y="336341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079355" y="3359464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JTAG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THREE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37660" y="2427919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SPI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37660" y="1555646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ONE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34" idx="2"/>
            <a:endCxn id="81" idx="1"/>
          </p:cNvCxnSpPr>
          <p:nvPr/>
        </p:nvCxnSpPr>
        <p:spPr>
          <a:xfrm rot="16200000" flipH="1">
            <a:off x="5507076" y="3009166"/>
            <a:ext cx="683293" cy="5995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1" idx="3"/>
            <a:endCxn id="82" idx="1"/>
          </p:cNvCxnSpPr>
          <p:nvPr/>
        </p:nvCxnSpPr>
        <p:spPr>
          <a:xfrm flipV="1">
            <a:off x="6825649" y="3633102"/>
            <a:ext cx="312011" cy="174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2" idx="3"/>
            <a:endCxn id="83" idx="1"/>
          </p:cNvCxnSpPr>
          <p:nvPr/>
        </p:nvCxnSpPr>
        <p:spPr>
          <a:xfrm flipV="1">
            <a:off x="7814817" y="3629150"/>
            <a:ext cx="264538" cy="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3" idx="2"/>
          </p:cNvCxnSpPr>
          <p:nvPr/>
        </p:nvCxnSpPr>
        <p:spPr>
          <a:xfrm rot="5400000" flipH="1">
            <a:off x="6609772" y="2090674"/>
            <a:ext cx="589899" cy="3026425"/>
          </a:xfrm>
          <a:prstGeom prst="bentConnector4">
            <a:avLst>
              <a:gd name="adj1" fmla="val -15354"/>
              <a:gd name="adj2" fmla="val 1000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391509" y="2973048"/>
            <a:ext cx="0" cy="335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87530" y="252754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893288" y="2869712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50774" y="2541924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856532" y="2884096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830654" y="1650578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836412" y="1992750"/>
            <a:ext cx="2609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4" idx="0"/>
            <a:endCxn id="79" idx="1"/>
          </p:cNvCxnSpPr>
          <p:nvPr/>
        </p:nvCxnSpPr>
        <p:spPr>
          <a:xfrm rot="5400000" flipH="1" flipV="1">
            <a:off x="5543198" y="1822625"/>
            <a:ext cx="611049" cy="59954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9" idx="0"/>
          </p:cNvCxnSpPr>
          <p:nvPr/>
        </p:nvCxnSpPr>
        <p:spPr>
          <a:xfrm rot="16200000" flipH="1" flipV="1">
            <a:off x="5496044" y="1442648"/>
            <a:ext cx="886493" cy="1095563"/>
          </a:xfrm>
          <a:prstGeom prst="bentConnector4">
            <a:avLst>
              <a:gd name="adj1" fmla="val -7308"/>
              <a:gd name="adj2" fmla="val 999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4925683" y="2622821"/>
            <a:ext cx="284690" cy="199266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90162" y="2632411"/>
            <a:ext cx="799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JTAG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88490" y="1723122"/>
            <a:ext cx="465827" cy="879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I2C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Left-Right Arrow 63"/>
          <p:cNvSpPr/>
          <p:nvPr/>
        </p:nvSpPr>
        <p:spPr>
          <a:xfrm>
            <a:off x="3164996" y="2090873"/>
            <a:ext cx="413969" cy="214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019159" y="1987297"/>
            <a:ext cx="677157" cy="53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I2C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DEVICE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TWO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317" y="21627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63842" y="2277055"/>
            <a:ext cx="3964842" cy="0"/>
          </a:xfrm>
          <a:prstGeom prst="straightConnector1">
            <a:avLst/>
          </a:prstGeom>
          <a:ln w="28575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-Right Arrow 6"/>
          <p:cNvSpPr/>
          <p:nvPr/>
        </p:nvSpPr>
        <p:spPr>
          <a:xfrm>
            <a:off x="4063842" y="3093367"/>
            <a:ext cx="628928" cy="2399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Generator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Clock Generator Instrument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325" y="2647950"/>
            <a:ext cx="6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8300" y="29068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err="1">
                <a:solidFill>
                  <a:prstClr val="black"/>
                </a:solidFill>
              </a:rPr>
              <a:t>reset_n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3261152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8726" y="3206175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m</a:t>
            </a:r>
            <a:r>
              <a:rPr lang="en-US" sz="1600" dirty="0" err="1" smtClean="0">
                <a:solidFill>
                  <a:prstClr val="black"/>
                </a:solidFill>
              </a:rPr>
              <a:t>ax_count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c</a:t>
            </a:r>
            <a:r>
              <a:rPr lang="en-US" sz="1600" dirty="0" err="1" smtClean="0">
                <a:solidFill>
                  <a:prstClr val="black"/>
                </a:solidFill>
              </a:rPr>
              <a:t>lock_pulse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419350" y="3594527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751" y="3539550"/>
            <a:ext cx="101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m</a:t>
            </a:r>
            <a:r>
              <a:rPr lang="en-US" sz="1600" dirty="0" err="1" smtClean="0">
                <a:solidFill>
                  <a:prstClr val="black"/>
                </a:solidFill>
              </a:rPr>
              <a:t>in_bits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Monitor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Power Supply Monitor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4700" y="1234770"/>
            <a:ext cx="2676525" cy="3405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347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15002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12347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13422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15636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12981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751" y="180975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reference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300" y="206869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delta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18669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1365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4356527"/>
            <a:ext cx="914400" cy="2286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0226" y="430155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VDD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8300" y="2325872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f</a:t>
            </a:r>
            <a:r>
              <a:rPr lang="en-US" sz="1400" dirty="0" err="1" smtClean="0">
                <a:solidFill>
                  <a:prstClr val="black"/>
                </a:solidFill>
              </a:rPr>
              <a:t>ast_ck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428875" y="2393752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801" y="303847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447926" y="30956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7350" y="258304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noise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447925" y="265092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1" y="32766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pu_mbist2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447926" y="33337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276" y="39624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pu_mbist5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438401" y="40195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7801" y="35052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447926" y="356235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7801" y="372427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prstClr val="black"/>
                </a:solidFill>
              </a:rPr>
              <a:t>pu_mbist4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447926" y="3781425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19800" y="162142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0400" y="16045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over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019800" y="38121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400" y="37952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under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0920" y="2809589"/>
            <a:ext cx="136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n</a:t>
            </a:r>
            <a:r>
              <a:rPr lang="en-US" sz="1400" dirty="0" err="1" smtClean="0">
                <a:solidFill>
                  <a:prstClr val="black"/>
                </a:solidFill>
              </a:rPr>
              <a:t>oise_flag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443803" y="287746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2800" dirty="0" smtClean="0"/>
              <a:t>Power Supply Monitor </a:t>
            </a:r>
            <a:r>
              <a:rPr lang="en-US" sz="2800" dirty="0"/>
              <a:t>reference Register</a:t>
            </a:r>
            <a:br>
              <a:rPr lang="en-US" sz="2800" dirty="0"/>
            </a:br>
            <a:r>
              <a:rPr lang="en-US" sz="1400" dirty="0"/>
              <a:t>Reference value of what the power supply voltage should be as a Signal(</a:t>
            </a:r>
            <a:r>
              <a:rPr lang="en-US" sz="1400" dirty="0" err="1"/>
              <a:t>intbv</a:t>
            </a:r>
            <a:r>
              <a:rPr lang="en-US" sz="1400" dirty="0"/>
              <a:t>(0)[16:]) type.</a:t>
            </a:r>
            <a:br>
              <a:rPr lang="en-US" sz="1400" dirty="0"/>
            </a:br>
            <a:r>
              <a:rPr lang="en-US" sz="1400" dirty="0"/>
              <a:t>Setting the reference value to zero (0) will reset the under and over signals.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8026"/>
              </p:ext>
            </p:extLst>
          </p:nvPr>
        </p:nvGraphicFramePr>
        <p:xfrm>
          <a:off x="381000" y="1266826"/>
          <a:ext cx="8382000" cy="34670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6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Most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  <a:tr h="18204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Bit9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Bit6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20193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Bit4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7716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Bit1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 smtClean="0"/>
                        <a:t>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LSB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i="1" dirty="0" smtClean="0"/>
                        <a:t>Least Significant Bit of reference</a:t>
                      </a:r>
                      <a:r>
                        <a:rPr lang="en-US" sz="700" i="1" baseline="0" dirty="0" smtClean="0"/>
                        <a:t> voltage in millivolts.</a:t>
                      </a:r>
                      <a:endParaRPr lang="en-US" sz="7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</a:t>
            </a:r>
            <a:r>
              <a:rPr lang="en-US" sz="3600" dirty="0" smtClean="0"/>
              <a:t>Status 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over: Signal to indicate the monitor detected the voltage exceeded the delta setting. Signal(bool(0)) type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under: Signal to indicate the monitor detected the voltage fell below the delta </a:t>
            </a:r>
            <a:r>
              <a:rPr lang="en-US" sz="1200" dirty="0" smtClean="0"/>
              <a:t>setting. Signal(bool(0</a:t>
            </a:r>
            <a:r>
              <a:rPr lang="en-US" sz="1200" dirty="0"/>
              <a:t>))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3782"/>
              </p:ext>
            </p:extLst>
          </p:nvPr>
        </p:nvGraphicFramePr>
        <p:xfrm>
          <a:off x="381000" y="1609726"/>
          <a:ext cx="8382000" cy="1341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exceeded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indicate the monitor detected the voltage fell below the delta setting. Signal(bool(0))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200" dirty="0" smtClean="0"/>
              <a:t>Power Supply Monitor </a:t>
            </a:r>
            <a:r>
              <a:rPr lang="en-US" sz="3200" dirty="0" err="1" smtClean="0"/>
              <a:t>noise_flag</a:t>
            </a:r>
            <a:r>
              <a:rPr lang="en-US" sz="3200" dirty="0" smtClean="0"/>
              <a:t> </a:t>
            </a:r>
            <a:r>
              <a:rPr lang="en-US" sz="3200" dirty="0" smtClean="0"/>
              <a:t>Register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1200" dirty="0" err="1" smtClean="0"/>
              <a:t>noise_flag</a:t>
            </a:r>
            <a:r>
              <a:rPr lang="en-US" sz="1200" dirty="0" smtClean="0"/>
              <a:t>: </a:t>
            </a:r>
            <a:r>
              <a:rPr lang="en-US" sz="1200" dirty="0"/>
              <a:t>Signal to enable or disable noise influence on Power Supply Monitoring. </a:t>
            </a:r>
            <a:r>
              <a:rPr lang="en-US" sz="1200" dirty="0" smtClean="0"/>
              <a:t>Signal(bool(1)) </a:t>
            </a:r>
            <a:r>
              <a:rPr lang="en-US" sz="1200" dirty="0"/>
              <a:t>type</a:t>
            </a:r>
            <a:r>
              <a:rPr lang="en-US" sz="1200" dirty="0" smtClean="0"/>
              <a:t>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02010"/>
              </p:ext>
            </p:extLst>
          </p:nvPr>
        </p:nvGraphicFramePr>
        <p:xfrm>
          <a:off x="381000" y="1609726"/>
          <a:ext cx="8382000" cy="822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noise_flag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Signal to enable(1) or disable(0) noise influence</a:t>
                      </a:r>
                      <a:r>
                        <a:rPr lang="en-US" sz="1400" i="1" baseline="0" dirty="0" smtClean="0"/>
                        <a:t> on Power Supply Monitoring</a:t>
                      </a:r>
                      <a:r>
                        <a:rPr lang="en-US" sz="1400" i="1" dirty="0" smtClean="0"/>
                        <a:t>. Signal(bool(1)) type.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Power Supply Monitor </a:t>
            </a:r>
            <a:r>
              <a:rPr lang="en-US" sz="3600" dirty="0"/>
              <a:t>delta </a:t>
            </a:r>
            <a:r>
              <a:rPr lang="en-US" sz="3600" dirty="0" smtClean="0"/>
              <a:t>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 smtClean="0"/>
              <a:t>The </a:t>
            </a:r>
            <a:r>
              <a:rPr lang="en-US" sz="1200" dirty="0"/>
              <a:t>amount of mV variance allowed around the voltage reference as a Signal(</a:t>
            </a:r>
            <a:r>
              <a:rPr lang="en-US" sz="1200" dirty="0" err="1"/>
              <a:t>intbv</a:t>
            </a:r>
            <a:r>
              <a:rPr lang="en-US" sz="1200" dirty="0"/>
              <a:t>(0)[8:]) type.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42792"/>
              </p:ext>
            </p:extLst>
          </p:nvPr>
        </p:nvGraphicFramePr>
        <p:xfrm>
          <a:off x="381000" y="1609726"/>
          <a:ext cx="8382000" cy="27812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</a:t>
                      </a:r>
                      <a:r>
                        <a:rPr lang="en-US" sz="1400" i="1" baseline="0" dirty="0" smtClean="0"/>
                        <a:t> Significant Bit of delta register.</a:t>
                      </a:r>
                      <a:endParaRPr lang="en-US" sz="1400" i="1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delta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Maker Instrument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Noise Maker Instrument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47950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n</a:t>
            </a:r>
            <a:r>
              <a:rPr lang="en-US" sz="1400" dirty="0" err="1" smtClean="0">
                <a:solidFill>
                  <a:prstClr val="black"/>
                </a:solidFill>
              </a:rPr>
              <a:t>um_toggles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8726" y="2906897"/>
            <a:ext cx="119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prstClr val="black"/>
                </a:solidFill>
              </a:rPr>
              <a:t>num_stages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28875" y="297477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00300" y="3261152"/>
            <a:ext cx="914400" cy="228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8349" y="3214674"/>
            <a:ext cx="5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019800" y="270727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269039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noise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400800" y="2646204"/>
            <a:ext cx="219075" cy="4145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43675" y="241259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992370" y="1509623"/>
            <a:ext cx="4091245" cy="354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100" dirty="0" err="1" smtClean="0">
                <a:solidFill>
                  <a:schemeClr val="tx1"/>
                </a:solidFill>
              </a:rPr>
              <a:t>myHDL</a:t>
            </a:r>
            <a:r>
              <a:rPr lang="en-US" sz="1100" dirty="0" smtClean="0">
                <a:solidFill>
                  <a:schemeClr val="tx1"/>
                </a:solidFill>
              </a:rPr>
              <a:t> Simulation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DCC663-9300-D04E-905B-639A564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9857"/>
            <a:ext cx="8229600" cy="1200150"/>
          </a:xfrm>
        </p:spPr>
        <p:txBody>
          <a:bodyPr/>
          <a:lstStyle/>
          <a:p>
            <a:r>
              <a:rPr lang="en-US" dirty="0"/>
              <a:t>High Level Interface Architecture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4F4B4-6985-6346-BC58-A4B0E8AA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3800" y="4767263"/>
            <a:ext cx="905523" cy="273844"/>
          </a:xfrm>
        </p:spPr>
        <p:txBody>
          <a:bodyPr/>
          <a:lstStyle/>
          <a:p>
            <a:fld id="{B11D738E-8962-435F-8C43-147B8DD7E819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0E44E-8621-AF43-BF8F-F49790D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Hardware Simulation and Software Models for P1687.1 and P2654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95221-66E1-F247-9037-662B6BB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BBC4A9D-F979-9D4E-A791-931F38C6DA33}"/>
              </a:ext>
            </a:extLst>
          </p:cNvPr>
          <p:cNvSpPr/>
          <p:nvPr/>
        </p:nvSpPr>
        <p:spPr>
          <a:xfrm>
            <a:off x="3826068" y="2559930"/>
            <a:ext cx="1166302" cy="706794"/>
          </a:xfrm>
          <a:prstGeom prst="roundRect">
            <a:avLst>
              <a:gd name="adj" fmla="val 280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968607EE-902E-1745-8180-D308F4F6494D}"/>
              </a:ext>
            </a:extLst>
          </p:cNvPr>
          <p:cNvSpPr/>
          <p:nvPr/>
        </p:nvSpPr>
        <p:spPr>
          <a:xfrm>
            <a:off x="5643124" y="2025119"/>
            <a:ext cx="521796" cy="1949680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Simulated Bus Interface 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="" xmlns:a16="http://schemas.microsoft.com/office/drawing/2014/main" id="{F90F4BC2-EDA1-1143-AC06-D45394BB6A7A}"/>
              </a:ext>
            </a:extLst>
          </p:cNvPr>
          <p:cNvSpPr/>
          <p:nvPr/>
        </p:nvSpPr>
        <p:spPr>
          <a:xfrm flipV="1">
            <a:off x="4992370" y="2804751"/>
            <a:ext cx="612920" cy="296884"/>
          </a:xfrm>
          <a:prstGeom prst="leftRightArrow">
            <a:avLst>
              <a:gd name="adj1" fmla="val 24242"/>
              <a:gd name="adj2" fmla="val 61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="" xmlns:a16="http://schemas.microsoft.com/office/drawing/2014/main" id="{CE7CB703-81AE-6F40-A57C-CCAAE64EBB02}"/>
              </a:ext>
            </a:extLst>
          </p:cNvPr>
          <p:cNvSpPr/>
          <p:nvPr/>
        </p:nvSpPr>
        <p:spPr>
          <a:xfrm>
            <a:off x="6128754" y="1612106"/>
            <a:ext cx="269669" cy="3332842"/>
          </a:xfrm>
          <a:prstGeom prst="upDownArrow">
            <a:avLst>
              <a:gd name="adj1" fmla="val 48203"/>
              <a:gd name="adj2" fmla="val 38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7EE27FDE-13FC-AA49-B649-666EC9E26BD5}"/>
                  </a:ext>
                </a:extLst>
              </p14:cNvPr>
              <p14:cNvContentPartPr/>
              <p14:nvPr/>
            </p14:nvContentPartPr>
            <p14:xfrm>
              <a:off x="5661124" y="3187026"/>
              <a:ext cx="9072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E27FDE-13FC-AA49-B649-666EC9E26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2160" y="3178026"/>
                <a:ext cx="10829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Arrow: Left-Right 24">
            <a:extLst>
              <a:ext uri="{FF2B5EF4-FFF2-40B4-BE49-F238E27FC236}">
                <a16:creationId xmlns="" xmlns:a16="http://schemas.microsoft.com/office/drawing/2014/main" id="{029ECB16-28ED-7A4B-A8A3-03FD8615F303}"/>
              </a:ext>
            </a:extLst>
          </p:cNvPr>
          <p:cNvSpPr/>
          <p:nvPr/>
        </p:nvSpPr>
        <p:spPr>
          <a:xfrm>
            <a:off x="6322814" y="392632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885DA198-F98B-BD44-A76A-4263E41BFEF8}"/>
                  </a:ext>
                </a:extLst>
              </p14:cNvPr>
              <p14:cNvContentPartPr/>
              <p14:nvPr/>
            </p14:nvContentPartPr>
            <p14:xfrm>
              <a:off x="5643124" y="226970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5DA198-F98B-BD44-A76A-4263E41BF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124" y="22607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Arrow: Left-Right 32">
            <a:extLst>
              <a:ext uri="{FF2B5EF4-FFF2-40B4-BE49-F238E27FC236}">
                <a16:creationId xmlns="" xmlns:a16="http://schemas.microsoft.com/office/drawing/2014/main" id="{6F6DF740-C173-0941-AA06-296B44AF0A71}"/>
              </a:ext>
            </a:extLst>
          </p:cNvPr>
          <p:cNvSpPr/>
          <p:nvPr/>
        </p:nvSpPr>
        <p:spPr>
          <a:xfrm>
            <a:off x="6333053" y="1705451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8773BDFC-35F6-7C41-9493-AB3CB1C00FC2}"/>
              </a:ext>
            </a:extLst>
          </p:cNvPr>
          <p:cNvSpPr/>
          <p:nvPr/>
        </p:nvSpPr>
        <p:spPr>
          <a:xfrm>
            <a:off x="6859178" y="167072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JTAG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6F432E8A-9366-7C4E-985B-F296CC26088C}"/>
              </a:ext>
            </a:extLst>
          </p:cNvPr>
          <p:cNvSpPr/>
          <p:nvPr/>
        </p:nvSpPr>
        <p:spPr>
          <a:xfrm>
            <a:off x="6834332" y="2416122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2728C5EE-5BF0-5043-8852-D30C36ED6B60}"/>
              </a:ext>
            </a:extLst>
          </p:cNvPr>
          <p:cNvSpPr/>
          <p:nvPr/>
        </p:nvSpPr>
        <p:spPr>
          <a:xfrm>
            <a:off x="6879689" y="3170591"/>
            <a:ext cx="879386" cy="45708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90F8E712-F534-834B-9B1D-426243BDF8A0}"/>
              </a:ext>
            </a:extLst>
          </p:cNvPr>
          <p:cNvSpPr/>
          <p:nvPr/>
        </p:nvSpPr>
        <p:spPr>
          <a:xfrm>
            <a:off x="6846239" y="3891595"/>
            <a:ext cx="879386" cy="45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44" name="Arrow: Left-Right 43">
            <a:extLst>
              <a:ext uri="{FF2B5EF4-FFF2-40B4-BE49-F238E27FC236}">
                <a16:creationId xmlns="" xmlns:a16="http://schemas.microsoft.com/office/drawing/2014/main" id="{440DB9FF-0915-E542-B824-9146E2282885}"/>
              </a:ext>
            </a:extLst>
          </p:cNvPr>
          <p:cNvSpPr/>
          <p:nvPr/>
        </p:nvSpPr>
        <p:spPr>
          <a:xfrm>
            <a:off x="6332861" y="24385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="" xmlns:a16="http://schemas.microsoft.com/office/drawing/2014/main" id="{2D7E8819-4033-0D48-BC70-A3A1E2FCA673}"/>
              </a:ext>
            </a:extLst>
          </p:cNvPr>
          <p:cNvSpPr/>
          <p:nvPr/>
        </p:nvSpPr>
        <p:spPr>
          <a:xfrm>
            <a:off x="6322814" y="319377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="" xmlns:a16="http://schemas.microsoft.com/office/drawing/2014/main" id="{37C55D9E-9EE1-4A26-AC2A-165A43088553}"/>
              </a:ext>
            </a:extLst>
          </p:cNvPr>
          <p:cNvSpPr/>
          <p:nvPr/>
        </p:nvSpPr>
        <p:spPr>
          <a:xfrm>
            <a:off x="7841633" y="1579336"/>
            <a:ext cx="254001" cy="341085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4C1432-8762-4B81-9B0A-05B234E5EA40}"/>
              </a:ext>
            </a:extLst>
          </p:cNvPr>
          <p:cNvSpPr txBox="1"/>
          <p:nvPr/>
        </p:nvSpPr>
        <p:spPr>
          <a:xfrm>
            <a:off x="7960631" y="2839810"/>
            <a:ext cx="12101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Host</a:t>
            </a:r>
            <a:br>
              <a:rPr lang="en-US"/>
            </a:br>
            <a:r>
              <a:rPr lang="en-US"/>
              <a:t>Test Bus</a:t>
            </a:r>
            <a:br>
              <a:rPr lang="en-US"/>
            </a:br>
            <a:r>
              <a:rPr lang="en-US"/>
              <a:t>Interfaces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C04515B-B3B3-4F8B-916C-A0B55DAA1166}"/>
              </a:ext>
            </a:extLst>
          </p:cNvPr>
          <p:cNvSpPr/>
          <p:nvPr/>
        </p:nvSpPr>
        <p:spPr>
          <a:xfrm>
            <a:off x="6846238" y="4508451"/>
            <a:ext cx="879386" cy="45708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="" xmlns:a16="http://schemas.microsoft.com/office/drawing/2014/main" id="{16EE761F-B904-48A0-9BC4-B7E700D7E300}"/>
              </a:ext>
            </a:extLst>
          </p:cNvPr>
          <p:cNvSpPr/>
          <p:nvPr/>
        </p:nvSpPr>
        <p:spPr>
          <a:xfrm>
            <a:off x="6322814" y="4534106"/>
            <a:ext cx="523425" cy="3876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B8641B0-04C2-4FE1-843D-39C36F91ABA3}"/>
              </a:ext>
            </a:extLst>
          </p:cNvPr>
          <p:cNvSpPr/>
          <p:nvPr/>
        </p:nvSpPr>
        <p:spPr>
          <a:xfrm>
            <a:off x="2404835" y="1583871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D6976D6F-59FE-48EC-AD37-B2BC66B36504}"/>
              </a:ext>
            </a:extLst>
          </p:cNvPr>
          <p:cNvSpPr/>
          <p:nvPr/>
        </p:nvSpPr>
        <p:spPr>
          <a:xfrm>
            <a:off x="2404834" y="2590799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D5CB0FEF-9EC5-43BA-85D9-7007E88153EA}"/>
              </a:ext>
            </a:extLst>
          </p:cNvPr>
          <p:cNvSpPr/>
          <p:nvPr/>
        </p:nvSpPr>
        <p:spPr>
          <a:xfrm>
            <a:off x="2395762" y="3615870"/>
            <a:ext cx="988785" cy="6531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Telnet Client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8DEB7D6-400D-41F3-85B1-867EA1EE9F87}"/>
              </a:ext>
            </a:extLst>
          </p:cNvPr>
          <p:cNvSpPr/>
          <p:nvPr/>
        </p:nvSpPr>
        <p:spPr>
          <a:xfrm>
            <a:off x="352425" y="1445533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C/C++ App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7D646634-E7FF-4D14-972B-598C208B73CC}"/>
              </a:ext>
            </a:extLst>
          </p:cNvPr>
          <p:cNvSpPr/>
          <p:nvPr/>
        </p:nvSpPr>
        <p:spPr>
          <a:xfrm>
            <a:off x="1579123" y="1390117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3D7702D-49B6-4909-8D70-B3B717166ED0}"/>
              </a:ext>
            </a:extLst>
          </p:cNvPr>
          <p:cNvCxnSpPr/>
          <p:nvPr/>
        </p:nvCxnSpPr>
        <p:spPr>
          <a:xfrm>
            <a:off x="2101395" y="19063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6E24E51-4226-460F-AF93-32A0D57957B8}"/>
              </a:ext>
            </a:extLst>
          </p:cNvPr>
          <p:cNvCxnSpPr/>
          <p:nvPr/>
        </p:nvCxnSpPr>
        <p:spPr>
          <a:xfrm flipV="1">
            <a:off x="1264556" y="19049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F58BA67-7F16-4C0A-81B7-633D53E0B114}"/>
              </a:ext>
            </a:extLst>
          </p:cNvPr>
          <p:cNvSpPr/>
          <p:nvPr/>
        </p:nvSpPr>
        <p:spPr>
          <a:xfrm>
            <a:off x="352424" y="2448832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Python</a:t>
            </a:r>
            <a:br>
              <a:rPr lang="en-US" sz="1100" b="1"/>
            </a:br>
            <a:r>
              <a:rPr lang="en-US" sz="1200" b="1"/>
              <a:t>App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DD21A392-E150-42EB-B029-4164E53F6F8C}"/>
              </a:ext>
            </a:extLst>
          </p:cNvPr>
          <p:cNvSpPr/>
          <p:nvPr/>
        </p:nvSpPr>
        <p:spPr>
          <a:xfrm>
            <a:off x="1579123" y="2393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DE910807-17AD-40CD-A9D8-1C38B52F61D5}"/>
              </a:ext>
            </a:extLst>
          </p:cNvPr>
          <p:cNvCxnSpPr>
            <a:cxnSpLocks/>
          </p:cNvCxnSpPr>
          <p:nvPr/>
        </p:nvCxnSpPr>
        <p:spPr>
          <a:xfrm>
            <a:off x="2101395" y="2909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42ADF92-9ADE-4A9D-81E7-3C4FE286FAB6}"/>
              </a:ext>
            </a:extLst>
          </p:cNvPr>
          <p:cNvCxnSpPr>
            <a:cxnSpLocks/>
          </p:cNvCxnSpPr>
          <p:nvPr/>
        </p:nvCxnSpPr>
        <p:spPr>
          <a:xfrm flipV="1">
            <a:off x="1264556" y="2908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30709612-9861-4D2D-996D-B9805EFB66D0}"/>
              </a:ext>
            </a:extLst>
          </p:cNvPr>
          <p:cNvSpPr/>
          <p:nvPr/>
        </p:nvSpPr>
        <p:spPr>
          <a:xfrm>
            <a:off x="352423" y="3464831"/>
            <a:ext cx="916214" cy="91621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TCL</a:t>
            </a:r>
            <a:br>
              <a:rPr lang="en-US" sz="1200" b="1"/>
            </a:br>
            <a:r>
              <a:rPr lang="en-US" sz="1200" b="1"/>
              <a:t>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2C96A0FA-2F2E-4EC2-AB5C-6A0DDD91B0CD}"/>
              </a:ext>
            </a:extLst>
          </p:cNvPr>
          <p:cNvSpPr/>
          <p:nvPr/>
        </p:nvSpPr>
        <p:spPr>
          <a:xfrm>
            <a:off x="1579123" y="3409416"/>
            <a:ext cx="521796" cy="1015323"/>
          </a:xfrm>
          <a:prstGeom prst="roundRect">
            <a:avLst>
              <a:gd name="adj" fmla="val 181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Virtual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Drivers</a:t>
            </a: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70ACF1DC-AC8B-4511-B1A5-F721B730B33C}"/>
              </a:ext>
            </a:extLst>
          </p:cNvPr>
          <p:cNvCxnSpPr>
            <a:cxnSpLocks/>
          </p:cNvCxnSpPr>
          <p:nvPr/>
        </p:nvCxnSpPr>
        <p:spPr>
          <a:xfrm>
            <a:off x="2101395" y="3925659"/>
            <a:ext cx="307521" cy="1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52F169E-2FA8-4ABA-8B13-69758FC4AD40}"/>
              </a:ext>
            </a:extLst>
          </p:cNvPr>
          <p:cNvCxnSpPr>
            <a:cxnSpLocks/>
          </p:cNvCxnSpPr>
          <p:nvPr/>
        </p:nvCxnSpPr>
        <p:spPr>
          <a:xfrm flipV="1">
            <a:off x="1264556" y="3924298"/>
            <a:ext cx="312964" cy="90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C66F995-ECC3-43A0-9A34-BDC00419AE33}"/>
              </a:ext>
            </a:extLst>
          </p:cNvPr>
          <p:cNvCxnSpPr/>
          <p:nvPr/>
        </p:nvCxnSpPr>
        <p:spPr>
          <a:xfrm>
            <a:off x="3326524" y="2203231"/>
            <a:ext cx="530116" cy="4020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BF36EDF-5C28-40CD-A442-873C6FFB45F4}"/>
              </a:ext>
            </a:extLst>
          </p:cNvPr>
          <p:cNvCxnSpPr/>
          <p:nvPr/>
        </p:nvCxnSpPr>
        <p:spPr>
          <a:xfrm flipV="1">
            <a:off x="3331452" y="3230945"/>
            <a:ext cx="510408" cy="44537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B602B93-DFA4-465F-B0E2-385A2CA9289D}"/>
              </a:ext>
            </a:extLst>
          </p:cNvPr>
          <p:cNvCxnSpPr/>
          <p:nvPr/>
        </p:nvCxnSpPr>
        <p:spPr>
          <a:xfrm>
            <a:off x="3395499" y="2932386"/>
            <a:ext cx="441434" cy="177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="" xmlns:a16="http://schemas.microsoft.com/office/drawing/2014/main" id="{C1D27153-C4F9-47A8-8172-C4F648CD948A}"/>
              </a:ext>
            </a:extLst>
          </p:cNvPr>
          <p:cNvSpPr/>
          <p:nvPr/>
        </p:nvSpPr>
        <p:spPr>
          <a:xfrm>
            <a:off x="5057100" y="4112947"/>
            <a:ext cx="916370" cy="610913"/>
          </a:xfrm>
          <a:prstGeom prst="wedgeRoundRectCallout">
            <a:avLst>
              <a:gd name="adj1" fmla="val 74245"/>
              <a:gd name="adj2" fmla="val -3493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Wishbone, etc.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999464" y="2303597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MEMWRITE</a:t>
            </a:r>
            <a:endParaRPr lang="en-US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3999464" y="3327111"/>
            <a:ext cx="819509" cy="20128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MEMREAD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302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num_toggles</a:t>
            </a:r>
            <a:r>
              <a:rPr lang="en-US" sz="3600" dirty="0" smtClean="0"/>
              <a:t> </a:t>
            </a:r>
            <a:r>
              <a:rPr lang="en-US" sz="3600" dirty="0" smtClean="0"/>
              <a:t>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toggles to perform per stage.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max=MAX_TOGGLES))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0545"/>
              </p:ext>
            </p:extLst>
          </p:nvPr>
        </p:nvGraphicFramePr>
        <p:xfrm>
          <a:off x="381000" y="1609726"/>
          <a:ext cx="8382000" cy="1828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num_toggles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en-US" sz="3600" dirty="0" smtClean="0"/>
              <a:t>Noise Maker </a:t>
            </a:r>
            <a:r>
              <a:rPr lang="en-US" sz="3600" dirty="0" err="1" smtClean="0"/>
              <a:t>num_stages</a:t>
            </a:r>
            <a:r>
              <a:rPr lang="en-US" sz="3600" dirty="0" smtClean="0"/>
              <a:t> </a:t>
            </a:r>
            <a:r>
              <a:rPr lang="en-US" sz="3600" dirty="0" smtClean="0"/>
              <a:t>Register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1200" dirty="0"/>
              <a:t>Number of stages to perform per clock cycle.  Signal(</a:t>
            </a:r>
            <a:r>
              <a:rPr lang="en-US" sz="1200" dirty="0" err="1"/>
              <a:t>intbv</a:t>
            </a:r>
            <a:r>
              <a:rPr lang="en-US" sz="1200" dirty="0"/>
              <a:t>(0, min=0, max=MAX_STAGES))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Hardware Simulation and Software Models for P1687.1 and P2654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8567"/>
              </p:ext>
            </p:extLst>
          </p:nvPr>
        </p:nvGraphicFramePr>
        <p:xfrm>
          <a:off x="381000" y="1609726"/>
          <a:ext cx="8382000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3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/>
                        <a:t>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58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Least </a:t>
                      </a:r>
                      <a:r>
                        <a:rPr lang="en-US" sz="1400" i="1" baseline="0" dirty="0" smtClean="0"/>
                        <a:t>Significant Bit of </a:t>
                      </a:r>
                      <a:r>
                        <a:rPr lang="en-US" sz="1400" i="1" baseline="0" dirty="0" err="1" smtClean="0"/>
                        <a:t>num_stages</a:t>
                      </a:r>
                      <a:r>
                        <a:rPr lang="en-US" sz="1400" i="1" baseline="0" dirty="0" smtClean="0"/>
                        <a:t> register.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P1687.1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2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1149.1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50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Std1149_1_TAP Entity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10/10/2019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3750" y="1647825"/>
            <a:ext cx="2676525" cy="2486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072970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350" y="2338427"/>
            <a:ext cx="7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prstClr val="black"/>
                </a:solidFill>
              </a:rPr>
              <a:t>name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676400" y="2072970"/>
            <a:ext cx="180975" cy="574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218049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prstClr val="black"/>
                </a:solidFill>
              </a:rPr>
              <a:t>For </a:t>
            </a:r>
            <a:r>
              <a:rPr lang="en-US" sz="900" err="1">
                <a:solidFill>
                  <a:prstClr val="black"/>
                </a:solidFill>
              </a:rPr>
              <a:t>myHDL</a:t>
            </a:r>
            <a:r>
              <a:rPr lang="en-US" sz="900">
                <a:solidFill>
                  <a:prstClr val="black"/>
                </a:solidFill>
              </a:rPr>
              <a:t> debugging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7926" y="2401827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38401" y="2136370"/>
            <a:ext cx="876300" cy="1809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47950"/>
            <a:ext cx="146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j</a:t>
            </a:r>
            <a:r>
              <a:rPr lang="en-US" sz="1400" dirty="0" err="1" smtClean="0">
                <a:solidFill>
                  <a:prstClr val="black"/>
                </a:solidFill>
              </a:rPr>
              <a:t>tag_interface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5802" y="2152812"/>
            <a:ext cx="1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prstClr val="black"/>
                </a:solidFill>
              </a:rPr>
              <a:t>t</a:t>
            </a:r>
            <a:r>
              <a:rPr lang="en-US" sz="1400" dirty="0" err="1" smtClean="0">
                <a:solidFill>
                  <a:prstClr val="black"/>
                </a:solidFill>
              </a:rPr>
              <a:t>ap_interface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28876" y="2705100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010275" y="2235487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9918" y="3203154"/>
            <a:ext cx="168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sz="1400" dirty="0" smtClean="0">
                <a:solidFill>
                  <a:prstClr val="black"/>
                </a:solidFill>
              </a:rPr>
              <a:t>tate (DCBA code)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14391" y="3285829"/>
            <a:ext cx="876300" cy="1809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1500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25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</a:t>
            </a:r>
            <a:r>
              <a:rPr lang="en-US" sz="4000" dirty="0" err="1" smtClean="0"/>
              <a:t>Std</a:t>
            </a:r>
            <a:r>
              <a:rPr lang="en-US" sz="4000" dirty="0" smtClean="0"/>
              <a:t> 1687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4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Standard’s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749890"/>
            <a:ext cx="6400800" cy="13144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IEEE P2654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16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0CC8F-45B3-4F56-B96B-074DA4F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0" y="15040"/>
            <a:ext cx="9006373" cy="4226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MBIST with temperature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CE956A0-8318-4D63-BF9B-E4690D740900}"/>
              </a:ext>
            </a:extLst>
          </p:cNvPr>
          <p:cNvSpPr/>
          <p:nvPr/>
        </p:nvSpPr>
        <p:spPr>
          <a:xfrm>
            <a:off x="6584953" y="4394667"/>
            <a:ext cx="498710" cy="15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3305814-7777-46E4-8A3C-D974C10B93DC}"/>
              </a:ext>
            </a:extLst>
          </p:cNvPr>
          <p:cNvSpPr/>
          <p:nvPr/>
        </p:nvSpPr>
        <p:spPr>
          <a:xfrm>
            <a:off x="6592597" y="2914650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ECBD6CF-CE3E-43AE-869F-3F14CB9633FD}"/>
              </a:ext>
            </a:extLst>
          </p:cNvPr>
          <p:cNvSpPr/>
          <p:nvPr/>
        </p:nvSpPr>
        <p:spPr>
          <a:xfrm>
            <a:off x="6592597" y="3112455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512132D-A629-4C51-ADB0-4BD1E993475E}"/>
              </a:ext>
            </a:extLst>
          </p:cNvPr>
          <p:cNvSpPr/>
          <p:nvPr/>
        </p:nvSpPr>
        <p:spPr>
          <a:xfrm>
            <a:off x="6592600" y="2516312"/>
            <a:ext cx="498710" cy="15195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BYP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B8A02F-7E41-49E3-B9FB-D5DC7AAE109F}"/>
              </a:ext>
            </a:extLst>
          </p:cNvPr>
          <p:cNvSpPr/>
          <p:nvPr/>
        </p:nvSpPr>
        <p:spPr>
          <a:xfrm>
            <a:off x="5881385" y="3917873"/>
            <a:ext cx="1699517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black"/>
                </a:solidFill>
              </a:rPr>
              <a:t>Thermometer + Comparator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EB0CA7-9C3C-4897-BF73-0E042D3EDE24}"/>
              </a:ext>
            </a:extLst>
          </p:cNvPr>
          <p:cNvSpPr/>
          <p:nvPr/>
        </p:nvSpPr>
        <p:spPr>
          <a:xfrm>
            <a:off x="4878768" y="2376274"/>
            <a:ext cx="3886200" cy="27100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CA87945D-2121-491C-BD10-5BE800C8F8B3}"/>
              </a:ext>
            </a:extLst>
          </p:cNvPr>
          <p:cNvSpPr/>
          <p:nvPr/>
        </p:nvSpPr>
        <p:spPr>
          <a:xfrm rot="16200000">
            <a:off x="4479437" y="2837571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67FBFE-E83D-4D6B-9E73-379C55D6E8E9}"/>
              </a:ext>
            </a:extLst>
          </p:cNvPr>
          <p:cNvSpPr/>
          <p:nvPr/>
        </p:nvSpPr>
        <p:spPr>
          <a:xfrm>
            <a:off x="5389208" y="3943330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92C22EF-04C2-4777-A10C-9DDD5797D2DC}"/>
              </a:ext>
            </a:extLst>
          </p:cNvPr>
          <p:cNvSpPr/>
          <p:nvPr/>
        </p:nvSpPr>
        <p:spPr>
          <a:xfrm>
            <a:off x="5393118" y="3516185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0F7ABF-14DB-4AD6-9147-255363F81855}"/>
              </a:ext>
            </a:extLst>
          </p:cNvPr>
          <p:cNvSpPr/>
          <p:nvPr/>
        </p:nvSpPr>
        <p:spPr>
          <a:xfrm>
            <a:off x="7278400" y="3516185"/>
            <a:ext cx="292598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1DF5621-D1D8-45E7-BB2D-42AC349D690E}"/>
              </a:ext>
            </a:extLst>
          </p:cNvPr>
          <p:cNvSpPr/>
          <p:nvPr/>
        </p:nvSpPr>
        <p:spPr>
          <a:xfrm>
            <a:off x="7646457" y="4562477"/>
            <a:ext cx="365946" cy="178809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reg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E507259-5D23-4FD1-A1A1-4EA55DBD559B}"/>
              </a:ext>
            </a:extLst>
          </p:cNvPr>
          <p:cNvSpPr/>
          <p:nvPr/>
        </p:nvSpPr>
        <p:spPr>
          <a:xfrm>
            <a:off x="7711825" y="3916433"/>
            <a:ext cx="236420" cy="2286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800">
                <a:solidFill>
                  <a:prstClr val="white"/>
                </a:solidFill>
              </a:rPr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60D3F87-9550-4719-9CE9-57F49545A8E9}"/>
              </a:ext>
            </a:extLst>
          </p:cNvPr>
          <p:cNvSpPr/>
          <p:nvPr/>
        </p:nvSpPr>
        <p:spPr>
          <a:xfrm>
            <a:off x="5389208" y="4391748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SIB3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="" xmlns:a16="http://schemas.microsoft.com/office/drawing/2014/main" id="{00677D04-9560-4144-A62F-13DB461F21E0}"/>
              </a:ext>
            </a:extLst>
          </p:cNvPr>
          <p:cNvSpPr/>
          <p:nvPr/>
        </p:nvSpPr>
        <p:spPr>
          <a:xfrm rot="16200000">
            <a:off x="7006873" y="2748957"/>
            <a:ext cx="842498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WDRmux</a:t>
            </a: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Flowchart: Manual Operation 17">
            <a:extLst>
              <a:ext uri="{FF2B5EF4-FFF2-40B4-BE49-F238E27FC236}">
                <a16:creationId xmlns="" xmlns:a16="http://schemas.microsoft.com/office/drawing/2014/main" id="{C573388D-B1B8-4269-8A6E-4042E7E8568C}"/>
              </a:ext>
            </a:extLst>
          </p:cNvPr>
          <p:cNvSpPr/>
          <p:nvPr/>
        </p:nvSpPr>
        <p:spPr>
          <a:xfrm rot="16200000">
            <a:off x="7790457" y="3281545"/>
            <a:ext cx="520272" cy="285750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WIR mux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64A1C4A-4892-4B0F-A015-F7EB1E9D1D1E}"/>
              </a:ext>
            </a:extLst>
          </p:cNvPr>
          <p:cNvSpPr/>
          <p:nvPr/>
        </p:nvSpPr>
        <p:spPr>
          <a:xfrm>
            <a:off x="5881382" y="3516185"/>
            <a:ext cx="504765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SELWIR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7869C3A-9A69-49BE-8724-32F5A3BEB8BC}"/>
              </a:ext>
            </a:extLst>
          </p:cNvPr>
          <p:cNvSpPr/>
          <p:nvPr/>
        </p:nvSpPr>
        <p:spPr>
          <a:xfrm>
            <a:off x="6584953" y="4705794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A1C1DCC-39D1-41B6-A2A8-782C8D57112F}"/>
              </a:ext>
            </a:extLst>
          </p:cNvPr>
          <p:cNvCxnSpPr>
            <a:cxnSpLocks/>
          </p:cNvCxnSpPr>
          <p:nvPr/>
        </p:nvCxnSpPr>
        <p:spPr>
          <a:xfrm>
            <a:off x="5621721" y="3827431"/>
            <a:ext cx="2732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B59354B1-7B33-4C0D-9C4B-EB0FF74D280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78869" y="3605006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122C726-7DDA-4CC4-9FBA-6D3667E89E0E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6386149" y="3605006"/>
            <a:ext cx="8922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51B9CC44-49D9-4793-A46E-41398B36DC1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70997" y="3605006"/>
            <a:ext cx="3367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DDE8180-B217-4F93-B710-79A1C1AC12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570999" y="2891832"/>
            <a:ext cx="17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9F27CCCD-208C-45D6-8AEB-2B3CC93B962D}"/>
              </a:ext>
            </a:extLst>
          </p:cNvPr>
          <p:cNvCxnSpPr>
            <a:cxnSpLocks/>
          </p:cNvCxnSpPr>
          <p:nvPr/>
        </p:nvCxnSpPr>
        <p:spPr>
          <a:xfrm>
            <a:off x="7747326" y="3287247"/>
            <a:ext cx="1603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15C7B7DD-D47C-4712-948A-04A28217B8B9}"/>
              </a:ext>
            </a:extLst>
          </p:cNvPr>
          <p:cNvCxnSpPr>
            <a:cxnSpLocks/>
          </p:cNvCxnSpPr>
          <p:nvPr/>
        </p:nvCxnSpPr>
        <p:spPr>
          <a:xfrm>
            <a:off x="7747326" y="2891833"/>
            <a:ext cx="0" cy="3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5E48962E-4DC7-4224-9374-FA8DBAEAFC5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93471" y="3424420"/>
            <a:ext cx="160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8A4B7A18-AEFE-472C-B94F-8A758BD424B9}"/>
              </a:ext>
            </a:extLst>
          </p:cNvPr>
          <p:cNvCxnSpPr>
            <a:cxnSpLocks/>
          </p:cNvCxnSpPr>
          <p:nvPr/>
        </p:nvCxnSpPr>
        <p:spPr>
          <a:xfrm>
            <a:off x="8353859" y="3424421"/>
            <a:ext cx="0" cy="403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10C6C995-B386-46BD-B752-65677D45DFB5}"/>
              </a:ext>
            </a:extLst>
          </p:cNvPr>
          <p:cNvCxnSpPr>
            <a:cxnSpLocks/>
          </p:cNvCxnSpPr>
          <p:nvPr/>
        </p:nvCxnSpPr>
        <p:spPr>
          <a:xfrm>
            <a:off x="4953543" y="2698222"/>
            <a:ext cx="317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45AAB429-C319-43DD-AC81-0CF71A11B288}"/>
              </a:ext>
            </a:extLst>
          </p:cNvPr>
          <p:cNvCxnSpPr>
            <a:cxnSpLocks/>
          </p:cNvCxnSpPr>
          <p:nvPr/>
        </p:nvCxnSpPr>
        <p:spPr>
          <a:xfrm>
            <a:off x="5271089" y="2698891"/>
            <a:ext cx="0" cy="90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BE47D13D-F6C1-4DAD-831E-9A73E22F05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1088" y="3605006"/>
            <a:ext cx="12203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08E83484-D235-4945-831C-5A53BAC10D36}"/>
              </a:ext>
            </a:extLst>
          </p:cNvPr>
          <p:cNvCxnSpPr>
            <a:cxnSpLocks/>
          </p:cNvCxnSpPr>
          <p:nvPr/>
        </p:nvCxnSpPr>
        <p:spPr>
          <a:xfrm>
            <a:off x="6133767" y="3770281"/>
            <a:ext cx="1915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AA2EDACA-B066-4CC2-A49F-DFFEFB7EE053}"/>
              </a:ext>
            </a:extLst>
          </p:cNvPr>
          <p:cNvCxnSpPr>
            <a:cxnSpLocks/>
          </p:cNvCxnSpPr>
          <p:nvPr/>
        </p:nvCxnSpPr>
        <p:spPr>
          <a:xfrm>
            <a:off x="8048921" y="3634489"/>
            <a:ext cx="0" cy="13579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9CCC378-CC11-4B88-8FBE-D5E714F7A59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33765" y="3693833"/>
            <a:ext cx="0" cy="76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67AC1AB2-9A1D-4198-98B3-72B1DB88DD4D}"/>
              </a:ext>
            </a:extLst>
          </p:cNvPr>
          <p:cNvCxnSpPr>
            <a:cxnSpLocks/>
          </p:cNvCxnSpPr>
          <p:nvPr/>
        </p:nvCxnSpPr>
        <p:spPr>
          <a:xfrm>
            <a:off x="7336218" y="3287247"/>
            <a:ext cx="0" cy="2289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1C20412D-804B-4A67-BA2C-C1D840A9C89B}"/>
              </a:ext>
            </a:extLst>
          </p:cNvPr>
          <p:cNvCxnSpPr>
            <a:cxnSpLocks/>
          </p:cNvCxnSpPr>
          <p:nvPr/>
        </p:nvCxnSpPr>
        <p:spPr>
          <a:xfrm>
            <a:off x="7507668" y="3192340"/>
            <a:ext cx="0" cy="32384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67A9B0DF-248C-4E38-9ECB-D85F3FC79AB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1310" y="2592290"/>
            <a:ext cx="190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3E44E9CE-AA91-478E-9C8D-D818639F8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308" y="2990630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D56BB4F0-E4A9-478F-B72D-0A423C63D8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91308" y="3186561"/>
            <a:ext cx="190526" cy="1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AA0CD164-C31B-43BC-BA24-BFCC5FC8608D}"/>
              </a:ext>
            </a:extLst>
          </p:cNvPr>
          <p:cNvCxnSpPr>
            <a:cxnSpLocks/>
          </p:cNvCxnSpPr>
          <p:nvPr/>
        </p:nvCxnSpPr>
        <p:spPr>
          <a:xfrm>
            <a:off x="5450268" y="3713131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B9430B3-C8F8-474F-B86D-78DA9FEA278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67179" y="403053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06F18415-B04E-421C-926B-8B7283C52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1620" y="4480569"/>
            <a:ext cx="10759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CA7DB370-6CE6-45C8-845C-180D7D8F84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674958" y="4032152"/>
            <a:ext cx="206424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A99860B6-CD7F-4722-8778-E778BDCE5A9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589707" y="4030733"/>
            <a:ext cx="122120" cy="14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2C04FE35-9594-44B2-97B6-456866A713C5}"/>
              </a:ext>
            </a:extLst>
          </p:cNvPr>
          <p:cNvCxnSpPr>
            <a:cxnSpLocks/>
          </p:cNvCxnSpPr>
          <p:nvPr/>
        </p:nvCxnSpPr>
        <p:spPr>
          <a:xfrm>
            <a:off x="5621718" y="4229100"/>
            <a:ext cx="2457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AB77ADA8-D7E6-43B8-8B78-7157BC58D943}"/>
              </a:ext>
            </a:extLst>
          </p:cNvPr>
          <p:cNvCxnSpPr>
            <a:cxnSpLocks/>
          </p:cNvCxnSpPr>
          <p:nvPr/>
        </p:nvCxnSpPr>
        <p:spPr>
          <a:xfrm>
            <a:off x="8079168" y="4030533"/>
            <a:ext cx="0" cy="198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2D82AAA5-D72A-4C67-80AB-6C3CC26BDE6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948247" y="4030733"/>
            <a:ext cx="13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1DC59837-2467-4873-B968-F9B21C31F328}"/>
              </a:ext>
            </a:extLst>
          </p:cNvPr>
          <p:cNvCxnSpPr>
            <a:cxnSpLocks/>
          </p:cNvCxnSpPr>
          <p:nvPr/>
        </p:nvCxnSpPr>
        <p:spPr>
          <a:xfrm>
            <a:off x="5621718" y="3713131"/>
            <a:ext cx="0" cy="114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D94C89E8-802E-4A6C-A34D-6958E7AC2C46}"/>
              </a:ext>
            </a:extLst>
          </p:cNvPr>
          <p:cNvCxnSpPr>
            <a:cxnSpLocks/>
          </p:cNvCxnSpPr>
          <p:nvPr/>
        </p:nvCxnSpPr>
        <p:spPr>
          <a:xfrm>
            <a:off x="5267178" y="3886200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F0507B3-3029-438C-9D61-2D054DD4F964}"/>
              </a:ext>
            </a:extLst>
          </p:cNvPr>
          <p:cNvCxnSpPr>
            <a:cxnSpLocks/>
          </p:cNvCxnSpPr>
          <p:nvPr/>
        </p:nvCxnSpPr>
        <p:spPr>
          <a:xfrm>
            <a:off x="5271389" y="3884581"/>
            <a:ext cx="0" cy="145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7667171E-57F0-49A3-A477-B7A3AF4FCE56}"/>
              </a:ext>
            </a:extLst>
          </p:cNvPr>
          <p:cNvCxnSpPr>
            <a:cxnSpLocks/>
          </p:cNvCxnSpPr>
          <p:nvPr/>
        </p:nvCxnSpPr>
        <p:spPr>
          <a:xfrm>
            <a:off x="5281616" y="4292428"/>
            <a:ext cx="0" cy="185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DEE8051-E06C-41B0-BC7D-4DCCF60CD8FC}"/>
              </a:ext>
            </a:extLst>
          </p:cNvPr>
          <p:cNvCxnSpPr>
            <a:cxnSpLocks/>
          </p:cNvCxnSpPr>
          <p:nvPr/>
        </p:nvCxnSpPr>
        <p:spPr>
          <a:xfrm>
            <a:off x="5621718" y="4120978"/>
            <a:ext cx="0" cy="1081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E2205573-4F5B-4B17-B183-80B27EB35132}"/>
              </a:ext>
            </a:extLst>
          </p:cNvPr>
          <p:cNvCxnSpPr>
            <a:cxnSpLocks/>
          </p:cNvCxnSpPr>
          <p:nvPr/>
        </p:nvCxnSpPr>
        <p:spPr>
          <a:xfrm>
            <a:off x="5450268" y="4120975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4C90EC04-DF73-4B82-B1C6-298E85627B10}"/>
              </a:ext>
            </a:extLst>
          </p:cNvPr>
          <p:cNvCxnSpPr>
            <a:cxnSpLocks/>
          </p:cNvCxnSpPr>
          <p:nvPr/>
        </p:nvCxnSpPr>
        <p:spPr>
          <a:xfrm>
            <a:off x="5281617" y="4294044"/>
            <a:ext cx="16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2C2911EF-C3CB-4467-A4CA-56CAA960E264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5674959" y="4472887"/>
            <a:ext cx="909994" cy="76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C073D98C-9840-4ECC-9279-6A779EE95C8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64671" y="4781772"/>
            <a:ext cx="22028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78231FB9-327D-432E-8027-B0B8E8E4F494}"/>
              </a:ext>
            </a:extLst>
          </p:cNvPr>
          <p:cNvCxnSpPr>
            <a:cxnSpLocks/>
          </p:cNvCxnSpPr>
          <p:nvPr/>
        </p:nvCxnSpPr>
        <p:spPr>
          <a:xfrm>
            <a:off x="6364668" y="4477614"/>
            <a:ext cx="0" cy="30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Manual Operation 153">
            <a:extLst>
              <a:ext uri="{FF2B5EF4-FFF2-40B4-BE49-F238E27FC236}">
                <a16:creationId xmlns="" xmlns:a16="http://schemas.microsoft.com/office/drawing/2014/main" id="{164190CC-D9A5-4FED-8A62-BB8155AC0449}"/>
              </a:ext>
            </a:extLst>
          </p:cNvPr>
          <p:cNvSpPr/>
          <p:nvPr/>
        </p:nvSpPr>
        <p:spPr>
          <a:xfrm rot="16200000">
            <a:off x="7125076" y="4560885"/>
            <a:ext cx="520272" cy="187763"/>
          </a:xfrm>
          <a:prstGeom prst="flowChartManualOperati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mux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AD4C12EF-F21B-49EC-9D40-6098B98C1FA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3662" y="4781772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9E4257ED-0938-4B5A-83F7-62FDA0C0711D}"/>
              </a:ext>
            </a:extLst>
          </p:cNvPr>
          <p:cNvCxnSpPr>
            <a:cxnSpLocks/>
          </p:cNvCxnSpPr>
          <p:nvPr/>
        </p:nvCxnSpPr>
        <p:spPr>
          <a:xfrm>
            <a:off x="6478632" y="2592293"/>
            <a:ext cx="0" cy="101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="" xmlns:a16="http://schemas.microsoft.com/office/drawing/2014/main" id="{0F226DB7-6F08-4CD6-87FA-DFE0042C6BC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8635" y="2592290"/>
            <a:ext cx="11396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="" xmlns:a16="http://schemas.microsoft.com/office/drawing/2014/main" id="{B51CF136-9C51-4F48-9ACC-A5493B797222}"/>
              </a:ext>
            </a:extLst>
          </p:cNvPr>
          <p:cNvCxnSpPr>
            <a:cxnSpLocks/>
            <a:stCxn id="174" idx="6"/>
            <a:endCxn id="4" idx="1"/>
          </p:cNvCxnSpPr>
          <p:nvPr/>
        </p:nvCxnSpPr>
        <p:spPr>
          <a:xfrm flipV="1">
            <a:off x="6496207" y="2990629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B4FFD801-4103-449A-A949-C18DC6219093}"/>
              </a:ext>
            </a:extLst>
          </p:cNvPr>
          <p:cNvCxnSpPr>
            <a:cxnSpLocks/>
            <a:stCxn id="175" idx="6"/>
            <a:endCxn id="5" idx="1"/>
          </p:cNvCxnSpPr>
          <p:nvPr/>
        </p:nvCxnSpPr>
        <p:spPr>
          <a:xfrm flipV="1">
            <a:off x="6496372" y="3188436"/>
            <a:ext cx="96227" cy="39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19BB33B8-BAEC-4D20-96C9-2E4D54DB810C}"/>
              </a:ext>
            </a:extLst>
          </p:cNvPr>
          <p:cNvSpPr/>
          <p:nvPr/>
        </p:nvSpPr>
        <p:spPr>
          <a:xfrm>
            <a:off x="6461918" y="2975283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90CB78A5-3DE1-4A24-A8CC-38B1D4447F6A}"/>
              </a:ext>
            </a:extLst>
          </p:cNvPr>
          <p:cNvSpPr/>
          <p:nvPr/>
        </p:nvSpPr>
        <p:spPr>
          <a:xfrm>
            <a:off x="6462083" y="317519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A403641E-A3D1-4799-B0FA-AED9245FFF88}"/>
              </a:ext>
            </a:extLst>
          </p:cNvPr>
          <p:cNvSpPr/>
          <p:nvPr/>
        </p:nvSpPr>
        <p:spPr>
          <a:xfrm>
            <a:off x="6460260" y="3587865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66A81A91-F413-4E60-80E8-570B5CE8422F}"/>
              </a:ext>
            </a:extLst>
          </p:cNvPr>
          <p:cNvCxnSpPr>
            <a:cxnSpLocks/>
          </p:cNvCxnSpPr>
          <p:nvPr/>
        </p:nvCxnSpPr>
        <p:spPr>
          <a:xfrm>
            <a:off x="7385213" y="4343400"/>
            <a:ext cx="442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F031E6ED-00F2-4696-94DE-D5ED7F556E7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27838" y="4343402"/>
            <a:ext cx="1592" cy="219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9D7873A7-B38E-4E0E-999D-A8D99E1EABD9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385212" y="4344601"/>
            <a:ext cx="0" cy="10205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="" xmlns:a16="http://schemas.microsoft.com/office/drawing/2014/main" id="{87A0444B-718A-4A6A-B4B6-BABDFF5C859F}"/>
              </a:ext>
            </a:extLst>
          </p:cNvPr>
          <p:cNvCxnSpPr>
            <a:cxnSpLocks/>
            <a:stCxn id="154" idx="2"/>
            <a:endCxn id="14" idx="1"/>
          </p:cNvCxnSpPr>
          <p:nvPr/>
        </p:nvCxnSpPr>
        <p:spPr>
          <a:xfrm flipV="1">
            <a:off x="7479097" y="4651881"/>
            <a:ext cx="167363" cy="28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1E675435-DFF2-4975-9AF8-494706C3134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83662" y="4472884"/>
            <a:ext cx="20343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D4062CF4-B13E-47AB-B19E-7830CF679AB4}"/>
              </a:ext>
            </a:extLst>
          </p:cNvPr>
          <p:cNvCxnSpPr>
            <a:cxnSpLocks/>
          </p:cNvCxnSpPr>
          <p:nvPr/>
        </p:nvCxnSpPr>
        <p:spPr>
          <a:xfrm>
            <a:off x="5619387" y="5022078"/>
            <a:ext cx="255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="" xmlns:a16="http://schemas.microsoft.com/office/drawing/2014/main" id="{B5962664-77AB-4C22-B744-FA1D7E777B23}"/>
              </a:ext>
            </a:extLst>
          </p:cNvPr>
          <p:cNvCxnSpPr>
            <a:cxnSpLocks/>
          </p:cNvCxnSpPr>
          <p:nvPr/>
        </p:nvCxnSpPr>
        <p:spPr>
          <a:xfrm flipH="1">
            <a:off x="8177169" y="4651039"/>
            <a:ext cx="2598" cy="37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="" xmlns:a16="http://schemas.microsoft.com/office/drawing/2014/main" id="{AFFB58B4-48F0-46C7-BE09-D9B319FC1825}"/>
              </a:ext>
            </a:extLst>
          </p:cNvPr>
          <p:cNvCxnSpPr>
            <a:cxnSpLocks/>
          </p:cNvCxnSpPr>
          <p:nvPr/>
        </p:nvCxnSpPr>
        <p:spPr>
          <a:xfrm flipV="1">
            <a:off x="8012406" y="4651039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3EA60244-A450-4F73-8C99-75EF441B25DD}"/>
              </a:ext>
            </a:extLst>
          </p:cNvPr>
          <p:cNvCxnSpPr>
            <a:cxnSpLocks/>
          </p:cNvCxnSpPr>
          <p:nvPr/>
        </p:nvCxnSpPr>
        <p:spPr>
          <a:xfrm>
            <a:off x="5621117" y="4569393"/>
            <a:ext cx="0" cy="45268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="" xmlns:a16="http://schemas.microsoft.com/office/drawing/2014/main" id="{07DF6C1C-DB45-42C1-B837-959E48418FA5}"/>
              </a:ext>
            </a:extLst>
          </p:cNvPr>
          <p:cNvCxnSpPr>
            <a:cxnSpLocks/>
          </p:cNvCxnSpPr>
          <p:nvPr/>
        </p:nvCxnSpPr>
        <p:spPr>
          <a:xfrm>
            <a:off x="5449666" y="4569392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="" xmlns:a16="http://schemas.microsoft.com/office/drawing/2014/main" id="{B3E6B8A0-135A-448D-AF10-BBD1B0765586}"/>
              </a:ext>
            </a:extLst>
          </p:cNvPr>
          <p:cNvCxnSpPr>
            <a:cxnSpLocks/>
          </p:cNvCxnSpPr>
          <p:nvPr/>
        </p:nvCxnSpPr>
        <p:spPr>
          <a:xfrm>
            <a:off x="5112314" y="4742462"/>
            <a:ext cx="33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="" xmlns:a16="http://schemas.microsoft.com/office/drawing/2014/main" id="{6D8211AC-B0B0-4C85-9140-CD9F8ADC7C41}"/>
              </a:ext>
            </a:extLst>
          </p:cNvPr>
          <p:cNvCxnSpPr>
            <a:cxnSpLocks/>
          </p:cNvCxnSpPr>
          <p:nvPr/>
        </p:nvCxnSpPr>
        <p:spPr>
          <a:xfrm>
            <a:off x="5112314" y="3164286"/>
            <a:ext cx="0" cy="1576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="" xmlns:a16="http://schemas.microsoft.com/office/drawing/2014/main" id="{E562CE00-8FD2-4C83-81F6-738C4435D9CE}"/>
              </a:ext>
            </a:extLst>
          </p:cNvPr>
          <p:cNvCxnSpPr>
            <a:cxnSpLocks/>
          </p:cNvCxnSpPr>
          <p:nvPr/>
        </p:nvCxnSpPr>
        <p:spPr>
          <a:xfrm>
            <a:off x="4943664" y="3149915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17D0B512-BE19-4AE8-9775-2EBAFF8E2DDE}"/>
              </a:ext>
            </a:extLst>
          </p:cNvPr>
          <p:cNvSpPr/>
          <p:nvPr/>
        </p:nvSpPr>
        <p:spPr>
          <a:xfrm>
            <a:off x="4885363" y="1085851"/>
            <a:ext cx="2764226" cy="120632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IP_2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="" xmlns:a16="http://schemas.microsoft.com/office/drawing/2014/main" id="{C8C9F86A-12F0-4CEC-8AA6-3AC4D725F832}"/>
              </a:ext>
            </a:extLst>
          </p:cNvPr>
          <p:cNvSpPr/>
          <p:nvPr/>
        </p:nvSpPr>
        <p:spPr>
          <a:xfrm rot="16200000">
            <a:off x="4478188" y="1557068"/>
            <a:ext cx="795528" cy="152676"/>
          </a:xfrm>
          <a:prstGeom prst="hexagon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1100">
                <a:solidFill>
                  <a:prstClr val="white"/>
                </a:solidFill>
              </a:rPr>
              <a:t>1687 I/F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95C71DCE-71A4-41ED-B2FF-A66F10A55032}"/>
              </a:ext>
            </a:extLst>
          </p:cNvPr>
          <p:cNvCxnSpPr>
            <a:cxnSpLocks/>
          </p:cNvCxnSpPr>
          <p:nvPr/>
        </p:nvCxnSpPr>
        <p:spPr>
          <a:xfrm>
            <a:off x="4956696" y="1886618"/>
            <a:ext cx="168652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DD87AC21-5DA3-4AEF-ABA8-95F38D872B33}"/>
              </a:ext>
            </a:extLst>
          </p:cNvPr>
          <p:cNvSpPr/>
          <p:nvPr/>
        </p:nvSpPr>
        <p:spPr>
          <a:xfrm>
            <a:off x="5489360" y="1827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E80762C3-4C3C-4E21-A485-024069189359}"/>
              </a:ext>
            </a:extLst>
          </p:cNvPr>
          <p:cNvSpPr/>
          <p:nvPr/>
        </p:nvSpPr>
        <p:spPr>
          <a:xfrm>
            <a:off x="5493271" y="1345161"/>
            <a:ext cx="285750" cy="177647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89" rIns="0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SIB1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315C90F1-6EAA-47CE-B6C0-E128397FACE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5779024" y="1433982"/>
            <a:ext cx="2025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74522AEA-6241-4747-8B3D-39D951117EF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52291" y="1433982"/>
            <a:ext cx="5409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5177E94F-811E-4461-9A0E-1573EB66B3C5}"/>
              </a:ext>
            </a:extLst>
          </p:cNvPr>
          <p:cNvCxnSpPr>
            <a:cxnSpLocks/>
          </p:cNvCxnSpPr>
          <p:nvPr/>
        </p:nvCxnSpPr>
        <p:spPr>
          <a:xfrm>
            <a:off x="5550421" y="1542107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4DEF5E21-FD4E-4B9D-98E2-2FD2B27A33C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5367331" y="1914366"/>
            <a:ext cx="122030" cy="16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9AB27C35-2ABF-4328-9F64-B67363E1F223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5775113" y="1915982"/>
            <a:ext cx="206425" cy="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44DB9393-CA63-47ED-9AF1-F5D9E8F20F0F}"/>
              </a:ext>
            </a:extLst>
          </p:cNvPr>
          <p:cNvCxnSpPr>
            <a:cxnSpLocks/>
          </p:cNvCxnSpPr>
          <p:nvPr/>
        </p:nvCxnSpPr>
        <p:spPr>
          <a:xfrm>
            <a:off x="5721871" y="1542107"/>
            <a:ext cx="0" cy="1626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347EC7EE-A764-4FE3-B426-1AAF28120AC9}"/>
              </a:ext>
            </a:extLst>
          </p:cNvPr>
          <p:cNvCxnSpPr>
            <a:cxnSpLocks/>
          </p:cNvCxnSpPr>
          <p:nvPr/>
        </p:nvCxnSpPr>
        <p:spPr>
          <a:xfrm>
            <a:off x="5367331" y="1715176"/>
            <a:ext cx="183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C72FD57-05F9-4F5A-AE74-38E9E90F8AF9}"/>
              </a:ext>
            </a:extLst>
          </p:cNvPr>
          <p:cNvCxnSpPr>
            <a:cxnSpLocks/>
          </p:cNvCxnSpPr>
          <p:nvPr/>
        </p:nvCxnSpPr>
        <p:spPr>
          <a:xfrm>
            <a:off x="5371542" y="1713558"/>
            <a:ext cx="0" cy="20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97D1C821-72D4-41FC-90A8-81373AAF4798}"/>
              </a:ext>
            </a:extLst>
          </p:cNvPr>
          <p:cNvCxnSpPr>
            <a:cxnSpLocks/>
          </p:cNvCxnSpPr>
          <p:nvPr/>
        </p:nvCxnSpPr>
        <p:spPr>
          <a:xfrm>
            <a:off x="5721871" y="2004806"/>
            <a:ext cx="0" cy="16523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7DF74E95-D999-479D-AAE0-728D68869375}"/>
              </a:ext>
            </a:extLst>
          </p:cNvPr>
          <p:cNvCxnSpPr>
            <a:cxnSpLocks/>
          </p:cNvCxnSpPr>
          <p:nvPr/>
        </p:nvCxnSpPr>
        <p:spPr>
          <a:xfrm>
            <a:off x="5550421" y="2004809"/>
            <a:ext cx="0" cy="16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4ECE29B2-DA7B-4584-9707-3E02CB579E44}"/>
              </a:ext>
            </a:extLst>
          </p:cNvPr>
          <p:cNvCxnSpPr>
            <a:cxnSpLocks/>
          </p:cNvCxnSpPr>
          <p:nvPr/>
        </p:nvCxnSpPr>
        <p:spPr>
          <a:xfrm>
            <a:off x="5125349" y="2165792"/>
            <a:ext cx="42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3BD2962A-3257-4E6E-9BEE-4FD083EB94D0}"/>
              </a:ext>
            </a:extLst>
          </p:cNvPr>
          <p:cNvSpPr/>
          <p:nvPr/>
        </p:nvSpPr>
        <p:spPr>
          <a:xfrm>
            <a:off x="5994234" y="1315783"/>
            <a:ext cx="1143689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PowerSupplyMonitor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7ED55529-0951-4630-A204-6CE339CF6F11}"/>
              </a:ext>
            </a:extLst>
          </p:cNvPr>
          <p:cNvCxnSpPr>
            <a:cxnSpLocks/>
          </p:cNvCxnSpPr>
          <p:nvPr/>
        </p:nvCxnSpPr>
        <p:spPr>
          <a:xfrm flipV="1">
            <a:off x="5723496" y="1695008"/>
            <a:ext cx="1586579" cy="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B18ABCC6-E55F-4F10-A399-7A877383D2EA}"/>
              </a:ext>
            </a:extLst>
          </p:cNvPr>
          <p:cNvCxnSpPr>
            <a:cxnSpLocks/>
          </p:cNvCxnSpPr>
          <p:nvPr/>
        </p:nvCxnSpPr>
        <p:spPr>
          <a:xfrm>
            <a:off x="7310072" y="1445099"/>
            <a:ext cx="0" cy="24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E098305D-4515-46DB-A3B3-388532491AC1}"/>
              </a:ext>
            </a:extLst>
          </p:cNvPr>
          <p:cNvCxnSpPr>
            <a:cxnSpLocks/>
          </p:cNvCxnSpPr>
          <p:nvPr/>
        </p:nvCxnSpPr>
        <p:spPr>
          <a:xfrm flipV="1">
            <a:off x="7142712" y="1445100"/>
            <a:ext cx="1673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435EB641-D2D2-4ABC-8D54-22786D7AE299}"/>
              </a:ext>
            </a:extLst>
          </p:cNvPr>
          <p:cNvSpPr/>
          <p:nvPr/>
        </p:nvSpPr>
        <p:spPr>
          <a:xfrm>
            <a:off x="5982233" y="1790641"/>
            <a:ext cx="785617" cy="258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 err="1">
                <a:solidFill>
                  <a:prstClr val="white"/>
                </a:solidFill>
              </a:rPr>
              <a:t>NoiseMaker</a:t>
            </a:r>
            <a:endParaRPr lang="en-US" sz="900">
              <a:solidFill>
                <a:prstClr val="white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567B9E37-51C2-4220-ABCF-5E0D4B9D4343}"/>
              </a:ext>
            </a:extLst>
          </p:cNvPr>
          <p:cNvCxnSpPr>
            <a:cxnSpLocks/>
          </p:cNvCxnSpPr>
          <p:nvPr/>
        </p:nvCxnSpPr>
        <p:spPr>
          <a:xfrm>
            <a:off x="5721873" y="2169256"/>
            <a:ext cx="1211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B98C24B2-E161-4BA7-A2D3-AC33AA4FA1B6}"/>
              </a:ext>
            </a:extLst>
          </p:cNvPr>
          <p:cNvCxnSpPr>
            <a:cxnSpLocks/>
          </p:cNvCxnSpPr>
          <p:nvPr/>
        </p:nvCxnSpPr>
        <p:spPr>
          <a:xfrm>
            <a:off x="6933155" y="1919853"/>
            <a:ext cx="0" cy="24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A4DE73E7-C223-4783-A0B6-C04A9A38FDCB}"/>
              </a:ext>
            </a:extLst>
          </p:cNvPr>
          <p:cNvCxnSpPr>
            <a:cxnSpLocks/>
          </p:cNvCxnSpPr>
          <p:nvPr/>
        </p:nvCxnSpPr>
        <p:spPr>
          <a:xfrm flipV="1">
            <a:off x="6769916" y="1918168"/>
            <a:ext cx="167363" cy="1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0F379A07-C853-4542-9B14-B79B65B8CA52}"/>
              </a:ext>
            </a:extLst>
          </p:cNvPr>
          <p:cNvCxnSpPr>
            <a:cxnSpLocks/>
          </p:cNvCxnSpPr>
          <p:nvPr/>
        </p:nvCxnSpPr>
        <p:spPr>
          <a:xfrm>
            <a:off x="5125346" y="1884493"/>
            <a:ext cx="0" cy="281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AE200014-E3DA-4FB6-8AE9-7AC69FADA457}"/>
              </a:ext>
            </a:extLst>
          </p:cNvPr>
          <p:cNvSpPr/>
          <p:nvPr/>
        </p:nvSpPr>
        <p:spPr>
          <a:xfrm>
            <a:off x="4239121" y="1395851"/>
            <a:ext cx="293417" cy="1631178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vert="vert270"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Transform engine</a:t>
            </a:r>
          </a:p>
        </p:txBody>
      </p:sp>
      <p:sp>
        <p:nvSpPr>
          <p:cNvPr id="131" name="Left-Right Arrow 28">
            <a:extLst>
              <a:ext uri="{FF2B5EF4-FFF2-40B4-BE49-F238E27FC236}">
                <a16:creationId xmlns="" xmlns:a16="http://schemas.microsoft.com/office/drawing/2014/main" id="{8615E9E8-9D40-47C3-9F24-A9BCF797DE95}"/>
              </a:ext>
            </a:extLst>
          </p:cNvPr>
          <p:cNvSpPr/>
          <p:nvPr/>
        </p:nvSpPr>
        <p:spPr>
          <a:xfrm>
            <a:off x="3981546" y="1630595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4" name="Isosceles Triangle 133">
            <a:extLst>
              <a:ext uri="{FF2B5EF4-FFF2-40B4-BE49-F238E27FC236}">
                <a16:creationId xmlns="" xmlns:a16="http://schemas.microsoft.com/office/drawing/2014/main" id="{E4A4DDDD-7D7A-4694-A109-88B16E5474BE}"/>
              </a:ext>
            </a:extLst>
          </p:cNvPr>
          <p:cNvSpPr/>
          <p:nvPr/>
        </p:nvSpPr>
        <p:spPr>
          <a:xfrm>
            <a:off x="4349871" y="2905252"/>
            <a:ext cx="82132" cy="1182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E3807C0B-0FB4-4284-AD06-2830DB8E77E7}"/>
              </a:ext>
            </a:extLst>
          </p:cNvPr>
          <p:cNvSpPr/>
          <p:nvPr/>
        </p:nvSpPr>
        <p:spPr>
          <a:xfrm>
            <a:off x="2908790" y="1680622"/>
            <a:ext cx="1055581" cy="153854"/>
          </a:xfrm>
          <a:prstGeom prst="rect">
            <a:avLst/>
          </a:prstGeom>
          <a:blipFill rotWithShape="1">
            <a:blip r:embed="rId3">
              <a:duotone>
                <a:srgbClr val="860908">
                  <a:shade val="30000"/>
                  <a:satMod val="150000"/>
                </a:srgbClr>
                <a:srgbClr val="860908">
                  <a:alpha val="10000"/>
                  <a:satMod val="120000"/>
                </a:srgbClr>
              </a:duotone>
            </a:blip>
            <a:stretch/>
          </a:blip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ysClr val="window" lastClr="FFFFFF"/>
                </a:solidFill>
                <a:latin typeface="Goudy Old Style"/>
              </a:rPr>
              <a:t>1687 portal register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="" xmlns:a16="http://schemas.microsoft.com/office/drawing/2014/main" id="{17CDB652-A940-4CA1-B3BD-DD4B752470ED}"/>
              </a:ext>
            </a:extLst>
          </p:cNvPr>
          <p:cNvSpPr/>
          <p:nvPr/>
        </p:nvSpPr>
        <p:spPr>
          <a:xfrm>
            <a:off x="2935671" y="1714611"/>
            <a:ext cx="82132" cy="11822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rgbClr val="800000"/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1" name="Left-Right Arrow 46">
            <a:extLst>
              <a:ext uri="{FF2B5EF4-FFF2-40B4-BE49-F238E27FC236}">
                <a16:creationId xmlns="" xmlns:a16="http://schemas.microsoft.com/office/drawing/2014/main" id="{3850E0F9-5B9C-485D-95FF-3602CB1BBDD7}"/>
              </a:ext>
            </a:extLst>
          </p:cNvPr>
          <p:cNvSpPr/>
          <p:nvPr/>
        </p:nvSpPr>
        <p:spPr>
          <a:xfrm>
            <a:off x="2635425" y="1245419"/>
            <a:ext cx="265301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73407487-E5DD-4C4C-A7F4-E67393CAFD5B}"/>
              </a:ext>
            </a:extLst>
          </p:cNvPr>
          <p:cNvSpPr/>
          <p:nvPr/>
        </p:nvSpPr>
        <p:spPr>
          <a:xfrm>
            <a:off x="2903320" y="5143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705EAEDA-29D0-49A6-A7F0-D04D08F7FDCA}"/>
              </a:ext>
            </a:extLst>
          </p:cNvPr>
          <p:cNvSpPr/>
          <p:nvPr/>
        </p:nvSpPr>
        <p:spPr>
          <a:xfrm>
            <a:off x="2903320" y="857251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484FF4BB-48CF-4D99-9DAA-BF0DB42A7A44}"/>
              </a:ext>
            </a:extLst>
          </p:cNvPr>
          <p:cNvSpPr txBox="1"/>
          <p:nvPr/>
        </p:nvSpPr>
        <p:spPr>
          <a:xfrm>
            <a:off x="3354986" y="1009914"/>
            <a:ext cx="167351" cy="45012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  <a:p>
            <a:pPr defTabSz="342884"/>
            <a:r>
              <a:rPr lang="en-US" sz="800" b="1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11591D0B-04CC-4449-9F5F-472DA01CF5FA}"/>
              </a:ext>
            </a:extLst>
          </p:cNvPr>
          <p:cNvSpPr/>
          <p:nvPr/>
        </p:nvSpPr>
        <p:spPr>
          <a:xfrm>
            <a:off x="6347526" y="4462066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444CD638-30FD-4085-A556-A0440A7D5F6F}"/>
              </a:ext>
            </a:extLst>
          </p:cNvPr>
          <p:cNvSpPr/>
          <p:nvPr/>
        </p:nvSpPr>
        <p:spPr>
          <a:xfrm>
            <a:off x="2821370" y="498382"/>
            <a:ext cx="4825089" cy="5287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r" defTabSz="342884"/>
            <a:r>
              <a:rPr lang="en-US" sz="1400">
                <a:solidFill>
                  <a:prstClr val="black">
                    <a:lumMod val="50000"/>
                    <a:lumOff val="50000"/>
                  </a:prstClr>
                </a:solidFill>
              </a:rPr>
              <a:t>IP_1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23C9A19F-5BF1-4625-9315-0A33B1BD7A88}"/>
              </a:ext>
            </a:extLst>
          </p:cNvPr>
          <p:cNvSpPr/>
          <p:nvPr/>
        </p:nvSpPr>
        <p:spPr>
          <a:xfrm>
            <a:off x="2906309" y="662377"/>
            <a:ext cx="1056221" cy="1538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00000"/>
                </a:solidFill>
                <a:latin typeface="Goudy Old Style"/>
              </a:rPr>
              <a:t>func register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F3D6E759-8AC8-48DC-B07E-ED5F2D591F4C}"/>
              </a:ext>
            </a:extLst>
          </p:cNvPr>
          <p:cNvSpPr/>
          <p:nvPr/>
        </p:nvSpPr>
        <p:spPr>
          <a:xfrm>
            <a:off x="2903320" y="514062"/>
            <a:ext cx="1061051" cy="151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defTabSz="342884">
              <a:defRPr/>
            </a:pPr>
            <a:r>
              <a:rPr lang="en-US" sz="800">
                <a:solidFill>
                  <a:prstClr val="black"/>
                </a:solidFill>
              </a:rPr>
              <a:t>Functional registers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12E8A6ED-5A44-499A-AA10-AB80B201A1EB}"/>
              </a:ext>
            </a:extLst>
          </p:cNvPr>
          <p:cNvSpPr txBox="1"/>
          <p:nvPr/>
        </p:nvSpPr>
        <p:spPr>
          <a:xfrm>
            <a:off x="3289738" y="728874"/>
            <a:ext cx="293042" cy="196206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342884"/>
            <a:r>
              <a:rPr lang="en-US" sz="800" b="1">
                <a:solidFill>
                  <a:prstClr val="black"/>
                </a:solidFill>
              </a:rPr>
              <a:t>. . .</a:t>
            </a:r>
          </a:p>
        </p:txBody>
      </p:sp>
      <p:sp>
        <p:nvSpPr>
          <p:cNvPr id="159" name="Left-Right Arrow 28">
            <a:extLst>
              <a:ext uri="{FF2B5EF4-FFF2-40B4-BE49-F238E27FC236}">
                <a16:creationId xmlns="" xmlns:a16="http://schemas.microsoft.com/office/drawing/2014/main" id="{4448905D-B6A1-4D9A-9BCE-10EBE464E2D1}"/>
              </a:ext>
            </a:extLst>
          </p:cNvPr>
          <p:cNvSpPr/>
          <p:nvPr/>
        </p:nvSpPr>
        <p:spPr>
          <a:xfrm>
            <a:off x="4536771" y="2767256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SI2</a:t>
            </a:r>
          </a:p>
        </p:txBody>
      </p:sp>
      <p:sp>
        <p:nvSpPr>
          <p:cNvPr id="163" name="Left-Right Arrow 28">
            <a:extLst>
              <a:ext uri="{FF2B5EF4-FFF2-40B4-BE49-F238E27FC236}">
                <a16:creationId xmlns="" xmlns:a16="http://schemas.microsoft.com/office/drawing/2014/main" id="{7A662A17-E3B0-48D8-B371-CEC08352A465}"/>
              </a:ext>
            </a:extLst>
          </p:cNvPr>
          <p:cNvSpPr/>
          <p:nvPr/>
        </p:nvSpPr>
        <p:spPr>
          <a:xfrm>
            <a:off x="4540258" y="1494572"/>
            <a:ext cx="246359" cy="249153"/>
          </a:xfrm>
          <a:prstGeom prst="leftRightArrow">
            <a:avLst>
              <a:gd name="adj1" fmla="val 50000"/>
              <a:gd name="adj2" fmla="val 32323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Goudy Old Style"/>
              </a:rPr>
              <a:t>SI1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25FB184D-FEFC-49F9-863E-27F9461C273D}"/>
              </a:ext>
            </a:extLst>
          </p:cNvPr>
          <p:cNvSpPr/>
          <p:nvPr/>
        </p:nvSpPr>
        <p:spPr>
          <a:xfrm>
            <a:off x="6589183" y="2716749"/>
            <a:ext cx="498710" cy="15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r>
              <a:rPr lang="en-US" sz="900">
                <a:solidFill>
                  <a:prstClr val="white"/>
                </a:solidFill>
              </a:rPr>
              <a:t>MBIST1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54D64CCA-3942-410D-A94E-02D8989AC6A6}"/>
              </a:ext>
            </a:extLst>
          </p:cNvPr>
          <p:cNvCxnSpPr>
            <a:cxnSpLocks/>
            <a:stCxn id="167" idx="3"/>
          </p:cNvCxnSpPr>
          <p:nvPr/>
        </p:nvCxnSpPr>
        <p:spPr>
          <a:xfrm flipV="1">
            <a:off x="7087894" y="2788826"/>
            <a:ext cx="195794" cy="390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="" xmlns:a16="http://schemas.microsoft.com/office/drawing/2014/main" id="{22528785-C3BF-4C25-ABAE-A6D0B0A3BD8E}"/>
              </a:ext>
            </a:extLst>
          </p:cNvPr>
          <p:cNvCxnSpPr>
            <a:cxnSpLocks/>
            <a:stCxn id="170" idx="6"/>
            <a:endCxn id="167" idx="1"/>
          </p:cNvCxnSpPr>
          <p:nvPr/>
        </p:nvCxnSpPr>
        <p:spPr>
          <a:xfrm flipV="1">
            <a:off x="6492793" y="2792728"/>
            <a:ext cx="96392" cy="17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6B1B755B-C141-4699-B4B0-D17C73AF9C5E}"/>
              </a:ext>
            </a:extLst>
          </p:cNvPr>
          <p:cNvSpPr/>
          <p:nvPr/>
        </p:nvSpPr>
        <p:spPr>
          <a:xfrm>
            <a:off x="6458504" y="2777382"/>
            <a:ext cx="34289" cy="342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6C3C2EFE-C3BE-43C8-A167-7224D587B57F}"/>
              </a:ext>
            </a:extLst>
          </p:cNvPr>
          <p:cNvSpPr/>
          <p:nvPr/>
        </p:nvSpPr>
        <p:spPr>
          <a:xfrm rot="16200000">
            <a:off x="241838" y="1312047"/>
            <a:ext cx="955929" cy="154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API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E6A95029-A6FA-4422-99DA-D4B7AA501C3B}"/>
              </a:ext>
            </a:extLst>
          </p:cNvPr>
          <p:cNvSpPr/>
          <p:nvPr/>
        </p:nvSpPr>
        <p:spPr bwMode="auto">
          <a:xfrm>
            <a:off x="1555263" y="1051023"/>
            <a:ext cx="37058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89" rIns="0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</a:t>
            </a:r>
            <a:r>
              <a:rPr lang="en-US" sz="80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evice </a:t>
            </a:r>
            <a:r>
              <a:rPr lang="en-US" sz="800" i="1" err="1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2EBE1555-2F7D-4A6E-972F-BD9FA8DE3162}"/>
              </a:ext>
            </a:extLst>
          </p:cNvPr>
          <p:cNvSpPr/>
          <p:nvPr/>
        </p:nvSpPr>
        <p:spPr bwMode="auto">
          <a:xfrm>
            <a:off x="1925105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i2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="" xmlns:a16="http://schemas.microsoft.com/office/drawing/2014/main" id="{325C9956-46DE-4A46-8BC6-28FA0482E336}"/>
              </a:ext>
            </a:extLst>
          </p:cNvPr>
          <p:cNvSpPr/>
          <p:nvPr/>
        </p:nvSpPr>
        <p:spPr bwMode="auto">
          <a:xfrm>
            <a:off x="1355717" y="1051023"/>
            <a:ext cx="195099" cy="66253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algn="ctr" defTabSz="685766"/>
            <a:r>
              <a:rPr lang="en-US" sz="80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Interface </a:t>
            </a:r>
            <a:r>
              <a:rPr lang="en-US" sz="800" i="1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i1</a:t>
            </a:r>
            <a:endParaRPr lang="en-US" sz="800" i="1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6" name="Arrow: Left-Right 165">
            <a:extLst>
              <a:ext uri="{FF2B5EF4-FFF2-40B4-BE49-F238E27FC236}">
                <a16:creationId xmlns="" xmlns:a16="http://schemas.microsoft.com/office/drawing/2014/main" id="{C45883CD-CAF6-4B02-AD13-CE633BF16DD4}"/>
              </a:ext>
            </a:extLst>
          </p:cNvPr>
          <p:cNvSpPr/>
          <p:nvPr/>
        </p:nvSpPr>
        <p:spPr bwMode="auto">
          <a:xfrm>
            <a:off x="1078930" y="1295283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1" name="Arrow: Left-Right 170">
            <a:extLst>
              <a:ext uri="{FF2B5EF4-FFF2-40B4-BE49-F238E27FC236}">
                <a16:creationId xmlns="" xmlns:a16="http://schemas.microsoft.com/office/drawing/2014/main" id="{05423DF8-A369-4D4C-A736-A6BE6825E742}"/>
              </a:ext>
            </a:extLst>
          </p:cNvPr>
          <p:cNvSpPr/>
          <p:nvPr/>
        </p:nvSpPr>
        <p:spPr bwMode="auto">
          <a:xfrm>
            <a:off x="2117956" y="1301194"/>
            <a:ext cx="276776" cy="189319"/>
          </a:xfrm>
          <a:prstGeom prst="leftRightArrow">
            <a:avLst/>
          </a:prstGeom>
          <a:solidFill>
            <a:srgbClr val="66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7" tIns="34289" rIns="68577" bIns="34289" numCol="1" rtlCol="0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8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5EBE168D-0E6A-448D-AF96-3BE0B5983C55}"/>
              </a:ext>
            </a:extLst>
          </p:cNvPr>
          <p:cNvSpPr/>
          <p:nvPr/>
        </p:nvSpPr>
        <p:spPr>
          <a:xfrm rot="16200000">
            <a:off x="458948" y="1251556"/>
            <a:ext cx="955929" cy="27677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Communication Interface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56CB5F8C-5E7A-47A4-9625-DD912E331E8A}"/>
              </a:ext>
            </a:extLst>
          </p:cNvPr>
          <p:cNvSpPr txBox="1"/>
          <p:nvPr/>
        </p:nvSpPr>
        <p:spPr>
          <a:xfrm>
            <a:off x="2133304" y="1396342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A35E9947-0CD2-45F3-951C-DB2D4D549EA2}"/>
              </a:ext>
            </a:extLst>
          </p:cNvPr>
          <p:cNvSpPr/>
          <p:nvPr/>
        </p:nvSpPr>
        <p:spPr>
          <a:xfrm>
            <a:off x="4236546" y="523974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760423-E486-48A2-AE4A-8CA0DF792890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4EEEE569-C0C5-4B34-912B-C46CBAF318FD}"/>
              </a:ext>
            </a:extLst>
          </p:cNvPr>
          <p:cNvSpPr/>
          <p:nvPr/>
        </p:nvSpPr>
        <p:spPr>
          <a:xfrm rot="16200000">
            <a:off x="2184613" y="1260183"/>
            <a:ext cx="666644" cy="24832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prstClr val="black"/>
                </a:solidFill>
                <a:latin typeface="Goudy Old Style"/>
              </a:rPr>
              <a:t>DPIC (I2C)</a:t>
            </a:r>
          </a:p>
        </p:txBody>
      </p:sp>
      <p:sp>
        <p:nvSpPr>
          <p:cNvPr id="184" name="Left-Right Arrow 63">
            <a:extLst>
              <a:ext uri="{FF2B5EF4-FFF2-40B4-BE49-F238E27FC236}">
                <a16:creationId xmlns="" xmlns:a16="http://schemas.microsoft.com/office/drawing/2014/main" id="{83B32353-9324-4130-8893-50EE2E09D4AE}"/>
              </a:ext>
            </a:extLst>
          </p:cNvPr>
          <p:cNvSpPr/>
          <p:nvPr/>
        </p:nvSpPr>
        <p:spPr>
          <a:xfrm rot="16200000">
            <a:off x="6350327" y="965566"/>
            <a:ext cx="484963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>
              <a:solidFill>
                <a:sysClr val="window" lastClr="FFFFFF"/>
              </a:solidFill>
              <a:latin typeface="Goudy Old Style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6CA324BF-9B14-466E-A81E-34C26CB27E64}"/>
              </a:ext>
            </a:extLst>
          </p:cNvPr>
          <p:cNvSpPr txBox="1"/>
          <p:nvPr/>
        </p:nvSpPr>
        <p:spPr>
          <a:xfrm>
            <a:off x="5560654" y="529706"/>
            <a:ext cx="264734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0E9599B0-71F9-4F2B-B25D-F1B734DD4AD3}"/>
              </a:ext>
            </a:extLst>
          </p:cNvPr>
          <p:cNvSpPr/>
          <p:nvPr/>
        </p:nvSpPr>
        <p:spPr>
          <a:xfrm>
            <a:off x="5994234" y="527355"/>
            <a:ext cx="1218646" cy="30684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77" tIns="34289" rIns="68577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>
                <a:solidFill>
                  <a:sysClr val="window" lastClr="FFFFFF"/>
                </a:solidFill>
                <a:latin typeface="Goudy Old Style"/>
              </a:rPr>
              <a:t>Functional _Instruments</a:t>
            </a:r>
          </a:p>
        </p:txBody>
      </p:sp>
      <p:sp>
        <p:nvSpPr>
          <p:cNvPr id="187" name="Left-Right Arrow 63">
            <a:extLst>
              <a:ext uri="{FF2B5EF4-FFF2-40B4-BE49-F238E27FC236}">
                <a16:creationId xmlns="" xmlns:a16="http://schemas.microsoft.com/office/drawing/2014/main" id="{DB15937A-C17F-4579-A5C9-C19245AE3BFF}"/>
              </a:ext>
            </a:extLst>
          </p:cNvPr>
          <p:cNvSpPr/>
          <p:nvPr/>
        </p:nvSpPr>
        <p:spPr>
          <a:xfrm>
            <a:off x="3978720" y="560787"/>
            <a:ext cx="249184" cy="215468"/>
          </a:xfrm>
          <a:prstGeom prst="leftRightArrow">
            <a:avLst>
              <a:gd name="adj1" fmla="val 50000"/>
              <a:gd name="adj2" fmla="val 27355"/>
            </a:avLst>
          </a:prstGeom>
          <a:solidFill>
            <a:srgbClr val="0070C0"/>
          </a:solidFill>
          <a:ln w="12700" cap="flat" cmpd="sng" algn="ctr">
            <a:solidFill>
              <a:srgbClr val="860908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tIns="34289" rIns="0" bIns="34289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>
                <a:solidFill>
                  <a:sysClr val="window" lastClr="FFFFFF"/>
                </a:solidFill>
                <a:latin typeface="Goudy Old Style"/>
              </a:rPr>
              <a:t>DI1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A6BF9A4-44B4-4348-8998-40AEE6FD358D}"/>
              </a:ext>
            </a:extLst>
          </p:cNvPr>
          <p:cNvSpPr txBox="1"/>
          <p:nvPr/>
        </p:nvSpPr>
        <p:spPr>
          <a:xfrm>
            <a:off x="384890" y="3066608"/>
            <a:ext cx="3456857" cy="1384993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342884"/>
            <a:r>
              <a:rPr lang="en-US" sz="1400">
                <a:solidFill>
                  <a:prstClr val="black"/>
                </a:solidFill>
              </a:rPr>
              <a:t>The simple example test: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Start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While MBIST runs, read the temperature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If the temperature is too high, stop MBIST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Otherwise run the MBIST until it is done</a:t>
            </a:r>
          </a:p>
          <a:p>
            <a:pPr marL="214303" indent="-214303" defTabSz="342884">
              <a:buFontTx/>
              <a:buChar char="-"/>
            </a:pPr>
            <a:r>
              <a:rPr lang="en-US" sz="1400">
                <a:solidFill>
                  <a:prstClr val="black"/>
                </a:solidFill>
              </a:rPr>
              <a:t>Read the 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" y="2303390"/>
            <a:ext cx="39332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/>
              <a:t>Rearick</a:t>
            </a:r>
            <a:r>
              <a:rPr lang="en-US" sz="2800" dirty="0" smtClean="0"/>
              <a:t> Use Case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2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95375"/>
            <a:ext cx="7772400" cy="23717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Board Models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576</TotalTime>
  <Words>3309</Words>
  <Application>Microsoft Office PowerPoint</Application>
  <PresentationFormat>On-screen Show (16:9)</PresentationFormat>
  <Paragraphs>1199</Paragraphs>
  <Slides>77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Executive</vt:lpstr>
      <vt:lpstr>Office Theme</vt:lpstr>
      <vt:lpstr>1_Executive</vt:lpstr>
      <vt:lpstr>2_Executive</vt:lpstr>
      <vt:lpstr>Hardware Simulation and Software Models for P1687.1 and P2654</vt:lpstr>
      <vt:lpstr>Overview</vt:lpstr>
      <vt:lpstr>Goal of Project</vt:lpstr>
      <vt:lpstr>Device Testing</vt:lpstr>
      <vt:lpstr>Board Testing</vt:lpstr>
      <vt:lpstr>Complex Board Testing</vt:lpstr>
      <vt:lpstr>High Level Interface Architecture </vt:lpstr>
      <vt:lpstr>Example: MBIST with temperature feedback</vt:lpstr>
      <vt:lpstr>Board Models</vt:lpstr>
      <vt:lpstr>Client Models</vt:lpstr>
      <vt:lpstr>I2CClient Entity</vt:lpstr>
      <vt:lpstr>I2CClient Entity I2C Slave Interface</vt:lpstr>
      <vt:lpstr>Common Models</vt:lpstr>
      <vt:lpstr>ScanRegister Entity</vt:lpstr>
      <vt:lpstr>ScanRegister Entity</vt:lpstr>
      <vt:lpstr>ScanRegister Entity</vt:lpstr>
      <vt:lpstr>InstructionRegister Entity</vt:lpstr>
      <vt:lpstr>InstructionRegister Entity</vt:lpstr>
      <vt:lpstr>InstructionRegister Entity</vt:lpstr>
      <vt:lpstr>RAM Entity</vt:lpstr>
      <vt:lpstr>RAM Entity</vt:lpstr>
      <vt:lpstr>RAM Entity</vt:lpstr>
      <vt:lpstr>ROM Entity</vt:lpstr>
      <vt:lpstr>ROM Entity</vt:lpstr>
      <vt:lpstr>ROM Entity</vt:lpstr>
      <vt:lpstr>Controllers Models</vt:lpstr>
      <vt:lpstr>Cores Models</vt:lpstr>
      <vt:lpstr>IP_1 Entity From Rearick Use Case Model</vt:lpstr>
      <vt:lpstr>IP_2 Entity From Rearick Use Case Model</vt:lpstr>
      <vt:lpstr>Device Models</vt:lpstr>
      <vt:lpstr>TPSP Entity From Martin Keim Use Case Model</vt:lpstr>
      <vt:lpstr>SPItoI2C Entity From OpenCores.com Model</vt:lpstr>
      <vt:lpstr>Device Models</vt:lpstr>
      <vt:lpstr>Device Models</vt:lpstr>
      <vt:lpstr>JTAGCtrlMaster Entity From OpenCores.com Model</vt:lpstr>
      <vt:lpstr>Instrument Models</vt:lpstr>
      <vt:lpstr>Simulated MBIST Instrument</vt:lpstr>
      <vt:lpstr>Simulated MBIST Instrument</vt:lpstr>
      <vt:lpstr>MBIST Simulation State Machine</vt:lpstr>
      <vt:lpstr>MBIST Control Register</vt:lpstr>
      <vt:lpstr>MBIST Status Register</vt:lpstr>
      <vt:lpstr>MBIST Power Usage</vt:lpstr>
      <vt:lpstr>MBIST Temperature Usage</vt:lpstr>
      <vt:lpstr>LED Instrument</vt:lpstr>
      <vt:lpstr>LED Simulated Instrument</vt:lpstr>
      <vt:lpstr>LED Data Register</vt:lpstr>
      <vt:lpstr>Thermometer Instrument</vt:lpstr>
      <vt:lpstr>Thermometer Simulated Instrument</vt:lpstr>
      <vt:lpstr>Thermometer thermal_registerX Register</vt:lpstr>
      <vt:lpstr>Thermometer Temperature Register</vt:lpstr>
      <vt:lpstr>Comparator Instrument</vt:lpstr>
      <vt:lpstr>Comparator Instrument</vt:lpstr>
      <vt:lpstr>Comparator Temperature Register</vt:lpstr>
      <vt:lpstr>Comparator low_register Register</vt:lpstr>
      <vt:lpstr>Comparator high_register Register</vt:lpstr>
      <vt:lpstr>Comparator Status Register</vt:lpstr>
      <vt:lpstr>Clock Frequency Counter Instrument</vt:lpstr>
      <vt:lpstr>Clock Frequency Counter Instrument</vt:lpstr>
      <vt:lpstr>Clock Frequency Counter o_clock_freq Register</vt:lpstr>
      <vt:lpstr>Clock Generator Instrument</vt:lpstr>
      <vt:lpstr>Clock Generator Instrument</vt:lpstr>
      <vt:lpstr>Power Supply Monitor Instrument</vt:lpstr>
      <vt:lpstr>Power Supply Monitor Instrument</vt:lpstr>
      <vt:lpstr>Power Supply Monitor reference Register Reference value of what the power supply voltage should be as a Signal(intbv(0)[16:]) type. Setting the reference value to zero (0) will reset the under and over signals.</vt:lpstr>
      <vt:lpstr>Power Supply Monitor Status Register over: Signal to indicate the monitor detected the voltage exceeded the delta setting. Signal(bool(0)) type. under: Signal to indicate the monitor detected the voltage fell below the delta setting. Signal(bool(0)) type.</vt:lpstr>
      <vt:lpstr>Power Supply Monitor noise_flag Register noise_flag: Signal to enable or disable noise influence on Power Supply Monitoring. Signal(bool(1)) type.</vt:lpstr>
      <vt:lpstr>Power Supply Monitor delta Register The amount of mV variance allowed around the voltage reference as a Signal(intbv(0)[8:]) type.</vt:lpstr>
      <vt:lpstr>Noise Maker Instrument</vt:lpstr>
      <vt:lpstr>Noise Maker Instrument</vt:lpstr>
      <vt:lpstr>Noise Maker num_toggles Register Number of toggles to perform per stage.  Signal(intbv(0, min=0, max=MAX_TOGGLES))</vt:lpstr>
      <vt:lpstr>Noise Maker num_stages Register Number of stages to perform per clock cycle.  Signal(intbv(0, min=0, max=MAX_STAGES))</vt:lpstr>
      <vt:lpstr>Standard’s Models</vt:lpstr>
      <vt:lpstr>Standard’s Models</vt:lpstr>
      <vt:lpstr>Std1149_1_TAP Entity</vt:lpstr>
      <vt:lpstr>Standard’s Models</vt:lpstr>
      <vt:lpstr>Standard’s Models</vt:lpstr>
      <vt:lpstr>Standard’s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53</cp:revision>
  <dcterms:created xsi:type="dcterms:W3CDTF">2019-05-02T17:21:38Z</dcterms:created>
  <dcterms:modified xsi:type="dcterms:W3CDTF">2019-10-10T21:59:24Z</dcterms:modified>
</cp:coreProperties>
</file>