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65" r:id="rId4"/>
    <p:sldId id="261" r:id="rId5"/>
    <p:sldId id="257" r:id="rId6"/>
    <p:sldId id="258" r:id="rId7"/>
    <p:sldId id="259" r:id="rId8"/>
    <p:sldId id="260" r:id="rId9"/>
    <p:sldId id="262" r:id="rId10"/>
    <p:sldId id="263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B2B2B2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50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22CB0-10DD-4055-8A4B-04E2D251AECD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3999B-A4D7-4292-B1AD-2E357817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8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55A1E-739F-4626-8AC3-85AD72F025E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26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30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44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751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8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56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64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78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3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6" y="4767263"/>
            <a:ext cx="2693634" cy="273844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666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502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5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0" y="4767263"/>
            <a:ext cx="905523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581400" y="478155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Copyright © 2019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25" y="85725"/>
            <a:ext cx="609685" cy="6096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92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892"/>
              <a:t>7/22/2019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92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92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892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3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Hardware Simulation</a:t>
            </a:r>
            <a:br>
              <a:rPr lang="en-US" sz="5400" dirty="0" smtClean="0"/>
            </a:br>
            <a:r>
              <a:rPr lang="en-US" sz="5400" dirty="0" smtClean="0"/>
              <a:t>and Software Models for P1687.1 and P2654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Bradford G. Van Treuren</a:t>
            </a:r>
            <a:br>
              <a:rPr lang="en-US" dirty="0" smtClean="0"/>
            </a:br>
            <a:r>
              <a:rPr lang="en-US" dirty="0" smtClean="0"/>
              <a:t>18 July 2019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</a:t>
            </a:r>
            <a:r>
              <a:rPr lang="en-US" dirty="0"/>
              <a:t>Instrument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3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LED Simulated Instrument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23950"/>
            <a:ext cx="14382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3028950"/>
            <a:ext cx="14668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90725"/>
            <a:ext cx="14668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86099" y="239557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parent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067049" y="2661034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5" name="Left Brace 14"/>
          <p:cNvSpPr/>
          <p:nvPr/>
        </p:nvSpPr>
        <p:spPr>
          <a:xfrm>
            <a:off x="3086099" y="2395577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09799" y="2503104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For </a:t>
            </a:r>
            <a:r>
              <a:rPr lang="en-US" sz="900" dirty="0" err="1" smtClean="0"/>
              <a:t>myHDL</a:t>
            </a:r>
            <a:r>
              <a:rPr lang="en-US" sz="900" dirty="0" smtClean="0"/>
              <a:t> debugging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3243260" y="3264098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di</a:t>
            </a:r>
            <a:endParaRPr lang="en-US" sz="1400" dirty="0"/>
          </a:p>
        </p:txBody>
      </p:sp>
      <p:sp>
        <p:nvSpPr>
          <p:cNvPr id="8" name="Right Arrow 7"/>
          <p:cNvSpPr/>
          <p:nvPr/>
        </p:nvSpPr>
        <p:spPr>
          <a:xfrm>
            <a:off x="3848100" y="3324225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857625" y="2724434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848100" y="2458977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60CC8F-45B3-4F56-B96B-074DA4F7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80" y="15040"/>
            <a:ext cx="9006373" cy="42267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MBIST with temperature feedback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CE956A0-8318-4D63-BF9B-E4690D740900}"/>
              </a:ext>
            </a:extLst>
          </p:cNvPr>
          <p:cNvSpPr/>
          <p:nvPr/>
        </p:nvSpPr>
        <p:spPr>
          <a:xfrm>
            <a:off x="6584953" y="4394667"/>
            <a:ext cx="498710" cy="156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MBIST4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3305814-7777-46E4-8A3C-D974C10B93DC}"/>
              </a:ext>
            </a:extLst>
          </p:cNvPr>
          <p:cNvSpPr/>
          <p:nvPr/>
        </p:nvSpPr>
        <p:spPr>
          <a:xfrm>
            <a:off x="6592597" y="2914650"/>
            <a:ext cx="498710" cy="15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MBIST2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ECBD6CF-CE3E-43AE-869F-3F14CB9633FD}"/>
              </a:ext>
            </a:extLst>
          </p:cNvPr>
          <p:cNvSpPr/>
          <p:nvPr/>
        </p:nvSpPr>
        <p:spPr>
          <a:xfrm>
            <a:off x="6592597" y="3112455"/>
            <a:ext cx="498710" cy="15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MBIST3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512132D-A629-4C51-ADB0-4BD1E993475E}"/>
              </a:ext>
            </a:extLst>
          </p:cNvPr>
          <p:cNvSpPr/>
          <p:nvPr/>
        </p:nvSpPr>
        <p:spPr>
          <a:xfrm>
            <a:off x="6592600" y="2516312"/>
            <a:ext cx="498710" cy="151956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BYP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1B8A02F-7E41-49E3-B9FB-D5DC7AAE109F}"/>
              </a:ext>
            </a:extLst>
          </p:cNvPr>
          <p:cNvSpPr/>
          <p:nvPr/>
        </p:nvSpPr>
        <p:spPr>
          <a:xfrm>
            <a:off x="5881385" y="3917873"/>
            <a:ext cx="1699517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dirty="0">
                <a:solidFill>
                  <a:prstClr val="black"/>
                </a:solidFill>
              </a:rPr>
              <a:t>Thermometer + Comparator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AEB0CA7-9C3C-4897-BF73-0E042D3EDE24}"/>
              </a:ext>
            </a:extLst>
          </p:cNvPr>
          <p:cNvSpPr/>
          <p:nvPr/>
        </p:nvSpPr>
        <p:spPr>
          <a:xfrm>
            <a:off x="4878768" y="2376274"/>
            <a:ext cx="3886200" cy="271007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b"/>
          <a:lstStyle/>
          <a:p>
            <a:pPr algn="r" defTabSz="342884"/>
            <a:r>
              <a:rPr 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IP_3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="" xmlns:a16="http://schemas.microsoft.com/office/drawing/2014/main" id="{CA87945D-2121-491C-BD10-5BE800C8F8B3}"/>
              </a:ext>
            </a:extLst>
          </p:cNvPr>
          <p:cNvSpPr/>
          <p:nvPr/>
        </p:nvSpPr>
        <p:spPr>
          <a:xfrm rot="16200000">
            <a:off x="4479437" y="2837571"/>
            <a:ext cx="795528" cy="152676"/>
          </a:xfrm>
          <a:prstGeom prst="hexag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1100" dirty="0">
                <a:solidFill>
                  <a:prstClr val="white"/>
                </a:solidFill>
              </a:rPr>
              <a:t>1687 I/F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C67FBFE-E83D-4D6B-9E73-379C55D6E8E9}"/>
              </a:ext>
            </a:extLst>
          </p:cNvPr>
          <p:cNvSpPr/>
          <p:nvPr/>
        </p:nvSpPr>
        <p:spPr>
          <a:xfrm>
            <a:off x="5389208" y="3943330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SIB2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92C22EF-04C2-4777-A10C-9DDD5797D2DC}"/>
              </a:ext>
            </a:extLst>
          </p:cNvPr>
          <p:cNvSpPr/>
          <p:nvPr/>
        </p:nvSpPr>
        <p:spPr>
          <a:xfrm>
            <a:off x="5393118" y="3516185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SIB1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20F7ABF-14DB-4AD6-9147-255363F81855}"/>
              </a:ext>
            </a:extLst>
          </p:cNvPr>
          <p:cNvSpPr/>
          <p:nvPr/>
        </p:nvSpPr>
        <p:spPr>
          <a:xfrm>
            <a:off x="7278400" y="3516185"/>
            <a:ext cx="292598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WIR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1DF5621-D1D8-45E7-BB2D-42AC349D690E}"/>
              </a:ext>
            </a:extLst>
          </p:cNvPr>
          <p:cNvSpPr/>
          <p:nvPr/>
        </p:nvSpPr>
        <p:spPr>
          <a:xfrm>
            <a:off x="7646457" y="4562477"/>
            <a:ext cx="365946" cy="178809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reg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6E507259-5D23-4FD1-A1A1-4EA55DBD559B}"/>
              </a:ext>
            </a:extLst>
          </p:cNvPr>
          <p:cNvSpPr/>
          <p:nvPr/>
        </p:nvSpPr>
        <p:spPr>
          <a:xfrm>
            <a:off x="7711825" y="3916433"/>
            <a:ext cx="236420" cy="2286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800" dirty="0">
                <a:solidFill>
                  <a:prstClr val="white"/>
                </a:solidFill>
              </a:rPr>
              <a:t>LED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60D3F87-9550-4719-9CE9-57F49545A8E9}"/>
              </a:ext>
            </a:extLst>
          </p:cNvPr>
          <p:cNvSpPr/>
          <p:nvPr/>
        </p:nvSpPr>
        <p:spPr>
          <a:xfrm>
            <a:off x="5389208" y="4391748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SIB3</a:t>
            </a:r>
          </a:p>
        </p:txBody>
      </p:sp>
      <p:sp>
        <p:nvSpPr>
          <p:cNvPr id="17" name="Flowchart: Manual Operation 16">
            <a:extLst>
              <a:ext uri="{FF2B5EF4-FFF2-40B4-BE49-F238E27FC236}">
                <a16:creationId xmlns="" xmlns:a16="http://schemas.microsoft.com/office/drawing/2014/main" id="{00677D04-9560-4144-A62F-13DB461F21E0}"/>
              </a:ext>
            </a:extLst>
          </p:cNvPr>
          <p:cNvSpPr/>
          <p:nvPr/>
        </p:nvSpPr>
        <p:spPr>
          <a:xfrm rot="16200000">
            <a:off x="7006873" y="2748957"/>
            <a:ext cx="842498" cy="285750"/>
          </a:xfrm>
          <a:prstGeom prst="flowChartManualOperati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 dirty="0" err="1">
                <a:solidFill>
                  <a:prstClr val="white"/>
                </a:solidFill>
              </a:rPr>
              <a:t>WDRmux</a:t>
            </a:r>
            <a:endParaRPr lang="en-US" sz="900" dirty="0">
              <a:solidFill>
                <a:prstClr val="white"/>
              </a:solidFill>
            </a:endParaRPr>
          </a:p>
        </p:txBody>
      </p:sp>
      <p:sp>
        <p:nvSpPr>
          <p:cNvPr id="18" name="Flowchart: Manual Operation 17">
            <a:extLst>
              <a:ext uri="{FF2B5EF4-FFF2-40B4-BE49-F238E27FC236}">
                <a16:creationId xmlns="" xmlns:a16="http://schemas.microsoft.com/office/drawing/2014/main" id="{C573388D-B1B8-4269-8A6E-4042E7E8568C}"/>
              </a:ext>
            </a:extLst>
          </p:cNvPr>
          <p:cNvSpPr/>
          <p:nvPr/>
        </p:nvSpPr>
        <p:spPr>
          <a:xfrm rot="16200000">
            <a:off x="7790457" y="3281545"/>
            <a:ext cx="520272" cy="285750"/>
          </a:xfrm>
          <a:prstGeom prst="flowChartManualOperati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WIR mux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64A1C4A-4892-4B0F-A015-F7EB1E9D1D1E}"/>
              </a:ext>
            </a:extLst>
          </p:cNvPr>
          <p:cNvSpPr/>
          <p:nvPr/>
        </p:nvSpPr>
        <p:spPr>
          <a:xfrm>
            <a:off x="5881382" y="3516185"/>
            <a:ext cx="504765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SELWIR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B7869C3A-9A69-49BE-8724-32F5A3BEB8BC}"/>
              </a:ext>
            </a:extLst>
          </p:cNvPr>
          <p:cNvSpPr/>
          <p:nvPr/>
        </p:nvSpPr>
        <p:spPr>
          <a:xfrm>
            <a:off x="6584953" y="4705794"/>
            <a:ext cx="498710" cy="15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MBIST5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4A1C1DCC-39D1-41B6-A2A8-782C8D57112F}"/>
              </a:ext>
            </a:extLst>
          </p:cNvPr>
          <p:cNvCxnSpPr>
            <a:cxnSpLocks/>
          </p:cNvCxnSpPr>
          <p:nvPr/>
        </p:nvCxnSpPr>
        <p:spPr>
          <a:xfrm>
            <a:off x="5621721" y="3827431"/>
            <a:ext cx="27321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B59354B1-7B33-4C0D-9C4B-EB0FF74D280C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5678869" y="3605006"/>
            <a:ext cx="20251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D122C726-7DDA-4CC4-9FBA-6D3667E89E0E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>
            <a:off x="6386149" y="3605006"/>
            <a:ext cx="89225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51B9CC44-49D9-4793-A46E-41398B36DC1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570997" y="3605006"/>
            <a:ext cx="33672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DDDE8180-B217-4F93-B710-79A1C1AC1246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570999" y="2891832"/>
            <a:ext cx="17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9F27CCCD-208C-45D6-8AEB-2B3CC93B962D}"/>
              </a:ext>
            </a:extLst>
          </p:cNvPr>
          <p:cNvCxnSpPr>
            <a:cxnSpLocks/>
          </p:cNvCxnSpPr>
          <p:nvPr/>
        </p:nvCxnSpPr>
        <p:spPr>
          <a:xfrm>
            <a:off x="7747326" y="3287247"/>
            <a:ext cx="16039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15C7B7DD-D47C-4712-948A-04A28217B8B9}"/>
              </a:ext>
            </a:extLst>
          </p:cNvPr>
          <p:cNvCxnSpPr>
            <a:cxnSpLocks/>
          </p:cNvCxnSpPr>
          <p:nvPr/>
        </p:nvCxnSpPr>
        <p:spPr>
          <a:xfrm>
            <a:off x="7747326" y="2891833"/>
            <a:ext cx="0" cy="395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5E48962E-4DC7-4224-9374-FA8DBAEAFC5E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193471" y="3424420"/>
            <a:ext cx="1603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8A4B7A18-AEFE-472C-B94F-8A758BD424B9}"/>
              </a:ext>
            </a:extLst>
          </p:cNvPr>
          <p:cNvCxnSpPr>
            <a:cxnSpLocks/>
          </p:cNvCxnSpPr>
          <p:nvPr/>
        </p:nvCxnSpPr>
        <p:spPr>
          <a:xfrm>
            <a:off x="8353859" y="3424421"/>
            <a:ext cx="0" cy="403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10C6C995-B386-46BD-B752-65677D45DFB5}"/>
              </a:ext>
            </a:extLst>
          </p:cNvPr>
          <p:cNvCxnSpPr>
            <a:cxnSpLocks/>
          </p:cNvCxnSpPr>
          <p:nvPr/>
        </p:nvCxnSpPr>
        <p:spPr>
          <a:xfrm>
            <a:off x="4953543" y="2698222"/>
            <a:ext cx="31754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45AAB429-C319-43DD-AC81-0CF71A11B288}"/>
              </a:ext>
            </a:extLst>
          </p:cNvPr>
          <p:cNvCxnSpPr>
            <a:cxnSpLocks/>
          </p:cNvCxnSpPr>
          <p:nvPr/>
        </p:nvCxnSpPr>
        <p:spPr>
          <a:xfrm>
            <a:off x="5271089" y="2698891"/>
            <a:ext cx="0" cy="906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BE47D13D-F6C1-4DAD-831E-9A73E22F053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271088" y="3605006"/>
            <a:ext cx="12203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08E83484-D235-4945-831C-5A53BAC10D36}"/>
              </a:ext>
            </a:extLst>
          </p:cNvPr>
          <p:cNvCxnSpPr>
            <a:cxnSpLocks/>
          </p:cNvCxnSpPr>
          <p:nvPr/>
        </p:nvCxnSpPr>
        <p:spPr>
          <a:xfrm>
            <a:off x="6133767" y="3770281"/>
            <a:ext cx="19151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AA2EDACA-B066-4CC2-A49F-DFFEFB7EE053}"/>
              </a:ext>
            </a:extLst>
          </p:cNvPr>
          <p:cNvCxnSpPr>
            <a:cxnSpLocks/>
          </p:cNvCxnSpPr>
          <p:nvPr/>
        </p:nvCxnSpPr>
        <p:spPr>
          <a:xfrm>
            <a:off x="8048921" y="3634489"/>
            <a:ext cx="0" cy="135792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D9CCC378-CC11-4B88-8FBE-D5E714F7A59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133765" y="3693833"/>
            <a:ext cx="0" cy="76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67AC1AB2-9A1D-4198-98B3-72B1DB88DD4D}"/>
              </a:ext>
            </a:extLst>
          </p:cNvPr>
          <p:cNvCxnSpPr>
            <a:cxnSpLocks/>
          </p:cNvCxnSpPr>
          <p:nvPr/>
        </p:nvCxnSpPr>
        <p:spPr>
          <a:xfrm>
            <a:off x="7336218" y="3287247"/>
            <a:ext cx="0" cy="228936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1C20412D-804B-4A67-BA2C-C1D840A9C89B}"/>
              </a:ext>
            </a:extLst>
          </p:cNvPr>
          <p:cNvCxnSpPr>
            <a:cxnSpLocks/>
          </p:cNvCxnSpPr>
          <p:nvPr/>
        </p:nvCxnSpPr>
        <p:spPr>
          <a:xfrm>
            <a:off x="7507668" y="3192340"/>
            <a:ext cx="0" cy="323846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="" xmlns:a16="http://schemas.microsoft.com/office/drawing/2014/main" id="{67A9B0DF-248C-4E38-9ECB-D85F3FC79AB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091310" y="2592290"/>
            <a:ext cx="19052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3E44E9CE-AA91-478E-9C8D-D818639F82C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091308" y="2990630"/>
            <a:ext cx="195794" cy="390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="" xmlns:a16="http://schemas.microsoft.com/office/drawing/2014/main" id="{D56BB4F0-E4A9-478F-B72D-0A423C63D88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091308" y="3186561"/>
            <a:ext cx="190526" cy="18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AA0CD164-C31B-43BC-BA24-BFCC5FC8608D}"/>
              </a:ext>
            </a:extLst>
          </p:cNvPr>
          <p:cNvCxnSpPr>
            <a:cxnSpLocks/>
          </p:cNvCxnSpPr>
          <p:nvPr/>
        </p:nvCxnSpPr>
        <p:spPr>
          <a:xfrm>
            <a:off x="5450268" y="3713131"/>
            <a:ext cx="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="" xmlns:a16="http://schemas.microsoft.com/office/drawing/2014/main" id="{0B9430B3-C8F8-474F-B86D-78DA9FEA278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267179" y="4030536"/>
            <a:ext cx="122030" cy="16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="" xmlns:a16="http://schemas.microsoft.com/office/drawing/2014/main" id="{06F18415-B04E-421C-926B-8B7283C5282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281620" y="4480569"/>
            <a:ext cx="107591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="" xmlns:a16="http://schemas.microsoft.com/office/drawing/2014/main" id="{CA7DB370-6CE6-45C8-845C-180D7D8F841C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5674958" y="4032152"/>
            <a:ext cx="206424" cy="2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="" xmlns:a16="http://schemas.microsoft.com/office/drawing/2014/main" id="{A99860B6-CD7F-4722-8778-E778BDCE5A9C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7589707" y="4030733"/>
            <a:ext cx="122120" cy="14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="" xmlns:a16="http://schemas.microsoft.com/office/drawing/2014/main" id="{2C04FE35-9594-44B2-97B6-456866A713C5}"/>
              </a:ext>
            </a:extLst>
          </p:cNvPr>
          <p:cNvCxnSpPr>
            <a:cxnSpLocks/>
          </p:cNvCxnSpPr>
          <p:nvPr/>
        </p:nvCxnSpPr>
        <p:spPr>
          <a:xfrm>
            <a:off x="5621718" y="4229100"/>
            <a:ext cx="2457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="" xmlns:a16="http://schemas.microsoft.com/office/drawing/2014/main" id="{AB77ADA8-D7E6-43B8-8B78-7157BC58D943}"/>
              </a:ext>
            </a:extLst>
          </p:cNvPr>
          <p:cNvCxnSpPr>
            <a:cxnSpLocks/>
          </p:cNvCxnSpPr>
          <p:nvPr/>
        </p:nvCxnSpPr>
        <p:spPr>
          <a:xfrm>
            <a:off x="8079168" y="4030533"/>
            <a:ext cx="0" cy="198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="" xmlns:a16="http://schemas.microsoft.com/office/drawing/2014/main" id="{2D82AAA5-D72A-4C67-80AB-6C3CC26BDE6A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7948247" y="4030733"/>
            <a:ext cx="1309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="" xmlns:a16="http://schemas.microsoft.com/office/drawing/2014/main" id="{1DC59837-2467-4873-B968-F9B21C31F328}"/>
              </a:ext>
            </a:extLst>
          </p:cNvPr>
          <p:cNvCxnSpPr>
            <a:cxnSpLocks/>
          </p:cNvCxnSpPr>
          <p:nvPr/>
        </p:nvCxnSpPr>
        <p:spPr>
          <a:xfrm>
            <a:off x="5621718" y="3713131"/>
            <a:ext cx="0" cy="11430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="" xmlns:a16="http://schemas.microsoft.com/office/drawing/2014/main" id="{D94C89E8-802E-4A6C-A34D-6958E7AC2C46}"/>
              </a:ext>
            </a:extLst>
          </p:cNvPr>
          <p:cNvCxnSpPr>
            <a:cxnSpLocks/>
          </p:cNvCxnSpPr>
          <p:nvPr/>
        </p:nvCxnSpPr>
        <p:spPr>
          <a:xfrm>
            <a:off x="5267178" y="3886200"/>
            <a:ext cx="183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="" xmlns:a16="http://schemas.microsoft.com/office/drawing/2014/main" id="{4F0507B3-3029-438C-9D61-2D054DD4F964}"/>
              </a:ext>
            </a:extLst>
          </p:cNvPr>
          <p:cNvCxnSpPr>
            <a:cxnSpLocks/>
          </p:cNvCxnSpPr>
          <p:nvPr/>
        </p:nvCxnSpPr>
        <p:spPr>
          <a:xfrm>
            <a:off x="5271389" y="3884581"/>
            <a:ext cx="0" cy="145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="" xmlns:a16="http://schemas.microsoft.com/office/drawing/2014/main" id="{7667171E-57F0-49A3-A477-B7A3AF4FCE56}"/>
              </a:ext>
            </a:extLst>
          </p:cNvPr>
          <p:cNvCxnSpPr>
            <a:cxnSpLocks/>
          </p:cNvCxnSpPr>
          <p:nvPr/>
        </p:nvCxnSpPr>
        <p:spPr>
          <a:xfrm>
            <a:off x="5281616" y="4292428"/>
            <a:ext cx="0" cy="185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="" xmlns:a16="http://schemas.microsoft.com/office/drawing/2014/main" id="{DDEE8051-E06C-41B0-BC7D-4DCCF60CD8FC}"/>
              </a:ext>
            </a:extLst>
          </p:cNvPr>
          <p:cNvCxnSpPr>
            <a:cxnSpLocks/>
          </p:cNvCxnSpPr>
          <p:nvPr/>
        </p:nvCxnSpPr>
        <p:spPr>
          <a:xfrm>
            <a:off x="5621718" y="4120978"/>
            <a:ext cx="0" cy="1081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="" xmlns:a16="http://schemas.microsoft.com/office/drawing/2014/main" id="{E2205573-4F5B-4B17-B183-80B27EB35132}"/>
              </a:ext>
            </a:extLst>
          </p:cNvPr>
          <p:cNvCxnSpPr>
            <a:cxnSpLocks/>
          </p:cNvCxnSpPr>
          <p:nvPr/>
        </p:nvCxnSpPr>
        <p:spPr>
          <a:xfrm>
            <a:off x="5450268" y="4120975"/>
            <a:ext cx="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="" xmlns:a16="http://schemas.microsoft.com/office/drawing/2014/main" id="{4C90EC04-DF73-4B82-B1C6-298E85627B10}"/>
              </a:ext>
            </a:extLst>
          </p:cNvPr>
          <p:cNvCxnSpPr>
            <a:cxnSpLocks/>
          </p:cNvCxnSpPr>
          <p:nvPr/>
        </p:nvCxnSpPr>
        <p:spPr>
          <a:xfrm>
            <a:off x="5281617" y="4294044"/>
            <a:ext cx="1686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="" xmlns:a16="http://schemas.microsoft.com/office/drawing/2014/main" id="{2C2911EF-C3CB-4467-A4CA-56CAA960E264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 flipV="1">
            <a:off x="5674959" y="4472887"/>
            <a:ext cx="909994" cy="76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="" xmlns:a16="http://schemas.microsoft.com/office/drawing/2014/main" id="{C073D98C-9840-4ECC-9279-6A779EE95C8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364671" y="4781772"/>
            <a:ext cx="22028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="" xmlns:a16="http://schemas.microsoft.com/office/drawing/2014/main" id="{78231FB9-327D-432E-8027-B0B8E8E4F494}"/>
              </a:ext>
            </a:extLst>
          </p:cNvPr>
          <p:cNvCxnSpPr>
            <a:cxnSpLocks/>
          </p:cNvCxnSpPr>
          <p:nvPr/>
        </p:nvCxnSpPr>
        <p:spPr>
          <a:xfrm>
            <a:off x="6364668" y="4477614"/>
            <a:ext cx="0" cy="308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lowchart: Manual Operation 153">
            <a:extLst>
              <a:ext uri="{FF2B5EF4-FFF2-40B4-BE49-F238E27FC236}">
                <a16:creationId xmlns="" xmlns:a16="http://schemas.microsoft.com/office/drawing/2014/main" id="{164190CC-D9A5-4FED-8A62-BB8155AC0449}"/>
              </a:ext>
            </a:extLst>
          </p:cNvPr>
          <p:cNvSpPr/>
          <p:nvPr/>
        </p:nvSpPr>
        <p:spPr>
          <a:xfrm rot="16200000">
            <a:off x="7125076" y="4560885"/>
            <a:ext cx="520272" cy="187763"/>
          </a:xfrm>
          <a:prstGeom prst="flowChartManualOperati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mux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="" xmlns:a16="http://schemas.microsoft.com/office/drawing/2014/main" id="{AD4C12EF-F21B-49EC-9D40-6098B98C1FA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083662" y="4781772"/>
            <a:ext cx="20343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="" xmlns:a16="http://schemas.microsoft.com/office/drawing/2014/main" id="{9E4257ED-0938-4B5A-83F7-62FDA0C0711D}"/>
              </a:ext>
            </a:extLst>
          </p:cNvPr>
          <p:cNvCxnSpPr>
            <a:cxnSpLocks/>
          </p:cNvCxnSpPr>
          <p:nvPr/>
        </p:nvCxnSpPr>
        <p:spPr>
          <a:xfrm>
            <a:off x="6478632" y="2592293"/>
            <a:ext cx="0" cy="1012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="" xmlns:a16="http://schemas.microsoft.com/office/drawing/2014/main" id="{0F226DB7-6F08-4CD6-87FA-DFE0042C6BC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478635" y="2592290"/>
            <a:ext cx="11396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="" xmlns:a16="http://schemas.microsoft.com/office/drawing/2014/main" id="{B51CF136-9C51-4F48-9ACC-A5493B797222}"/>
              </a:ext>
            </a:extLst>
          </p:cNvPr>
          <p:cNvCxnSpPr>
            <a:cxnSpLocks/>
            <a:stCxn id="174" idx="6"/>
            <a:endCxn id="4" idx="1"/>
          </p:cNvCxnSpPr>
          <p:nvPr/>
        </p:nvCxnSpPr>
        <p:spPr>
          <a:xfrm flipV="1">
            <a:off x="6496207" y="2990629"/>
            <a:ext cx="96392" cy="17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="" xmlns:a16="http://schemas.microsoft.com/office/drawing/2014/main" id="{B4FFD801-4103-449A-A949-C18DC6219093}"/>
              </a:ext>
            </a:extLst>
          </p:cNvPr>
          <p:cNvCxnSpPr>
            <a:cxnSpLocks/>
            <a:stCxn id="175" idx="6"/>
            <a:endCxn id="5" idx="1"/>
          </p:cNvCxnSpPr>
          <p:nvPr/>
        </p:nvCxnSpPr>
        <p:spPr>
          <a:xfrm flipV="1">
            <a:off x="6496372" y="3188436"/>
            <a:ext cx="96227" cy="390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="" xmlns:a16="http://schemas.microsoft.com/office/drawing/2014/main" id="{19BB33B8-BAEC-4D20-96C9-2E4D54DB810C}"/>
              </a:ext>
            </a:extLst>
          </p:cNvPr>
          <p:cNvSpPr/>
          <p:nvPr/>
        </p:nvSpPr>
        <p:spPr>
          <a:xfrm>
            <a:off x="6461918" y="2975283"/>
            <a:ext cx="34289" cy="342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="" xmlns:a16="http://schemas.microsoft.com/office/drawing/2014/main" id="{90CB78A5-3DE1-4A24-A8CC-38B1D4447F6A}"/>
              </a:ext>
            </a:extLst>
          </p:cNvPr>
          <p:cNvSpPr/>
          <p:nvPr/>
        </p:nvSpPr>
        <p:spPr>
          <a:xfrm>
            <a:off x="6462083" y="3175195"/>
            <a:ext cx="34289" cy="342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="" xmlns:a16="http://schemas.microsoft.com/office/drawing/2014/main" id="{A403641E-A3D1-4799-B0FA-AED9245FFF88}"/>
              </a:ext>
            </a:extLst>
          </p:cNvPr>
          <p:cNvSpPr/>
          <p:nvPr/>
        </p:nvSpPr>
        <p:spPr>
          <a:xfrm>
            <a:off x="6460260" y="3587865"/>
            <a:ext cx="34289" cy="342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="" xmlns:a16="http://schemas.microsoft.com/office/drawing/2014/main" id="{66A81A91-F413-4E60-80E8-570B5CE8422F}"/>
              </a:ext>
            </a:extLst>
          </p:cNvPr>
          <p:cNvCxnSpPr>
            <a:cxnSpLocks/>
          </p:cNvCxnSpPr>
          <p:nvPr/>
        </p:nvCxnSpPr>
        <p:spPr>
          <a:xfrm>
            <a:off x="7385213" y="4343400"/>
            <a:ext cx="4426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="" xmlns:a16="http://schemas.microsoft.com/office/drawing/2014/main" id="{F031E6ED-00F2-4696-94DE-D5ED7F556E7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827838" y="4343402"/>
            <a:ext cx="1592" cy="219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="" xmlns:a16="http://schemas.microsoft.com/office/drawing/2014/main" id="{9D7873A7-B38E-4E0E-999D-A8D99E1EABD9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7385212" y="4344601"/>
            <a:ext cx="0" cy="102056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="" xmlns:a16="http://schemas.microsoft.com/office/drawing/2014/main" id="{87A0444B-718A-4A6A-B4B6-BABDFF5C859F}"/>
              </a:ext>
            </a:extLst>
          </p:cNvPr>
          <p:cNvCxnSpPr>
            <a:cxnSpLocks/>
            <a:stCxn id="154" idx="2"/>
            <a:endCxn id="14" idx="1"/>
          </p:cNvCxnSpPr>
          <p:nvPr/>
        </p:nvCxnSpPr>
        <p:spPr>
          <a:xfrm flipV="1">
            <a:off x="7479097" y="4651881"/>
            <a:ext cx="167363" cy="28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="" xmlns:a16="http://schemas.microsoft.com/office/drawing/2014/main" id="{1E675435-DFF2-4975-9AF8-494706C3134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083662" y="4472884"/>
            <a:ext cx="20343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="" xmlns:a16="http://schemas.microsoft.com/office/drawing/2014/main" id="{D4062CF4-B13E-47AB-B19E-7830CF679AB4}"/>
              </a:ext>
            </a:extLst>
          </p:cNvPr>
          <p:cNvCxnSpPr>
            <a:cxnSpLocks/>
          </p:cNvCxnSpPr>
          <p:nvPr/>
        </p:nvCxnSpPr>
        <p:spPr>
          <a:xfrm>
            <a:off x="5619387" y="5022078"/>
            <a:ext cx="2558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="" xmlns:a16="http://schemas.microsoft.com/office/drawing/2014/main" id="{B5962664-77AB-4C22-B744-FA1D7E777B23}"/>
              </a:ext>
            </a:extLst>
          </p:cNvPr>
          <p:cNvCxnSpPr>
            <a:cxnSpLocks/>
          </p:cNvCxnSpPr>
          <p:nvPr/>
        </p:nvCxnSpPr>
        <p:spPr>
          <a:xfrm flipH="1">
            <a:off x="8177169" y="4651039"/>
            <a:ext cx="2598" cy="371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="" xmlns:a16="http://schemas.microsoft.com/office/drawing/2014/main" id="{AFFB58B4-48F0-46C7-BE09-D9B319FC1825}"/>
              </a:ext>
            </a:extLst>
          </p:cNvPr>
          <p:cNvCxnSpPr>
            <a:cxnSpLocks/>
          </p:cNvCxnSpPr>
          <p:nvPr/>
        </p:nvCxnSpPr>
        <p:spPr>
          <a:xfrm flipV="1">
            <a:off x="8012406" y="4651039"/>
            <a:ext cx="167363" cy="1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="" xmlns:a16="http://schemas.microsoft.com/office/drawing/2014/main" id="{3EA60244-A450-4F73-8C99-75EF441B25DD}"/>
              </a:ext>
            </a:extLst>
          </p:cNvPr>
          <p:cNvCxnSpPr>
            <a:cxnSpLocks/>
          </p:cNvCxnSpPr>
          <p:nvPr/>
        </p:nvCxnSpPr>
        <p:spPr>
          <a:xfrm>
            <a:off x="5621117" y="4569393"/>
            <a:ext cx="0" cy="45268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="" xmlns:a16="http://schemas.microsoft.com/office/drawing/2014/main" id="{07DF6C1C-DB45-42C1-B837-959E48418FA5}"/>
              </a:ext>
            </a:extLst>
          </p:cNvPr>
          <p:cNvCxnSpPr>
            <a:cxnSpLocks/>
          </p:cNvCxnSpPr>
          <p:nvPr/>
        </p:nvCxnSpPr>
        <p:spPr>
          <a:xfrm>
            <a:off x="5449666" y="4569392"/>
            <a:ext cx="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="" xmlns:a16="http://schemas.microsoft.com/office/drawing/2014/main" id="{B3E6B8A0-135A-448D-AF10-BBD1B0765586}"/>
              </a:ext>
            </a:extLst>
          </p:cNvPr>
          <p:cNvCxnSpPr>
            <a:cxnSpLocks/>
          </p:cNvCxnSpPr>
          <p:nvPr/>
        </p:nvCxnSpPr>
        <p:spPr>
          <a:xfrm>
            <a:off x="5112314" y="4742462"/>
            <a:ext cx="337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="" xmlns:a16="http://schemas.microsoft.com/office/drawing/2014/main" id="{6D8211AC-B0B0-4C85-9140-CD9F8ADC7C41}"/>
              </a:ext>
            </a:extLst>
          </p:cNvPr>
          <p:cNvCxnSpPr>
            <a:cxnSpLocks/>
          </p:cNvCxnSpPr>
          <p:nvPr/>
        </p:nvCxnSpPr>
        <p:spPr>
          <a:xfrm>
            <a:off x="5112314" y="3164286"/>
            <a:ext cx="0" cy="1576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="" xmlns:a16="http://schemas.microsoft.com/office/drawing/2014/main" id="{E562CE00-8FD2-4C83-81F6-738C4435D9CE}"/>
              </a:ext>
            </a:extLst>
          </p:cNvPr>
          <p:cNvCxnSpPr>
            <a:cxnSpLocks/>
          </p:cNvCxnSpPr>
          <p:nvPr/>
        </p:nvCxnSpPr>
        <p:spPr>
          <a:xfrm>
            <a:off x="4943664" y="3149915"/>
            <a:ext cx="168652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17D0B512-BE19-4AE8-9775-2EBAFF8E2DDE}"/>
              </a:ext>
            </a:extLst>
          </p:cNvPr>
          <p:cNvSpPr/>
          <p:nvPr/>
        </p:nvSpPr>
        <p:spPr>
          <a:xfrm>
            <a:off x="4885363" y="1085851"/>
            <a:ext cx="2764226" cy="120632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b"/>
          <a:lstStyle/>
          <a:p>
            <a:pPr algn="r" defTabSz="342884"/>
            <a:r>
              <a:rPr 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IP_2</a:t>
            </a:r>
          </a:p>
        </p:txBody>
      </p:sp>
      <p:sp>
        <p:nvSpPr>
          <p:cNvPr id="85" name="Hexagon 84">
            <a:extLst>
              <a:ext uri="{FF2B5EF4-FFF2-40B4-BE49-F238E27FC236}">
                <a16:creationId xmlns="" xmlns:a16="http://schemas.microsoft.com/office/drawing/2014/main" id="{C8C9F86A-12F0-4CEC-8AA6-3AC4D725F832}"/>
              </a:ext>
            </a:extLst>
          </p:cNvPr>
          <p:cNvSpPr/>
          <p:nvPr/>
        </p:nvSpPr>
        <p:spPr>
          <a:xfrm rot="16200000">
            <a:off x="4478188" y="1557068"/>
            <a:ext cx="795528" cy="152676"/>
          </a:xfrm>
          <a:prstGeom prst="hexag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1100" dirty="0">
                <a:solidFill>
                  <a:prstClr val="white"/>
                </a:solidFill>
              </a:rPr>
              <a:t>1687 I/F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95C71DCE-71A4-41ED-B2FF-A66F10A55032}"/>
              </a:ext>
            </a:extLst>
          </p:cNvPr>
          <p:cNvCxnSpPr>
            <a:cxnSpLocks/>
          </p:cNvCxnSpPr>
          <p:nvPr/>
        </p:nvCxnSpPr>
        <p:spPr>
          <a:xfrm>
            <a:off x="4956696" y="1886618"/>
            <a:ext cx="168652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DD87AC21-5DA3-4AEF-ABA8-95F38D872B33}"/>
              </a:ext>
            </a:extLst>
          </p:cNvPr>
          <p:cNvSpPr/>
          <p:nvPr/>
        </p:nvSpPr>
        <p:spPr>
          <a:xfrm>
            <a:off x="5489360" y="1827161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SIB2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E80762C3-4C3C-4E21-A485-024069189359}"/>
              </a:ext>
            </a:extLst>
          </p:cNvPr>
          <p:cNvSpPr/>
          <p:nvPr/>
        </p:nvSpPr>
        <p:spPr>
          <a:xfrm>
            <a:off x="5493271" y="1345161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SIB1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="" xmlns:a16="http://schemas.microsoft.com/office/drawing/2014/main" id="{315C90F1-6EAA-47CE-B6C0-E128397FACED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5779024" y="1433982"/>
            <a:ext cx="20251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="" xmlns:a16="http://schemas.microsoft.com/office/drawing/2014/main" id="{74522AEA-6241-4747-8B3D-39D951117EFF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4952291" y="1433982"/>
            <a:ext cx="540981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="" xmlns:a16="http://schemas.microsoft.com/office/drawing/2014/main" id="{5177E94F-811E-4461-9A0E-1573EB66B3C5}"/>
              </a:ext>
            </a:extLst>
          </p:cNvPr>
          <p:cNvCxnSpPr>
            <a:cxnSpLocks/>
          </p:cNvCxnSpPr>
          <p:nvPr/>
        </p:nvCxnSpPr>
        <p:spPr>
          <a:xfrm>
            <a:off x="5550421" y="1542107"/>
            <a:ext cx="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="" xmlns:a16="http://schemas.microsoft.com/office/drawing/2014/main" id="{4DEF5E21-FD4E-4B9D-98E2-2FD2B27A33CB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5367331" y="1914366"/>
            <a:ext cx="122030" cy="16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="" xmlns:a16="http://schemas.microsoft.com/office/drawing/2014/main" id="{9AB27C35-2ABF-4328-9F64-B67363E1F223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775113" y="1915982"/>
            <a:ext cx="206425" cy="2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="" xmlns:a16="http://schemas.microsoft.com/office/drawing/2014/main" id="{44DB9393-CA63-47ED-9AF1-F5D9E8F20F0F}"/>
              </a:ext>
            </a:extLst>
          </p:cNvPr>
          <p:cNvCxnSpPr>
            <a:cxnSpLocks/>
          </p:cNvCxnSpPr>
          <p:nvPr/>
        </p:nvCxnSpPr>
        <p:spPr>
          <a:xfrm>
            <a:off x="5721871" y="1542107"/>
            <a:ext cx="0" cy="16260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347EC7EE-A764-4FE3-B426-1AAF28120AC9}"/>
              </a:ext>
            </a:extLst>
          </p:cNvPr>
          <p:cNvCxnSpPr>
            <a:cxnSpLocks/>
          </p:cNvCxnSpPr>
          <p:nvPr/>
        </p:nvCxnSpPr>
        <p:spPr>
          <a:xfrm>
            <a:off x="5367331" y="1715176"/>
            <a:ext cx="183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="" xmlns:a16="http://schemas.microsoft.com/office/drawing/2014/main" id="{EC72FD57-05F9-4F5A-AE74-38E9E90F8AF9}"/>
              </a:ext>
            </a:extLst>
          </p:cNvPr>
          <p:cNvCxnSpPr>
            <a:cxnSpLocks/>
          </p:cNvCxnSpPr>
          <p:nvPr/>
        </p:nvCxnSpPr>
        <p:spPr>
          <a:xfrm>
            <a:off x="5371542" y="1713558"/>
            <a:ext cx="0" cy="200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="" xmlns:a16="http://schemas.microsoft.com/office/drawing/2014/main" id="{97D1C821-72D4-41FC-90A8-81373AAF4798}"/>
              </a:ext>
            </a:extLst>
          </p:cNvPr>
          <p:cNvCxnSpPr>
            <a:cxnSpLocks/>
          </p:cNvCxnSpPr>
          <p:nvPr/>
        </p:nvCxnSpPr>
        <p:spPr>
          <a:xfrm>
            <a:off x="5721871" y="2004806"/>
            <a:ext cx="0" cy="16523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="" xmlns:a16="http://schemas.microsoft.com/office/drawing/2014/main" id="{7DF74E95-D999-479D-AAE0-728D68869375}"/>
              </a:ext>
            </a:extLst>
          </p:cNvPr>
          <p:cNvCxnSpPr>
            <a:cxnSpLocks/>
          </p:cNvCxnSpPr>
          <p:nvPr/>
        </p:nvCxnSpPr>
        <p:spPr>
          <a:xfrm>
            <a:off x="5550421" y="2004809"/>
            <a:ext cx="0" cy="160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="" xmlns:a16="http://schemas.microsoft.com/office/drawing/2014/main" id="{4ECE29B2-DA7B-4584-9707-3E02CB579E44}"/>
              </a:ext>
            </a:extLst>
          </p:cNvPr>
          <p:cNvCxnSpPr>
            <a:cxnSpLocks/>
          </p:cNvCxnSpPr>
          <p:nvPr/>
        </p:nvCxnSpPr>
        <p:spPr>
          <a:xfrm>
            <a:off x="5125349" y="2165792"/>
            <a:ext cx="42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="" xmlns:a16="http://schemas.microsoft.com/office/drawing/2014/main" id="{3BD2962A-3257-4E6E-9BEE-4FD083EB94D0}"/>
              </a:ext>
            </a:extLst>
          </p:cNvPr>
          <p:cNvSpPr/>
          <p:nvPr/>
        </p:nvSpPr>
        <p:spPr>
          <a:xfrm>
            <a:off x="5994234" y="1315783"/>
            <a:ext cx="1143689" cy="258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dirty="0" err="1">
                <a:solidFill>
                  <a:prstClr val="white"/>
                </a:solidFill>
              </a:rPr>
              <a:t>PowerSupplyMonitor</a:t>
            </a:r>
            <a:endParaRPr lang="en-US" sz="900" dirty="0">
              <a:solidFill>
                <a:prstClr val="white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="" xmlns:a16="http://schemas.microsoft.com/office/drawing/2014/main" id="{7ED55529-0951-4630-A204-6CE339CF6F11}"/>
              </a:ext>
            </a:extLst>
          </p:cNvPr>
          <p:cNvCxnSpPr>
            <a:cxnSpLocks/>
          </p:cNvCxnSpPr>
          <p:nvPr/>
        </p:nvCxnSpPr>
        <p:spPr>
          <a:xfrm flipV="1">
            <a:off x="5723496" y="1695008"/>
            <a:ext cx="1586579" cy="9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="" xmlns:a16="http://schemas.microsoft.com/office/drawing/2014/main" id="{B18ABCC6-E55F-4F10-A399-7A877383D2EA}"/>
              </a:ext>
            </a:extLst>
          </p:cNvPr>
          <p:cNvCxnSpPr>
            <a:cxnSpLocks/>
          </p:cNvCxnSpPr>
          <p:nvPr/>
        </p:nvCxnSpPr>
        <p:spPr>
          <a:xfrm>
            <a:off x="7310072" y="1445099"/>
            <a:ext cx="0" cy="249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="" xmlns:a16="http://schemas.microsoft.com/office/drawing/2014/main" id="{E098305D-4515-46DB-A3B3-388532491AC1}"/>
              </a:ext>
            </a:extLst>
          </p:cNvPr>
          <p:cNvCxnSpPr>
            <a:cxnSpLocks/>
          </p:cNvCxnSpPr>
          <p:nvPr/>
        </p:nvCxnSpPr>
        <p:spPr>
          <a:xfrm flipV="1">
            <a:off x="7142712" y="1445100"/>
            <a:ext cx="1673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="" xmlns:a16="http://schemas.microsoft.com/office/drawing/2014/main" id="{435EB641-D2D2-4ABC-8D54-22786D7AE299}"/>
              </a:ext>
            </a:extLst>
          </p:cNvPr>
          <p:cNvSpPr/>
          <p:nvPr/>
        </p:nvSpPr>
        <p:spPr>
          <a:xfrm>
            <a:off x="5982233" y="1790641"/>
            <a:ext cx="785617" cy="258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dirty="0" err="1">
                <a:solidFill>
                  <a:prstClr val="white"/>
                </a:solidFill>
              </a:rPr>
              <a:t>NoiseMaker</a:t>
            </a:r>
            <a:endParaRPr lang="en-US" sz="900" dirty="0">
              <a:solidFill>
                <a:prstClr val="white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="" xmlns:a16="http://schemas.microsoft.com/office/drawing/2014/main" id="{567B9E37-51C2-4220-ABCF-5E0D4B9D4343}"/>
              </a:ext>
            </a:extLst>
          </p:cNvPr>
          <p:cNvCxnSpPr>
            <a:cxnSpLocks/>
          </p:cNvCxnSpPr>
          <p:nvPr/>
        </p:nvCxnSpPr>
        <p:spPr>
          <a:xfrm>
            <a:off x="5721873" y="2169256"/>
            <a:ext cx="1211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="" xmlns:a16="http://schemas.microsoft.com/office/drawing/2014/main" id="{B98C24B2-E161-4BA7-A2D3-AC33AA4FA1B6}"/>
              </a:ext>
            </a:extLst>
          </p:cNvPr>
          <p:cNvCxnSpPr>
            <a:cxnSpLocks/>
          </p:cNvCxnSpPr>
          <p:nvPr/>
        </p:nvCxnSpPr>
        <p:spPr>
          <a:xfrm>
            <a:off x="6933155" y="1919853"/>
            <a:ext cx="0" cy="249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="" xmlns:a16="http://schemas.microsoft.com/office/drawing/2014/main" id="{A4DE73E7-C223-4783-A0B6-C04A9A38FDCB}"/>
              </a:ext>
            </a:extLst>
          </p:cNvPr>
          <p:cNvCxnSpPr>
            <a:cxnSpLocks/>
          </p:cNvCxnSpPr>
          <p:nvPr/>
        </p:nvCxnSpPr>
        <p:spPr>
          <a:xfrm flipV="1">
            <a:off x="6769916" y="1918168"/>
            <a:ext cx="167363" cy="1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="" xmlns:a16="http://schemas.microsoft.com/office/drawing/2014/main" id="{0F379A07-C853-4542-9B14-B79B65B8CA52}"/>
              </a:ext>
            </a:extLst>
          </p:cNvPr>
          <p:cNvCxnSpPr>
            <a:cxnSpLocks/>
          </p:cNvCxnSpPr>
          <p:nvPr/>
        </p:nvCxnSpPr>
        <p:spPr>
          <a:xfrm>
            <a:off x="5125346" y="1884493"/>
            <a:ext cx="0" cy="281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="" xmlns:a16="http://schemas.microsoft.com/office/drawing/2014/main" id="{AE200014-E3DA-4FB6-8AE9-7AC69FADA457}"/>
              </a:ext>
            </a:extLst>
          </p:cNvPr>
          <p:cNvSpPr/>
          <p:nvPr/>
        </p:nvSpPr>
        <p:spPr>
          <a:xfrm>
            <a:off x="4239121" y="1395851"/>
            <a:ext cx="293417" cy="1631178"/>
          </a:xfrm>
          <a:prstGeom prst="rect">
            <a:avLst/>
          </a:prstGeom>
          <a:blipFill rotWithShape="1">
            <a:blip r:embed="rId3">
              <a:duotone>
                <a:srgbClr val="860908">
                  <a:shade val="30000"/>
                  <a:satMod val="150000"/>
                </a:srgbClr>
                <a:srgbClr val="860908">
                  <a:alpha val="10000"/>
                  <a:satMod val="120000"/>
                </a:srgbClr>
              </a:duotone>
            </a:blip>
            <a:stretch/>
          </a:blip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vert="vert270"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 dirty="0">
                <a:solidFill>
                  <a:sysClr val="window" lastClr="FFFFFF"/>
                </a:solidFill>
                <a:latin typeface="Goudy Old Style"/>
              </a:rPr>
              <a:t>Transform engine</a:t>
            </a:r>
          </a:p>
        </p:txBody>
      </p:sp>
      <p:sp>
        <p:nvSpPr>
          <p:cNvPr id="131" name="Left-Right Arrow 28">
            <a:extLst>
              <a:ext uri="{FF2B5EF4-FFF2-40B4-BE49-F238E27FC236}">
                <a16:creationId xmlns="" xmlns:a16="http://schemas.microsoft.com/office/drawing/2014/main" id="{8615E9E8-9D40-47C3-9F24-A9BCF797DE95}"/>
              </a:ext>
            </a:extLst>
          </p:cNvPr>
          <p:cNvSpPr/>
          <p:nvPr/>
        </p:nvSpPr>
        <p:spPr>
          <a:xfrm>
            <a:off x="3981546" y="1630595"/>
            <a:ext cx="246359" cy="249153"/>
          </a:xfrm>
          <a:prstGeom prst="leftRightArrow">
            <a:avLst>
              <a:gd name="adj1" fmla="val 50000"/>
              <a:gd name="adj2" fmla="val 32323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134" name="Isosceles Triangle 133">
            <a:extLst>
              <a:ext uri="{FF2B5EF4-FFF2-40B4-BE49-F238E27FC236}">
                <a16:creationId xmlns="" xmlns:a16="http://schemas.microsoft.com/office/drawing/2014/main" id="{E4A4DDDD-7D7A-4694-A109-88B16E5474BE}"/>
              </a:ext>
            </a:extLst>
          </p:cNvPr>
          <p:cNvSpPr/>
          <p:nvPr/>
        </p:nvSpPr>
        <p:spPr>
          <a:xfrm>
            <a:off x="4349871" y="2905252"/>
            <a:ext cx="82132" cy="11822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rgbClr val="800000"/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="" xmlns:a16="http://schemas.microsoft.com/office/drawing/2014/main" id="{E3807C0B-0FB4-4284-AD06-2830DB8E77E7}"/>
              </a:ext>
            </a:extLst>
          </p:cNvPr>
          <p:cNvSpPr/>
          <p:nvPr/>
        </p:nvSpPr>
        <p:spPr>
          <a:xfrm>
            <a:off x="2908790" y="1680622"/>
            <a:ext cx="1055581" cy="153854"/>
          </a:xfrm>
          <a:prstGeom prst="rect">
            <a:avLst/>
          </a:prstGeom>
          <a:blipFill rotWithShape="1">
            <a:blip r:embed="rId3">
              <a:duotone>
                <a:srgbClr val="860908">
                  <a:shade val="30000"/>
                  <a:satMod val="150000"/>
                </a:srgbClr>
                <a:srgbClr val="860908">
                  <a:alpha val="10000"/>
                  <a:satMod val="120000"/>
                </a:srgbClr>
              </a:duotone>
            </a:blip>
            <a:stretch/>
          </a:blip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 dirty="0">
                <a:solidFill>
                  <a:sysClr val="window" lastClr="FFFFFF"/>
                </a:solidFill>
                <a:latin typeface="Goudy Old Style"/>
              </a:rPr>
              <a:t>1687 portal register</a:t>
            </a:r>
          </a:p>
        </p:txBody>
      </p:sp>
      <p:sp>
        <p:nvSpPr>
          <p:cNvPr id="138" name="Isosceles Triangle 137">
            <a:extLst>
              <a:ext uri="{FF2B5EF4-FFF2-40B4-BE49-F238E27FC236}">
                <a16:creationId xmlns="" xmlns:a16="http://schemas.microsoft.com/office/drawing/2014/main" id="{17CDB652-A940-4CA1-B3BD-DD4B752470ED}"/>
              </a:ext>
            </a:extLst>
          </p:cNvPr>
          <p:cNvSpPr/>
          <p:nvPr/>
        </p:nvSpPr>
        <p:spPr>
          <a:xfrm>
            <a:off x="2935671" y="1714611"/>
            <a:ext cx="82132" cy="118220"/>
          </a:xfrm>
          <a:prstGeom prst="triangle">
            <a:avLst/>
          </a:prstGeom>
          <a:solidFill>
            <a:srgbClr val="FFFF00"/>
          </a:solidFill>
          <a:ln w="12700" cap="flat" cmpd="sng" algn="ctr">
            <a:solidFill>
              <a:srgbClr val="800000"/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141" name="Left-Right Arrow 46">
            <a:extLst>
              <a:ext uri="{FF2B5EF4-FFF2-40B4-BE49-F238E27FC236}">
                <a16:creationId xmlns="" xmlns:a16="http://schemas.microsoft.com/office/drawing/2014/main" id="{3850E0F9-5B9C-485D-95FF-3602CB1BBDD7}"/>
              </a:ext>
            </a:extLst>
          </p:cNvPr>
          <p:cNvSpPr/>
          <p:nvPr/>
        </p:nvSpPr>
        <p:spPr>
          <a:xfrm>
            <a:off x="2635425" y="1245419"/>
            <a:ext cx="265301" cy="249153"/>
          </a:xfrm>
          <a:prstGeom prst="leftRightArrow">
            <a:avLst>
              <a:gd name="adj1" fmla="val 50000"/>
              <a:gd name="adj2" fmla="val 32323"/>
            </a:avLst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="" xmlns:a16="http://schemas.microsoft.com/office/drawing/2014/main" id="{73407487-E5DD-4C4C-A7F4-E67393CAFD5B}"/>
              </a:ext>
            </a:extLst>
          </p:cNvPr>
          <p:cNvSpPr/>
          <p:nvPr/>
        </p:nvSpPr>
        <p:spPr>
          <a:xfrm>
            <a:off x="2903320" y="514351"/>
            <a:ext cx="1056221" cy="15385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 dirty="0">
                <a:solidFill>
                  <a:srgbClr val="000000"/>
                </a:solidFill>
                <a:latin typeface="Goudy Old Style"/>
              </a:rPr>
              <a:t>func register 1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="" xmlns:a16="http://schemas.microsoft.com/office/drawing/2014/main" id="{705EAEDA-29D0-49A6-A7F0-D04D08F7FDCA}"/>
              </a:ext>
            </a:extLst>
          </p:cNvPr>
          <p:cNvSpPr/>
          <p:nvPr/>
        </p:nvSpPr>
        <p:spPr>
          <a:xfrm>
            <a:off x="2903320" y="857251"/>
            <a:ext cx="1056221" cy="15385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 dirty="0">
                <a:solidFill>
                  <a:srgbClr val="000000"/>
                </a:solidFill>
                <a:latin typeface="Goudy Old Style"/>
              </a:rPr>
              <a:t>func register i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484FF4BB-48CF-4D99-9DAA-BF0DB42A7A44}"/>
              </a:ext>
            </a:extLst>
          </p:cNvPr>
          <p:cNvSpPr txBox="1"/>
          <p:nvPr/>
        </p:nvSpPr>
        <p:spPr>
          <a:xfrm>
            <a:off x="3354986" y="1009914"/>
            <a:ext cx="167351" cy="450122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800" b="1" dirty="0">
                <a:solidFill>
                  <a:prstClr val="black"/>
                </a:solidFill>
              </a:rPr>
              <a:t>.</a:t>
            </a:r>
          </a:p>
          <a:p>
            <a:pPr defTabSz="342884"/>
            <a:r>
              <a:rPr lang="en-US" sz="800" b="1" dirty="0">
                <a:solidFill>
                  <a:prstClr val="black"/>
                </a:solidFill>
              </a:rPr>
              <a:t>.</a:t>
            </a:r>
          </a:p>
          <a:p>
            <a:pPr defTabSz="342884"/>
            <a:r>
              <a:rPr lang="en-US" sz="800" b="1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="" xmlns:a16="http://schemas.microsoft.com/office/drawing/2014/main" id="{11591D0B-04CC-4449-9F5F-472DA01CF5FA}"/>
              </a:ext>
            </a:extLst>
          </p:cNvPr>
          <p:cNvSpPr/>
          <p:nvPr/>
        </p:nvSpPr>
        <p:spPr>
          <a:xfrm>
            <a:off x="6347526" y="4462066"/>
            <a:ext cx="34289" cy="342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="" xmlns:a16="http://schemas.microsoft.com/office/drawing/2014/main" id="{444CD638-30FD-4085-A556-A0440A7D5F6F}"/>
              </a:ext>
            </a:extLst>
          </p:cNvPr>
          <p:cNvSpPr/>
          <p:nvPr/>
        </p:nvSpPr>
        <p:spPr>
          <a:xfrm>
            <a:off x="2821370" y="498382"/>
            <a:ext cx="4825089" cy="5287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b"/>
          <a:lstStyle/>
          <a:p>
            <a:pPr algn="r" defTabSz="342884"/>
            <a:r>
              <a:rPr 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IP_1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="" xmlns:a16="http://schemas.microsoft.com/office/drawing/2014/main" id="{23C9A19F-5BF1-4625-9315-0A33B1BD7A88}"/>
              </a:ext>
            </a:extLst>
          </p:cNvPr>
          <p:cNvSpPr/>
          <p:nvPr/>
        </p:nvSpPr>
        <p:spPr>
          <a:xfrm>
            <a:off x="2906309" y="662377"/>
            <a:ext cx="1056221" cy="15385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 dirty="0">
                <a:solidFill>
                  <a:srgbClr val="000000"/>
                </a:solidFill>
                <a:latin typeface="Goudy Old Style"/>
              </a:rPr>
              <a:t>func register 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="" xmlns:a16="http://schemas.microsoft.com/office/drawing/2014/main" id="{F3D6E759-8AC8-48DC-B07E-ED5F2D591F4C}"/>
              </a:ext>
            </a:extLst>
          </p:cNvPr>
          <p:cNvSpPr/>
          <p:nvPr/>
        </p:nvSpPr>
        <p:spPr>
          <a:xfrm>
            <a:off x="2903320" y="514062"/>
            <a:ext cx="1061051" cy="151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 defTabSz="342884">
              <a:defRPr/>
            </a:pPr>
            <a:r>
              <a:rPr lang="en-US" sz="800" dirty="0">
                <a:solidFill>
                  <a:prstClr val="black"/>
                </a:solidFill>
              </a:rPr>
              <a:t>Functional registers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12E8A6ED-5A44-499A-AA10-AB80B201A1EB}"/>
              </a:ext>
            </a:extLst>
          </p:cNvPr>
          <p:cNvSpPr txBox="1"/>
          <p:nvPr/>
        </p:nvSpPr>
        <p:spPr>
          <a:xfrm>
            <a:off x="3289738" y="728874"/>
            <a:ext cx="293042" cy="196206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342884"/>
            <a:r>
              <a:rPr lang="en-US" sz="800" b="1" dirty="0">
                <a:solidFill>
                  <a:prstClr val="black"/>
                </a:solidFill>
              </a:rPr>
              <a:t>. . .</a:t>
            </a:r>
          </a:p>
        </p:txBody>
      </p:sp>
      <p:sp>
        <p:nvSpPr>
          <p:cNvPr id="159" name="Left-Right Arrow 28">
            <a:extLst>
              <a:ext uri="{FF2B5EF4-FFF2-40B4-BE49-F238E27FC236}">
                <a16:creationId xmlns="" xmlns:a16="http://schemas.microsoft.com/office/drawing/2014/main" id="{4448905D-B6A1-4D9A-9BCE-10EBE464E2D1}"/>
              </a:ext>
            </a:extLst>
          </p:cNvPr>
          <p:cNvSpPr/>
          <p:nvPr/>
        </p:nvSpPr>
        <p:spPr>
          <a:xfrm>
            <a:off x="4536771" y="2767256"/>
            <a:ext cx="246359" cy="249153"/>
          </a:xfrm>
          <a:prstGeom prst="leftRightArrow">
            <a:avLst>
              <a:gd name="adj1" fmla="val 50000"/>
              <a:gd name="adj2" fmla="val 32323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tIns="34289" rIns="0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dirty="0">
                <a:solidFill>
                  <a:sysClr val="window" lastClr="FFFFFF"/>
                </a:solidFill>
                <a:latin typeface="Goudy Old Style"/>
              </a:rPr>
              <a:t>SI2</a:t>
            </a:r>
          </a:p>
        </p:txBody>
      </p:sp>
      <p:sp>
        <p:nvSpPr>
          <p:cNvPr id="163" name="Left-Right Arrow 28">
            <a:extLst>
              <a:ext uri="{FF2B5EF4-FFF2-40B4-BE49-F238E27FC236}">
                <a16:creationId xmlns="" xmlns:a16="http://schemas.microsoft.com/office/drawing/2014/main" id="{7A662A17-E3B0-48D8-B371-CEC08352A465}"/>
              </a:ext>
            </a:extLst>
          </p:cNvPr>
          <p:cNvSpPr/>
          <p:nvPr/>
        </p:nvSpPr>
        <p:spPr>
          <a:xfrm>
            <a:off x="4540258" y="1494572"/>
            <a:ext cx="246359" cy="249153"/>
          </a:xfrm>
          <a:prstGeom prst="leftRightArrow">
            <a:avLst>
              <a:gd name="adj1" fmla="val 50000"/>
              <a:gd name="adj2" fmla="val 32323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tIns="34289" rIns="0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dirty="0">
                <a:solidFill>
                  <a:sysClr val="window" lastClr="FFFFFF"/>
                </a:solidFill>
                <a:latin typeface="Goudy Old Style"/>
              </a:rPr>
              <a:t>SI1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="" xmlns:a16="http://schemas.microsoft.com/office/drawing/2014/main" id="{25FB184D-FEFC-49F9-863E-27F9461C273D}"/>
              </a:ext>
            </a:extLst>
          </p:cNvPr>
          <p:cNvSpPr/>
          <p:nvPr/>
        </p:nvSpPr>
        <p:spPr>
          <a:xfrm>
            <a:off x="6589183" y="2716749"/>
            <a:ext cx="498710" cy="15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MBIST1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="" xmlns:a16="http://schemas.microsoft.com/office/drawing/2014/main" id="{54D64CCA-3942-410D-A94E-02D8989AC6A6}"/>
              </a:ext>
            </a:extLst>
          </p:cNvPr>
          <p:cNvCxnSpPr>
            <a:cxnSpLocks/>
            <a:stCxn id="167" idx="3"/>
          </p:cNvCxnSpPr>
          <p:nvPr/>
        </p:nvCxnSpPr>
        <p:spPr>
          <a:xfrm flipV="1">
            <a:off x="7087894" y="2788826"/>
            <a:ext cx="195794" cy="390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="" xmlns:a16="http://schemas.microsoft.com/office/drawing/2014/main" id="{22528785-C3BF-4C25-ABAE-A6D0B0A3BD8E}"/>
              </a:ext>
            </a:extLst>
          </p:cNvPr>
          <p:cNvCxnSpPr>
            <a:cxnSpLocks/>
            <a:stCxn id="170" idx="6"/>
            <a:endCxn id="167" idx="1"/>
          </p:cNvCxnSpPr>
          <p:nvPr/>
        </p:nvCxnSpPr>
        <p:spPr>
          <a:xfrm flipV="1">
            <a:off x="6492793" y="2792728"/>
            <a:ext cx="96392" cy="17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="" xmlns:a16="http://schemas.microsoft.com/office/drawing/2014/main" id="{6B1B755B-C141-4699-B4B0-D17C73AF9C5E}"/>
              </a:ext>
            </a:extLst>
          </p:cNvPr>
          <p:cNvSpPr/>
          <p:nvPr/>
        </p:nvSpPr>
        <p:spPr>
          <a:xfrm>
            <a:off x="6458504" y="2777382"/>
            <a:ext cx="34289" cy="342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="" xmlns:a16="http://schemas.microsoft.com/office/drawing/2014/main" id="{6C3C2EFE-C3BE-43C8-A167-7224D587B57F}"/>
              </a:ext>
            </a:extLst>
          </p:cNvPr>
          <p:cNvSpPr/>
          <p:nvPr/>
        </p:nvSpPr>
        <p:spPr>
          <a:xfrm rot="16200000">
            <a:off x="241838" y="1312047"/>
            <a:ext cx="955929" cy="1542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dirty="0">
                <a:solidFill>
                  <a:prstClr val="black"/>
                </a:solidFill>
                <a:latin typeface="Goudy Old Style"/>
              </a:rPr>
              <a:t>API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="" xmlns:a16="http://schemas.microsoft.com/office/drawing/2014/main" id="{E6A95029-A6FA-4422-99DA-D4B7AA501C3B}"/>
              </a:ext>
            </a:extLst>
          </p:cNvPr>
          <p:cNvSpPr/>
          <p:nvPr/>
        </p:nvSpPr>
        <p:spPr bwMode="auto">
          <a:xfrm>
            <a:off x="1555263" y="1051023"/>
            <a:ext cx="370589" cy="66253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89" rIns="0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766"/>
            <a:r>
              <a:rPr lang="en-US" sz="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d</a:t>
            </a:r>
            <a:r>
              <a:rPr lang="en-US" sz="800" dirty="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evice </a:t>
            </a:r>
            <a:r>
              <a:rPr lang="en-US" sz="800" i="1" dirty="0" err="1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</a:t>
            </a:r>
            <a:endParaRPr lang="en-US" sz="800" i="1" dirty="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="" xmlns:a16="http://schemas.microsoft.com/office/drawing/2014/main" id="{2EBE1555-2F7D-4A6E-972F-BD9FA8DE3162}"/>
              </a:ext>
            </a:extLst>
          </p:cNvPr>
          <p:cNvSpPr/>
          <p:nvPr/>
        </p:nvSpPr>
        <p:spPr bwMode="auto">
          <a:xfrm>
            <a:off x="1925105" y="1051023"/>
            <a:ext cx="195099" cy="66253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68577" tIns="34289" rIns="68577" bIns="34289" numCol="1" rtlCol="0" anchor="t" anchorCtr="0" compatLnSpc="1">
            <a:prstTxWarp prst="textNoShape">
              <a:avLst/>
            </a:prstTxWarp>
          </a:bodyPr>
          <a:lstStyle/>
          <a:p>
            <a:pPr algn="ctr" defTabSz="685766"/>
            <a:r>
              <a:rPr lang="en-US" sz="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Interface </a:t>
            </a:r>
            <a:r>
              <a:rPr lang="en-US" sz="800" i="1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i2</a:t>
            </a:r>
            <a:endParaRPr lang="en-US" sz="800" i="1" dirty="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="" xmlns:a16="http://schemas.microsoft.com/office/drawing/2014/main" id="{325C9956-46DE-4A46-8BC6-28FA0482E336}"/>
              </a:ext>
            </a:extLst>
          </p:cNvPr>
          <p:cNvSpPr/>
          <p:nvPr/>
        </p:nvSpPr>
        <p:spPr bwMode="auto">
          <a:xfrm>
            <a:off x="1355717" y="1051023"/>
            <a:ext cx="195099" cy="66253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68577" tIns="34289" rIns="68577" bIns="34289" numCol="1" rtlCol="0" anchor="t" anchorCtr="0" compatLnSpc="1">
            <a:prstTxWarp prst="textNoShape">
              <a:avLst/>
            </a:prstTxWarp>
          </a:bodyPr>
          <a:lstStyle/>
          <a:p>
            <a:pPr algn="ctr" defTabSz="685766"/>
            <a:r>
              <a:rPr lang="en-US" sz="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Interface </a:t>
            </a:r>
            <a:r>
              <a:rPr lang="en-US" sz="800" i="1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i1</a:t>
            </a:r>
            <a:endParaRPr lang="en-US" sz="800" i="1" dirty="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6" name="Arrow: Left-Right 165">
            <a:extLst>
              <a:ext uri="{FF2B5EF4-FFF2-40B4-BE49-F238E27FC236}">
                <a16:creationId xmlns="" xmlns:a16="http://schemas.microsoft.com/office/drawing/2014/main" id="{C45883CD-CAF6-4B02-AD13-CE633BF16DD4}"/>
              </a:ext>
            </a:extLst>
          </p:cNvPr>
          <p:cNvSpPr/>
          <p:nvPr/>
        </p:nvSpPr>
        <p:spPr bwMode="auto">
          <a:xfrm>
            <a:off x="1078930" y="1295283"/>
            <a:ext cx="276776" cy="189319"/>
          </a:xfrm>
          <a:prstGeom prst="leftRightArrow">
            <a:avLst/>
          </a:prstGeom>
          <a:solidFill>
            <a:srgbClr val="66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77" tIns="34289" rIns="68577" bIns="34289" numCol="1" rtlCol="0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80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1" name="Arrow: Left-Right 170">
            <a:extLst>
              <a:ext uri="{FF2B5EF4-FFF2-40B4-BE49-F238E27FC236}">
                <a16:creationId xmlns="" xmlns:a16="http://schemas.microsoft.com/office/drawing/2014/main" id="{05423DF8-A369-4D4C-A736-A6BE6825E742}"/>
              </a:ext>
            </a:extLst>
          </p:cNvPr>
          <p:cNvSpPr/>
          <p:nvPr/>
        </p:nvSpPr>
        <p:spPr bwMode="auto">
          <a:xfrm>
            <a:off x="2117956" y="1301194"/>
            <a:ext cx="276776" cy="189319"/>
          </a:xfrm>
          <a:prstGeom prst="leftRightArrow">
            <a:avLst/>
          </a:prstGeom>
          <a:solidFill>
            <a:srgbClr val="66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77" tIns="34289" rIns="68577" bIns="34289" numCol="1" rtlCol="0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80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="" xmlns:a16="http://schemas.microsoft.com/office/drawing/2014/main" id="{5EBE168D-0E6A-448D-AF96-3BE0B5983C55}"/>
              </a:ext>
            </a:extLst>
          </p:cNvPr>
          <p:cNvSpPr/>
          <p:nvPr/>
        </p:nvSpPr>
        <p:spPr>
          <a:xfrm rot="16200000">
            <a:off x="458948" y="1251556"/>
            <a:ext cx="955929" cy="27677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dirty="0">
                <a:solidFill>
                  <a:prstClr val="black"/>
                </a:solidFill>
                <a:latin typeface="Goudy Old Style"/>
              </a:rPr>
              <a:t>Communication Interface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="" xmlns:a16="http://schemas.microsoft.com/office/drawing/2014/main" id="{56CB5F8C-5E7A-47A4-9625-DD912E331E8A}"/>
              </a:ext>
            </a:extLst>
          </p:cNvPr>
          <p:cNvSpPr txBox="1"/>
          <p:nvPr/>
        </p:nvSpPr>
        <p:spPr>
          <a:xfrm>
            <a:off x="2133304" y="1396342"/>
            <a:ext cx="264734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1400" dirty="0">
                <a:solidFill>
                  <a:prstClr val="white"/>
                </a:solidFill>
              </a:rPr>
              <a:t>…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="" xmlns:a16="http://schemas.microsoft.com/office/drawing/2014/main" id="{A35E9947-0CD2-45F3-951C-DB2D4D549EA2}"/>
              </a:ext>
            </a:extLst>
          </p:cNvPr>
          <p:cNvSpPr/>
          <p:nvPr/>
        </p:nvSpPr>
        <p:spPr>
          <a:xfrm>
            <a:off x="4236546" y="523974"/>
            <a:ext cx="1218646" cy="30684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dirty="0">
                <a:solidFill>
                  <a:sysClr val="window" lastClr="FFFFFF"/>
                </a:solidFill>
                <a:latin typeface="Goudy Old Style"/>
              </a:rPr>
              <a:t>Functional _Instruments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F760423-E486-48A2-AE4A-8CA0DF792890}"/>
              </a:ext>
            </a:extLst>
          </p:cNvPr>
          <p:cNvSpPr txBox="1"/>
          <p:nvPr/>
        </p:nvSpPr>
        <p:spPr>
          <a:xfrm>
            <a:off x="5560654" y="529706"/>
            <a:ext cx="264734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14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="" xmlns:a16="http://schemas.microsoft.com/office/drawing/2014/main" id="{4EEEE569-C0C5-4B34-912B-C46CBAF318FD}"/>
              </a:ext>
            </a:extLst>
          </p:cNvPr>
          <p:cNvSpPr/>
          <p:nvPr/>
        </p:nvSpPr>
        <p:spPr>
          <a:xfrm rot="16200000">
            <a:off x="2184613" y="1260183"/>
            <a:ext cx="666644" cy="248326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tIns="34289" rIns="0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dirty="0">
                <a:solidFill>
                  <a:prstClr val="black"/>
                </a:solidFill>
                <a:latin typeface="Goudy Old Style"/>
              </a:rPr>
              <a:t>DPIC (I2C)</a:t>
            </a:r>
          </a:p>
        </p:txBody>
      </p:sp>
      <p:sp>
        <p:nvSpPr>
          <p:cNvPr id="184" name="Left-Right Arrow 63">
            <a:extLst>
              <a:ext uri="{FF2B5EF4-FFF2-40B4-BE49-F238E27FC236}">
                <a16:creationId xmlns="" xmlns:a16="http://schemas.microsoft.com/office/drawing/2014/main" id="{83B32353-9324-4130-8893-50EE2E09D4AE}"/>
              </a:ext>
            </a:extLst>
          </p:cNvPr>
          <p:cNvSpPr/>
          <p:nvPr/>
        </p:nvSpPr>
        <p:spPr>
          <a:xfrm rot="16200000">
            <a:off x="6350327" y="965566"/>
            <a:ext cx="484963" cy="215468"/>
          </a:xfrm>
          <a:prstGeom prst="leftRightArrow">
            <a:avLst>
              <a:gd name="adj1" fmla="val 50000"/>
              <a:gd name="adj2" fmla="val 27355"/>
            </a:avLst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="" xmlns:a16="http://schemas.microsoft.com/office/drawing/2014/main" id="{6CA324BF-9B14-466E-A81E-34C26CB27E64}"/>
              </a:ext>
            </a:extLst>
          </p:cNvPr>
          <p:cNvSpPr txBox="1"/>
          <p:nvPr/>
        </p:nvSpPr>
        <p:spPr>
          <a:xfrm>
            <a:off x="5560654" y="529706"/>
            <a:ext cx="264734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14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="" xmlns:a16="http://schemas.microsoft.com/office/drawing/2014/main" id="{0E9599B0-71F9-4F2B-B25D-F1B734DD4AD3}"/>
              </a:ext>
            </a:extLst>
          </p:cNvPr>
          <p:cNvSpPr/>
          <p:nvPr/>
        </p:nvSpPr>
        <p:spPr>
          <a:xfrm>
            <a:off x="5994234" y="527355"/>
            <a:ext cx="1218646" cy="30684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dirty="0">
                <a:solidFill>
                  <a:sysClr val="window" lastClr="FFFFFF"/>
                </a:solidFill>
                <a:latin typeface="Goudy Old Style"/>
              </a:rPr>
              <a:t>Functional _Instruments</a:t>
            </a:r>
          </a:p>
        </p:txBody>
      </p:sp>
      <p:sp>
        <p:nvSpPr>
          <p:cNvPr id="187" name="Left-Right Arrow 63">
            <a:extLst>
              <a:ext uri="{FF2B5EF4-FFF2-40B4-BE49-F238E27FC236}">
                <a16:creationId xmlns="" xmlns:a16="http://schemas.microsoft.com/office/drawing/2014/main" id="{DB15937A-C17F-4579-A5C9-C19245AE3BFF}"/>
              </a:ext>
            </a:extLst>
          </p:cNvPr>
          <p:cNvSpPr/>
          <p:nvPr/>
        </p:nvSpPr>
        <p:spPr>
          <a:xfrm>
            <a:off x="3978720" y="560787"/>
            <a:ext cx="249184" cy="215468"/>
          </a:xfrm>
          <a:prstGeom prst="leftRightArrow">
            <a:avLst>
              <a:gd name="adj1" fmla="val 50000"/>
              <a:gd name="adj2" fmla="val 27355"/>
            </a:avLst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tIns="34289" rIns="0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dirty="0">
                <a:solidFill>
                  <a:sysClr val="window" lastClr="FFFFFF"/>
                </a:solidFill>
                <a:latin typeface="Goudy Old Style"/>
              </a:rPr>
              <a:t>DI1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A6BF9A4-44B4-4348-8998-40AEE6FD358D}"/>
              </a:ext>
            </a:extLst>
          </p:cNvPr>
          <p:cNvSpPr txBox="1"/>
          <p:nvPr/>
        </p:nvSpPr>
        <p:spPr>
          <a:xfrm>
            <a:off x="384890" y="3066608"/>
            <a:ext cx="3456857" cy="1384993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1400" dirty="0">
                <a:solidFill>
                  <a:prstClr val="black"/>
                </a:solidFill>
              </a:rPr>
              <a:t>The simple example test:</a:t>
            </a:r>
          </a:p>
          <a:p>
            <a:pPr marL="214303" indent="-214303" defTabSz="342884">
              <a:buFontTx/>
              <a:buChar char="-"/>
            </a:pPr>
            <a:r>
              <a:rPr lang="en-US" sz="1400" dirty="0">
                <a:solidFill>
                  <a:prstClr val="black"/>
                </a:solidFill>
              </a:rPr>
              <a:t>Start MBIST</a:t>
            </a:r>
          </a:p>
          <a:p>
            <a:pPr marL="214303" indent="-214303" defTabSz="342884">
              <a:buFontTx/>
              <a:buChar char="-"/>
            </a:pPr>
            <a:r>
              <a:rPr lang="en-US" sz="1400" dirty="0">
                <a:solidFill>
                  <a:prstClr val="black"/>
                </a:solidFill>
              </a:rPr>
              <a:t>While MBIST runs, read the temperature</a:t>
            </a:r>
          </a:p>
          <a:p>
            <a:pPr marL="214303" indent="-214303" defTabSz="342884">
              <a:buFontTx/>
              <a:buChar char="-"/>
            </a:pPr>
            <a:r>
              <a:rPr lang="en-US" sz="1400" dirty="0">
                <a:solidFill>
                  <a:prstClr val="black"/>
                </a:solidFill>
              </a:rPr>
              <a:t>If the temperature is too high, stop MBIST</a:t>
            </a:r>
          </a:p>
          <a:p>
            <a:pPr marL="214303" indent="-214303" defTabSz="342884">
              <a:buFontTx/>
              <a:buChar char="-"/>
            </a:pPr>
            <a:r>
              <a:rPr lang="en-US" sz="1400" dirty="0">
                <a:solidFill>
                  <a:prstClr val="black"/>
                </a:solidFill>
              </a:rPr>
              <a:t>Otherwise run the MBIST until it is done</a:t>
            </a:r>
          </a:p>
          <a:p>
            <a:pPr marL="214303" indent="-214303" defTabSz="342884">
              <a:buFontTx/>
              <a:buChar char="-"/>
            </a:pPr>
            <a:r>
              <a:rPr lang="en-US" sz="1400" dirty="0">
                <a:solidFill>
                  <a:prstClr val="black"/>
                </a:solidFill>
              </a:rPr>
              <a:t>Read the result</a:t>
            </a:r>
          </a:p>
        </p:txBody>
      </p:sp>
    </p:spTree>
    <p:extLst>
      <p:ext uri="{BB962C8B-B14F-4D97-AF65-F5344CB8AC3E}">
        <p14:creationId xmlns:p14="http://schemas.microsoft.com/office/powerpoint/2010/main" val="369024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MBIST Instrument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5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733676" y="1276350"/>
            <a:ext cx="3667124" cy="28839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Simulated MBIST Instrument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791075"/>
            <a:ext cx="2847975" cy="273844"/>
          </a:xfrm>
        </p:spPr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Simulation and </a:t>
            </a:r>
            <a:r>
              <a:rPr lang="en-US" dirty="0"/>
              <a:t>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6825" y="1619250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clock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0" y="1882973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initialize_delay</a:t>
            </a:r>
            <a:r>
              <a:rPr lang="en-US" sz="1400" dirty="0" smtClean="0"/>
              <a:t>=10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505575" y="4302323"/>
            <a:ext cx="2171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thermal_register</a:t>
            </a:r>
            <a:r>
              <a:rPr lang="en-US" sz="1400" dirty="0" smtClean="0"/>
              <a:t>(0-100)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4292798"/>
            <a:ext cx="249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power_usage_register</a:t>
            </a:r>
            <a:r>
              <a:rPr lang="en-US" sz="1400" dirty="0" smtClean="0"/>
              <a:t>(0-100)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9550" y="3759398"/>
            <a:ext cx="170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status_register</a:t>
            </a:r>
            <a:r>
              <a:rPr lang="en-US" sz="1400" dirty="0" smtClean="0"/>
              <a:t>[0:7]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0962" y="3070336"/>
            <a:ext cx="182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control_register</a:t>
            </a:r>
            <a:r>
              <a:rPr lang="en-US" sz="1400" dirty="0" smtClean="0"/>
              <a:t>[0:7]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2037145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r</a:t>
            </a:r>
            <a:r>
              <a:rPr lang="en-US" sz="1400" dirty="0" err="1" smtClean="0"/>
              <a:t>eset_n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239000" y="333077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analyze_delay</a:t>
            </a:r>
            <a:r>
              <a:rPr lang="en-US" sz="1400" dirty="0" smtClean="0"/>
              <a:t>=20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239000" y="25687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test_delay</a:t>
            </a:r>
            <a:r>
              <a:rPr lang="en-US" sz="1400" dirty="0" smtClean="0"/>
              <a:t>=30</a:t>
            </a:r>
            <a:endParaRPr lang="en-US" sz="1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3216733" y="1363391"/>
            <a:ext cx="2703784" cy="2703784"/>
            <a:chOff x="3216733" y="1363391"/>
            <a:chExt cx="2703784" cy="2703784"/>
          </a:xfrm>
        </p:grpSpPr>
        <p:sp>
          <p:nvSpPr>
            <p:cNvPr id="2" name="Oval 1"/>
            <p:cNvSpPr/>
            <p:nvPr/>
          </p:nvSpPr>
          <p:spPr>
            <a:xfrm>
              <a:off x="3216733" y="1363391"/>
              <a:ext cx="2703784" cy="270378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MBIST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FSM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544163" y="1867966"/>
              <a:ext cx="2062578" cy="1722169"/>
              <a:chOff x="2855559" y="1330642"/>
              <a:chExt cx="3514725" cy="293465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817709" y="1330642"/>
                <a:ext cx="685800" cy="609600"/>
                <a:chOff x="4495800" y="1733550"/>
                <a:chExt cx="685800" cy="60960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95800" y="1733550"/>
                  <a:ext cx="609600" cy="6096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495800" y="1904999"/>
                  <a:ext cx="685800" cy="2884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START</a:t>
                  </a:r>
                  <a:endParaRPr lang="en-US" sz="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665434" y="2092106"/>
                <a:ext cx="685800" cy="609600"/>
                <a:chOff x="3105150" y="2190750"/>
                <a:chExt cx="685800" cy="6096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124200" y="2190750"/>
                  <a:ext cx="609600" cy="609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105150" y="2419349"/>
                  <a:ext cx="685800" cy="236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INITIALIZE</a:t>
                  </a:r>
                  <a:endParaRPr lang="en-US" sz="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3636609" y="1330642"/>
                <a:ext cx="685800" cy="609600"/>
                <a:chOff x="4695825" y="1809750"/>
                <a:chExt cx="685800" cy="6096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4724400" y="1809750"/>
                  <a:ext cx="609600" cy="609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695825" y="1981199"/>
                  <a:ext cx="685800" cy="2884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IDLE</a:t>
                  </a:r>
                  <a:endParaRPr lang="en-US" sz="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5684484" y="3046095"/>
                <a:ext cx="685800" cy="609600"/>
                <a:chOff x="3019425" y="1390650"/>
                <a:chExt cx="685800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048000" y="1390650"/>
                  <a:ext cx="609600" cy="6096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019425" y="1551086"/>
                  <a:ext cx="685800" cy="3146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INITIALIZE</a:t>
                  </a:r>
                </a:p>
                <a:p>
                  <a:pPr algn="ctr"/>
                  <a:r>
                    <a:rPr lang="en-US" sz="3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DELAY</a:t>
                  </a:r>
                  <a:endParaRPr lang="en-US" sz="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4817709" y="3655695"/>
                <a:ext cx="685800" cy="609600"/>
                <a:chOff x="6019800" y="1981200"/>
                <a:chExt cx="685800" cy="60960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6048375" y="1981200"/>
                  <a:ext cx="609600" cy="6096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19800" y="2152649"/>
                  <a:ext cx="685800" cy="2884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TEST</a:t>
                  </a:r>
                  <a:endParaRPr lang="en-US" sz="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627084" y="3653150"/>
                <a:ext cx="685800" cy="609600"/>
                <a:chOff x="6200775" y="2876550"/>
                <a:chExt cx="685800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6229350" y="2876550"/>
                  <a:ext cx="609600" cy="6096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200775" y="2952750"/>
                  <a:ext cx="685800" cy="419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TEST</a:t>
                  </a:r>
                  <a:br>
                    <a:rPr lang="en-US" sz="5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</a:br>
                  <a:r>
                    <a:rPr lang="en-US" sz="5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DELAY</a:t>
                  </a:r>
                  <a:endParaRPr lang="en-US" sz="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2903184" y="2904708"/>
                <a:ext cx="685800" cy="609600"/>
                <a:chOff x="6019800" y="1981200"/>
                <a:chExt cx="685800" cy="6096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6048375" y="1981200"/>
                  <a:ext cx="609600" cy="6096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6019800" y="2152649"/>
                  <a:ext cx="685800" cy="236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ANALYZE</a:t>
                  </a:r>
                  <a:endParaRPr lang="en-US" sz="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2855559" y="1945867"/>
                <a:ext cx="685800" cy="609600"/>
                <a:chOff x="7219950" y="2976577"/>
                <a:chExt cx="685800" cy="60960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7267575" y="2976577"/>
                  <a:ext cx="609600" cy="6096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219950" y="3128977"/>
                  <a:ext cx="685800" cy="3146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ANALYZE</a:t>
                  </a:r>
                  <a:br>
                    <a:rPr lang="en-US" sz="3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</a:br>
                  <a:r>
                    <a:rPr lang="en-US" sz="3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DELAY</a:t>
                  </a:r>
                  <a:endParaRPr lang="en-US" sz="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41" name="Curved Connector 40"/>
              <p:cNvCxnSpPr>
                <a:stCxn id="24" idx="7"/>
                <a:endCxn id="18" idx="1"/>
              </p:cNvCxnSpPr>
              <p:nvPr/>
            </p:nvCxnSpPr>
            <p:spPr>
              <a:xfrm rot="5400000" flipH="1" flipV="1">
                <a:off x="4546246" y="1059180"/>
                <a:ext cx="12700" cy="721473"/>
              </a:xfrm>
              <a:prstGeom prst="curvedConnector3">
                <a:avLst>
                  <a:gd name="adj1" fmla="val 852929"/>
                </a:avLst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/>
              <p:cNvCxnSpPr>
                <a:stCxn id="18" idx="6"/>
                <a:endCxn id="21" idx="0"/>
              </p:cNvCxnSpPr>
              <p:nvPr/>
            </p:nvCxnSpPr>
            <p:spPr>
              <a:xfrm>
                <a:off x="5427309" y="1635442"/>
                <a:ext cx="561975" cy="456664"/>
              </a:xfrm>
              <a:prstGeom prst="curvedConnector2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urved Connector 42"/>
              <p:cNvCxnSpPr>
                <a:stCxn id="22" idx="3"/>
                <a:endCxn id="28" idx="3"/>
              </p:cNvCxnSpPr>
              <p:nvPr/>
            </p:nvCxnSpPr>
            <p:spPr>
              <a:xfrm>
                <a:off x="6351233" y="2438711"/>
                <a:ext cx="19051" cy="925160"/>
              </a:xfrm>
              <a:prstGeom prst="curvedConnector3">
                <a:avLst>
                  <a:gd name="adj1" fmla="val 2144723"/>
                </a:avLst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urved Connector 43"/>
              <p:cNvCxnSpPr>
                <a:stCxn id="27" idx="4"/>
                <a:endCxn id="31" idx="3"/>
              </p:cNvCxnSpPr>
              <p:nvPr/>
            </p:nvCxnSpPr>
            <p:spPr>
              <a:xfrm rot="5400000">
                <a:off x="5602845" y="3556358"/>
                <a:ext cx="315678" cy="514352"/>
              </a:xfrm>
              <a:prstGeom prst="curvedConnector2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>
                <a:stCxn id="30" idx="3"/>
                <a:endCxn id="33" idx="5"/>
              </p:cNvCxnSpPr>
              <p:nvPr/>
            </p:nvCxnSpPr>
            <p:spPr>
              <a:xfrm rot="5400000" flipH="1">
                <a:off x="4554499" y="3794963"/>
                <a:ext cx="2545" cy="759573"/>
              </a:xfrm>
              <a:prstGeom prst="curvedConnector3">
                <a:avLst>
                  <a:gd name="adj1" fmla="val -7250452"/>
                </a:avLst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/>
              <p:cNvCxnSpPr>
                <a:stCxn id="33" idx="3"/>
                <a:endCxn id="36" idx="4"/>
              </p:cNvCxnSpPr>
              <p:nvPr/>
            </p:nvCxnSpPr>
            <p:spPr>
              <a:xfrm rot="5400000" flipH="1">
                <a:off x="3161162" y="3589705"/>
                <a:ext cx="659168" cy="508374"/>
              </a:xfrm>
              <a:prstGeom prst="curvedConnector3">
                <a:avLst>
                  <a:gd name="adj1" fmla="val -4874"/>
                </a:avLst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>
                <a:stCxn id="37" idx="1"/>
                <a:endCxn id="40" idx="1"/>
              </p:cNvCxnSpPr>
              <p:nvPr/>
            </p:nvCxnSpPr>
            <p:spPr>
              <a:xfrm rot="10800000">
                <a:off x="2855559" y="2255608"/>
                <a:ext cx="47625" cy="938555"/>
              </a:xfrm>
              <a:prstGeom prst="curvedConnector3">
                <a:avLst>
                  <a:gd name="adj1" fmla="val 917948"/>
                </a:avLst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47"/>
              <p:cNvCxnSpPr>
                <a:stCxn id="39" idx="0"/>
                <a:endCxn id="25" idx="1"/>
              </p:cNvCxnSpPr>
              <p:nvPr/>
            </p:nvCxnSpPr>
            <p:spPr>
              <a:xfrm rot="5400000" flipH="1" flipV="1">
                <a:off x="3272523" y="1581781"/>
                <a:ext cx="299547" cy="428625"/>
              </a:xfrm>
              <a:prstGeom prst="curvedConnector2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/>
              <p:cNvCxnSpPr>
                <a:stCxn id="24" idx="1"/>
                <a:endCxn id="24" idx="0"/>
              </p:cNvCxnSpPr>
              <p:nvPr/>
            </p:nvCxnSpPr>
            <p:spPr>
              <a:xfrm rot="5400000" flipH="1" flipV="1">
                <a:off x="3817584" y="1267516"/>
                <a:ext cx="89274" cy="215526"/>
              </a:xfrm>
              <a:prstGeom prst="curvedConnector3">
                <a:avLst>
                  <a:gd name="adj1" fmla="val 356066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Left-Right Arrow 54"/>
          <p:cNvSpPr/>
          <p:nvPr/>
        </p:nvSpPr>
        <p:spPr>
          <a:xfrm>
            <a:off x="1852612" y="3030801"/>
            <a:ext cx="881064" cy="38684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-Right Arrow 55"/>
          <p:cNvSpPr/>
          <p:nvPr/>
        </p:nvSpPr>
        <p:spPr>
          <a:xfrm>
            <a:off x="1852612" y="3718891"/>
            <a:ext cx="881064" cy="38684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-Up Arrow 58"/>
          <p:cNvSpPr/>
          <p:nvPr/>
        </p:nvSpPr>
        <p:spPr>
          <a:xfrm>
            <a:off x="2590800" y="4160282"/>
            <a:ext cx="998080" cy="392668"/>
          </a:xfrm>
          <a:prstGeom prst="lef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Up Arrow 60"/>
          <p:cNvSpPr/>
          <p:nvPr/>
        </p:nvSpPr>
        <p:spPr>
          <a:xfrm flipH="1">
            <a:off x="5555120" y="4160282"/>
            <a:ext cx="998080" cy="392668"/>
          </a:xfrm>
          <a:prstGeom prst="lef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>
            <a:off x="6400800" y="1952506"/>
            <a:ext cx="881064" cy="149423"/>
          </a:xfrm>
          <a:prstGeom prst="leftRightArrow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>
            <a:off x="6410325" y="2650183"/>
            <a:ext cx="881064" cy="149423"/>
          </a:xfrm>
          <a:prstGeom prst="leftRightArrow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-Right Arrow 63"/>
          <p:cNvSpPr/>
          <p:nvPr/>
        </p:nvSpPr>
        <p:spPr>
          <a:xfrm>
            <a:off x="6400800" y="3417650"/>
            <a:ext cx="881064" cy="149423"/>
          </a:xfrm>
          <a:prstGeom prst="leftRightArrow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771776" y="3542208"/>
            <a:ext cx="81710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00" dirty="0" smtClean="0"/>
              <a:t>POWER PRESETS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 smtClean="0"/>
              <a:t>IDLE=5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 smtClean="0"/>
              <a:t>START=10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 smtClean="0"/>
              <a:t>INIT=30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 smtClean="0"/>
              <a:t>TEST=100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 smtClean="0"/>
              <a:t>ANALYZE=70</a:t>
            </a:r>
            <a:endParaRPr lang="en-US" sz="500" dirty="0"/>
          </a:p>
        </p:txBody>
      </p:sp>
      <p:sp>
        <p:nvSpPr>
          <p:cNvPr id="66" name="TextBox 65"/>
          <p:cNvSpPr txBox="1"/>
          <p:nvPr/>
        </p:nvSpPr>
        <p:spPr>
          <a:xfrm>
            <a:off x="5555120" y="3551742"/>
            <a:ext cx="80758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00" dirty="0" smtClean="0"/>
              <a:t>THERMAL PRESETS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 smtClean="0"/>
              <a:t>IDLE=5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 smtClean="0"/>
              <a:t>START=10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 smtClean="0"/>
              <a:t>INIT=30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 smtClean="0"/>
              <a:t>TEST=100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 smtClean="0"/>
              <a:t>ANALYZE=70</a:t>
            </a:r>
            <a:endParaRPr lang="en-US" sz="500" dirty="0"/>
          </a:p>
        </p:txBody>
      </p:sp>
      <p:sp>
        <p:nvSpPr>
          <p:cNvPr id="67" name="Left-Right Arrow 66"/>
          <p:cNvSpPr/>
          <p:nvPr/>
        </p:nvSpPr>
        <p:spPr>
          <a:xfrm>
            <a:off x="1852612" y="2495550"/>
            <a:ext cx="881064" cy="149423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-Right Arrow 67"/>
          <p:cNvSpPr/>
          <p:nvPr/>
        </p:nvSpPr>
        <p:spPr>
          <a:xfrm>
            <a:off x="1847851" y="2742879"/>
            <a:ext cx="881064" cy="149423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085850" y="239557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parent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066800" y="2661034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3" name="Left Brace 2"/>
          <p:cNvSpPr/>
          <p:nvPr/>
        </p:nvSpPr>
        <p:spPr>
          <a:xfrm>
            <a:off x="1085850" y="2395577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09550" y="2503104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For </a:t>
            </a:r>
            <a:r>
              <a:rPr lang="en-US" sz="900" dirty="0" err="1" smtClean="0"/>
              <a:t>myHDL</a:t>
            </a:r>
            <a:r>
              <a:rPr lang="en-US" sz="900" dirty="0" smtClean="0"/>
              <a:t> debugging</a:t>
            </a:r>
            <a:endParaRPr lang="en-US" sz="900" dirty="0"/>
          </a:p>
        </p:txBody>
      </p:sp>
      <p:sp>
        <p:nvSpPr>
          <p:cNvPr id="72" name="Right Arrow 71"/>
          <p:cNvSpPr/>
          <p:nvPr/>
        </p:nvSpPr>
        <p:spPr>
          <a:xfrm>
            <a:off x="1857376" y="167640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1857375" y="2105025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5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817709" y="1330642"/>
            <a:ext cx="685800" cy="609600"/>
            <a:chOff x="4495800" y="1733550"/>
            <a:chExt cx="685800" cy="609600"/>
          </a:xfrm>
        </p:grpSpPr>
        <p:sp>
          <p:nvSpPr>
            <p:cNvPr id="11" name="Oval 10"/>
            <p:cNvSpPr/>
            <p:nvPr/>
          </p:nvSpPr>
          <p:spPr>
            <a:xfrm>
              <a:off x="4495800" y="1733550"/>
              <a:ext cx="609600" cy="609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95800" y="1905000"/>
              <a:ext cx="685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MBIST Simulation State Machine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13234" y="4767263"/>
            <a:ext cx="905523" cy="273844"/>
          </a:xfrm>
        </p:spPr>
        <p:txBody>
          <a:bodyPr/>
          <a:lstStyle/>
          <a:p>
            <a:fld id="{40BAADF0-1749-4E8B-9691-B44A5F8C0895}" type="datetime1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767263"/>
            <a:ext cx="2847975" cy="273844"/>
          </a:xfrm>
        </p:spPr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Simulation and </a:t>
            </a:r>
            <a:r>
              <a:rPr lang="en-US" dirty="0"/>
              <a:t>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12713" y="4767263"/>
            <a:ext cx="561975" cy="273844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665434" y="2092106"/>
            <a:ext cx="685800" cy="609600"/>
            <a:chOff x="3105150" y="2190750"/>
            <a:chExt cx="685800" cy="609600"/>
          </a:xfrm>
        </p:grpSpPr>
        <p:sp>
          <p:nvSpPr>
            <p:cNvPr id="18" name="Oval 17"/>
            <p:cNvSpPr/>
            <p:nvPr/>
          </p:nvSpPr>
          <p:spPr>
            <a:xfrm>
              <a:off x="3124200" y="2190750"/>
              <a:ext cx="609600" cy="609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05150" y="2419350"/>
              <a:ext cx="6858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INITIALIZE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36609" y="1330642"/>
            <a:ext cx="685800" cy="609600"/>
            <a:chOff x="4695825" y="1809750"/>
            <a:chExt cx="685800" cy="609600"/>
          </a:xfrm>
        </p:grpSpPr>
        <p:sp>
          <p:nvSpPr>
            <p:cNvPr id="22" name="Oval 21"/>
            <p:cNvSpPr/>
            <p:nvPr/>
          </p:nvSpPr>
          <p:spPr>
            <a:xfrm>
              <a:off x="4724400" y="1809750"/>
              <a:ext cx="609600" cy="609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5825" y="1981200"/>
              <a:ext cx="685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IDLE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84484" y="3046095"/>
            <a:ext cx="685800" cy="609600"/>
            <a:chOff x="3019425" y="1390650"/>
            <a:chExt cx="685800" cy="609600"/>
          </a:xfrm>
        </p:grpSpPr>
        <p:sp>
          <p:nvSpPr>
            <p:cNvPr id="28" name="Oval 27"/>
            <p:cNvSpPr/>
            <p:nvPr/>
          </p:nvSpPr>
          <p:spPr>
            <a:xfrm>
              <a:off x="3048000" y="1390650"/>
              <a:ext cx="609600" cy="609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19425" y="1551086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INITIALIZE</a:t>
              </a:r>
            </a:p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DELAY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17709" y="3655695"/>
            <a:ext cx="685800" cy="609600"/>
            <a:chOff x="6019800" y="1981200"/>
            <a:chExt cx="685800" cy="609600"/>
          </a:xfrm>
        </p:grpSpPr>
        <p:sp>
          <p:nvSpPr>
            <p:cNvPr id="31" name="Oval 30"/>
            <p:cNvSpPr/>
            <p:nvPr/>
          </p:nvSpPr>
          <p:spPr>
            <a:xfrm>
              <a:off x="6048375" y="1981200"/>
              <a:ext cx="609600" cy="609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9800" y="2152650"/>
              <a:ext cx="685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TEST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627084" y="3653150"/>
            <a:ext cx="685800" cy="609600"/>
            <a:chOff x="6200775" y="2876550"/>
            <a:chExt cx="685800" cy="609600"/>
          </a:xfrm>
        </p:grpSpPr>
        <p:sp>
          <p:nvSpPr>
            <p:cNvPr id="35" name="Oval 34"/>
            <p:cNvSpPr/>
            <p:nvPr/>
          </p:nvSpPr>
          <p:spPr>
            <a:xfrm>
              <a:off x="6229350" y="2876550"/>
              <a:ext cx="609600" cy="609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00775" y="2952750"/>
              <a:ext cx="68580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TEST</a:t>
              </a:r>
              <a:b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DELAY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903184" y="2904708"/>
            <a:ext cx="685800" cy="609600"/>
            <a:chOff x="6019800" y="1981200"/>
            <a:chExt cx="685800" cy="609600"/>
          </a:xfrm>
        </p:grpSpPr>
        <p:sp>
          <p:nvSpPr>
            <p:cNvPr id="38" name="Oval 37"/>
            <p:cNvSpPr/>
            <p:nvPr/>
          </p:nvSpPr>
          <p:spPr>
            <a:xfrm>
              <a:off x="6048375" y="1981200"/>
              <a:ext cx="609600" cy="609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19800" y="2152650"/>
              <a:ext cx="685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ANALYZE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855559" y="1945867"/>
            <a:ext cx="685800" cy="609600"/>
            <a:chOff x="7219950" y="2976577"/>
            <a:chExt cx="685800" cy="609600"/>
          </a:xfrm>
        </p:grpSpPr>
        <p:sp>
          <p:nvSpPr>
            <p:cNvPr id="42" name="Oval 41"/>
            <p:cNvSpPr/>
            <p:nvPr/>
          </p:nvSpPr>
          <p:spPr>
            <a:xfrm>
              <a:off x="7267575" y="2976577"/>
              <a:ext cx="609600" cy="609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19950" y="3128977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ANALYZE</a:t>
              </a:r>
              <a:br>
                <a:rPr lang="en-US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DELAY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48" name="Curved Connector 47"/>
          <p:cNvCxnSpPr>
            <a:stCxn id="22" idx="7"/>
            <a:endCxn id="11" idx="1"/>
          </p:cNvCxnSpPr>
          <p:nvPr/>
        </p:nvCxnSpPr>
        <p:spPr>
          <a:xfrm rot="5400000" flipH="1" flipV="1">
            <a:off x="4546246" y="1059180"/>
            <a:ext cx="12700" cy="721473"/>
          </a:xfrm>
          <a:prstGeom prst="curvedConnector3">
            <a:avLst>
              <a:gd name="adj1" fmla="val 85292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1" idx="6"/>
            <a:endCxn id="18" idx="0"/>
          </p:cNvCxnSpPr>
          <p:nvPr/>
        </p:nvCxnSpPr>
        <p:spPr>
          <a:xfrm>
            <a:off x="5427309" y="1635442"/>
            <a:ext cx="561975" cy="456664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9" idx="3"/>
            <a:endCxn id="29" idx="3"/>
          </p:cNvCxnSpPr>
          <p:nvPr/>
        </p:nvCxnSpPr>
        <p:spPr>
          <a:xfrm>
            <a:off x="6351234" y="2420734"/>
            <a:ext cx="19050" cy="939686"/>
          </a:xfrm>
          <a:prstGeom prst="curvedConnector3">
            <a:avLst>
              <a:gd name="adj1" fmla="val 1300000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28" idx="4"/>
            <a:endCxn id="32" idx="3"/>
          </p:cNvCxnSpPr>
          <p:nvPr/>
        </p:nvCxnSpPr>
        <p:spPr>
          <a:xfrm rot="5400000">
            <a:off x="5609557" y="3549647"/>
            <a:ext cx="302255" cy="514350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31" idx="3"/>
            <a:endCxn id="35" idx="5"/>
          </p:cNvCxnSpPr>
          <p:nvPr/>
        </p:nvCxnSpPr>
        <p:spPr>
          <a:xfrm rot="5400000" flipH="1">
            <a:off x="4554499" y="3794963"/>
            <a:ext cx="2545" cy="759573"/>
          </a:xfrm>
          <a:prstGeom prst="curvedConnector3">
            <a:avLst>
              <a:gd name="adj1" fmla="val -7250452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35" idx="3"/>
            <a:endCxn id="38" idx="4"/>
          </p:cNvCxnSpPr>
          <p:nvPr/>
        </p:nvCxnSpPr>
        <p:spPr>
          <a:xfrm rot="5400000" flipH="1">
            <a:off x="3161162" y="3589705"/>
            <a:ext cx="659168" cy="508374"/>
          </a:xfrm>
          <a:prstGeom prst="curvedConnector3">
            <a:avLst>
              <a:gd name="adj1" fmla="val -487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39" idx="1"/>
            <a:endCxn id="43" idx="1"/>
          </p:cNvCxnSpPr>
          <p:nvPr/>
        </p:nvCxnSpPr>
        <p:spPr>
          <a:xfrm rot="10800000">
            <a:off x="2855560" y="2282934"/>
            <a:ext cx="47625" cy="908641"/>
          </a:xfrm>
          <a:prstGeom prst="curvedConnector3">
            <a:avLst>
              <a:gd name="adj1" fmla="val 58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42" idx="0"/>
            <a:endCxn id="23" idx="1"/>
          </p:cNvCxnSpPr>
          <p:nvPr/>
        </p:nvCxnSpPr>
        <p:spPr>
          <a:xfrm rot="5400000" flipH="1" flipV="1">
            <a:off x="3265811" y="1575070"/>
            <a:ext cx="312970" cy="428625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22" idx="1"/>
            <a:endCxn id="22" idx="0"/>
          </p:cNvCxnSpPr>
          <p:nvPr/>
        </p:nvCxnSpPr>
        <p:spPr>
          <a:xfrm rot="5400000" flipH="1" flipV="1">
            <a:off x="3817584" y="1267516"/>
            <a:ext cx="89274" cy="215526"/>
          </a:xfrm>
          <a:prstGeom prst="curvedConnector3">
            <a:avLst>
              <a:gd name="adj1" fmla="val 356066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Callout 85"/>
          <p:cNvSpPr/>
          <p:nvPr/>
        </p:nvSpPr>
        <p:spPr>
          <a:xfrm>
            <a:off x="3931884" y="2420733"/>
            <a:ext cx="1352550" cy="454342"/>
          </a:xfrm>
          <a:prstGeom prst="wedgeEllipseCallout">
            <a:avLst>
              <a:gd name="adj1" fmla="val -41960"/>
              <a:gd name="adj2" fmla="val -19536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Entrance State</a:t>
            </a:r>
            <a:endParaRPr lang="en-US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Callout 86"/>
          <p:cNvSpPr/>
          <p:nvPr/>
        </p:nvSpPr>
        <p:spPr>
          <a:xfrm>
            <a:off x="5427309" y="1047750"/>
            <a:ext cx="1685925" cy="454342"/>
          </a:xfrm>
          <a:prstGeom prst="wedgeEllipseCallout">
            <a:avLst>
              <a:gd name="adj1" fmla="val -57556"/>
              <a:gd name="adj2" fmla="val 5411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Control Start Bit moves to here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8" name="Oval Callout 87"/>
          <p:cNvSpPr/>
          <p:nvPr/>
        </p:nvSpPr>
        <p:spPr>
          <a:xfrm>
            <a:off x="6198834" y="1635442"/>
            <a:ext cx="1371600" cy="647491"/>
          </a:xfrm>
          <a:prstGeom prst="wedgeEllipseCallout">
            <a:avLst>
              <a:gd name="adj1" fmla="val -52083"/>
              <a:gd name="adj2" fmla="val 5516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Simulating setup operations</a:t>
            </a:r>
            <a:endParaRPr lang="en-US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Oval Callout 88"/>
          <p:cNvSpPr/>
          <p:nvPr/>
        </p:nvSpPr>
        <p:spPr>
          <a:xfrm>
            <a:off x="6198834" y="3514307"/>
            <a:ext cx="1447800" cy="750988"/>
          </a:xfrm>
          <a:prstGeom prst="wedgeEllipseCallout">
            <a:avLst>
              <a:gd name="adj1" fmla="val -48465"/>
              <a:gd name="adj2" fmla="val -5854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Wait N clock ticks to simulate initialization</a:t>
            </a:r>
            <a:endParaRPr lang="en-US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0" name="Oval Callout 89"/>
          <p:cNvSpPr/>
          <p:nvPr/>
        </p:nvSpPr>
        <p:spPr>
          <a:xfrm>
            <a:off x="5284434" y="4173476"/>
            <a:ext cx="1371600" cy="684274"/>
          </a:xfrm>
          <a:prstGeom prst="wedgeEllipseCallout">
            <a:avLst>
              <a:gd name="adj1" fmla="val -51715"/>
              <a:gd name="adj2" fmla="val -6138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Simulating memory test operations</a:t>
            </a:r>
            <a:endParaRPr lang="en-US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1" name="Oval Callout 90"/>
          <p:cNvSpPr/>
          <p:nvPr/>
        </p:nvSpPr>
        <p:spPr>
          <a:xfrm>
            <a:off x="2541234" y="4265295"/>
            <a:ext cx="1724026" cy="592455"/>
          </a:xfrm>
          <a:prstGeom prst="wedgeEllipseCallout">
            <a:avLst>
              <a:gd name="adj1" fmla="val 25789"/>
              <a:gd name="adj2" fmla="val -6772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Wait N clock ticks to simulate testing</a:t>
            </a:r>
            <a:endParaRPr lang="en-US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2" name="Oval Callout 91"/>
          <p:cNvSpPr/>
          <p:nvPr/>
        </p:nvSpPr>
        <p:spPr>
          <a:xfrm>
            <a:off x="1626834" y="3209508"/>
            <a:ext cx="1304925" cy="680293"/>
          </a:xfrm>
          <a:prstGeom prst="wedgeEllipseCallout">
            <a:avLst>
              <a:gd name="adj1" fmla="val 65298"/>
              <a:gd name="adj2" fmla="val -3830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Simulating analysis operations</a:t>
            </a:r>
            <a:endParaRPr lang="en-US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3" name="Oval Callout 92"/>
          <p:cNvSpPr/>
          <p:nvPr/>
        </p:nvSpPr>
        <p:spPr>
          <a:xfrm>
            <a:off x="1398234" y="1502092"/>
            <a:ext cx="1600200" cy="748575"/>
          </a:xfrm>
          <a:prstGeom prst="wedgeEllipseCallout">
            <a:avLst>
              <a:gd name="adj1" fmla="val 58929"/>
              <a:gd name="adj2" fmla="val 2903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Wait N clock ticks to simulate analyzing</a:t>
            </a:r>
            <a:endParaRPr lang="en-US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Curved Connector 6"/>
          <p:cNvCxnSpPr>
            <a:stCxn id="28" idx="1"/>
            <a:endCxn id="23" idx="3"/>
          </p:cNvCxnSpPr>
          <p:nvPr/>
        </p:nvCxnSpPr>
        <p:spPr>
          <a:xfrm rot="16200000" flipV="1">
            <a:off x="4311135" y="1644171"/>
            <a:ext cx="1502472" cy="1479924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endCxn id="22" idx="4"/>
          </p:cNvCxnSpPr>
          <p:nvPr/>
        </p:nvCxnSpPr>
        <p:spPr>
          <a:xfrm rot="5400000" flipH="1" flipV="1">
            <a:off x="2967667" y="2727033"/>
            <a:ext cx="1789108" cy="215526"/>
          </a:xfrm>
          <a:prstGeom prst="curvedConnector3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43" idx="3"/>
            <a:endCxn id="22" idx="3"/>
          </p:cNvCxnSpPr>
          <p:nvPr/>
        </p:nvCxnSpPr>
        <p:spPr>
          <a:xfrm flipV="1">
            <a:off x="3541359" y="1850968"/>
            <a:ext cx="213099" cy="431965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6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MBIST Control Register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Simulation and </a:t>
            </a:r>
            <a:r>
              <a:rPr lang="en-US" dirty="0"/>
              <a:t>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0915"/>
              </p:ext>
            </p:extLst>
          </p:nvPr>
        </p:nvGraphicFramePr>
        <p:xfrm>
          <a:off x="381000" y="1123951"/>
          <a:ext cx="8382000" cy="362022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/>
                <a:gridCol w="2200275"/>
                <a:gridCol w="5448300"/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Signal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analyze_wait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1=Double the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analyze_delay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 to use at start, 0=Use the specified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analyze_delay</a:t>
                      </a:r>
                      <a:endParaRPr lang="en-US" sz="1400" dirty="0"/>
                    </a:p>
                  </a:txBody>
                  <a:tcPr/>
                </a:tc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test_wait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1=Double the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test_delay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 to use at start, 0=Use the specified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test_delay</a:t>
                      </a:r>
                      <a:endParaRPr lang="en-US" sz="1400" dirty="0"/>
                    </a:p>
                  </a:txBody>
                  <a:tcPr/>
                </a:tc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initialize_wait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1=Double the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initialize_delay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 to use at start, 0=Use the specified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initialize_delay</a:t>
                      </a:r>
                      <a:endParaRPr lang="en-US" sz="1400" dirty="0"/>
                    </a:p>
                  </a:txBody>
                  <a:tcPr/>
                </a:tc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inj_analyze_err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1=Inject error during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analyze_delay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state, 0=Do not inject error during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analyze_delay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</a:t>
                      </a:r>
                      <a:endParaRPr lang="en-US" sz="1400" dirty="0"/>
                    </a:p>
                  </a:txBody>
                  <a:tcPr/>
                </a:tc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inj_test_err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1=Inject error during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test_delay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state, 0=Do not inject error during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test_delay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</a:t>
                      </a:r>
                      <a:endParaRPr lang="en-US" sz="1400" dirty="0"/>
                    </a:p>
                  </a:txBody>
                  <a:tcPr/>
                </a:tc>
              </a:tr>
              <a:tr h="4198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abort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1=Stop the BIST operation and abort, 0=Do not abort the test</a:t>
                      </a:r>
                      <a:endParaRPr lang="en-US" sz="1400" dirty="0"/>
                    </a:p>
                  </a:txBody>
                  <a:tcPr/>
                </a:tc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1=Start the BIST operation, 0=NOP for status scans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17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MBIST Status Register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Simulation and </a:t>
            </a:r>
            <a:r>
              <a:rPr lang="en-US" dirty="0"/>
              <a:t>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3315"/>
              </p:ext>
            </p:extLst>
          </p:nvPr>
        </p:nvGraphicFramePr>
        <p:xfrm>
          <a:off x="381000" y="1123951"/>
          <a:ext cx="8382000" cy="355830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/>
                <a:gridCol w="2200275"/>
                <a:gridCol w="5448300"/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Signal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Reserved.  Added so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be capture register and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update</a:t>
                      </a:r>
                      <a:endParaRPr lang="en-US" sz="1400" dirty="0"/>
                    </a:p>
                  </a:txBody>
                  <a:tcPr/>
                </a:tc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Reserved.  Added so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be capture register and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update</a:t>
                      </a:r>
                      <a:endParaRPr lang="en-US" sz="1400" dirty="0"/>
                    </a:p>
                  </a:txBody>
                  <a:tcPr/>
                </a:tc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analyze_error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1=Error during analyze state detected, 0=No error detected during analyze state</a:t>
                      </a:r>
                      <a:endParaRPr lang="en-US" sz="1400" dirty="0"/>
                    </a:p>
                  </a:txBody>
                  <a:tcPr/>
                </a:tc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test_error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1=Error during test state detected, 0=No error detected during test state</a:t>
                      </a:r>
                      <a:endParaRPr lang="en-US" sz="1400" dirty="0"/>
                    </a:p>
                  </a:txBody>
                  <a:tcPr/>
                </a:tc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unknown_error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1=Test aborted due to unknown error, 0=Test did not abort</a:t>
                      </a:r>
                      <a:endParaRPr lang="en-US" sz="1400" dirty="0"/>
                    </a:p>
                  </a:txBody>
                  <a:tcPr/>
                </a:tc>
              </a:tr>
              <a:tr h="4198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1=MBIST test is running, 0=MBIST test is not running</a:t>
                      </a:r>
                      <a:endParaRPr lang="en-US" sz="1400" dirty="0"/>
                    </a:p>
                  </a:txBody>
                  <a:tcPr/>
                </a:tc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1=Test passed, 0=Test failed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85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MBIST Power Usage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power_usage_register</a:t>
            </a:r>
            <a:r>
              <a:rPr lang="en-US" dirty="0" smtClean="0"/>
              <a:t> (</a:t>
            </a:r>
            <a:r>
              <a:rPr lang="en-US" dirty="0" err="1" smtClean="0"/>
              <a:t>intbv</a:t>
            </a:r>
            <a:r>
              <a:rPr lang="en-US" dirty="0" smtClean="0"/>
              <a:t>, min=0, max=101)</a:t>
            </a:r>
          </a:p>
          <a:p>
            <a:r>
              <a:rPr lang="en-US" dirty="0" smtClean="0"/>
              <a:t>Percentage of allocated power for each step</a:t>
            </a:r>
          </a:p>
          <a:p>
            <a:r>
              <a:rPr lang="en-US" dirty="0" smtClean="0"/>
              <a:t>Built-in preset values for each step of operation</a:t>
            </a:r>
          </a:p>
          <a:p>
            <a:pPr lvl="1"/>
            <a:r>
              <a:rPr lang="en-US" dirty="0" smtClean="0"/>
              <a:t>IDLE=5</a:t>
            </a:r>
          </a:p>
          <a:p>
            <a:pPr lvl="1"/>
            <a:r>
              <a:rPr lang="en-US" dirty="0" smtClean="0"/>
              <a:t>START=10</a:t>
            </a:r>
          </a:p>
          <a:p>
            <a:pPr lvl="1"/>
            <a:r>
              <a:rPr lang="en-US" dirty="0" smtClean="0"/>
              <a:t>INIT=30</a:t>
            </a:r>
          </a:p>
          <a:p>
            <a:pPr lvl="1"/>
            <a:r>
              <a:rPr lang="en-US" dirty="0" smtClean="0"/>
              <a:t>TEST=100</a:t>
            </a:r>
          </a:p>
          <a:p>
            <a:pPr lvl="1"/>
            <a:r>
              <a:rPr lang="en-US" dirty="0" smtClean="0"/>
              <a:t>ANALYZE=70</a:t>
            </a:r>
          </a:p>
          <a:p>
            <a:r>
              <a:rPr lang="en-US" dirty="0" smtClean="0"/>
              <a:t>Value output used with power manager to calculate a simulated power load for the whole board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MBIST Temperature Usage</a:t>
            </a:r>
            <a:endParaRPr lang="en-US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thermal_register</a:t>
            </a:r>
            <a:r>
              <a:rPr lang="en-US" dirty="0" smtClean="0"/>
              <a:t> (</a:t>
            </a:r>
            <a:r>
              <a:rPr lang="en-US" dirty="0" err="1" smtClean="0"/>
              <a:t>intbv</a:t>
            </a:r>
            <a:r>
              <a:rPr lang="en-US" dirty="0" smtClean="0"/>
              <a:t>, min=0, max=101)</a:t>
            </a:r>
          </a:p>
          <a:p>
            <a:r>
              <a:rPr lang="en-US" dirty="0" smtClean="0"/>
              <a:t>Percentage of allocated thermal rating for each step</a:t>
            </a:r>
          </a:p>
          <a:p>
            <a:r>
              <a:rPr lang="en-US" dirty="0" smtClean="0"/>
              <a:t>Built-in preset values for each step of operation</a:t>
            </a:r>
          </a:p>
          <a:p>
            <a:pPr lvl="1"/>
            <a:r>
              <a:rPr lang="en-US" dirty="0" smtClean="0"/>
              <a:t>IDLE=5</a:t>
            </a:r>
          </a:p>
          <a:p>
            <a:pPr lvl="1"/>
            <a:r>
              <a:rPr lang="en-US" dirty="0" smtClean="0"/>
              <a:t>START=10</a:t>
            </a:r>
          </a:p>
          <a:p>
            <a:pPr lvl="1"/>
            <a:r>
              <a:rPr lang="en-US" dirty="0" smtClean="0"/>
              <a:t>INIT=30</a:t>
            </a:r>
          </a:p>
          <a:p>
            <a:pPr lvl="1"/>
            <a:r>
              <a:rPr lang="en-US" dirty="0" smtClean="0"/>
              <a:t>TEST=100</a:t>
            </a:r>
          </a:p>
          <a:p>
            <a:pPr lvl="1"/>
            <a:r>
              <a:rPr lang="en-US" dirty="0" smtClean="0"/>
              <a:t>ANALYZE=70</a:t>
            </a:r>
          </a:p>
          <a:p>
            <a:r>
              <a:rPr lang="en-US" dirty="0" smtClean="0"/>
              <a:t>Value output used with temperature monitor to calculate a </a:t>
            </a:r>
            <a:r>
              <a:rPr lang="en-US" smtClean="0"/>
              <a:t>simulated power load for </a:t>
            </a:r>
            <a:r>
              <a:rPr lang="en-US" dirty="0" smtClean="0"/>
              <a:t>the whole board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79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3451</TotalTime>
  <Words>632</Words>
  <Application>Microsoft Office PowerPoint</Application>
  <PresentationFormat>On-screen Show (16:9)</PresentationFormat>
  <Paragraphs>220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Executive</vt:lpstr>
      <vt:lpstr>Office Theme</vt:lpstr>
      <vt:lpstr>Hardware Simulation and Software Models for P1687.1 and P2654</vt:lpstr>
      <vt:lpstr>Example: MBIST with temperature feedback</vt:lpstr>
      <vt:lpstr>Simulated MBIST Instrument</vt:lpstr>
      <vt:lpstr>Simulated MBIST Instrument</vt:lpstr>
      <vt:lpstr>MBIST Simulation State Machine</vt:lpstr>
      <vt:lpstr>MBIST Control Register</vt:lpstr>
      <vt:lpstr>MBIST Status Register</vt:lpstr>
      <vt:lpstr>MBIST Power Usage</vt:lpstr>
      <vt:lpstr>MBIST Temperature Usage</vt:lpstr>
      <vt:lpstr>LED Instrument</vt:lpstr>
      <vt:lpstr>LED Simulated Instrument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bvt</dc:creator>
  <cp:lastModifiedBy>bvt</cp:lastModifiedBy>
  <cp:revision>65</cp:revision>
  <dcterms:created xsi:type="dcterms:W3CDTF">2019-05-02T17:21:38Z</dcterms:created>
  <dcterms:modified xsi:type="dcterms:W3CDTF">2019-07-23T01:57:28Z</dcterms:modified>
</cp:coreProperties>
</file>