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92"/>
  </p:notesMasterIdLst>
  <p:sldIdLst>
    <p:sldId id="256" r:id="rId5"/>
    <p:sldId id="274" r:id="rId6"/>
    <p:sldId id="272" r:id="rId7"/>
    <p:sldId id="273" r:id="rId8"/>
    <p:sldId id="275" r:id="rId9"/>
    <p:sldId id="276" r:id="rId10"/>
    <p:sldId id="277" r:id="rId11"/>
    <p:sldId id="265" r:id="rId12"/>
    <p:sldId id="286" r:id="rId13"/>
    <p:sldId id="316" r:id="rId14"/>
    <p:sldId id="318" r:id="rId15"/>
    <p:sldId id="319" r:id="rId16"/>
    <p:sldId id="317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02" r:id="rId30"/>
    <p:sldId id="321" r:id="rId31"/>
    <p:sldId id="322" r:id="rId32"/>
    <p:sldId id="323" r:id="rId33"/>
    <p:sldId id="320" r:id="rId34"/>
    <p:sldId id="325" r:id="rId35"/>
    <p:sldId id="327" r:id="rId36"/>
    <p:sldId id="326" r:id="rId37"/>
    <p:sldId id="328" r:id="rId38"/>
    <p:sldId id="329" r:id="rId39"/>
    <p:sldId id="324" r:id="rId40"/>
    <p:sldId id="261" r:id="rId41"/>
    <p:sldId id="257" r:id="rId42"/>
    <p:sldId id="258" r:id="rId43"/>
    <p:sldId id="259" r:id="rId44"/>
    <p:sldId id="260" r:id="rId45"/>
    <p:sldId id="262" r:id="rId46"/>
    <p:sldId id="263" r:id="rId47"/>
    <p:sldId id="266" r:id="rId48"/>
    <p:sldId id="267" r:id="rId49"/>
    <p:sldId id="287" r:id="rId50"/>
    <p:sldId id="268" r:id="rId51"/>
    <p:sldId id="269" r:id="rId52"/>
    <p:sldId id="288" r:id="rId53"/>
    <p:sldId id="289" r:id="rId54"/>
    <p:sldId id="270" r:id="rId55"/>
    <p:sldId id="271" r:id="rId56"/>
    <p:sldId id="290" r:id="rId57"/>
    <p:sldId id="291" r:id="rId58"/>
    <p:sldId id="292" r:id="rId59"/>
    <p:sldId id="293" r:id="rId60"/>
    <p:sldId id="278" r:id="rId61"/>
    <p:sldId id="279" r:id="rId62"/>
    <p:sldId id="294" r:id="rId63"/>
    <p:sldId id="282" r:id="rId64"/>
    <p:sldId id="283" r:id="rId65"/>
    <p:sldId id="280" r:id="rId66"/>
    <p:sldId id="281" r:id="rId67"/>
    <p:sldId id="295" r:id="rId68"/>
    <p:sldId id="297" r:id="rId69"/>
    <p:sldId id="299" r:id="rId70"/>
    <p:sldId id="298" r:id="rId71"/>
    <p:sldId id="284" r:id="rId72"/>
    <p:sldId id="285" r:id="rId73"/>
    <p:sldId id="300" r:id="rId74"/>
    <p:sldId id="301" r:id="rId75"/>
    <p:sldId id="330" r:id="rId76"/>
    <p:sldId id="331" r:id="rId77"/>
    <p:sldId id="335" r:id="rId78"/>
    <p:sldId id="336" r:id="rId79"/>
    <p:sldId id="337" r:id="rId80"/>
    <p:sldId id="332" r:id="rId81"/>
    <p:sldId id="339" r:id="rId82"/>
    <p:sldId id="340" r:id="rId83"/>
    <p:sldId id="341" r:id="rId84"/>
    <p:sldId id="342" r:id="rId85"/>
    <p:sldId id="343" r:id="rId86"/>
    <p:sldId id="344" r:id="rId87"/>
    <p:sldId id="333" r:id="rId88"/>
    <p:sldId id="345" r:id="rId89"/>
    <p:sldId id="346" r:id="rId90"/>
    <p:sldId id="334" r:id="rId9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669900"/>
    <a:srgbClr val="CC6600"/>
    <a:srgbClr val="B2B2B2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6F6CB6-6776-4FB3-9799-4859B73E96B1}" v="332" dt="2019-10-09T22:23:57.827"/>
    <p1510:client id="{ACBB0B24-C313-4A32-97BB-B15C9753C30F}" v="29" dt="2019-10-09T22:30:18.3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-102" y="-3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97" Type="http://schemas.microsoft.com/office/2016/11/relationships/changesInfo" Target="changesInfos/changesInfo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slide" Target="slides/slide83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slide" Target="slides/slide86.xml"/><Relationship Id="rId95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presProps" Target="presProps.xml"/><Relationship Id="rId98" Type="http://schemas.microsoft.com/office/2015/10/relationships/revisionInfo" Target="revisionInfo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f77606f724fe890a" providerId="Windows Live" clId="Web-{4E6F6CB6-6776-4FB3-9799-4859B73E96B1}"/>
    <pc:docChg chg="modSld">
      <pc:chgData name="Guest User" userId="f77606f724fe890a" providerId="Windows Live" clId="Web-{4E6F6CB6-6776-4FB3-9799-4859B73E96B1}" dt="2019-10-09T22:23:57.827" v="327" actId="20577"/>
      <pc:docMkLst>
        <pc:docMk/>
      </pc:docMkLst>
      <pc:sldChg chg="addSp delSp modSp">
        <pc:chgData name="Guest User" userId="f77606f724fe890a" providerId="Windows Live" clId="Web-{4E6F6CB6-6776-4FB3-9799-4859B73E96B1}" dt="2019-10-09T22:23:57.827" v="327" actId="20577"/>
        <pc:sldMkLst>
          <pc:docMk/>
          <pc:sldMk cId="2230212453" sldId="273"/>
        </pc:sldMkLst>
        <pc:spChg chg="mod">
          <ac:chgData name="Guest User" userId="f77606f724fe890a" providerId="Windows Live" clId="Web-{4E6F6CB6-6776-4FB3-9799-4859B73E96B1}" dt="2019-10-09T22:08:13.726" v="192" actId="1076"/>
          <ac:spMkLst>
            <pc:docMk/>
            <pc:sldMk cId="2230212453" sldId="273"/>
            <ac:spMk id="2" creationId="{15DCC663-9300-D04E-905B-639A56446882}"/>
          </ac:spMkLst>
        </pc:spChg>
        <pc:spChg chg="add mod">
          <ac:chgData name="Guest User" userId="f77606f724fe890a" providerId="Windows Live" clId="Web-{4E6F6CB6-6776-4FB3-9799-4859B73E96B1}" dt="2019-10-09T22:05:03.428" v="154" actId="14100"/>
          <ac:spMkLst>
            <pc:docMk/>
            <pc:sldMk cId="2230212453" sldId="273"/>
            <ac:spMk id="3" creationId="{37C55D9E-9EE1-4A26-AC2A-165A43088553}"/>
          </ac:spMkLst>
        </pc:spChg>
        <pc:spChg chg="mod">
          <ac:chgData name="Guest User" userId="f77606f724fe890a" providerId="Windows Live" clId="Web-{4E6F6CB6-6776-4FB3-9799-4859B73E96B1}" dt="2019-10-09T21:59:08.411" v="113" actId="1076"/>
          <ac:spMkLst>
            <pc:docMk/>
            <pc:sldMk cId="2230212453" sldId="273"/>
            <ac:spMk id="7" creationId="{1BBC4A9D-F979-9D4E-A791-931F38C6DA33}"/>
          </ac:spMkLst>
        </pc:spChg>
        <pc:spChg chg="mod">
          <ac:chgData name="Guest User" userId="f77606f724fe890a" providerId="Windows Live" clId="Web-{4E6F6CB6-6776-4FB3-9799-4859B73E96B1}" dt="2019-10-09T21:59:08.426" v="114" actId="1076"/>
          <ac:spMkLst>
            <pc:docMk/>
            <pc:sldMk cId="2230212453" sldId="273"/>
            <ac:spMk id="8" creationId="{968607EE-902E-1745-8180-D308F4F6494D}"/>
          </ac:spMkLst>
        </pc:spChg>
        <pc:spChg chg="mod">
          <ac:chgData name="Guest User" userId="f77606f724fe890a" providerId="Windows Live" clId="Web-{4E6F6CB6-6776-4FB3-9799-4859B73E96B1}" dt="2019-10-09T21:59:08.442" v="115" actId="1076"/>
          <ac:spMkLst>
            <pc:docMk/>
            <pc:sldMk cId="2230212453" sldId="273"/>
            <ac:spMk id="9" creationId="{F90F4BC2-EDA1-1143-AC06-D45394BB6A7A}"/>
          </ac:spMkLst>
        </pc:spChg>
        <pc:spChg chg="mod">
          <ac:chgData name="Guest User" userId="f77606f724fe890a" providerId="Windows Live" clId="Web-{4E6F6CB6-6776-4FB3-9799-4859B73E96B1}" dt="2019-10-09T21:59:26.676" v="118" actId="14100"/>
          <ac:spMkLst>
            <pc:docMk/>
            <pc:sldMk cId="2230212453" sldId="273"/>
            <ac:spMk id="10" creationId="{CE7CB703-81AE-6F40-A57C-CCAAE64EBB02}"/>
          </ac:spMkLst>
        </pc:spChg>
        <pc:spChg chg="add mod">
          <ac:chgData name="Guest User" userId="f77606f724fe890a" providerId="Windows Live" clId="Web-{4E6F6CB6-6776-4FB3-9799-4859B73E96B1}" dt="2019-10-09T22:05:21.319" v="155" actId="1076"/>
          <ac:spMkLst>
            <pc:docMk/>
            <pc:sldMk cId="2230212453" sldId="273"/>
            <ac:spMk id="12" creationId="{E44C1432-8762-4B81-9B0A-05B234E5EA40}"/>
          </ac:spMkLst>
        </pc:spChg>
        <pc:spChg chg="add mod">
          <ac:chgData name="Guest User" userId="f77606f724fe890a" providerId="Windows Live" clId="Web-{4E6F6CB6-6776-4FB3-9799-4859B73E96B1}" dt="2019-10-09T22:06:42.819" v="172" actId="14100"/>
          <ac:spMkLst>
            <pc:docMk/>
            <pc:sldMk cId="2230212453" sldId="273"/>
            <ac:spMk id="13" creationId="{3B8641B0-04C2-4FE1-843D-39C36F91ABA3}"/>
          </ac:spMkLst>
        </pc:spChg>
        <pc:spChg chg="add mod">
          <ac:chgData name="Guest User" userId="f77606f724fe890a" providerId="Windows Live" clId="Web-{4E6F6CB6-6776-4FB3-9799-4859B73E96B1}" dt="2019-10-09T22:16:54.151" v="250" actId="1076"/>
          <ac:spMkLst>
            <pc:docMk/>
            <pc:sldMk cId="2230212453" sldId="273"/>
            <ac:spMk id="14" creationId="{08DEB7D6-400D-41F3-85B1-867EA1EE9F87}"/>
          </ac:spMkLst>
        </pc:spChg>
        <pc:spChg chg="add del mod">
          <ac:chgData name="Guest User" userId="f77606f724fe890a" providerId="Windows Live" clId="Web-{4E6F6CB6-6776-4FB3-9799-4859B73E96B1}" dt="2019-10-09T22:14:42.931" v="231"/>
          <ac:spMkLst>
            <pc:docMk/>
            <pc:sldMk cId="2230212453" sldId="273"/>
            <ac:spMk id="15" creationId="{D44A2F22-F15B-409D-85EC-7A9F3E04F137}"/>
          </ac:spMkLst>
        </pc:spChg>
        <pc:spChg chg="add mod">
          <ac:chgData name="Guest User" userId="f77606f724fe890a" providerId="Windows Live" clId="Web-{4E6F6CB6-6776-4FB3-9799-4859B73E96B1}" dt="2019-10-09T22:01:21.130" v="132"/>
          <ac:spMkLst>
            <pc:docMk/>
            <pc:sldMk cId="2230212453" sldId="273"/>
            <ac:spMk id="22" creationId="{AC04515B-B3B3-4F8B-916C-A0B55DAA1166}"/>
          </ac:spMkLst>
        </pc:spChg>
        <pc:spChg chg="add mod">
          <ac:chgData name="Guest User" userId="f77606f724fe890a" providerId="Windows Live" clId="Web-{4E6F6CB6-6776-4FB3-9799-4859B73E96B1}" dt="2019-10-09T22:01:47.177" v="136" actId="1076"/>
          <ac:spMkLst>
            <pc:docMk/>
            <pc:sldMk cId="2230212453" sldId="273"/>
            <ac:spMk id="23" creationId="{16EE761F-B904-48A0-9BC4-B7E700D7E300}"/>
          </ac:spMkLst>
        </pc:spChg>
        <pc:spChg chg="mod">
          <ac:chgData name="Guest User" userId="f77606f724fe890a" providerId="Windows Live" clId="Web-{4E6F6CB6-6776-4FB3-9799-4859B73E96B1}" dt="2019-10-09T21:59:08.210" v="103" actId="1076"/>
          <ac:spMkLst>
            <pc:docMk/>
            <pc:sldMk cId="2230212453" sldId="273"/>
            <ac:spMk id="25" creationId="{029ECB16-28ED-7A4B-A8A3-03FD8615F303}"/>
          </ac:spMkLst>
        </pc:spChg>
        <pc:spChg chg="add mod">
          <ac:chgData name="Guest User" userId="f77606f724fe890a" providerId="Windows Live" clId="Web-{4E6F6CB6-6776-4FB3-9799-4859B73E96B1}" dt="2019-10-09T22:07:17.304" v="178" actId="1076"/>
          <ac:spMkLst>
            <pc:docMk/>
            <pc:sldMk cId="2230212453" sldId="273"/>
            <ac:spMk id="27" creationId="{D6976D6F-59FE-48EC-AD37-B2BC66B36504}"/>
          </ac:spMkLst>
        </pc:spChg>
        <pc:spChg chg="add mod">
          <ac:chgData name="Guest User" userId="f77606f724fe890a" providerId="Windows Live" clId="Web-{4E6F6CB6-6776-4FB3-9799-4859B73E96B1}" dt="2019-10-09T22:07:38.460" v="183" actId="1076"/>
          <ac:spMkLst>
            <pc:docMk/>
            <pc:sldMk cId="2230212453" sldId="273"/>
            <ac:spMk id="28" creationId="{D5CB0FEF-9EC5-43BA-85D9-7007E88153EA}"/>
          </ac:spMkLst>
        </pc:spChg>
        <pc:spChg chg="add mod">
          <ac:chgData name="Guest User" userId="f77606f724fe890a" providerId="Windows Live" clId="Web-{4E6F6CB6-6776-4FB3-9799-4859B73E96B1}" dt="2019-10-09T22:16:20.807" v="248" actId="1076"/>
          <ac:spMkLst>
            <pc:docMk/>
            <pc:sldMk cId="2230212453" sldId="273"/>
            <ac:spMk id="29" creationId="{7D646634-E7FF-4D14-972B-598C208B73CC}"/>
          </ac:spMkLst>
        </pc:spChg>
        <pc:spChg chg="add mod">
          <ac:chgData name="Guest User" userId="f77606f724fe890a" providerId="Windows Live" clId="Web-{4E6F6CB6-6776-4FB3-9799-4859B73E96B1}" dt="2019-10-09T22:22:50.826" v="321" actId="20577"/>
          <ac:spMkLst>
            <pc:docMk/>
            <pc:sldMk cId="2230212453" sldId="273"/>
            <ac:spMk id="32" creationId="{7F58BA67-7F16-4C0A-81B7-633D53E0B114}"/>
          </ac:spMkLst>
        </pc:spChg>
        <pc:spChg chg="mod">
          <ac:chgData name="Guest User" userId="f77606f724fe890a" providerId="Windows Live" clId="Web-{4E6F6CB6-6776-4FB3-9799-4859B73E96B1}" dt="2019-10-09T21:59:35.833" v="119" actId="1076"/>
          <ac:spMkLst>
            <pc:docMk/>
            <pc:sldMk cId="2230212453" sldId="273"/>
            <ac:spMk id="33" creationId="{6F6DF740-C173-0941-AA06-296B44AF0A71}"/>
          </ac:spMkLst>
        </pc:spChg>
        <pc:spChg chg="mod">
          <ac:chgData name="Guest User" userId="f77606f724fe890a" providerId="Windows Live" clId="Web-{4E6F6CB6-6776-4FB3-9799-4859B73E96B1}" dt="2019-10-09T21:59:44.723" v="120" actId="1076"/>
          <ac:spMkLst>
            <pc:docMk/>
            <pc:sldMk cId="2230212453" sldId="273"/>
            <ac:spMk id="34" creationId="{8773BDFC-35F6-7C41-9493-AB3CB1C00FC2}"/>
          </ac:spMkLst>
        </pc:spChg>
        <pc:spChg chg="add mod">
          <ac:chgData name="Guest User" userId="f77606f724fe890a" providerId="Windows Live" clId="Web-{4E6F6CB6-6776-4FB3-9799-4859B73E96B1}" dt="2019-10-09T22:21:28.090" v="289" actId="1076"/>
          <ac:spMkLst>
            <pc:docMk/>
            <pc:sldMk cId="2230212453" sldId="273"/>
            <ac:spMk id="35" creationId="{DD21A392-E150-42EB-B029-4164E53F6F8C}"/>
          </ac:spMkLst>
        </pc:spChg>
        <pc:spChg chg="mod">
          <ac:chgData name="Guest User" userId="f77606f724fe890a" providerId="Windows Live" clId="Web-{4E6F6CB6-6776-4FB3-9799-4859B73E96B1}" dt="2019-10-09T22:02:23.458" v="143" actId="1076"/>
          <ac:spMkLst>
            <pc:docMk/>
            <pc:sldMk cId="2230212453" sldId="273"/>
            <ac:spMk id="38" creationId="{6F432E8A-9366-7C4E-985B-F296CC26088C}"/>
          </ac:spMkLst>
        </pc:spChg>
        <pc:spChg chg="add mod">
          <ac:chgData name="Guest User" userId="f77606f724fe890a" providerId="Windows Live" clId="Web-{4E6F6CB6-6776-4FB3-9799-4859B73E96B1}" dt="2019-10-09T22:23:57.827" v="327" actId="20577"/>
          <ac:spMkLst>
            <pc:docMk/>
            <pc:sldMk cId="2230212453" sldId="273"/>
            <ac:spMk id="39" creationId="{30709612-9861-4D2D-996D-B9805EFB66D0}"/>
          </ac:spMkLst>
        </pc:spChg>
        <pc:spChg chg="mod">
          <ac:chgData name="Guest User" userId="f77606f724fe890a" providerId="Windows Live" clId="Web-{4E6F6CB6-6776-4FB3-9799-4859B73E96B1}" dt="2019-10-09T22:02:14.724" v="141" actId="1076"/>
          <ac:spMkLst>
            <pc:docMk/>
            <pc:sldMk cId="2230212453" sldId="273"/>
            <ac:spMk id="40" creationId="{2728C5EE-5BF0-5043-8852-D30C36ED6B60}"/>
          </ac:spMkLst>
        </pc:spChg>
        <pc:spChg chg="add mod">
          <ac:chgData name="Guest User" userId="f77606f724fe890a" providerId="Windows Live" clId="Web-{4E6F6CB6-6776-4FB3-9799-4859B73E96B1}" dt="2019-10-09T22:22:13.590" v="313" actId="1076"/>
          <ac:spMkLst>
            <pc:docMk/>
            <pc:sldMk cId="2230212453" sldId="273"/>
            <ac:spMk id="41" creationId="{2C96A0FA-2F2E-4EC2-AB5C-6A0DDD91B0CD}"/>
          </ac:spMkLst>
        </pc:spChg>
        <pc:spChg chg="mod">
          <ac:chgData name="Guest User" userId="f77606f724fe890a" providerId="Windows Live" clId="Web-{4E6F6CB6-6776-4FB3-9799-4859B73E96B1}" dt="2019-10-09T21:59:08.348" v="108" actId="1076"/>
          <ac:spMkLst>
            <pc:docMk/>
            <pc:sldMk cId="2230212453" sldId="273"/>
            <ac:spMk id="42" creationId="{90F8E712-F534-834B-9B1D-426243BDF8A0}"/>
          </ac:spMkLst>
        </pc:spChg>
        <pc:spChg chg="mod">
          <ac:chgData name="Guest User" userId="f77606f724fe890a" providerId="Windows Live" clId="Web-{4E6F6CB6-6776-4FB3-9799-4859B73E96B1}" dt="2019-10-09T22:02:23.458" v="144" actId="1076"/>
          <ac:spMkLst>
            <pc:docMk/>
            <pc:sldMk cId="2230212453" sldId="273"/>
            <ac:spMk id="44" creationId="{440DB9FF-0915-E542-B824-9146E2282885}"/>
          </ac:spMkLst>
        </pc:spChg>
        <pc:spChg chg="mod">
          <ac:chgData name="Guest User" userId="f77606f724fe890a" providerId="Windows Live" clId="Web-{4E6F6CB6-6776-4FB3-9799-4859B73E96B1}" dt="2019-10-09T22:02:14.740" v="142" actId="1076"/>
          <ac:spMkLst>
            <pc:docMk/>
            <pc:sldMk cId="2230212453" sldId="273"/>
            <ac:spMk id="46" creationId="{2D7E8819-4033-0D48-BC70-A3A1E2FCA673}"/>
          </ac:spMkLst>
        </pc:spChg>
        <pc:inkChg chg="mod">
          <ac:chgData name="Guest User" userId="f77606f724fe890a" providerId="Windows Live" clId="Web-{4E6F6CB6-6776-4FB3-9799-4859B73E96B1}" dt="2019-10-09T21:59:08.457" v="116" actId="1076"/>
          <ac:inkMkLst>
            <pc:docMk/>
            <pc:sldMk cId="2230212453" sldId="273"/>
            <ac:inkMk id="11" creationId="{7EE27FDE-13FC-AA49-B649-666EC9E26BD5}"/>
          </ac:inkMkLst>
        </pc:inkChg>
        <pc:inkChg chg="mod">
          <ac:chgData name="Guest User" userId="f77606f724fe890a" providerId="Windows Live" clId="Web-{4E6F6CB6-6776-4FB3-9799-4859B73E96B1}" dt="2019-10-09T21:59:08.457" v="117" actId="1076"/>
          <ac:inkMkLst>
            <pc:docMk/>
            <pc:sldMk cId="2230212453" sldId="273"/>
            <ac:inkMk id="26" creationId="{885DA198-F98B-BD44-A76A-4263E41BFEF8}"/>
          </ac:inkMkLst>
        </pc:inkChg>
        <pc:cxnChg chg="add mod">
          <ac:chgData name="Guest User" userId="f77606f724fe890a" providerId="Windows Live" clId="Web-{4E6F6CB6-6776-4FB3-9799-4859B73E96B1}" dt="2019-10-09T22:20:28.918" v="263" actId="14100"/>
          <ac:cxnSpMkLst>
            <pc:docMk/>
            <pc:sldMk cId="2230212453" sldId="273"/>
            <ac:cxnSpMk id="16" creationId="{73D7702D-49B6-4909-8D70-B3B717166ED0}"/>
          </ac:cxnSpMkLst>
        </pc:cxnChg>
        <pc:cxnChg chg="add mod">
          <ac:chgData name="Guest User" userId="f77606f724fe890a" providerId="Windows Live" clId="Web-{4E6F6CB6-6776-4FB3-9799-4859B73E96B1}" dt="2019-10-09T22:20:11.886" v="262" actId="14100"/>
          <ac:cxnSpMkLst>
            <pc:docMk/>
            <pc:sldMk cId="2230212453" sldId="273"/>
            <ac:cxnSpMk id="17" creationId="{26E24E51-4226-460F-AF93-32A0D57957B8}"/>
          </ac:cxnSpMkLst>
        </pc:cxnChg>
        <pc:cxnChg chg="add mod">
          <ac:chgData name="Guest User" userId="f77606f724fe890a" providerId="Windows Live" clId="Web-{4E6F6CB6-6776-4FB3-9799-4859B73E96B1}" dt="2019-10-09T22:21:28.106" v="290" actId="1076"/>
          <ac:cxnSpMkLst>
            <pc:docMk/>
            <pc:sldMk cId="2230212453" sldId="273"/>
            <ac:cxnSpMk id="36" creationId="{DE910807-17AD-40CD-A9D8-1C38B52F61D5}"/>
          </ac:cxnSpMkLst>
        </pc:cxnChg>
        <pc:cxnChg chg="add mod">
          <ac:chgData name="Guest User" userId="f77606f724fe890a" providerId="Windows Live" clId="Web-{4E6F6CB6-6776-4FB3-9799-4859B73E96B1}" dt="2019-10-09T22:21:28.121" v="291" actId="1076"/>
          <ac:cxnSpMkLst>
            <pc:docMk/>
            <pc:sldMk cId="2230212453" sldId="273"/>
            <ac:cxnSpMk id="37" creationId="{342ADF92-9ADE-4A9D-81E7-3C4FE286FAB6}"/>
          </ac:cxnSpMkLst>
        </pc:cxnChg>
        <pc:cxnChg chg="add mod">
          <ac:chgData name="Guest User" userId="f77606f724fe890a" providerId="Windows Live" clId="Web-{4E6F6CB6-6776-4FB3-9799-4859B73E96B1}" dt="2019-10-09T22:22:13.621" v="314" actId="1076"/>
          <ac:cxnSpMkLst>
            <pc:docMk/>
            <pc:sldMk cId="2230212453" sldId="273"/>
            <ac:cxnSpMk id="43" creationId="{70ACF1DC-AC8B-4511-B1A5-F721B730B33C}"/>
          </ac:cxnSpMkLst>
        </pc:cxnChg>
        <pc:cxnChg chg="add mod">
          <ac:chgData name="Guest User" userId="f77606f724fe890a" providerId="Windows Live" clId="Web-{4E6F6CB6-6776-4FB3-9799-4859B73E96B1}" dt="2019-10-09T22:22:13.637" v="315" actId="1076"/>
          <ac:cxnSpMkLst>
            <pc:docMk/>
            <pc:sldMk cId="2230212453" sldId="273"/>
            <ac:cxnSpMk id="45" creationId="{652F169E-2FA8-4ABA-8B13-69758FC4AD40}"/>
          </ac:cxnSpMkLst>
        </pc:cxnChg>
      </pc:sldChg>
    </pc:docChg>
  </pc:docChgLst>
  <pc:docChgLst>
    <pc:chgData name="Guest User" userId="f77606f724fe890a" providerId="Windows Live" clId="Web-{ACBB0B24-C313-4A32-97BB-B15C9753C30F}"/>
    <pc:docChg chg="modSld">
      <pc:chgData name="Guest User" userId="f77606f724fe890a" providerId="Windows Live" clId="Web-{ACBB0B24-C313-4A32-97BB-B15C9753C30F}" dt="2019-10-09T22:30:18.315" v="28" actId="1076"/>
      <pc:docMkLst>
        <pc:docMk/>
      </pc:docMkLst>
      <pc:sldChg chg="addSp modSp">
        <pc:chgData name="Guest User" userId="f77606f724fe890a" providerId="Windows Live" clId="Web-{ACBB0B24-C313-4A32-97BB-B15C9753C30F}" dt="2019-10-09T22:30:18.315" v="28" actId="1076"/>
        <pc:sldMkLst>
          <pc:docMk/>
          <pc:sldMk cId="2230212453" sldId="273"/>
        </pc:sldMkLst>
        <pc:spChg chg="add mod">
          <ac:chgData name="Guest User" userId="f77606f724fe890a" providerId="Windows Live" clId="Web-{ACBB0B24-C313-4A32-97BB-B15C9753C30F}" dt="2019-10-09T22:30:18.315" v="28" actId="1076"/>
          <ac:spMkLst>
            <pc:docMk/>
            <pc:sldMk cId="2230212453" sldId="273"/>
            <ac:spMk id="20" creationId="{C1D27153-C4F9-47A8-8172-C4F648CD948A}"/>
          </ac:spMkLst>
        </pc:spChg>
        <pc:cxnChg chg="add mod">
          <ac:chgData name="Guest User" userId="f77606f724fe890a" providerId="Windows Live" clId="Web-{ACBB0B24-C313-4A32-97BB-B15C9753C30F}" dt="2019-10-09T22:25:26.539" v="5"/>
          <ac:cxnSpMkLst>
            <pc:docMk/>
            <pc:sldMk cId="2230212453" sldId="273"/>
            <ac:cxnSpMk id="15" creationId="{6C66F995-ECC3-43A0-9A34-BDC00419AE33}"/>
          </ac:cxnSpMkLst>
        </pc:cxnChg>
        <pc:cxnChg chg="add mod">
          <ac:chgData name="Guest User" userId="f77606f724fe890a" providerId="Windows Live" clId="Web-{ACBB0B24-C313-4A32-97BB-B15C9753C30F}" dt="2019-10-09T22:26:16.760" v="9"/>
          <ac:cxnSpMkLst>
            <pc:docMk/>
            <pc:sldMk cId="2230212453" sldId="273"/>
            <ac:cxnSpMk id="18" creationId="{ABF36EDF-5C28-40CD-A442-873C6FFB45F4}"/>
          </ac:cxnSpMkLst>
        </pc:cxnChg>
        <pc:cxnChg chg="add mod">
          <ac:chgData name="Guest User" userId="f77606f724fe890a" providerId="Windows Live" clId="Web-{ACBB0B24-C313-4A32-97BB-B15C9753C30F}" dt="2019-10-09T22:27:04.246" v="13"/>
          <ac:cxnSpMkLst>
            <pc:docMk/>
            <pc:sldMk cId="2230212453" sldId="273"/>
            <ac:cxnSpMk id="19" creationId="{BB602B93-DFA4-465F-B0E2-385A2CA9289D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9T03:21:06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31 1160,'0'0'0,"0"0"0,-8 0 392,0-4-112,1 0-72,-5 1-24,5-1-16,-1 4-8,8 0-160,-7-4 144,-5 4-24,4 0 8,1-4-16,-1 4 16,1 0 24,-1-4 16,0 4 32,1 0 0,-5 0 16,5 0 16,-5 0 0,5 0 49,-1 0-9,0 0 8,1 0 40,-1 0-40,1 0-24,-5 0-32,5 0-64,-1 0-48,4 0-32,-3 0-16,3 0-24,0-3-8,0 3-16,0 0-8,4 0-24,0 0 16,0 0-48,0 0-64,0 0-64,0 0-80,12 0-80,-1 0-64,-11 0 400,12 0-440,22 0-8,-27 7-17,28-7 41,-24 0-24,35 0-128,-46 0 576,30 0-2208,-30 0 2208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9T03:22:41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3920,'0'0'0,"0"0"0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D22CB0-10DD-4055-8A4B-04E2D251AECD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B3999B-A4D7-4292-B1AD-2E357817C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88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3999B-A4D7-4292-B1AD-2E357817C8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59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3999B-A4D7-4292-B1AD-2E357817C8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59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555A1E-739F-4626-8AC3-85AD72F025EB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266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32004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0"/>
            <a:ext cx="64008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8/3/2020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Hardware Simulation and Software Models for P1687.1 and P2654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Hardware Simulation and Software Models for P1687.1 and P2654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830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744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751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298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056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5644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1788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892" indent="0">
              <a:buNone/>
              <a:defRPr sz="900"/>
            </a:lvl2pPr>
            <a:lvl3pPr marL="685783" indent="0">
              <a:buNone/>
              <a:defRPr sz="800"/>
            </a:lvl3pPr>
            <a:lvl4pPr marL="1028675" indent="0">
              <a:buNone/>
              <a:defRPr sz="700"/>
            </a:lvl4pPr>
            <a:lvl5pPr marL="1371566" indent="0">
              <a:buNone/>
              <a:defRPr sz="700"/>
            </a:lvl5pPr>
            <a:lvl6pPr marL="1714457" indent="0">
              <a:buNone/>
              <a:defRPr sz="700"/>
            </a:lvl6pPr>
            <a:lvl7pPr marL="2057348" indent="0">
              <a:buNone/>
              <a:defRPr sz="700"/>
            </a:lvl7pPr>
            <a:lvl8pPr marL="2400240" indent="0">
              <a:buNone/>
              <a:defRPr sz="700"/>
            </a:lvl8pPr>
            <a:lvl9pPr marL="2743132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232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6" y="4767263"/>
            <a:ext cx="2693634" cy="273844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Hardware Simulation and Software Models for P1687.1 and P2654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892" indent="0">
              <a:buNone/>
              <a:defRPr sz="900"/>
            </a:lvl2pPr>
            <a:lvl3pPr marL="685783" indent="0">
              <a:buNone/>
              <a:defRPr sz="800"/>
            </a:lvl3pPr>
            <a:lvl4pPr marL="1028675" indent="0">
              <a:buNone/>
              <a:defRPr sz="700"/>
            </a:lvl4pPr>
            <a:lvl5pPr marL="1371566" indent="0">
              <a:buNone/>
              <a:defRPr sz="700"/>
            </a:lvl5pPr>
            <a:lvl6pPr marL="1714457" indent="0">
              <a:buNone/>
              <a:defRPr sz="700"/>
            </a:lvl6pPr>
            <a:lvl7pPr marL="2057348" indent="0">
              <a:buNone/>
              <a:defRPr sz="700"/>
            </a:lvl7pPr>
            <a:lvl8pPr marL="2400240" indent="0">
              <a:buNone/>
              <a:defRPr sz="700"/>
            </a:lvl8pPr>
            <a:lvl9pPr marL="2743132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6663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5020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8547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32004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0"/>
            <a:ext cx="64008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8/3/2020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Footer Text</a:t>
            </a:r>
          </a:p>
        </p:txBody>
      </p:sp>
    </p:spTree>
    <p:extLst>
      <p:ext uri="{BB962C8B-B14F-4D97-AF65-F5344CB8AC3E}">
        <p14:creationId xmlns:p14="http://schemas.microsoft.com/office/powerpoint/2010/main" val="30491217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8/3/2020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6" y="4767263"/>
            <a:ext cx="2693634" cy="273844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5644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28701"/>
            <a:ext cx="7772400" cy="1878806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051573"/>
            <a:ext cx="7772400" cy="848915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8/3/2020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9560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8/3/2020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200150"/>
            <a:ext cx="4041648" cy="3394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65700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4040188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1" y="1200150"/>
            <a:ext cx="4041775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8/3/2020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659636"/>
            <a:ext cx="4041648" cy="29352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1659637"/>
            <a:ext cx="4041648" cy="29348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29221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8/3/2020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0690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8/3/2020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26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28701"/>
            <a:ext cx="7772400" cy="1878806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051573"/>
            <a:ext cx="7772400" cy="848915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8" y="200025"/>
            <a:ext cx="3008313" cy="1571625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204788"/>
            <a:ext cx="4995863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8" y="1828801"/>
            <a:ext cx="3008313" cy="2765822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8/3/2020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3732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171450"/>
            <a:ext cx="5711824" cy="671513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857250"/>
            <a:ext cx="6054724" cy="3405783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4357688"/>
            <a:ext cx="5711824" cy="40005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8/3/2020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0955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8/3/2020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3725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8/3/2020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7718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32004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0"/>
            <a:ext cx="64008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8/3/2020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Footer Text</a:t>
            </a:r>
          </a:p>
        </p:txBody>
      </p:sp>
    </p:spTree>
    <p:extLst>
      <p:ext uri="{BB962C8B-B14F-4D97-AF65-F5344CB8AC3E}">
        <p14:creationId xmlns:p14="http://schemas.microsoft.com/office/powerpoint/2010/main" val="377944818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8/3/2020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6" y="4767263"/>
            <a:ext cx="2693634" cy="273844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52224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28701"/>
            <a:ext cx="7772400" cy="1878806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051573"/>
            <a:ext cx="7772400" cy="848915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8/3/2020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71632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8/3/2020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200150"/>
            <a:ext cx="4041648" cy="3394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84653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4040188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1" y="1200150"/>
            <a:ext cx="4041775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8/3/2020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659636"/>
            <a:ext cx="4041648" cy="29352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1659637"/>
            <a:ext cx="4041648" cy="29348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242213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8/3/2020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449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Hardware Simulation and Software Models for P1687.1 and P2654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200150"/>
            <a:ext cx="4041648" cy="3394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8/3/2020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3380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8" y="200025"/>
            <a:ext cx="3008313" cy="1571625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204788"/>
            <a:ext cx="4995863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8" y="1828801"/>
            <a:ext cx="3008313" cy="2765822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8/3/2020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50614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171450"/>
            <a:ext cx="5711824" cy="671513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857250"/>
            <a:ext cx="6054724" cy="3405783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4357688"/>
            <a:ext cx="5711824" cy="40005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8/3/2020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1554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8/3/2020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5406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8/3/2020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150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4040188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1" y="1200150"/>
            <a:ext cx="4041775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8/3/2020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Hardware Simulation and Software Models for P1687.1 and P2654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659636"/>
            <a:ext cx="4041648" cy="29352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1659637"/>
            <a:ext cx="4041648" cy="29348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8/3/2020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Hardware Simulation and Software Models for P1687.1 and P2654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8/3/2020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Hardware Simulation and Software Models for P1687.1 and P2654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8" y="200025"/>
            <a:ext cx="3008313" cy="1571625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204788"/>
            <a:ext cx="4995863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8" y="1828801"/>
            <a:ext cx="3008313" cy="2765822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Hardware Simulation and Software Models for P1687.1 and P2654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171450"/>
            <a:ext cx="5711824" cy="671513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857250"/>
            <a:ext cx="6054724" cy="3405783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4357688"/>
            <a:ext cx="5711824" cy="40005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Hardware Simulation and Software Models for P1687.1 and P2654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001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0" y="4767263"/>
            <a:ext cx="905523" cy="273844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/>
              <a:t>Hardware Simulation and Software Models for P1687.1 and P2654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581400" y="4781550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>
                    <a:lumMod val="50000"/>
                  </a:schemeClr>
                </a:solidFill>
              </a:rPr>
              <a:t>Copyright © 2019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159" y="83239"/>
            <a:ext cx="565768" cy="56371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68579" tIns="34289" rIns="68579" bIns="3428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892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342892"/>
              <a:t>8/3/2020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892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892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342892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159" y="83239"/>
            <a:ext cx="565768" cy="56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237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783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8" indent="-257168" algn="l" defTabSz="68578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685783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001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0" y="4767263"/>
            <a:ext cx="905523" cy="273844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8/3/2020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457760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581400" y="4781550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prstClr val="white">
                    <a:lumMod val="50000"/>
                  </a:prstClr>
                </a:solidFill>
              </a:rPr>
              <a:t>Copyright © 2019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725" y="85725"/>
            <a:ext cx="609685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379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001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0" y="4767263"/>
            <a:ext cx="905523" cy="273844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8/3/2020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457760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581400" y="4781550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prstClr val="white">
                    <a:lumMod val="50000"/>
                  </a:prstClr>
                </a:solidFill>
              </a:rPr>
              <a:t>Copyright © 2019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725" y="85725"/>
            <a:ext cx="609685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43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emf"/><Relationship Id="rId4" Type="http://schemas.openxmlformats.org/officeDocument/2006/relationships/customXml" Target="../ink/ink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/>
              <a:t>Hardware Simulation</a:t>
            </a:r>
            <a:br>
              <a:rPr lang="en-US" sz="5400"/>
            </a:br>
            <a:r>
              <a:rPr lang="en-US" sz="5400"/>
              <a:t>and Software Models for P1687.1 and P2654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Bradford G. Van Treuren</a:t>
            </a:r>
            <a:br>
              <a:rPr lang="en-US"/>
            </a:br>
            <a:r>
              <a:rPr lang="en-US"/>
              <a:t>18 July 2019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8/3/2020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</p:spTree>
    <p:extLst>
      <p:ext uri="{BB962C8B-B14F-4D97-AF65-F5344CB8AC3E}">
        <p14:creationId xmlns:p14="http://schemas.microsoft.com/office/powerpoint/2010/main" val="16088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1095375"/>
            <a:ext cx="7772400" cy="2371725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8000" dirty="0" smtClean="0"/>
              <a:t>Client Models</a:t>
            </a:r>
            <a:endParaRPr lang="en-US" sz="8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0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I2CClient Entity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8/3/2020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53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2000"/>
              </a:lnSpc>
            </a:pPr>
            <a:r>
              <a:rPr lang="en-US" dirty="0" smtClean="0"/>
              <a:t>I2CClient Entity</a:t>
            </a:r>
            <a:br>
              <a:rPr lang="en-US" dirty="0" smtClean="0"/>
            </a:br>
            <a:r>
              <a:rPr lang="en-US" sz="1800" dirty="0" smtClean="0"/>
              <a:t>I2C Slave Interface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19400" y="1496705"/>
            <a:ext cx="3124200" cy="31828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81100" y="1531326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parent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62050" y="1796783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name</a:t>
            </a:r>
          </a:p>
        </p:txBody>
      </p:sp>
      <p:sp>
        <p:nvSpPr>
          <p:cNvPr id="11" name="Left Brace 10"/>
          <p:cNvSpPr/>
          <p:nvPr/>
        </p:nvSpPr>
        <p:spPr>
          <a:xfrm>
            <a:off x="1181100" y="1531326"/>
            <a:ext cx="180975" cy="5749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04800" y="1638853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/>
              <a:t>For </a:t>
            </a:r>
            <a:r>
              <a:rPr lang="en-US" sz="900" err="1"/>
              <a:t>myHDL</a:t>
            </a:r>
            <a:r>
              <a:rPr lang="en-US" sz="900"/>
              <a:t> debugging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1952626" y="1860183"/>
            <a:ext cx="876300" cy="18097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1943101" y="1594726"/>
            <a:ext cx="876300" cy="18097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143000" y="2106306"/>
            <a:ext cx="819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/>
              <a:t>reset_n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879384" y="3427955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/>
              <a:t>scl_i</a:t>
            </a:r>
            <a:endParaRPr lang="en-US" sz="1400" dirty="0"/>
          </a:p>
        </p:txBody>
      </p:sp>
      <p:sp>
        <p:nvSpPr>
          <p:cNvPr id="17" name="Right Arrow 16"/>
          <p:cNvSpPr/>
          <p:nvPr/>
        </p:nvSpPr>
        <p:spPr>
          <a:xfrm>
            <a:off x="1933576" y="2163456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1933575" y="3981877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934200" y="3473006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sda_t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833437" y="4275120"/>
            <a:ext cx="619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/>
              <a:t>sda_i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172880" y="2401503"/>
            <a:ext cx="1788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/>
              <a:t>device_address</a:t>
            </a:r>
            <a:endParaRPr lang="en-US" sz="1400" dirty="0"/>
          </a:p>
        </p:txBody>
      </p:sp>
      <p:sp>
        <p:nvSpPr>
          <p:cNvPr id="29" name="Right Arrow 28"/>
          <p:cNvSpPr/>
          <p:nvPr/>
        </p:nvSpPr>
        <p:spPr>
          <a:xfrm>
            <a:off x="1937692" y="4210596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5949592" y="1529039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626538" y="1449383"/>
            <a:ext cx="1467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/>
              <a:t>write_address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6398447" y="1733369"/>
            <a:ext cx="1429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/>
              <a:t>write_data</a:t>
            </a:r>
            <a:endParaRPr lang="en-US" sz="1400" dirty="0"/>
          </a:p>
        </p:txBody>
      </p:sp>
      <p:sp>
        <p:nvSpPr>
          <p:cNvPr id="33" name="Right Arrow 32"/>
          <p:cNvSpPr/>
          <p:nvPr/>
        </p:nvSpPr>
        <p:spPr>
          <a:xfrm>
            <a:off x="5953709" y="1823662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5953708" y="2101577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778860" y="2498620"/>
            <a:ext cx="1265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/>
              <a:t>read_address</a:t>
            </a:r>
            <a:endParaRPr lang="en-US" sz="1400" dirty="0"/>
          </a:p>
        </p:txBody>
      </p:sp>
      <p:sp>
        <p:nvSpPr>
          <p:cNvPr id="36" name="Right Arrow 35"/>
          <p:cNvSpPr/>
          <p:nvPr/>
        </p:nvSpPr>
        <p:spPr>
          <a:xfrm>
            <a:off x="1950045" y="2466079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450342" y="2744742"/>
            <a:ext cx="1315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/>
              <a:t>read_data</a:t>
            </a:r>
            <a:endParaRPr lang="en-US" sz="1400" dirty="0"/>
          </a:p>
        </p:txBody>
      </p:sp>
      <p:sp>
        <p:nvSpPr>
          <p:cNvPr id="39" name="Right Arrow 38"/>
          <p:cNvSpPr/>
          <p:nvPr/>
        </p:nvSpPr>
        <p:spPr>
          <a:xfrm>
            <a:off x="5949592" y="3065508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946554" y="425973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sda_o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6276342" y="2032920"/>
            <a:ext cx="1265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update</a:t>
            </a:r>
          </a:p>
        </p:txBody>
      </p:sp>
      <p:sp>
        <p:nvSpPr>
          <p:cNvPr id="44" name="Right Arrow 43"/>
          <p:cNvSpPr/>
          <p:nvPr/>
        </p:nvSpPr>
        <p:spPr>
          <a:xfrm>
            <a:off x="5943600" y="2586417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267591" y="2983040"/>
            <a:ext cx="1315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capture</a:t>
            </a:r>
          </a:p>
        </p:txBody>
      </p:sp>
      <p:sp>
        <p:nvSpPr>
          <p:cNvPr id="2" name="Isosceles Triangle 1"/>
          <p:cNvSpPr/>
          <p:nvPr/>
        </p:nvSpPr>
        <p:spPr>
          <a:xfrm rot="5400000">
            <a:off x="7636476" y="4053825"/>
            <a:ext cx="659027" cy="47824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Elbow Connector 18"/>
          <p:cNvCxnSpPr>
            <a:stCxn id="95" idx="3"/>
            <a:endCxn id="2" idx="3"/>
          </p:cNvCxnSpPr>
          <p:nvPr/>
        </p:nvCxnSpPr>
        <p:spPr>
          <a:xfrm flipV="1">
            <a:off x="6832254" y="4292947"/>
            <a:ext cx="894615" cy="533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93" idx="3"/>
            <a:endCxn id="2" idx="1"/>
          </p:cNvCxnSpPr>
          <p:nvPr/>
        </p:nvCxnSpPr>
        <p:spPr>
          <a:xfrm>
            <a:off x="6819900" y="3828036"/>
            <a:ext cx="1146090" cy="300154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" idx="0"/>
          </p:cNvCxnSpPr>
          <p:nvPr/>
        </p:nvCxnSpPr>
        <p:spPr>
          <a:xfrm>
            <a:off x="8205111" y="4292947"/>
            <a:ext cx="494043" cy="1419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631443" y="4123646"/>
            <a:ext cx="512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sda</a:t>
            </a:r>
            <a:endParaRPr lang="en-US" sz="1600" dirty="0"/>
          </a:p>
        </p:txBody>
      </p:sp>
      <p:sp>
        <p:nvSpPr>
          <p:cNvPr id="50" name="Isosceles Triangle 49"/>
          <p:cNvSpPr/>
          <p:nvPr/>
        </p:nvSpPr>
        <p:spPr>
          <a:xfrm rot="5400000">
            <a:off x="259932" y="4059637"/>
            <a:ext cx="659027" cy="47824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Elbow Connector 51"/>
          <p:cNvCxnSpPr>
            <a:stCxn id="50" idx="0"/>
            <a:endCxn id="29" idx="1"/>
          </p:cNvCxnSpPr>
          <p:nvPr/>
        </p:nvCxnSpPr>
        <p:spPr>
          <a:xfrm>
            <a:off x="828567" y="4298759"/>
            <a:ext cx="1109125" cy="2325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2" idx="0"/>
            <a:endCxn id="50" idx="3"/>
          </p:cNvCxnSpPr>
          <p:nvPr/>
        </p:nvCxnSpPr>
        <p:spPr>
          <a:xfrm flipH="1">
            <a:off x="350325" y="4292947"/>
            <a:ext cx="7854786" cy="5812"/>
          </a:xfrm>
          <a:prstGeom prst="bentConnector5">
            <a:avLst>
              <a:gd name="adj1" fmla="val -2910"/>
              <a:gd name="adj2" fmla="val 8147488"/>
              <a:gd name="adj3" fmla="val 10291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8382002" y="3473006"/>
            <a:ext cx="120932" cy="395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>
            <a:stCxn id="57" idx="2"/>
          </p:cNvCxnSpPr>
          <p:nvPr/>
        </p:nvCxnSpPr>
        <p:spPr>
          <a:xfrm>
            <a:off x="8442468" y="3868339"/>
            <a:ext cx="0" cy="4388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7" idx="0"/>
          </p:cNvCxnSpPr>
          <p:nvPr/>
        </p:nvCxnSpPr>
        <p:spPr>
          <a:xfrm flipV="1">
            <a:off x="8442468" y="3081911"/>
            <a:ext cx="0" cy="3910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097795" y="2789236"/>
            <a:ext cx="675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VCC</a:t>
            </a:r>
            <a:endParaRPr lang="en-US" sz="1600" dirty="0"/>
          </a:p>
        </p:txBody>
      </p:sp>
      <p:sp>
        <p:nvSpPr>
          <p:cNvPr id="67" name="Isosceles Triangle 66"/>
          <p:cNvSpPr/>
          <p:nvPr/>
        </p:nvSpPr>
        <p:spPr>
          <a:xfrm rot="5400000">
            <a:off x="584891" y="3511836"/>
            <a:ext cx="659027" cy="47824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/>
          <p:cNvCxnSpPr>
            <a:endCxn id="67" idx="3"/>
          </p:cNvCxnSpPr>
          <p:nvPr/>
        </p:nvCxnSpPr>
        <p:spPr>
          <a:xfrm>
            <a:off x="82378" y="3750958"/>
            <a:ext cx="59290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67" idx="0"/>
            <a:endCxn id="18" idx="1"/>
          </p:cNvCxnSpPr>
          <p:nvPr/>
        </p:nvCxnSpPr>
        <p:spPr>
          <a:xfrm>
            <a:off x="1153526" y="3750958"/>
            <a:ext cx="780049" cy="321407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-308263" y="3443181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/>
              <a:t>scl</a:t>
            </a:r>
            <a:endParaRPr lang="en-US" sz="1400" dirty="0"/>
          </a:p>
        </p:txBody>
      </p:sp>
      <p:sp>
        <p:nvSpPr>
          <p:cNvPr id="85" name="Rectangle 84"/>
          <p:cNvSpPr/>
          <p:nvPr/>
        </p:nvSpPr>
        <p:spPr>
          <a:xfrm>
            <a:off x="395301" y="2908741"/>
            <a:ext cx="120932" cy="395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>
            <a:stCxn id="85" idx="2"/>
          </p:cNvCxnSpPr>
          <p:nvPr/>
        </p:nvCxnSpPr>
        <p:spPr>
          <a:xfrm>
            <a:off x="455767" y="3304074"/>
            <a:ext cx="0" cy="4388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712187" y="2965520"/>
            <a:ext cx="675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VCC</a:t>
            </a:r>
            <a:endParaRPr lang="en-US" sz="1600" dirty="0"/>
          </a:p>
        </p:txBody>
      </p:sp>
      <p:cxnSp>
        <p:nvCxnSpPr>
          <p:cNvPr id="90" name="Elbow Connector 89"/>
          <p:cNvCxnSpPr>
            <a:stCxn id="85" idx="0"/>
            <a:endCxn id="88" idx="0"/>
          </p:cNvCxnSpPr>
          <p:nvPr/>
        </p:nvCxnSpPr>
        <p:spPr>
          <a:xfrm rot="16200000" flipH="1">
            <a:off x="724462" y="2640045"/>
            <a:ext cx="56779" cy="594171"/>
          </a:xfrm>
          <a:prstGeom prst="bentConnector3">
            <a:avLst>
              <a:gd name="adj1" fmla="val -25752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ight Arrow 91"/>
          <p:cNvSpPr/>
          <p:nvPr/>
        </p:nvSpPr>
        <p:spPr>
          <a:xfrm>
            <a:off x="5943600" y="2833493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ight Arrow 92"/>
          <p:cNvSpPr/>
          <p:nvPr/>
        </p:nvSpPr>
        <p:spPr>
          <a:xfrm>
            <a:off x="5943600" y="3737548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ight Arrow 94"/>
          <p:cNvSpPr/>
          <p:nvPr/>
        </p:nvSpPr>
        <p:spPr>
          <a:xfrm>
            <a:off x="5955954" y="4202992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3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1095375"/>
            <a:ext cx="7772400" cy="2371725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8000" dirty="0" smtClean="0"/>
              <a:t>Common Models</a:t>
            </a:r>
            <a:endParaRPr lang="en-US" sz="8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0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ScanRegister</a:t>
            </a:r>
            <a:r>
              <a:rPr lang="en-US" dirty="0" smtClean="0"/>
              <a:t> Entity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8/3/2020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83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ScanRegister</a:t>
            </a:r>
            <a:r>
              <a:rPr lang="en-US" dirty="0" smtClean="0"/>
              <a:t> Entity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304800" y="1496706"/>
            <a:ext cx="8394354" cy="2943366"/>
            <a:chOff x="304800" y="1496706"/>
            <a:chExt cx="8394354" cy="2943366"/>
          </a:xfrm>
        </p:grpSpPr>
        <p:sp>
          <p:nvSpPr>
            <p:cNvPr id="26" name="TextBox 25"/>
            <p:cNvSpPr txBox="1"/>
            <p:nvPr/>
          </p:nvSpPr>
          <p:spPr>
            <a:xfrm>
              <a:off x="6934200" y="2377352"/>
              <a:ext cx="1752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so</a:t>
              </a:r>
              <a:endParaRPr lang="en-US" sz="1600"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04800" y="1496706"/>
              <a:ext cx="6641754" cy="2943366"/>
              <a:chOff x="304800" y="1496706"/>
              <a:chExt cx="6641754" cy="2943366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819400" y="1496706"/>
                <a:ext cx="3124200" cy="294336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81100" y="1531326"/>
                <a:ext cx="7810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/>
                  <a:t>parent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162050" y="1796783"/>
                <a:ext cx="7810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/>
                  <a:t>name</a:t>
                </a:r>
              </a:p>
            </p:txBody>
          </p:sp>
          <p:sp>
            <p:nvSpPr>
              <p:cNvPr id="11" name="Left Brace 10"/>
              <p:cNvSpPr/>
              <p:nvPr/>
            </p:nvSpPr>
            <p:spPr>
              <a:xfrm>
                <a:off x="1181100" y="1531326"/>
                <a:ext cx="180975" cy="574980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04800" y="1638853"/>
                <a:ext cx="857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900"/>
                  <a:t>For </a:t>
                </a:r>
                <a:r>
                  <a:rPr lang="en-US" sz="900" err="1"/>
                  <a:t>myHDL</a:t>
                </a:r>
                <a:r>
                  <a:rPr lang="en-US" sz="900"/>
                  <a:t> debugging</a:t>
                </a:r>
              </a:p>
            </p:txBody>
          </p:sp>
          <p:sp>
            <p:nvSpPr>
              <p:cNvPr id="13" name="Right Arrow 12"/>
              <p:cNvSpPr/>
              <p:nvPr/>
            </p:nvSpPr>
            <p:spPr>
              <a:xfrm>
                <a:off x="1952626" y="1860183"/>
                <a:ext cx="876300" cy="180975"/>
              </a:xfrm>
              <a:prstGeom prst="rightArrow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ight Arrow 13"/>
              <p:cNvSpPr/>
              <p:nvPr/>
            </p:nvSpPr>
            <p:spPr>
              <a:xfrm>
                <a:off x="1943101" y="1594726"/>
                <a:ext cx="876300" cy="180975"/>
              </a:xfrm>
              <a:prstGeom prst="rightArrow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343025" y="2106306"/>
                <a:ext cx="6191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 err="1" smtClean="0"/>
                  <a:t>si</a:t>
                </a:r>
                <a:endParaRPr lang="en-US" sz="14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143000" y="2365253"/>
                <a:ext cx="7810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 err="1" smtClean="0"/>
                  <a:t>ce</a:t>
                </a:r>
                <a:endParaRPr lang="en-US" sz="1400" dirty="0"/>
              </a:p>
            </p:txBody>
          </p:sp>
          <p:sp>
            <p:nvSpPr>
              <p:cNvPr id="17" name="Right Arrow 16"/>
              <p:cNvSpPr/>
              <p:nvPr/>
            </p:nvSpPr>
            <p:spPr>
              <a:xfrm>
                <a:off x="1933576" y="2163456"/>
                <a:ext cx="876300" cy="180975"/>
              </a:xfrm>
              <a:prstGeom prst="rightArrow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ight Arrow 17"/>
              <p:cNvSpPr/>
              <p:nvPr/>
            </p:nvSpPr>
            <p:spPr>
              <a:xfrm>
                <a:off x="1933575" y="2433133"/>
                <a:ext cx="876300" cy="180975"/>
              </a:xfrm>
              <a:prstGeom prst="rightArrow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ight Arrow 24"/>
              <p:cNvSpPr/>
              <p:nvPr/>
            </p:nvSpPr>
            <p:spPr>
              <a:xfrm>
                <a:off x="5943600" y="2394229"/>
                <a:ext cx="990600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347141" y="2604702"/>
                <a:ext cx="6191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 smtClean="0"/>
                  <a:t>se</a:t>
                </a:r>
                <a:endParaRPr lang="en-US" sz="14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147116" y="2863649"/>
                <a:ext cx="7810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 err="1" smtClean="0"/>
                  <a:t>ue</a:t>
                </a:r>
                <a:endParaRPr lang="en-US" sz="1400" dirty="0"/>
              </a:p>
            </p:txBody>
          </p:sp>
          <p:sp>
            <p:nvSpPr>
              <p:cNvPr id="29" name="Right Arrow 28"/>
              <p:cNvSpPr/>
              <p:nvPr/>
            </p:nvSpPr>
            <p:spPr>
              <a:xfrm>
                <a:off x="1937692" y="2661852"/>
                <a:ext cx="876300" cy="180975"/>
              </a:xfrm>
              <a:prstGeom prst="rightArrow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1937691" y="2931529"/>
                <a:ext cx="876300" cy="180975"/>
              </a:xfrm>
              <a:prstGeom prst="rightArrow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359495" y="3119574"/>
                <a:ext cx="6191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 err="1" smtClean="0"/>
                  <a:t>sel</a:t>
                </a:r>
                <a:endParaRPr lang="en-US" sz="14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159470" y="3378521"/>
                <a:ext cx="7810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 smtClean="0"/>
                  <a:t>reset</a:t>
                </a:r>
                <a:endParaRPr lang="en-US" sz="1400" dirty="0"/>
              </a:p>
            </p:txBody>
          </p:sp>
          <p:sp>
            <p:nvSpPr>
              <p:cNvPr id="33" name="Right Arrow 32"/>
              <p:cNvSpPr/>
              <p:nvPr/>
            </p:nvSpPr>
            <p:spPr>
              <a:xfrm>
                <a:off x="1950046" y="3176724"/>
                <a:ext cx="876300" cy="180975"/>
              </a:xfrm>
              <a:prstGeom prst="rightArrow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ight Arrow 33"/>
              <p:cNvSpPr/>
              <p:nvPr/>
            </p:nvSpPr>
            <p:spPr>
              <a:xfrm>
                <a:off x="1950045" y="3446401"/>
                <a:ext cx="876300" cy="180975"/>
              </a:xfrm>
              <a:prstGeom prst="rightArrow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159470" y="3617423"/>
                <a:ext cx="7810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 smtClean="0"/>
                  <a:t>clock</a:t>
                </a:r>
                <a:endParaRPr lang="en-US" sz="1400" dirty="0"/>
              </a:p>
            </p:txBody>
          </p:sp>
          <p:sp>
            <p:nvSpPr>
              <p:cNvPr id="36" name="Right Arrow 35"/>
              <p:cNvSpPr/>
              <p:nvPr/>
            </p:nvSpPr>
            <p:spPr>
              <a:xfrm>
                <a:off x="1950045" y="3685303"/>
                <a:ext cx="876300" cy="180975"/>
              </a:xfrm>
              <a:prstGeom prst="rightArrow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371849" y="3873348"/>
                <a:ext cx="6191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 smtClean="0"/>
                  <a:t>di</a:t>
                </a:r>
                <a:endParaRPr lang="en-US" sz="1400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171824" y="4132295"/>
                <a:ext cx="7810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 smtClean="0"/>
                  <a:t>width</a:t>
                </a:r>
                <a:endParaRPr lang="en-US" sz="1400" dirty="0"/>
              </a:p>
            </p:txBody>
          </p:sp>
          <p:sp>
            <p:nvSpPr>
              <p:cNvPr id="39" name="Right Arrow 38"/>
              <p:cNvSpPr/>
              <p:nvPr/>
            </p:nvSpPr>
            <p:spPr>
              <a:xfrm>
                <a:off x="1962400" y="3930498"/>
                <a:ext cx="876300" cy="180975"/>
              </a:xfrm>
              <a:prstGeom prst="rightArrow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ight Arrow 39"/>
              <p:cNvSpPr/>
              <p:nvPr/>
            </p:nvSpPr>
            <p:spPr>
              <a:xfrm>
                <a:off x="1962399" y="4200175"/>
                <a:ext cx="876300" cy="180975"/>
              </a:xfrm>
              <a:prstGeom prst="rightArrow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ight Arrow 40"/>
              <p:cNvSpPr/>
              <p:nvPr/>
            </p:nvSpPr>
            <p:spPr>
              <a:xfrm>
                <a:off x="5955954" y="3205669"/>
                <a:ext cx="990600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6946554" y="3188792"/>
              <a:ext cx="1752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d</a:t>
              </a:r>
              <a:r>
                <a:rPr lang="en-US" sz="1600" dirty="0" smtClean="0"/>
                <a:t>o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447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ScanRegister</a:t>
            </a:r>
            <a:r>
              <a:rPr lang="en-US" dirty="0"/>
              <a:t> Entity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 err="1">
                <a:solidFill>
                  <a:schemeClr val="tx1"/>
                </a:solidFill>
              </a:rPr>
              <a:t>def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ScanRegister</a:t>
            </a:r>
            <a:r>
              <a:rPr lang="en-US" sz="1100" dirty="0">
                <a:solidFill>
                  <a:schemeClr val="tx1"/>
                </a:solidFill>
              </a:rPr>
              <a:t>(path, name, </a:t>
            </a:r>
            <a:r>
              <a:rPr lang="en-US" sz="1100" dirty="0" err="1">
                <a:solidFill>
                  <a:schemeClr val="tx1"/>
                </a:solidFill>
              </a:rPr>
              <a:t>si</a:t>
            </a:r>
            <a:r>
              <a:rPr lang="en-US" sz="1100" dirty="0">
                <a:solidFill>
                  <a:schemeClr val="tx1"/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ce</a:t>
            </a:r>
            <a:r>
              <a:rPr lang="en-US" sz="1100" dirty="0">
                <a:solidFill>
                  <a:schemeClr val="tx1"/>
                </a:solidFill>
              </a:rPr>
              <a:t>, se, </a:t>
            </a:r>
            <a:r>
              <a:rPr lang="en-US" sz="1100" dirty="0" err="1">
                <a:solidFill>
                  <a:schemeClr val="tx1"/>
                </a:solidFill>
              </a:rPr>
              <a:t>ue</a:t>
            </a:r>
            <a:r>
              <a:rPr lang="en-US" sz="1100" dirty="0">
                <a:solidFill>
                  <a:schemeClr val="tx1"/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sel</a:t>
            </a:r>
            <a:r>
              <a:rPr lang="en-US" sz="1100" dirty="0">
                <a:solidFill>
                  <a:schemeClr val="tx1"/>
                </a:solidFill>
              </a:rPr>
              <a:t>, reset, clock, so, di, do, width=9, monitor=False):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    """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    Generic </a:t>
            </a:r>
            <a:r>
              <a:rPr lang="en-US" sz="1100" dirty="0" err="1">
                <a:solidFill>
                  <a:schemeClr val="tx1"/>
                </a:solidFill>
              </a:rPr>
              <a:t>ScanRegister</a:t>
            </a:r>
            <a:r>
              <a:rPr lang="en-US" sz="1100" dirty="0">
                <a:solidFill>
                  <a:schemeClr val="tx1"/>
                </a:solidFill>
              </a:rPr>
              <a:t> design following the Capture/Shift/Update protocol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    :</a:t>
            </a:r>
            <a:r>
              <a:rPr lang="en-US" sz="1100" dirty="0" err="1">
                <a:solidFill>
                  <a:schemeClr val="tx1"/>
                </a:solidFill>
              </a:rPr>
              <a:t>param</a:t>
            </a:r>
            <a:r>
              <a:rPr lang="en-US" sz="1100" dirty="0">
                <a:solidFill>
                  <a:schemeClr val="tx1"/>
                </a:solidFill>
              </a:rPr>
              <a:t> path: Dot path of the parent of this instance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    :</a:t>
            </a:r>
            <a:r>
              <a:rPr lang="en-US" sz="1100" dirty="0" err="1">
                <a:solidFill>
                  <a:schemeClr val="tx1"/>
                </a:solidFill>
              </a:rPr>
              <a:t>param</a:t>
            </a:r>
            <a:r>
              <a:rPr lang="en-US" sz="1100" dirty="0">
                <a:solidFill>
                  <a:schemeClr val="tx1"/>
                </a:solidFill>
              </a:rPr>
              <a:t> name: Instance name for debug logger (path instance)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    :</a:t>
            </a:r>
            <a:r>
              <a:rPr lang="en-US" sz="1100" dirty="0" err="1">
                <a:solidFill>
                  <a:schemeClr val="tx1"/>
                </a:solidFill>
              </a:rPr>
              <a:t>param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si</a:t>
            </a:r>
            <a:r>
              <a:rPr lang="en-US" sz="1100" dirty="0">
                <a:solidFill>
                  <a:schemeClr val="tx1"/>
                </a:solidFill>
              </a:rPr>
              <a:t>: </a:t>
            </a:r>
            <a:r>
              <a:rPr lang="en-US" sz="1100" dirty="0" err="1">
                <a:solidFill>
                  <a:schemeClr val="tx1"/>
                </a:solidFill>
              </a:rPr>
              <a:t>ScanIn</a:t>
            </a:r>
            <a:r>
              <a:rPr lang="en-US" sz="1100" dirty="0">
                <a:solidFill>
                  <a:schemeClr val="tx1"/>
                </a:solidFill>
              </a:rPr>
              <a:t> Port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    :</a:t>
            </a:r>
            <a:r>
              <a:rPr lang="en-US" sz="1100" dirty="0" err="1">
                <a:solidFill>
                  <a:schemeClr val="tx1"/>
                </a:solidFill>
              </a:rPr>
              <a:t>param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ce</a:t>
            </a:r>
            <a:r>
              <a:rPr lang="en-US" sz="1100" dirty="0">
                <a:solidFill>
                  <a:schemeClr val="tx1"/>
                </a:solidFill>
              </a:rPr>
              <a:t>: </a:t>
            </a:r>
            <a:r>
              <a:rPr lang="en-US" sz="1100" dirty="0" err="1">
                <a:solidFill>
                  <a:schemeClr val="tx1"/>
                </a:solidFill>
              </a:rPr>
              <a:t>CaptureEnable</a:t>
            </a:r>
            <a:r>
              <a:rPr lang="en-US" sz="1100" dirty="0">
                <a:solidFill>
                  <a:schemeClr val="tx1"/>
                </a:solidFill>
              </a:rPr>
              <a:t> Port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    :</a:t>
            </a:r>
            <a:r>
              <a:rPr lang="en-US" sz="1100" dirty="0" err="1">
                <a:solidFill>
                  <a:schemeClr val="tx1"/>
                </a:solidFill>
              </a:rPr>
              <a:t>param</a:t>
            </a:r>
            <a:r>
              <a:rPr lang="en-US" sz="1100" dirty="0">
                <a:solidFill>
                  <a:schemeClr val="tx1"/>
                </a:solidFill>
              </a:rPr>
              <a:t> se: </a:t>
            </a:r>
            <a:r>
              <a:rPr lang="en-US" sz="1100" dirty="0" err="1">
                <a:solidFill>
                  <a:schemeClr val="tx1"/>
                </a:solidFill>
              </a:rPr>
              <a:t>ShiftEnable</a:t>
            </a:r>
            <a:r>
              <a:rPr lang="en-US" sz="1100" dirty="0">
                <a:solidFill>
                  <a:schemeClr val="tx1"/>
                </a:solidFill>
              </a:rPr>
              <a:t> Port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    :</a:t>
            </a:r>
            <a:r>
              <a:rPr lang="en-US" sz="1100" dirty="0" err="1">
                <a:solidFill>
                  <a:schemeClr val="tx1"/>
                </a:solidFill>
              </a:rPr>
              <a:t>param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ue</a:t>
            </a:r>
            <a:r>
              <a:rPr lang="en-US" sz="1100" dirty="0">
                <a:solidFill>
                  <a:schemeClr val="tx1"/>
                </a:solidFill>
              </a:rPr>
              <a:t>: </a:t>
            </a:r>
            <a:r>
              <a:rPr lang="en-US" sz="1100" dirty="0" err="1">
                <a:solidFill>
                  <a:schemeClr val="tx1"/>
                </a:solidFill>
              </a:rPr>
              <a:t>UpdateEnable</a:t>
            </a:r>
            <a:r>
              <a:rPr lang="en-US" sz="1100" dirty="0">
                <a:solidFill>
                  <a:schemeClr val="tx1"/>
                </a:solidFill>
              </a:rPr>
              <a:t> Port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    :</a:t>
            </a:r>
            <a:r>
              <a:rPr lang="en-US" sz="1100" dirty="0" err="1">
                <a:solidFill>
                  <a:schemeClr val="tx1"/>
                </a:solidFill>
              </a:rPr>
              <a:t>param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sel</a:t>
            </a:r>
            <a:r>
              <a:rPr lang="en-US" sz="1100" dirty="0">
                <a:solidFill>
                  <a:schemeClr val="tx1"/>
                </a:solidFill>
              </a:rPr>
              <a:t>: Select Port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    :</a:t>
            </a:r>
            <a:r>
              <a:rPr lang="en-US" sz="1100" dirty="0" err="1">
                <a:solidFill>
                  <a:schemeClr val="tx1"/>
                </a:solidFill>
              </a:rPr>
              <a:t>param</a:t>
            </a:r>
            <a:r>
              <a:rPr lang="en-US" sz="1100" dirty="0">
                <a:solidFill>
                  <a:schemeClr val="tx1"/>
                </a:solidFill>
              </a:rPr>
              <a:t> reset: Reset Port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    :</a:t>
            </a:r>
            <a:r>
              <a:rPr lang="en-US" sz="1100" dirty="0" err="1">
                <a:solidFill>
                  <a:schemeClr val="tx1"/>
                </a:solidFill>
              </a:rPr>
              <a:t>param</a:t>
            </a:r>
            <a:r>
              <a:rPr lang="en-US" sz="1100" dirty="0">
                <a:solidFill>
                  <a:schemeClr val="tx1"/>
                </a:solidFill>
              </a:rPr>
              <a:t> clock: Clock Port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    :</a:t>
            </a:r>
            <a:r>
              <a:rPr lang="en-US" sz="1100" dirty="0" err="1">
                <a:solidFill>
                  <a:schemeClr val="tx1"/>
                </a:solidFill>
              </a:rPr>
              <a:t>param</a:t>
            </a:r>
            <a:r>
              <a:rPr lang="en-US" sz="1100" dirty="0">
                <a:solidFill>
                  <a:schemeClr val="tx1"/>
                </a:solidFill>
              </a:rPr>
              <a:t> so: </a:t>
            </a:r>
            <a:r>
              <a:rPr lang="en-US" sz="1100" dirty="0" err="1">
                <a:solidFill>
                  <a:schemeClr val="tx1"/>
                </a:solidFill>
              </a:rPr>
              <a:t>ScanOut</a:t>
            </a:r>
            <a:r>
              <a:rPr lang="en-US" sz="1100" dirty="0">
                <a:solidFill>
                  <a:schemeClr val="tx1"/>
                </a:solidFill>
              </a:rPr>
              <a:t> Port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    :</a:t>
            </a:r>
            <a:r>
              <a:rPr lang="en-US" sz="1100" dirty="0" err="1">
                <a:solidFill>
                  <a:schemeClr val="tx1"/>
                </a:solidFill>
              </a:rPr>
              <a:t>param</a:t>
            </a:r>
            <a:r>
              <a:rPr lang="en-US" sz="1100" dirty="0">
                <a:solidFill>
                  <a:schemeClr val="tx1"/>
                </a:solidFill>
              </a:rPr>
              <a:t> di: </a:t>
            </a:r>
            <a:r>
              <a:rPr lang="en-US" sz="1100" dirty="0" err="1">
                <a:solidFill>
                  <a:schemeClr val="tx1"/>
                </a:solidFill>
              </a:rPr>
              <a:t>DataIn</a:t>
            </a:r>
            <a:r>
              <a:rPr lang="en-US" sz="1100" dirty="0">
                <a:solidFill>
                  <a:schemeClr val="tx1"/>
                </a:solidFill>
              </a:rPr>
              <a:t> Port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    :</a:t>
            </a:r>
            <a:r>
              <a:rPr lang="en-US" sz="1100" dirty="0" err="1">
                <a:solidFill>
                  <a:schemeClr val="tx1"/>
                </a:solidFill>
              </a:rPr>
              <a:t>param</a:t>
            </a:r>
            <a:r>
              <a:rPr lang="en-US" sz="1100" dirty="0">
                <a:solidFill>
                  <a:schemeClr val="tx1"/>
                </a:solidFill>
              </a:rPr>
              <a:t> do: </a:t>
            </a:r>
            <a:r>
              <a:rPr lang="en-US" sz="1100" dirty="0" err="1">
                <a:solidFill>
                  <a:schemeClr val="tx1"/>
                </a:solidFill>
              </a:rPr>
              <a:t>DataOut</a:t>
            </a:r>
            <a:r>
              <a:rPr lang="en-US" sz="1100" dirty="0">
                <a:solidFill>
                  <a:schemeClr val="tx1"/>
                </a:solidFill>
              </a:rPr>
              <a:t> Port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    :</a:t>
            </a:r>
            <a:r>
              <a:rPr lang="en-US" sz="1100" dirty="0" err="1">
                <a:solidFill>
                  <a:schemeClr val="tx1"/>
                </a:solidFill>
              </a:rPr>
              <a:t>param</a:t>
            </a:r>
            <a:r>
              <a:rPr lang="en-US" sz="1100" dirty="0">
                <a:solidFill>
                  <a:schemeClr val="tx1"/>
                </a:solidFill>
              </a:rPr>
              <a:t> width: The number of bits contained in this register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    :</a:t>
            </a:r>
            <a:r>
              <a:rPr lang="en-US" sz="1100" dirty="0" err="1">
                <a:solidFill>
                  <a:schemeClr val="tx1"/>
                </a:solidFill>
              </a:rPr>
              <a:t>param</a:t>
            </a:r>
            <a:r>
              <a:rPr lang="en-US" sz="1100" dirty="0">
                <a:solidFill>
                  <a:schemeClr val="tx1"/>
                </a:solidFill>
              </a:rPr>
              <a:t> monitor: False=Do not turn on the signal monitors, True=Turn on the signal monitors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    """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8/3/2020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060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InstructionRegister</a:t>
            </a:r>
            <a:r>
              <a:rPr lang="en-US" dirty="0" smtClean="0"/>
              <a:t> Entity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8/3/2020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2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InstructionRegister</a:t>
            </a:r>
            <a:r>
              <a:rPr lang="en-US" dirty="0" smtClean="0"/>
              <a:t> Entity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19400" y="1496706"/>
            <a:ext cx="3124200" cy="29433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81100" y="1531326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parent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62050" y="1796783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name</a:t>
            </a:r>
          </a:p>
        </p:txBody>
      </p:sp>
      <p:sp>
        <p:nvSpPr>
          <p:cNvPr id="11" name="Left Brace 10"/>
          <p:cNvSpPr/>
          <p:nvPr/>
        </p:nvSpPr>
        <p:spPr>
          <a:xfrm>
            <a:off x="1181100" y="1531326"/>
            <a:ext cx="180975" cy="5749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04800" y="1638853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/>
              <a:t>For </a:t>
            </a:r>
            <a:r>
              <a:rPr lang="en-US" sz="900" err="1"/>
              <a:t>myHDL</a:t>
            </a:r>
            <a:r>
              <a:rPr lang="en-US" sz="900"/>
              <a:t> debugging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1952626" y="1860183"/>
            <a:ext cx="876300" cy="18097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1943101" y="1594726"/>
            <a:ext cx="876300" cy="18097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343025" y="2106306"/>
            <a:ext cx="619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/>
              <a:t>si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143000" y="2365253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/>
              <a:t>ce</a:t>
            </a:r>
            <a:endParaRPr lang="en-US" sz="1400" dirty="0"/>
          </a:p>
        </p:txBody>
      </p:sp>
      <p:sp>
        <p:nvSpPr>
          <p:cNvPr id="17" name="Right Arrow 16"/>
          <p:cNvSpPr/>
          <p:nvPr/>
        </p:nvSpPr>
        <p:spPr>
          <a:xfrm>
            <a:off x="1933576" y="2163456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1933575" y="2433133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5943600" y="2394229"/>
            <a:ext cx="990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934200" y="237735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1347141" y="2604702"/>
            <a:ext cx="619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se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1147116" y="2863649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/>
              <a:t>ue</a:t>
            </a:r>
            <a:endParaRPr lang="en-US" sz="1400" dirty="0"/>
          </a:p>
        </p:txBody>
      </p:sp>
      <p:sp>
        <p:nvSpPr>
          <p:cNvPr id="29" name="Right Arrow 28"/>
          <p:cNvSpPr/>
          <p:nvPr/>
        </p:nvSpPr>
        <p:spPr>
          <a:xfrm>
            <a:off x="1937692" y="2661852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1937691" y="2931529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359495" y="3119574"/>
            <a:ext cx="619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/>
              <a:t>sel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1159470" y="3378521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reset</a:t>
            </a:r>
            <a:endParaRPr lang="en-US" sz="1400" dirty="0"/>
          </a:p>
        </p:txBody>
      </p:sp>
      <p:sp>
        <p:nvSpPr>
          <p:cNvPr id="33" name="Right Arrow 32"/>
          <p:cNvSpPr/>
          <p:nvPr/>
        </p:nvSpPr>
        <p:spPr>
          <a:xfrm>
            <a:off x="1950046" y="3176724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1950045" y="3446401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159470" y="3617423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clock</a:t>
            </a:r>
            <a:endParaRPr lang="en-US" sz="1400" dirty="0"/>
          </a:p>
        </p:txBody>
      </p:sp>
      <p:sp>
        <p:nvSpPr>
          <p:cNvPr id="36" name="Right Arrow 35"/>
          <p:cNvSpPr/>
          <p:nvPr/>
        </p:nvSpPr>
        <p:spPr>
          <a:xfrm>
            <a:off x="1950045" y="3685303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371849" y="3873348"/>
            <a:ext cx="619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di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1171824" y="4132295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width</a:t>
            </a:r>
            <a:endParaRPr lang="en-US" sz="1400" dirty="0"/>
          </a:p>
        </p:txBody>
      </p:sp>
      <p:sp>
        <p:nvSpPr>
          <p:cNvPr id="39" name="Right Arrow 38"/>
          <p:cNvSpPr/>
          <p:nvPr/>
        </p:nvSpPr>
        <p:spPr>
          <a:xfrm>
            <a:off x="1962400" y="3930498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1962399" y="4200175"/>
            <a:ext cx="876300" cy="180975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5955954" y="3205669"/>
            <a:ext cx="990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946554" y="318879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</a:t>
            </a:r>
            <a:r>
              <a:rPr lang="en-US" sz="1600" dirty="0" smtClean="0"/>
              <a:t>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3911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InstructionRegister</a:t>
            </a:r>
            <a:r>
              <a:rPr lang="en-US" dirty="0" smtClean="0"/>
              <a:t> </a:t>
            </a:r>
            <a:r>
              <a:rPr lang="en-US" dirty="0"/>
              <a:t>Entity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 err="1">
                <a:solidFill>
                  <a:schemeClr val="tx1"/>
                </a:solidFill>
              </a:rPr>
              <a:t>def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InstructionRegister</a:t>
            </a:r>
            <a:r>
              <a:rPr lang="en-US" sz="1100" dirty="0" smtClean="0">
                <a:solidFill>
                  <a:schemeClr val="tx1"/>
                </a:solidFill>
              </a:rPr>
              <a:t>(path</a:t>
            </a:r>
            <a:r>
              <a:rPr lang="en-US" sz="1100" dirty="0">
                <a:solidFill>
                  <a:schemeClr val="tx1"/>
                </a:solidFill>
              </a:rPr>
              <a:t>, name, </a:t>
            </a:r>
            <a:r>
              <a:rPr lang="en-US" sz="1100" dirty="0" err="1">
                <a:solidFill>
                  <a:schemeClr val="tx1"/>
                </a:solidFill>
              </a:rPr>
              <a:t>si</a:t>
            </a:r>
            <a:r>
              <a:rPr lang="en-US" sz="1100" dirty="0">
                <a:solidFill>
                  <a:schemeClr val="tx1"/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ce</a:t>
            </a:r>
            <a:r>
              <a:rPr lang="en-US" sz="1100" dirty="0">
                <a:solidFill>
                  <a:schemeClr val="tx1"/>
                </a:solidFill>
              </a:rPr>
              <a:t>, se, </a:t>
            </a:r>
            <a:r>
              <a:rPr lang="en-US" sz="1100" dirty="0" err="1">
                <a:solidFill>
                  <a:schemeClr val="tx1"/>
                </a:solidFill>
              </a:rPr>
              <a:t>ue</a:t>
            </a:r>
            <a:r>
              <a:rPr lang="en-US" sz="1100" dirty="0">
                <a:solidFill>
                  <a:schemeClr val="tx1"/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sel</a:t>
            </a:r>
            <a:r>
              <a:rPr lang="en-US" sz="1100" dirty="0">
                <a:solidFill>
                  <a:schemeClr val="tx1"/>
                </a:solidFill>
              </a:rPr>
              <a:t>, reset, clock, so, di, do, width=9, monitor=False):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    """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    Generic </a:t>
            </a:r>
            <a:r>
              <a:rPr lang="en-US" sz="1100" dirty="0" err="1" smtClean="0">
                <a:solidFill>
                  <a:schemeClr val="tx1"/>
                </a:solidFill>
              </a:rPr>
              <a:t>InstructionRegister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</a:rPr>
              <a:t>design following the Capture/Shift/Update protocol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    :</a:t>
            </a:r>
            <a:r>
              <a:rPr lang="en-US" sz="1100" dirty="0" err="1">
                <a:solidFill>
                  <a:schemeClr val="tx1"/>
                </a:solidFill>
              </a:rPr>
              <a:t>param</a:t>
            </a:r>
            <a:r>
              <a:rPr lang="en-US" sz="1100" dirty="0">
                <a:solidFill>
                  <a:schemeClr val="tx1"/>
                </a:solidFill>
              </a:rPr>
              <a:t> path: Dot path of the parent of this instance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    :</a:t>
            </a:r>
            <a:r>
              <a:rPr lang="en-US" sz="1100" dirty="0" err="1">
                <a:solidFill>
                  <a:schemeClr val="tx1"/>
                </a:solidFill>
              </a:rPr>
              <a:t>param</a:t>
            </a:r>
            <a:r>
              <a:rPr lang="en-US" sz="1100" dirty="0">
                <a:solidFill>
                  <a:schemeClr val="tx1"/>
                </a:solidFill>
              </a:rPr>
              <a:t> name: Instance name for debug logger (path instance)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    :</a:t>
            </a:r>
            <a:r>
              <a:rPr lang="en-US" sz="1100" dirty="0" err="1">
                <a:solidFill>
                  <a:schemeClr val="tx1"/>
                </a:solidFill>
              </a:rPr>
              <a:t>param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si</a:t>
            </a:r>
            <a:r>
              <a:rPr lang="en-US" sz="1100" dirty="0">
                <a:solidFill>
                  <a:schemeClr val="tx1"/>
                </a:solidFill>
              </a:rPr>
              <a:t>: </a:t>
            </a:r>
            <a:r>
              <a:rPr lang="en-US" sz="1100" dirty="0" err="1">
                <a:solidFill>
                  <a:schemeClr val="tx1"/>
                </a:solidFill>
              </a:rPr>
              <a:t>ScanIn</a:t>
            </a:r>
            <a:r>
              <a:rPr lang="en-US" sz="1100" dirty="0">
                <a:solidFill>
                  <a:schemeClr val="tx1"/>
                </a:solidFill>
              </a:rPr>
              <a:t> Port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    :</a:t>
            </a:r>
            <a:r>
              <a:rPr lang="en-US" sz="1100" dirty="0" err="1">
                <a:solidFill>
                  <a:schemeClr val="tx1"/>
                </a:solidFill>
              </a:rPr>
              <a:t>param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ce</a:t>
            </a:r>
            <a:r>
              <a:rPr lang="en-US" sz="1100" dirty="0">
                <a:solidFill>
                  <a:schemeClr val="tx1"/>
                </a:solidFill>
              </a:rPr>
              <a:t>: </a:t>
            </a:r>
            <a:r>
              <a:rPr lang="en-US" sz="1100" dirty="0" err="1">
                <a:solidFill>
                  <a:schemeClr val="tx1"/>
                </a:solidFill>
              </a:rPr>
              <a:t>CaptureEnable</a:t>
            </a:r>
            <a:r>
              <a:rPr lang="en-US" sz="1100" dirty="0">
                <a:solidFill>
                  <a:schemeClr val="tx1"/>
                </a:solidFill>
              </a:rPr>
              <a:t> Port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    :</a:t>
            </a:r>
            <a:r>
              <a:rPr lang="en-US" sz="1100" dirty="0" err="1">
                <a:solidFill>
                  <a:schemeClr val="tx1"/>
                </a:solidFill>
              </a:rPr>
              <a:t>param</a:t>
            </a:r>
            <a:r>
              <a:rPr lang="en-US" sz="1100" dirty="0">
                <a:solidFill>
                  <a:schemeClr val="tx1"/>
                </a:solidFill>
              </a:rPr>
              <a:t> se: </a:t>
            </a:r>
            <a:r>
              <a:rPr lang="en-US" sz="1100" dirty="0" err="1">
                <a:solidFill>
                  <a:schemeClr val="tx1"/>
                </a:solidFill>
              </a:rPr>
              <a:t>ShiftEnable</a:t>
            </a:r>
            <a:r>
              <a:rPr lang="en-US" sz="1100" dirty="0">
                <a:solidFill>
                  <a:schemeClr val="tx1"/>
                </a:solidFill>
              </a:rPr>
              <a:t> Port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    :</a:t>
            </a:r>
            <a:r>
              <a:rPr lang="en-US" sz="1100" dirty="0" err="1">
                <a:solidFill>
                  <a:schemeClr val="tx1"/>
                </a:solidFill>
              </a:rPr>
              <a:t>param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ue</a:t>
            </a:r>
            <a:r>
              <a:rPr lang="en-US" sz="1100" dirty="0">
                <a:solidFill>
                  <a:schemeClr val="tx1"/>
                </a:solidFill>
              </a:rPr>
              <a:t>: </a:t>
            </a:r>
            <a:r>
              <a:rPr lang="en-US" sz="1100" dirty="0" err="1">
                <a:solidFill>
                  <a:schemeClr val="tx1"/>
                </a:solidFill>
              </a:rPr>
              <a:t>UpdateEnable</a:t>
            </a:r>
            <a:r>
              <a:rPr lang="en-US" sz="1100" dirty="0">
                <a:solidFill>
                  <a:schemeClr val="tx1"/>
                </a:solidFill>
              </a:rPr>
              <a:t> Port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    :</a:t>
            </a:r>
            <a:r>
              <a:rPr lang="en-US" sz="1100" dirty="0" err="1">
                <a:solidFill>
                  <a:schemeClr val="tx1"/>
                </a:solidFill>
              </a:rPr>
              <a:t>param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sel</a:t>
            </a:r>
            <a:r>
              <a:rPr lang="en-US" sz="1100" dirty="0">
                <a:solidFill>
                  <a:schemeClr val="tx1"/>
                </a:solidFill>
              </a:rPr>
              <a:t>: Select Port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    :</a:t>
            </a:r>
            <a:r>
              <a:rPr lang="en-US" sz="1100" dirty="0" err="1">
                <a:solidFill>
                  <a:schemeClr val="tx1"/>
                </a:solidFill>
              </a:rPr>
              <a:t>param</a:t>
            </a:r>
            <a:r>
              <a:rPr lang="en-US" sz="1100" dirty="0">
                <a:solidFill>
                  <a:schemeClr val="tx1"/>
                </a:solidFill>
              </a:rPr>
              <a:t> reset: Reset Port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    :</a:t>
            </a:r>
            <a:r>
              <a:rPr lang="en-US" sz="1100" dirty="0" err="1">
                <a:solidFill>
                  <a:schemeClr val="tx1"/>
                </a:solidFill>
              </a:rPr>
              <a:t>param</a:t>
            </a:r>
            <a:r>
              <a:rPr lang="en-US" sz="1100" dirty="0">
                <a:solidFill>
                  <a:schemeClr val="tx1"/>
                </a:solidFill>
              </a:rPr>
              <a:t> clock: Clock Port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    :</a:t>
            </a:r>
            <a:r>
              <a:rPr lang="en-US" sz="1100" dirty="0" err="1">
                <a:solidFill>
                  <a:schemeClr val="tx1"/>
                </a:solidFill>
              </a:rPr>
              <a:t>param</a:t>
            </a:r>
            <a:r>
              <a:rPr lang="en-US" sz="1100" dirty="0">
                <a:solidFill>
                  <a:schemeClr val="tx1"/>
                </a:solidFill>
              </a:rPr>
              <a:t> so: </a:t>
            </a:r>
            <a:r>
              <a:rPr lang="en-US" sz="1100" dirty="0" err="1">
                <a:solidFill>
                  <a:schemeClr val="tx1"/>
                </a:solidFill>
              </a:rPr>
              <a:t>ScanOut</a:t>
            </a:r>
            <a:r>
              <a:rPr lang="en-US" sz="1100" dirty="0">
                <a:solidFill>
                  <a:schemeClr val="tx1"/>
                </a:solidFill>
              </a:rPr>
              <a:t> Port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    :</a:t>
            </a:r>
            <a:r>
              <a:rPr lang="en-US" sz="1100" dirty="0" err="1">
                <a:solidFill>
                  <a:schemeClr val="tx1"/>
                </a:solidFill>
              </a:rPr>
              <a:t>param</a:t>
            </a:r>
            <a:r>
              <a:rPr lang="en-US" sz="1100" dirty="0">
                <a:solidFill>
                  <a:schemeClr val="tx1"/>
                </a:solidFill>
              </a:rPr>
              <a:t> di: </a:t>
            </a:r>
            <a:r>
              <a:rPr lang="en-US" sz="1100" dirty="0" err="1">
                <a:solidFill>
                  <a:schemeClr val="tx1"/>
                </a:solidFill>
              </a:rPr>
              <a:t>DataIn</a:t>
            </a:r>
            <a:r>
              <a:rPr lang="en-US" sz="1100" dirty="0">
                <a:solidFill>
                  <a:schemeClr val="tx1"/>
                </a:solidFill>
              </a:rPr>
              <a:t> Port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    :</a:t>
            </a:r>
            <a:r>
              <a:rPr lang="en-US" sz="1100" dirty="0" err="1">
                <a:solidFill>
                  <a:schemeClr val="tx1"/>
                </a:solidFill>
              </a:rPr>
              <a:t>param</a:t>
            </a:r>
            <a:r>
              <a:rPr lang="en-US" sz="1100" dirty="0">
                <a:solidFill>
                  <a:schemeClr val="tx1"/>
                </a:solidFill>
              </a:rPr>
              <a:t> do: </a:t>
            </a:r>
            <a:r>
              <a:rPr lang="en-US" sz="1100" dirty="0" err="1">
                <a:solidFill>
                  <a:schemeClr val="tx1"/>
                </a:solidFill>
              </a:rPr>
              <a:t>DataOut</a:t>
            </a:r>
            <a:r>
              <a:rPr lang="en-US" sz="1100" dirty="0">
                <a:solidFill>
                  <a:schemeClr val="tx1"/>
                </a:solidFill>
              </a:rPr>
              <a:t> Port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    :</a:t>
            </a:r>
            <a:r>
              <a:rPr lang="en-US" sz="1100" dirty="0" err="1">
                <a:solidFill>
                  <a:schemeClr val="tx1"/>
                </a:solidFill>
              </a:rPr>
              <a:t>param</a:t>
            </a:r>
            <a:r>
              <a:rPr lang="en-US" sz="1100" dirty="0">
                <a:solidFill>
                  <a:schemeClr val="tx1"/>
                </a:solidFill>
              </a:rPr>
              <a:t> width: The number of bits contained in this register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    :</a:t>
            </a:r>
            <a:r>
              <a:rPr lang="en-US" sz="1100" dirty="0" err="1">
                <a:solidFill>
                  <a:schemeClr val="tx1"/>
                </a:solidFill>
              </a:rPr>
              <a:t>param</a:t>
            </a:r>
            <a:r>
              <a:rPr lang="en-US" sz="1100" dirty="0">
                <a:solidFill>
                  <a:schemeClr val="tx1"/>
                </a:solidFill>
              </a:rPr>
              <a:t> monitor: False=Do not turn on the signal monitors, True=Turn on the signal monitors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    """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8/3/2020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285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hardware simulation environment to experiment with ideas conforming to standards development</a:t>
            </a:r>
          </a:p>
          <a:p>
            <a:r>
              <a:rPr lang="en-US" dirty="0" smtClean="0"/>
              <a:t>A generalized software interface to the simulation environment allowing access from any language</a:t>
            </a:r>
          </a:p>
          <a:p>
            <a:r>
              <a:rPr lang="en-US" dirty="0" smtClean="0"/>
              <a:t>Published ideas of methodologies implementing standards concepts as examples of implementation</a:t>
            </a:r>
          </a:p>
          <a:p>
            <a:r>
              <a:rPr lang="en-US" dirty="0" smtClean="0"/>
              <a:t>Allow experimentation of different ideas to benchmark benefits and consequences of ideas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Hardware Simulation and Software Models for P1687.1 and P2654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8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 Entity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8/3/2020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73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 Entity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19400" y="1496706"/>
            <a:ext cx="3124200" cy="29433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343025" y="2106306"/>
            <a:ext cx="619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din</a:t>
            </a:r>
            <a:endParaRPr lang="en-US" sz="1400" dirty="0"/>
          </a:p>
        </p:txBody>
      </p:sp>
      <p:sp>
        <p:nvSpPr>
          <p:cNvPr id="17" name="Right Arrow 16"/>
          <p:cNvSpPr/>
          <p:nvPr/>
        </p:nvSpPr>
        <p:spPr>
          <a:xfrm>
            <a:off x="1933576" y="2163456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5943600" y="2723749"/>
            <a:ext cx="990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934200" y="27068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dout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568411" y="3564426"/>
            <a:ext cx="1410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depth</a:t>
            </a:r>
            <a:endParaRPr lang="en-US" sz="1400" dirty="0"/>
          </a:p>
        </p:txBody>
      </p:sp>
      <p:sp>
        <p:nvSpPr>
          <p:cNvPr id="33" name="Right Arrow 32"/>
          <p:cNvSpPr/>
          <p:nvPr/>
        </p:nvSpPr>
        <p:spPr>
          <a:xfrm>
            <a:off x="1950046" y="3621576"/>
            <a:ext cx="876300" cy="180975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347141" y="2374038"/>
            <a:ext cx="619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/>
              <a:t>addr</a:t>
            </a:r>
            <a:endParaRPr lang="en-US" sz="1400" dirty="0"/>
          </a:p>
        </p:txBody>
      </p:sp>
      <p:sp>
        <p:nvSpPr>
          <p:cNvPr id="44" name="Right Arrow 43"/>
          <p:cNvSpPr/>
          <p:nvPr/>
        </p:nvSpPr>
        <p:spPr>
          <a:xfrm>
            <a:off x="1937692" y="2431188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355379" y="2621178"/>
            <a:ext cx="619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we</a:t>
            </a:r>
            <a:endParaRPr lang="en-US" sz="1400" dirty="0"/>
          </a:p>
        </p:txBody>
      </p:sp>
      <p:sp>
        <p:nvSpPr>
          <p:cNvPr id="46" name="Right Arrow 45"/>
          <p:cNvSpPr/>
          <p:nvPr/>
        </p:nvSpPr>
        <p:spPr>
          <a:xfrm>
            <a:off x="1945930" y="2678328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359495" y="2888910"/>
            <a:ext cx="619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/>
              <a:t>clk</a:t>
            </a:r>
            <a:endParaRPr lang="en-US" sz="1400" dirty="0"/>
          </a:p>
        </p:txBody>
      </p:sp>
      <p:sp>
        <p:nvSpPr>
          <p:cNvPr id="48" name="Right Arrow 47"/>
          <p:cNvSpPr/>
          <p:nvPr/>
        </p:nvSpPr>
        <p:spPr>
          <a:xfrm>
            <a:off x="1950046" y="2946060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 </a:t>
            </a:r>
            <a:r>
              <a:rPr lang="en-US" dirty="0"/>
              <a:t>Entity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@block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def</a:t>
            </a:r>
            <a:r>
              <a:rPr lang="en-US" dirty="0">
                <a:solidFill>
                  <a:schemeClr val="tx1"/>
                </a:solidFill>
              </a:rPr>
              <a:t> ram(</a:t>
            </a:r>
            <a:r>
              <a:rPr lang="en-US" dirty="0" err="1">
                <a:solidFill>
                  <a:schemeClr val="tx1"/>
                </a:solidFill>
              </a:rPr>
              <a:t>dout</a:t>
            </a:r>
            <a:r>
              <a:rPr lang="en-US" dirty="0">
                <a:solidFill>
                  <a:schemeClr val="tx1"/>
                </a:solidFill>
              </a:rPr>
              <a:t>, din, </a:t>
            </a:r>
            <a:r>
              <a:rPr lang="en-US" dirty="0" err="1">
                <a:solidFill>
                  <a:schemeClr val="tx1"/>
                </a:solidFill>
              </a:rPr>
              <a:t>addr</a:t>
            </a:r>
            <a:r>
              <a:rPr lang="en-US" dirty="0">
                <a:solidFill>
                  <a:schemeClr val="tx1"/>
                </a:solidFill>
              </a:rPr>
              <a:t>, we, </a:t>
            </a:r>
            <a:r>
              <a:rPr lang="en-US" dirty="0" err="1">
                <a:solidFill>
                  <a:schemeClr val="tx1"/>
                </a:solidFill>
              </a:rPr>
              <a:t>clk</a:t>
            </a:r>
            <a:r>
              <a:rPr lang="en-US" dirty="0">
                <a:solidFill>
                  <a:schemeClr val="tx1"/>
                </a:solidFill>
              </a:rPr>
              <a:t>, depth=128):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"""  Ram model """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mem = [Signal(</a:t>
            </a:r>
            <a:r>
              <a:rPr lang="en-US" dirty="0" err="1">
                <a:solidFill>
                  <a:schemeClr val="tx1"/>
                </a:solidFill>
              </a:rPr>
              <a:t>intbv</a:t>
            </a:r>
            <a:r>
              <a:rPr lang="en-US" dirty="0">
                <a:solidFill>
                  <a:schemeClr val="tx1"/>
                </a:solidFill>
              </a:rPr>
              <a:t>(0)[8:]) for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in range(depth)]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@always(</a:t>
            </a:r>
            <a:r>
              <a:rPr lang="en-US" dirty="0" err="1">
                <a:solidFill>
                  <a:schemeClr val="tx1"/>
                </a:solidFill>
              </a:rPr>
              <a:t>clk.posedge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def</a:t>
            </a:r>
            <a:r>
              <a:rPr lang="en-US" dirty="0">
                <a:solidFill>
                  <a:schemeClr val="tx1"/>
                </a:solidFill>
              </a:rPr>
              <a:t> write():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if we: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    mem[</a:t>
            </a:r>
            <a:r>
              <a:rPr lang="en-US" dirty="0" err="1">
                <a:solidFill>
                  <a:schemeClr val="tx1"/>
                </a:solidFill>
              </a:rPr>
              <a:t>addr</a:t>
            </a:r>
            <a:r>
              <a:rPr lang="en-US" dirty="0">
                <a:solidFill>
                  <a:schemeClr val="tx1"/>
                </a:solidFill>
              </a:rPr>
              <a:t>].next = din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@</a:t>
            </a:r>
            <a:r>
              <a:rPr lang="en-US" dirty="0" err="1">
                <a:solidFill>
                  <a:schemeClr val="tx1"/>
                </a:solidFill>
              </a:rPr>
              <a:t>always_comb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def</a:t>
            </a:r>
            <a:r>
              <a:rPr lang="en-US" dirty="0">
                <a:solidFill>
                  <a:schemeClr val="tx1"/>
                </a:solidFill>
              </a:rPr>
              <a:t> read():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dout.next</a:t>
            </a:r>
            <a:r>
              <a:rPr lang="en-US" dirty="0">
                <a:solidFill>
                  <a:schemeClr val="tx1"/>
                </a:solidFill>
              </a:rPr>
              <a:t> = mem[</a:t>
            </a:r>
            <a:r>
              <a:rPr lang="en-US" dirty="0" err="1">
                <a:solidFill>
                  <a:schemeClr val="tx1"/>
                </a:solidFill>
              </a:rPr>
              <a:t>addr</a:t>
            </a:r>
            <a:r>
              <a:rPr lang="en-US" dirty="0">
                <a:solidFill>
                  <a:schemeClr val="tx1"/>
                </a:solidFill>
              </a:rPr>
              <a:t>]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return write, read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8/3/2020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085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ROM Entity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8/3/2020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58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ROM Entity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19400" y="1496706"/>
            <a:ext cx="3124200" cy="29433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343025" y="2106306"/>
            <a:ext cx="619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/>
              <a:t>addr</a:t>
            </a:r>
            <a:endParaRPr lang="en-US" sz="1400" dirty="0"/>
          </a:p>
        </p:txBody>
      </p:sp>
      <p:sp>
        <p:nvSpPr>
          <p:cNvPr id="17" name="Right Arrow 16"/>
          <p:cNvSpPr/>
          <p:nvPr/>
        </p:nvSpPr>
        <p:spPr>
          <a:xfrm>
            <a:off x="1933576" y="2163456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5943600" y="2723749"/>
            <a:ext cx="990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934200" y="27068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data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568411" y="3564426"/>
            <a:ext cx="1410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CONTENT</a:t>
            </a:r>
            <a:endParaRPr lang="en-US" sz="1400" dirty="0"/>
          </a:p>
        </p:txBody>
      </p:sp>
      <p:sp>
        <p:nvSpPr>
          <p:cNvPr id="33" name="Right Arrow 32"/>
          <p:cNvSpPr/>
          <p:nvPr/>
        </p:nvSpPr>
        <p:spPr>
          <a:xfrm>
            <a:off x="1950046" y="3621576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55377" y="3369278"/>
            <a:ext cx="864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Tuple of Read-Only Data Values as Integers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8616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ROM Entity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CONTENT = (17, 134, 52, 9)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@block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def</a:t>
            </a:r>
            <a:r>
              <a:rPr lang="en-US" dirty="0">
                <a:solidFill>
                  <a:schemeClr val="tx1"/>
                </a:solidFill>
              </a:rPr>
              <a:t> rom(</a:t>
            </a:r>
            <a:r>
              <a:rPr lang="en-US" dirty="0" err="1">
                <a:solidFill>
                  <a:schemeClr val="tx1"/>
                </a:solidFill>
              </a:rPr>
              <a:t>dout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addr</a:t>
            </a:r>
            <a:r>
              <a:rPr lang="en-US" dirty="0">
                <a:solidFill>
                  <a:schemeClr val="tx1"/>
                </a:solidFill>
              </a:rPr>
              <a:t>, CONTENT):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""" ROM model """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@</a:t>
            </a:r>
            <a:r>
              <a:rPr lang="en-US" dirty="0" err="1">
                <a:solidFill>
                  <a:schemeClr val="tx1"/>
                </a:solidFill>
              </a:rPr>
              <a:t>always_comb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def</a:t>
            </a:r>
            <a:r>
              <a:rPr lang="en-US" dirty="0">
                <a:solidFill>
                  <a:schemeClr val="tx1"/>
                </a:solidFill>
              </a:rPr>
              <a:t> read():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dout.next</a:t>
            </a:r>
            <a:r>
              <a:rPr lang="en-US" dirty="0">
                <a:solidFill>
                  <a:schemeClr val="tx1"/>
                </a:solidFill>
              </a:rPr>
              <a:t> = CONTENT[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addr</a:t>
            </a:r>
            <a:r>
              <a:rPr lang="en-US" dirty="0">
                <a:solidFill>
                  <a:schemeClr val="tx1"/>
                </a:solidFill>
              </a:rPr>
              <a:t>)]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return read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8/3/2020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1693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1095375"/>
            <a:ext cx="7772400" cy="2371725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8000" dirty="0" smtClean="0"/>
              <a:t>Controllers Models</a:t>
            </a:r>
            <a:endParaRPr lang="en-US" sz="8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1095375"/>
            <a:ext cx="7772400" cy="2371725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8000" dirty="0" smtClean="0"/>
              <a:t>Cores Models</a:t>
            </a:r>
            <a:endParaRPr lang="en-US" sz="8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5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2000"/>
              </a:lnSpc>
            </a:pPr>
            <a:r>
              <a:rPr lang="en-US" dirty="0" smtClean="0"/>
              <a:t>IP_1 Entity</a:t>
            </a:r>
            <a:br>
              <a:rPr lang="en-US" dirty="0" smtClean="0"/>
            </a:br>
            <a:r>
              <a:rPr lang="en-US" sz="1600" dirty="0" smtClean="0"/>
              <a:t>From </a:t>
            </a:r>
            <a:r>
              <a:rPr lang="en-US" sz="1600" dirty="0" err="1" smtClean="0"/>
              <a:t>Rearick</a:t>
            </a:r>
            <a:r>
              <a:rPr lang="en-US" sz="1600" dirty="0" smtClean="0"/>
              <a:t> Use Case Model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8/3/2020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19400" y="1496706"/>
            <a:ext cx="3511386" cy="29433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20350" y="2106306"/>
            <a:ext cx="841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>
                <a:solidFill>
                  <a:prstClr val="black"/>
                </a:solidFill>
              </a:rPr>
              <a:t>clk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1933576" y="2163456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6330786" y="2723749"/>
            <a:ext cx="990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21386" y="27068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prstClr val="black"/>
                </a:solidFill>
              </a:rPr>
              <a:t>o_clock_freq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1950046" y="3621576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28368" y="2489370"/>
            <a:ext cx="1537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solidFill>
                  <a:prstClr val="black"/>
                </a:solidFill>
              </a:rPr>
              <a:t>r</a:t>
            </a:r>
            <a:r>
              <a:rPr lang="en-US" sz="1400" dirty="0" err="1" smtClean="0">
                <a:solidFill>
                  <a:prstClr val="black"/>
                </a:solidFill>
              </a:rPr>
              <a:t>eset_n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1937692" y="2546520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81100" y="1531326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parent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62050" y="1796783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name</a:t>
            </a:r>
          </a:p>
        </p:txBody>
      </p:sp>
      <p:sp>
        <p:nvSpPr>
          <p:cNvPr id="49" name="Left Brace 48"/>
          <p:cNvSpPr/>
          <p:nvPr/>
        </p:nvSpPr>
        <p:spPr>
          <a:xfrm>
            <a:off x="1181100" y="1531326"/>
            <a:ext cx="180975" cy="5749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800" y="1638853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/>
              <a:t>For </a:t>
            </a:r>
            <a:r>
              <a:rPr lang="en-US" sz="900" err="1"/>
              <a:t>myHDL</a:t>
            </a:r>
            <a:r>
              <a:rPr lang="en-US" sz="900"/>
              <a:t> debugging</a:t>
            </a:r>
          </a:p>
        </p:txBody>
      </p:sp>
      <p:sp>
        <p:nvSpPr>
          <p:cNvPr id="51" name="Right Arrow 50"/>
          <p:cNvSpPr/>
          <p:nvPr/>
        </p:nvSpPr>
        <p:spPr>
          <a:xfrm>
            <a:off x="1952626" y="1860183"/>
            <a:ext cx="876300" cy="18097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>
            <a:off x="1943101" y="1594726"/>
            <a:ext cx="876300" cy="18097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93100" y="3577706"/>
            <a:ext cx="1537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solidFill>
                  <a:prstClr val="black"/>
                </a:solidFill>
              </a:rPr>
              <a:t>c</a:t>
            </a:r>
            <a:r>
              <a:rPr lang="en-US" sz="1400" dirty="0" err="1" smtClean="0">
                <a:solidFill>
                  <a:prstClr val="black"/>
                </a:solidFill>
              </a:rPr>
              <a:t>ount_max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A35E9947-0CD2-45F3-951C-DB2D4D549EA2}"/>
              </a:ext>
            </a:extLst>
          </p:cNvPr>
          <p:cNvSpPr/>
          <p:nvPr/>
        </p:nvSpPr>
        <p:spPr>
          <a:xfrm>
            <a:off x="3223272" y="1949148"/>
            <a:ext cx="1218646" cy="306847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rgbClr val="860908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77" tIns="34289" rIns="68577" bIns="342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800">
                <a:solidFill>
                  <a:sysClr val="window" lastClr="FFFFFF"/>
                </a:solidFill>
                <a:latin typeface="Goudy Old Style"/>
              </a:rPr>
              <a:t>Functional _Instruments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CF760423-E486-48A2-AE4A-8CA0DF792890}"/>
              </a:ext>
            </a:extLst>
          </p:cNvPr>
          <p:cNvSpPr txBox="1"/>
          <p:nvPr/>
        </p:nvSpPr>
        <p:spPr>
          <a:xfrm>
            <a:off x="4547380" y="1954880"/>
            <a:ext cx="264734" cy="288539"/>
          </a:xfrm>
          <a:prstGeom prst="rect">
            <a:avLst/>
          </a:prstGeom>
          <a:noFill/>
        </p:spPr>
        <p:txBody>
          <a:bodyPr wrap="none" lIns="68577" tIns="34289" rIns="68577" bIns="34289" rtlCol="0">
            <a:spAutoFit/>
          </a:bodyPr>
          <a:lstStyle/>
          <a:p>
            <a:pPr defTabSz="342884"/>
            <a:r>
              <a:rPr lang="en-US" sz="1400">
                <a:solidFill>
                  <a:prstClr val="black"/>
                </a:solidFill>
              </a:rPr>
              <a:t>…</a:t>
            </a:r>
          </a:p>
        </p:txBody>
      </p:sp>
      <p:sp>
        <p:nvSpPr>
          <p:cNvPr id="60" name="Left-Right Arrow 63">
            <a:extLst>
              <a:ext uri="{FF2B5EF4-FFF2-40B4-BE49-F238E27FC236}">
                <a16:creationId xmlns:a16="http://schemas.microsoft.com/office/drawing/2014/main" xmlns="" id="{83B32353-9324-4130-8893-50EE2E09D4AE}"/>
              </a:ext>
            </a:extLst>
          </p:cNvPr>
          <p:cNvSpPr/>
          <p:nvPr/>
        </p:nvSpPr>
        <p:spPr>
          <a:xfrm rot="16200000">
            <a:off x="5295863" y="2390740"/>
            <a:ext cx="484963" cy="215468"/>
          </a:xfrm>
          <a:prstGeom prst="leftRightArrow">
            <a:avLst>
              <a:gd name="adj1" fmla="val 50000"/>
              <a:gd name="adj2" fmla="val 27355"/>
            </a:avLst>
          </a:prstGeom>
          <a:solidFill>
            <a:srgbClr val="0070C0"/>
          </a:solidFill>
          <a:ln w="12700" cap="flat" cmpd="sng" algn="ctr">
            <a:solidFill>
              <a:srgbClr val="860908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77" tIns="34289" rIns="68577" bIns="342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900">
              <a:solidFill>
                <a:sysClr val="window" lastClr="FFFFFF"/>
              </a:solidFill>
              <a:latin typeface="Goudy Old Style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6CA324BF-9B14-466E-A81E-34C26CB27E64}"/>
              </a:ext>
            </a:extLst>
          </p:cNvPr>
          <p:cNvSpPr txBox="1"/>
          <p:nvPr/>
        </p:nvSpPr>
        <p:spPr>
          <a:xfrm>
            <a:off x="4547380" y="1954880"/>
            <a:ext cx="264734" cy="288539"/>
          </a:xfrm>
          <a:prstGeom prst="rect">
            <a:avLst/>
          </a:prstGeom>
          <a:noFill/>
        </p:spPr>
        <p:txBody>
          <a:bodyPr wrap="none" lIns="68577" tIns="34289" rIns="68577" bIns="34289" rtlCol="0">
            <a:spAutoFit/>
          </a:bodyPr>
          <a:lstStyle/>
          <a:p>
            <a:pPr defTabSz="342884"/>
            <a:r>
              <a:rPr lang="en-US" sz="1400">
                <a:solidFill>
                  <a:prstClr val="black"/>
                </a:solidFill>
              </a:rPr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0E9599B0-71F9-4F2B-B25D-F1B734DD4AD3}"/>
              </a:ext>
            </a:extLst>
          </p:cNvPr>
          <p:cNvSpPr/>
          <p:nvPr/>
        </p:nvSpPr>
        <p:spPr>
          <a:xfrm>
            <a:off x="4980960" y="1952529"/>
            <a:ext cx="1218646" cy="306847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rgbClr val="860908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77" tIns="34289" rIns="68577" bIns="342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800">
                <a:solidFill>
                  <a:sysClr val="window" lastClr="FFFFFF"/>
                </a:solidFill>
                <a:latin typeface="Goudy Old Style"/>
              </a:rPr>
              <a:t>Functional _Instruments</a:t>
            </a:r>
          </a:p>
        </p:txBody>
      </p:sp>
      <p:sp>
        <p:nvSpPr>
          <p:cNvPr id="63" name="Left-Right Arrow 63">
            <a:extLst>
              <a:ext uri="{FF2B5EF4-FFF2-40B4-BE49-F238E27FC236}">
                <a16:creationId xmlns:a16="http://schemas.microsoft.com/office/drawing/2014/main" xmlns="" id="{DB15937A-C17F-4579-A5C9-C19245AE3BFF}"/>
              </a:ext>
            </a:extLst>
          </p:cNvPr>
          <p:cNvSpPr/>
          <p:nvPr/>
        </p:nvSpPr>
        <p:spPr>
          <a:xfrm>
            <a:off x="2965446" y="1985961"/>
            <a:ext cx="249184" cy="215468"/>
          </a:xfrm>
          <a:prstGeom prst="leftRightArrow">
            <a:avLst>
              <a:gd name="adj1" fmla="val 50000"/>
              <a:gd name="adj2" fmla="val 27355"/>
            </a:avLst>
          </a:prstGeom>
          <a:solidFill>
            <a:srgbClr val="0070C0"/>
          </a:solidFill>
          <a:ln w="12700" cap="flat" cmpd="sng" algn="ctr">
            <a:solidFill>
              <a:srgbClr val="860908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0" tIns="34289" rIns="0" bIns="342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900">
                <a:solidFill>
                  <a:sysClr val="window" lastClr="FFFFFF"/>
                </a:solidFill>
                <a:latin typeface="Goudy Old Style"/>
              </a:rPr>
              <a:t>DI1</a:t>
            </a:r>
          </a:p>
        </p:txBody>
      </p:sp>
      <p:sp>
        <p:nvSpPr>
          <p:cNvPr id="3" name="Rectangle 2"/>
          <p:cNvSpPr/>
          <p:nvPr/>
        </p:nvSpPr>
        <p:spPr>
          <a:xfrm>
            <a:off x="3402232" y="3105665"/>
            <a:ext cx="1029730" cy="625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Clock Generator</a:t>
            </a:r>
            <a:endParaRPr lang="en-US" sz="1200" dirty="0"/>
          </a:p>
        </p:txBody>
      </p:sp>
      <p:sp>
        <p:nvSpPr>
          <p:cNvPr id="64" name="Rectangle 63"/>
          <p:cNvSpPr/>
          <p:nvPr/>
        </p:nvSpPr>
        <p:spPr>
          <a:xfrm>
            <a:off x="4872712" y="3101543"/>
            <a:ext cx="1029730" cy="625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Frequency Counter</a:t>
            </a:r>
            <a:endParaRPr lang="en-US" sz="1200" dirty="0"/>
          </a:p>
        </p:txBody>
      </p:sp>
      <p:sp>
        <p:nvSpPr>
          <p:cNvPr id="9" name="Right Arrow 8"/>
          <p:cNvSpPr/>
          <p:nvPr/>
        </p:nvSpPr>
        <p:spPr>
          <a:xfrm>
            <a:off x="4441918" y="3278658"/>
            <a:ext cx="430794" cy="233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2273643" y="3577706"/>
            <a:ext cx="230660" cy="3077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6595426" y="2723749"/>
            <a:ext cx="230660" cy="3077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51948" y="2552910"/>
            <a:ext cx="7259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16</a:t>
            </a:r>
            <a:endParaRPr lang="en-US" sz="1100" dirty="0"/>
          </a:p>
        </p:txBody>
      </p:sp>
      <p:sp>
        <p:nvSpPr>
          <p:cNvPr id="66" name="TextBox 65"/>
          <p:cNvSpPr txBox="1"/>
          <p:nvPr/>
        </p:nvSpPr>
        <p:spPr>
          <a:xfrm>
            <a:off x="2446641" y="3391853"/>
            <a:ext cx="7259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84367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2000"/>
              </a:lnSpc>
            </a:pPr>
            <a:r>
              <a:rPr lang="en-US" dirty="0" smtClean="0"/>
              <a:t>IP_2 Entity</a:t>
            </a:r>
            <a:br>
              <a:rPr lang="en-US" dirty="0" smtClean="0"/>
            </a:br>
            <a:r>
              <a:rPr lang="en-US" sz="1600" dirty="0" smtClean="0"/>
              <a:t>From </a:t>
            </a:r>
            <a:r>
              <a:rPr lang="en-US" sz="1600" dirty="0" err="1" smtClean="0"/>
              <a:t>Rearick</a:t>
            </a:r>
            <a:r>
              <a:rPr lang="en-US" sz="1600" dirty="0" smtClean="0"/>
              <a:t> Use Case Model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8/3/2020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19400" y="1496706"/>
            <a:ext cx="3124200" cy="29433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20350" y="2106306"/>
            <a:ext cx="841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solidFill>
                  <a:prstClr val="black"/>
                </a:solidFill>
              </a:rPr>
              <a:t>i</a:t>
            </a:r>
            <a:r>
              <a:rPr lang="en-US" sz="1400" dirty="0" err="1" smtClean="0">
                <a:solidFill>
                  <a:prstClr val="black"/>
                </a:solidFill>
              </a:rPr>
              <a:t>jtag_si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1933576" y="2163456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5943600" y="2723749"/>
            <a:ext cx="990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34200" y="27068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prstClr val="black"/>
                </a:solidFill>
              </a:rPr>
              <a:t>i</a:t>
            </a:r>
            <a:r>
              <a:rPr lang="en-US" sz="1600" dirty="0" err="1" smtClean="0">
                <a:solidFill>
                  <a:prstClr val="black"/>
                </a:solidFill>
              </a:rPr>
              <a:t>jtag_so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1950046" y="3621576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17D0B512-BE19-4AE8-9775-2EBAFF8E2DDE}"/>
              </a:ext>
            </a:extLst>
          </p:cNvPr>
          <p:cNvSpPr/>
          <p:nvPr/>
        </p:nvSpPr>
        <p:spPr>
          <a:xfrm>
            <a:off x="3031813" y="2370979"/>
            <a:ext cx="2764226" cy="120632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b"/>
          <a:lstStyle/>
          <a:p>
            <a:pPr algn="r" defTabSz="342884"/>
            <a:r>
              <a:rPr lang="en-US" sz="1400">
                <a:solidFill>
                  <a:prstClr val="black">
                    <a:lumMod val="50000"/>
                    <a:lumOff val="50000"/>
                  </a:prstClr>
                </a:solidFill>
              </a:rPr>
              <a:t>IP_2</a:t>
            </a:r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xmlns="" id="{C8C9F86A-12F0-4CEC-8AA6-3AC4D725F832}"/>
              </a:ext>
            </a:extLst>
          </p:cNvPr>
          <p:cNvSpPr/>
          <p:nvPr/>
        </p:nvSpPr>
        <p:spPr>
          <a:xfrm rot="16200000">
            <a:off x="2624638" y="2842196"/>
            <a:ext cx="795528" cy="152676"/>
          </a:xfrm>
          <a:prstGeom prst="hexagon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342884"/>
            <a:r>
              <a:rPr lang="en-US" sz="1100">
                <a:solidFill>
                  <a:prstClr val="white"/>
                </a:solidFill>
              </a:rPr>
              <a:t>1687 I/F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95C71DCE-71A4-41ED-B2FF-A66F10A55032}"/>
              </a:ext>
            </a:extLst>
          </p:cNvPr>
          <p:cNvCxnSpPr>
            <a:cxnSpLocks/>
          </p:cNvCxnSpPr>
          <p:nvPr/>
        </p:nvCxnSpPr>
        <p:spPr>
          <a:xfrm>
            <a:off x="3103146" y="3171746"/>
            <a:ext cx="168652" cy="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DD87AC21-5DA3-4AEF-ABA8-95F38D872B33}"/>
              </a:ext>
            </a:extLst>
          </p:cNvPr>
          <p:cNvSpPr/>
          <p:nvPr/>
        </p:nvSpPr>
        <p:spPr>
          <a:xfrm>
            <a:off x="3635810" y="3112289"/>
            <a:ext cx="285750" cy="177647"/>
          </a:xfrm>
          <a:prstGeom prst="rec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89" rIns="0" bIns="34289" rtlCol="0" anchor="ctr"/>
          <a:lstStyle/>
          <a:p>
            <a:pPr algn="ctr" defTabSz="342884"/>
            <a:r>
              <a:rPr lang="en-US" sz="900">
                <a:solidFill>
                  <a:prstClr val="white"/>
                </a:solidFill>
              </a:rPr>
              <a:t>SIB2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E80762C3-4C3C-4E21-A485-024069189359}"/>
              </a:ext>
            </a:extLst>
          </p:cNvPr>
          <p:cNvSpPr/>
          <p:nvPr/>
        </p:nvSpPr>
        <p:spPr>
          <a:xfrm>
            <a:off x="3639721" y="2630289"/>
            <a:ext cx="285750" cy="177647"/>
          </a:xfrm>
          <a:prstGeom prst="rec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89" rIns="0" bIns="34289" rtlCol="0" anchor="ctr"/>
          <a:lstStyle/>
          <a:p>
            <a:pPr algn="ctr" defTabSz="342884"/>
            <a:r>
              <a:rPr lang="en-US" sz="900">
                <a:solidFill>
                  <a:prstClr val="white"/>
                </a:solidFill>
              </a:rPr>
              <a:t>SIB1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315C90F1-6EAA-47CE-B6C0-E128397FACED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3925474" y="2719110"/>
            <a:ext cx="202514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74522AEA-6241-4747-8B3D-39D951117EFF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3098741" y="2719110"/>
            <a:ext cx="540981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5177E94F-811E-4461-9A0E-1573EB66B3C5}"/>
              </a:ext>
            </a:extLst>
          </p:cNvPr>
          <p:cNvCxnSpPr>
            <a:cxnSpLocks/>
          </p:cNvCxnSpPr>
          <p:nvPr/>
        </p:nvCxnSpPr>
        <p:spPr>
          <a:xfrm>
            <a:off x="3696871" y="2827235"/>
            <a:ext cx="0" cy="171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4DEF5E21-FD4E-4B9D-98E2-2FD2B27A33CB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3513781" y="3199494"/>
            <a:ext cx="122030" cy="161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9AB27C35-2ABF-4328-9F64-B67363E1F223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3921563" y="3201110"/>
            <a:ext cx="206425" cy="2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44DB9393-CA63-47ED-9AF1-F5D9E8F20F0F}"/>
              </a:ext>
            </a:extLst>
          </p:cNvPr>
          <p:cNvCxnSpPr>
            <a:cxnSpLocks/>
          </p:cNvCxnSpPr>
          <p:nvPr/>
        </p:nvCxnSpPr>
        <p:spPr>
          <a:xfrm>
            <a:off x="3868321" y="2827235"/>
            <a:ext cx="0" cy="16260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347EC7EE-A764-4FE3-B426-1AAF28120AC9}"/>
              </a:ext>
            </a:extLst>
          </p:cNvPr>
          <p:cNvCxnSpPr>
            <a:cxnSpLocks/>
          </p:cNvCxnSpPr>
          <p:nvPr/>
        </p:nvCxnSpPr>
        <p:spPr>
          <a:xfrm>
            <a:off x="3513781" y="3000304"/>
            <a:ext cx="1830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EC72FD57-05F9-4F5A-AE74-38E9E90F8AF9}"/>
              </a:ext>
            </a:extLst>
          </p:cNvPr>
          <p:cNvCxnSpPr>
            <a:cxnSpLocks/>
          </p:cNvCxnSpPr>
          <p:nvPr/>
        </p:nvCxnSpPr>
        <p:spPr>
          <a:xfrm>
            <a:off x="3517992" y="2998686"/>
            <a:ext cx="0" cy="200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97D1C821-72D4-41FC-90A8-81373AAF4798}"/>
              </a:ext>
            </a:extLst>
          </p:cNvPr>
          <p:cNvCxnSpPr>
            <a:cxnSpLocks/>
          </p:cNvCxnSpPr>
          <p:nvPr/>
        </p:nvCxnSpPr>
        <p:spPr>
          <a:xfrm>
            <a:off x="3868321" y="3289934"/>
            <a:ext cx="0" cy="165234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7DF74E95-D999-479D-AAE0-728D68869375}"/>
              </a:ext>
            </a:extLst>
          </p:cNvPr>
          <p:cNvCxnSpPr>
            <a:cxnSpLocks/>
          </p:cNvCxnSpPr>
          <p:nvPr/>
        </p:nvCxnSpPr>
        <p:spPr>
          <a:xfrm>
            <a:off x="3696871" y="3289937"/>
            <a:ext cx="0" cy="1609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4ECE29B2-DA7B-4584-9707-3E02CB579E44}"/>
              </a:ext>
            </a:extLst>
          </p:cNvPr>
          <p:cNvCxnSpPr>
            <a:cxnSpLocks/>
          </p:cNvCxnSpPr>
          <p:nvPr/>
        </p:nvCxnSpPr>
        <p:spPr>
          <a:xfrm>
            <a:off x="3271799" y="3450920"/>
            <a:ext cx="4250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3BD2962A-3257-4E6E-9BEE-4FD083EB94D0}"/>
              </a:ext>
            </a:extLst>
          </p:cNvPr>
          <p:cNvSpPr/>
          <p:nvPr/>
        </p:nvSpPr>
        <p:spPr>
          <a:xfrm>
            <a:off x="4140684" y="2600911"/>
            <a:ext cx="1143689" cy="2586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342884"/>
            <a:r>
              <a:rPr lang="en-US" sz="900" err="1">
                <a:solidFill>
                  <a:prstClr val="white"/>
                </a:solidFill>
              </a:rPr>
              <a:t>PowerSupplyMonitor</a:t>
            </a:r>
            <a:endParaRPr lang="en-US" sz="900">
              <a:solidFill>
                <a:prstClr val="white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7ED55529-0951-4630-A204-6CE339CF6F11}"/>
              </a:ext>
            </a:extLst>
          </p:cNvPr>
          <p:cNvCxnSpPr>
            <a:cxnSpLocks/>
          </p:cNvCxnSpPr>
          <p:nvPr/>
        </p:nvCxnSpPr>
        <p:spPr>
          <a:xfrm flipV="1">
            <a:off x="3869946" y="2980136"/>
            <a:ext cx="1586579" cy="96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B18ABCC6-E55F-4F10-A399-7A877383D2EA}"/>
              </a:ext>
            </a:extLst>
          </p:cNvPr>
          <p:cNvCxnSpPr>
            <a:cxnSpLocks/>
          </p:cNvCxnSpPr>
          <p:nvPr/>
        </p:nvCxnSpPr>
        <p:spPr>
          <a:xfrm>
            <a:off x="5456522" y="2730227"/>
            <a:ext cx="0" cy="249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E098305D-4515-46DB-A3B3-388532491AC1}"/>
              </a:ext>
            </a:extLst>
          </p:cNvPr>
          <p:cNvCxnSpPr>
            <a:cxnSpLocks/>
          </p:cNvCxnSpPr>
          <p:nvPr/>
        </p:nvCxnSpPr>
        <p:spPr>
          <a:xfrm flipV="1">
            <a:off x="5289162" y="2730228"/>
            <a:ext cx="16736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435EB641-D2D2-4ABC-8D54-22786D7AE299}"/>
              </a:ext>
            </a:extLst>
          </p:cNvPr>
          <p:cNvSpPr/>
          <p:nvPr/>
        </p:nvSpPr>
        <p:spPr>
          <a:xfrm>
            <a:off x="4128683" y="3075769"/>
            <a:ext cx="785617" cy="2586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342884"/>
            <a:r>
              <a:rPr lang="en-US" sz="900" err="1">
                <a:solidFill>
                  <a:prstClr val="white"/>
                </a:solidFill>
              </a:rPr>
              <a:t>NoiseMaker</a:t>
            </a:r>
            <a:endParaRPr lang="en-US" sz="900">
              <a:solidFill>
                <a:prstClr val="white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567B9E37-51C2-4220-ABCF-5E0D4B9D4343}"/>
              </a:ext>
            </a:extLst>
          </p:cNvPr>
          <p:cNvCxnSpPr>
            <a:cxnSpLocks/>
          </p:cNvCxnSpPr>
          <p:nvPr/>
        </p:nvCxnSpPr>
        <p:spPr>
          <a:xfrm>
            <a:off x="3868323" y="3454384"/>
            <a:ext cx="12112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B98C24B2-E161-4BA7-A2D3-AC33AA4FA1B6}"/>
              </a:ext>
            </a:extLst>
          </p:cNvPr>
          <p:cNvCxnSpPr>
            <a:cxnSpLocks/>
          </p:cNvCxnSpPr>
          <p:nvPr/>
        </p:nvCxnSpPr>
        <p:spPr>
          <a:xfrm>
            <a:off x="5079605" y="3204981"/>
            <a:ext cx="0" cy="249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A4DE73E7-C223-4783-A0B6-C04A9A38FDCB}"/>
              </a:ext>
            </a:extLst>
          </p:cNvPr>
          <p:cNvCxnSpPr>
            <a:cxnSpLocks/>
          </p:cNvCxnSpPr>
          <p:nvPr/>
        </p:nvCxnSpPr>
        <p:spPr>
          <a:xfrm flipV="1">
            <a:off x="4916366" y="3203296"/>
            <a:ext cx="167363" cy="1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0F379A07-C853-4542-9B14-B79B65B8CA52}"/>
              </a:ext>
            </a:extLst>
          </p:cNvPr>
          <p:cNvCxnSpPr>
            <a:cxnSpLocks/>
          </p:cNvCxnSpPr>
          <p:nvPr/>
        </p:nvCxnSpPr>
        <p:spPr>
          <a:xfrm>
            <a:off x="3271796" y="3169621"/>
            <a:ext cx="0" cy="281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28368" y="2489370"/>
            <a:ext cx="1537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>
                <a:solidFill>
                  <a:prstClr val="black"/>
                </a:solidFill>
              </a:rPr>
              <a:t>ijtag_interface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1937692" y="2546520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81100" y="1531326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parent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62050" y="1796783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name</a:t>
            </a:r>
          </a:p>
        </p:txBody>
      </p:sp>
      <p:sp>
        <p:nvSpPr>
          <p:cNvPr id="49" name="Left Brace 48"/>
          <p:cNvSpPr/>
          <p:nvPr/>
        </p:nvSpPr>
        <p:spPr>
          <a:xfrm>
            <a:off x="1181100" y="1531326"/>
            <a:ext cx="180975" cy="5749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800" y="1638853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/>
              <a:t>For </a:t>
            </a:r>
            <a:r>
              <a:rPr lang="en-US" sz="900" err="1"/>
              <a:t>myHDL</a:t>
            </a:r>
            <a:r>
              <a:rPr lang="en-US" sz="900"/>
              <a:t> debugging</a:t>
            </a:r>
          </a:p>
        </p:txBody>
      </p:sp>
      <p:sp>
        <p:nvSpPr>
          <p:cNvPr id="51" name="Right Arrow 50"/>
          <p:cNvSpPr/>
          <p:nvPr/>
        </p:nvSpPr>
        <p:spPr>
          <a:xfrm>
            <a:off x="1952626" y="1860183"/>
            <a:ext cx="876300" cy="18097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>
            <a:off x="1943101" y="1594726"/>
            <a:ext cx="876300" cy="18097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93100" y="3577706"/>
            <a:ext cx="1537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prstClr val="black"/>
                </a:solidFill>
              </a:rPr>
              <a:t>p</a:t>
            </a:r>
            <a:r>
              <a:rPr lang="en-US" sz="1400" dirty="0" smtClean="0">
                <a:solidFill>
                  <a:prstClr val="black"/>
                </a:solidFill>
              </a:rPr>
              <a:t>u_mbist1-5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1937686" y="3889308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80740" y="3845438"/>
            <a:ext cx="1537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solidFill>
                  <a:prstClr val="black"/>
                </a:solidFill>
              </a:rPr>
              <a:t>f</a:t>
            </a:r>
            <a:r>
              <a:rPr lang="en-US" sz="1400" dirty="0" err="1" smtClean="0">
                <a:solidFill>
                  <a:prstClr val="black"/>
                </a:solidFill>
              </a:rPr>
              <a:t>ast_ck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6" name="Right Arrow 55"/>
          <p:cNvSpPr/>
          <p:nvPr/>
        </p:nvSpPr>
        <p:spPr>
          <a:xfrm>
            <a:off x="1941802" y="4157040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84856" y="4113170"/>
            <a:ext cx="1537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>
                <a:solidFill>
                  <a:prstClr val="black"/>
                </a:solidFill>
              </a:rPr>
              <a:t>ck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8" name="Left-Right Arrow 63">
            <a:extLst>
              <a:ext uri="{FF2B5EF4-FFF2-40B4-BE49-F238E27FC236}">
                <a16:creationId xmlns:a16="http://schemas.microsoft.com/office/drawing/2014/main" xmlns="" id="{83B32353-9324-4130-8893-50EE2E09D4AE}"/>
              </a:ext>
            </a:extLst>
          </p:cNvPr>
          <p:cNvSpPr/>
          <p:nvPr/>
        </p:nvSpPr>
        <p:spPr>
          <a:xfrm rot="16200000">
            <a:off x="4554443" y="2242456"/>
            <a:ext cx="484963" cy="215468"/>
          </a:xfrm>
          <a:prstGeom prst="leftRightArrow">
            <a:avLst>
              <a:gd name="adj1" fmla="val 50000"/>
              <a:gd name="adj2" fmla="val 27355"/>
            </a:avLst>
          </a:prstGeom>
          <a:solidFill>
            <a:srgbClr val="0070C0"/>
          </a:solidFill>
          <a:ln w="12700" cap="flat" cmpd="sng" algn="ctr">
            <a:solidFill>
              <a:srgbClr val="860908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77" tIns="34289" rIns="68577" bIns="342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900">
              <a:solidFill>
                <a:sysClr val="window" lastClr="FFFFFF"/>
              </a:solidFill>
              <a:latin typeface="Goudy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314598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F1BA02-06A1-4F45-B9DF-25AA1D0F5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977606-E8DD-E642-86E0-9F7C27A8C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Provide a simulation environment consisting of various technologies implemented by a hierarchical topography </a:t>
            </a:r>
          </a:p>
          <a:p>
            <a:r>
              <a:rPr lang="en-US" dirty="0"/>
              <a:t>Model instruments using hardware test standards as the interface to the instruments </a:t>
            </a:r>
          </a:p>
          <a:p>
            <a:r>
              <a:rPr lang="en-US" dirty="0"/>
              <a:t>Provide a language independent interface to the simulated environment </a:t>
            </a:r>
          </a:p>
          <a:p>
            <a:r>
              <a:rPr lang="en-US" dirty="0"/>
              <a:t>Support testing of device and/or board designs in the </a:t>
            </a:r>
            <a:r>
              <a:rPr lang="en-US" dirty="0" smtClean="0"/>
              <a:t>simulator</a:t>
            </a:r>
          </a:p>
          <a:p>
            <a:r>
              <a:rPr lang="en-US" dirty="0" smtClean="0"/>
              <a:t>Provide software examples for implementing strategies supporting P1687.1 and P2654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E8D563-7BF4-6249-A313-595687A5B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9284929-748C-D441-AB42-380D7110D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Hardware Simulation and Software Models for P1687.1 and P2654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B7CC7CF-3BBD-9343-82AE-EAD2C0F15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2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1095375"/>
            <a:ext cx="7772400" cy="2371725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8000" dirty="0" smtClean="0"/>
              <a:t>Device Models</a:t>
            </a:r>
            <a:endParaRPr lang="en-US" sz="8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2749890"/>
            <a:ext cx="6400800" cy="13144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Bridges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3740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2000"/>
              </a:lnSpc>
            </a:pPr>
            <a:r>
              <a:rPr lang="en-US" dirty="0" smtClean="0"/>
              <a:t>TPSP Entity</a:t>
            </a:r>
            <a:br>
              <a:rPr lang="en-US" dirty="0" smtClean="0"/>
            </a:br>
            <a:r>
              <a:rPr lang="en-US" sz="1600" dirty="0" smtClean="0"/>
              <a:t>From Martin </a:t>
            </a:r>
            <a:r>
              <a:rPr lang="en-US" sz="1600" dirty="0" err="1" smtClean="0"/>
              <a:t>Keim</a:t>
            </a:r>
            <a:r>
              <a:rPr lang="en-US" sz="1600" dirty="0" smtClean="0"/>
              <a:t> Use Case Model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8/3/2020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38400" y="1496706"/>
            <a:ext cx="4588933" cy="29433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0868" y="2106306"/>
            <a:ext cx="841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solidFill>
                  <a:prstClr val="black"/>
                </a:solidFill>
              </a:rPr>
              <a:t>r</a:t>
            </a:r>
            <a:r>
              <a:rPr lang="en-US" sz="1400" dirty="0" err="1" smtClean="0">
                <a:solidFill>
                  <a:prstClr val="black"/>
                </a:solidFill>
              </a:rPr>
              <a:t>eset_n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1544094" y="2163456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7027333" y="2692916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886" y="2590974"/>
            <a:ext cx="1537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solidFill>
                  <a:prstClr val="black"/>
                </a:solidFill>
              </a:rPr>
              <a:t>s</a:t>
            </a:r>
            <a:r>
              <a:rPr lang="en-US" sz="1400" dirty="0" err="1" smtClean="0">
                <a:solidFill>
                  <a:prstClr val="black"/>
                </a:solidFill>
              </a:rPr>
              <a:t>pio_in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1548210" y="2648124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91618" y="1531326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parent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2568" y="1796783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name</a:t>
            </a:r>
          </a:p>
        </p:txBody>
      </p:sp>
      <p:sp>
        <p:nvSpPr>
          <p:cNvPr id="49" name="Left Brace 48"/>
          <p:cNvSpPr/>
          <p:nvPr/>
        </p:nvSpPr>
        <p:spPr>
          <a:xfrm>
            <a:off x="791618" y="1531326"/>
            <a:ext cx="180975" cy="5749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-84682" y="1638853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/>
              <a:t>For </a:t>
            </a:r>
            <a:r>
              <a:rPr lang="en-US" sz="900" err="1"/>
              <a:t>myHDL</a:t>
            </a:r>
            <a:r>
              <a:rPr lang="en-US" sz="900"/>
              <a:t> debugging</a:t>
            </a:r>
          </a:p>
        </p:txBody>
      </p:sp>
      <p:sp>
        <p:nvSpPr>
          <p:cNvPr id="51" name="Right Arrow 50"/>
          <p:cNvSpPr/>
          <p:nvPr/>
        </p:nvSpPr>
        <p:spPr>
          <a:xfrm>
            <a:off x="1563144" y="1860183"/>
            <a:ext cx="876300" cy="18097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>
            <a:off x="1553619" y="1594726"/>
            <a:ext cx="876300" cy="18097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071573" y="4107522"/>
            <a:ext cx="503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>
                <a:solidFill>
                  <a:prstClr val="black"/>
                </a:solidFill>
              </a:rPr>
              <a:t>tdo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7026365" y="2968389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82923" y="2872405"/>
            <a:ext cx="1537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>
                <a:solidFill>
                  <a:prstClr val="black"/>
                </a:solidFill>
              </a:rPr>
              <a:t>jtag_interface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6" name="Right Arrow 55"/>
          <p:cNvSpPr/>
          <p:nvPr/>
        </p:nvSpPr>
        <p:spPr>
          <a:xfrm>
            <a:off x="1552320" y="4157040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99" t="19635" r="16776" b="8116"/>
          <a:stretch/>
        </p:blipFill>
        <p:spPr>
          <a:xfrm>
            <a:off x="2671234" y="1751096"/>
            <a:ext cx="4094201" cy="2434585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7776519" y="1570012"/>
            <a:ext cx="906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solidFill>
                  <a:prstClr val="black"/>
                </a:solidFill>
              </a:rPr>
              <a:t>s</a:t>
            </a:r>
            <a:r>
              <a:rPr lang="en-US" sz="1400" dirty="0" err="1" smtClean="0">
                <a:solidFill>
                  <a:prstClr val="black"/>
                </a:solidFill>
              </a:rPr>
              <a:t>pio_en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0" name="Right Arrow 59"/>
          <p:cNvSpPr/>
          <p:nvPr/>
        </p:nvSpPr>
        <p:spPr>
          <a:xfrm>
            <a:off x="7027333" y="1658128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838301" y="1837744"/>
            <a:ext cx="906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>
                <a:solidFill>
                  <a:prstClr val="black"/>
                </a:solidFill>
              </a:rPr>
              <a:t>spio_out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2" name="Right Arrow 61"/>
          <p:cNvSpPr/>
          <p:nvPr/>
        </p:nvSpPr>
        <p:spPr>
          <a:xfrm>
            <a:off x="7031449" y="1925860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1240" y="2866944"/>
            <a:ext cx="1537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>
                <a:solidFill>
                  <a:prstClr val="black"/>
                </a:solidFill>
              </a:rPr>
              <a:t>spclk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4" name="Right Arrow 63"/>
          <p:cNvSpPr/>
          <p:nvPr/>
        </p:nvSpPr>
        <p:spPr>
          <a:xfrm>
            <a:off x="1560564" y="2924094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ight Arrow 64"/>
          <p:cNvSpPr/>
          <p:nvPr/>
        </p:nvSpPr>
        <p:spPr>
          <a:xfrm>
            <a:off x="7023211" y="3759734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43203" y="3825919"/>
            <a:ext cx="939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solidFill>
                  <a:prstClr val="black"/>
                </a:solidFill>
              </a:rPr>
              <a:t>t</a:t>
            </a:r>
            <a:r>
              <a:rPr lang="en-US" sz="1400" dirty="0" err="1" smtClean="0">
                <a:solidFill>
                  <a:prstClr val="black"/>
                </a:solidFill>
              </a:rPr>
              <a:t>do_en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7" name="Right Arrow 66"/>
          <p:cNvSpPr/>
          <p:nvPr/>
        </p:nvSpPr>
        <p:spPr>
          <a:xfrm>
            <a:off x="1556436" y="3889302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809597" y="2617674"/>
            <a:ext cx="503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>
                <a:solidFill>
                  <a:prstClr val="black"/>
                </a:solidFill>
              </a:rPr>
              <a:t>tdi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9" name="Right Arrow 68"/>
          <p:cNvSpPr/>
          <p:nvPr/>
        </p:nvSpPr>
        <p:spPr>
          <a:xfrm>
            <a:off x="7027327" y="4068656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802517" y="3534076"/>
            <a:ext cx="1537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</a:rPr>
              <a:t>power_usage</a:t>
            </a:r>
            <a:r>
              <a:rPr lang="en-US" sz="1400" dirty="0" smtClean="0">
                <a:solidFill>
                  <a:prstClr val="black"/>
                </a:solidFill>
              </a:rPr>
              <a:t>_</a:t>
            </a:r>
            <a:br>
              <a:rPr lang="en-US" sz="1400" dirty="0" smtClean="0">
                <a:solidFill>
                  <a:prstClr val="black"/>
                </a:solidFill>
              </a:rPr>
            </a:br>
            <a:r>
              <a:rPr lang="en-US" sz="1400" dirty="0" smtClean="0">
                <a:solidFill>
                  <a:prstClr val="black"/>
                </a:solidFill>
              </a:rPr>
              <a:t>register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783588" y="3920372"/>
            <a:ext cx="1137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thermal</a:t>
            </a:r>
            <a:r>
              <a:rPr lang="en-US" sz="1400" dirty="0" smtClean="0">
                <a:solidFill>
                  <a:prstClr val="black"/>
                </a:solidFill>
              </a:rPr>
              <a:t>_</a:t>
            </a:r>
            <a:br>
              <a:rPr lang="en-US" sz="1400" dirty="0" smtClean="0">
                <a:solidFill>
                  <a:prstClr val="black"/>
                </a:solidFill>
              </a:rPr>
            </a:br>
            <a:r>
              <a:rPr lang="en-US" sz="1400" dirty="0" smtClean="0">
                <a:solidFill>
                  <a:prstClr val="black"/>
                </a:solidFill>
              </a:rPr>
              <a:t>register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8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2000"/>
              </a:lnSpc>
            </a:pPr>
            <a:r>
              <a:rPr lang="en-US" dirty="0" smtClean="0"/>
              <a:t>SPItoI2C Entity</a:t>
            </a:r>
            <a:br>
              <a:rPr lang="en-US" dirty="0" smtClean="0"/>
            </a:br>
            <a:r>
              <a:rPr lang="en-US" sz="1600" dirty="0" smtClean="0"/>
              <a:t>From OpenCores.com Model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8/3/2020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64489" y="1496706"/>
            <a:ext cx="3064476" cy="29433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56956" y="2106306"/>
            <a:ext cx="841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prstClr val="black"/>
                </a:solidFill>
              </a:rPr>
              <a:t>clock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2170182" y="2163456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6129391" y="3154244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64974" y="2590974"/>
            <a:ext cx="1537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>
                <a:solidFill>
                  <a:prstClr val="black"/>
                </a:solidFill>
              </a:rPr>
              <a:t>sclk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174298" y="2648124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417706" y="1531326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parent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398656" y="1796783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name</a:t>
            </a:r>
          </a:p>
        </p:txBody>
      </p:sp>
      <p:sp>
        <p:nvSpPr>
          <p:cNvPr id="49" name="Left Brace 48"/>
          <p:cNvSpPr/>
          <p:nvPr/>
        </p:nvSpPr>
        <p:spPr>
          <a:xfrm>
            <a:off x="1417706" y="1531326"/>
            <a:ext cx="180975" cy="5749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41406" y="1638853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/>
              <a:t>For </a:t>
            </a:r>
            <a:r>
              <a:rPr lang="en-US" sz="900" err="1"/>
              <a:t>myHDL</a:t>
            </a:r>
            <a:r>
              <a:rPr lang="en-US" sz="900"/>
              <a:t> debugging</a:t>
            </a:r>
          </a:p>
        </p:txBody>
      </p:sp>
      <p:sp>
        <p:nvSpPr>
          <p:cNvPr id="51" name="Right Arrow 50"/>
          <p:cNvSpPr/>
          <p:nvPr/>
        </p:nvSpPr>
        <p:spPr>
          <a:xfrm>
            <a:off x="2189232" y="1860183"/>
            <a:ext cx="876300" cy="18097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>
            <a:off x="2179707" y="1594726"/>
            <a:ext cx="876300" cy="18097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>
            <a:off x="6128423" y="3429717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956835" y="3358447"/>
            <a:ext cx="638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prstClr val="black"/>
                </a:solidFill>
              </a:rPr>
              <a:t>trdy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993909" y="2031340"/>
            <a:ext cx="906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prstClr val="black"/>
                </a:solidFill>
              </a:rPr>
              <a:t>scl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0" name="Right Arrow 59"/>
          <p:cNvSpPr/>
          <p:nvPr/>
        </p:nvSpPr>
        <p:spPr>
          <a:xfrm>
            <a:off x="6129391" y="2119456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981549" y="2299072"/>
            <a:ext cx="906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prstClr val="black"/>
                </a:solidFill>
              </a:rPr>
              <a:t>sda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2" name="Right Arrow 61"/>
          <p:cNvSpPr/>
          <p:nvPr/>
        </p:nvSpPr>
        <p:spPr>
          <a:xfrm>
            <a:off x="6133507" y="2387188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77328" y="2866944"/>
            <a:ext cx="1537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>
                <a:solidFill>
                  <a:prstClr val="black"/>
                </a:solidFill>
              </a:rPr>
              <a:t>mosi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4" name="Right Arrow 63"/>
          <p:cNvSpPr/>
          <p:nvPr/>
        </p:nvSpPr>
        <p:spPr>
          <a:xfrm>
            <a:off x="2186652" y="2924094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69291" y="3825919"/>
            <a:ext cx="939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solidFill>
                  <a:prstClr val="black"/>
                </a:solidFill>
              </a:rPr>
              <a:t>s</a:t>
            </a:r>
            <a:r>
              <a:rPr lang="en-US" sz="1400" dirty="0" err="1" smtClean="0">
                <a:solidFill>
                  <a:prstClr val="black"/>
                </a:solidFill>
              </a:rPr>
              <a:t>s_n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7" name="Right Arrow 66"/>
          <p:cNvSpPr/>
          <p:nvPr/>
        </p:nvSpPr>
        <p:spPr>
          <a:xfrm>
            <a:off x="2182524" y="3889302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911655" y="3079002"/>
            <a:ext cx="617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prstClr val="black"/>
                </a:solidFill>
              </a:rPr>
              <a:t>miso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251" y="1981519"/>
            <a:ext cx="2105025" cy="192405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369310" y="2341086"/>
            <a:ext cx="841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solidFill>
                  <a:prstClr val="black"/>
                </a:solidFill>
              </a:rPr>
              <a:t>r</a:t>
            </a:r>
            <a:r>
              <a:rPr lang="en-US" sz="1400" dirty="0" err="1" smtClean="0">
                <a:solidFill>
                  <a:prstClr val="black"/>
                </a:solidFill>
              </a:rPr>
              <a:t>eset_n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2182536" y="2398236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99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1095375"/>
            <a:ext cx="7772400" cy="2371725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8000" dirty="0" smtClean="0"/>
              <a:t>Device Models</a:t>
            </a:r>
            <a:endParaRPr lang="en-US" sz="8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2749890"/>
            <a:ext cx="6400800" cy="13144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Use Cases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3984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1095375"/>
            <a:ext cx="7772400" cy="2371725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8000" dirty="0" smtClean="0"/>
              <a:t>Device Models</a:t>
            </a:r>
            <a:endParaRPr lang="en-US" sz="8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2749890"/>
            <a:ext cx="6400800" cy="13144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Hosts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3236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2000"/>
              </a:lnSpc>
            </a:pPr>
            <a:r>
              <a:rPr lang="en-US" dirty="0" err="1"/>
              <a:t>JTAGCtrlMaster</a:t>
            </a:r>
            <a:r>
              <a:rPr lang="en-US" dirty="0"/>
              <a:t> </a:t>
            </a:r>
            <a:r>
              <a:rPr lang="en-US" dirty="0" smtClean="0"/>
              <a:t>Entity</a:t>
            </a:r>
            <a:br>
              <a:rPr lang="en-US" dirty="0" smtClean="0"/>
            </a:br>
            <a:r>
              <a:rPr lang="en-US" sz="1600" dirty="0" smtClean="0"/>
              <a:t>From OpenCores.com Model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8/3/2020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35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64489" y="1496706"/>
            <a:ext cx="3064476" cy="29433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56956" y="2106306"/>
            <a:ext cx="841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>
                <a:solidFill>
                  <a:prstClr val="black"/>
                </a:solidFill>
              </a:rPr>
              <a:t>clk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2170182" y="2163456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6129391" y="3154244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64974" y="2590974"/>
            <a:ext cx="1537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>
                <a:solidFill>
                  <a:prstClr val="black"/>
                </a:solidFill>
              </a:rPr>
              <a:t>tdo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174298" y="2648124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417706" y="1531326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parent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398656" y="1796783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name</a:t>
            </a:r>
          </a:p>
        </p:txBody>
      </p:sp>
      <p:sp>
        <p:nvSpPr>
          <p:cNvPr id="49" name="Left Brace 48"/>
          <p:cNvSpPr/>
          <p:nvPr/>
        </p:nvSpPr>
        <p:spPr>
          <a:xfrm>
            <a:off x="1417706" y="1531326"/>
            <a:ext cx="180975" cy="5749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41406" y="1638853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/>
              <a:t>For </a:t>
            </a:r>
            <a:r>
              <a:rPr lang="en-US" sz="900" err="1"/>
              <a:t>myHDL</a:t>
            </a:r>
            <a:r>
              <a:rPr lang="en-US" sz="900"/>
              <a:t> debugging</a:t>
            </a:r>
          </a:p>
        </p:txBody>
      </p:sp>
      <p:sp>
        <p:nvSpPr>
          <p:cNvPr id="51" name="Right Arrow 50"/>
          <p:cNvSpPr/>
          <p:nvPr/>
        </p:nvSpPr>
        <p:spPr>
          <a:xfrm>
            <a:off x="2189232" y="1860183"/>
            <a:ext cx="876300" cy="18097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>
            <a:off x="2179707" y="1594726"/>
            <a:ext cx="876300" cy="18097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>
            <a:off x="6128423" y="3429717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956835" y="3358447"/>
            <a:ext cx="638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prstClr val="black"/>
                </a:solidFill>
              </a:rPr>
              <a:t>trdy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993909" y="2031340"/>
            <a:ext cx="1598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</a:rPr>
              <a:t>j</a:t>
            </a:r>
            <a:r>
              <a:rPr lang="en-US" sz="1400" dirty="0" err="1" smtClean="0">
                <a:solidFill>
                  <a:prstClr val="black"/>
                </a:solidFill>
              </a:rPr>
              <a:t>tag_interface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0" name="Right Arrow 59"/>
          <p:cNvSpPr/>
          <p:nvPr/>
        </p:nvSpPr>
        <p:spPr>
          <a:xfrm>
            <a:off x="6129391" y="2119456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981549" y="2299072"/>
            <a:ext cx="906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prstClr val="black"/>
                </a:solidFill>
              </a:rPr>
              <a:t>tdi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2" name="Right Arrow 61"/>
          <p:cNvSpPr/>
          <p:nvPr/>
        </p:nvSpPr>
        <p:spPr>
          <a:xfrm>
            <a:off x="6133507" y="2387188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69291" y="4188391"/>
            <a:ext cx="939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solidFill>
                  <a:prstClr val="black"/>
                </a:solidFill>
              </a:rPr>
              <a:t>bit_count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7" name="Right Arrow 66"/>
          <p:cNvSpPr/>
          <p:nvPr/>
        </p:nvSpPr>
        <p:spPr>
          <a:xfrm>
            <a:off x="2182524" y="4251774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911655" y="3079002"/>
            <a:ext cx="617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>
                <a:solidFill>
                  <a:prstClr val="black"/>
                </a:solidFill>
              </a:rPr>
              <a:t>dout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69310" y="2341086"/>
            <a:ext cx="841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solidFill>
                  <a:prstClr val="black"/>
                </a:solidFill>
              </a:rPr>
              <a:t>r</a:t>
            </a:r>
            <a:r>
              <a:rPr lang="en-US" sz="1400" dirty="0" err="1" smtClean="0">
                <a:solidFill>
                  <a:prstClr val="black"/>
                </a:solidFill>
              </a:rPr>
              <a:t>eset_n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2182536" y="2398236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2536764" y="4188391"/>
            <a:ext cx="140532" cy="3077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94916" y="4080258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16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281645" y="3904177"/>
            <a:ext cx="939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solidFill>
                  <a:prstClr val="black"/>
                </a:solidFill>
              </a:rPr>
              <a:t>s</a:t>
            </a:r>
            <a:r>
              <a:rPr lang="en-US" sz="1400" dirty="0" err="1" smtClean="0">
                <a:solidFill>
                  <a:prstClr val="black"/>
                </a:solidFill>
              </a:rPr>
              <a:t>tate_end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2194878" y="3967560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2549118" y="3904177"/>
            <a:ext cx="140532" cy="3077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607270" y="3812520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186249" y="3644677"/>
            <a:ext cx="102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>
                <a:solidFill>
                  <a:prstClr val="black"/>
                </a:solidFill>
              </a:rPr>
              <a:t>state_start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2182518" y="3708060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2536758" y="3644677"/>
            <a:ext cx="140532" cy="3077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594910" y="3544782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198603" y="3368701"/>
            <a:ext cx="102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>
                <a:solidFill>
                  <a:prstClr val="black"/>
                </a:solidFill>
              </a:rPr>
              <a:t>addr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6" name="Right Arrow 55"/>
          <p:cNvSpPr/>
          <p:nvPr/>
        </p:nvSpPr>
        <p:spPr>
          <a:xfrm>
            <a:off x="2194872" y="3432084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 flipH="1">
            <a:off x="2549112" y="3368701"/>
            <a:ext cx="140532" cy="3077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607264" y="3268806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10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1194481" y="3092725"/>
            <a:ext cx="102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prstClr val="black"/>
                </a:solidFill>
              </a:rPr>
              <a:t>din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9" name="Right Arrow 68"/>
          <p:cNvSpPr/>
          <p:nvPr/>
        </p:nvSpPr>
        <p:spPr>
          <a:xfrm>
            <a:off x="2190750" y="3156108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flipH="1">
            <a:off x="2544990" y="3092725"/>
            <a:ext cx="140532" cy="3077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603142" y="2992830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77328" y="2825754"/>
            <a:ext cx="1537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>
                <a:solidFill>
                  <a:prstClr val="black"/>
                </a:solidFill>
              </a:rPr>
              <a:t>wr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73" name="Right Arrow 72"/>
          <p:cNvSpPr/>
          <p:nvPr/>
        </p:nvSpPr>
        <p:spPr>
          <a:xfrm>
            <a:off x="2186652" y="2882904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417276" y="3092725"/>
            <a:ext cx="154381" cy="3077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500993" y="2981760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476368" y="1775701"/>
            <a:ext cx="1005016" cy="1217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Vector BRAM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305168" y="1775701"/>
            <a:ext cx="609600" cy="1357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TAP</a:t>
            </a:r>
            <a:br>
              <a:rPr lang="en-US" dirty="0" smtClean="0"/>
            </a:br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118919" y="3156108"/>
            <a:ext cx="1013254" cy="924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1200" dirty="0" smtClean="0"/>
              <a:t>State Machine</a:t>
            </a:r>
            <a:endParaRPr lang="en-US" sz="12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4376839" y="3157149"/>
            <a:ext cx="489204" cy="527872"/>
            <a:chOff x="4209536" y="3132648"/>
            <a:chExt cx="978408" cy="1055743"/>
          </a:xfrm>
          <a:solidFill>
            <a:srgbClr val="FFC000"/>
          </a:solidFill>
        </p:grpSpPr>
        <p:sp>
          <p:nvSpPr>
            <p:cNvPr id="19" name="Circular Arrow 18"/>
            <p:cNvSpPr/>
            <p:nvPr/>
          </p:nvSpPr>
          <p:spPr>
            <a:xfrm>
              <a:off x="4209536" y="3132648"/>
              <a:ext cx="978408" cy="978408"/>
            </a:xfrm>
            <a:prstGeom prst="circular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Circular Arrow 74"/>
            <p:cNvSpPr/>
            <p:nvPr/>
          </p:nvSpPr>
          <p:spPr>
            <a:xfrm rot="10800000">
              <a:off x="4209536" y="3209983"/>
              <a:ext cx="978408" cy="978408"/>
            </a:xfrm>
            <a:prstGeom prst="circular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6" name="Right Arrow 75"/>
          <p:cNvSpPr/>
          <p:nvPr/>
        </p:nvSpPr>
        <p:spPr>
          <a:xfrm flipH="1">
            <a:off x="6132539" y="3796305"/>
            <a:ext cx="876300" cy="18097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" name="Right Arrow 76"/>
          <p:cNvSpPr/>
          <p:nvPr/>
        </p:nvSpPr>
        <p:spPr>
          <a:xfrm flipH="1">
            <a:off x="6128417" y="4138179"/>
            <a:ext cx="876300" cy="18097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993903" y="3716797"/>
            <a:ext cx="1491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</a:rPr>
              <a:t>a</a:t>
            </a:r>
            <a:r>
              <a:rPr lang="en-US" sz="1400" dirty="0" err="1" smtClean="0">
                <a:solidFill>
                  <a:prstClr val="black"/>
                </a:solidFill>
              </a:rPr>
              <a:t>ddr_width</a:t>
            </a:r>
            <a:r>
              <a:rPr lang="en-US" sz="1400" dirty="0" smtClean="0">
                <a:solidFill>
                  <a:prstClr val="black"/>
                </a:solidFill>
              </a:rPr>
              <a:t>=10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973305" y="4083385"/>
            <a:ext cx="1491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prstClr val="black"/>
                </a:solidFill>
              </a:rPr>
              <a:t>data_width</a:t>
            </a:r>
            <a:r>
              <a:rPr lang="en-US" sz="1400" dirty="0" smtClean="0">
                <a:solidFill>
                  <a:prstClr val="black"/>
                </a:solidFill>
              </a:rPr>
              <a:t>=8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45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1095375"/>
            <a:ext cx="7772400" cy="2371725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8000" dirty="0" smtClean="0"/>
              <a:t>Instrument Models</a:t>
            </a:r>
            <a:endParaRPr lang="en-US" sz="8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1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Simulated MBIST Instrument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Hardware Simulation and Software Models for P1687.1 and P2654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5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Simulated MBIST Instrument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4791075"/>
            <a:ext cx="2847975" cy="273844"/>
          </a:xfrm>
        </p:spPr>
        <p:txBody>
          <a:bodyPr/>
          <a:lstStyle/>
          <a:p>
            <a:r>
              <a:rPr lang="en-US"/>
              <a:t>Hardware Simulation and Software Models for P1687.1 and P2654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38</a:t>
            </a:fld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80962" y="1276350"/>
            <a:ext cx="8910638" cy="3333750"/>
            <a:chOff x="80962" y="1276350"/>
            <a:chExt cx="8910638" cy="3333750"/>
          </a:xfrm>
        </p:grpSpPr>
        <p:sp>
          <p:nvSpPr>
            <p:cNvPr id="54" name="Rectangle 53"/>
            <p:cNvSpPr/>
            <p:nvPr/>
          </p:nvSpPr>
          <p:spPr>
            <a:xfrm>
              <a:off x="2733676" y="1276350"/>
              <a:ext cx="3667124" cy="28839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66825" y="1619250"/>
              <a:ext cx="6191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/>
                <a:t>clock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239000" y="1882973"/>
              <a:ext cx="1752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err="1"/>
                <a:t>initialize_delay</a:t>
              </a:r>
              <a:r>
                <a:rPr lang="en-US" sz="1400"/>
                <a:t>=10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505575" y="4302323"/>
              <a:ext cx="21716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err="1"/>
                <a:t>thermal_register</a:t>
              </a:r>
              <a:r>
                <a:rPr lang="en-US" sz="1400"/>
                <a:t>(0-100)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2400" y="4292798"/>
              <a:ext cx="24907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err="1"/>
                <a:t>power_usage_register</a:t>
              </a:r>
              <a:r>
                <a:rPr lang="en-US" sz="1400"/>
                <a:t>(0-100)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9550" y="3759398"/>
              <a:ext cx="17002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err="1"/>
                <a:t>status_register</a:t>
              </a:r>
              <a:r>
                <a:rPr lang="en-US" sz="1400"/>
                <a:t>[0:7]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962" y="3070336"/>
              <a:ext cx="18240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err="1"/>
                <a:t>control_register</a:t>
              </a:r>
              <a:r>
                <a:rPr lang="en-US" sz="1400"/>
                <a:t>[0:7]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66800" y="2037145"/>
              <a:ext cx="7810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err="1"/>
                <a:t>reset_n</a:t>
              </a:r>
              <a:endParaRPr lang="en-US" sz="14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239000" y="3330773"/>
              <a:ext cx="1600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err="1"/>
                <a:t>analyze_delay</a:t>
              </a:r>
              <a:r>
                <a:rPr lang="en-US" sz="1400"/>
                <a:t>=20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39000" y="2568773"/>
              <a:ext cx="1295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err="1"/>
                <a:t>test_delay</a:t>
              </a:r>
              <a:r>
                <a:rPr lang="en-US" sz="1400"/>
                <a:t>=30</a:t>
              </a: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3216733" y="1363391"/>
              <a:ext cx="2703784" cy="2703784"/>
              <a:chOff x="3216733" y="1363391"/>
              <a:chExt cx="2703784" cy="2703784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3216733" y="1363391"/>
                <a:ext cx="2703784" cy="2703784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MBIST</a:t>
                </a:r>
                <a:br>
                  <a:rPr lang="en-US">
                    <a:solidFill>
                      <a:schemeClr val="tx1"/>
                    </a:solidFill>
                  </a:rPr>
                </a:br>
                <a:r>
                  <a:rPr lang="en-US">
                    <a:solidFill>
                      <a:schemeClr val="tx1"/>
                    </a:solidFill>
                  </a:rPr>
                  <a:t>FSM</a:t>
                </a:r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3544163" y="1867966"/>
                <a:ext cx="2062578" cy="1722169"/>
                <a:chOff x="2855559" y="1330642"/>
                <a:chExt cx="3514725" cy="2934653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4817709" y="1330642"/>
                  <a:ext cx="685800" cy="609600"/>
                  <a:chOff x="4495800" y="1733550"/>
                  <a:chExt cx="685800" cy="609600"/>
                </a:xfrm>
              </p:grpSpPr>
              <p:sp>
                <p:nvSpPr>
                  <p:cNvPr id="18" name="Oval 17"/>
                  <p:cNvSpPr/>
                  <p:nvPr/>
                </p:nvSpPr>
                <p:spPr>
                  <a:xfrm>
                    <a:off x="4495800" y="1733550"/>
                    <a:ext cx="609600" cy="609600"/>
                  </a:xfrm>
                  <a:prstGeom prst="ellipse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495800" y="1904999"/>
                    <a:ext cx="685800" cy="2884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5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START</a:t>
                    </a:r>
                    <a:endParaRPr lang="en-US" sz="60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5665434" y="2092106"/>
                  <a:ext cx="685800" cy="609600"/>
                  <a:chOff x="3105150" y="2190750"/>
                  <a:chExt cx="685800" cy="609600"/>
                </a:xfrm>
              </p:grpSpPr>
              <p:sp>
                <p:nvSpPr>
                  <p:cNvPr id="21" name="Oval 20"/>
                  <p:cNvSpPr/>
                  <p:nvPr/>
                </p:nvSpPr>
                <p:spPr>
                  <a:xfrm>
                    <a:off x="3124200" y="2190750"/>
                    <a:ext cx="609600" cy="609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3105150" y="2419349"/>
                    <a:ext cx="685800" cy="23600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INITIALIZE</a:t>
                    </a:r>
                  </a:p>
                </p:txBody>
              </p: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3636609" y="1330642"/>
                  <a:ext cx="685800" cy="609600"/>
                  <a:chOff x="4695825" y="1809750"/>
                  <a:chExt cx="685800" cy="609600"/>
                </a:xfrm>
              </p:grpSpPr>
              <p:sp>
                <p:nvSpPr>
                  <p:cNvPr id="24" name="Oval 23"/>
                  <p:cNvSpPr/>
                  <p:nvPr/>
                </p:nvSpPr>
                <p:spPr>
                  <a:xfrm>
                    <a:off x="4724400" y="1809750"/>
                    <a:ext cx="609600" cy="609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4695825" y="1981199"/>
                    <a:ext cx="685800" cy="2884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5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IDLE</a:t>
                    </a:r>
                    <a:endParaRPr lang="en-US" sz="60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p:grpSp>
            <p:grpSp>
              <p:nvGrpSpPr>
                <p:cNvPr id="26" name="Group 25"/>
                <p:cNvGrpSpPr/>
                <p:nvPr/>
              </p:nvGrpSpPr>
              <p:grpSpPr>
                <a:xfrm>
                  <a:off x="5684484" y="3046095"/>
                  <a:ext cx="685800" cy="609600"/>
                  <a:chOff x="3019425" y="1390650"/>
                  <a:chExt cx="685800" cy="609600"/>
                </a:xfrm>
              </p:grpSpPr>
              <p:sp>
                <p:nvSpPr>
                  <p:cNvPr id="27" name="Oval 26"/>
                  <p:cNvSpPr/>
                  <p:nvPr/>
                </p:nvSpPr>
                <p:spPr>
                  <a:xfrm>
                    <a:off x="3048000" y="1390650"/>
                    <a:ext cx="609600" cy="609600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3019425" y="1551086"/>
                    <a:ext cx="685800" cy="3146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INITIALIZE</a:t>
                    </a:r>
                  </a:p>
                  <a:p>
                    <a:pPr algn="ctr"/>
                    <a:r>
                      <a:rPr lang="en-US" sz="3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DELAY</a:t>
                    </a:r>
                  </a:p>
                </p:txBody>
              </p:sp>
            </p:grpSp>
            <p:grpSp>
              <p:nvGrpSpPr>
                <p:cNvPr id="29" name="Group 28"/>
                <p:cNvGrpSpPr/>
                <p:nvPr/>
              </p:nvGrpSpPr>
              <p:grpSpPr>
                <a:xfrm>
                  <a:off x="4817709" y="3655695"/>
                  <a:ext cx="685800" cy="609600"/>
                  <a:chOff x="6019800" y="1981200"/>
                  <a:chExt cx="685800" cy="609600"/>
                </a:xfrm>
              </p:grpSpPr>
              <p:sp>
                <p:nvSpPr>
                  <p:cNvPr id="30" name="Oval 29"/>
                  <p:cNvSpPr/>
                  <p:nvPr/>
                </p:nvSpPr>
                <p:spPr>
                  <a:xfrm>
                    <a:off x="6048375" y="1981200"/>
                    <a:ext cx="609600" cy="609600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6019800" y="2152649"/>
                    <a:ext cx="685800" cy="2884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5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TEST</a:t>
                    </a:r>
                    <a:endParaRPr lang="en-US" sz="60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3627084" y="3653150"/>
                  <a:ext cx="685800" cy="609600"/>
                  <a:chOff x="6200775" y="2876550"/>
                  <a:chExt cx="685800" cy="609600"/>
                </a:xfrm>
              </p:grpSpPr>
              <p:sp>
                <p:nvSpPr>
                  <p:cNvPr id="33" name="Oval 32"/>
                  <p:cNvSpPr/>
                  <p:nvPr/>
                </p:nvSpPr>
                <p:spPr>
                  <a:xfrm>
                    <a:off x="6229350" y="2876550"/>
                    <a:ext cx="609600" cy="609600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6200775" y="2952750"/>
                    <a:ext cx="685800" cy="4195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5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TEST</a:t>
                    </a:r>
                    <a:br>
                      <a:rPr lang="en-US" sz="5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</a:br>
                    <a:r>
                      <a:rPr lang="en-US" sz="5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DELAY</a:t>
                    </a:r>
                    <a:endParaRPr lang="en-US" sz="60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p:grpSp>
            <p:grpSp>
              <p:nvGrpSpPr>
                <p:cNvPr id="35" name="Group 34"/>
                <p:cNvGrpSpPr/>
                <p:nvPr/>
              </p:nvGrpSpPr>
              <p:grpSpPr>
                <a:xfrm>
                  <a:off x="2903184" y="2904708"/>
                  <a:ext cx="685800" cy="609600"/>
                  <a:chOff x="6019800" y="1981200"/>
                  <a:chExt cx="685800" cy="609600"/>
                </a:xfrm>
              </p:grpSpPr>
              <p:sp>
                <p:nvSpPr>
                  <p:cNvPr id="36" name="Oval 35"/>
                  <p:cNvSpPr/>
                  <p:nvPr/>
                </p:nvSpPr>
                <p:spPr>
                  <a:xfrm>
                    <a:off x="6048375" y="1981200"/>
                    <a:ext cx="609600" cy="609600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6019800" y="2152649"/>
                    <a:ext cx="685800" cy="23600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ANALYZE</a:t>
                    </a:r>
                  </a:p>
                </p:txBody>
              </p:sp>
            </p:grpSp>
            <p:grpSp>
              <p:nvGrpSpPr>
                <p:cNvPr id="38" name="Group 37"/>
                <p:cNvGrpSpPr/>
                <p:nvPr/>
              </p:nvGrpSpPr>
              <p:grpSpPr>
                <a:xfrm>
                  <a:off x="2855559" y="1945867"/>
                  <a:ext cx="685800" cy="609600"/>
                  <a:chOff x="7219950" y="2976577"/>
                  <a:chExt cx="685800" cy="609600"/>
                </a:xfrm>
              </p:grpSpPr>
              <p:sp>
                <p:nvSpPr>
                  <p:cNvPr id="39" name="Oval 38"/>
                  <p:cNvSpPr/>
                  <p:nvPr/>
                </p:nvSpPr>
                <p:spPr>
                  <a:xfrm>
                    <a:off x="7267575" y="2976577"/>
                    <a:ext cx="609600" cy="609600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7219950" y="3128977"/>
                    <a:ext cx="685800" cy="3146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ANALYZE</a:t>
                    </a:r>
                    <a:br>
                      <a:rPr lang="en-US" sz="3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</a:br>
                    <a:r>
                      <a:rPr lang="en-US" sz="3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DELAY</a:t>
                    </a:r>
                  </a:p>
                </p:txBody>
              </p:sp>
            </p:grpSp>
            <p:cxnSp>
              <p:nvCxnSpPr>
                <p:cNvPr id="41" name="Curved Connector 40"/>
                <p:cNvCxnSpPr>
                  <a:stCxn id="24" idx="7"/>
                  <a:endCxn id="18" idx="1"/>
                </p:cNvCxnSpPr>
                <p:nvPr/>
              </p:nvCxnSpPr>
              <p:spPr>
                <a:xfrm rot="5400000" flipH="1" flipV="1">
                  <a:off x="4546246" y="1059180"/>
                  <a:ext cx="12700" cy="721473"/>
                </a:xfrm>
                <a:prstGeom prst="curvedConnector3">
                  <a:avLst>
                    <a:gd name="adj1" fmla="val 852929"/>
                  </a:avLst>
                </a:prstGeom>
                <a:ln w="38100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urved Connector 41"/>
                <p:cNvCxnSpPr>
                  <a:stCxn id="18" idx="6"/>
                  <a:endCxn id="21" idx="0"/>
                </p:cNvCxnSpPr>
                <p:nvPr/>
              </p:nvCxnSpPr>
              <p:spPr>
                <a:xfrm>
                  <a:off x="5427309" y="1635442"/>
                  <a:ext cx="561975" cy="456664"/>
                </a:xfrm>
                <a:prstGeom prst="curvedConnector2">
                  <a:avLst/>
                </a:prstGeom>
                <a:ln w="38100">
                  <a:solidFill>
                    <a:schemeClr val="accent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urved Connector 42"/>
                <p:cNvCxnSpPr>
                  <a:stCxn id="22" idx="3"/>
                  <a:endCxn id="28" idx="3"/>
                </p:cNvCxnSpPr>
                <p:nvPr/>
              </p:nvCxnSpPr>
              <p:spPr>
                <a:xfrm>
                  <a:off x="6351233" y="2438711"/>
                  <a:ext cx="19051" cy="925160"/>
                </a:xfrm>
                <a:prstGeom prst="curvedConnector3">
                  <a:avLst>
                    <a:gd name="adj1" fmla="val 2144723"/>
                  </a:avLst>
                </a:prstGeom>
                <a:ln w="38100">
                  <a:solidFill>
                    <a:schemeClr val="accent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Curved Connector 43"/>
                <p:cNvCxnSpPr>
                  <a:stCxn id="27" idx="4"/>
                  <a:endCxn id="31" idx="3"/>
                </p:cNvCxnSpPr>
                <p:nvPr/>
              </p:nvCxnSpPr>
              <p:spPr>
                <a:xfrm rot="5400000">
                  <a:off x="5602845" y="3556358"/>
                  <a:ext cx="315678" cy="514352"/>
                </a:xfrm>
                <a:prstGeom prst="curvedConnector2">
                  <a:avLst/>
                </a:prstGeom>
                <a:ln w="38100">
                  <a:solidFill>
                    <a:schemeClr val="accent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urved Connector 44"/>
                <p:cNvCxnSpPr>
                  <a:stCxn id="30" idx="3"/>
                  <a:endCxn id="33" idx="5"/>
                </p:cNvCxnSpPr>
                <p:nvPr/>
              </p:nvCxnSpPr>
              <p:spPr>
                <a:xfrm rot="5400000" flipH="1">
                  <a:off x="4554499" y="3794963"/>
                  <a:ext cx="2545" cy="759573"/>
                </a:xfrm>
                <a:prstGeom prst="curvedConnector3">
                  <a:avLst>
                    <a:gd name="adj1" fmla="val -7250452"/>
                  </a:avLst>
                </a:prstGeom>
                <a:ln w="38100">
                  <a:solidFill>
                    <a:schemeClr val="accent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urved Connector 45"/>
                <p:cNvCxnSpPr>
                  <a:stCxn id="33" idx="3"/>
                  <a:endCxn id="36" idx="4"/>
                </p:cNvCxnSpPr>
                <p:nvPr/>
              </p:nvCxnSpPr>
              <p:spPr>
                <a:xfrm rot="5400000" flipH="1">
                  <a:off x="3161162" y="3589705"/>
                  <a:ext cx="659168" cy="508374"/>
                </a:xfrm>
                <a:prstGeom prst="curvedConnector3">
                  <a:avLst>
                    <a:gd name="adj1" fmla="val -4874"/>
                  </a:avLst>
                </a:prstGeom>
                <a:ln w="38100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urved Connector 46"/>
                <p:cNvCxnSpPr>
                  <a:stCxn id="37" idx="1"/>
                  <a:endCxn id="40" idx="1"/>
                </p:cNvCxnSpPr>
                <p:nvPr/>
              </p:nvCxnSpPr>
              <p:spPr>
                <a:xfrm rot="10800000">
                  <a:off x="2855559" y="2255608"/>
                  <a:ext cx="47625" cy="938555"/>
                </a:xfrm>
                <a:prstGeom prst="curvedConnector3">
                  <a:avLst>
                    <a:gd name="adj1" fmla="val 917948"/>
                  </a:avLst>
                </a:prstGeom>
                <a:ln w="38100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urved Connector 47"/>
                <p:cNvCxnSpPr>
                  <a:stCxn id="39" idx="0"/>
                  <a:endCxn id="25" idx="1"/>
                </p:cNvCxnSpPr>
                <p:nvPr/>
              </p:nvCxnSpPr>
              <p:spPr>
                <a:xfrm rot="5400000" flipH="1" flipV="1">
                  <a:off x="3272523" y="1581781"/>
                  <a:ext cx="299547" cy="428625"/>
                </a:xfrm>
                <a:prstGeom prst="curvedConnector2">
                  <a:avLst/>
                </a:prstGeom>
                <a:ln w="38100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urved Connector 48"/>
                <p:cNvCxnSpPr>
                  <a:stCxn id="24" idx="1"/>
                  <a:endCxn id="24" idx="0"/>
                </p:cNvCxnSpPr>
                <p:nvPr/>
              </p:nvCxnSpPr>
              <p:spPr>
                <a:xfrm rot="5400000" flipH="1" flipV="1">
                  <a:off x="3817584" y="1267516"/>
                  <a:ext cx="89274" cy="215526"/>
                </a:xfrm>
                <a:prstGeom prst="curvedConnector3">
                  <a:avLst>
                    <a:gd name="adj1" fmla="val 356066"/>
                  </a:avLst>
                </a:prstGeom>
                <a:ln w="38100"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5" name="Left-Right Arrow 54"/>
            <p:cNvSpPr/>
            <p:nvPr/>
          </p:nvSpPr>
          <p:spPr>
            <a:xfrm>
              <a:off x="1852612" y="3030801"/>
              <a:ext cx="881064" cy="386849"/>
            </a:xfrm>
            <a:prstGeom prst="left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Left-Right Arrow 55"/>
            <p:cNvSpPr/>
            <p:nvPr/>
          </p:nvSpPr>
          <p:spPr>
            <a:xfrm>
              <a:off x="1852612" y="3718891"/>
              <a:ext cx="881064" cy="386849"/>
            </a:xfrm>
            <a:prstGeom prst="left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Left-Up Arrow 58"/>
            <p:cNvSpPr/>
            <p:nvPr/>
          </p:nvSpPr>
          <p:spPr>
            <a:xfrm>
              <a:off x="2590800" y="4160282"/>
              <a:ext cx="998080" cy="392668"/>
            </a:xfrm>
            <a:prstGeom prst="leftUp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Left-Up Arrow 60"/>
            <p:cNvSpPr/>
            <p:nvPr/>
          </p:nvSpPr>
          <p:spPr>
            <a:xfrm flipH="1">
              <a:off x="5555120" y="4160282"/>
              <a:ext cx="998080" cy="392668"/>
            </a:xfrm>
            <a:prstGeom prst="leftUp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Left-Right Arrow 61"/>
            <p:cNvSpPr/>
            <p:nvPr/>
          </p:nvSpPr>
          <p:spPr>
            <a:xfrm>
              <a:off x="6400800" y="1952506"/>
              <a:ext cx="881064" cy="149423"/>
            </a:xfrm>
            <a:prstGeom prst="leftRightArrow">
              <a:avLst/>
            </a:prstGeom>
            <a:solidFill>
              <a:srgbClr val="CC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Left-Right Arrow 62"/>
            <p:cNvSpPr/>
            <p:nvPr/>
          </p:nvSpPr>
          <p:spPr>
            <a:xfrm>
              <a:off x="6410325" y="2650183"/>
              <a:ext cx="881064" cy="149423"/>
            </a:xfrm>
            <a:prstGeom prst="leftRightArrow">
              <a:avLst/>
            </a:prstGeom>
            <a:solidFill>
              <a:srgbClr val="CC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eft-Right Arrow 63"/>
            <p:cNvSpPr/>
            <p:nvPr/>
          </p:nvSpPr>
          <p:spPr>
            <a:xfrm>
              <a:off x="6400800" y="3417650"/>
              <a:ext cx="881064" cy="149423"/>
            </a:xfrm>
            <a:prstGeom prst="leftRightArrow">
              <a:avLst/>
            </a:prstGeom>
            <a:solidFill>
              <a:srgbClr val="CC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771776" y="3542208"/>
              <a:ext cx="817104" cy="5539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500"/>
                <a:t>POWER PRESETS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500"/>
                <a:t>IDLE=5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500"/>
                <a:t>START=10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500"/>
                <a:t>INIT=30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500"/>
                <a:t>TEST=100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500"/>
                <a:t>ANALYZE=70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555120" y="3551742"/>
              <a:ext cx="807580" cy="5539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500"/>
                <a:t>THERMAL PRESETS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500"/>
                <a:t>IDLE=5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500"/>
                <a:t>START=10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500"/>
                <a:t>INIT=30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500"/>
                <a:t>TEST=100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500"/>
                <a:t>ANALYZE=70</a:t>
              </a:r>
            </a:p>
          </p:txBody>
        </p:sp>
        <p:sp>
          <p:nvSpPr>
            <p:cNvPr id="67" name="Left-Right Arrow 66"/>
            <p:cNvSpPr/>
            <p:nvPr/>
          </p:nvSpPr>
          <p:spPr>
            <a:xfrm>
              <a:off x="1852612" y="2495550"/>
              <a:ext cx="881064" cy="149423"/>
            </a:xfrm>
            <a:prstGeom prst="leftRightArrow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Left-Right Arrow 67"/>
            <p:cNvSpPr/>
            <p:nvPr/>
          </p:nvSpPr>
          <p:spPr>
            <a:xfrm>
              <a:off x="1847851" y="2742879"/>
              <a:ext cx="881064" cy="149423"/>
            </a:xfrm>
            <a:prstGeom prst="leftRightArrow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085850" y="2395577"/>
              <a:ext cx="7810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/>
                <a:t>parent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066800" y="2661034"/>
              <a:ext cx="7810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/>
                <a:t>name</a:t>
              </a:r>
            </a:p>
          </p:txBody>
        </p:sp>
        <p:sp>
          <p:nvSpPr>
            <p:cNvPr id="3" name="Left Brace 2"/>
            <p:cNvSpPr/>
            <p:nvPr/>
          </p:nvSpPr>
          <p:spPr>
            <a:xfrm>
              <a:off x="1085850" y="2395577"/>
              <a:ext cx="180975" cy="57498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09550" y="2503104"/>
              <a:ext cx="857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/>
                <a:t>For </a:t>
              </a:r>
              <a:r>
                <a:rPr lang="en-US" sz="900" err="1"/>
                <a:t>myHDL</a:t>
              </a:r>
              <a:r>
                <a:rPr lang="en-US" sz="900"/>
                <a:t> debugging</a:t>
              </a:r>
            </a:p>
          </p:txBody>
        </p:sp>
        <p:sp>
          <p:nvSpPr>
            <p:cNvPr id="72" name="Right Arrow 71"/>
            <p:cNvSpPr/>
            <p:nvPr/>
          </p:nvSpPr>
          <p:spPr>
            <a:xfrm>
              <a:off x="1857376" y="1676400"/>
              <a:ext cx="876300" cy="180975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ight Arrow 72"/>
            <p:cNvSpPr/>
            <p:nvPr/>
          </p:nvSpPr>
          <p:spPr>
            <a:xfrm>
              <a:off x="1857375" y="2105025"/>
              <a:ext cx="876300" cy="180975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905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MBIST Simulation State Machine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13234" y="4767263"/>
            <a:ext cx="905523" cy="273844"/>
          </a:xfrm>
        </p:spPr>
        <p:txBody>
          <a:bodyPr/>
          <a:lstStyle/>
          <a:p>
            <a:fld id="{40BAADF0-1749-4E8B-9691-B44A5F8C0895}" type="datetime1">
              <a:rPr lang="en-US" smtClean="0"/>
              <a:t>8/3/2020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767263"/>
            <a:ext cx="2847975" cy="273844"/>
          </a:xfrm>
        </p:spPr>
        <p:txBody>
          <a:bodyPr/>
          <a:lstStyle/>
          <a:p>
            <a:r>
              <a:rPr lang="en-US"/>
              <a:t>Hardware Simulation and Software Models for P1687.1 and P2654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12713" y="4767263"/>
            <a:ext cx="561975" cy="273844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39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398234" y="1047750"/>
            <a:ext cx="6248400" cy="3810000"/>
            <a:chOff x="1398234" y="1047750"/>
            <a:chExt cx="6248400" cy="3810000"/>
          </a:xfrm>
        </p:grpSpPr>
        <p:grpSp>
          <p:nvGrpSpPr>
            <p:cNvPr id="16" name="Group 15"/>
            <p:cNvGrpSpPr/>
            <p:nvPr/>
          </p:nvGrpSpPr>
          <p:grpSpPr>
            <a:xfrm>
              <a:off x="4817709" y="1330642"/>
              <a:ext cx="685800" cy="609600"/>
              <a:chOff x="4495800" y="1733550"/>
              <a:chExt cx="685800" cy="609600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4495800" y="1733550"/>
                <a:ext cx="609600" cy="6096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495800" y="1905000"/>
                <a:ext cx="6858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START</a:t>
                </a:r>
                <a:endParaRPr lang="en-US" sz="12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5665434" y="2092106"/>
              <a:ext cx="685800" cy="609600"/>
              <a:chOff x="3105150" y="2190750"/>
              <a:chExt cx="685800" cy="60960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3124200" y="2190750"/>
                <a:ext cx="609600" cy="609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105150" y="2419350"/>
                <a:ext cx="6858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INITIALIZE</a:t>
                </a:r>
                <a:endParaRPr lang="en-US" sz="8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3636609" y="1330642"/>
              <a:ext cx="685800" cy="609600"/>
              <a:chOff x="4695825" y="1809750"/>
              <a:chExt cx="685800" cy="609600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4724400" y="1809750"/>
                <a:ext cx="609600" cy="609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695825" y="1981200"/>
                <a:ext cx="6858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IDLE</a:t>
                </a:r>
                <a:endParaRPr lang="en-US" sz="12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684484" y="3046095"/>
              <a:ext cx="685800" cy="609600"/>
              <a:chOff x="3019425" y="1390650"/>
              <a:chExt cx="685800" cy="609600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3048000" y="1390650"/>
                <a:ext cx="609600" cy="6096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019425" y="1551086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INITIALIZE</a:t>
                </a:r>
              </a:p>
              <a:p>
                <a:pPr algn="ctr"/>
                <a:r>
                  <a:rPr lang="en-US" sz="7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DELAY</a:t>
                </a:r>
                <a:endParaRPr lang="en-US" sz="8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4817709" y="3655695"/>
              <a:ext cx="685800" cy="609600"/>
              <a:chOff x="6019800" y="1981200"/>
              <a:chExt cx="685800" cy="60960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6048375" y="1981200"/>
                <a:ext cx="609600" cy="6096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019800" y="2152650"/>
                <a:ext cx="6858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TEST</a:t>
                </a:r>
                <a:endParaRPr lang="en-US" sz="12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3627084" y="3653150"/>
              <a:ext cx="685800" cy="609600"/>
              <a:chOff x="6200775" y="2876550"/>
              <a:chExt cx="685800" cy="60960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6229350" y="2876550"/>
                <a:ext cx="609600" cy="6096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200775" y="2952750"/>
                <a:ext cx="685800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TEST</a:t>
                </a:r>
                <a:br>
                  <a:rPr lang="en-US" sz="11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</a:br>
                <a:r>
                  <a:rPr lang="en-US" sz="11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DELAY</a:t>
                </a:r>
                <a:endParaRPr lang="en-US" sz="12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2903184" y="2904708"/>
              <a:ext cx="685800" cy="609600"/>
              <a:chOff x="6019800" y="1981200"/>
              <a:chExt cx="685800" cy="60960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6048375" y="1981200"/>
                <a:ext cx="609600" cy="6096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6019800" y="2152650"/>
                <a:ext cx="6858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ANALYZE</a:t>
                </a:r>
                <a:endParaRPr lang="en-US" sz="10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2855559" y="1945867"/>
              <a:ext cx="685800" cy="609600"/>
              <a:chOff x="7219950" y="2976577"/>
              <a:chExt cx="685800" cy="609600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7267575" y="2976577"/>
                <a:ext cx="609600" cy="6096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7219950" y="3128977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ANALYZE</a:t>
                </a:r>
                <a:br>
                  <a:rPr lang="en-US" sz="9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</a:br>
                <a:r>
                  <a:rPr lang="en-US" sz="9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DELAY</a:t>
                </a:r>
                <a:endParaRPr lang="en-US" sz="10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cxnSp>
          <p:nvCxnSpPr>
            <p:cNvPr id="48" name="Curved Connector 47"/>
            <p:cNvCxnSpPr>
              <a:stCxn id="22" idx="7"/>
              <a:endCxn id="11" idx="1"/>
            </p:cNvCxnSpPr>
            <p:nvPr/>
          </p:nvCxnSpPr>
          <p:spPr>
            <a:xfrm rot="5400000" flipH="1" flipV="1">
              <a:off x="4546246" y="1059180"/>
              <a:ext cx="12700" cy="721473"/>
            </a:xfrm>
            <a:prstGeom prst="curvedConnector3">
              <a:avLst>
                <a:gd name="adj1" fmla="val 852929"/>
              </a:avLst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urved Connector 50"/>
            <p:cNvCxnSpPr>
              <a:stCxn id="11" idx="6"/>
              <a:endCxn id="18" idx="0"/>
            </p:cNvCxnSpPr>
            <p:nvPr/>
          </p:nvCxnSpPr>
          <p:spPr>
            <a:xfrm>
              <a:off x="5427309" y="1635442"/>
              <a:ext cx="561975" cy="456664"/>
            </a:xfrm>
            <a:prstGeom prst="curvedConnector2">
              <a:avLst/>
            </a:prstGeom>
            <a:ln w="38100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urved Connector 60"/>
            <p:cNvCxnSpPr>
              <a:stCxn id="19" idx="3"/>
              <a:endCxn id="29" idx="3"/>
            </p:cNvCxnSpPr>
            <p:nvPr/>
          </p:nvCxnSpPr>
          <p:spPr>
            <a:xfrm>
              <a:off x="6351234" y="2420734"/>
              <a:ext cx="19050" cy="939686"/>
            </a:xfrm>
            <a:prstGeom prst="curvedConnector3">
              <a:avLst>
                <a:gd name="adj1" fmla="val 1300000"/>
              </a:avLst>
            </a:prstGeom>
            <a:ln w="38100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urved Connector 71"/>
            <p:cNvCxnSpPr>
              <a:stCxn id="28" idx="4"/>
              <a:endCxn id="32" idx="3"/>
            </p:cNvCxnSpPr>
            <p:nvPr/>
          </p:nvCxnSpPr>
          <p:spPr>
            <a:xfrm rot="5400000">
              <a:off x="5609557" y="3549647"/>
              <a:ext cx="302255" cy="514350"/>
            </a:xfrm>
            <a:prstGeom prst="curvedConnector2">
              <a:avLst/>
            </a:prstGeom>
            <a:ln w="38100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urved Connector 73"/>
            <p:cNvCxnSpPr>
              <a:stCxn id="31" idx="3"/>
              <a:endCxn id="35" idx="5"/>
            </p:cNvCxnSpPr>
            <p:nvPr/>
          </p:nvCxnSpPr>
          <p:spPr>
            <a:xfrm rot="5400000" flipH="1">
              <a:off x="4554499" y="3794963"/>
              <a:ext cx="2545" cy="759573"/>
            </a:xfrm>
            <a:prstGeom prst="curvedConnector3">
              <a:avLst>
                <a:gd name="adj1" fmla="val -7250452"/>
              </a:avLst>
            </a:prstGeom>
            <a:ln w="38100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urved Connector 76"/>
            <p:cNvCxnSpPr>
              <a:stCxn id="35" idx="3"/>
              <a:endCxn id="38" idx="4"/>
            </p:cNvCxnSpPr>
            <p:nvPr/>
          </p:nvCxnSpPr>
          <p:spPr>
            <a:xfrm rot="5400000" flipH="1">
              <a:off x="3161162" y="3589705"/>
              <a:ext cx="659168" cy="508374"/>
            </a:xfrm>
            <a:prstGeom prst="curvedConnector3">
              <a:avLst>
                <a:gd name="adj1" fmla="val -4874"/>
              </a:avLst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urved Connector 79"/>
            <p:cNvCxnSpPr>
              <a:stCxn id="39" idx="1"/>
              <a:endCxn id="43" idx="1"/>
            </p:cNvCxnSpPr>
            <p:nvPr/>
          </p:nvCxnSpPr>
          <p:spPr>
            <a:xfrm rot="10800000">
              <a:off x="2855560" y="2282934"/>
              <a:ext cx="47625" cy="908641"/>
            </a:xfrm>
            <a:prstGeom prst="curvedConnector3">
              <a:avLst>
                <a:gd name="adj1" fmla="val 580000"/>
              </a:avLst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urved Connector 82"/>
            <p:cNvCxnSpPr>
              <a:stCxn id="42" idx="0"/>
              <a:endCxn id="23" idx="1"/>
            </p:cNvCxnSpPr>
            <p:nvPr/>
          </p:nvCxnSpPr>
          <p:spPr>
            <a:xfrm rot="5400000" flipH="1" flipV="1">
              <a:off x="3265811" y="1575070"/>
              <a:ext cx="312970" cy="428625"/>
            </a:xfrm>
            <a:prstGeom prst="curvedConnector2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urved Connector 84"/>
            <p:cNvCxnSpPr>
              <a:stCxn id="22" idx="1"/>
              <a:endCxn id="22" idx="0"/>
            </p:cNvCxnSpPr>
            <p:nvPr/>
          </p:nvCxnSpPr>
          <p:spPr>
            <a:xfrm rot="5400000" flipH="1" flipV="1">
              <a:off x="3817584" y="1267516"/>
              <a:ext cx="89274" cy="215526"/>
            </a:xfrm>
            <a:prstGeom prst="curvedConnector3">
              <a:avLst>
                <a:gd name="adj1" fmla="val 356066"/>
              </a:avLst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Callout 85"/>
            <p:cNvSpPr/>
            <p:nvPr/>
          </p:nvSpPr>
          <p:spPr>
            <a:xfrm>
              <a:off x="3931884" y="2420733"/>
              <a:ext cx="1352550" cy="454342"/>
            </a:xfrm>
            <a:prstGeom prst="wedgeEllipseCallout">
              <a:avLst>
                <a:gd name="adj1" fmla="val -41960"/>
                <a:gd name="adj2" fmla="val -195362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Entrance State</a:t>
              </a:r>
            </a:p>
          </p:txBody>
        </p:sp>
        <p:sp>
          <p:nvSpPr>
            <p:cNvPr id="87" name="Oval Callout 86"/>
            <p:cNvSpPr/>
            <p:nvPr/>
          </p:nvSpPr>
          <p:spPr>
            <a:xfrm>
              <a:off x="5427309" y="1047750"/>
              <a:ext cx="1685925" cy="454342"/>
            </a:xfrm>
            <a:prstGeom prst="wedgeEllipseCallout">
              <a:avLst>
                <a:gd name="adj1" fmla="val -57556"/>
                <a:gd name="adj2" fmla="val 54114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Control Start Bit moves to here</a:t>
              </a:r>
            </a:p>
          </p:txBody>
        </p:sp>
        <p:sp>
          <p:nvSpPr>
            <p:cNvPr id="88" name="Oval Callout 87"/>
            <p:cNvSpPr/>
            <p:nvPr/>
          </p:nvSpPr>
          <p:spPr>
            <a:xfrm>
              <a:off x="6198834" y="1635442"/>
              <a:ext cx="1371600" cy="647491"/>
            </a:xfrm>
            <a:prstGeom prst="wedgeEllipseCallout">
              <a:avLst>
                <a:gd name="adj1" fmla="val -52083"/>
                <a:gd name="adj2" fmla="val 55162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Simulating setup operations</a:t>
              </a:r>
            </a:p>
          </p:txBody>
        </p:sp>
        <p:sp>
          <p:nvSpPr>
            <p:cNvPr id="89" name="Oval Callout 88"/>
            <p:cNvSpPr/>
            <p:nvPr/>
          </p:nvSpPr>
          <p:spPr>
            <a:xfrm>
              <a:off x="6198834" y="3514307"/>
              <a:ext cx="1447800" cy="750988"/>
            </a:xfrm>
            <a:prstGeom prst="wedgeEllipseCallout">
              <a:avLst>
                <a:gd name="adj1" fmla="val -48465"/>
                <a:gd name="adj2" fmla="val -58542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Wait N clock ticks to simulate initialization</a:t>
              </a:r>
            </a:p>
          </p:txBody>
        </p:sp>
        <p:sp>
          <p:nvSpPr>
            <p:cNvPr id="90" name="Oval Callout 89"/>
            <p:cNvSpPr/>
            <p:nvPr/>
          </p:nvSpPr>
          <p:spPr>
            <a:xfrm>
              <a:off x="5284434" y="4173476"/>
              <a:ext cx="1371600" cy="684274"/>
            </a:xfrm>
            <a:prstGeom prst="wedgeEllipseCallout">
              <a:avLst>
                <a:gd name="adj1" fmla="val -51715"/>
                <a:gd name="adj2" fmla="val -61387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Simulating memory test operations</a:t>
              </a:r>
            </a:p>
          </p:txBody>
        </p:sp>
        <p:sp>
          <p:nvSpPr>
            <p:cNvPr id="91" name="Oval Callout 90"/>
            <p:cNvSpPr/>
            <p:nvPr/>
          </p:nvSpPr>
          <p:spPr>
            <a:xfrm>
              <a:off x="2541234" y="4265295"/>
              <a:ext cx="1724026" cy="592455"/>
            </a:xfrm>
            <a:prstGeom prst="wedgeEllipseCallout">
              <a:avLst>
                <a:gd name="adj1" fmla="val 25789"/>
                <a:gd name="adj2" fmla="val -67725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Wait N clock ticks to simulate testing</a:t>
              </a:r>
            </a:p>
          </p:txBody>
        </p:sp>
        <p:sp>
          <p:nvSpPr>
            <p:cNvPr id="92" name="Oval Callout 91"/>
            <p:cNvSpPr/>
            <p:nvPr/>
          </p:nvSpPr>
          <p:spPr>
            <a:xfrm>
              <a:off x="1626834" y="3209508"/>
              <a:ext cx="1304925" cy="680293"/>
            </a:xfrm>
            <a:prstGeom prst="wedgeEllipseCallout">
              <a:avLst>
                <a:gd name="adj1" fmla="val 65298"/>
                <a:gd name="adj2" fmla="val -38309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Simulating analysis operations</a:t>
              </a:r>
            </a:p>
          </p:txBody>
        </p:sp>
        <p:sp>
          <p:nvSpPr>
            <p:cNvPr id="93" name="Oval Callout 92"/>
            <p:cNvSpPr/>
            <p:nvPr/>
          </p:nvSpPr>
          <p:spPr>
            <a:xfrm>
              <a:off x="1398234" y="1502092"/>
              <a:ext cx="1600200" cy="748575"/>
            </a:xfrm>
            <a:prstGeom prst="wedgeEllipseCallout">
              <a:avLst>
                <a:gd name="adj1" fmla="val 58929"/>
                <a:gd name="adj2" fmla="val 29035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Wait N clock ticks to simulate analyzing</a:t>
              </a:r>
            </a:p>
          </p:txBody>
        </p:sp>
        <p:cxnSp>
          <p:nvCxnSpPr>
            <p:cNvPr id="7" name="Curved Connector 6"/>
            <p:cNvCxnSpPr>
              <a:stCxn id="28" idx="1"/>
              <a:endCxn id="23" idx="3"/>
            </p:cNvCxnSpPr>
            <p:nvPr/>
          </p:nvCxnSpPr>
          <p:spPr>
            <a:xfrm rot="16200000" flipV="1">
              <a:off x="4311135" y="1644171"/>
              <a:ext cx="1502472" cy="1479924"/>
            </a:xfrm>
            <a:prstGeom prst="curvedConnector2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urved Connector 8"/>
            <p:cNvCxnSpPr>
              <a:endCxn id="22" idx="4"/>
            </p:cNvCxnSpPr>
            <p:nvPr/>
          </p:nvCxnSpPr>
          <p:spPr>
            <a:xfrm rot="5400000" flipH="1" flipV="1">
              <a:off x="2967667" y="2727033"/>
              <a:ext cx="1789108" cy="215526"/>
            </a:xfrm>
            <a:prstGeom prst="curvedConnector3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43" idx="3"/>
              <a:endCxn id="22" idx="3"/>
            </p:cNvCxnSpPr>
            <p:nvPr/>
          </p:nvCxnSpPr>
          <p:spPr>
            <a:xfrm flipV="1">
              <a:off x="3541359" y="1850968"/>
              <a:ext cx="213099" cy="431965"/>
            </a:xfrm>
            <a:prstGeom prst="curvedConnector2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046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4992370" y="1509623"/>
            <a:ext cx="4091245" cy="35454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1100" dirty="0" err="1" smtClean="0">
                <a:solidFill>
                  <a:schemeClr val="tx1"/>
                </a:solidFill>
              </a:rPr>
              <a:t>myHDL</a:t>
            </a:r>
            <a:r>
              <a:rPr lang="en-US" sz="1100" dirty="0" smtClean="0">
                <a:solidFill>
                  <a:schemeClr val="tx1"/>
                </a:solidFill>
              </a:rPr>
              <a:t> Simulation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DCC663-9300-D04E-905B-639A56446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89857"/>
            <a:ext cx="8229600" cy="1200150"/>
          </a:xfrm>
        </p:spPr>
        <p:txBody>
          <a:bodyPr/>
          <a:lstStyle/>
          <a:p>
            <a:r>
              <a:rPr lang="en-US" dirty="0"/>
              <a:t>High Level Interface Architecture 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B4F4B4-6985-6346-BC58-A4B0E8AAD5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43800" y="4767263"/>
            <a:ext cx="905523" cy="273844"/>
          </a:xfrm>
        </p:spPr>
        <p:txBody>
          <a:bodyPr/>
          <a:lstStyle/>
          <a:p>
            <a:fld id="{B11D738E-8962-435F-8C43-147B8DD7E819}" type="datetime1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60E44E-8621-AF43-BF8F-F49790D4A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Hardware Simulation and Software Models for P1687.1 and P2654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D95221-66E1-F247-9037-662B6BB0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1BBC4A9D-F979-9D4E-A791-931F38C6DA33}"/>
              </a:ext>
            </a:extLst>
          </p:cNvPr>
          <p:cNvSpPr/>
          <p:nvPr/>
        </p:nvSpPr>
        <p:spPr>
          <a:xfrm>
            <a:off x="3826068" y="2559930"/>
            <a:ext cx="1166302" cy="706794"/>
          </a:xfrm>
          <a:prstGeom prst="roundRect">
            <a:avLst>
              <a:gd name="adj" fmla="val 2800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Telnet Server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968607EE-902E-1745-8180-D308F4F6494D}"/>
              </a:ext>
            </a:extLst>
          </p:cNvPr>
          <p:cNvSpPr/>
          <p:nvPr/>
        </p:nvSpPr>
        <p:spPr>
          <a:xfrm>
            <a:off x="5643124" y="2025119"/>
            <a:ext cx="521796" cy="1949680"/>
          </a:xfrm>
          <a:prstGeom prst="roundRect">
            <a:avLst>
              <a:gd name="adj" fmla="val 18143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Simulated Bus Interface </a:t>
            </a:r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xmlns="" id="{F90F4BC2-EDA1-1143-AC06-D45394BB6A7A}"/>
              </a:ext>
            </a:extLst>
          </p:cNvPr>
          <p:cNvSpPr/>
          <p:nvPr/>
        </p:nvSpPr>
        <p:spPr>
          <a:xfrm flipV="1">
            <a:off x="4992370" y="2804751"/>
            <a:ext cx="612920" cy="296884"/>
          </a:xfrm>
          <a:prstGeom prst="leftRightArrow">
            <a:avLst>
              <a:gd name="adj1" fmla="val 24242"/>
              <a:gd name="adj2" fmla="val 617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-Down 9">
            <a:extLst>
              <a:ext uri="{FF2B5EF4-FFF2-40B4-BE49-F238E27FC236}">
                <a16:creationId xmlns:a16="http://schemas.microsoft.com/office/drawing/2014/main" xmlns="" id="{CE7CB703-81AE-6F40-A57C-CCAAE64EBB02}"/>
              </a:ext>
            </a:extLst>
          </p:cNvPr>
          <p:cNvSpPr/>
          <p:nvPr/>
        </p:nvSpPr>
        <p:spPr>
          <a:xfrm>
            <a:off x="6128754" y="1612106"/>
            <a:ext cx="269669" cy="3332842"/>
          </a:xfrm>
          <a:prstGeom prst="upDownArrow">
            <a:avLst>
              <a:gd name="adj1" fmla="val 48203"/>
              <a:gd name="adj2" fmla="val 382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xmlns="" id="{7EE27FDE-13FC-AA49-B649-666EC9E26BD5}"/>
                  </a:ext>
                </a:extLst>
              </p14:cNvPr>
              <p14:cNvContentPartPr/>
              <p14:nvPr/>
            </p14:nvContentPartPr>
            <p14:xfrm>
              <a:off x="5661124" y="3187026"/>
              <a:ext cx="90720" cy="11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EE27FDE-13FC-AA49-B649-666EC9E26B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52160" y="3178026"/>
                <a:ext cx="108290" cy="2880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Arrow: Left-Right 24">
            <a:extLst>
              <a:ext uri="{FF2B5EF4-FFF2-40B4-BE49-F238E27FC236}">
                <a16:creationId xmlns:a16="http://schemas.microsoft.com/office/drawing/2014/main" xmlns="" id="{029ECB16-28ED-7A4B-A8A3-03FD8615F303}"/>
              </a:ext>
            </a:extLst>
          </p:cNvPr>
          <p:cNvSpPr/>
          <p:nvPr/>
        </p:nvSpPr>
        <p:spPr>
          <a:xfrm>
            <a:off x="6322814" y="3926321"/>
            <a:ext cx="523425" cy="38763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xmlns="" id="{885DA198-F98B-BD44-A76A-4263E41BFEF8}"/>
                  </a:ext>
                </a:extLst>
              </p14:cNvPr>
              <p14:cNvContentPartPr/>
              <p14:nvPr/>
            </p14:nvContentPartPr>
            <p14:xfrm>
              <a:off x="5643124" y="2269709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85DA198-F98B-BD44-A76A-4263E41BFEF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34124" y="2260709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Arrow: Left-Right 32">
            <a:extLst>
              <a:ext uri="{FF2B5EF4-FFF2-40B4-BE49-F238E27FC236}">
                <a16:creationId xmlns:a16="http://schemas.microsoft.com/office/drawing/2014/main" xmlns="" id="{6F6DF740-C173-0941-AA06-296B44AF0A71}"/>
              </a:ext>
            </a:extLst>
          </p:cNvPr>
          <p:cNvSpPr/>
          <p:nvPr/>
        </p:nvSpPr>
        <p:spPr>
          <a:xfrm>
            <a:off x="6333053" y="1705451"/>
            <a:ext cx="523425" cy="38763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xmlns="" id="{8773BDFC-35F6-7C41-9493-AB3CB1C00FC2}"/>
              </a:ext>
            </a:extLst>
          </p:cNvPr>
          <p:cNvSpPr/>
          <p:nvPr/>
        </p:nvSpPr>
        <p:spPr>
          <a:xfrm>
            <a:off x="6859178" y="1670725"/>
            <a:ext cx="879386" cy="45708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JTAG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xmlns="" id="{6F432E8A-9366-7C4E-985B-F296CC26088C}"/>
              </a:ext>
            </a:extLst>
          </p:cNvPr>
          <p:cNvSpPr/>
          <p:nvPr/>
        </p:nvSpPr>
        <p:spPr>
          <a:xfrm>
            <a:off x="6834332" y="2416122"/>
            <a:ext cx="879386" cy="45708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GPIO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xmlns="" id="{2728C5EE-5BF0-5043-8852-D30C36ED6B60}"/>
              </a:ext>
            </a:extLst>
          </p:cNvPr>
          <p:cNvSpPr/>
          <p:nvPr/>
        </p:nvSpPr>
        <p:spPr>
          <a:xfrm>
            <a:off x="6879689" y="3170591"/>
            <a:ext cx="879386" cy="457085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I2C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xmlns="" id="{90F8E712-F534-834B-9B1D-426243BDF8A0}"/>
              </a:ext>
            </a:extLst>
          </p:cNvPr>
          <p:cNvSpPr/>
          <p:nvPr/>
        </p:nvSpPr>
        <p:spPr>
          <a:xfrm>
            <a:off x="6846239" y="3891595"/>
            <a:ext cx="879386" cy="45708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SPI</a:t>
            </a:r>
          </a:p>
        </p:txBody>
      </p:sp>
      <p:sp>
        <p:nvSpPr>
          <p:cNvPr id="44" name="Arrow: Left-Right 43">
            <a:extLst>
              <a:ext uri="{FF2B5EF4-FFF2-40B4-BE49-F238E27FC236}">
                <a16:creationId xmlns:a16="http://schemas.microsoft.com/office/drawing/2014/main" xmlns="" id="{440DB9FF-0915-E542-B824-9146E2282885}"/>
              </a:ext>
            </a:extLst>
          </p:cNvPr>
          <p:cNvSpPr/>
          <p:nvPr/>
        </p:nvSpPr>
        <p:spPr>
          <a:xfrm>
            <a:off x="6332861" y="2438576"/>
            <a:ext cx="523425" cy="38763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Left-Right 45">
            <a:extLst>
              <a:ext uri="{FF2B5EF4-FFF2-40B4-BE49-F238E27FC236}">
                <a16:creationId xmlns:a16="http://schemas.microsoft.com/office/drawing/2014/main" xmlns="" id="{2D7E8819-4033-0D48-BC70-A3A1E2FCA673}"/>
              </a:ext>
            </a:extLst>
          </p:cNvPr>
          <p:cNvSpPr/>
          <p:nvPr/>
        </p:nvSpPr>
        <p:spPr>
          <a:xfrm>
            <a:off x="6322814" y="3193776"/>
            <a:ext cx="523425" cy="38763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xmlns="" id="{37C55D9E-9EE1-4A26-AC2A-165A43088553}"/>
              </a:ext>
            </a:extLst>
          </p:cNvPr>
          <p:cNvSpPr/>
          <p:nvPr/>
        </p:nvSpPr>
        <p:spPr>
          <a:xfrm>
            <a:off x="7841633" y="1579336"/>
            <a:ext cx="254001" cy="3410856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44C1432-8762-4B81-9B0A-05B234E5EA40}"/>
              </a:ext>
            </a:extLst>
          </p:cNvPr>
          <p:cNvSpPr txBox="1"/>
          <p:nvPr/>
        </p:nvSpPr>
        <p:spPr>
          <a:xfrm>
            <a:off x="7960631" y="2839810"/>
            <a:ext cx="121012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Host</a:t>
            </a:r>
            <a:br>
              <a:rPr lang="en-US"/>
            </a:br>
            <a:r>
              <a:rPr lang="en-US"/>
              <a:t>Test Bus</a:t>
            </a:r>
            <a:br>
              <a:rPr lang="en-US"/>
            </a:br>
            <a:r>
              <a:rPr lang="en-US"/>
              <a:t>Interfaces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xmlns="" id="{AC04515B-B3B3-4F8B-916C-A0B55DAA1166}"/>
              </a:ext>
            </a:extLst>
          </p:cNvPr>
          <p:cNvSpPr/>
          <p:nvPr/>
        </p:nvSpPr>
        <p:spPr>
          <a:xfrm>
            <a:off x="6846238" y="4508451"/>
            <a:ext cx="879386" cy="45708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Other</a:t>
            </a:r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xmlns="" id="{16EE761F-B904-48A0-9BC4-B7E700D7E300}"/>
              </a:ext>
            </a:extLst>
          </p:cNvPr>
          <p:cNvSpPr/>
          <p:nvPr/>
        </p:nvSpPr>
        <p:spPr>
          <a:xfrm>
            <a:off x="6322814" y="4534106"/>
            <a:ext cx="523425" cy="38763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3B8641B0-04C2-4FE1-843D-39C36F91ABA3}"/>
              </a:ext>
            </a:extLst>
          </p:cNvPr>
          <p:cNvSpPr/>
          <p:nvPr/>
        </p:nvSpPr>
        <p:spPr>
          <a:xfrm>
            <a:off x="2404835" y="1583871"/>
            <a:ext cx="988785" cy="65314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Telnet Client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xmlns="" id="{D6976D6F-59FE-48EC-AD37-B2BC66B36504}"/>
              </a:ext>
            </a:extLst>
          </p:cNvPr>
          <p:cNvSpPr/>
          <p:nvPr/>
        </p:nvSpPr>
        <p:spPr>
          <a:xfrm>
            <a:off x="2404834" y="2590799"/>
            <a:ext cx="988785" cy="65314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Telnet Client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xmlns="" id="{D5CB0FEF-9EC5-43BA-85D9-7007E88153EA}"/>
              </a:ext>
            </a:extLst>
          </p:cNvPr>
          <p:cNvSpPr/>
          <p:nvPr/>
        </p:nvSpPr>
        <p:spPr>
          <a:xfrm>
            <a:off x="2395762" y="3615870"/>
            <a:ext cx="988785" cy="65314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Telnet Client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08DEB7D6-400D-41F3-85B1-867EA1EE9F87}"/>
              </a:ext>
            </a:extLst>
          </p:cNvPr>
          <p:cNvSpPr/>
          <p:nvPr/>
        </p:nvSpPr>
        <p:spPr>
          <a:xfrm>
            <a:off x="352425" y="1445533"/>
            <a:ext cx="916214" cy="91621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C/C++ App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xmlns="" id="{7D646634-E7FF-4D14-972B-598C208B73CC}"/>
              </a:ext>
            </a:extLst>
          </p:cNvPr>
          <p:cNvSpPr/>
          <p:nvPr/>
        </p:nvSpPr>
        <p:spPr>
          <a:xfrm>
            <a:off x="1579123" y="1390117"/>
            <a:ext cx="521796" cy="1015323"/>
          </a:xfrm>
          <a:prstGeom prst="roundRect">
            <a:avLst>
              <a:gd name="adj" fmla="val 18143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Virtual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Drivers</a:t>
            </a:r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73D7702D-49B6-4909-8D70-B3B717166ED0}"/>
              </a:ext>
            </a:extLst>
          </p:cNvPr>
          <p:cNvCxnSpPr/>
          <p:nvPr/>
        </p:nvCxnSpPr>
        <p:spPr>
          <a:xfrm>
            <a:off x="2101395" y="1906359"/>
            <a:ext cx="307521" cy="181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26E24E51-4226-460F-AF93-32A0D57957B8}"/>
              </a:ext>
            </a:extLst>
          </p:cNvPr>
          <p:cNvCxnSpPr/>
          <p:nvPr/>
        </p:nvCxnSpPr>
        <p:spPr>
          <a:xfrm flipV="1">
            <a:off x="1264556" y="1904998"/>
            <a:ext cx="312964" cy="907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7F58BA67-7F16-4C0A-81B7-633D53E0B114}"/>
              </a:ext>
            </a:extLst>
          </p:cNvPr>
          <p:cNvSpPr/>
          <p:nvPr/>
        </p:nvSpPr>
        <p:spPr>
          <a:xfrm>
            <a:off x="352424" y="2448832"/>
            <a:ext cx="916214" cy="91621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Python</a:t>
            </a:r>
            <a:br>
              <a:rPr lang="en-US" sz="1100" b="1"/>
            </a:br>
            <a:r>
              <a:rPr lang="en-US" sz="1200" b="1"/>
              <a:t>App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xmlns="" id="{DD21A392-E150-42EB-B029-4164E53F6F8C}"/>
              </a:ext>
            </a:extLst>
          </p:cNvPr>
          <p:cNvSpPr/>
          <p:nvPr/>
        </p:nvSpPr>
        <p:spPr>
          <a:xfrm>
            <a:off x="1579123" y="2393416"/>
            <a:ext cx="521796" cy="1015323"/>
          </a:xfrm>
          <a:prstGeom prst="roundRect">
            <a:avLst>
              <a:gd name="adj" fmla="val 18143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Virtual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Drivers</a:t>
            </a:r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DE910807-17AD-40CD-A9D8-1C38B52F61D5}"/>
              </a:ext>
            </a:extLst>
          </p:cNvPr>
          <p:cNvCxnSpPr>
            <a:cxnSpLocks/>
          </p:cNvCxnSpPr>
          <p:nvPr/>
        </p:nvCxnSpPr>
        <p:spPr>
          <a:xfrm>
            <a:off x="2101395" y="2909659"/>
            <a:ext cx="307521" cy="181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342ADF92-9ADE-4A9D-81E7-3C4FE286FAB6}"/>
              </a:ext>
            </a:extLst>
          </p:cNvPr>
          <p:cNvCxnSpPr>
            <a:cxnSpLocks/>
          </p:cNvCxnSpPr>
          <p:nvPr/>
        </p:nvCxnSpPr>
        <p:spPr>
          <a:xfrm flipV="1">
            <a:off x="1264556" y="2908298"/>
            <a:ext cx="312964" cy="907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30709612-9861-4D2D-996D-B9805EFB66D0}"/>
              </a:ext>
            </a:extLst>
          </p:cNvPr>
          <p:cNvSpPr/>
          <p:nvPr/>
        </p:nvSpPr>
        <p:spPr>
          <a:xfrm>
            <a:off x="352423" y="3464831"/>
            <a:ext cx="916214" cy="91621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TCL</a:t>
            </a:r>
            <a:br>
              <a:rPr lang="en-US" sz="1200" b="1"/>
            </a:br>
            <a:r>
              <a:rPr lang="en-US" sz="1200" b="1"/>
              <a:t>App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xmlns="" id="{2C96A0FA-2F2E-4EC2-AB5C-6A0DDD91B0CD}"/>
              </a:ext>
            </a:extLst>
          </p:cNvPr>
          <p:cNvSpPr/>
          <p:nvPr/>
        </p:nvSpPr>
        <p:spPr>
          <a:xfrm>
            <a:off x="1579123" y="3409416"/>
            <a:ext cx="521796" cy="1015323"/>
          </a:xfrm>
          <a:prstGeom prst="roundRect">
            <a:avLst>
              <a:gd name="adj" fmla="val 18143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Virtual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Drivers</a:t>
            </a:r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70ACF1DC-AC8B-4511-B1A5-F721B730B33C}"/>
              </a:ext>
            </a:extLst>
          </p:cNvPr>
          <p:cNvCxnSpPr>
            <a:cxnSpLocks/>
          </p:cNvCxnSpPr>
          <p:nvPr/>
        </p:nvCxnSpPr>
        <p:spPr>
          <a:xfrm>
            <a:off x="2101395" y="3925659"/>
            <a:ext cx="307521" cy="181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652F169E-2FA8-4ABA-8B13-69758FC4AD40}"/>
              </a:ext>
            </a:extLst>
          </p:cNvPr>
          <p:cNvCxnSpPr>
            <a:cxnSpLocks/>
          </p:cNvCxnSpPr>
          <p:nvPr/>
        </p:nvCxnSpPr>
        <p:spPr>
          <a:xfrm flipV="1">
            <a:off x="1264556" y="3924298"/>
            <a:ext cx="312964" cy="907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6C66F995-ECC3-43A0-9A34-BDC00419AE33}"/>
              </a:ext>
            </a:extLst>
          </p:cNvPr>
          <p:cNvCxnSpPr/>
          <p:nvPr/>
        </p:nvCxnSpPr>
        <p:spPr>
          <a:xfrm>
            <a:off x="3326524" y="2203231"/>
            <a:ext cx="530116" cy="40202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ABF36EDF-5C28-40CD-A442-873C6FFB45F4}"/>
              </a:ext>
            </a:extLst>
          </p:cNvPr>
          <p:cNvCxnSpPr/>
          <p:nvPr/>
        </p:nvCxnSpPr>
        <p:spPr>
          <a:xfrm flipV="1">
            <a:off x="3331452" y="3230945"/>
            <a:ext cx="510408" cy="44537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BB602B93-DFA4-465F-B0E2-385A2CA9289D}"/>
              </a:ext>
            </a:extLst>
          </p:cNvPr>
          <p:cNvCxnSpPr/>
          <p:nvPr/>
        </p:nvCxnSpPr>
        <p:spPr>
          <a:xfrm>
            <a:off x="3395499" y="2932386"/>
            <a:ext cx="441434" cy="1773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xmlns="" id="{C1D27153-C4F9-47A8-8172-C4F648CD948A}"/>
              </a:ext>
            </a:extLst>
          </p:cNvPr>
          <p:cNvSpPr/>
          <p:nvPr/>
        </p:nvSpPr>
        <p:spPr>
          <a:xfrm>
            <a:off x="5057100" y="4112947"/>
            <a:ext cx="916370" cy="610913"/>
          </a:xfrm>
          <a:prstGeom prst="wedgeRoundRectCallout">
            <a:avLst>
              <a:gd name="adj1" fmla="val 74245"/>
              <a:gd name="adj2" fmla="val -34932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Wishbone, etc.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3999464" y="2303597"/>
            <a:ext cx="819509" cy="20128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MEMWRITE</a:t>
            </a:r>
            <a:endParaRPr lang="en-US" sz="1050" dirty="0"/>
          </a:p>
        </p:txBody>
      </p:sp>
      <p:sp>
        <p:nvSpPr>
          <p:cNvPr id="48" name="Rounded Rectangle 47"/>
          <p:cNvSpPr/>
          <p:nvPr/>
        </p:nvSpPr>
        <p:spPr>
          <a:xfrm>
            <a:off x="3999464" y="3327111"/>
            <a:ext cx="819509" cy="20128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MEMREAD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23021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MBIST Control Register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8/3/2020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Hardware Simulation and Software Models for P1687.1 and P2654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013103"/>
              </p:ext>
            </p:extLst>
          </p:nvPr>
        </p:nvGraphicFramePr>
        <p:xfrm>
          <a:off x="381000" y="1109607"/>
          <a:ext cx="8382000" cy="363457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34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48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60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Signal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021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err="1"/>
                        <a:t>analyze_wait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1=Double the </a:t>
                      </a:r>
                      <a:r>
                        <a:rPr lang="en-US" sz="1400" i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analyze_delay</a:t>
                      </a:r>
                      <a:r>
                        <a:rPr lang="en-US" sz="14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time to use at start, 0=Use the specified </a:t>
                      </a:r>
                      <a:r>
                        <a:rPr lang="en-US" sz="1400" i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analyze_delay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021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err="1"/>
                        <a:t>test_wait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1=Double the </a:t>
                      </a:r>
                      <a:r>
                        <a:rPr lang="en-US" sz="1400" i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test_delay</a:t>
                      </a:r>
                      <a:r>
                        <a:rPr lang="en-US" sz="14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time to use at start, 0=Use the specified </a:t>
                      </a:r>
                      <a:r>
                        <a:rPr lang="en-US" sz="1400" i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test_delay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021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err="1"/>
                        <a:t>initialize_wait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1=Double the </a:t>
                      </a:r>
                      <a:r>
                        <a:rPr lang="en-US" sz="1400" i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initialize_delay</a:t>
                      </a:r>
                      <a:r>
                        <a:rPr lang="en-US" sz="14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time to use at start, 0=Use the specified </a:t>
                      </a:r>
                      <a:r>
                        <a:rPr lang="en-US" sz="1400" i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initialize_delay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2021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err="1"/>
                        <a:t>inj_analyze_err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1=Inject error during </a:t>
                      </a:r>
                      <a:r>
                        <a:rPr lang="en-US" sz="1400" i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analyze_delay</a:t>
                      </a:r>
                      <a:r>
                        <a:rPr lang="en-US" sz="14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state, 0=Do not inject error during </a:t>
                      </a:r>
                      <a:r>
                        <a:rPr lang="en-US" sz="1400" i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analyze_delay</a:t>
                      </a:r>
                      <a:r>
                        <a:rPr lang="en-US" sz="14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state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2021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err="1"/>
                        <a:t>inj_test_err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1=Inject error during </a:t>
                      </a:r>
                      <a:r>
                        <a:rPr lang="en-US" sz="1400" i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test_delay</a:t>
                      </a:r>
                      <a:r>
                        <a:rPr lang="en-US" sz="14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state, 0=Do not inject error during </a:t>
                      </a:r>
                      <a:r>
                        <a:rPr lang="en-US" sz="1400" i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test_delay</a:t>
                      </a:r>
                      <a:r>
                        <a:rPr lang="en-US" sz="14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state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2149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abort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1=Stop the BIST operation and abort, 0=Do not abort the test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6008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1=Start the BIST operation, 0=NOP for status scans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517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MBIST Status Register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8/3/2020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Hardware Simulation and Software Models for P1687.1 and P2654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43315"/>
              </p:ext>
            </p:extLst>
          </p:nvPr>
        </p:nvGraphicFramePr>
        <p:xfrm>
          <a:off x="381000" y="1123951"/>
          <a:ext cx="8382000" cy="355830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34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48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6588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Signal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7199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Reserved1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Reserved.  Added so </a:t>
                      </a:r>
                      <a:r>
                        <a:rPr lang="en-US" sz="1400" i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status_register</a:t>
                      </a:r>
                      <a:r>
                        <a:rPr lang="en-US" sz="14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can be capture register and </a:t>
                      </a:r>
                      <a:r>
                        <a:rPr lang="en-US" sz="1400" i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control_register</a:t>
                      </a:r>
                      <a:r>
                        <a:rPr lang="en-US" sz="14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as update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7199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Reserved0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Reserved.  Added so </a:t>
                      </a:r>
                      <a:r>
                        <a:rPr lang="en-US" sz="1400" i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status_register</a:t>
                      </a:r>
                      <a:r>
                        <a:rPr lang="en-US" sz="14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can be capture register and </a:t>
                      </a:r>
                      <a:r>
                        <a:rPr lang="en-US" sz="1400" i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control_register</a:t>
                      </a:r>
                      <a:r>
                        <a:rPr lang="en-US" sz="14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as update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7199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err="1"/>
                        <a:t>analyze_error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1=Error during analyze state detected, 0=No error detected during analyze state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7199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err="1"/>
                        <a:t>test_error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1=Error during test state detected, 0=No error detected during test state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7199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err="1"/>
                        <a:t>unknown_error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1=Test aborted due to unknown error, 0=Test did not abort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9828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1=MBIST test is running, 0=MBIST test is not running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6588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1=Test passed, 0=Test failed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585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MBIST Power Usage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err="1"/>
              <a:t>power_usage_register</a:t>
            </a:r>
            <a:r>
              <a:rPr lang="en-US"/>
              <a:t> (</a:t>
            </a:r>
            <a:r>
              <a:rPr lang="en-US" err="1"/>
              <a:t>intbv</a:t>
            </a:r>
            <a:r>
              <a:rPr lang="en-US"/>
              <a:t>, min=0, max=101)</a:t>
            </a:r>
          </a:p>
          <a:p>
            <a:r>
              <a:rPr lang="en-US"/>
              <a:t>Percentage of allocated power for each step</a:t>
            </a:r>
          </a:p>
          <a:p>
            <a:r>
              <a:rPr lang="en-US"/>
              <a:t>Built-in preset values for each step of operation</a:t>
            </a:r>
          </a:p>
          <a:p>
            <a:pPr lvl="1"/>
            <a:r>
              <a:rPr lang="en-US"/>
              <a:t>IDLE=5</a:t>
            </a:r>
          </a:p>
          <a:p>
            <a:pPr lvl="1"/>
            <a:r>
              <a:rPr lang="en-US"/>
              <a:t>START=10</a:t>
            </a:r>
          </a:p>
          <a:p>
            <a:pPr lvl="1"/>
            <a:r>
              <a:rPr lang="en-US"/>
              <a:t>INIT=30</a:t>
            </a:r>
          </a:p>
          <a:p>
            <a:pPr lvl="1"/>
            <a:r>
              <a:rPr lang="en-US"/>
              <a:t>TEST=100</a:t>
            </a:r>
          </a:p>
          <a:p>
            <a:pPr lvl="1"/>
            <a:r>
              <a:rPr lang="en-US"/>
              <a:t>ANALYZE=70</a:t>
            </a:r>
          </a:p>
          <a:p>
            <a:r>
              <a:rPr lang="en-US"/>
              <a:t>Value output used with power manager to calculate a simulated power load for the whole board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8/3/2020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Hardware Simulation and Software Models for P1687.1 and P2654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6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MBIST Temperature Usage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err="1"/>
              <a:t>thermal_register</a:t>
            </a:r>
            <a:r>
              <a:rPr lang="en-US"/>
              <a:t> (</a:t>
            </a:r>
            <a:r>
              <a:rPr lang="en-US" err="1"/>
              <a:t>intbv</a:t>
            </a:r>
            <a:r>
              <a:rPr lang="en-US"/>
              <a:t>, min=0, max=101)</a:t>
            </a:r>
          </a:p>
          <a:p>
            <a:r>
              <a:rPr lang="en-US"/>
              <a:t>Percentage of allocated thermal rating for each step</a:t>
            </a:r>
          </a:p>
          <a:p>
            <a:r>
              <a:rPr lang="en-US"/>
              <a:t>Built-in preset values for each step of operation</a:t>
            </a:r>
          </a:p>
          <a:p>
            <a:pPr lvl="1"/>
            <a:r>
              <a:rPr lang="en-US"/>
              <a:t>IDLE=5</a:t>
            </a:r>
          </a:p>
          <a:p>
            <a:pPr lvl="1"/>
            <a:r>
              <a:rPr lang="en-US"/>
              <a:t>START=10</a:t>
            </a:r>
          </a:p>
          <a:p>
            <a:pPr lvl="1"/>
            <a:r>
              <a:rPr lang="en-US"/>
              <a:t>INIT=30</a:t>
            </a:r>
          </a:p>
          <a:p>
            <a:pPr lvl="1"/>
            <a:r>
              <a:rPr lang="en-US"/>
              <a:t>TEST=100</a:t>
            </a:r>
          </a:p>
          <a:p>
            <a:pPr lvl="1"/>
            <a:r>
              <a:rPr lang="en-US"/>
              <a:t>ANALYZE=70</a:t>
            </a:r>
          </a:p>
          <a:p>
            <a:r>
              <a:rPr lang="en-US"/>
              <a:t>Value output used with temperature monitor to calculate a simulated power load for the whole board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8/3/2020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Hardware Simulation and Software Models for P1687.1 and P2654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7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LED Instrument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Hardware Simulation and Software Models for P1687.1 and P2654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3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LED Simulated Instrument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23950"/>
            <a:ext cx="14382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3028950"/>
            <a:ext cx="146685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2209799" y="1990725"/>
            <a:ext cx="3981451" cy="1733550"/>
            <a:chOff x="2209799" y="1990725"/>
            <a:chExt cx="3981451" cy="1733550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1990725"/>
              <a:ext cx="1466850" cy="173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3086099" y="2395577"/>
              <a:ext cx="7810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/>
                <a:t>parent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67049" y="2661034"/>
              <a:ext cx="7810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/>
                <a:t>name</a:t>
              </a:r>
            </a:p>
          </p:txBody>
        </p:sp>
        <p:sp>
          <p:nvSpPr>
            <p:cNvPr id="15" name="Left Brace 14"/>
            <p:cNvSpPr/>
            <p:nvPr/>
          </p:nvSpPr>
          <p:spPr>
            <a:xfrm>
              <a:off x="3086099" y="2395577"/>
              <a:ext cx="180975" cy="57498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09799" y="2503104"/>
              <a:ext cx="857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/>
                <a:t>For </a:t>
              </a:r>
              <a:r>
                <a:rPr lang="en-US" sz="900" err="1"/>
                <a:t>myHDL</a:t>
              </a:r>
              <a:r>
                <a:rPr lang="en-US" sz="900"/>
                <a:t> debugging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43260" y="3264098"/>
              <a:ext cx="6191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/>
                <a:t>di</a:t>
              </a: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3848100" y="3324225"/>
              <a:ext cx="876300" cy="180975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/>
            <p:cNvSpPr/>
            <p:nvPr/>
          </p:nvSpPr>
          <p:spPr>
            <a:xfrm>
              <a:off x="3857625" y="2724434"/>
              <a:ext cx="876300" cy="180975"/>
            </a:xfrm>
            <a:prstGeom prst="rightArrow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ight Arrow 20"/>
            <p:cNvSpPr/>
            <p:nvPr/>
          </p:nvSpPr>
          <p:spPr>
            <a:xfrm>
              <a:off x="3848100" y="2458977"/>
              <a:ext cx="876300" cy="180975"/>
            </a:xfrm>
            <a:prstGeom prst="rightArrow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661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LED Data </a:t>
            </a:r>
            <a:r>
              <a:rPr lang="en-US" dirty="0"/>
              <a:t>Register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8/3/2020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Hardware Simulation and Software Models for P1687.1 and P2654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486925"/>
              </p:ext>
            </p:extLst>
          </p:nvPr>
        </p:nvGraphicFramePr>
        <p:xfrm>
          <a:off x="381000" y="1123951"/>
          <a:ext cx="8382000" cy="6096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34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48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65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Signal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65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input port: 1=ON, 0=OFF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005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Thermometer Instrument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8/3/2020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Hardware Simulation and Software Models for P1687.1 and P2654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7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Thermometer Simulated Instrument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48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00680" y="1733550"/>
            <a:ext cx="8943320" cy="2895600"/>
            <a:chOff x="200680" y="1733550"/>
            <a:chExt cx="8943320" cy="2895600"/>
          </a:xfrm>
        </p:grpSpPr>
        <p:sp>
          <p:nvSpPr>
            <p:cNvPr id="8" name="Rectangle 7"/>
            <p:cNvSpPr/>
            <p:nvPr/>
          </p:nvSpPr>
          <p:spPr>
            <a:xfrm>
              <a:off x="3581400" y="1733550"/>
              <a:ext cx="3200400" cy="2895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Arrow 8"/>
            <p:cNvSpPr/>
            <p:nvPr/>
          </p:nvSpPr>
          <p:spPr>
            <a:xfrm>
              <a:off x="6781800" y="2973973"/>
              <a:ext cx="9906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2667000" y="2495550"/>
              <a:ext cx="9144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43100" y="1733550"/>
              <a:ext cx="7810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/>
                <a:t>parent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24050" y="1999007"/>
              <a:ext cx="7810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/>
                <a:t>name</a:t>
              </a:r>
            </a:p>
          </p:txBody>
        </p:sp>
        <p:sp>
          <p:nvSpPr>
            <p:cNvPr id="13" name="Left Brace 12"/>
            <p:cNvSpPr/>
            <p:nvPr/>
          </p:nvSpPr>
          <p:spPr>
            <a:xfrm>
              <a:off x="1943100" y="1733550"/>
              <a:ext cx="180975" cy="57498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66800" y="1841077"/>
              <a:ext cx="857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/>
                <a:t>For </a:t>
              </a:r>
              <a:r>
                <a:rPr lang="en-US" sz="900" err="1"/>
                <a:t>myHDL</a:t>
              </a:r>
              <a:r>
                <a:rPr lang="en-US" sz="900"/>
                <a:t> debugging</a:t>
              </a:r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2714626" y="2062407"/>
              <a:ext cx="876300" cy="180975"/>
            </a:xfrm>
            <a:prstGeom prst="rightArrow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2705101" y="1796950"/>
              <a:ext cx="876300" cy="180975"/>
            </a:xfrm>
            <a:prstGeom prst="rightArrow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2667000" y="2800350"/>
              <a:ext cx="9144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2667000" y="3105150"/>
              <a:ext cx="9144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2667000" y="3409950"/>
              <a:ext cx="9144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/>
            <p:cNvSpPr/>
            <p:nvPr/>
          </p:nvSpPr>
          <p:spPr>
            <a:xfrm>
              <a:off x="2667000" y="3714750"/>
              <a:ext cx="9144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772400" y="2957096"/>
              <a:ext cx="1371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temperature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38200" y="2440573"/>
              <a:ext cx="18669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thermal_register1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38200" y="2745373"/>
              <a:ext cx="18573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thermal_register2</a:t>
              </a:r>
            </a:p>
            <a:p>
              <a:endParaRPr lang="en-US" sz="16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38200" y="3050173"/>
              <a:ext cx="1828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thermal_register3</a:t>
              </a:r>
            </a:p>
            <a:p>
              <a:endParaRPr lang="en-US" sz="160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38200" y="3352800"/>
              <a:ext cx="1828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thermal_register4</a:t>
              </a:r>
            </a:p>
            <a:p>
              <a:endParaRPr lang="en-US" sz="16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38200" y="3659773"/>
              <a:ext cx="1828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thermal_register5</a:t>
              </a:r>
            </a:p>
            <a:p>
              <a:endParaRPr lang="en-US" sz="160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114549" y="3951103"/>
              <a:ext cx="6191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/>
                <a:t>clock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914524" y="4210050"/>
              <a:ext cx="7810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err="1"/>
                <a:t>reset_n</a:t>
              </a:r>
              <a:endParaRPr lang="en-US" sz="1400"/>
            </a:p>
          </p:txBody>
        </p:sp>
        <p:sp>
          <p:nvSpPr>
            <p:cNvPr id="29" name="Right Arrow 28"/>
            <p:cNvSpPr/>
            <p:nvPr/>
          </p:nvSpPr>
          <p:spPr>
            <a:xfrm>
              <a:off x="2705100" y="4008253"/>
              <a:ext cx="876300" cy="180975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ight Arrow 29"/>
            <p:cNvSpPr/>
            <p:nvPr/>
          </p:nvSpPr>
          <p:spPr>
            <a:xfrm>
              <a:off x="2705099" y="4277930"/>
              <a:ext cx="876300" cy="180975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lowchart: Summing Junction 30"/>
            <p:cNvSpPr/>
            <p:nvPr/>
          </p:nvSpPr>
          <p:spPr>
            <a:xfrm>
              <a:off x="4495800" y="2960102"/>
              <a:ext cx="516523" cy="516523"/>
            </a:xfrm>
            <a:prstGeom prst="flowChartSummingJunc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Elbow Connector 32"/>
            <p:cNvCxnSpPr>
              <a:stCxn id="10" idx="3"/>
              <a:endCxn id="31" idx="0"/>
            </p:cNvCxnSpPr>
            <p:nvPr/>
          </p:nvCxnSpPr>
          <p:spPr>
            <a:xfrm>
              <a:off x="3581400" y="2609850"/>
              <a:ext cx="1172662" cy="35025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17" idx="3"/>
              <a:endCxn id="31" idx="1"/>
            </p:cNvCxnSpPr>
            <p:nvPr/>
          </p:nvCxnSpPr>
          <p:spPr>
            <a:xfrm>
              <a:off x="3581400" y="2914650"/>
              <a:ext cx="990043" cy="121095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stCxn id="18" idx="3"/>
              <a:endCxn id="31" idx="2"/>
            </p:cNvCxnSpPr>
            <p:nvPr/>
          </p:nvCxnSpPr>
          <p:spPr>
            <a:xfrm flipV="1">
              <a:off x="3581400" y="3218364"/>
              <a:ext cx="914400" cy="1086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stCxn id="19" idx="3"/>
              <a:endCxn id="31" idx="3"/>
            </p:cNvCxnSpPr>
            <p:nvPr/>
          </p:nvCxnSpPr>
          <p:spPr>
            <a:xfrm flipV="1">
              <a:off x="3581400" y="3400982"/>
              <a:ext cx="990043" cy="12326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>
              <a:stCxn id="20" idx="3"/>
              <a:endCxn id="31" idx="4"/>
            </p:cNvCxnSpPr>
            <p:nvPr/>
          </p:nvCxnSpPr>
          <p:spPr>
            <a:xfrm flipV="1">
              <a:off x="3581400" y="3476625"/>
              <a:ext cx="1172662" cy="352425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Flowchart: Predefined Process 41"/>
            <p:cNvSpPr/>
            <p:nvPr/>
          </p:nvSpPr>
          <p:spPr>
            <a:xfrm>
              <a:off x="5486400" y="2762250"/>
              <a:ext cx="914400" cy="720298"/>
            </a:xfrm>
            <a:prstGeom prst="flowChartPredefined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Elbow Connector 43"/>
            <p:cNvCxnSpPr>
              <a:stCxn id="31" idx="6"/>
            </p:cNvCxnSpPr>
            <p:nvPr/>
          </p:nvCxnSpPr>
          <p:spPr>
            <a:xfrm flipV="1">
              <a:off x="5012323" y="3122399"/>
              <a:ext cx="474077" cy="95965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stCxn id="42" idx="3"/>
              <a:endCxn id="9" idx="1"/>
            </p:cNvCxnSpPr>
            <p:nvPr/>
          </p:nvCxnSpPr>
          <p:spPr>
            <a:xfrm>
              <a:off x="6400800" y="3122399"/>
              <a:ext cx="381000" cy="3974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Left Brace 46"/>
            <p:cNvSpPr/>
            <p:nvPr/>
          </p:nvSpPr>
          <p:spPr>
            <a:xfrm>
              <a:off x="609600" y="2497723"/>
              <a:ext cx="228600" cy="149700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00680" y="2429395"/>
              <a:ext cx="523220" cy="1609205"/>
            </a:xfrm>
            <a:prstGeom prst="rect">
              <a:avLst/>
            </a:prstGeom>
            <a:noFill/>
          </p:spPr>
          <p:txBody>
            <a:bodyPr vert="vert270" wrap="square" rtlCol="0" anchor="ctr" anchorCtr="1">
              <a:spAutoFit/>
            </a:bodyPr>
            <a:lstStyle/>
            <a:p>
              <a:r>
                <a:rPr lang="en-US" sz="1100"/>
                <a:t>From MBIST Instruments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886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Thermometer </a:t>
            </a:r>
            <a:r>
              <a:rPr lang="en-US" sz="3200" dirty="0" err="1" smtClean="0"/>
              <a:t>thermal_registerX</a:t>
            </a:r>
            <a:r>
              <a:rPr lang="en-US" sz="3200" dirty="0" smtClean="0"/>
              <a:t> Register</a:t>
            </a:r>
            <a:endParaRPr lang="en-US" sz="3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8/3/2020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367124391"/>
              </p:ext>
            </p:extLst>
          </p:nvPr>
        </p:nvGraphicFramePr>
        <p:xfrm>
          <a:off x="485775" y="1568003"/>
          <a:ext cx="8382000" cy="2743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34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48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Signal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MSB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Most Significant Bit of </a:t>
                      </a:r>
                      <a:r>
                        <a:rPr lang="en-US" sz="1400" dirty="0" err="1" smtClean="0"/>
                        <a:t>thermal_register</a:t>
                      </a:r>
                      <a:r>
                        <a:rPr lang="en-US" sz="1400" dirty="0" smtClean="0"/>
                        <a:t> from MBISTX.</a:t>
                      </a:r>
                      <a:endParaRPr lang="en-US" sz="1400" dirty="0"/>
                    </a:p>
                  </a:txBody>
                  <a:tcPr/>
                </a:tc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bit of </a:t>
                      </a:r>
                      <a:r>
                        <a:rPr lang="en-US" sz="140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thermal_register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from MBISTX.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bit of </a:t>
                      </a:r>
                      <a:r>
                        <a:rPr lang="en-US" sz="140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thermal_register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from MBISTX.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bit of </a:t>
                      </a:r>
                      <a:r>
                        <a:rPr lang="en-US" sz="140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thermal_register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from MBISTX.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bit of </a:t>
                      </a:r>
                      <a:r>
                        <a:rPr lang="en-US" sz="140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thermal_register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from MBISTX.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bit of </a:t>
                      </a:r>
                      <a:r>
                        <a:rPr lang="en-US" sz="140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thermal_register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from MBISTX.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bit of </a:t>
                      </a:r>
                      <a:r>
                        <a:rPr lang="en-US" sz="140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thermal_register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from MBISTX.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LSB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Least Significant Bit of </a:t>
                      </a:r>
                      <a:r>
                        <a:rPr lang="en-US" sz="140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thermal_register</a:t>
                      </a:r>
                      <a:r>
                        <a:rPr lang="en-US" sz="1400" i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from MBISTX.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239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2044461" y="1319842"/>
            <a:ext cx="6857999" cy="31055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Python </a:t>
            </a:r>
            <a:r>
              <a:rPr lang="en-US" dirty="0" err="1" smtClean="0">
                <a:solidFill>
                  <a:schemeClr val="tx1"/>
                </a:solidFill>
              </a:rPr>
              <a:t>myHDL</a:t>
            </a:r>
            <a:r>
              <a:rPr lang="en-US" dirty="0" smtClean="0">
                <a:solidFill>
                  <a:schemeClr val="tx1"/>
                </a:solidFill>
              </a:rPr>
              <a:t> Simulation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Testing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Hardware Simulation and Software Models for P1687.1 and P2654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4796303" y="1690768"/>
            <a:ext cx="4002657" cy="2242868"/>
            <a:chOff x="5141343" y="1500996"/>
            <a:chExt cx="4002657" cy="2242868"/>
          </a:xfrm>
        </p:grpSpPr>
        <p:sp>
          <p:nvSpPr>
            <p:cNvPr id="34" name="Rectangle 33"/>
            <p:cNvSpPr/>
            <p:nvPr/>
          </p:nvSpPr>
          <p:spPr>
            <a:xfrm>
              <a:off x="5141343" y="1500996"/>
              <a:ext cx="4002657" cy="224286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IP_2 Core From 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Rearick</a:t>
              </a:r>
              <a:r>
                <a:rPr lang="en-US" sz="1600" dirty="0" smtClean="0">
                  <a:solidFill>
                    <a:schemeClr val="tx1"/>
                  </a:solidFill>
                </a:rPr>
                <a:t> Use Case Model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17D0B512-BE19-4AE8-9775-2EBAFF8E2DDE}"/>
                </a:ext>
              </a:extLst>
            </p:cNvPr>
            <p:cNvSpPr/>
            <p:nvPr/>
          </p:nvSpPr>
          <p:spPr>
            <a:xfrm>
              <a:off x="6291401" y="1982955"/>
              <a:ext cx="2764226" cy="1206326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7" tIns="34289" rIns="68577" bIns="34289" rtlCol="0" anchor="b"/>
            <a:lstStyle/>
            <a:p>
              <a:pPr algn="r" defTabSz="342884"/>
              <a:r>
                <a:rPr lang="en-US" sz="140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IP_2</a:t>
              </a:r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xmlns="" id="{C8C9F86A-12F0-4CEC-8AA6-3AC4D725F832}"/>
                </a:ext>
              </a:extLst>
            </p:cNvPr>
            <p:cNvSpPr/>
            <p:nvPr/>
          </p:nvSpPr>
          <p:spPr>
            <a:xfrm rot="16200000">
              <a:off x="5884226" y="2454172"/>
              <a:ext cx="795528" cy="152676"/>
            </a:xfrm>
            <a:prstGeom prst="hexagon">
              <a:avLst/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7" tIns="34289" rIns="68577" bIns="34289" rtlCol="0" anchor="ctr"/>
            <a:lstStyle/>
            <a:p>
              <a:pPr algn="ctr" defTabSz="342884"/>
              <a:r>
                <a:rPr lang="en-US" sz="1100">
                  <a:solidFill>
                    <a:prstClr val="white"/>
                  </a:solidFill>
                </a:rPr>
                <a:t>1687 I/F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95C71DCE-71A4-41ED-B2FF-A66F10A55032}"/>
                </a:ext>
              </a:extLst>
            </p:cNvPr>
            <p:cNvCxnSpPr>
              <a:cxnSpLocks/>
            </p:cNvCxnSpPr>
            <p:nvPr/>
          </p:nvCxnSpPr>
          <p:spPr>
            <a:xfrm>
              <a:off x="6362734" y="2783722"/>
              <a:ext cx="168652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DD87AC21-5DA3-4AEF-ABA8-95F38D872B33}"/>
                </a:ext>
              </a:extLst>
            </p:cNvPr>
            <p:cNvSpPr/>
            <p:nvPr/>
          </p:nvSpPr>
          <p:spPr>
            <a:xfrm>
              <a:off x="6895398" y="2724265"/>
              <a:ext cx="285750" cy="177647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4289" rIns="0" bIns="34289" rtlCol="0" anchor="ctr"/>
            <a:lstStyle/>
            <a:p>
              <a:pPr algn="ctr" defTabSz="342884"/>
              <a:r>
                <a:rPr lang="en-US" sz="900">
                  <a:solidFill>
                    <a:prstClr val="white"/>
                  </a:solidFill>
                </a:rPr>
                <a:t>SIB2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E80762C3-4C3C-4E21-A485-024069189359}"/>
                </a:ext>
              </a:extLst>
            </p:cNvPr>
            <p:cNvSpPr/>
            <p:nvPr/>
          </p:nvSpPr>
          <p:spPr>
            <a:xfrm>
              <a:off x="6899309" y="2242265"/>
              <a:ext cx="285750" cy="177647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4289" rIns="0" bIns="34289" rtlCol="0" anchor="ctr"/>
            <a:lstStyle/>
            <a:p>
              <a:pPr algn="ctr" defTabSz="342884"/>
              <a:r>
                <a:rPr lang="en-US" sz="900">
                  <a:solidFill>
                    <a:prstClr val="white"/>
                  </a:solidFill>
                </a:rPr>
                <a:t>SIB1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15C90F1-6EAA-47CE-B6C0-E128397FACED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7185062" y="2331086"/>
              <a:ext cx="202514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74522AEA-6241-4747-8B3D-39D951117EFF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6358329" y="2331086"/>
              <a:ext cx="540981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5177E94F-811E-4461-9A0E-1573EB66B3C5}"/>
                </a:ext>
              </a:extLst>
            </p:cNvPr>
            <p:cNvCxnSpPr>
              <a:cxnSpLocks/>
            </p:cNvCxnSpPr>
            <p:nvPr/>
          </p:nvCxnSpPr>
          <p:spPr>
            <a:xfrm>
              <a:off x="6956459" y="2439211"/>
              <a:ext cx="0" cy="1714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4DEF5E21-FD4E-4B9D-98E2-2FD2B27A33CB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6773369" y="2811470"/>
              <a:ext cx="122030" cy="1619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9AB27C35-2ABF-4328-9F64-B67363E1F223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7181151" y="2813086"/>
              <a:ext cx="206425" cy="21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44DB9393-CA63-47ED-9AF1-F5D9E8F20F0F}"/>
                </a:ext>
              </a:extLst>
            </p:cNvPr>
            <p:cNvCxnSpPr>
              <a:cxnSpLocks/>
            </p:cNvCxnSpPr>
            <p:nvPr/>
          </p:nvCxnSpPr>
          <p:spPr>
            <a:xfrm>
              <a:off x="7127909" y="2439211"/>
              <a:ext cx="0" cy="162600"/>
            </a:xfrm>
            <a:prstGeom prst="line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347EC7EE-A764-4FE3-B426-1AAF28120AC9}"/>
                </a:ext>
              </a:extLst>
            </p:cNvPr>
            <p:cNvCxnSpPr>
              <a:cxnSpLocks/>
            </p:cNvCxnSpPr>
            <p:nvPr/>
          </p:nvCxnSpPr>
          <p:spPr>
            <a:xfrm>
              <a:off x="6773369" y="2612280"/>
              <a:ext cx="1830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EC72FD57-05F9-4F5A-AE74-38E9E90F8AF9}"/>
                </a:ext>
              </a:extLst>
            </p:cNvPr>
            <p:cNvCxnSpPr>
              <a:cxnSpLocks/>
            </p:cNvCxnSpPr>
            <p:nvPr/>
          </p:nvCxnSpPr>
          <p:spPr>
            <a:xfrm>
              <a:off x="6777580" y="2610662"/>
              <a:ext cx="0" cy="2008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97D1C821-72D4-41FC-90A8-81373AAF4798}"/>
                </a:ext>
              </a:extLst>
            </p:cNvPr>
            <p:cNvCxnSpPr>
              <a:cxnSpLocks/>
            </p:cNvCxnSpPr>
            <p:nvPr/>
          </p:nvCxnSpPr>
          <p:spPr>
            <a:xfrm>
              <a:off x="7127909" y="2901910"/>
              <a:ext cx="0" cy="165234"/>
            </a:xfrm>
            <a:prstGeom prst="line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7DF74E95-D999-479D-AAE0-728D68869375}"/>
                </a:ext>
              </a:extLst>
            </p:cNvPr>
            <p:cNvCxnSpPr>
              <a:cxnSpLocks/>
            </p:cNvCxnSpPr>
            <p:nvPr/>
          </p:nvCxnSpPr>
          <p:spPr>
            <a:xfrm>
              <a:off x="6956459" y="2901913"/>
              <a:ext cx="0" cy="1609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4ECE29B2-DA7B-4584-9707-3E02CB579E44}"/>
                </a:ext>
              </a:extLst>
            </p:cNvPr>
            <p:cNvCxnSpPr>
              <a:cxnSpLocks/>
            </p:cNvCxnSpPr>
            <p:nvPr/>
          </p:nvCxnSpPr>
          <p:spPr>
            <a:xfrm>
              <a:off x="6531387" y="3062896"/>
              <a:ext cx="4250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3BD2962A-3257-4E6E-9BEE-4FD083EB94D0}"/>
                </a:ext>
              </a:extLst>
            </p:cNvPr>
            <p:cNvSpPr/>
            <p:nvPr/>
          </p:nvSpPr>
          <p:spPr>
            <a:xfrm>
              <a:off x="7400272" y="2212887"/>
              <a:ext cx="1315838" cy="25863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7" tIns="34289" rIns="68577" bIns="34289" rtlCol="0" anchor="ctr"/>
            <a:lstStyle/>
            <a:p>
              <a:pPr algn="ctr" defTabSz="342884"/>
              <a:r>
                <a:rPr lang="en-US" sz="900" dirty="0" err="1">
                  <a:solidFill>
                    <a:prstClr val="white"/>
                  </a:solidFill>
                </a:rPr>
                <a:t>PowerSupplyMonitor</a:t>
              </a:r>
              <a:endParaRPr lang="en-US" sz="900" dirty="0">
                <a:solidFill>
                  <a:prstClr val="white"/>
                </a:solidFill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7ED55529-0951-4630-A204-6CE339CF6F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29534" y="2601812"/>
              <a:ext cx="1707343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B18ABCC6-E55F-4F10-A399-7A877383D2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33449" y="2342203"/>
              <a:ext cx="3428" cy="2547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E098305D-4515-46DB-A3B3-388532491AC1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8716110" y="2342203"/>
              <a:ext cx="12076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435EB641-D2D2-4ABC-8D54-22786D7AE299}"/>
                </a:ext>
              </a:extLst>
            </p:cNvPr>
            <p:cNvSpPr/>
            <p:nvPr/>
          </p:nvSpPr>
          <p:spPr>
            <a:xfrm>
              <a:off x="7388271" y="2687745"/>
              <a:ext cx="785617" cy="25863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7" tIns="34289" rIns="68577" bIns="34289" rtlCol="0" anchor="ctr"/>
            <a:lstStyle/>
            <a:p>
              <a:pPr algn="ctr" defTabSz="342884"/>
              <a:r>
                <a:rPr lang="en-US" sz="900" err="1">
                  <a:solidFill>
                    <a:prstClr val="white"/>
                  </a:solidFill>
                </a:rPr>
                <a:t>NoiseMaker</a:t>
              </a:r>
              <a:endParaRPr lang="en-US" sz="900">
                <a:solidFill>
                  <a:prstClr val="white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567B9E37-51C2-4220-ABCF-5E0D4B9D4343}"/>
                </a:ext>
              </a:extLst>
            </p:cNvPr>
            <p:cNvCxnSpPr>
              <a:cxnSpLocks/>
            </p:cNvCxnSpPr>
            <p:nvPr/>
          </p:nvCxnSpPr>
          <p:spPr>
            <a:xfrm>
              <a:off x="7127911" y="3066360"/>
              <a:ext cx="121128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B98C24B2-E161-4BA7-A2D3-AC33AA4FA1B6}"/>
                </a:ext>
              </a:extLst>
            </p:cNvPr>
            <p:cNvCxnSpPr>
              <a:cxnSpLocks/>
            </p:cNvCxnSpPr>
            <p:nvPr/>
          </p:nvCxnSpPr>
          <p:spPr>
            <a:xfrm>
              <a:off x="8339193" y="2816957"/>
              <a:ext cx="0" cy="2494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A4DE73E7-C223-4783-A0B6-C04A9A38FD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75954" y="2815272"/>
              <a:ext cx="167363" cy="16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0F379A07-C853-4542-9B14-B79B65B8CA52}"/>
                </a:ext>
              </a:extLst>
            </p:cNvPr>
            <p:cNvCxnSpPr>
              <a:cxnSpLocks/>
            </p:cNvCxnSpPr>
            <p:nvPr/>
          </p:nvCxnSpPr>
          <p:spPr>
            <a:xfrm>
              <a:off x="6531384" y="2781597"/>
              <a:ext cx="0" cy="281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Left-Right Arrow 28">
              <a:extLst>
                <a:ext uri="{FF2B5EF4-FFF2-40B4-BE49-F238E27FC236}">
                  <a16:creationId xmlns:a16="http://schemas.microsoft.com/office/drawing/2014/main" xmlns="" id="{7A662A17-E3B0-48D8-B371-CEC08352A465}"/>
                </a:ext>
              </a:extLst>
            </p:cNvPr>
            <p:cNvSpPr/>
            <p:nvPr/>
          </p:nvSpPr>
          <p:spPr>
            <a:xfrm>
              <a:off x="5954987" y="2461541"/>
              <a:ext cx="246359" cy="249153"/>
            </a:xfrm>
            <a:prstGeom prst="leftRightArrow">
              <a:avLst>
                <a:gd name="adj1" fmla="val 50000"/>
                <a:gd name="adj2" fmla="val 32323"/>
              </a:avLst>
            </a:prstGeom>
            <a:solidFill>
              <a:srgbClr val="FF9900"/>
            </a:solidFill>
            <a:ln w="12700" cap="flat" cmpd="sng" algn="ctr">
              <a:solidFill>
                <a:srgbClr val="860908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lIns="0" tIns="34289" rIns="0" bIns="34289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800" dirty="0">
                  <a:solidFill>
                    <a:sysClr val="window" lastClr="FFFFFF"/>
                  </a:solidFill>
                  <a:latin typeface="Goudy Old Style"/>
                </a:rPr>
                <a:t>SI1</a:t>
              </a:r>
              <a:endParaRPr lang="en-US" sz="900" dirty="0">
                <a:solidFill>
                  <a:sysClr val="window" lastClr="FFFFFF"/>
                </a:solidFill>
                <a:latin typeface="Goudy Old Style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489160" y="1767296"/>
              <a:ext cx="465827" cy="163901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IEEE 1149.1 JTAG</a:t>
              </a:r>
              <a:br>
                <a:rPr lang="en-US" sz="1100" dirty="0" smtClean="0">
                  <a:solidFill>
                    <a:schemeClr val="tx1"/>
                  </a:solidFill>
                </a:rPr>
              </a:br>
              <a:r>
                <a:rPr lang="en-US" sz="1100" dirty="0" smtClean="0">
                  <a:solidFill>
                    <a:schemeClr val="tx1"/>
                  </a:solidFill>
                </a:rPr>
                <a:t>TAP Controller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43" name="Rounded Rectangle 42"/>
          <p:cNvSpPr/>
          <p:nvPr/>
        </p:nvSpPr>
        <p:spPr>
          <a:xfrm>
            <a:off x="4692770" y="1992692"/>
            <a:ext cx="232913" cy="1639019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Pin IF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4" name="Left-Right Arrow 43"/>
          <p:cNvSpPr/>
          <p:nvPr/>
        </p:nvSpPr>
        <p:spPr>
          <a:xfrm>
            <a:off x="4925683" y="2730299"/>
            <a:ext cx="218437" cy="14076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588490" y="1992692"/>
            <a:ext cx="465827" cy="16390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IEEE 1149.1 JTAG</a:t>
            </a:r>
            <a:br>
              <a:rPr lang="en-US" sz="1100" dirty="0" smtClean="0">
                <a:solidFill>
                  <a:schemeClr val="tx1"/>
                </a:solidFill>
              </a:rPr>
            </a:br>
            <a:r>
              <a:rPr lang="en-US" sz="1100" dirty="0" smtClean="0">
                <a:solidFill>
                  <a:schemeClr val="tx1"/>
                </a:solidFill>
              </a:rPr>
              <a:t>TAP Master Controller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7" name="Right Arrow 46"/>
          <p:cNvSpPr/>
          <p:nvPr/>
        </p:nvSpPr>
        <p:spPr>
          <a:xfrm>
            <a:off x="4054317" y="1942972"/>
            <a:ext cx="638453" cy="287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TDI</a:t>
            </a:r>
            <a:endParaRPr lang="en-US" sz="700" dirty="0"/>
          </a:p>
        </p:txBody>
      </p:sp>
      <p:sp>
        <p:nvSpPr>
          <p:cNvPr id="48" name="Right Arrow 47"/>
          <p:cNvSpPr/>
          <p:nvPr/>
        </p:nvSpPr>
        <p:spPr>
          <a:xfrm>
            <a:off x="4060075" y="2311022"/>
            <a:ext cx="638453" cy="287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TCK</a:t>
            </a:r>
            <a:endParaRPr lang="en-US" sz="700" dirty="0"/>
          </a:p>
        </p:txBody>
      </p:sp>
      <p:sp>
        <p:nvSpPr>
          <p:cNvPr id="49" name="Right Arrow 48"/>
          <p:cNvSpPr/>
          <p:nvPr/>
        </p:nvSpPr>
        <p:spPr>
          <a:xfrm>
            <a:off x="4065833" y="2670446"/>
            <a:ext cx="638453" cy="287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TMS</a:t>
            </a:r>
            <a:endParaRPr lang="en-US" sz="700" dirty="0"/>
          </a:p>
        </p:txBody>
      </p:sp>
      <p:sp>
        <p:nvSpPr>
          <p:cNvPr id="50" name="Right Arrow 49"/>
          <p:cNvSpPr/>
          <p:nvPr/>
        </p:nvSpPr>
        <p:spPr>
          <a:xfrm>
            <a:off x="4062965" y="3038496"/>
            <a:ext cx="638453" cy="287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TRST</a:t>
            </a:r>
            <a:endParaRPr lang="en-US" sz="700" dirty="0"/>
          </a:p>
        </p:txBody>
      </p:sp>
      <p:sp>
        <p:nvSpPr>
          <p:cNvPr id="51" name="Right Arrow 50"/>
          <p:cNvSpPr/>
          <p:nvPr/>
        </p:nvSpPr>
        <p:spPr>
          <a:xfrm flipH="1">
            <a:off x="4042845" y="3363416"/>
            <a:ext cx="638453" cy="287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TDO</a:t>
            </a:r>
            <a:endParaRPr lang="en-US" sz="700" dirty="0"/>
          </a:p>
        </p:txBody>
      </p:sp>
      <p:sp>
        <p:nvSpPr>
          <p:cNvPr id="52" name="Up-Down Arrow 51"/>
          <p:cNvSpPr/>
          <p:nvPr/>
        </p:nvSpPr>
        <p:spPr>
          <a:xfrm>
            <a:off x="2881223" y="1690768"/>
            <a:ext cx="370935" cy="224286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 smtClean="0"/>
              <a:t>WISHBONE</a:t>
            </a:r>
            <a:endParaRPr lang="en-US" sz="1100" dirty="0"/>
          </a:p>
        </p:txBody>
      </p:sp>
      <p:sp>
        <p:nvSpPr>
          <p:cNvPr id="53" name="Left-Right Arrow 52"/>
          <p:cNvSpPr/>
          <p:nvPr/>
        </p:nvSpPr>
        <p:spPr>
          <a:xfrm>
            <a:off x="3174521" y="2700473"/>
            <a:ext cx="413969" cy="21450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2044461" y="1578634"/>
            <a:ext cx="534838" cy="24585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Simulated Bus Interface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Software Test Bench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5" name="Left-Right Arrow 54"/>
          <p:cNvSpPr/>
          <p:nvPr/>
        </p:nvSpPr>
        <p:spPr>
          <a:xfrm>
            <a:off x="2567833" y="2697605"/>
            <a:ext cx="413969" cy="21450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1489529" y="1575766"/>
            <a:ext cx="534838" cy="245852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Telnet Server Command Interface to Wishbone Bus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822471" y="1581524"/>
            <a:ext cx="267419" cy="245852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Telnet Client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Left-Right Arrow 59"/>
          <p:cNvSpPr/>
          <p:nvPr/>
        </p:nvSpPr>
        <p:spPr>
          <a:xfrm>
            <a:off x="1081293" y="2703363"/>
            <a:ext cx="413969" cy="21450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534838" y="500332"/>
            <a:ext cx="854015" cy="67286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C++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err="1" smtClean="0"/>
              <a:t>SimDrvr</a:t>
            </a:r>
            <a:endParaRPr lang="en-US" sz="1200" dirty="0"/>
          </a:p>
        </p:txBody>
      </p:sp>
      <p:cxnSp>
        <p:nvCxnSpPr>
          <p:cNvPr id="63" name="Straight Connector 62"/>
          <p:cNvCxnSpPr>
            <a:stCxn id="61" idx="1"/>
            <a:endCxn id="61" idx="3"/>
          </p:cNvCxnSpPr>
          <p:nvPr/>
        </p:nvCxnSpPr>
        <p:spPr>
          <a:xfrm>
            <a:off x="534838" y="836762"/>
            <a:ext cx="854015" cy="0"/>
          </a:xfrm>
          <a:prstGeom prst="line">
            <a:avLst/>
          </a:prstGeom>
          <a:ln w="190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Up-Down Arrow 64"/>
          <p:cNvSpPr/>
          <p:nvPr/>
        </p:nvSpPr>
        <p:spPr>
          <a:xfrm>
            <a:off x="882853" y="1173192"/>
            <a:ext cx="139374" cy="40257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523344" y="4361912"/>
            <a:ext cx="854015" cy="67286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SimDrvr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Python</a:t>
            </a:r>
            <a:endParaRPr lang="en-US" sz="12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540596" y="4724220"/>
            <a:ext cx="854015" cy="0"/>
          </a:xfrm>
          <a:prstGeom prst="line">
            <a:avLst/>
          </a:prstGeom>
          <a:ln w="190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Up-Down Arrow 67"/>
          <p:cNvSpPr/>
          <p:nvPr/>
        </p:nvSpPr>
        <p:spPr>
          <a:xfrm>
            <a:off x="879985" y="4034294"/>
            <a:ext cx="139374" cy="3506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3441940" y="1357227"/>
            <a:ext cx="819509" cy="20128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DATA</a:t>
            </a:r>
            <a:endParaRPr lang="en-US" sz="1050" dirty="0"/>
          </a:p>
        </p:txBody>
      </p:sp>
      <p:sp>
        <p:nvSpPr>
          <p:cNvPr id="70" name="Rounded Rectangle 69"/>
          <p:cNvSpPr/>
          <p:nvPr/>
        </p:nvSpPr>
        <p:spPr>
          <a:xfrm>
            <a:off x="3447698" y="1561383"/>
            <a:ext cx="819509" cy="20128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STARTSTATE</a:t>
            </a:r>
            <a:endParaRPr lang="en-US" sz="700" dirty="0"/>
          </a:p>
        </p:txBody>
      </p:sp>
      <p:sp>
        <p:nvSpPr>
          <p:cNvPr id="71" name="Rounded Rectangle 70"/>
          <p:cNvSpPr/>
          <p:nvPr/>
        </p:nvSpPr>
        <p:spPr>
          <a:xfrm>
            <a:off x="3453456" y="1756913"/>
            <a:ext cx="819509" cy="20128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ENDSTATE</a:t>
            </a:r>
            <a:endParaRPr lang="en-US" sz="700" dirty="0"/>
          </a:p>
        </p:txBody>
      </p:sp>
      <p:sp>
        <p:nvSpPr>
          <p:cNvPr id="72" name="Rounded Rectangle 71"/>
          <p:cNvSpPr/>
          <p:nvPr/>
        </p:nvSpPr>
        <p:spPr>
          <a:xfrm>
            <a:off x="3456324" y="3674753"/>
            <a:ext cx="819509" cy="20128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BITCOUNT</a:t>
            </a:r>
            <a:endParaRPr lang="en-US" sz="1050" dirty="0"/>
          </a:p>
        </p:txBody>
      </p:sp>
      <p:sp>
        <p:nvSpPr>
          <p:cNvPr id="73" name="Rounded Rectangle 72"/>
          <p:cNvSpPr/>
          <p:nvPr/>
        </p:nvSpPr>
        <p:spPr>
          <a:xfrm>
            <a:off x="3462082" y="3878909"/>
            <a:ext cx="819509" cy="20128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CNTRL/STAT</a:t>
            </a:r>
            <a:endParaRPr lang="en-US" sz="700" dirty="0"/>
          </a:p>
        </p:txBody>
      </p:sp>
      <p:sp>
        <p:nvSpPr>
          <p:cNvPr id="75" name="Rounded Rectangle 74"/>
          <p:cNvSpPr/>
          <p:nvPr/>
        </p:nvSpPr>
        <p:spPr>
          <a:xfrm>
            <a:off x="2041660" y="1354359"/>
            <a:ext cx="819509" cy="20128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MEMWRITE</a:t>
            </a:r>
            <a:endParaRPr lang="en-US" sz="1050" dirty="0"/>
          </a:p>
        </p:txBody>
      </p:sp>
      <p:sp>
        <p:nvSpPr>
          <p:cNvPr id="76" name="Rounded Rectangle 75"/>
          <p:cNvSpPr/>
          <p:nvPr/>
        </p:nvSpPr>
        <p:spPr>
          <a:xfrm>
            <a:off x="2047418" y="4085933"/>
            <a:ext cx="819509" cy="20128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MEMREAD</a:t>
            </a:r>
            <a:endParaRPr lang="en-US" sz="1050" dirty="0"/>
          </a:p>
        </p:txBody>
      </p:sp>
      <p:sp>
        <p:nvSpPr>
          <p:cNvPr id="77" name="Rounded Rectangle 76"/>
          <p:cNvSpPr/>
          <p:nvPr/>
        </p:nvSpPr>
        <p:spPr>
          <a:xfrm>
            <a:off x="1098558" y="1299735"/>
            <a:ext cx="819509" cy="20128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MEMWRITE</a:t>
            </a:r>
            <a:endParaRPr lang="en-US" sz="1050" dirty="0"/>
          </a:p>
        </p:txBody>
      </p:sp>
      <p:sp>
        <p:nvSpPr>
          <p:cNvPr id="78" name="Rounded Rectangle 77"/>
          <p:cNvSpPr/>
          <p:nvPr/>
        </p:nvSpPr>
        <p:spPr>
          <a:xfrm>
            <a:off x="1095690" y="4100317"/>
            <a:ext cx="819509" cy="20128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MEMREAD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97416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Thermometer Temperature Register</a:t>
            </a:r>
            <a:endParaRPr lang="en-US" sz="3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8/3/2020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50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216067208"/>
              </p:ext>
            </p:extLst>
          </p:nvPr>
        </p:nvGraphicFramePr>
        <p:xfrm>
          <a:off x="485775" y="1568003"/>
          <a:ext cx="8382000" cy="30480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34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48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Signal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MSB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/>
                        <a:t>Most Significant Bit of Temperature in Fahrenheit.</a:t>
                      </a:r>
                    </a:p>
                  </a:txBody>
                  <a:tcPr/>
                </a:tc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bit of Temperature in Fahrenheit.</a:t>
                      </a:r>
                      <a:endParaRPr lang="en-US" sz="1400" dirty="0"/>
                    </a:p>
                  </a:txBody>
                  <a:tcPr/>
                </a:tc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bit of Temperature in Fahrenheit.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bit of Temperature in Fahrenheit.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bit of Temperature in Fahrenheit.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bit of Temperature in Fahrenheit.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bit of Temperature in Fahrenheit.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bit of Temperature in Fahrenheit.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LSB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Least Significant Bit of </a:t>
                      </a:r>
                      <a:r>
                        <a:rPr lang="en-US" sz="1400" i="1" dirty="0" smtClean="0"/>
                        <a:t>Temperature in Fahrenheit</a:t>
                      </a:r>
                      <a:r>
                        <a:rPr lang="en-US" sz="1400" i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447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Comparator Instrument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8/3/2020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Hardware Simulation and Software Models for P1687.1 and P2654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9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Comparator Instrument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52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04800" y="1809750"/>
            <a:ext cx="8382000" cy="2362200"/>
            <a:chOff x="304800" y="1809750"/>
            <a:chExt cx="8382000" cy="2362200"/>
          </a:xfrm>
        </p:grpSpPr>
        <p:sp>
          <p:nvSpPr>
            <p:cNvPr id="8" name="Rectangle 7"/>
            <p:cNvSpPr/>
            <p:nvPr/>
          </p:nvSpPr>
          <p:spPr>
            <a:xfrm>
              <a:off x="2819400" y="1809750"/>
              <a:ext cx="3124200" cy="2209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81100" y="1844370"/>
              <a:ext cx="7810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/>
                <a:t>parent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62050" y="2109827"/>
              <a:ext cx="7810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/>
                <a:t>name</a:t>
              </a:r>
            </a:p>
          </p:txBody>
        </p:sp>
        <p:sp>
          <p:nvSpPr>
            <p:cNvPr id="11" name="Left Brace 10"/>
            <p:cNvSpPr/>
            <p:nvPr/>
          </p:nvSpPr>
          <p:spPr>
            <a:xfrm>
              <a:off x="1181100" y="1844370"/>
              <a:ext cx="180975" cy="57498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4800" y="1951897"/>
              <a:ext cx="857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/>
                <a:t>For </a:t>
              </a:r>
              <a:r>
                <a:rPr lang="en-US" sz="900" err="1"/>
                <a:t>myHDL</a:t>
              </a:r>
              <a:r>
                <a:rPr lang="en-US" sz="900"/>
                <a:t> debugging</a:t>
              </a: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1952626" y="2173227"/>
              <a:ext cx="876300" cy="180975"/>
            </a:xfrm>
            <a:prstGeom prst="rightArrow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1943101" y="1907770"/>
              <a:ext cx="876300" cy="180975"/>
            </a:xfrm>
            <a:prstGeom prst="rightArrow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43025" y="2419350"/>
              <a:ext cx="6191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/>
                <a:t>clock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43000" y="2678297"/>
              <a:ext cx="7810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err="1"/>
                <a:t>reset_n</a:t>
              </a:r>
              <a:endParaRPr lang="en-US" sz="1400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1933576" y="2476500"/>
              <a:ext cx="876300" cy="180975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1933575" y="2746177"/>
              <a:ext cx="876300" cy="180975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1905000" y="3032552"/>
              <a:ext cx="9144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/>
            <p:cNvSpPr/>
            <p:nvPr/>
          </p:nvSpPr>
          <p:spPr>
            <a:xfrm>
              <a:off x="1905000" y="3337352"/>
              <a:ext cx="9144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ight Arrow 20"/>
            <p:cNvSpPr/>
            <p:nvPr/>
          </p:nvSpPr>
          <p:spPr>
            <a:xfrm>
              <a:off x="1905000" y="3642152"/>
              <a:ext cx="9144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9600" y="2977575"/>
              <a:ext cx="18669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temperature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9599" y="3282375"/>
              <a:ext cx="18573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err="1"/>
                <a:t>low_register</a:t>
              </a:r>
              <a:endParaRPr lang="en-US" sz="1600"/>
            </a:p>
            <a:p>
              <a:endParaRPr lang="en-US" sz="16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33400" y="3587175"/>
              <a:ext cx="1828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err="1"/>
                <a:t>high_register</a:t>
              </a:r>
              <a:endParaRPr lang="en-US" sz="1600"/>
            </a:p>
            <a:p>
              <a:endParaRPr lang="en-US" sz="1600"/>
            </a:p>
          </p:txBody>
        </p:sp>
        <p:sp>
          <p:nvSpPr>
            <p:cNvPr id="25" name="Right Arrow 24"/>
            <p:cNvSpPr/>
            <p:nvPr/>
          </p:nvSpPr>
          <p:spPr>
            <a:xfrm>
              <a:off x="5943600" y="2707273"/>
              <a:ext cx="9906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934200" y="2690396"/>
              <a:ext cx="1752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err="1"/>
                <a:t>status_register</a:t>
              </a:r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0801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Comparator Temperature Register</a:t>
            </a:r>
            <a:endParaRPr lang="en-US" sz="3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8/3/2020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53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488260651"/>
              </p:ext>
            </p:extLst>
          </p:nvPr>
        </p:nvGraphicFramePr>
        <p:xfrm>
          <a:off x="485775" y="1568003"/>
          <a:ext cx="8382000" cy="30480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34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48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Signal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MSB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/>
                        <a:t>Most Significant Bit of Temperature in Fahrenheit.</a:t>
                      </a:r>
                    </a:p>
                  </a:txBody>
                  <a:tcPr/>
                </a:tc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bit of Temperature in Fahrenheit.</a:t>
                      </a:r>
                      <a:endParaRPr lang="en-US" sz="1400" dirty="0"/>
                    </a:p>
                  </a:txBody>
                  <a:tcPr/>
                </a:tc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bit of Temperature in Fahrenheit.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bit of Temperature in Fahrenheit.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bit of Temperature in Fahrenheit.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bit of Temperature in Fahrenheit.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bit of Temperature in Fahrenheit.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bit of Temperature in Fahrenheit.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LSB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Least Significant Bit of </a:t>
                      </a:r>
                      <a:r>
                        <a:rPr lang="en-US" sz="1400" i="1" dirty="0" smtClean="0"/>
                        <a:t>Temperature in Fahrenheit</a:t>
                      </a:r>
                      <a:r>
                        <a:rPr lang="en-US" sz="1400" i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614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Comparator </a:t>
            </a:r>
            <a:r>
              <a:rPr lang="en-US" sz="3200" dirty="0" err="1" smtClean="0"/>
              <a:t>low_register</a:t>
            </a:r>
            <a:r>
              <a:rPr lang="en-US" sz="3200" dirty="0" smtClean="0"/>
              <a:t> Register</a:t>
            </a:r>
            <a:endParaRPr lang="en-US" sz="3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8/3/2020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54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372065797"/>
              </p:ext>
            </p:extLst>
          </p:nvPr>
        </p:nvGraphicFramePr>
        <p:xfrm>
          <a:off x="485775" y="1568003"/>
          <a:ext cx="8382000" cy="30480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34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48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Signal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MSB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/>
                        <a:t>Most Significant Bit of </a:t>
                      </a:r>
                      <a:r>
                        <a:rPr lang="en-US" sz="1400" i="1" dirty="0" err="1" smtClean="0"/>
                        <a:t>low_register</a:t>
                      </a:r>
                      <a:r>
                        <a:rPr lang="en-US" sz="1400" i="1" dirty="0" smtClean="0"/>
                        <a:t> Temperature in Fahrenheit.</a:t>
                      </a:r>
                    </a:p>
                  </a:txBody>
                  <a:tcPr/>
                </a:tc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bit of </a:t>
                      </a:r>
                      <a:r>
                        <a:rPr lang="en-US" sz="140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low_register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Temperature in Fahrenheit.</a:t>
                      </a:r>
                      <a:endParaRPr lang="en-US" sz="1400" dirty="0"/>
                    </a:p>
                  </a:txBody>
                  <a:tcPr/>
                </a:tc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bit of </a:t>
                      </a:r>
                      <a:r>
                        <a:rPr lang="en-US" sz="140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low_register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Temperature in Fahrenheit.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bit of </a:t>
                      </a:r>
                      <a:r>
                        <a:rPr lang="en-US" sz="140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low_register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Temperature in Fahrenheit.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bit of </a:t>
                      </a:r>
                      <a:r>
                        <a:rPr lang="en-US" sz="140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low_register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Temperature in Fahrenheit.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bit of </a:t>
                      </a:r>
                      <a:r>
                        <a:rPr lang="en-US" sz="140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low_register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Temperature in Fahrenheit.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bit of </a:t>
                      </a:r>
                      <a:r>
                        <a:rPr lang="en-US" sz="140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low_register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Temperature in Fahrenheit.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bit of </a:t>
                      </a:r>
                      <a:r>
                        <a:rPr lang="en-US" sz="140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low_register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Temperature in Fahrenheit.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LSB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Least Significant Bit of </a:t>
                      </a:r>
                      <a:r>
                        <a:rPr lang="en-US" sz="140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low_register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i="1" dirty="0" smtClean="0"/>
                        <a:t>Temperature in Fahrenheit</a:t>
                      </a:r>
                      <a:r>
                        <a:rPr lang="en-US" sz="1400" i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703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Comparator </a:t>
            </a:r>
            <a:r>
              <a:rPr lang="en-US" sz="3200" dirty="0" err="1" smtClean="0"/>
              <a:t>high_register</a:t>
            </a:r>
            <a:r>
              <a:rPr lang="en-US" sz="3200" dirty="0" smtClean="0"/>
              <a:t> Register</a:t>
            </a:r>
            <a:endParaRPr lang="en-US" sz="3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8/3/2020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55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008357680"/>
              </p:ext>
            </p:extLst>
          </p:nvPr>
        </p:nvGraphicFramePr>
        <p:xfrm>
          <a:off x="485775" y="1568003"/>
          <a:ext cx="8382000" cy="30480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34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48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Signal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MSB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/>
                        <a:t>Most Significant Bit of </a:t>
                      </a:r>
                      <a:r>
                        <a:rPr lang="en-US" sz="1400" i="1" dirty="0" err="1" smtClean="0"/>
                        <a:t>high_register</a:t>
                      </a:r>
                      <a:r>
                        <a:rPr lang="en-US" sz="1400" i="1" dirty="0" smtClean="0"/>
                        <a:t> Temperature in Fahrenheit.</a:t>
                      </a:r>
                    </a:p>
                  </a:txBody>
                  <a:tcPr/>
                </a:tc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bit of </a:t>
                      </a:r>
                      <a:r>
                        <a:rPr lang="en-US" sz="140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high_register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Temperature in Fahrenheit.</a:t>
                      </a:r>
                      <a:endParaRPr lang="en-US" sz="1400" dirty="0"/>
                    </a:p>
                  </a:txBody>
                  <a:tcPr/>
                </a:tc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bit of </a:t>
                      </a:r>
                      <a:r>
                        <a:rPr lang="en-US" sz="140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high_register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Temperature in Fahrenheit.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bit of </a:t>
                      </a:r>
                      <a:r>
                        <a:rPr lang="en-US" sz="140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high_register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Temperature in Fahrenheit.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bit of </a:t>
                      </a:r>
                      <a:r>
                        <a:rPr lang="en-US" sz="140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high_register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Temperature in Fahrenheit.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bit of </a:t>
                      </a:r>
                      <a:r>
                        <a:rPr lang="en-US" sz="140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high_register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Temperature in Fahrenheit.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bit of </a:t>
                      </a:r>
                      <a:r>
                        <a:rPr lang="en-US" sz="140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high_register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Temperature in Fahrenheit.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bit of </a:t>
                      </a:r>
                      <a:r>
                        <a:rPr lang="en-US" sz="140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high_register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Temperature in Fahrenheit.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LSB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Least Significant Bit of </a:t>
                      </a:r>
                      <a:r>
                        <a:rPr lang="en-US" sz="140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high_register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i="1" dirty="0" smtClean="0"/>
                        <a:t>Temperature in Fahrenheit</a:t>
                      </a:r>
                      <a:r>
                        <a:rPr lang="en-US" sz="1400" i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869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Comparator Status </a:t>
            </a:r>
            <a:r>
              <a:rPr lang="en-US" sz="4800" dirty="0"/>
              <a:t>Register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8/3/2020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56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3015"/>
              </p:ext>
            </p:extLst>
          </p:nvPr>
        </p:nvGraphicFramePr>
        <p:xfrm>
          <a:off x="381000" y="1609726"/>
          <a:ext cx="8382000" cy="278129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34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48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65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Signal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384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Reserved7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Reserved. Added to pad read to 8 bits.</a:t>
                      </a:r>
                      <a:endParaRPr lang="en-US" sz="1400" i="1" dirty="0"/>
                    </a:p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Reserved6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Reserved. Added to pad read to 8 bits.</a:t>
                      </a:r>
                      <a:endParaRPr lang="en-US" sz="1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Reserved5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Reserved. Added to pad read to 8 bits.</a:t>
                      </a:r>
                      <a:endParaRPr lang="en-US" sz="1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Reserved4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Reserved. Added to pad read to 8 bits.</a:t>
                      </a:r>
                      <a:endParaRPr lang="en-US" sz="1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Reserved3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Reserved. Added to pad read to 8 bits.</a:t>
                      </a:r>
                      <a:endParaRPr lang="en-US" sz="1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Reserved2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Reserved. Added to pad read to 8 bits.</a:t>
                      </a:r>
                      <a:endParaRPr lang="en-US" sz="1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above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1=Temperature above high value, 0=Temperature at or below high value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6588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below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1=Temperature fell below low value, 0=Temperature at or above low value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7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 Frequency Counter Instrument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8/3/2020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Hardware Simulation and Software Models for P1687.1 and P2654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7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Clock Frequency Counter Instrument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58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800100" y="1647825"/>
            <a:ext cx="7962900" cy="2486025"/>
            <a:chOff x="800100" y="1647825"/>
            <a:chExt cx="7962900" cy="2486025"/>
          </a:xfrm>
        </p:grpSpPr>
        <p:sp>
          <p:nvSpPr>
            <p:cNvPr id="8" name="Rectangle 7"/>
            <p:cNvSpPr/>
            <p:nvPr/>
          </p:nvSpPr>
          <p:spPr>
            <a:xfrm>
              <a:off x="3333750" y="1647825"/>
              <a:ext cx="2676525" cy="248602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76400" y="2072970"/>
              <a:ext cx="7810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/>
                <a:t>parent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57350" y="2338427"/>
              <a:ext cx="7810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/>
                <a:t>name</a:t>
              </a:r>
            </a:p>
          </p:txBody>
        </p:sp>
        <p:sp>
          <p:nvSpPr>
            <p:cNvPr id="11" name="Left Brace 10"/>
            <p:cNvSpPr/>
            <p:nvPr/>
          </p:nvSpPr>
          <p:spPr>
            <a:xfrm>
              <a:off x="1676400" y="2072970"/>
              <a:ext cx="180975" cy="57498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0100" y="2180497"/>
              <a:ext cx="857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/>
                <a:t>For </a:t>
              </a:r>
              <a:r>
                <a:rPr lang="en-US" sz="900" err="1"/>
                <a:t>myHDL</a:t>
              </a:r>
              <a:r>
                <a:rPr lang="en-US" sz="900"/>
                <a:t> debugging</a:t>
              </a: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2447926" y="2401827"/>
              <a:ext cx="876300" cy="180975"/>
            </a:xfrm>
            <a:prstGeom prst="rightArrow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2438401" y="2136370"/>
              <a:ext cx="876300" cy="180975"/>
            </a:xfrm>
            <a:prstGeom prst="rightArrow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38325" y="2647950"/>
              <a:ext cx="6191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/>
                <a:t>clock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638300" y="2906897"/>
              <a:ext cx="7810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err="1"/>
                <a:t>reset_n</a:t>
              </a:r>
              <a:endParaRPr lang="en-US" sz="1400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2428876" y="2705100"/>
              <a:ext cx="876300" cy="180975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2428875" y="2974777"/>
              <a:ext cx="876300" cy="180975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Arrow 23"/>
            <p:cNvSpPr/>
            <p:nvPr/>
          </p:nvSpPr>
          <p:spPr>
            <a:xfrm>
              <a:off x="6019800" y="2707273"/>
              <a:ext cx="9906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010400" y="2690396"/>
              <a:ext cx="1752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o_clock_freq</a:t>
              </a:r>
              <a:endParaRPr lang="en-US" sz="1600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 flipH="1">
              <a:off x="6334125" y="2647950"/>
              <a:ext cx="276225" cy="417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472237" y="2401827"/>
              <a:ext cx="4429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16</a:t>
              </a:r>
              <a:endParaRPr lang="en-US" sz="1100" dirty="0"/>
            </a:p>
          </p:txBody>
        </p:sp>
        <p:sp>
          <p:nvSpPr>
            <p:cNvPr id="29" name="Right Arrow 28"/>
            <p:cNvSpPr/>
            <p:nvPr/>
          </p:nvSpPr>
          <p:spPr>
            <a:xfrm>
              <a:off x="2428875" y="3565952"/>
              <a:ext cx="9144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38275" y="3510975"/>
              <a:ext cx="18669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i_clk_test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4458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Clock Frequency Counter </a:t>
            </a:r>
            <a:r>
              <a:rPr lang="en-US" sz="2800" dirty="0" err="1" smtClean="0"/>
              <a:t>o_clock_freq</a:t>
            </a:r>
            <a:r>
              <a:rPr lang="en-US" sz="2800" dirty="0" smtClean="0"/>
              <a:t> Register</a:t>
            </a: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8/3/2020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59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719478"/>
              </p:ext>
            </p:extLst>
          </p:nvPr>
        </p:nvGraphicFramePr>
        <p:xfrm>
          <a:off x="381000" y="1266826"/>
          <a:ext cx="8382000" cy="346709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34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48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6588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Signal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9661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15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MSB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Most Significant Bit of frequency in Hz.</a:t>
                      </a:r>
                      <a:endParaRPr lang="en-US" sz="700" dirty="0"/>
                    </a:p>
                  </a:txBody>
                  <a:tcPr/>
                </a:tc>
              </a:tr>
              <a:tr h="182041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14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Bit14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i="1" dirty="0" smtClean="0"/>
                        <a:t>Bit of frequency</a:t>
                      </a:r>
                      <a:r>
                        <a:rPr lang="en-US" sz="700" i="1" baseline="0" dirty="0" smtClean="0"/>
                        <a:t> in Hz.</a:t>
                      </a:r>
                      <a:endParaRPr lang="en-US" sz="7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2996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13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Bit13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i="1" dirty="0" smtClean="0"/>
                        <a:t>Bit of frequency</a:t>
                      </a:r>
                      <a:r>
                        <a:rPr lang="en-US" sz="700" i="1" baseline="0" dirty="0" smtClean="0"/>
                        <a:t> in Hz.</a:t>
                      </a:r>
                      <a:endParaRPr lang="en-US" sz="700" i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12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Bit12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i="1" dirty="0" smtClean="0"/>
                        <a:t>Bit of frequency</a:t>
                      </a:r>
                      <a:r>
                        <a:rPr lang="en-US" sz="700" i="1" baseline="0" dirty="0" smtClean="0"/>
                        <a:t> in Hz.</a:t>
                      </a:r>
                      <a:endParaRPr lang="en-US" sz="7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Bit11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i="1" dirty="0" smtClean="0"/>
                        <a:t>Bit of frequency</a:t>
                      </a:r>
                      <a:r>
                        <a:rPr lang="en-US" sz="700" i="1" baseline="0" dirty="0" smtClean="0"/>
                        <a:t> in Hz.</a:t>
                      </a:r>
                      <a:endParaRPr lang="en-US" sz="7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10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Bit10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i="1" dirty="0" smtClean="0"/>
                        <a:t>Bit of frequency</a:t>
                      </a:r>
                      <a:r>
                        <a:rPr lang="en-US" sz="700" i="1" baseline="0" dirty="0" smtClean="0"/>
                        <a:t> in Hz.</a:t>
                      </a:r>
                      <a:endParaRPr lang="en-US" sz="7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Bit9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i="1" dirty="0" smtClean="0"/>
                        <a:t>Bit of frequency</a:t>
                      </a:r>
                      <a:r>
                        <a:rPr lang="en-US" sz="700" i="1" baseline="0" dirty="0" smtClean="0"/>
                        <a:t> in Hz.</a:t>
                      </a:r>
                      <a:endParaRPr lang="en-US" sz="7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8669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Bit8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i="1" dirty="0" smtClean="0"/>
                        <a:t>Bit of frequency</a:t>
                      </a:r>
                      <a:r>
                        <a:rPr lang="en-US" sz="700" i="1" baseline="0" dirty="0" smtClean="0"/>
                        <a:t> in Hz.</a:t>
                      </a:r>
                      <a:endParaRPr lang="en-US" sz="7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7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Bit7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 smtClean="0"/>
                        <a:t>Bit of frequency</a:t>
                      </a:r>
                      <a:r>
                        <a:rPr lang="en-US" sz="700" i="1" baseline="0" dirty="0" smtClean="0"/>
                        <a:t> in Hz.</a:t>
                      </a:r>
                      <a:endParaRPr lang="en-US" sz="700" i="1" dirty="0" smtClean="0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Bit6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 smtClean="0"/>
                        <a:t>Bit of frequency</a:t>
                      </a:r>
                      <a:r>
                        <a:rPr lang="en-US" sz="700" i="1" baseline="0" dirty="0" smtClean="0"/>
                        <a:t> in Hz.</a:t>
                      </a:r>
                      <a:endParaRPr lang="en-US" sz="700" i="1" dirty="0" smtClean="0"/>
                    </a:p>
                  </a:txBody>
                  <a:tcPr/>
                </a:tc>
              </a:tr>
              <a:tr h="20193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Bit5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 smtClean="0"/>
                        <a:t>Bit of frequency</a:t>
                      </a:r>
                      <a:r>
                        <a:rPr lang="en-US" sz="700" i="1" baseline="0" dirty="0" smtClean="0"/>
                        <a:t> in Hz.</a:t>
                      </a:r>
                      <a:endParaRPr lang="en-US" sz="700" i="1" dirty="0" smtClean="0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Bit4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 smtClean="0"/>
                        <a:t>Bit of frequency</a:t>
                      </a:r>
                      <a:r>
                        <a:rPr lang="en-US" sz="700" i="1" baseline="0" dirty="0" smtClean="0"/>
                        <a:t> in Hz.</a:t>
                      </a:r>
                      <a:endParaRPr lang="en-US" sz="700" i="1" dirty="0" smtClean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Bit3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 smtClean="0"/>
                        <a:t>Bit of frequency</a:t>
                      </a:r>
                      <a:r>
                        <a:rPr lang="en-US" sz="700" i="1" baseline="0" dirty="0" smtClean="0"/>
                        <a:t> in Hz.</a:t>
                      </a:r>
                      <a:endParaRPr lang="en-US" sz="700" i="1" dirty="0" smtClean="0"/>
                    </a:p>
                  </a:txBody>
                  <a:tcPr/>
                </a:tc>
              </a:tr>
              <a:tr h="165735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Bit2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 smtClean="0"/>
                        <a:t>Bit of frequency</a:t>
                      </a:r>
                      <a:r>
                        <a:rPr lang="en-US" sz="700" i="1" baseline="0" dirty="0" smtClean="0"/>
                        <a:t> in Hz.</a:t>
                      </a:r>
                      <a:endParaRPr lang="en-US" sz="700" i="1" dirty="0" smtClean="0"/>
                    </a:p>
                  </a:txBody>
                  <a:tcPr/>
                </a:tc>
              </a:tr>
              <a:tr h="177165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Bit1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 smtClean="0"/>
                        <a:t>Bit of frequency</a:t>
                      </a:r>
                      <a:r>
                        <a:rPr lang="en-US" sz="700" i="1" baseline="0" dirty="0" smtClean="0"/>
                        <a:t> in Hz.</a:t>
                      </a:r>
                      <a:endParaRPr lang="en-US" sz="700" i="1" dirty="0" smtClean="0"/>
                    </a:p>
                  </a:txBody>
                  <a:tcPr/>
                </a:tc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LSB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i="1" dirty="0" smtClean="0"/>
                        <a:t>Least Significant Bit of frequency in Hz.</a:t>
                      </a:r>
                      <a:endParaRPr lang="en-US" sz="700" i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029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2044461" y="1319842"/>
            <a:ext cx="6857999" cy="31055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Python </a:t>
            </a:r>
            <a:r>
              <a:rPr lang="en-US" dirty="0" err="1" smtClean="0">
                <a:solidFill>
                  <a:schemeClr val="tx1"/>
                </a:solidFill>
              </a:rPr>
              <a:t>myHDL</a:t>
            </a:r>
            <a:r>
              <a:rPr lang="en-US" dirty="0" smtClean="0">
                <a:solidFill>
                  <a:schemeClr val="tx1"/>
                </a:solidFill>
              </a:rPr>
              <a:t> Simulation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Board Testing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Hardware Simulation and Software Models for P1687.1 and P2654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588490" y="1992692"/>
            <a:ext cx="465827" cy="16390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IEEE 1149.1 JTAG</a:t>
            </a:r>
            <a:br>
              <a:rPr lang="en-US" sz="1100" dirty="0" smtClean="0">
                <a:solidFill>
                  <a:schemeClr val="tx1"/>
                </a:solidFill>
              </a:rPr>
            </a:br>
            <a:r>
              <a:rPr lang="en-US" sz="1100" dirty="0" smtClean="0">
                <a:solidFill>
                  <a:schemeClr val="tx1"/>
                </a:solidFill>
              </a:rPr>
              <a:t>TAP Master Controller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7" name="Right Arrow 46"/>
          <p:cNvSpPr/>
          <p:nvPr/>
        </p:nvSpPr>
        <p:spPr>
          <a:xfrm>
            <a:off x="4054317" y="1942972"/>
            <a:ext cx="638453" cy="287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TDI</a:t>
            </a:r>
            <a:endParaRPr lang="en-US" sz="700" dirty="0"/>
          </a:p>
        </p:txBody>
      </p:sp>
      <p:sp>
        <p:nvSpPr>
          <p:cNvPr id="48" name="Right Arrow 47"/>
          <p:cNvSpPr/>
          <p:nvPr/>
        </p:nvSpPr>
        <p:spPr>
          <a:xfrm>
            <a:off x="4060075" y="2311022"/>
            <a:ext cx="638453" cy="287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TCK</a:t>
            </a:r>
            <a:endParaRPr lang="en-US" sz="700" dirty="0"/>
          </a:p>
        </p:txBody>
      </p:sp>
      <p:sp>
        <p:nvSpPr>
          <p:cNvPr id="49" name="Right Arrow 48"/>
          <p:cNvSpPr/>
          <p:nvPr/>
        </p:nvSpPr>
        <p:spPr>
          <a:xfrm>
            <a:off x="4065833" y="2670446"/>
            <a:ext cx="638453" cy="287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TMS</a:t>
            </a:r>
            <a:endParaRPr lang="en-US" sz="700" dirty="0"/>
          </a:p>
        </p:txBody>
      </p:sp>
      <p:sp>
        <p:nvSpPr>
          <p:cNvPr id="50" name="Right Arrow 49"/>
          <p:cNvSpPr/>
          <p:nvPr/>
        </p:nvSpPr>
        <p:spPr>
          <a:xfrm>
            <a:off x="4062965" y="3038496"/>
            <a:ext cx="638453" cy="287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TRST</a:t>
            </a:r>
            <a:endParaRPr lang="en-US" sz="700" dirty="0"/>
          </a:p>
        </p:txBody>
      </p:sp>
      <p:sp>
        <p:nvSpPr>
          <p:cNvPr id="51" name="Right Arrow 50"/>
          <p:cNvSpPr/>
          <p:nvPr/>
        </p:nvSpPr>
        <p:spPr>
          <a:xfrm flipH="1">
            <a:off x="4042845" y="3363416"/>
            <a:ext cx="638453" cy="287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TDO</a:t>
            </a:r>
            <a:endParaRPr lang="en-US" sz="700" dirty="0"/>
          </a:p>
        </p:txBody>
      </p:sp>
      <p:sp>
        <p:nvSpPr>
          <p:cNvPr id="52" name="Up-Down Arrow 51"/>
          <p:cNvSpPr/>
          <p:nvPr/>
        </p:nvSpPr>
        <p:spPr>
          <a:xfrm>
            <a:off x="2881223" y="1690768"/>
            <a:ext cx="370935" cy="224286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 smtClean="0"/>
              <a:t>WISHBONE</a:t>
            </a:r>
            <a:endParaRPr lang="en-US" sz="1100" dirty="0"/>
          </a:p>
        </p:txBody>
      </p:sp>
      <p:sp>
        <p:nvSpPr>
          <p:cNvPr id="53" name="Left-Right Arrow 52"/>
          <p:cNvSpPr/>
          <p:nvPr/>
        </p:nvSpPr>
        <p:spPr>
          <a:xfrm>
            <a:off x="3174521" y="2700473"/>
            <a:ext cx="413969" cy="21450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2044461" y="1578634"/>
            <a:ext cx="534838" cy="24585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Simulated Bus Interface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Software Test Bench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5" name="Left-Right Arrow 54"/>
          <p:cNvSpPr/>
          <p:nvPr/>
        </p:nvSpPr>
        <p:spPr>
          <a:xfrm>
            <a:off x="2567833" y="2697605"/>
            <a:ext cx="413969" cy="21450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1489529" y="1575766"/>
            <a:ext cx="534838" cy="245852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Telnet Server Command Interface to Wishbone Bus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822471" y="1581524"/>
            <a:ext cx="267419" cy="245852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Telnet Client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Left-Right Arrow 59"/>
          <p:cNvSpPr/>
          <p:nvPr/>
        </p:nvSpPr>
        <p:spPr>
          <a:xfrm>
            <a:off x="1081293" y="2703363"/>
            <a:ext cx="413969" cy="21450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534838" y="500332"/>
            <a:ext cx="854015" cy="67286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C++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err="1" smtClean="0"/>
              <a:t>SimDrvr</a:t>
            </a:r>
            <a:endParaRPr lang="en-US" sz="1200" dirty="0"/>
          </a:p>
        </p:txBody>
      </p:sp>
      <p:cxnSp>
        <p:nvCxnSpPr>
          <p:cNvPr id="63" name="Straight Connector 62"/>
          <p:cNvCxnSpPr>
            <a:stCxn id="61" idx="1"/>
            <a:endCxn id="61" idx="3"/>
          </p:cNvCxnSpPr>
          <p:nvPr/>
        </p:nvCxnSpPr>
        <p:spPr>
          <a:xfrm>
            <a:off x="534838" y="836762"/>
            <a:ext cx="854015" cy="0"/>
          </a:xfrm>
          <a:prstGeom prst="line">
            <a:avLst/>
          </a:prstGeom>
          <a:ln w="190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Up-Down Arrow 64"/>
          <p:cNvSpPr/>
          <p:nvPr/>
        </p:nvSpPr>
        <p:spPr>
          <a:xfrm>
            <a:off x="882853" y="1173192"/>
            <a:ext cx="139374" cy="40257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523344" y="4361912"/>
            <a:ext cx="854015" cy="67286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SimDrvr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Python</a:t>
            </a:r>
            <a:endParaRPr lang="en-US" sz="12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540596" y="4724220"/>
            <a:ext cx="854015" cy="0"/>
          </a:xfrm>
          <a:prstGeom prst="line">
            <a:avLst/>
          </a:prstGeom>
          <a:ln w="190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Up-Down Arrow 67"/>
          <p:cNvSpPr/>
          <p:nvPr/>
        </p:nvSpPr>
        <p:spPr>
          <a:xfrm>
            <a:off x="879985" y="4034294"/>
            <a:ext cx="139374" cy="3506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3441940" y="1357227"/>
            <a:ext cx="819509" cy="20128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DATA</a:t>
            </a:r>
            <a:endParaRPr lang="en-US" sz="1050" dirty="0"/>
          </a:p>
        </p:txBody>
      </p:sp>
      <p:sp>
        <p:nvSpPr>
          <p:cNvPr id="70" name="Rounded Rectangle 69"/>
          <p:cNvSpPr/>
          <p:nvPr/>
        </p:nvSpPr>
        <p:spPr>
          <a:xfrm>
            <a:off x="3447698" y="1561383"/>
            <a:ext cx="819509" cy="20128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STARTSTATE</a:t>
            </a:r>
            <a:endParaRPr lang="en-US" sz="700" dirty="0"/>
          </a:p>
        </p:txBody>
      </p:sp>
      <p:sp>
        <p:nvSpPr>
          <p:cNvPr id="71" name="Rounded Rectangle 70"/>
          <p:cNvSpPr/>
          <p:nvPr/>
        </p:nvSpPr>
        <p:spPr>
          <a:xfrm>
            <a:off x="3453456" y="1756913"/>
            <a:ext cx="819509" cy="20128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ENDSTATE</a:t>
            </a:r>
            <a:endParaRPr lang="en-US" sz="700" dirty="0"/>
          </a:p>
        </p:txBody>
      </p:sp>
      <p:sp>
        <p:nvSpPr>
          <p:cNvPr id="72" name="Rounded Rectangle 71"/>
          <p:cNvSpPr/>
          <p:nvPr/>
        </p:nvSpPr>
        <p:spPr>
          <a:xfrm>
            <a:off x="3456324" y="3674753"/>
            <a:ext cx="819509" cy="20128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BITCOUNT</a:t>
            </a:r>
            <a:endParaRPr lang="en-US" sz="1050" dirty="0"/>
          </a:p>
        </p:txBody>
      </p:sp>
      <p:sp>
        <p:nvSpPr>
          <p:cNvPr id="73" name="Rounded Rectangle 72"/>
          <p:cNvSpPr/>
          <p:nvPr/>
        </p:nvSpPr>
        <p:spPr>
          <a:xfrm>
            <a:off x="3462082" y="3878909"/>
            <a:ext cx="819509" cy="20128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CNTRL/STAT</a:t>
            </a:r>
            <a:endParaRPr lang="en-US" sz="700" dirty="0"/>
          </a:p>
        </p:txBody>
      </p:sp>
      <p:sp>
        <p:nvSpPr>
          <p:cNvPr id="75" name="Rounded Rectangle 74"/>
          <p:cNvSpPr/>
          <p:nvPr/>
        </p:nvSpPr>
        <p:spPr>
          <a:xfrm>
            <a:off x="2041660" y="1354359"/>
            <a:ext cx="819509" cy="20128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MEMWRITE</a:t>
            </a:r>
            <a:endParaRPr lang="en-US" sz="1050" dirty="0"/>
          </a:p>
        </p:txBody>
      </p:sp>
      <p:sp>
        <p:nvSpPr>
          <p:cNvPr id="76" name="Rounded Rectangle 75"/>
          <p:cNvSpPr/>
          <p:nvPr/>
        </p:nvSpPr>
        <p:spPr>
          <a:xfrm>
            <a:off x="2047418" y="4085933"/>
            <a:ext cx="819509" cy="20128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MEMREAD</a:t>
            </a:r>
            <a:endParaRPr lang="en-US" sz="1050" dirty="0"/>
          </a:p>
        </p:txBody>
      </p:sp>
      <p:sp>
        <p:nvSpPr>
          <p:cNvPr id="77" name="Rounded Rectangle 76"/>
          <p:cNvSpPr/>
          <p:nvPr/>
        </p:nvSpPr>
        <p:spPr>
          <a:xfrm>
            <a:off x="1098558" y="1299735"/>
            <a:ext cx="819509" cy="20128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MEMWRITE</a:t>
            </a:r>
            <a:endParaRPr lang="en-US" sz="1050" dirty="0"/>
          </a:p>
        </p:txBody>
      </p:sp>
      <p:sp>
        <p:nvSpPr>
          <p:cNvPr id="3" name="Rectangle 2"/>
          <p:cNvSpPr/>
          <p:nvPr/>
        </p:nvSpPr>
        <p:spPr>
          <a:xfrm>
            <a:off x="4809226" y="1409045"/>
            <a:ext cx="4032849" cy="2685555"/>
          </a:xfrm>
          <a:prstGeom prst="rect">
            <a:avLst/>
          </a:prstGeom>
          <a:solidFill>
            <a:srgbClr val="66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1095690" y="4100317"/>
            <a:ext cx="819509" cy="20128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MEMREAD</a:t>
            </a:r>
            <a:endParaRPr lang="en-US" sz="1050" dirty="0"/>
          </a:p>
        </p:txBody>
      </p:sp>
      <p:sp>
        <p:nvSpPr>
          <p:cNvPr id="74" name="Rounded Rectangle 73"/>
          <p:cNvSpPr/>
          <p:nvPr/>
        </p:nvSpPr>
        <p:spPr>
          <a:xfrm>
            <a:off x="4692770" y="1992692"/>
            <a:ext cx="232913" cy="1639019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Pin IF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210373" y="2427919"/>
            <a:ext cx="677157" cy="5393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Scan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Path Linker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148493" y="1547184"/>
            <a:ext cx="677157" cy="5393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JTAG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TO I2C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BRIDGE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148493" y="2433677"/>
            <a:ext cx="677157" cy="5393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JTAG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TO SPI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BRIDGE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148492" y="3380897"/>
            <a:ext cx="677157" cy="5393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JTAG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DEVICE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ONE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137660" y="3363416"/>
            <a:ext cx="677157" cy="5393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JTAG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DEVICE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TWO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8079355" y="3359464"/>
            <a:ext cx="677157" cy="5393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JTAG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DEVICE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THREE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137660" y="2427919"/>
            <a:ext cx="677157" cy="5393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SPI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DEVICE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ONE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137660" y="1555646"/>
            <a:ext cx="677157" cy="5393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I2C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DEVICE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ONE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36" name="Elbow Connector 35"/>
          <p:cNvCxnSpPr>
            <a:stCxn id="34" idx="2"/>
            <a:endCxn id="81" idx="1"/>
          </p:cNvCxnSpPr>
          <p:nvPr/>
        </p:nvCxnSpPr>
        <p:spPr>
          <a:xfrm rot="16200000" flipH="1">
            <a:off x="5507076" y="3009166"/>
            <a:ext cx="683293" cy="599540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1" idx="3"/>
            <a:endCxn id="82" idx="1"/>
          </p:cNvCxnSpPr>
          <p:nvPr/>
        </p:nvCxnSpPr>
        <p:spPr>
          <a:xfrm flipV="1">
            <a:off x="6825649" y="3633102"/>
            <a:ext cx="312011" cy="1748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82" idx="3"/>
            <a:endCxn id="83" idx="1"/>
          </p:cNvCxnSpPr>
          <p:nvPr/>
        </p:nvCxnSpPr>
        <p:spPr>
          <a:xfrm flipV="1">
            <a:off x="7814817" y="3629150"/>
            <a:ext cx="264538" cy="39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83" idx="2"/>
          </p:cNvCxnSpPr>
          <p:nvPr/>
        </p:nvCxnSpPr>
        <p:spPr>
          <a:xfrm rot="5400000" flipH="1">
            <a:off x="6609772" y="2090674"/>
            <a:ext cx="589899" cy="3026425"/>
          </a:xfrm>
          <a:prstGeom prst="bentConnector4">
            <a:avLst>
              <a:gd name="adj1" fmla="val -15354"/>
              <a:gd name="adj2" fmla="val 10006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5391509" y="2973048"/>
            <a:ext cx="0" cy="3358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5887530" y="2527540"/>
            <a:ext cx="26096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5893288" y="2869712"/>
            <a:ext cx="26096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6850774" y="2541924"/>
            <a:ext cx="26096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6856532" y="2884096"/>
            <a:ext cx="26096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6830654" y="1650578"/>
            <a:ext cx="26096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6836412" y="1992750"/>
            <a:ext cx="26096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34" idx="0"/>
            <a:endCxn id="79" idx="1"/>
          </p:cNvCxnSpPr>
          <p:nvPr/>
        </p:nvCxnSpPr>
        <p:spPr>
          <a:xfrm rot="5400000" flipH="1" flipV="1">
            <a:off x="5543198" y="1822625"/>
            <a:ext cx="611049" cy="599541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79" idx="0"/>
          </p:cNvCxnSpPr>
          <p:nvPr/>
        </p:nvCxnSpPr>
        <p:spPr>
          <a:xfrm rot="16200000" flipH="1" flipV="1">
            <a:off x="5496044" y="1442648"/>
            <a:ext cx="886493" cy="1095563"/>
          </a:xfrm>
          <a:prstGeom prst="bentConnector4">
            <a:avLst>
              <a:gd name="adj1" fmla="val -7308"/>
              <a:gd name="adj2" fmla="val 99979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Left-Right Arrow 108"/>
          <p:cNvSpPr/>
          <p:nvPr/>
        </p:nvSpPr>
        <p:spPr>
          <a:xfrm>
            <a:off x="4925683" y="2622821"/>
            <a:ext cx="284690" cy="199266"/>
          </a:xfrm>
          <a:prstGeom prst="leftRightArrow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890162" y="2632411"/>
            <a:ext cx="7991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chemeClr val="bg1"/>
                </a:solidFill>
              </a:rPr>
              <a:t>JTAG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 Generator Instrument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8/3/2020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60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58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Clock Generator Instrument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8/3/2020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Footer Text</a:t>
            </a:r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61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00100" y="1647825"/>
            <a:ext cx="7962900" cy="2486025"/>
            <a:chOff x="800100" y="1647825"/>
            <a:chExt cx="7962900" cy="2486025"/>
          </a:xfrm>
        </p:grpSpPr>
        <p:sp>
          <p:nvSpPr>
            <p:cNvPr id="8" name="Rectangle 7"/>
            <p:cNvSpPr/>
            <p:nvPr/>
          </p:nvSpPr>
          <p:spPr>
            <a:xfrm>
              <a:off x="3333750" y="1647825"/>
              <a:ext cx="2676525" cy="248602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76400" y="2072970"/>
              <a:ext cx="7810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>
                  <a:solidFill>
                    <a:prstClr val="black"/>
                  </a:solidFill>
                </a:rPr>
                <a:t>parent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57350" y="2338427"/>
              <a:ext cx="7810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>
                  <a:solidFill>
                    <a:prstClr val="black"/>
                  </a:solidFill>
                </a:rPr>
                <a:t>name</a:t>
              </a:r>
            </a:p>
          </p:txBody>
        </p:sp>
        <p:sp>
          <p:nvSpPr>
            <p:cNvPr id="11" name="Left Brace 10"/>
            <p:cNvSpPr/>
            <p:nvPr/>
          </p:nvSpPr>
          <p:spPr>
            <a:xfrm>
              <a:off x="1676400" y="2072970"/>
              <a:ext cx="180975" cy="57498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0100" y="2180497"/>
              <a:ext cx="857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>
                  <a:solidFill>
                    <a:prstClr val="black"/>
                  </a:solidFill>
                </a:rPr>
                <a:t>For </a:t>
              </a:r>
              <a:r>
                <a:rPr lang="en-US" sz="900" err="1">
                  <a:solidFill>
                    <a:prstClr val="black"/>
                  </a:solidFill>
                </a:rPr>
                <a:t>myHDL</a:t>
              </a:r>
              <a:r>
                <a:rPr lang="en-US" sz="900">
                  <a:solidFill>
                    <a:prstClr val="black"/>
                  </a:solidFill>
                </a:rPr>
                <a:t> debugging</a:t>
              </a: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2447926" y="2401827"/>
              <a:ext cx="876300" cy="180975"/>
            </a:xfrm>
            <a:prstGeom prst="rightArrow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2438401" y="2136370"/>
              <a:ext cx="876300" cy="180975"/>
            </a:xfrm>
            <a:prstGeom prst="rightArrow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38325" y="2647950"/>
              <a:ext cx="6191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>
                  <a:solidFill>
                    <a:prstClr val="black"/>
                  </a:solidFill>
                </a:rPr>
                <a:t>clock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638300" y="2906897"/>
              <a:ext cx="7810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err="1">
                  <a:solidFill>
                    <a:prstClr val="black"/>
                  </a:solidFill>
                </a:rPr>
                <a:t>reset_n</a:t>
              </a:r>
              <a:endParaRPr lang="en-US" sz="1400">
                <a:solidFill>
                  <a:prstClr val="black"/>
                </a:solidFill>
              </a:endParaRPr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2428876" y="2705100"/>
              <a:ext cx="876300" cy="180975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2428875" y="2974777"/>
              <a:ext cx="876300" cy="180975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2400300" y="3261152"/>
              <a:ext cx="914400" cy="228600"/>
            </a:xfrm>
            <a:prstGeom prst="rightArrow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28726" y="3206175"/>
              <a:ext cx="12001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solidFill>
                    <a:prstClr val="black"/>
                  </a:solidFill>
                </a:rPr>
                <a:t>m</a:t>
              </a:r>
              <a:r>
                <a:rPr lang="en-US" sz="1600" dirty="0" err="1" smtClean="0">
                  <a:solidFill>
                    <a:prstClr val="black"/>
                  </a:solidFill>
                </a:rPr>
                <a:t>ax_count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24" name="Right Arrow 23"/>
            <p:cNvSpPr/>
            <p:nvPr/>
          </p:nvSpPr>
          <p:spPr>
            <a:xfrm>
              <a:off x="6019800" y="2707273"/>
              <a:ext cx="9906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010400" y="2690396"/>
              <a:ext cx="1752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solidFill>
                    <a:prstClr val="black"/>
                  </a:solidFill>
                </a:rPr>
                <a:t>c</a:t>
              </a:r>
              <a:r>
                <a:rPr lang="en-US" sz="1600" dirty="0" err="1" smtClean="0">
                  <a:solidFill>
                    <a:prstClr val="black"/>
                  </a:solidFill>
                </a:rPr>
                <a:t>lock_pulse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23" name="Right Arrow 22"/>
            <p:cNvSpPr/>
            <p:nvPr/>
          </p:nvSpPr>
          <p:spPr>
            <a:xfrm>
              <a:off x="2419350" y="3594527"/>
              <a:ext cx="914400" cy="228600"/>
            </a:xfrm>
            <a:prstGeom prst="rightArrow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28751" y="3539550"/>
              <a:ext cx="1019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solidFill>
                    <a:prstClr val="black"/>
                  </a:solidFill>
                </a:rPr>
                <a:t>m</a:t>
              </a:r>
              <a:r>
                <a:rPr lang="en-US" sz="1600" dirty="0" err="1" smtClean="0">
                  <a:solidFill>
                    <a:prstClr val="black"/>
                  </a:solidFill>
                </a:rPr>
                <a:t>in_bits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648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Supply Monitor Instrument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8/3/2020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Hardware Simulation and Software Models for P1687.1 and P2654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7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Power Supply Monitor Instrument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63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800100" y="1234770"/>
            <a:ext cx="7962900" cy="3405334"/>
            <a:chOff x="800100" y="1234770"/>
            <a:chExt cx="7962900" cy="3405334"/>
          </a:xfrm>
        </p:grpSpPr>
        <p:sp>
          <p:nvSpPr>
            <p:cNvPr id="8" name="Rectangle 7"/>
            <p:cNvSpPr/>
            <p:nvPr/>
          </p:nvSpPr>
          <p:spPr>
            <a:xfrm>
              <a:off x="3314700" y="1234770"/>
              <a:ext cx="2676525" cy="340533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76400" y="1234770"/>
              <a:ext cx="7810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>
                  <a:solidFill>
                    <a:prstClr val="black"/>
                  </a:solidFill>
                </a:rPr>
                <a:t>parent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57350" y="1500227"/>
              <a:ext cx="7810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>
                  <a:solidFill>
                    <a:prstClr val="black"/>
                  </a:solidFill>
                </a:rPr>
                <a:t>name</a:t>
              </a:r>
            </a:p>
          </p:txBody>
        </p:sp>
        <p:sp>
          <p:nvSpPr>
            <p:cNvPr id="11" name="Left Brace 10"/>
            <p:cNvSpPr/>
            <p:nvPr/>
          </p:nvSpPr>
          <p:spPr>
            <a:xfrm>
              <a:off x="1676400" y="1234770"/>
              <a:ext cx="180975" cy="57498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0100" y="1342297"/>
              <a:ext cx="857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>
                  <a:solidFill>
                    <a:prstClr val="black"/>
                  </a:solidFill>
                </a:rPr>
                <a:t>For </a:t>
              </a:r>
              <a:r>
                <a:rPr lang="en-US" sz="900" err="1">
                  <a:solidFill>
                    <a:prstClr val="black"/>
                  </a:solidFill>
                </a:rPr>
                <a:t>myHDL</a:t>
              </a:r>
              <a:r>
                <a:rPr lang="en-US" sz="900">
                  <a:solidFill>
                    <a:prstClr val="black"/>
                  </a:solidFill>
                </a:rPr>
                <a:t> debugging</a:t>
              </a: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2447926" y="1563627"/>
              <a:ext cx="876300" cy="180975"/>
            </a:xfrm>
            <a:prstGeom prst="rightArrow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2438401" y="1298170"/>
              <a:ext cx="876300" cy="180975"/>
            </a:xfrm>
            <a:prstGeom prst="rightArrow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28751" y="1809750"/>
              <a:ext cx="1028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>
                  <a:solidFill>
                    <a:prstClr val="black"/>
                  </a:solidFill>
                </a:rPr>
                <a:t>reference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638300" y="2068697"/>
              <a:ext cx="7810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>
                  <a:solidFill>
                    <a:prstClr val="black"/>
                  </a:solidFill>
                </a:rPr>
                <a:t>delta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2428876" y="1866900"/>
              <a:ext cx="876300" cy="180975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2428875" y="2136577"/>
              <a:ext cx="876300" cy="180975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2400300" y="4356527"/>
              <a:ext cx="914400" cy="228600"/>
            </a:xfrm>
            <a:prstGeom prst="rightArrow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00226" y="4301550"/>
              <a:ext cx="12001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</a:rPr>
                <a:t>VDD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638300" y="2325872"/>
              <a:ext cx="7810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err="1">
                  <a:solidFill>
                    <a:prstClr val="black"/>
                  </a:solidFill>
                </a:rPr>
                <a:t>f</a:t>
              </a:r>
              <a:r>
                <a:rPr lang="en-US" sz="1400" dirty="0" err="1" smtClean="0">
                  <a:solidFill>
                    <a:prstClr val="black"/>
                  </a:solidFill>
                </a:rPr>
                <a:t>ast_ck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24" name="Right Arrow 23"/>
            <p:cNvSpPr/>
            <p:nvPr/>
          </p:nvSpPr>
          <p:spPr>
            <a:xfrm>
              <a:off x="2428875" y="2393752"/>
              <a:ext cx="876300" cy="180975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47801" y="3038475"/>
              <a:ext cx="1028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>
                  <a:solidFill>
                    <a:prstClr val="black"/>
                  </a:solidFill>
                </a:rPr>
                <a:t>pu_mbist1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27" name="Right Arrow 26"/>
            <p:cNvSpPr/>
            <p:nvPr/>
          </p:nvSpPr>
          <p:spPr>
            <a:xfrm>
              <a:off x="2447926" y="3095625"/>
              <a:ext cx="876300" cy="180975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657350" y="2583047"/>
              <a:ext cx="7810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>
                  <a:solidFill>
                    <a:prstClr val="black"/>
                  </a:solidFill>
                </a:rPr>
                <a:t>noise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32" name="Right Arrow 31"/>
            <p:cNvSpPr/>
            <p:nvPr/>
          </p:nvSpPr>
          <p:spPr>
            <a:xfrm>
              <a:off x="2447925" y="2650927"/>
              <a:ext cx="876300" cy="180975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47801" y="3276600"/>
              <a:ext cx="1028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>
                  <a:solidFill>
                    <a:prstClr val="black"/>
                  </a:solidFill>
                </a:rPr>
                <a:t>pu_mbist2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34" name="Right Arrow 33"/>
            <p:cNvSpPr/>
            <p:nvPr/>
          </p:nvSpPr>
          <p:spPr>
            <a:xfrm>
              <a:off x="2447926" y="3333750"/>
              <a:ext cx="876300" cy="180975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438276" y="3962400"/>
              <a:ext cx="1028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>
                  <a:solidFill>
                    <a:prstClr val="black"/>
                  </a:solidFill>
                </a:rPr>
                <a:t>pu_mbist5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0" name="Right Arrow 39"/>
            <p:cNvSpPr/>
            <p:nvPr/>
          </p:nvSpPr>
          <p:spPr>
            <a:xfrm>
              <a:off x="2438401" y="4019550"/>
              <a:ext cx="876300" cy="180975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447801" y="3505200"/>
              <a:ext cx="1028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>
                  <a:solidFill>
                    <a:prstClr val="black"/>
                  </a:solidFill>
                </a:rPr>
                <a:t>pu_mbist3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2" name="Right Arrow 41"/>
            <p:cNvSpPr/>
            <p:nvPr/>
          </p:nvSpPr>
          <p:spPr>
            <a:xfrm>
              <a:off x="2447926" y="3562350"/>
              <a:ext cx="876300" cy="180975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447801" y="3724275"/>
              <a:ext cx="1028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>
                  <a:solidFill>
                    <a:prstClr val="black"/>
                  </a:solidFill>
                </a:rPr>
                <a:t>pu_mbist4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4" name="Right Arrow 43"/>
            <p:cNvSpPr/>
            <p:nvPr/>
          </p:nvSpPr>
          <p:spPr>
            <a:xfrm>
              <a:off x="2447926" y="3781425"/>
              <a:ext cx="876300" cy="180975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5" name="Right Arrow 44"/>
            <p:cNvSpPr/>
            <p:nvPr/>
          </p:nvSpPr>
          <p:spPr>
            <a:xfrm>
              <a:off x="6019800" y="1621423"/>
              <a:ext cx="9906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010400" y="1604546"/>
              <a:ext cx="1752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</a:rPr>
                <a:t>over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47" name="Right Arrow 46"/>
            <p:cNvSpPr/>
            <p:nvPr/>
          </p:nvSpPr>
          <p:spPr>
            <a:xfrm>
              <a:off x="6019800" y="3812173"/>
              <a:ext cx="9906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010400" y="3795296"/>
              <a:ext cx="1752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</a:rPr>
                <a:t>under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70920" y="2809589"/>
              <a:ext cx="13633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err="1">
                  <a:solidFill>
                    <a:prstClr val="black"/>
                  </a:solidFill>
                </a:rPr>
                <a:t>n</a:t>
              </a:r>
              <a:r>
                <a:rPr lang="en-US" sz="1400" dirty="0" err="1" smtClean="0">
                  <a:solidFill>
                    <a:prstClr val="black"/>
                  </a:solidFill>
                </a:rPr>
                <a:t>oise_flag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50" name="Right Arrow 49"/>
            <p:cNvSpPr/>
            <p:nvPr/>
          </p:nvSpPr>
          <p:spPr>
            <a:xfrm>
              <a:off x="2443803" y="2877469"/>
              <a:ext cx="876300" cy="180975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960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2000"/>
              </a:lnSpc>
            </a:pPr>
            <a:r>
              <a:rPr lang="en-US" sz="2800" dirty="0" smtClean="0"/>
              <a:t>Power Supply Monitor </a:t>
            </a:r>
            <a:r>
              <a:rPr lang="en-US" sz="2800" dirty="0"/>
              <a:t>reference Register</a:t>
            </a:r>
            <a:br>
              <a:rPr lang="en-US" sz="2800" dirty="0"/>
            </a:br>
            <a:r>
              <a:rPr lang="en-US" sz="1400" dirty="0"/>
              <a:t>Reference value of what the power supply voltage should be as a Signal(</a:t>
            </a:r>
            <a:r>
              <a:rPr lang="en-US" sz="1400" dirty="0" err="1"/>
              <a:t>intbv</a:t>
            </a:r>
            <a:r>
              <a:rPr lang="en-US" sz="1400" dirty="0"/>
              <a:t>(0)[16:]) type.</a:t>
            </a:r>
            <a:br>
              <a:rPr lang="en-US" sz="1400" dirty="0"/>
            </a:br>
            <a:r>
              <a:rPr lang="en-US" sz="1400" dirty="0"/>
              <a:t>Setting the reference value to zero (0) will reset the under and over signals.</a:t>
            </a: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8/3/2020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64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128026"/>
              </p:ext>
            </p:extLst>
          </p:nvPr>
        </p:nvGraphicFramePr>
        <p:xfrm>
          <a:off x="381000" y="1266826"/>
          <a:ext cx="8382000" cy="346709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34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48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6588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Signal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9661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15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MSB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i="1" dirty="0" smtClean="0"/>
                        <a:t>Most Significant Bit of reference</a:t>
                      </a:r>
                      <a:r>
                        <a:rPr lang="en-US" sz="700" i="1" baseline="0" dirty="0" smtClean="0"/>
                        <a:t> voltage in millivolts.</a:t>
                      </a:r>
                      <a:endParaRPr lang="en-US" sz="700" i="1" dirty="0"/>
                    </a:p>
                  </a:txBody>
                  <a:tcPr/>
                </a:tc>
              </a:tr>
              <a:tr h="182041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14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Bit14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i="1" dirty="0" smtClean="0"/>
                        <a:t>Bit of reference</a:t>
                      </a:r>
                      <a:r>
                        <a:rPr lang="en-US" sz="700" i="1" baseline="0" dirty="0" smtClean="0"/>
                        <a:t> voltage in millivolts.</a:t>
                      </a:r>
                      <a:endParaRPr lang="en-US" sz="7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2996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13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Bit13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i="1" dirty="0" smtClean="0"/>
                        <a:t>Bit of reference</a:t>
                      </a:r>
                      <a:r>
                        <a:rPr lang="en-US" sz="700" i="1" baseline="0" dirty="0" smtClean="0"/>
                        <a:t> voltage in millivolts.</a:t>
                      </a:r>
                      <a:endParaRPr lang="en-US" sz="700" i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12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Bit12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i="1" dirty="0" smtClean="0"/>
                        <a:t>Bit of reference</a:t>
                      </a:r>
                      <a:r>
                        <a:rPr lang="en-US" sz="700" i="1" baseline="0" dirty="0" smtClean="0"/>
                        <a:t> voltage in millivolts.</a:t>
                      </a:r>
                      <a:endParaRPr lang="en-US" sz="7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Bit11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i="1" dirty="0" smtClean="0"/>
                        <a:t>Bit of reference</a:t>
                      </a:r>
                      <a:r>
                        <a:rPr lang="en-US" sz="700" i="1" baseline="0" dirty="0" smtClean="0"/>
                        <a:t> voltage in millivolts.</a:t>
                      </a:r>
                      <a:endParaRPr lang="en-US" sz="7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10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Bit10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i="1" dirty="0" smtClean="0"/>
                        <a:t>Bit of reference</a:t>
                      </a:r>
                      <a:r>
                        <a:rPr lang="en-US" sz="700" i="1" baseline="0" dirty="0" smtClean="0"/>
                        <a:t> voltage in millivolts.</a:t>
                      </a:r>
                      <a:endParaRPr lang="en-US" sz="7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Bit9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i="1" dirty="0" smtClean="0"/>
                        <a:t>Bit of reference</a:t>
                      </a:r>
                      <a:r>
                        <a:rPr lang="en-US" sz="700" i="1" baseline="0" dirty="0" smtClean="0"/>
                        <a:t> voltage in millivolts.</a:t>
                      </a:r>
                      <a:endParaRPr lang="en-US" sz="7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8669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Bit8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i="1" dirty="0" smtClean="0"/>
                        <a:t>Bit of reference</a:t>
                      </a:r>
                      <a:r>
                        <a:rPr lang="en-US" sz="700" i="1" baseline="0" dirty="0" smtClean="0"/>
                        <a:t> voltage in millivolts.</a:t>
                      </a:r>
                      <a:endParaRPr lang="en-US" sz="7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7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Bit7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 smtClean="0"/>
                        <a:t>Bit of reference</a:t>
                      </a:r>
                      <a:r>
                        <a:rPr lang="en-US" sz="700" i="1" baseline="0" dirty="0" smtClean="0"/>
                        <a:t> voltage in millivolts.</a:t>
                      </a:r>
                      <a:endParaRPr lang="en-US" sz="700" i="1" dirty="0" smtClean="0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Bit6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 smtClean="0"/>
                        <a:t>Bit of reference</a:t>
                      </a:r>
                      <a:r>
                        <a:rPr lang="en-US" sz="700" i="1" baseline="0" dirty="0" smtClean="0"/>
                        <a:t> voltage in millivolts.</a:t>
                      </a:r>
                      <a:endParaRPr lang="en-US" sz="700" i="1" dirty="0" smtClean="0"/>
                    </a:p>
                  </a:txBody>
                  <a:tcPr/>
                </a:tc>
              </a:tr>
              <a:tr h="20193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Bit5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 smtClean="0"/>
                        <a:t>Bit of reference</a:t>
                      </a:r>
                      <a:r>
                        <a:rPr lang="en-US" sz="700" i="1" baseline="0" dirty="0" smtClean="0"/>
                        <a:t> voltage in millivolts.</a:t>
                      </a:r>
                      <a:endParaRPr lang="en-US" sz="700" i="1" dirty="0" smtClean="0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Bit4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 smtClean="0"/>
                        <a:t>Bit of reference</a:t>
                      </a:r>
                      <a:r>
                        <a:rPr lang="en-US" sz="700" i="1" baseline="0" dirty="0" smtClean="0"/>
                        <a:t> voltage in millivolts.</a:t>
                      </a:r>
                      <a:endParaRPr lang="en-US" sz="700" i="1" dirty="0" smtClean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Bit3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 smtClean="0"/>
                        <a:t>Bit of reference</a:t>
                      </a:r>
                      <a:r>
                        <a:rPr lang="en-US" sz="700" i="1" baseline="0" dirty="0" smtClean="0"/>
                        <a:t> voltage in millivolts.</a:t>
                      </a:r>
                      <a:endParaRPr lang="en-US" sz="700" i="1" dirty="0" smtClean="0"/>
                    </a:p>
                  </a:txBody>
                  <a:tcPr/>
                </a:tc>
              </a:tr>
              <a:tr h="165735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Bit2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 smtClean="0"/>
                        <a:t>Bit of reference</a:t>
                      </a:r>
                      <a:r>
                        <a:rPr lang="en-US" sz="700" i="1" baseline="0" dirty="0" smtClean="0"/>
                        <a:t> voltage in millivolts.</a:t>
                      </a:r>
                      <a:endParaRPr lang="en-US" sz="700" i="1" dirty="0" smtClean="0"/>
                    </a:p>
                  </a:txBody>
                  <a:tcPr/>
                </a:tc>
              </a:tr>
              <a:tr h="177165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Bit1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 smtClean="0"/>
                        <a:t>Bit of reference</a:t>
                      </a:r>
                      <a:r>
                        <a:rPr lang="en-US" sz="700" i="1" baseline="0" dirty="0" smtClean="0"/>
                        <a:t> voltage in millivolts.</a:t>
                      </a:r>
                      <a:endParaRPr lang="en-US" sz="700" i="1" dirty="0" smtClean="0"/>
                    </a:p>
                  </a:txBody>
                  <a:tcPr/>
                </a:tc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LSB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i="1" dirty="0" smtClean="0"/>
                        <a:t>Least Significant Bit of reference</a:t>
                      </a:r>
                      <a:r>
                        <a:rPr lang="en-US" sz="700" i="1" baseline="0" dirty="0" smtClean="0"/>
                        <a:t> voltage in millivolts.</a:t>
                      </a:r>
                      <a:endParaRPr lang="en-US" sz="700" i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412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2000"/>
              </a:lnSpc>
            </a:pPr>
            <a:r>
              <a:rPr lang="en-US" sz="3600" dirty="0" smtClean="0"/>
              <a:t>Power Supply Monitor Status Register</a:t>
            </a:r>
            <a:r>
              <a:rPr lang="en-US" sz="800" dirty="0"/>
              <a:t/>
            </a:r>
            <a:br>
              <a:rPr lang="en-US" sz="800" dirty="0"/>
            </a:br>
            <a:r>
              <a:rPr lang="en-US" sz="1200" dirty="0"/>
              <a:t>over: Signal to indicate the monitor detected the voltage exceeded the delta setting. Signal(bool(0)) type</a:t>
            </a:r>
            <a:r>
              <a:rPr lang="en-US" sz="1200" dirty="0" smtClean="0"/>
              <a:t>.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under: Signal to indicate the monitor detected the voltage fell below the delta </a:t>
            </a:r>
            <a:r>
              <a:rPr lang="en-US" sz="1200" dirty="0" smtClean="0"/>
              <a:t>setting. Signal(bool(0</a:t>
            </a:r>
            <a:r>
              <a:rPr lang="en-US" sz="1200" dirty="0"/>
              <a:t>)) type.</a:t>
            </a:r>
            <a:endParaRPr lang="en-US" sz="3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8/3/2020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65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93782"/>
              </p:ext>
            </p:extLst>
          </p:nvPr>
        </p:nvGraphicFramePr>
        <p:xfrm>
          <a:off x="381000" y="1609726"/>
          <a:ext cx="8382000" cy="13411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34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48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65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Signal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over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Signal to indicate the monitor detected the voltage exceeded the delta setting. Signal(bool(0)) type.</a:t>
                      </a:r>
                      <a:endParaRPr lang="en-US" sz="1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6588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under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Signal to indicate the monitor detected the voltage fell below the delta setting. Signal(bool(0)) type.</a:t>
                      </a:r>
                      <a:endParaRPr lang="en-US" sz="1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880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2000"/>
              </a:lnSpc>
            </a:pPr>
            <a:r>
              <a:rPr lang="en-US" sz="3200" dirty="0" smtClean="0"/>
              <a:t>Power Supply Monitor </a:t>
            </a:r>
            <a:r>
              <a:rPr lang="en-US" sz="3200" dirty="0" err="1" smtClean="0"/>
              <a:t>noise_flag</a:t>
            </a:r>
            <a:r>
              <a:rPr lang="en-US" sz="3200" dirty="0" smtClean="0"/>
              <a:t> Register</a:t>
            </a:r>
            <a:r>
              <a:rPr lang="en-US" sz="700" dirty="0"/>
              <a:t/>
            </a:r>
            <a:br>
              <a:rPr lang="en-US" sz="700" dirty="0"/>
            </a:br>
            <a:r>
              <a:rPr lang="en-US" sz="1200" dirty="0" err="1" smtClean="0"/>
              <a:t>noise_flag</a:t>
            </a:r>
            <a:r>
              <a:rPr lang="en-US" sz="1200" dirty="0" smtClean="0"/>
              <a:t>: </a:t>
            </a:r>
            <a:r>
              <a:rPr lang="en-US" sz="1200" dirty="0"/>
              <a:t>Signal to enable or disable noise influence on Power Supply Monitoring. </a:t>
            </a:r>
            <a:r>
              <a:rPr lang="en-US" sz="1200" dirty="0" smtClean="0"/>
              <a:t>Signal(bool(1)) </a:t>
            </a:r>
            <a:r>
              <a:rPr lang="en-US" sz="1200" dirty="0"/>
              <a:t>type</a:t>
            </a:r>
            <a:r>
              <a:rPr lang="en-US" sz="1200" dirty="0" smtClean="0"/>
              <a:t>.</a:t>
            </a:r>
            <a:endParaRPr lang="en-US" sz="3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8/3/2020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66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902010"/>
              </p:ext>
            </p:extLst>
          </p:nvPr>
        </p:nvGraphicFramePr>
        <p:xfrm>
          <a:off x="381000" y="1609726"/>
          <a:ext cx="8382000" cy="8229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34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48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65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Signal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65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noise_flag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Signal to enable(1) or disable(0) noise influence</a:t>
                      </a:r>
                      <a:r>
                        <a:rPr lang="en-US" sz="1400" i="1" baseline="0" dirty="0" smtClean="0"/>
                        <a:t> on Power Supply Monitoring</a:t>
                      </a:r>
                      <a:r>
                        <a:rPr lang="en-US" sz="1400" i="1" dirty="0" smtClean="0"/>
                        <a:t>. Signal(bool(1)) type.</a:t>
                      </a:r>
                      <a:endParaRPr lang="en-US" sz="1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273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2000"/>
              </a:lnSpc>
            </a:pPr>
            <a:r>
              <a:rPr lang="en-US" sz="3600" dirty="0" smtClean="0"/>
              <a:t>Power Supply Monitor </a:t>
            </a:r>
            <a:r>
              <a:rPr lang="en-US" sz="3600" dirty="0"/>
              <a:t>delta </a:t>
            </a:r>
            <a:r>
              <a:rPr lang="en-US" sz="3600" dirty="0" smtClean="0"/>
              <a:t>Register</a:t>
            </a:r>
            <a:r>
              <a:rPr lang="en-US" sz="800" dirty="0"/>
              <a:t/>
            </a:r>
            <a:br>
              <a:rPr lang="en-US" sz="800" dirty="0"/>
            </a:br>
            <a:r>
              <a:rPr lang="en-US" sz="1200" dirty="0" smtClean="0"/>
              <a:t>The </a:t>
            </a:r>
            <a:r>
              <a:rPr lang="en-US" sz="1200" dirty="0"/>
              <a:t>amount of mV variance allowed around the voltage reference as a Signal(</a:t>
            </a:r>
            <a:r>
              <a:rPr lang="en-US" sz="1200" dirty="0" err="1"/>
              <a:t>intbv</a:t>
            </a:r>
            <a:r>
              <a:rPr lang="en-US" sz="1200" dirty="0"/>
              <a:t>(0)[8:]) type.</a:t>
            </a:r>
            <a:endParaRPr lang="en-US" sz="3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8/3/2020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67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542792"/>
              </p:ext>
            </p:extLst>
          </p:nvPr>
        </p:nvGraphicFramePr>
        <p:xfrm>
          <a:off x="381000" y="1609726"/>
          <a:ext cx="8382000" cy="278129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34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48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65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Signal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384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MSB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Most</a:t>
                      </a:r>
                      <a:r>
                        <a:rPr lang="en-US" sz="1400" i="1" baseline="0" dirty="0" smtClean="0"/>
                        <a:t> Significant Bit of delta register.</a:t>
                      </a:r>
                      <a:endParaRPr lang="en-US" sz="1400" i="1" dirty="0"/>
                    </a:p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Bit of delta register.</a:t>
                      </a:r>
                      <a:endParaRPr lang="en-US" sz="1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Bit of delta register.</a:t>
                      </a:r>
                      <a:endParaRPr lang="en-US" sz="1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Bit of delta register.</a:t>
                      </a:r>
                      <a:endParaRPr lang="en-US" sz="1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Bit of delta register.</a:t>
                      </a:r>
                      <a:endParaRPr lang="en-US" sz="1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Bit of delta register.</a:t>
                      </a:r>
                      <a:endParaRPr lang="en-US" sz="1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Bit of delta register.</a:t>
                      </a:r>
                      <a:endParaRPr lang="en-US" sz="1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6588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LSB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Least </a:t>
                      </a:r>
                      <a:r>
                        <a:rPr lang="en-US" sz="1400" i="1" baseline="0" dirty="0" smtClean="0"/>
                        <a:t>Significant Bit of delta register.</a:t>
                      </a:r>
                      <a:endParaRPr lang="en-US" sz="1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909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 Maker Instrument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8/3/2020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Hardware Simulation and Software Models for P1687.1 and P2654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8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Noise Maker Instrument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69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800100" y="1647825"/>
            <a:ext cx="7962900" cy="2486025"/>
            <a:chOff x="800100" y="1647825"/>
            <a:chExt cx="7962900" cy="2486025"/>
          </a:xfrm>
        </p:grpSpPr>
        <p:sp>
          <p:nvSpPr>
            <p:cNvPr id="8" name="Rectangle 7"/>
            <p:cNvSpPr/>
            <p:nvPr/>
          </p:nvSpPr>
          <p:spPr>
            <a:xfrm>
              <a:off x="3333750" y="1647825"/>
              <a:ext cx="2676525" cy="248602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76400" y="2072970"/>
              <a:ext cx="7810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>
                  <a:solidFill>
                    <a:prstClr val="black"/>
                  </a:solidFill>
                </a:rPr>
                <a:t>parent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57350" y="2338427"/>
              <a:ext cx="7810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>
                  <a:solidFill>
                    <a:prstClr val="black"/>
                  </a:solidFill>
                </a:rPr>
                <a:t>name</a:t>
              </a:r>
            </a:p>
          </p:txBody>
        </p:sp>
        <p:sp>
          <p:nvSpPr>
            <p:cNvPr id="11" name="Left Brace 10"/>
            <p:cNvSpPr/>
            <p:nvPr/>
          </p:nvSpPr>
          <p:spPr>
            <a:xfrm>
              <a:off x="1676400" y="2072970"/>
              <a:ext cx="180975" cy="57498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0100" y="2180497"/>
              <a:ext cx="857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>
                  <a:solidFill>
                    <a:prstClr val="black"/>
                  </a:solidFill>
                </a:rPr>
                <a:t>For </a:t>
              </a:r>
              <a:r>
                <a:rPr lang="en-US" sz="900" err="1">
                  <a:solidFill>
                    <a:prstClr val="black"/>
                  </a:solidFill>
                </a:rPr>
                <a:t>myHDL</a:t>
              </a:r>
              <a:r>
                <a:rPr lang="en-US" sz="900">
                  <a:solidFill>
                    <a:prstClr val="black"/>
                  </a:solidFill>
                </a:rPr>
                <a:t> debugging</a:t>
              </a: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2447926" y="2401827"/>
              <a:ext cx="876300" cy="180975"/>
            </a:xfrm>
            <a:prstGeom prst="rightArrow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2438401" y="2136370"/>
              <a:ext cx="876300" cy="180975"/>
            </a:xfrm>
            <a:prstGeom prst="rightArrow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90600" y="2647950"/>
              <a:ext cx="14668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err="1">
                  <a:solidFill>
                    <a:prstClr val="black"/>
                  </a:solidFill>
                </a:rPr>
                <a:t>n</a:t>
              </a:r>
              <a:r>
                <a:rPr lang="en-US" sz="1400" dirty="0" err="1" smtClean="0">
                  <a:solidFill>
                    <a:prstClr val="black"/>
                  </a:solidFill>
                </a:rPr>
                <a:t>um_toggles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28726" y="2906897"/>
              <a:ext cx="11906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err="1" smtClean="0">
                  <a:solidFill>
                    <a:prstClr val="black"/>
                  </a:solidFill>
                </a:rPr>
                <a:t>num_stages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2428876" y="2705100"/>
              <a:ext cx="876300" cy="180975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2428875" y="2974777"/>
              <a:ext cx="876300" cy="180975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2400300" y="3261152"/>
              <a:ext cx="914400" cy="228600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038349" y="3214674"/>
              <a:ext cx="5048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solidFill>
                    <a:prstClr val="black"/>
                  </a:solidFill>
                </a:rPr>
                <a:t>ck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23" name="Right Arrow 22"/>
            <p:cNvSpPr/>
            <p:nvPr/>
          </p:nvSpPr>
          <p:spPr>
            <a:xfrm>
              <a:off x="6019800" y="2707273"/>
              <a:ext cx="9906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010400" y="2690396"/>
              <a:ext cx="1752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</a:rPr>
                <a:t>noise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cxnSp>
          <p:nvCxnSpPr>
            <p:cNvPr id="3" name="Straight Connector 2"/>
            <p:cNvCxnSpPr/>
            <p:nvPr/>
          </p:nvCxnSpPr>
          <p:spPr>
            <a:xfrm flipH="1">
              <a:off x="6400800" y="2646204"/>
              <a:ext cx="219075" cy="41458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543675" y="2412595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8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5573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2044461" y="1319842"/>
            <a:ext cx="6857999" cy="31055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Python </a:t>
            </a:r>
            <a:r>
              <a:rPr lang="en-US" dirty="0" err="1" smtClean="0">
                <a:solidFill>
                  <a:schemeClr val="tx1"/>
                </a:solidFill>
              </a:rPr>
              <a:t>myHDL</a:t>
            </a:r>
            <a:r>
              <a:rPr lang="en-US" dirty="0" smtClean="0">
                <a:solidFill>
                  <a:schemeClr val="tx1"/>
                </a:solidFill>
              </a:rPr>
              <a:t> Simulation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0"/>
            <a:ext cx="8229600" cy="1200150"/>
          </a:xfrm>
        </p:spPr>
        <p:txBody>
          <a:bodyPr/>
          <a:lstStyle/>
          <a:p>
            <a:r>
              <a:rPr lang="en-US" dirty="0" smtClean="0"/>
              <a:t>Complex Board Testing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Hardware Simulation and Software Models for P1687.1 and P2654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588490" y="2751822"/>
            <a:ext cx="465827" cy="87988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TAP </a:t>
            </a:r>
            <a:br>
              <a:rPr lang="en-US" sz="1100" dirty="0" smtClean="0">
                <a:solidFill>
                  <a:schemeClr val="tx1"/>
                </a:solidFill>
              </a:rPr>
            </a:br>
            <a:r>
              <a:rPr lang="en-US" sz="1100" dirty="0" smtClean="0">
                <a:solidFill>
                  <a:schemeClr val="tx1"/>
                </a:solidFill>
              </a:rPr>
              <a:t>Controller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2" name="Up-Down Arrow 51"/>
          <p:cNvSpPr/>
          <p:nvPr/>
        </p:nvSpPr>
        <p:spPr>
          <a:xfrm>
            <a:off x="2881223" y="1690768"/>
            <a:ext cx="370935" cy="224286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 smtClean="0"/>
              <a:t>WISHBONE</a:t>
            </a:r>
            <a:endParaRPr lang="en-US" sz="1100" dirty="0"/>
          </a:p>
        </p:txBody>
      </p:sp>
      <p:sp>
        <p:nvSpPr>
          <p:cNvPr id="53" name="Left-Right Arrow 52"/>
          <p:cNvSpPr/>
          <p:nvPr/>
        </p:nvSpPr>
        <p:spPr>
          <a:xfrm>
            <a:off x="3174521" y="3100523"/>
            <a:ext cx="413969" cy="21450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2044461" y="1578634"/>
            <a:ext cx="534838" cy="24585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Simulated Bus Interface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Software Test Bench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5" name="Left-Right Arrow 54"/>
          <p:cNvSpPr/>
          <p:nvPr/>
        </p:nvSpPr>
        <p:spPr>
          <a:xfrm>
            <a:off x="2567833" y="2697605"/>
            <a:ext cx="413969" cy="21450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1489529" y="1575766"/>
            <a:ext cx="534838" cy="245852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Telnet Server Command Interface to Wishbone Bus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822471" y="1581524"/>
            <a:ext cx="267419" cy="245852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Telnet Client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Left-Right Arrow 59"/>
          <p:cNvSpPr/>
          <p:nvPr/>
        </p:nvSpPr>
        <p:spPr>
          <a:xfrm>
            <a:off x="1081293" y="2703363"/>
            <a:ext cx="413969" cy="21450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534838" y="500332"/>
            <a:ext cx="854015" cy="67286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C++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err="1" smtClean="0"/>
              <a:t>SimDrvr</a:t>
            </a:r>
            <a:endParaRPr lang="en-US" sz="1200" dirty="0"/>
          </a:p>
        </p:txBody>
      </p:sp>
      <p:cxnSp>
        <p:nvCxnSpPr>
          <p:cNvPr id="63" name="Straight Connector 62"/>
          <p:cNvCxnSpPr>
            <a:stCxn id="61" idx="1"/>
            <a:endCxn id="61" idx="3"/>
          </p:cNvCxnSpPr>
          <p:nvPr/>
        </p:nvCxnSpPr>
        <p:spPr>
          <a:xfrm>
            <a:off x="534838" y="836762"/>
            <a:ext cx="854015" cy="0"/>
          </a:xfrm>
          <a:prstGeom prst="line">
            <a:avLst/>
          </a:prstGeom>
          <a:ln w="190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Up-Down Arrow 64"/>
          <p:cNvSpPr/>
          <p:nvPr/>
        </p:nvSpPr>
        <p:spPr>
          <a:xfrm>
            <a:off x="882853" y="1173192"/>
            <a:ext cx="139374" cy="40257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523344" y="4361912"/>
            <a:ext cx="854015" cy="67286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SimDrvr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Python</a:t>
            </a:r>
            <a:endParaRPr lang="en-US" sz="12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540596" y="4724220"/>
            <a:ext cx="854015" cy="0"/>
          </a:xfrm>
          <a:prstGeom prst="line">
            <a:avLst/>
          </a:prstGeom>
          <a:ln w="190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Up-Down Arrow 67"/>
          <p:cNvSpPr/>
          <p:nvPr/>
        </p:nvSpPr>
        <p:spPr>
          <a:xfrm>
            <a:off x="879985" y="4034294"/>
            <a:ext cx="139374" cy="3506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2041660" y="1354359"/>
            <a:ext cx="819509" cy="20128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MEMWRITE</a:t>
            </a:r>
            <a:endParaRPr lang="en-US" sz="1050" dirty="0"/>
          </a:p>
        </p:txBody>
      </p:sp>
      <p:sp>
        <p:nvSpPr>
          <p:cNvPr id="76" name="Rounded Rectangle 75"/>
          <p:cNvSpPr/>
          <p:nvPr/>
        </p:nvSpPr>
        <p:spPr>
          <a:xfrm>
            <a:off x="2047418" y="4085933"/>
            <a:ext cx="819509" cy="20128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MEMREAD</a:t>
            </a:r>
            <a:endParaRPr lang="en-US" sz="1050" dirty="0"/>
          </a:p>
        </p:txBody>
      </p:sp>
      <p:sp>
        <p:nvSpPr>
          <p:cNvPr id="77" name="Rounded Rectangle 76"/>
          <p:cNvSpPr/>
          <p:nvPr/>
        </p:nvSpPr>
        <p:spPr>
          <a:xfrm>
            <a:off x="1098558" y="1299735"/>
            <a:ext cx="819509" cy="20128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MEMWRITE</a:t>
            </a:r>
            <a:endParaRPr lang="en-US" sz="1050" dirty="0"/>
          </a:p>
        </p:txBody>
      </p:sp>
      <p:sp>
        <p:nvSpPr>
          <p:cNvPr id="3" name="Rectangle 2"/>
          <p:cNvSpPr/>
          <p:nvPr/>
        </p:nvSpPr>
        <p:spPr>
          <a:xfrm>
            <a:off x="4809226" y="1409045"/>
            <a:ext cx="4032849" cy="2685555"/>
          </a:xfrm>
          <a:prstGeom prst="rect">
            <a:avLst/>
          </a:prstGeom>
          <a:solidFill>
            <a:srgbClr val="66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1095690" y="4100317"/>
            <a:ext cx="819509" cy="20128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MEMREAD</a:t>
            </a:r>
            <a:endParaRPr lang="en-US" sz="1050" dirty="0"/>
          </a:p>
        </p:txBody>
      </p:sp>
      <p:sp>
        <p:nvSpPr>
          <p:cNvPr id="74" name="Rounded Rectangle 73"/>
          <p:cNvSpPr/>
          <p:nvPr/>
        </p:nvSpPr>
        <p:spPr>
          <a:xfrm>
            <a:off x="4692770" y="2632411"/>
            <a:ext cx="232913" cy="999300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Pin IF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210373" y="2427919"/>
            <a:ext cx="677157" cy="5393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Scan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Path Linker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148493" y="1547184"/>
            <a:ext cx="677157" cy="5393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JTAG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TO I2C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BRIDGE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148493" y="2433677"/>
            <a:ext cx="677157" cy="5393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JTAG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TO SPI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BRIDGE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148492" y="3380897"/>
            <a:ext cx="677157" cy="5393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JTAG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DEVICE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ONE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137660" y="3363416"/>
            <a:ext cx="677157" cy="5393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JTAG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DEVICE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TWO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8079355" y="3359464"/>
            <a:ext cx="677157" cy="5393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JTAG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DEVICE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THREE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137660" y="2427919"/>
            <a:ext cx="677157" cy="5393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SPI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DEVICE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ONE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137660" y="1555646"/>
            <a:ext cx="677157" cy="5393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I2C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DEVICE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ONE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36" name="Elbow Connector 35"/>
          <p:cNvCxnSpPr>
            <a:stCxn id="34" idx="2"/>
            <a:endCxn id="81" idx="1"/>
          </p:cNvCxnSpPr>
          <p:nvPr/>
        </p:nvCxnSpPr>
        <p:spPr>
          <a:xfrm rot="16200000" flipH="1">
            <a:off x="5507076" y="3009166"/>
            <a:ext cx="683293" cy="599540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1" idx="3"/>
            <a:endCxn id="82" idx="1"/>
          </p:cNvCxnSpPr>
          <p:nvPr/>
        </p:nvCxnSpPr>
        <p:spPr>
          <a:xfrm flipV="1">
            <a:off x="6825649" y="3633102"/>
            <a:ext cx="312011" cy="1748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82" idx="3"/>
            <a:endCxn id="83" idx="1"/>
          </p:cNvCxnSpPr>
          <p:nvPr/>
        </p:nvCxnSpPr>
        <p:spPr>
          <a:xfrm flipV="1">
            <a:off x="7814817" y="3629150"/>
            <a:ext cx="264538" cy="39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83" idx="2"/>
          </p:cNvCxnSpPr>
          <p:nvPr/>
        </p:nvCxnSpPr>
        <p:spPr>
          <a:xfrm rot="5400000" flipH="1">
            <a:off x="6609772" y="2090674"/>
            <a:ext cx="589899" cy="3026425"/>
          </a:xfrm>
          <a:prstGeom prst="bentConnector4">
            <a:avLst>
              <a:gd name="adj1" fmla="val -15354"/>
              <a:gd name="adj2" fmla="val 10006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5391509" y="2973048"/>
            <a:ext cx="0" cy="3358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5887530" y="2527540"/>
            <a:ext cx="26096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5893288" y="2869712"/>
            <a:ext cx="26096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6850774" y="2541924"/>
            <a:ext cx="26096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6856532" y="2884096"/>
            <a:ext cx="26096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6830654" y="1650578"/>
            <a:ext cx="26096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6836412" y="1992750"/>
            <a:ext cx="26096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34" idx="0"/>
            <a:endCxn id="79" idx="1"/>
          </p:cNvCxnSpPr>
          <p:nvPr/>
        </p:nvCxnSpPr>
        <p:spPr>
          <a:xfrm rot="5400000" flipH="1" flipV="1">
            <a:off x="5543198" y="1822625"/>
            <a:ext cx="611049" cy="599541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79" idx="0"/>
          </p:cNvCxnSpPr>
          <p:nvPr/>
        </p:nvCxnSpPr>
        <p:spPr>
          <a:xfrm rot="16200000" flipH="1" flipV="1">
            <a:off x="5496044" y="1442648"/>
            <a:ext cx="886493" cy="1095563"/>
          </a:xfrm>
          <a:prstGeom prst="bentConnector4">
            <a:avLst>
              <a:gd name="adj1" fmla="val -7308"/>
              <a:gd name="adj2" fmla="val 99979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Left-Right Arrow 108"/>
          <p:cNvSpPr/>
          <p:nvPr/>
        </p:nvSpPr>
        <p:spPr>
          <a:xfrm>
            <a:off x="4925683" y="2622821"/>
            <a:ext cx="284690" cy="199266"/>
          </a:xfrm>
          <a:prstGeom prst="leftRightArrow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890162" y="2632411"/>
            <a:ext cx="7991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chemeClr val="bg1"/>
                </a:solidFill>
              </a:rPr>
              <a:t>JTAG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588490" y="1723122"/>
            <a:ext cx="465827" cy="87988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I2C</a:t>
            </a:r>
            <a:br>
              <a:rPr lang="en-US" sz="1100" dirty="0" smtClean="0">
                <a:solidFill>
                  <a:schemeClr val="tx1"/>
                </a:solidFill>
              </a:rPr>
            </a:br>
            <a:r>
              <a:rPr lang="en-US" sz="1100" dirty="0" smtClean="0">
                <a:solidFill>
                  <a:schemeClr val="tx1"/>
                </a:solidFill>
              </a:rPr>
              <a:t>Controller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4" name="Left-Right Arrow 63"/>
          <p:cNvSpPr/>
          <p:nvPr/>
        </p:nvSpPr>
        <p:spPr>
          <a:xfrm>
            <a:off x="3164996" y="2090873"/>
            <a:ext cx="413969" cy="21450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8019159" y="1987297"/>
            <a:ext cx="677157" cy="5393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I2C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DEVICE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TWO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54317" y="2162755"/>
            <a:ext cx="3964842" cy="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4063842" y="2277055"/>
            <a:ext cx="3964842" cy="0"/>
          </a:xfrm>
          <a:prstGeom prst="straightConnector1">
            <a:avLst/>
          </a:prstGeom>
          <a:ln w="28575">
            <a:solidFill>
              <a:srgbClr val="FFC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eft-Right Arrow 6"/>
          <p:cNvSpPr/>
          <p:nvPr/>
        </p:nvSpPr>
        <p:spPr>
          <a:xfrm>
            <a:off x="4063842" y="3093367"/>
            <a:ext cx="628928" cy="23990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4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2000"/>
              </a:lnSpc>
            </a:pPr>
            <a:r>
              <a:rPr lang="en-US" sz="3600" dirty="0" smtClean="0"/>
              <a:t>Noise Maker </a:t>
            </a:r>
            <a:r>
              <a:rPr lang="en-US" sz="3600" dirty="0" err="1" smtClean="0"/>
              <a:t>num_toggles</a:t>
            </a:r>
            <a:r>
              <a:rPr lang="en-US" sz="3600" dirty="0" smtClean="0"/>
              <a:t> Register</a:t>
            </a:r>
            <a:r>
              <a:rPr lang="en-US" sz="800" dirty="0"/>
              <a:t/>
            </a:r>
            <a:br>
              <a:rPr lang="en-US" sz="800" dirty="0"/>
            </a:br>
            <a:r>
              <a:rPr lang="en-US" sz="1200" dirty="0"/>
              <a:t>Number of toggles to perform per stage.  Signal(</a:t>
            </a:r>
            <a:r>
              <a:rPr lang="en-US" sz="1200" dirty="0" err="1"/>
              <a:t>intbv</a:t>
            </a:r>
            <a:r>
              <a:rPr lang="en-US" sz="1200" dirty="0"/>
              <a:t>(0, min=0, max=MAX_TOGGLES))</a:t>
            </a:r>
            <a:endParaRPr lang="en-US" sz="3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8/3/2020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980545"/>
              </p:ext>
            </p:extLst>
          </p:nvPr>
        </p:nvGraphicFramePr>
        <p:xfrm>
          <a:off x="381000" y="1609726"/>
          <a:ext cx="8382000" cy="18288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34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48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65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Signal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MSB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Most </a:t>
                      </a:r>
                      <a:r>
                        <a:rPr lang="en-US" sz="1400" i="1" baseline="0" dirty="0" smtClean="0"/>
                        <a:t>Significant Bit of </a:t>
                      </a:r>
                      <a:r>
                        <a:rPr lang="en-US" sz="1400" i="1" baseline="0" dirty="0" err="1" smtClean="0"/>
                        <a:t>num_toggles</a:t>
                      </a:r>
                      <a:r>
                        <a:rPr lang="en-US" sz="1400" i="1" baseline="0" dirty="0" smtClean="0"/>
                        <a:t> register.</a:t>
                      </a:r>
                      <a:endParaRPr lang="en-US" sz="1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baseline="0" dirty="0" smtClean="0"/>
                        <a:t>Bit of </a:t>
                      </a:r>
                      <a:r>
                        <a:rPr lang="en-US" sz="1400" i="1" baseline="0" dirty="0" err="1" smtClean="0"/>
                        <a:t>num_toggles</a:t>
                      </a:r>
                      <a:r>
                        <a:rPr lang="en-US" sz="1400" i="1" baseline="0" dirty="0" smtClean="0"/>
                        <a:t> register.</a:t>
                      </a:r>
                      <a:endParaRPr lang="en-US" sz="1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baseline="0" dirty="0" smtClean="0"/>
                        <a:t>Bit of </a:t>
                      </a:r>
                      <a:r>
                        <a:rPr lang="en-US" sz="1400" i="1" baseline="0" dirty="0" err="1" smtClean="0"/>
                        <a:t>num_toggles</a:t>
                      </a:r>
                      <a:r>
                        <a:rPr lang="en-US" sz="1400" i="1" baseline="0" dirty="0" smtClean="0"/>
                        <a:t> register.</a:t>
                      </a:r>
                      <a:endParaRPr lang="en-US" sz="1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baseline="0" dirty="0" smtClean="0"/>
                        <a:t>Bit of </a:t>
                      </a:r>
                      <a:r>
                        <a:rPr lang="en-US" sz="1400" i="1" baseline="0" dirty="0" err="1" smtClean="0"/>
                        <a:t>num_toggles</a:t>
                      </a:r>
                      <a:r>
                        <a:rPr lang="en-US" sz="1400" i="1" baseline="0" dirty="0" smtClean="0"/>
                        <a:t> register.</a:t>
                      </a:r>
                      <a:endParaRPr lang="en-US" sz="1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6588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LSB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Least </a:t>
                      </a:r>
                      <a:r>
                        <a:rPr lang="en-US" sz="1400" i="1" baseline="0" dirty="0" smtClean="0"/>
                        <a:t>Significant Bit of </a:t>
                      </a:r>
                      <a:r>
                        <a:rPr lang="en-US" sz="1400" i="1" baseline="0" dirty="0" err="1" smtClean="0"/>
                        <a:t>num_toggles</a:t>
                      </a:r>
                      <a:r>
                        <a:rPr lang="en-US" sz="1400" i="1" baseline="0" dirty="0" smtClean="0"/>
                        <a:t> register.</a:t>
                      </a:r>
                      <a:endParaRPr lang="en-US" sz="1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181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2000"/>
              </a:lnSpc>
            </a:pPr>
            <a:r>
              <a:rPr lang="en-US" sz="3600" dirty="0" smtClean="0"/>
              <a:t>Noise Maker </a:t>
            </a:r>
            <a:r>
              <a:rPr lang="en-US" sz="3600" dirty="0" err="1" smtClean="0"/>
              <a:t>num_stages</a:t>
            </a:r>
            <a:r>
              <a:rPr lang="en-US" sz="3600" dirty="0" smtClean="0"/>
              <a:t> Register</a:t>
            </a:r>
            <a:r>
              <a:rPr lang="en-US" sz="800" dirty="0"/>
              <a:t/>
            </a:r>
            <a:br>
              <a:rPr lang="en-US" sz="800" dirty="0"/>
            </a:br>
            <a:r>
              <a:rPr lang="en-US" sz="1200" dirty="0"/>
              <a:t>Number of stages to perform per clock cycle.  Signal(</a:t>
            </a:r>
            <a:r>
              <a:rPr lang="en-US" sz="1200" dirty="0" err="1"/>
              <a:t>intbv</a:t>
            </a:r>
            <a:r>
              <a:rPr lang="en-US" sz="1200" dirty="0"/>
              <a:t>(0, min=0, max=MAX_STAGES))</a:t>
            </a:r>
            <a:endParaRPr lang="en-US" sz="3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8/3/2020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878567"/>
              </p:ext>
            </p:extLst>
          </p:nvPr>
        </p:nvGraphicFramePr>
        <p:xfrm>
          <a:off x="381000" y="1609726"/>
          <a:ext cx="8382000" cy="15240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34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48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65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Signal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MSB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Most </a:t>
                      </a:r>
                      <a:r>
                        <a:rPr lang="en-US" sz="1400" i="1" baseline="0" dirty="0" smtClean="0"/>
                        <a:t>Significant Bit of </a:t>
                      </a:r>
                      <a:r>
                        <a:rPr lang="en-US" sz="1400" i="1" baseline="0" dirty="0" err="1" smtClean="0"/>
                        <a:t>num_stages</a:t>
                      </a:r>
                      <a:r>
                        <a:rPr lang="en-US" sz="1400" i="1" baseline="0" dirty="0" smtClean="0"/>
                        <a:t> register.</a:t>
                      </a:r>
                      <a:endParaRPr lang="en-US" sz="1400" i="1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baseline="0" dirty="0" smtClean="0"/>
                        <a:t>Bit of </a:t>
                      </a:r>
                      <a:r>
                        <a:rPr lang="en-US" sz="1400" i="1" baseline="0" dirty="0" err="1" smtClean="0"/>
                        <a:t>num_stages</a:t>
                      </a:r>
                      <a:r>
                        <a:rPr lang="en-US" sz="1400" i="1" baseline="0" dirty="0" smtClean="0"/>
                        <a:t> register.</a:t>
                      </a:r>
                      <a:endParaRPr lang="en-US" sz="1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baseline="0" dirty="0" smtClean="0"/>
                        <a:t>Bit of </a:t>
                      </a:r>
                      <a:r>
                        <a:rPr lang="en-US" sz="1400" i="1" baseline="0" dirty="0" err="1" smtClean="0"/>
                        <a:t>num_stages</a:t>
                      </a:r>
                      <a:r>
                        <a:rPr lang="en-US" sz="1400" i="1" baseline="0" dirty="0" smtClean="0"/>
                        <a:t> register.</a:t>
                      </a:r>
                      <a:endParaRPr lang="en-US" sz="1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6588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LSB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Least </a:t>
                      </a:r>
                      <a:r>
                        <a:rPr lang="en-US" sz="1400" i="1" baseline="0" dirty="0" smtClean="0"/>
                        <a:t>Significant Bit of </a:t>
                      </a:r>
                      <a:r>
                        <a:rPr lang="en-US" sz="1400" i="1" baseline="0" dirty="0" err="1" smtClean="0"/>
                        <a:t>num_stages</a:t>
                      </a:r>
                      <a:r>
                        <a:rPr lang="en-US" sz="1400" i="1" baseline="0" dirty="0" smtClean="0"/>
                        <a:t> register.</a:t>
                      </a:r>
                      <a:endParaRPr lang="en-US" sz="1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213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1095375"/>
            <a:ext cx="7772400" cy="2371725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8000" dirty="0" smtClean="0"/>
              <a:t>Standard’s Models</a:t>
            </a:r>
            <a:endParaRPr lang="en-US" sz="8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2749890"/>
            <a:ext cx="6400800" cy="13144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IEEE P1687.1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9263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1095375"/>
            <a:ext cx="7772400" cy="2371725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8000" dirty="0" smtClean="0"/>
              <a:t>Standard’s Models</a:t>
            </a:r>
            <a:endParaRPr lang="en-US" sz="8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2749890"/>
            <a:ext cx="6400800" cy="13144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IEEE </a:t>
            </a:r>
            <a:r>
              <a:rPr lang="en-US" sz="4000" dirty="0" err="1" smtClean="0"/>
              <a:t>Std</a:t>
            </a:r>
            <a:r>
              <a:rPr lang="en-US" sz="4000" dirty="0" smtClean="0"/>
              <a:t> 1149.1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3503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Std1149_1_TAP Entity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8/3/2020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Footer Text</a:t>
            </a:r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00100" y="1647825"/>
            <a:ext cx="7775489" cy="2486025"/>
            <a:chOff x="800100" y="1647825"/>
            <a:chExt cx="7775489" cy="2486025"/>
          </a:xfrm>
        </p:grpSpPr>
        <p:sp>
          <p:nvSpPr>
            <p:cNvPr id="8" name="Rectangle 7"/>
            <p:cNvSpPr/>
            <p:nvPr/>
          </p:nvSpPr>
          <p:spPr>
            <a:xfrm>
              <a:off x="3333750" y="1647825"/>
              <a:ext cx="2676525" cy="248602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76400" y="2072970"/>
              <a:ext cx="7810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>
                  <a:solidFill>
                    <a:prstClr val="black"/>
                  </a:solidFill>
                </a:rPr>
                <a:t>parent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57350" y="2338427"/>
              <a:ext cx="7810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>
                  <a:solidFill>
                    <a:prstClr val="black"/>
                  </a:solidFill>
                </a:rPr>
                <a:t>name</a:t>
              </a:r>
            </a:p>
          </p:txBody>
        </p:sp>
        <p:sp>
          <p:nvSpPr>
            <p:cNvPr id="11" name="Left Brace 10"/>
            <p:cNvSpPr/>
            <p:nvPr/>
          </p:nvSpPr>
          <p:spPr>
            <a:xfrm>
              <a:off x="1676400" y="2072970"/>
              <a:ext cx="180975" cy="57498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0100" y="2180497"/>
              <a:ext cx="857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>
                  <a:solidFill>
                    <a:prstClr val="black"/>
                  </a:solidFill>
                </a:rPr>
                <a:t>For </a:t>
              </a:r>
              <a:r>
                <a:rPr lang="en-US" sz="900" err="1">
                  <a:solidFill>
                    <a:prstClr val="black"/>
                  </a:solidFill>
                </a:rPr>
                <a:t>myHDL</a:t>
              </a:r>
              <a:r>
                <a:rPr lang="en-US" sz="900">
                  <a:solidFill>
                    <a:prstClr val="black"/>
                  </a:solidFill>
                </a:rPr>
                <a:t> debugging</a:t>
              </a: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2447926" y="2401827"/>
              <a:ext cx="876300" cy="180975"/>
            </a:xfrm>
            <a:prstGeom prst="rightArrow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2438401" y="2136370"/>
              <a:ext cx="876300" cy="180975"/>
            </a:xfrm>
            <a:prstGeom prst="rightArrow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90600" y="2647950"/>
              <a:ext cx="14668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err="1">
                  <a:solidFill>
                    <a:prstClr val="black"/>
                  </a:solidFill>
                </a:rPr>
                <a:t>j</a:t>
              </a:r>
              <a:r>
                <a:rPr lang="en-US" sz="1400" dirty="0" err="1" smtClean="0">
                  <a:solidFill>
                    <a:prstClr val="black"/>
                  </a:solidFill>
                </a:rPr>
                <a:t>tag_interface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885802" y="2152812"/>
              <a:ext cx="125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err="1">
                  <a:solidFill>
                    <a:prstClr val="black"/>
                  </a:solidFill>
                </a:rPr>
                <a:t>t</a:t>
              </a:r>
              <a:r>
                <a:rPr lang="en-US" sz="1400" dirty="0" err="1" smtClean="0">
                  <a:solidFill>
                    <a:prstClr val="black"/>
                  </a:solidFill>
                </a:rPr>
                <a:t>ap_interface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2428876" y="2705100"/>
              <a:ext cx="876300" cy="180975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6010275" y="2235487"/>
              <a:ext cx="876300" cy="180975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889918" y="3203154"/>
              <a:ext cx="16856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prstClr val="black"/>
                  </a:solidFill>
                </a:rPr>
                <a:t>s</a:t>
              </a:r>
              <a:r>
                <a:rPr lang="en-US" sz="1400" dirty="0" smtClean="0">
                  <a:solidFill>
                    <a:prstClr val="black"/>
                  </a:solidFill>
                </a:rPr>
                <a:t>tate (DCBA code)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27" name="Right Arrow 26"/>
            <p:cNvSpPr/>
            <p:nvPr/>
          </p:nvSpPr>
          <p:spPr>
            <a:xfrm>
              <a:off x="6014391" y="3285829"/>
              <a:ext cx="876300" cy="180975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822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Test Data Register (TDR)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8/5/2020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Footer Text</a:t>
            </a:r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75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00100" y="1647825"/>
            <a:ext cx="7772146" cy="2486025"/>
            <a:chOff x="800100" y="1647825"/>
            <a:chExt cx="7772146" cy="2486025"/>
          </a:xfrm>
        </p:grpSpPr>
        <p:sp>
          <p:nvSpPr>
            <p:cNvPr id="8" name="Rectangle 7"/>
            <p:cNvSpPr/>
            <p:nvPr/>
          </p:nvSpPr>
          <p:spPr>
            <a:xfrm>
              <a:off x="3333750" y="1647825"/>
              <a:ext cx="2676525" cy="248602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76400" y="1713380"/>
              <a:ext cx="7810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>
                  <a:solidFill>
                    <a:prstClr val="black"/>
                  </a:solidFill>
                </a:rPr>
                <a:t>parent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57350" y="1978837"/>
              <a:ext cx="7810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>
                  <a:solidFill>
                    <a:prstClr val="black"/>
                  </a:solidFill>
                </a:rPr>
                <a:t>name</a:t>
              </a:r>
            </a:p>
          </p:txBody>
        </p:sp>
        <p:sp>
          <p:nvSpPr>
            <p:cNvPr id="11" name="Left Brace 10"/>
            <p:cNvSpPr/>
            <p:nvPr/>
          </p:nvSpPr>
          <p:spPr>
            <a:xfrm>
              <a:off x="1676400" y="1713380"/>
              <a:ext cx="180975" cy="57498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0100" y="1820907"/>
              <a:ext cx="857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>
                  <a:solidFill>
                    <a:prstClr val="black"/>
                  </a:solidFill>
                </a:rPr>
                <a:t>For </a:t>
              </a:r>
              <a:r>
                <a:rPr lang="en-US" sz="900" err="1">
                  <a:solidFill>
                    <a:prstClr val="black"/>
                  </a:solidFill>
                </a:rPr>
                <a:t>myHDL</a:t>
              </a:r>
              <a:r>
                <a:rPr lang="en-US" sz="900">
                  <a:solidFill>
                    <a:prstClr val="black"/>
                  </a:solidFill>
                </a:rPr>
                <a:t> debugging</a:t>
              </a: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2447926" y="2042237"/>
              <a:ext cx="876300" cy="180975"/>
            </a:xfrm>
            <a:prstGeom prst="rightArrow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2438401" y="1776780"/>
              <a:ext cx="876300" cy="180975"/>
            </a:xfrm>
            <a:prstGeom prst="rightArrow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40296" y="2281853"/>
              <a:ext cx="125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err="1">
                  <a:solidFill>
                    <a:prstClr val="black"/>
                  </a:solidFill>
                </a:rPr>
                <a:t>t</a:t>
              </a:r>
              <a:r>
                <a:rPr lang="en-US" sz="1400" dirty="0" err="1" smtClean="0">
                  <a:solidFill>
                    <a:prstClr val="black"/>
                  </a:solidFill>
                </a:rPr>
                <a:t>ap_interface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2428876" y="2345510"/>
              <a:ext cx="876300" cy="180975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6010275" y="2235487"/>
              <a:ext cx="876300" cy="180975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" name="Right Arrow 19"/>
            <p:cNvSpPr/>
            <p:nvPr/>
          </p:nvSpPr>
          <p:spPr>
            <a:xfrm>
              <a:off x="2437440" y="2621198"/>
              <a:ext cx="876300" cy="180975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11314" y="2557796"/>
              <a:ext cx="30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>
                  <a:solidFill>
                    <a:prstClr val="black"/>
                  </a:solidFill>
                </a:rPr>
                <a:t>D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890691" y="2167588"/>
              <a:ext cx="30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>
                  <a:solidFill>
                    <a:prstClr val="black"/>
                  </a:solidFill>
                </a:rPr>
                <a:t>Q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23" name="Right Arrow 22"/>
            <p:cNvSpPr/>
            <p:nvPr/>
          </p:nvSpPr>
          <p:spPr>
            <a:xfrm>
              <a:off x="2456278" y="2876338"/>
              <a:ext cx="876300" cy="180975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49004" y="2812741"/>
              <a:ext cx="125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err="1">
                  <a:solidFill>
                    <a:prstClr val="black"/>
                  </a:solidFill>
                </a:rPr>
                <a:t>s</a:t>
              </a:r>
              <a:r>
                <a:rPr lang="en-US" sz="1400" dirty="0" err="1" smtClean="0">
                  <a:solidFill>
                    <a:prstClr val="black"/>
                  </a:solidFill>
                </a:rPr>
                <a:t>can_in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25" name="Right Arrow 24"/>
            <p:cNvSpPr/>
            <p:nvPr/>
          </p:nvSpPr>
          <p:spPr>
            <a:xfrm>
              <a:off x="6018839" y="2500901"/>
              <a:ext cx="876300" cy="180975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886575" y="2437499"/>
              <a:ext cx="16856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prstClr val="black"/>
                  </a:solidFill>
                </a:rPr>
                <a:t>s</a:t>
              </a:r>
              <a:r>
                <a:rPr lang="en-US" sz="1400" dirty="0" err="1" smtClean="0">
                  <a:solidFill>
                    <a:prstClr val="black"/>
                  </a:solidFill>
                </a:rPr>
                <a:t>can_out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29" name="Right Arrow 28"/>
            <p:cNvSpPr/>
            <p:nvPr/>
          </p:nvSpPr>
          <p:spPr>
            <a:xfrm>
              <a:off x="2454568" y="3131478"/>
              <a:ext cx="876300" cy="180975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47294" y="3067881"/>
              <a:ext cx="125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err="1" smtClean="0">
                  <a:solidFill>
                    <a:prstClr val="black"/>
                  </a:solidFill>
                </a:rPr>
                <a:t>tck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31" name="Right Arrow 30"/>
            <p:cNvSpPr/>
            <p:nvPr/>
          </p:nvSpPr>
          <p:spPr>
            <a:xfrm>
              <a:off x="2442584" y="3366070"/>
              <a:ext cx="876300" cy="180975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245584" y="3312747"/>
              <a:ext cx="125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err="1">
                  <a:solidFill>
                    <a:prstClr val="black"/>
                  </a:solidFill>
                </a:rPr>
                <a:t>l</a:t>
              </a:r>
              <a:r>
                <a:rPr lang="en-US" sz="1400" dirty="0" err="1" smtClean="0">
                  <a:solidFill>
                    <a:prstClr val="black"/>
                  </a:solidFill>
                </a:rPr>
                <a:t>ocal_reset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33" name="Right Arrow 32"/>
            <p:cNvSpPr/>
            <p:nvPr/>
          </p:nvSpPr>
          <p:spPr>
            <a:xfrm>
              <a:off x="2440874" y="3610936"/>
              <a:ext cx="876300" cy="180975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243874" y="3537065"/>
              <a:ext cx="125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>
                  <a:solidFill>
                    <a:prstClr val="black"/>
                  </a:solidFill>
                </a:rPr>
                <a:t>select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35" name="Right Arrow 34"/>
            <p:cNvSpPr/>
            <p:nvPr/>
          </p:nvSpPr>
          <p:spPr>
            <a:xfrm>
              <a:off x="2439164" y="3886624"/>
              <a:ext cx="876300" cy="180975"/>
            </a:xfrm>
            <a:prstGeom prst="rightArrow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242164" y="3823027"/>
              <a:ext cx="125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err="1">
                  <a:solidFill>
                    <a:prstClr val="black"/>
                  </a:solidFill>
                </a:rPr>
                <a:t>t</a:t>
              </a:r>
              <a:r>
                <a:rPr lang="en-US" sz="1400" dirty="0" err="1" smtClean="0">
                  <a:solidFill>
                    <a:prstClr val="black"/>
                  </a:solidFill>
                </a:rPr>
                <a:t>dr_width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911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Test Instruction Register (TIR)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8/5/2020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Footer Text</a:t>
            </a:r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00100" y="1647825"/>
            <a:ext cx="7772146" cy="2486025"/>
            <a:chOff x="800100" y="1647825"/>
            <a:chExt cx="7772146" cy="2486025"/>
          </a:xfrm>
        </p:grpSpPr>
        <p:sp>
          <p:nvSpPr>
            <p:cNvPr id="28" name="TextBox 27"/>
            <p:cNvSpPr txBox="1"/>
            <p:nvPr/>
          </p:nvSpPr>
          <p:spPr>
            <a:xfrm>
              <a:off x="6886575" y="2437499"/>
              <a:ext cx="16856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prstClr val="black"/>
                  </a:solidFill>
                </a:rPr>
                <a:t>s</a:t>
              </a:r>
              <a:r>
                <a:rPr lang="en-US" sz="1400" dirty="0" err="1" smtClean="0">
                  <a:solidFill>
                    <a:prstClr val="black"/>
                  </a:solidFill>
                </a:rPr>
                <a:t>can_out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800100" y="1647825"/>
              <a:ext cx="6398949" cy="2486025"/>
              <a:chOff x="800100" y="1647825"/>
              <a:chExt cx="6398949" cy="2486025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3333750" y="1647825"/>
                <a:ext cx="2676525" cy="248602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676400" y="1713380"/>
                <a:ext cx="7810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>
                    <a:solidFill>
                      <a:prstClr val="black"/>
                    </a:solidFill>
                  </a:rPr>
                  <a:t>parent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657350" y="1978837"/>
                <a:ext cx="7810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>
                    <a:solidFill>
                      <a:prstClr val="black"/>
                    </a:solidFill>
                  </a:rPr>
                  <a:t>name</a:t>
                </a:r>
              </a:p>
            </p:txBody>
          </p:sp>
          <p:sp>
            <p:nvSpPr>
              <p:cNvPr id="11" name="Left Brace 10"/>
              <p:cNvSpPr/>
              <p:nvPr/>
            </p:nvSpPr>
            <p:spPr>
              <a:xfrm>
                <a:off x="1676400" y="1713380"/>
                <a:ext cx="180975" cy="574980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800100" y="1820907"/>
                <a:ext cx="857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900">
                    <a:solidFill>
                      <a:prstClr val="black"/>
                    </a:solidFill>
                  </a:rPr>
                  <a:t>For </a:t>
                </a:r>
                <a:r>
                  <a:rPr lang="en-US" sz="900" err="1">
                    <a:solidFill>
                      <a:prstClr val="black"/>
                    </a:solidFill>
                  </a:rPr>
                  <a:t>myHDL</a:t>
                </a:r>
                <a:r>
                  <a:rPr lang="en-US" sz="900">
                    <a:solidFill>
                      <a:prstClr val="black"/>
                    </a:solidFill>
                  </a:rPr>
                  <a:t> debugging</a:t>
                </a:r>
              </a:p>
            </p:txBody>
          </p:sp>
          <p:sp>
            <p:nvSpPr>
              <p:cNvPr id="13" name="Right Arrow 12"/>
              <p:cNvSpPr/>
              <p:nvPr/>
            </p:nvSpPr>
            <p:spPr>
              <a:xfrm>
                <a:off x="2447926" y="2042237"/>
                <a:ext cx="876300" cy="180975"/>
              </a:xfrm>
              <a:prstGeom prst="rightArrow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Right Arrow 13"/>
              <p:cNvSpPr/>
              <p:nvPr/>
            </p:nvSpPr>
            <p:spPr>
              <a:xfrm>
                <a:off x="2438401" y="1776780"/>
                <a:ext cx="876300" cy="180975"/>
              </a:xfrm>
              <a:prstGeom prst="rightArrow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140296" y="2281853"/>
                <a:ext cx="12531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 err="1">
                    <a:solidFill>
                      <a:prstClr val="black"/>
                    </a:solidFill>
                  </a:rPr>
                  <a:t>t</a:t>
                </a:r>
                <a:r>
                  <a:rPr lang="en-US" sz="1400" dirty="0" err="1" smtClean="0">
                    <a:solidFill>
                      <a:prstClr val="black"/>
                    </a:solidFill>
                  </a:rPr>
                  <a:t>ap_interface</a:t>
                </a:r>
                <a:endParaRPr lang="en-US" sz="1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Right Arrow 16"/>
              <p:cNvSpPr/>
              <p:nvPr/>
            </p:nvSpPr>
            <p:spPr>
              <a:xfrm>
                <a:off x="2428876" y="2345510"/>
                <a:ext cx="876300" cy="180975"/>
              </a:xfrm>
              <a:prstGeom prst="rightArrow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Right Arrow 17"/>
              <p:cNvSpPr/>
              <p:nvPr/>
            </p:nvSpPr>
            <p:spPr>
              <a:xfrm>
                <a:off x="6010275" y="2235487"/>
                <a:ext cx="876300" cy="180975"/>
              </a:xfrm>
              <a:prstGeom prst="rightArrow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Right Arrow 19"/>
              <p:cNvSpPr/>
              <p:nvPr/>
            </p:nvSpPr>
            <p:spPr>
              <a:xfrm>
                <a:off x="2437440" y="2621198"/>
                <a:ext cx="876300" cy="180975"/>
              </a:xfrm>
              <a:prstGeom prst="rightArrow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111314" y="2557796"/>
                <a:ext cx="30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 smtClean="0">
                    <a:solidFill>
                      <a:prstClr val="black"/>
                    </a:solidFill>
                  </a:rPr>
                  <a:t>D</a:t>
                </a:r>
                <a:endParaRPr lang="en-US" sz="1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890691" y="2167588"/>
                <a:ext cx="30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 smtClean="0">
                    <a:solidFill>
                      <a:prstClr val="black"/>
                    </a:solidFill>
                  </a:rPr>
                  <a:t>Q</a:t>
                </a:r>
                <a:endParaRPr lang="en-US" sz="1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Right Arrow 22"/>
              <p:cNvSpPr/>
              <p:nvPr/>
            </p:nvSpPr>
            <p:spPr>
              <a:xfrm>
                <a:off x="2456278" y="2876338"/>
                <a:ext cx="876300" cy="180975"/>
              </a:xfrm>
              <a:prstGeom prst="rightArrow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249004" y="2812741"/>
                <a:ext cx="12531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 err="1">
                    <a:solidFill>
                      <a:prstClr val="black"/>
                    </a:solidFill>
                  </a:rPr>
                  <a:t>s</a:t>
                </a:r>
                <a:r>
                  <a:rPr lang="en-US" sz="1400" dirty="0" err="1" smtClean="0">
                    <a:solidFill>
                      <a:prstClr val="black"/>
                    </a:solidFill>
                  </a:rPr>
                  <a:t>can_in</a:t>
                </a:r>
                <a:endParaRPr lang="en-US" sz="1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Right Arrow 24"/>
              <p:cNvSpPr/>
              <p:nvPr/>
            </p:nvSpPr>
            <p:spPr>
              <a:xfrm>
                <a:off x="6018839" y="2500901"/>
                <a:ext cx="876300" cy="180975"/>
              </a:xfrm>
              <a:prstGeom prst="rightArrow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Right Arrow 28"/>
              <p:cNvSpPr/>
              <p:nvPr/>
            </p:nvSpPr>
            <p:spPr>
              <a:xfrm>
                <a:off x="2454568" y="3131478"/>
                <a:ext cx="876300" cy="180975"/>
              </a:xfrm>
              <a:prstGeom prst="rightArrow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247294" y="3067881"/>
                <a:ext cx="12531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 err="1" smtClean="0">
                    <a:solidFill>
                      <a:prstClr val="black"/>
                    </a:solidFill>
                  </a:rPr>
                  <a:t>tck</a:t>
                </a:r>
                <a:endParaRPr lang="en-US" sz="1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Right Arrow 30"/>
              <p:cNvSpPr/>
              <p:nvPr/>
            </p:nvSpPr>
            <p:spPr>
              <a:xfrm>
                <a:off x="2442584" y="3366070"/>
                <a:ext cx="876300" cy="180975"/>
              </a:xfrm>
              <a:prstGeom prst="rightArrow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245584" y="3312747"/>
                <a:ext cx="12531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 err="1">
                    <a:solidFill>
                      <a:prstClr val="black"/>
                    </a:solidFill>
                  </a:rPr>
                  <a:t>l</a:t>
                </a:r>
                <a:r>
                  <a:rPr lang="en-US" sz="1400" dirty="0" err="1" smtClean="0">
                    <a:solidFill>
                      <a:prstClr val="black"/>
                    </a:solidFill>
                  </a:rPr>
                  <a:t>ocal_reset</a:t>
                </a:r>
                <a:endParaRPr lang="en-US" sz="1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Right Arrow 32"/>
              <p:cNvSpPr/>
              <p:nvPr/>
            </p:nvSpPr>
            <p:spPr>
              <a:xfrm>
                <a:off x="2440874" y="3610936"/>
                <a:ext cx="876300" cy="180975"/>
              </a:xfrm>
              <a:prstGeom prst="rightArrow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243874" y="3537065"/>
                <a:ext cx="12531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 smtClean="0">
                    <a:solidFill>
                      <a:prstClr val="black"/>
                    </a:solidFill>
                  </a:rPr>
                  <a:t>select</a:t>
                </a:r>
                <a:endParaRPr lang="en-US" sz="1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ight Arrow 34"/>
              <p:cNvSpPr/>
              <p:nvPr/>
            </p:nvSpPr>
            <p:spPr>
              <a:xfrm>
                <a:off x="2439164" y="3886624"/>
                <a:ext cx="876300" cy="180975"/>
              </a:xfrm>
              <a:prstGeom prst="rightArrow">
                <a:avLst/>
              </a:prstGeom>
              <a:solidFill>
                <a:schemeClr val="accent3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242164" y="3823027"/>
                <a:ext cx="12531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 err="1" smtClean="0">
                    <a:solidFill>
                      <a:prstClr val="black"/>
                    </a:solidFill>
                  </a:rPr>
                  <a:t>t</a:t>
                </a:r>
                <a:r>
                  <a:rPr lang="en-US" sz="1400" dirty="0" err="1">
                    <a:solidFill>
                      <a:prstClr val="black"/>
                    </a:solidFill>
                  </a:rPr>
                  <a:t>i</a:t>
                </a:r>
                <a:r>
                  <a:rPr lang="en-US" sz="1400" dirty="0" err="1" smtClean="0">
                    <a:solidFill>
                      <a:prstClr val="black"/>
                    </a:solidFill>
                  </a:rPr>
                  <a:t>r_width</a:t>
                </a:r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876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1095375"/>
            <a:ext cx="7772400" cy="2371725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8000" dirty="0" smtClean="0"/>
              <a:t>Standard’s Models</a:t>
            </a:r>
            <a:endParaRPr lang="en-US" sz="8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2749890"/>
            <a:ext cx="6400800" cy="13144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IEEE </a:t>
            </a:r>
            <a:r>
              <a:rPr lang="en-US" sz="4000" dirty="0" err="1" smtClean="0"/>
              <a:t>Std</a:t>
            </a:r>
            <a:r>
              <a:rPr lang="en-US" sz="4000" dirty="0" smtClean="0"/>
              <a:t> 1500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1250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Select WIR (SELWIR)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8/5/2020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Footer Text</a:t>
            </a:r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00100" y="1647825"/>
            <a:ext cx="7772146" cy="2486025"/>
            <a:chOff x="800100" y="1647825"/>
            <a:chExt cx="7772146" cy="2486025"/>
          </a:xfrm>
        </p:grpSpPr>
        <p:sp>
          <p:nvSpPr>
            <p:cNvPr id="28" name="TextBox 27"/>
            <p:cNvSpPr txBox="1"/>
            <p:nvPr/>
          </p:nvSpPr>
          <p:spPr>
            <a:xfrm>
              <a:off x="6886575" y="2437499"/>
              <a:ext cx="16856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</a:rPr>
                <a:t>so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800100" y="1647825"/>
              <a:ext cx="7542515" cy="2486025"/>
              <a:chOff x="800100" y="1647825"/>
              <a:chExt cx="7542515" cy="2486025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3333750" y="1647825"/>
                <a:ext cx="2676525" cy="248602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676400" y="1713380"/>
                <a:ext cx="7810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>
                    <a:solidFill>
                      <a:prstClr val="black"/>
                    </a:solidFill>
                  </a:rPr>
                  <a:t>parent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657350" y="1978837"/>
                <a:ext cx="7810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>
                    <a:solidFill>
                      <a:prstClr val="black"/>
                    </a:solidFill>
                  </a:rPr>
                  <a:t>name</a:t>
                </a:r>
              </a:p>
            </p:txBody>
          </p:sp>
          <p:sp>
            <p:nvSpPr>
              <p:cNvPr id="11" name="Left Brace 10"/>
              <p:cNvSpPr/>
              <p:nvPr/>
            </p:nvSpPr>
            <p:spPr>
              <a:xfrm>
                <a:off x="1676400" y="1713380"/>
                <a:ext cx="180975" cy="574980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800100" y="1820907"/>
                <a:ext cx="857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900">
                    <a:solidFill>
                      <a:prstClr val="black"/>
                    </a:solidFill>
                  </a:rPr>
                  <a:t>For </a:t>
                </a:r>
                <a:r>
                  <a:rPr lang="en-US" sz="900" err="1">
                    <a:solidFill>
                      <a:prstClr val="black"/>
                    </a:solidFill>
                  </a:rPr>
                  <a:t>myHDL</a:t>
                </a:r>
                <a:r>
                  <a:rPr lang="en-US" sz="900">
                    <a:solidFill>
                      <a:prstClr val="black"/>
                    </a:solidFill>
                  </a:rPr>
                  <a:t> debugging</a:t>
                </a:r>
              </a:p>
            </p:txBody>
          </p:sp>
          <p:sp>
            <p:nvSpPr>
              <p:cNvPr id="13" name="Right Arrow 12"/>
              <p:cNvSpPr/>
              <p:nvPr/>
            </p:nvSpPr>
            <p:spPr>
              <a:xfrm>
                <a:off x="2447926" y="2042237"/>
                <a:ext cx="876300" cy="180975"/>
              </a:xfrm>
              <a:prstGeom prst="rightArrow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Right Arrow 13"/>
              <p:cNvSpPr/>
              <p:nvPr/>
            </p:nvSpPr>
            <p:spPr>
              <a:xfrm>
                <a:off x="2438401" y="1776780"/>
                <a:ext cx="876300" cy="180975"/>
              </a:xfrm>
              <a:prstGeom prst="rightArrow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140296" y="2281853"/>
                <a:ext cx="12531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 err="1" smtClean="0">
                    <a:solidFill>
                      <a:prstClr val="black"/>
                    </a:solidFill>
                  </a:rPr>
                  <a:t>ijtag</a:t>
                </a:r>
                <a:r>
                  <a:rPr lang="en-US" sz="1400" dirty="0" err="1" smtClean="0">
                    <a:solidFill>
                      <a:prstClr val="black"/>
                    </a:solidFill>
                  </a:rPr>
                  <a:t>_interface</a:t>
                </a:r>
                <a:endParaRPr lang="en-US" sz="1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Right Arrow 16"/>
              <p:cNvSpPr/>
              <p:nvPr/>
            </p:nvSpPr>
            <p:spPr>
              <a:xfrm>
                <a:off x="2428876" y="2345510"/>
                <a:ext cx="876300" cy="180975"/>
              </a:xfrm>
              <a:prstGeom prst="rightArrow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Right Arrow 17"/>
              <p:cNvSpPr/>
              <p:nvPr/>
            </p:nvSpPr>
            <p:spPr>
              <a:xfrm>
                <a:off x="6010275" y="2235487"/>
                <a:ext cx="876300" cy="180975"/>
              </a:xfrm>
              <a:prstGeom prst="rightArrow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890690" y="2167588"/>
                <a:ext cx="14519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>
                    <a:solidFill>
                      <a:prstClr val="black"/>
                    </a:solidFill>
                  </a:rPr>
                  <a:t>s</a:t>
                </a:r>
                <a:r>
                  <a:rPr lang="en-US" sz="1400" dirty="0" err="1" smtClean="0">
                    <a:solidFill>
                      <a:prstClr val="black"/>
                    </a:solidFill>
                  </a:rPr>
                  <a:t>elect_wir</a:t>
                </a:r>
                <a:endParaRPr lang="en-US" sz="1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Right Arrow 22"/>
              <p:cNvSpPr/>
              <p:nvPr/>
            </p:nvSpPr>
            <p:spPr>
              <a:xfrm>
                <a:off x="2456278" y="2876338"/>
                <a:ext cx="876300" cy="180975"/>
              </a:xfrm>
              <a:prstGeom prst="rightArrow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249004" y="2812741"/>
                <a:ext cx="12531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 err="1" smtClean="0">
                    <a:solidFill>
                      <a:prstClr val="black"/>
                    </a:solidFill>
                  </a:rPr>
                  <a:t>si</a:t>
                </a:r>
                <a:endParaRPr lang="en-US" sz="1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Right Arrow 24"/>
              <p:cNvSpPr/>
              <p:nvPr/>
            </p:nvSpPr>
            <p:spPr>
              <a:xfrm>
                <a:off x="6018839" y="2500901"/>
                <a:ext cx="876300" cy="180975"/>
              </a:xfrm>
              <a:prstGeom prst="rightArrow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1655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Wrapper Bypass (WBY)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8/5/2020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Footer Text</a:t>
            </a:r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00100" y="1647825"/>
            <a:ext cx="7772146" cy="2486025"/>
            <a:chOff x="800100" y="1647825"/>
            <a:chExt cx="7772146" cy="2486025"/>
          </a:xfrm>
        </p:grpSpPr>
        <p:sp>
          <p:nvSpPr>
            <p:cNvPr id="28" name="TextBox 27"/>
            <p:cNvSpPr txBox="1"/>
            <p:nvPr/>
          </p:nvSpPr>
          <p:spPr>
            <a:xfrm>
              <a:off x="6886575" y="2437499"/>
              <a:ext cx="16856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prstClr val="black"/>
                  </a:solidFill>
                </a:rPr>
                <a:t>w</a:t>
              </a:r>
              <a:r>
                <a:rPr lang="en-US" sz="1400" dirty="0" err="1" smtClean="0">
                  <a:solidFill>
                    <a:prstClr val="black"/>
                  </a:solidFill>
                </a:rPr>
                <a:t>by_wso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800100" y="1647825"/>
              <a:ext cx="7542515" cy="2486025"/>
              <a:chOff x="800100" y="1647825"/>
              <a:chExt cx="7542515" cy="2486025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3333750" y="1647825"/>
                <a:ext cx="2676525" cy="248602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676400" y="1713380"/>
                <a:ext cx="7810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>
                    <a:solidFill>
                      <a:prstClr val="black"/>
                    </a:solidFill>
                  </a:rPr>
                  <a:t>parent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657350" y="1978837"/>
                <a:ext cx="7810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>
                    <a:solidFill>
                      <a:prstClr val="black"/>
                    </a:solidFill>
                  </a:rPr>
                  <a:t>name</a:t>
                </a:r>
              </a:p>
            </p:txBody>
          </p:sp>
          <p:sp>
            <p:nvSpPr>
              <p:cNvPr id="11" name="Left Brace 10"/>
              <p:cNvSpPr/>
              <p:nvPr/>
            </p:nvSpPr>
            <p:spPr>
              <a:xfrm>
                <a:off x="1676400" y="1713380"/>
                <a:ext cx="180975" cy="574980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800100" y="1820907"/>
                <a:ext cx="857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900">
                    <a:solidFill>
                      <a:prstClr val="black"/>
                    </a:solidFill>
                  </a:rPr>
                  <a:t>For </a:t>
                </a:r>
                <a:r>
                  <a:rPr lang="en-US" sz="900" err="1">
                    <a:solidFill>
                      <a:prstClr val="black"/>
                    </a:solidFill>
                  </a:rPr>
                  <a:t>myHDL</a:t>
                </a:r>
                <a:r>
                  <a:rPr lang="en-US" sz="900">
                    <a:solidFill>
                      <a:prstClr val="black"/>
                    </a:solidFill>
                  </a:rPr>
                  <a:t> debugging</a:t>
                </a:r>
              </a:p>
            </p:txBody>
          </p:sp>
          <p:sp>
            <p:nvSpPr>
              <p:cNvPr id="13" name="Right Arrow 12"/>
              <p:cNvSpPr/>
              <p:nvPr/>
            </p:nvSpPr>
            <p:spPr>
              <a:xfrm>
                <a:off x="2447926" y="2042237"/>
                <a:ext cx="876300" cy="180975"/>
              </a:xfrm>
              <a:prstGeom prst="rightArrow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Right Arrow 13"/>
              <p:cNvSpPr/>
              <p:nvPr/>
            </p:nvSpPr>
            <p:spPr>
              <a:xfrm>
                <a:off x="2438401" y="1776780"/>
                <a:ext cx="876300" cy="180975"/>
              </a:xfrm>
              <a:prstGeom prst="rightArrow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140296" y="2281853"/>
                <a:ext cx="12531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 err="1" smtClean="0">
                    <a:solidFill>
                      <a:prstClr val="black"/>
                    </a:solidFill>
                  </a:rPr>
                  <a:t>wsp_interface</a:t>
                </a:r>
                <a:endParaRPr lang="en-US" sz="1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Right Arrow 16"/>
              <p:cNvSpPr/>
              <p:nvPr/>
            </p:nvSpPr>
            <p:spPr>
              <a:xfrm>
                <a:off x="2428876" y="2345510"/>
                <a:ext cx="876300" cy="180975"/>
              </a:xfrm>
              <a:prstGeom prst="rightArrow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Right Arrow 17"/>
              <p:cNvSpPr/>
              <p:nvPr/>
            </p:nvSpPr>
            <p:spPr>
              <a:xfrm>
                <a:off x="6010275" y="2235487"/>
                <a:ext cx="876300" cy="180975"/>
              </a:xfrm>
              <a:prstGeom prst="rightArrow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890690" y="2167588"/>
                <a:ext cx="14519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>
                    <a:solidFill>
                      <a:prstClr val="black"/>
                    </a:solidFill>
                  </a:rPr>
                  <a:t>s</a:t>
                </a:r>
                <a:r>
                  <a:rPr lang="en-US" sz="1400" dirty="0" err="1" smtClean="0">
                    <a:solidFill>
                      <a:prstClr val="black"/>
                    </a:solidFill>
                  </a:rPr>
                  <a:t>elect_wir</a:t>
                </a:r>
                <a:endParaRPr lang="en-US" sz="1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Right Arrow 22"/>
              <p:cNvSpPr/>
              <p:nvPr/>
            </p:nvSpPr>
            <p:spPr>
              <a:xfrm>
                <a:off x="2456278" y="2876338"/>
                <a:ext cx="876300" cy="180975"/>
              </a:xfrm>
              <a:prstGeom prst="rightArrow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249004" y="2812741"/>
                <a:ext cx="12531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 err="1" smtClean="0">
                    <a:solidFill>
                      <a:prstClr val="black"/>
                    </a:solidFill>
                  </a:rPr>
                  <a:t>wsi</a:t>
                </a:r>
                <a:endParaRPr lang="en-US" sz="1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Right Arrow 24"/>
              <p:cNvSpPr/>
              <p:nvPr/>
            </p:nvSpPr>
            <p:spPr>
              <a:xfrm>
                <a:off x="6018839" y="2500901"/>
                <a:ext cx="876300" cy="180975"/>
              </a:xfrm>
              <a:prstGeom prst="rightArrow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6" name="Right Arrow 25"/>
          <p:cNvSpPr/>
          <p:nvPr/>
        </p:nvSpPr>
        <p:spPr>
          <a:xfrm>
            <a:off x="2444294" y="3131478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37020" y="3067881"/>
            <a:ext cx="1253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prstClr val="black"/>
                </a:solidFill>
              </a:rPr>
              <a:t>select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2434020" y="3491068"/>
            <a:ext cx="876300" cy="180975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26746" y="3427471"/>
            <a:ext cx="1253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prstClr val="black"/>
                </a:solidFill>
              </a:rPr>
              <a:t>width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11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60CC8F-45B3-4F56-B96B-074DA4F7B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80" y="15040"/>
            <a:ext cx="9006373" cy="42267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MBIST with temperature feedback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CE956A0-8318-4D63-BF9B-E4690D740900}"/>
              </a:ext>
            </a:extLst>
          </p:cNvPr>
          <p:cNvSpPr/>
          <p:nvPr/>
        </p:nvSpPr>
        <p:spPr>
          <a:xfrm>
            <a:off x="6584953" y="4394667"/>
            <a:ext cx="498710" cy="156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342884"/>
            <a:r>
              <a:rPr lang="en-US" sz="900">
                <a:solidFill>
                  <a:prstClr val="white"/>
                </a:solidFill>
              </a:rPr>
              <a:t>MBIST4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3305814-7777-46E4-8A3C-D974C10B93DC}"/>
              </a:ext>
            </a:extLst>
          </p:cNvPr>
          <p:cNvSpPr/>
          <p:nvPr/>
        </p:nvSpPr>
        <p:spPr>
          <a:xfrm>
            <a:off x="6592597" y="2914650"/>
            <a:ext cx="498710" cy="151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342884"/>
            <a:r>
              <a:rPr lang="en-US" sz="900">
                <a:solidFill>
                  <a:prstClr val="white"/>
                </a:solidFill>
              </a:rPr>
              <a:t>MBIST2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ECBD6CF-CE3E-43AE-869F-3F14CB9633FD}"/>
              </a:ext>
            </a:extLst>
          </p:cNvPr>
          <p:cNvSpPr/>
          <p:nvPr/>
        </p:nvSpPr>
        <p:spPr>
          <a:xfrm>
            <a:off x="6592597" y="3112455"/>
            <a:ext cx="498710" cy="151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342884"/>
            <a:r>
              <a:rPr lang="en-US" sz="900">
                <a:solidFill>
                  <a:prstClr val="white"/>
                </a:solidFill>
              </a:rPr>
              <a:t>MBIST3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512132D-A629-4C51-ADB0-4BD1E993475E}"/>
              </a:ext>
            </a:extLst>
          </p:cNvPr>
          <p:cNvSpPr/>
          <p:nvPr/>
        </p:nvSpPr>
        <p:spPr>
          <a:xfrm>
            <a:off x="6592600" y="2516312"/>
            <a:ext cx="498710" cy="151956"/>
          </a:xfrm>
          <a:prstGeom prst="rec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342884"/>
            <a:r>
              <a:rPr lang="en-US" sz="900">
                <a:solidFill>
                  <a:prstClr val="white"/>
                </a:solidFill>
              </a:rPr>
              <a:t>BYP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1B8A02F-7E41-49E3-B9FB-D5DC7AAE109F}"/>
              </a:ext>
            </a:extLst>
          </p:cNvPr>
          <p:cNvSpPr/>
          <p:nvPr/>
        </p:nvSpPr>
        <p:spPr>
          <a:xfrm>
            <a:off x="5881385" y="3917873"/>
            <a:ext cx="1699517" cy="2286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342884"/>
            <a:r>
              <a:rPr lang="en-US" sz="900">
                <a:solidFill>
                  <a:prstClr val="black"/>
                </a:solidFill>
              </a:rPr>
              <a:t>Thermometer + Comparator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AEB0CA7-9C3C-4897-BF73-0E042D3EDE24}"/>
              </a:ext>
            </a:extLst>
          </p:cNvPr>
          <p:cNvSpPr/>
          <p:nvPr/>
        </p:nvSpPr>
        <p:spPr>
          <a:xfrm>
            <a:off x="4878768" y="2376274"/>
            <a:ext cx="3886200" cy="2710079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b"/>
          <a:lstStyle/>
          <a:p>
            <a:pPr algn="r" defTabSz="342884"/>
            <a:r>
              <a:rPr lang="en-US" sz="1400">
                <a:solidFill>
                  <a:prstClr val="black">
                    <a:lumMod val="50000"/>
                    <a:lumOff val="50000"/>
                  </a:prstClr>
                </a:solidFill>
              </a:rPr>
              <a:t>IP_3</a:t>
            </a: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xmlns="" id="{CA87945D-2121-491C-BD10-5BE800C8F8B3}"/>
              </a:ext>
            </a:extLst>
          </p:cNvPr>
          <p:cNvSpPr/>
          <p:nvPr/>
        </p:nvSpPr>
        <p:spPr>
          <a:xfrm rot="16200000">
            <a:off x="4479437" y="2837571"/>
            <a:ext cx="795528" cy="152676"/>
          </a:xfrm>
          <a:prstGeom prst="hexagon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342884"/>
            <a:r>
              <a:rPr lang="en-US" sz="1100">
                <a:solidFill>
                  <a:prstClr val="white"/>
                </a:solidFill>
              </a:rPr>
              <a:t>1687 I/F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C67FBFE-E83D-4D6B-9E73-379C55D6E8E9}"/>
              </a:ext>
            </a:extLst>
          </p:cNvPr>
          <p:cNvSpPr/>
          <p:nvPr/>
        </p:nvSpPr>
        <p:spPr>
          <a:xfrm>
            <a:off x="5389208" y="3943330"/>
            <a:ext cx="285750" cy="177647"/>
          </a:xfrm>
          <a:prstGeom prst="rec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89" rIns="0" bIns="34289" rtlCol="0" anchor="ctr"/>
          <a:lstStyle/>
          <a:p>
            <a:pPr algn="ctr" defTabSz="342884"/>
            <a:r>
              <a:rPr lang="en-US" sz="900">
                <a:solidFill>
                  <a:prstClr val="white"/>
                </a:solidFill>
              </a:rPr>
              <a:t>SIB2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92C22EF-04C2-4777-A10C-9DDD5797D2DC}"/>
              </a:ext>
            </a:extLst>
          </p:cNvPr>
          <p:cNvSpPr/>
          <p:nvPr/>
        </p:nvSpPr>
        <p:spPr>
          <a:xfrm>
            <a:off x="5393118" y="3516185"/>
            <a:ext cx="285750" cy="177647"/>
          </a:xfrm>
          <a:prstGeom prst="rec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89" rIns="0" bIns="34289" rtlCol="0" anchor="ctr"/>
          <a:lstStyle/>
          <a:p>
            <a:pPr algn="ctr" defTabSz="342884"/>
            <a:r>
              <a:rPr lang="en-US" sz="900">
                <a:solidFill>
                  <a:prstClr val="white"/>
                </a:solidFill>
              </a:rPr>
              <a:t>SIB1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120F7ABF-14DB-4AD6-9147-255363F81855}"/>
              </a:ext>
            </a:extLst>
          </p:cNvPr>
          <p:cNvSpPr/>
          <p:nvPr/>
        </p:nvSpPr>
        <p:spPr>
          <a:xfrm>
            <a:off x="7278400" y="3516185"/>
            <a:ext cx="292598" cy="177647"/>
          </a:xfrm>
          <a:prstGeom prst="rec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89" rIns="0" bIns="34289" rtlCol="0" anchor="ctr"/>
          <a:lstStyle/>
          <a:p>
            <a:pPr algn="ctr" defTabSz="342884"/>
            <a:r>
              <a:rPr lang="en-US" sz="900">
                <a:solidFill>
                  <a:prstClr val="white"/>
                </a:solidFill>
              </a:rPr>
              <a:t>WIR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E1DF5621-D1D8-45E7-BB2D-42AC349D690E}"/>
              </a:ext>
            </a:extLst>
          </p:cNvPr>
          <p:cNvSpPr/>
          <p:nvPr/>
        </p:nvSpPr>
        <p:spPr>
          <a:xfrm>
            <a:off x="7646457" y="4562477"/>
            <a:ext cx="365946" cy="178809"/>
          </a:xfrm>
          <a:prstGeom prst="rec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342884"/>
            <a:r>
              <a:rPr lang="en-US" sz="900">
                <a:solidFill>
                  <a:prstClr val="white"/>
                </a:solidFill>
              </a:rPr>
              <a:t>reg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6E507259-5D23-4FD1-A1A1-4EA55DBD559B}"/>
              </a:ext>
            </a:extLst>
          </p:cNvPr>
          <p:cNvSpPr/>
          <p:nvPr/>
        </p:nvSpPr>
        <p:spPr>
          <a:xfrm>
            <a:off x="7711825" y="3916433"/>
            <a:ext cx="236420" cy="2286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89" rIns="0" bIns="34289" rtlCol="0" anchor="ctr"/>
          <a:lstStyle/>
          <a:p>
            <a:pPr algn="ctr" defTabSz="342884"/>
            <a:r>
              <a:rPr lang="en-US" sz="800">
                <a:solidFill>
                  <a:prstClr val="white"/>
                </a:solidFill>
              </a:rPr>
              <a:t>LED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860D3F87-9550-4719-9CE9-57F49545A8E9}"/>
              </a:ext>
            </a:extLst>
          </p:cNvPr>
          <p:cNvSpPr/>
          <p:nvPr/>
        </p:nvSpPr>
        <p:spPr>
          <a:xfrm>
            <a:off x="5389208" y="4391748"/>
            <a:ext cx="285750" cy="177647"/>
          </a:xfrm>
          <a:prstGeom prst="rec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89" rIns="0" bIns="34289" rtlCol="0" anchor="ctr"/>
          <a:lstStyle/>
          <a:p>
            <a:pPr algn="ctr" defTabSz="342884"/>
            <a:r>
              <a:rPr lang="en-US" sz="900">
                <a:solidFill>
                  <a:prstClr val="white"/>
                </a:solidFill>
              </a:rPr>
              <a:t>SIB3</a:t>
            </a:r>
          </a:p>
        </p:txBody>
      </p:sp>
      <p:sp>
        <p:nvSpPr>
          <p:cNvPr id="17" name="Flowchart: Manual Operation 16">
            <a:extLst>
              <a:ext uri="{FF2B5EF4-FFF2-40B4-BE49-F238E27FC236}">
                <a16:creationId xmlns:a16="http://schemas.microsoft.com/office/drawing/2014/main" xmlns="" id="{00677D04-9560-4144-A62F-13DB461F21E0}"/>
              </a:ext>
            </a:extLst>
          </p:cNvPr>
          <p:cNvSpPr/>
          <p:nvPr/>
        </p:nvSpPr>
        <p:spPr>
          <a:xfrm rot="16200000">
            <a:off x="7006873" y="2748957"/>
            <a:ext cx="842498" cy="285750"/>
          </a:xfrm>
          <a:prstGeom prst="flowChartManualOperation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89" rIns="0" bIns="34289" rtlCol="0" anchor="ctr"/>
          <a:lstStyle/>
          <a:p>
            <a:pPr algn="ctr" defTabSz="342884"/>
            <a:r>
              <a:rPr lang="en-US" sz="900" err="1">
                <a:solidFill>
                  <a:prstClr val="white"/>
                </a:solidFill>
              </a:rPr>
              <a:t>WDRmux</a:t>
            </a:r>
            <a:endParaRPr lang="en-US" sz="900">
              <a:solidFill>
                <a:prstClr val="white"/>
              </a:solidFill>
            </a:endParaRPr>
          </a:p>
        </p:txBody>
      </p:sp>
      <p:sp>
        <p:nvSpPr>
          <p:cNvPr id="18" name="Flowchart: Manual Operation 17">
            <a:extLst>
              <a:ext uri="{FF2B5EF4-FFF2-40B4-BE49-F238E27FC236}">
                <a16:creationId xmlns:a16="http://schemas.microsoft.com/office/drawing/2014/main" xmlns="" id="{C573388D-B1B8-4269-8A6E-4042E7E8568C}"/>
              </a:ext>
            </a:extLst>
          </p:cNvPr>
          <p:cNvSpPr/>
          <p:nvPr/>
        </p:nvSpPr>
        <p:spPr>
          <a:xfrm rot="16200000">
            <a:off x="7790457" y="3281545"/>
            <a:ext cx="520272" cy="285750"/>
          </a:xfrm>
          <a:prstGeom prst="flowChartManualOperation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89" rIns="0" bIns="34289" rtlCol="0" anchor="ctr"/>
          <a:lstStyle/>
          <a:p>
            <a:pPr algn="ctr" defTabSz="342884"/>
            <a:r>
              <a:rPr lang="en-US" sz="900">
                <a:solidFill>
                  <a:prstClr val="white"/>
                </a:solidFill>
              </a:rPr>
              <a:t>WIR mux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E64A1C4A-4892-4B0F-A015-F7EB1E9D1D1E}"/>
              </a:ext>
            </a:extLst>
          </p:cNvPr>
          <p:cNvSpPr/>
          <p:nvPr/>
        </p:nvSpPr>
        <p:spPr>
          <a:xfrm>
            <a:off x="5881382" y="3516185"/>
            <a:ext cx="504765" cy="177647"/>
          </a:xfrm>
          <a:prstGeom prst="rec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342884"/>
            <a:r>
              <a:rPr lang="en-US" sz="900">
                <a:solidFill>
                  <a:prstClr val="white"/>
                </a:solidFill>
              </a:rPr>
              <a:t>SELWIR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B7869C3A-9A69-49BE-8724-32F5A3BEB8BC}"/>
              </a:ext>
            </a:extLst>
          </p:cNvPr>
          <p:cNvSpPr/>
          <p:nvPr/>
        </p:nvSpPr>
        <p:spPr>
          <a:xfrm>
            <a:off x="6584953" y="4705794"/>
            <a:ext cx="498710" cy="151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342884"/>
            <a:r>
              <a:rPr lang="en-US" sz="900">
                <a:solidFill>
                  <a:prstClr val="white"/>
                </a:solidFill>
              </a:rPr>
              <a:t>MBIST5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4A1C1DCC-39D1-41B6-A2A8-782C8D57112F}"/>
              </a:ext>
            </a:extLst>
          </p:cNvPr>
          <p:cNvCxnSpPr>
            <a:cxnSpLocks/>
          </p:cNvCxnSpPr>
          <p:nvPr/>
        </p:nvCxnSpPr>
        <p:spPr>
          <a:xfrm>
            <a:off x="5621721" y="3827431"/>
            <a:ext cx="27321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B59354B1-7B33-4C0D-9C4B-EB0FF74D280C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>
            <a:off x="5678869" y="3605006"/>
            <a:ext cx="202514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D122C726-7DDA-4CC4-9FBA-6D3667E89E0E}"/>
              </a:ext>
            </a:extLst>
          </p:cNvPr>
          <p:cNvCxnSpPr>
            <a:cxnSpLocks/>
            <a:stCxn id="19" idx="3"/>
            <a:endCxn id="13" idx="1"/>
          </p:cNvCxnSpPr>
          <p:nvPr/>
        </p:nvCxnSpPr>
        <p:spPr>
          <a:xfrm>
            <a:off x="6386149" y="3605006"/>
            <a:ext cx="89225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51B9CC44-49D9-4793-A46E-41398B36DC1E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7570997" y="3605006"/>
            <a:ext cx="336723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DDDE8180-B217-4F93-B710-79A1C1AC1246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7570999" y="2891832"/>
            <a:ext cx="1763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xmlns="" id="{9F27CCCD-208C-45D6-8AEB-2B3CC93B962D}"/>
              </a:ext>
            </a:extLst>
          </p:cNvPr>
          <p:cNvCxnSpPr>
            <a:cxnSpLocks/>
          </p:cNvCxnSpPr>
          <p:nvPr/>
        </p:nvCxnSpPr>
        <p:spPr>
          <a:xfrm>
            <a:off x="7747326" y="3287247"/>
            <a:ext cx="160392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15C7B7DD-D47C-4712-948A-04A28217B8B9}"/>
              </a:ext>
            </a:extLst>
          </p:cNvPr>
          <p:cNvCxnSpPr>
            <a:cxnSpLocks/>
          </p:cNvCxnSpPr>
          <p:nvPr/>
        </p:nvCxnSpPr>
        <p:spPr>
          <a:xfrm>
            <a:off x="7747326" y="2891833"/>
            <a:ext cx="0" cy="395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5E48962E-4DC7-4224-9374-FA8DBAEAFC5E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8193471" y="3424420"/>
            <a:ext cx="1603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8A4B7A18-AEFE-472C-B94F-8A758BD424B9}"/>
              </a:ext>
            </a:extLst>
          </p:cNvPr>
          <p:cNvCxnSpPr>
            <a:cxnSpLocks/>
          </p:cNvCxnSpPr>
          <p:nvPr/>
        </p:nvCxnSpPr>
        <p:spPr>
          <a:xfrm>
            <a:off x="8353859" y="3424421"/>
            <a:ext cx="0" cy="403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10C6C995-B386-46BD-B752-65677D45DFB5}"/>
              </a:ext>
            </a:extLst>
          </p:cNvPr>
          <p:cNvCxnSpPr>
            <a:cxnSpLocks/>
          </p:cNvCxnSpPr>
          <p:nvPr/>
        </p:nvCxnSpPr>
        <p:spPr>
          <a:xfrm>
            <a:off x="4953543" y="2698222"/>
            <a:ext cx="317549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45AAB429-C319-43DD-AC81-0CF71A11B288}"/>
              </a:ext>
            </a:extLst>
          </p:cNvPr>
          <p:cNvCxnSpPr>
            <a:cxnSpLocks/>
          </p:cNvCxnSpPr>
          <p:nvPr/>
        </p:nvCxnSpPr>
        <p:spPr>
          <a:xfrm>
            <a:off x="5271089" y="2698891"/>
            <a:ext cx="0" cy="9061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xmlns="" id="{BE47D13D-F6C1-4DAD-831E-9A73E22F0532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271088" y="3605006"/>
            <a:ext cx="12203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xmlns="" id="{08E83484-D235-4945-831C-5A53BAC10D36}"/>
              </a:ext>
            </a:extLst>
          </p:cNvPr>
          <p:cNvCxnSpPr>
            <a:cxnSpLocks/>
          </p:cNvCxnSpPr>
          <p:nvPr/>
        </p:nvCxnSpPr>
        <p:spPr>
          <a:xfrm>
            <a:off x="6133767" y="3770281"/>
            <a:ext cx="191515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xmlns="" id="{AA2EDACA-B066-4CC2-A49F-DFFEFB7EE053}"/>
              </a:ext>
            </a:extLst>
          </p:cNvPr>
          <p:cNvCxnSpPr>
            <a:cxnSpLocks/>
          </p:cNvCxnSpPr>
          <p:nvPr/>
        </p:nvCxnSpPr>
        <p:spPr>
          <a:xfrm>
            <a:off x="8048921" y="3634489"/>
            <a:ext cx="0" cy="135792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xmlns="" id="{D9CCC378-CC11-4B88-8FBE-D5E714F7A59B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6133765" y="3693833"/>
            <a:ext cx="0" cy="764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67AC1AB2-9A1D-4198-98B3-72B1DB88DD4D}"/>
              </a:ext>
            </a:extLst>
          </p:cNvPr>
          <p:cNvCxnSpPr>
            <a:cxnSpLocks/>
          </p:cNvCxnSpPr>
          <p:nvPr/>
        </p:nvCxnSpPr>
        <p:spPr>
          <a:xfrm>
            <a:off x="7336218" y="3287247"/>
            <a:ext cx="0" cy="228936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xmlns="" id="{1C20412D-804B-4A67-BA2C-C1D840A9C89B}"/>
              </a:ext>
            </a:extLst>
          </p:cNvPr>
          <p:cNvCxnSpPr>
            <a:cxnSpLocks/>
          </p:cNvCxnSpPr>
          <p:nvPr/>
        </p:nvCxnSpPr>
        <p:spPr>
          <a:xfrm>
            <a:off x="7507668" y="3192340"/>
            <a:ext cx="0" cy="323846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xmlns="" id="{67A9B0DF-248C-4E38-9ECB-D85F3FC79AB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091310" y="2592290"/>
            <a:ext cx="190525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3E44E9CE-AA91-478E-9C8D-D818639F82C8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7091308" y="2990630"/>
            <a:ext cx="195794" cy="390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xmlns="" id="{D56BB4F0-E4A9-478F-B72D-0A423C63D882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7091308" y="3186561"/>
            <a:ext cx="190526" cy="187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xmlns="" id="{AA0CD164-C31B-43BC-BA24-BFCC5FC8608D}"/>
              </a:ext>
            </a:extLst>
          </p:cNvPr>
          <p:cNvCxnSpPr>
            <a:cxnSpLocks/>
          </p:cNvCxnSpPr>
          <p:nvPr/>
        </p:nvCxnSpPr>
        <p:spPr>
          <a:xfrm>
            <a:off x="5450268" y="3713131"/>
            <a:ext cx="0" cy="171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xmlns="" id="{0B9430B3-C8F8-474F-B86D-78DA9FEA278D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267179" y="4030536"/>
            <a:ext cx="122030" cy="161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xmlns="" id="{06F18415-B04E-421C-926B-8B7283C52826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281620" y="4480569"/>
            <a:ext cx="107591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xmlns="" id="{CA7DB370-6CE6-45C8-845C-180D7D8F841C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5674958" y="4032152"/>
            <a:ext cx="206424" cy="2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xmlns="" id="{A99860B6-CD7F-4722-8778-E778BDCE5A9C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7589707" y="4030733"/>
            <a:ext cx="122120" cy="144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xmlns="" id="{2C04FE35-9594-44B2-97B6-456866A713C5}"/>
              </a:ext>
            </a:extLst>
          </p:cNvPr>
          <p:cNvCxnSpPr>
            <a:cxnSpLocks/>
          </p:cNvCxnSpPr>
          <p:nvPr/>
        </p:nvCxnSpPr>
        <p:spPr>
          <a:xfrm>
            <a:off x="5621718" y="4229100"/>
            <a:ext cx="24574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xmlns="" id="{AB77ADA8-D7E6-43B8-8B78-7157BC58D943}"/>
              </a:ext>
            </a:extLst>
          </p:cNvPr>
          <p:cNvCxnSpPr>
            <a:cxnSpLocks/>
          </p:cNvCxnSpPr>
          <p:nvPr/>
        </p:nvCxnSpPr>
        <p:spPr>
          <a:xfrm>
            <a:off x="8079168" y="4030533"/>
            <a:ext cx="0" cy="198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xmlns="" id="{2D82AAA5-D72A-4C67-80AB-6C3CC26BDE6A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7948247" y="4030733"/>
            <a:ext cx="1309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xmlns="" id="{1DC59837-2467-4873-B968-F9B21C31F328}"/>
              </a:ext>
            </a:extLst>
          </p:cNvPr>
          <p:cNvCxnSpPr>
            <a:cxnSpLocks/>
          </p:cNvCxnSpPr>
          <p:nvPr/>
        </p:nvCxnSpPr>
        <p:spPr>
          <a:xfrm>
            <a:off x="5621718" y="3713131"/>
            <a:ext cx="0" cy="11430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xmlns="" id="{D94C89E8-802E-4A6C-A34D-6958E7AC2C46}"/>
              </a:ext>
            </a:extLst>
          </p:cNvPr>
          <p:cNvCxnSpPr>
            <a:cxnSpLocks/>
          </p:cNvCxnSpPr>
          <p:nvPr/>
        </p:nvCxnSpPr>
        <p:spPr>
          <a:xfrm>
            <a:off x="5267178" y="3886200"/>
            <a:ext cx="1830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xmlns="" id="{4F0507B3-3029-438C-9D61-2D054DD4F964}"/>
              </a:ext>
            </a:extLst>
          </p:cNvPr>
          <p:cNvCxnSpPr>
            <a:cxnSpLocks/>
          </p:cNvCxnSpPr>
          <p:nvPr/>
        </p:nvCxnSpPr>
        <p:spPr>
          <a:xfrm>
            <a:off x="5271389" y="3884581"/>
            <a:ext cx="0" cy="1459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xmlns="" id="{7667171E-57F0-49A3-A477-B7A3AF4FCE56}"/>
              </a:ext>
            </a:extLst>
          </p:cNvPr>
          <p:cNvCxnSpPr>
            <a:cxnSpLocks/>
          </p:cNvCxnSpPr>
          <p:nvPr/>
        </p:nvCxnSpPr>
        <p:spPr>
          <a:xfrm>
            <a:off x="5281616" y="4292428"/>
            <a:ext cx="0" cy="1851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xmlns="" id="{DDEE8051-E06C-41B0-BC7D-4DCCF60CD8FC}"/>
              </a:ext>
            </a:extLst>
          </p:cNvPr>
          <p:cNvCxnSpPr>
            <a:cxnSpLocks/>
          </p:cNvCxnSpPr>
          <p:nvPr/>
        </p:nvCxnSpPr>
        <p:spPr>
          <a:xfrm>
            <a:off x="5621718" y="4120978"/>
            <a:ext cx="0" cy="108125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xmlns="" id="{E2205573-4F5B-4B17-B183-80B27EB35132}"/>
              </a:ext>
            </a:extLst>
          </p:cNvPr>
          <p:cNvCxnSpPr>
            <a:cxnSpLocks/>
          </p:cNvCxnSpPr>
          <p:nvPr/>
        </p:nvCxnSpPr>
        <p:spPr>
          <a:xfrm>
            <a:off x="5450268" y="4120975"/>
            <a:ext cx="0" cy="171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xmlns="" id="{4C90EC04-DF73-4B82-B1C6-298E85627B10}"/>
              </a:ext>
            </a:extLst>
          </p:cNvPr>
          <p:cNvCxnSpPr>
            <a:cxnSpLocks/>
          </p:cNvCxnSpPr>
          <p:nvPr/>
        </p:nvCxnSpPr>
        <p:spPr>
          <a:xfrm>
            <a:off x="5281617" y="4294044"/>
            <a:ext cx="1686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xmlns="" id="{2C2911EF-C3CB-4467-A4CA-56CAA960E264}"/>
              </a:ext>
            </a:extLst>
          </p:cNvPr>
          <p:cNvCxnSpPr>
            <a:cxnSpLocks/>
            <a:stCxn id="16" idx="3"/>
            <a:endCxn id="3" idx="1"/>
          </p:cNvCxnSpPr>
          <p:nvPr/>
        </p:nvCxnSpPr>
        <p:spPr>
          <a:xfrm flipV="1">
            <a:off x="5674959" y="4472887"/>
            <a:ext cx="909994" cy="768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xmlns="" id="{C073D98C-9840-4ECC-9279-6A779EE95C88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364671" y="4781772"/>
            <a:ext cx="220283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xmlns="" id="{78231FB9-327D-432E-8027-B0B8E8E4F494}"/>
              </a:ext>
            </a:extLst>
          </p:cNvPr>
          <p:cNvCxnSpPr>
            <a:cxnSpLocks/>
          </p:cNvCxnSpPr>
          <p:nvPr/>
        </p:nvCxnSpPr>
        <p:spPr>
          <a:xfrm>
            <a:off x="6364668" y="4477614"/>
            <a:ext cx="0" cy="308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Flowchart: Manual Operation 153">
            <a:extLst>
              <a:ext uri="{FF2B5EF4-FFF2-40B4-BE49-F238E27FC236}">
                <a16:creationId xmlns:a16="http://schemas.microsoft.com/office/drawing/2014/main" xmlns="" id="{164190CC-D9A5-4FED-8A62-BB8155AC0449}"/>
              </a:ext>
            </a:extLst>
          </p:cNvPr>
          <p:cNvSpPr/>
          <p:nvPr/>
        </p:nvSpPr>
        <p:spPr>
          <a:xfrm rot="16200000">
            <a:off x="7125076" y="4560885"/>
            <a:ext cx="520272" cy="187763"/>
          </a:xfrm>
          <a:prstGeom prst="flowChartManualOperation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89" rIns="0" bIns="34289" rtlCol="0" anchor="ctr"/>
          <a:lstStyle/>
          <a:p>
            <a:pPr algn="ctr" defTabSz="342884"/>
            <a:r>
              <a:rPr lang="en-US" sz="900">
                <a:solidFill>
                  <a:prstClr val="white"/>
                </a:solidFill>
              </a:rPr>
              <a:t>mux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xmlns="" id="{AD4C12EF-F21B-49EC-9D40-6098B98C1FAB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7083662" y="4781772"/>
            <a:ext cx="203439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xmlns="" id="{9E4257ED-0938-4B5A-83F7-62FDA0C0711D}"/>
              </a:ext>
            </a:extLst>
          </p:cNvPr>
          <p:cNvCxnSpPr>
            <a:cxnSpLocks/>
          </p:cNvCxnSpPr>
          <p:nvPr/>
        </p:nvCxnSpPr>
        <p:spPr>
          <a:xfrm>
            <a:off x="6478632" y="2592293"/>
            <a:ext cx="0" cy="1012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xmlns="" id="{0F226DB7-6F08-4CD6-87FA-DFE0042C6BC6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478635" y="2592290"/>
            <a:ext cx="113965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xmlns="" id="{B51CF136-9C51-4F48-9ACC-A5493B797222}"/>
              </a:ext>
            </a:extLst>
          </p:cNvPr>
          <p:cNvCxnSpPr>
            <a:cxnSpLocks/>
            <a:stCxn id="174" idx="6"/>
            <a:endCxn id="4" idx="1"/>
          </p:cNvCxnSpPr>
          <p:nvPr/>
        </p:nvCxnSpPr>
        <p:spPr>
          <a:xfrm flipV="1">
            <a:off x="6496207" y="2990629"/>
            <a:ext cx="96392" cy="179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xmlns="" id="{B4FFD801-4103-449A-A949-C18DC6219093}"/>
              </a:ext>
            </a:extLst>
          </p:cNvPr>
          <p:cNvCxnSpPr>
            <a:cxnSpLocks/>
            <a:stCxn id="175" idx="6"/>
            <a:endCxn id="5" idx="1"/>
          </p:cNvCxnSpPr>
          <p:nvPr/>
        </p:nvCxnSpPr>
        <p:spPr>
          <a:xfrm flipV="1">
            <a:off x="6496372" y="3188436"/>
            <a:ext cx="96227" cy="390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Oval 173">
            <a:extLst>
              <a:ext uri="{FF2B5EF4-FFF2-40B4-BE49-F238E27FC236}">
                <a16:creationId xmlns:a16="http://schemas.microsoft.com/office/drawing/2014/main" xmlns="" id="{19BB33B8-BAEC-4D20-96C9-2E4D54DB810C}"/>
              </a:ext>
            </a:extLst>
          </p:cNvPr>
          <p:cNvSpPr/>
          <p:nvPr/>
        </p:nvSpPr>
        <p:spPr>
          <a:xfrm>
            <a:off x="6461918" y="2975283"/>
            <a:ext cx="34289" cy="342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342884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xmlns="" id="{90CB78A5-3DE1-4A24-A8CC-38B1D4447F6A}"/>
              </a:ext>
            </a:extLst>
          </p:cNvPr>
          <p:cNvSpPr/>
          <p:nvPr/>
        </p:nvSpPr>
        <p:spPr>
          <a:xfrm>
            <a:off x="6462083" y="3175195"/>
            <a:ext cx="34289" cy="342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342884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xmlns="" id="{A403641E-A3D1-4799-B0FA-AED9245FFF88}"/>
              </a:ext>
            </a:extLst>
          </p:cNvPr>
          <p:cNvSpPr/>
          <p:nvPr/>
        </p:nvSpPr>
        <p:spPr>
          <a:xfrm>
            <a:off x="6460260" y="3587865"/>
            <a:ext cx="34289" cy="342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342884"/>
            <a:endParaRPr lang="en-US" sz="1400">
              <a:solidFill>
                <a:prstClr val="white"/>
              </a:solidFill>
            </a:endParaRP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xmlns="" id="{66A81A91-F413-4E60-80E8-570B5CE8422F}"/>
              </a:ext>
            </a:extLst>
          </p:cNvPr>
          <p:cNvCxnSpPr>
            <a:cxnSpLocks/>
          </p:cNvCxnSpPr>
          <p:nvPr/>
        </p:nvCxnSpPr>
        <p:spPr>
          <a:xfrm>
            <a:off x="7385213" y="4343400"/>
            <a:ext cx="44262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xmlns="" id="{F031E6ED-00F2-4696-94DE-D5ED7F556E70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7827838" y="4343402"/>
            <a:ext cx="1592" cy="2190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xmlns="" id="{9D7873A7-B38E-4E0E-999D-A8D99E1EABD9}"/>
              </a:ext>
            </a:extLst>
          </p:cNvPr>
          <p:cNvCxnSpPr>
            <a:cxnSpLocks/>
            <a:stCxn id="154" idx="3"/>
          </p:cNvCxnSpPr>
          <p:nvPr/>
        </p:nvCxnSpPr>
        <p:spPr>
          <a:xfrm flipV="1">
            <a:off x="7385212" y="4344601"/>
            <a:ext cx="0" cy="102056"/>
          </a:xfrm>
          <a:prstGeom prst="line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xmlns="" id="{87A0444B-718A-4A6A-B4B6-BABDFF5C859F}"/>
              </a:ext>
            </a:extLst>
          </p:cNvPr>
          <p:cNvCxnSpPr>
            <a:cxnSpLocks/>
            <a:stCxn id="154" idx="2"/>
            <a:endCxn id="14" idx="1"/>
          </p:cNvCxnSpPr>
          <p:nvPr/>
        </p:nvCxnSpPr>
        <p:spPr>
          <a:xfrm flipV="1">
            <a:off x="7479097" y="4651881"/>
            <a:ext cx="167363" cy="288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xmlns="" id="{1E675435-DFF2-4975-9AF8-494706C31341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7083662" y="4472884"/>
            <a:ext cx="203439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xmlns="" id="{D4062CF4-B13E-47AB-B19E-7830CF679AB4}"/>
              </a:ext>
            </a:extLst>
          </p:cNvPr>
          <p:cNvCxnSpPr>
            <a:cxnSpLocks/>
          </p:cNvCxnSpPr>
          <p:nvPr/>
        </p:nvCxnSpPr>
        <p:spPr>
          <a:xfrm>
            <a:off x="5619387" y="5022078"/>
            <a:ext cx="25586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xmlns="" id="{B5962664-77AB-4C22-B744-FA1D7E777B23}"/>
              </a:ext>
            </a:extLst>
          </p:cNvPr>
          <p:cNvCxnSpPr>
            <a:cxnSpLocks/>
          </p:cNvCxnSpPr>
          <p:nvPr/>
        </p:nvCxnSpPr>
        <p:spPr>
          <a:xfrm flipH="1">
            <a:off x="8177169" y="4651039"/>
            <a:ext cx="2598" cy="3710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xmlns="" id="{AFFB58B4-48F0-46C7-BE09-D9B319FC1825}"/>
              </a:ext>
            </a:extLst>
          </p:cNvPr>
          <p:cNvCxnSpPr>
            <a:cxnSpLocks/>
          </p:cNvCxnSpPr>
          <p:nvPr/>
        </p:nvCxnSpPr>
        <p:spPr>
          <a:xfrm flipV="1">
            <a:off x="8012406" y="4651039"/>
            <a:ext cx="167363" cy="1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xmlns="" id="{3EA60244-A450-4F73-8C99-75EF441B25DD}"/>
              </a:ext>
            </a:extLst>
          </p:cNvPr>
          <p:cNvCxnSpPr>
            <a:cxnSpLocks/>
          </p:cNvCxnSpPr>
          <p:nvPr/>
        </p:nvCxnSpPr>
        <p:spPr>
          <a:xfrm>
            <a:off x="5621117" y="4569393"/>
            <a:ext cx="0" cy="452686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xmlns="" id="{07DF6C1C-DB45-42C1-B837-959E48418FA5}"/>
              </a:ext>
            </a:extLst>
          </p:cNvPr>
          <p:cNvCxnSpPr>
            <a:cxnSpLocks/>
          </p:cNvCxnSpPr>
          <p:nvPr/>
        </p:nvCxnSpPr>
        <p:spPr>
          <a:xfrm>
            <a:off x="5449666" y="4569392"/>
            <a:ext cx="0" cy="171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xmlns="" id="{B3E6B8A0-135A-448D-AF10-BBD1B0765586}"/>
              </a:ext>
            </a:extLst>
          </p:cNvPr>
          <p:cNvCxnSpPr>
            <a:cxnSpLocks/>
          </p:cNvCxnSpPr>
          <p:nvPr/>
        </p:nvCxnSpPr>
        <p:spPr>
          <a:xfrm>
            <a:off x="5112314" y="4742462"/>
            <a:ext cx="3373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xmlns="" id="{6D8211AC-B0B0-4C85-9140-CD9F8ADC7C41}"/>
              </a:ext>
            </a:extLst>
          </p:cNvPr>
          <p:cNvCxnSpPr>
            <a:cxnSpLocks/>
          </p:cNvCxnSpPr>
          <p:nvPr/>
        </p:nvCxnSpPr>
        <p:spPr>
          <a:xfrm>
            <a:off x="5112314" y="3164286"/>
            <a:ext cx="0" cy="15765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xmlns="" id="{E562CE00-8FD2-4C83-81F6-738C4435D9CE}"/>
              </a:ext>
            </a:extLst>
          </p:cNvPr>
          <p:cNvCxnSpPr>
            <a:cxnSpLocks/>
          </p:cNvCxnSpPr>
          <p:nvPr/>
        </p:nvCxnSpPr>
        <p:spPr>
          <a:xfrm>
            <a:off x="4943664" y="3149915"/>
            <a:ext cx="168652" cy="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17D0B512-BE19-4AE8-9775-2EBAFF8E2DDE}"/>
              </a:ext>
            </a:extLst>
          </p:cNvPr>
          <p:cNvSpPr/>
          <p:nvPr/>
        </p:nvSpPr>
        <p:spPr>
          <a:xfrm>
            <a:off x="4885363" y="1085851"/>
            <a:ext cx="2764226" cy="120632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b"/>
          <a:lstStyle/>
          <a:p>
            <a:pPr algn="r" defTabSz="342884"/>
            <a:r>
              <a:rPr lang="en-US" sz="1400">
                <a:solidFill>
                  <a:prstClr val="black">
                    <a:lumMod val="50000"/>
                    <a:lumOff val="50000"/>
                  </a:prstClr>
                </a:solidFill>
              </a:rPr>
              <a:t>IP_2</a:t>
            </a:r>
          </a:p>
        </p:txBody>
      </p:sp>
      <p:sp>
        <p:nvSpPr>
          <p:cNvPr id="85" name="Hexagon 84">
            <a:extLst>
              <a:ext uri="{FF2B5EF4-FFF2-40B4-BE49-F238E27FC236}">
                <a16:creationId xmlns:a16="http://schemas.microsoft.com/office/drawing/2014/main" xmlns="" id="{C8C9F86A-12F0-4CEC-8AA6-3AC4D725F832}"/>
              </a:ext>
            </a:extLst>
          </p:cNvPr>
          <p:cNvSpPr/>
          <p:nvPr/>
        </p:nvSpPr>
        <p:spPr>
          <a:xfrm rot="16200000">
            <a:off x="4478188" y="1557068"/>
            <a:ext cx="795528" cy="152676"/>
          </a:xfrm>
          <a:prstGeom prst="hexagon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342884"/>
            <a:r>
              <a:rPr lang="en-US" sz="1100">
                <a:solidFill>
                  <a:prstClr val="white"/>
                </a:solidFill>
              </a:rPr>
              <a:t>1687 I/F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xmlns="" id="{95C71DCE-71A4-41ED-B2FF-A66F10A55032}"/>
              </a:ext>
            </a:extLst>
          </p:cNvPr>
          <p:cNvCxnSpPr>
            <a:cxnSpLocks/>
          </p:cNvCxnSpPr>
          <p:nvPr/>
        </p:nvCxnSpPr>
        <p:spPr>
          <a:xfrm>
            <a:off x="4956696" y="1886618"/>
            <a:ext cx="168652" cy="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xmlns="" id="{DD87AC21-5DA3-4AEF-ABA8-95F38D872B33}"/>
              </a:ext>
            </a:extLst>
          </p:cNvPr>
          <p:cNvSpPr/>
          <p:nvPr/>
        </p:nvSpPr>
        <p:spPr>
          <a:xfrm>
            <a:off x="5489360" y="1827161"/>
            <a:ext cx="285750" cy="177647"/>
          </a:xfrm>
          <a:prstGeom prst="rec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89" rIns="0" bIns="34289" rtlCol="0" anchor="ctr"/>
          <a:lstStyle/>
          <a:p>
            <a:pPr algn="ctr" defTabSz="342884"/>
            <a:r>
              <a:rPr lang="en-US" sz="900">
                <a:solidFill>
                  <a:prstClr val="white"/>
                </a:solidFill>
              </a:rPr>
              <a:t>SIB2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xmlns="" id="{E80762C3-4C3C-4E21-A485-024069189359}"/>
              </a:ext>
            </a:extLst>
          </p:cNvPr>
          <p:cNvSpPr/>
          <p:nvPr/>
        </p:nvSpPr>
        <p:spPr>
          <a:xfrm>
            <a:off x="5493271" y="1345161"/>
            <a:ext cx="285750" cy="177647"/>
          </a:xfrm>
          <a:prstGeom prst="rec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89" rIns="0" bIns="34289" rtlCol="0" anchor="ctr"/>
          <a:lstStyle/>
          <a:p>
            <a:pPr algn="ctr" defTabSz="342884"/>
            <a:r>
              <a:rPr lang="en-US" sz="900">
                <a:solidFill>
                  <a:prstClr val="white"/>
                </a:solidFill>
              </a:rPr>
              <a:t>SIB1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xmlns="" id="{315C90F1-6EAA-47CE-B6C0-E128397FACED}"/>
              </a:ext>
            </a:extLst>
          </p:cNvPr>
          <p:cNvCxnSpPr>
            <a:cxnSpLocks/>
            <a:stCxn id="91" idx="3"/>
          </p:cNvCxnSpPr>
          <p:nvPr/>
        </p:nvCxnSpPr>
        <p:spPr>
          <a:xfrm>
            <a:off x="5779024" y="1433982"/>
            <a:ext cx="202514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xmlns="" id="{74522AEA-6241-4747-8B3D-39D951117EFF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4952291" y="1433982"/>
            <a:ext cx="540981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xmlns="" id="{5177E94F-811E-4461-9A0E-1573EB66B3C5}"/>
              </a:ext>
            </a:extLst>
          </p:cNvPr>
          <p:cNvCxnSpPr>
            <a:cxnSpLocks/>
          </p:cNvCxnSpPr>
          <p:nvPr/>
        </p:nvCxnSpPr>
        <p:spPr>
          <a:xfrm>
            <a:off x="5550421" y="1542107"/>
            <a:ext cx="0" cy="171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xmlns="" id="{4DEF5E21-FD4E-4B9D-98E2-2FD2B27A33CB}"/>
              </a:ext>
            </a:extLst>
          </p:cNvPr>
          <p:cNvCxnSpPr>
            <a:cxnSpLocks/>
            <a:endCxn id="90" idx="1"/>
          </p:cNvCxnSpPr>
          <p:nvPr/>
        </p:nvCxnSpPr>
        <p:spPr>
          <a:xfrm>
            <a:off x="5367331" y="1914366"/>
            <a:ext cx="122030" cy="161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xmlns="" id="{9AB27C35-2ABF-4328-9F64-B67363E1F223}"/>
              </a:ext>
            </a:extLst>
          </p:cNvPr>
          <p:cNvCxnSpPr>
            <a:cxnSpLocks/>
            <a:stCxn id="90" idx="3"/>
          </p:cNvCxnSpPr>
          <p:nvPr/>
        </p:nvCxnSpPr>
        <p:spPr>
          <a:xfrm>
            <a:off x="5775113" y="1915982"/>
            <a:ext cx="206425" cy="2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xmlns="" id="{44DB9393-CA63-47ED-9AF1-F5D9E8F20F0F}"/>
              </a:ext>
            </a:extLst>
          </p:cNvPr>
          <p:cNvCxnSpPr>
            <a:cxnSpLocks/>
          </p:cNvCxnSpPr>
          <p:nvPr/>
        </p:nvCxnSpPr>
        <p:spPr>
          <a:xfrm>
            <a:off x="5721871" y="1542107"/>
            <a:ext cx="0" cy="16260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xmlns="" id="{347EC7EE-A764-4FE3-B426-1AAF28120AC9}"/>
              </a:ext>
            </a:extLst>
          </p:cNvPr>
          <p:cNvCxnSpPr>
            <a:cxnSpLocks/>
          </p:cNvCxnSpPr>
          <p:nvPr/>
        </p:nvCxnSpPr>
        <p:spPr>
          <a:xfrm>
            <a:off x="5367331" y="1715176"/>
            <a:ext cx="1830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xmlns="" id="{EC72FD57-05F9-4F5A-AE74-38E9E90F8AF9}"/>
              </a:ext>
            </a:extLst>
          </p:cNvPr>
          <p:cNvCxnSpPr>
            <a:cxnSpLocks/>
          </p:cNvCxnSpPr>
          <p:nvPr/>
        </p:nvCxnSpPr>
        <p:spPr>
          <a:xfrm>
            <a:off x="5371542" y="1713558"/>
            <a:ext cx="0" cy="200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xmlns="" id="{97D1C821-72D4-41FC-90A8-81373AAF4798}"/>
              </a:ext>
            </a:extLst>
          </p:cNvPr>
          <p:cNvCxnSpPr>
            <a:cxnSpLocks/>
          </p:cNvCxnSpPr>
          <p:nvPr/>
        </p:nvCxnSpPr>
        <p:spPr>
          <a:xfrm>
            <a:off x="5721871" y="2004806"/>
            <a:ext cx="0" cy="165234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xmlns="" id="{7DF74E95-D999-479D-AAE0-728D68869375}"/>
              </a:ext>
            </a:extLst>
          </p:cNvPr>
          <p:cNvCxnSpPr>
            <a:cxnSpLocks/>
          </p:cNvCxnSpPr>
          <p:nvPr/>
        </p:nvCxnSpPr>
        <p:spPr>
          <a:xfrm>
            <a:off x="5550421" y="2004809"/>
            <a:ext cx="0" cy="1609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xmlns="" id="{4ECE29B2-DA7B-4584-9707-3E02CB579E44}"/>
              </a:ext>
            </a:extLst>
          </p:cNvPr>
          <p:cNvCxnSpPr>
            <a:cxnSpLocks/>
          </p:cNvCxnSpPr>
          <p:nvPr/>
        </p:nvCxnSpPr>
        <p:spPr>
          <a:xfrm>
            <a:off x="5125349" y="2165792"/>
            <a:ext cx="4250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xmlns="" id="{3BD2962A-3257-4E6E-9BEE-4FD083EB94D0}"/>
              </a:ext>
            </a:extLst>
          </p:cNvPr>
          <p:cNvSpPr/>
          <p:nvPr/>
        </p:nvSpPr>
        <p:spPr>
          <a:xfrm>
            <a:off x="5994234" y="1315783"/>
            <a:ext cx="1143689" cy="2586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342884"/>
            <a:r>
              <a:rPr lang="en-US" sz="900" err="1">
                <a:solidFill>
                  <a:prstClr val="white"/>
                </a:solidFill>
              </a:rPr>
              <a:t>PowerSupplyMonitor</a:t>
            </a:r>
            <a:endParaRPr lang="en-US" sz="900">
              <a:solidFill>
                <a:prstClr val="white"/>
              </a:solidFill>
            </a:endParaRP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xmlns="" id="{7ED55529-0951-4630-A204-6CE339CF6F11}"/>
              </a:ext>
            </a:extLst>
          </p:cNvPr>
          <p:cNvCxnSpPr>
            <a:cxnSpLocks/>
          </p:cNvCxnSpPr>
          <p:nvPr/>
        </p:nvCxnSpPr>
        <p:spPr>
          <a:xfrm flipV="1">
            <a:off x="5723496" y="1695008"/>
            <a:ext cx="1586579" cy="96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xmlns="" id="{B18ABCC6-E55F-4F10-A399-7A877383D2EA}"/>
              </a:ext>
            </a:extLst>
          </p:cNvPr>
          <p:cNvCxnSpPr>
            <a:cxnSpLocks/>
          </p:cNvCxnSpPr>
          <p:nvPr/>
        </p:nvCxnSpPr>
        <p:spPr>
          <a:xfrm>
            <a:off x="7310072" y="1445099"/>
            <a:ext cx="0" cy="249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xmlns="" id="{E098305D-4515-46DB-A3B3-388532491AC1}"/>
              </a:ext>
            </a:extLst>
          </p:cNvPr>
          <p:cNvCxnSpPr>
            <a:cxnSpLocks/>
          </p:cNvCxnSpPr>
          <p:nvPr/>
        </p:nvCxnSpPr>
        <p:spPr>
          <a:xfrm flipV="1">
            <a:off x="7142712" y="1445100"/>
            <a:ext cx="16736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xmlns="" id="{435EB641-D2D2-4ABC-8D54-22786D7AE299}"/>
              </a:ext>
            </a:extLst>
          </p:cNvPr>
          <p:cNvSpPr/>
          <p:nvPr/>
        </p:nvSpPr>
        <p:spPr>
          <a:xfrm>
            <a:off x="5982233" y="1790641"/>
            <a:ext cx="785617" cy="2586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342884"/>
            <a:r>
              <a:rPr lang="en-US" sz="900" err="1">
                <a:solidFill>
                  <a:prstClr val="white"/>
                </a:solidFill>
              </a:rPr>
              <a:t>NoiseMaker</a:t>
            </a:r>
            <a:endParaRPr lang="en-US" sz="900">
              <a:solidFill>
                <a:prstClr val="white"/>
              </a:solidFill>
            </a:endParaRP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xmlns="" id="{567B9E37-51C2-4220-ABCF-5E0D4B9D4343}"/>
              </a:ext>
            </a:extLst>
          </p:cNvPr>
          <p:cNvCxnSpPr>
            <a:cxnSpLocks/>
          </p:cNvCxnSpPr>
          <p:nvPr/>
        </p:nvCxnSpPr>
        <p:spPr>
          <a:xfrm>
            <a:off x="5721873" y="2169256"/>
            <a:ext cx="12112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xmlns="" id="{B98C24B2-E161-4BA7-A2D3-AC33AA4FA1B6}"/>
              </a:ext>
            </a:extLst>
          </p:cNvPr>
          <p:cNvCxnSpPr>
            <a:cxnSpLocks/>
          </p:cNvCxnSpPr>
          <p:nvPr/>
        </p:nvCxnSpPr>
        <p:spPr>
          <a:xfrm>
            <a:off x="6933155" y="1919853"/>
            <a:ext cx="0" cy="249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xmlns="" id="{A4DE73E7-C223-4783-A0B6-C04A9A38FDCB}"/>
              </a:ext>
            </a:extLst>
          </p:cNvPr>
          <p:cNvCxnSpPr>
            <a:cxnSpLocks/>
          </p:cNvCxnSpPr>
          <p:nvPr/>
        </p:nvCxnSpPr>
        <p:spPr>
          <a:xfrm flipV="1">
            <a:off x="6769916" y="1918168"/>
            <a:ext cx="167363" cy="1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xmlns="" id="{0F379A07-C853-4542-9B14-B79B65B8CA52}"/>
              </a:ext>
            </a:extLst>
          </p:cNvPr>
          <p:cNvCxnSpPr>
            <a:cxnSpLocks/>
          </p:cNvCxnSpPr>
          <p:nvPr/>
        </p:nvCxnSpPr>
        <p:spPr>
          <a:xfrm>
            <a:off x="5125346" y="1884493"/>
            <a:ext cx="0" cy="281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xmlns="" id="{AE200014-E3DA-4FB6-8AE9-7AC69FADA457}"/>
              </a:ext>
            </a:extLst>
          </p:cNvPr>
          <p:cNvSpPr/>
          <p:nvPr/>
        </p:nvSpPr>
        <p:spPr>
          <a:xfrm>
            <a:off x="4239121" y="1395851"/>
            <a:ext cx="293417" cy="1631178"/>
          </a:xfrm>
          <a:prstGeom prst="rect">
            <a:avLst/>
          </a:prstGeom>
          <a:blipFill rotWithShape="1">
            <a:blip r:embed="rId3">
              <a:duotone>
                <a:srgbClr val="860908">
                  <a:shade val="30000"/>
                  <a:satMod val="150000"/>
                </a:srgbClr>
                <a:srgbClr val="860908">
                  <a:alpha val="10000"/>
                  <a:satMod val="120000"/>
                </a:srgbClr>
              </a:duotone>
            </a:blip>
            <a:stretch/>
          </a:blipFill>
          <a:ln w="12700" cap="flat" cmpd="sng" algn="ctr">
            <a:solidFill>
              <a:srgbClr val="860908">
                <a:shade val="95000"/>
                <a:satMod val="105000"/>
              </a:srgbClr>
            </a:solidFill>
            <a:prstDash val="solid"/>
          </a:ln>
          <a:effectLst/>
        </p:spPr>
        <p:txBody>
          <a:bodyPr vert="vert270" lIns="68577" tIns="34289" rIns="68577" bIns="342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800" b="1">
                <a:solidFill>
                  <a:sysClr val="window" lastClr="FFFFFF"/>
                </a:solidFill>
                <a:latin typeface="Goudy Old Style"/>
              </a:rPr>
              <a:t>Transform engine</a:t>
            </a:r>
          </a:p>
        </p:txBody>
      </p:sp>
      <p:sp>
        <p:nvSpPr>
          <p:cNvPr id="131" name="Left-Right Arrow 28">
            <a:extLst>
              <a:ext uri="{FF2B5EF4-FFF2-40B4-BE49-F238E27FC236}">
                <a16:creationId xmlns:a16="http://schemas.microsoft.com/office/drawing/2014/main" xmlns="" id="{8615E9E8-9D40-47C3-9F24-A9BCF797DE95}"/>
              </a:ext>
            </a:extLst>
          </p:cNvPr>
          <p:cNvSpPr/>
          <p:nvPr/>
        </p:nvSpPr>
        <p:spPr>
          <a:xfrm>
            <a:off x="3981546" y="1630595"/>
            <a:ext cx="246359" cy="249153"/>
          </a:xfrm>
          <a:prstGeom prst="leftRightArrow">
            <a:avLst>
              <a:gd name="adj1" fmla="val 50000"/>
              <a:gd name="adj2" fmla="val 32323"/>
            </a:avLst>
          </a:prstGeom>
          <a:solidFill>
            <a:schemeClr val="accent6">
              <a:lumMod val="75000"/>
            </a:schemeClr>
          </a:solidFill>
          <a:ln w="12700" cap="flat" cmpd="sng" algn="ctr">
            <a:solidFill>
              <a:srgbClr val="860908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77" tIns="34289" rIns="68577" bIns="342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900">
              <a:solidFill>
                <a:sysClr val="window" lastClr="FFFFFF"/>
              </a:solidFill>
              <a:latin typeface="Goudy Old Style"/>
            </a:endParaRPr>
          </a:p>
        </p:txBody>
      </p:sp>
      <p:sp>
        <p:nvSpPr>
          <p:cNvPr id="134" name="Isosceles Triangle 133">
            <a:extLst>
              <a:ext uri="{FF2B5EF4-FFF2-40B4-BE49-F238E27FC236}">
                <a16:creationId xmlns:a16="http://schemas.microsoft.com/office/drawing/2014/main" xmlns="" id="{E4A4DDDD-7D7A-4694-A109-88B16E5474BE}"/>
              </a:ext>
            </a:extLst>
          </p:cNvPr>
          <p:cNvSpPr/>
          <p:nvPr/>
        </p:nvSpPr>
        <p:spPr>
          <a:xfrm>
            <a:off x="4349871" y="2905252"/>
            <a:ext cx="82132" cy="11822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2700" cap="flat" cmpd="sng" algn="ctr">
            <a:solidFill>
              <a:srgbClr val="800000"/>
            </a:solidFill>
            <a:prstDash val="solid"/>
          </a:ln>
          <a:effectLst/>
        </p:spPr>
        <p:txBody>
          <a:bodyPr lIns="68577" tIns="34289" rIns="68577" bIns="342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900">
              <a:solidFill>
                <a:sysClr val="window" lastClr="FFFFFF"/>
              </a:solidFill>
              <a:latin typeface="Goudy Old Style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xmlns="" id="{E3807C0B-0FB4-4284-AD06-2830DB8E77E7}"/>
              </a:ext>
            </a:extLst>
          </p:cNvPr>
          <p:cNvSpPr/>
          <p:nvPr/>
        </p:nvSpPr>
        <p:spPr>
          <a:xfrm>
            <a:off x="2908790" y="1680622"/>
            <a:ext cx="1055581" cy="153854"/>
          </a:xfrm>
          <a:prstGeom prst="rect">
            <a:avLst/>
          </a:prstGeom>
          <a:blipFill rotWithShape="1">
            <a:blip r:embed="rId3">
              <a:duotone>
                <a:srgbClr val="860908">
                  <a:shade val="30000"/>
                  <a:satMod val="150000"/>
                </a:srgbClr>
                <a:srgbClr val="860908">
                  <a:alpha val="10000"/>
                  <a:satMod val="120000"/>
                </a:srgbClr>
              </a:duotone>
            </a:blip>
            <a:stretch/>
          </a:blipFill>
          <a:ln w="12700" cap="flat" cmpd="sng" algn="ctr">
            <a:solidFill>
              <a:srgbClr val="860908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77" tIns="34289" rIns="68577" bIns="342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800" b="1">
                <a:solidFill>
                  <a:sysClr val="window" lastClr="FFFFFF"/>
                </a:solidFill>
                <a:latin typeface="Goudy Old Style"/>
              </a:rPr>
              <a:t>1687 portal register</a:t>
            </a:r>
          </a:p>
        </p:txBody>
      </p:sp>
      <p:sp>
        <p:nvSpPr>
          <p:cNvPr id="138" name="Isosceles Triangle 137">
            <a:extLst>
              <a:ext uri="{FF2B5EF4-FFF2-40B4-BE49-F238E27FC236}">
                <a16:creationId xmlns:a16="http://schemas.microsoft.com/office/drawing/2014/main" xmlns="" id="{17CDB652-A940-4CA1-B3BD-DD4B752470ED}"/>
              </a:ext>
            </a:extLst>
          </p:cNvPr>
          <p:cNvSpPr/>
          <p:nvPr/>
        </p:nvSpPr>
        <p:spPr>
          <a:xfrm>
            <a:off x="2935671" y="1714611"/>
            <a:ext cx="82132" cy="118220"/>
          </a:xfrm>
          <a:prstGeom prst="triangle">
            <a:avLst/>
          </a:prstGeom>
          <a:solidFill>
            <a:srgbClr val="FFFF00"/>
          </a:solidFill>
          <a:ln w="12700" cap="flat" cmpd="sng" algn="ctr">
            <a:solidFill>
              <a:srgbClr val="800000"/>
            </a:solidFill>
            <a:prstDash val="solid"/>
          </a:ln>
          <a:effectLst/>
        </p:spPr>
        <p:txBody>
          <a:bodyPr lIns="68577" tIns="34289" rIns="68577" bIns="342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900">
              <a:solidFill>
                <a:sysClr val="window" lastClr="FFFFFF"/>
              </a:solidFill>
              <a:latin typeface="Goudy Old Style"/>
            </a:endParaRPr>
          </a:p>
        </p:txBody>
      </p:sp>
      <p:sp>
        <p:nvSpPr>
          <p:cNvPr id="141" name="Left-Right Arrow 46">
            <a:extLst>
              <a:ext uri="{FF2B5EF4-FFF2-40B4-BE49-F238E27FC236}">
                <a16:creationId xmlns:a16="http://schemas.microsoft.com/office/drawing/2014/main" xmlns="" id="{3850E0F9-5B9C-485D-95FF-3602CB1BBDD7}"/>
              </a:ext>
            </a:extLst>
          </p:cNvPr>
          <p:cNvSpPr/>
          <p:nvPr/>
        </p:nvSpPr>
        <p:spPr>
          <a:xfrm>
            <a:off x="2635425" y="1245419"/>
            <a:ext cx="265301" cy="249153"/>
          </a:xfrm>
          <a:prstGeom prst="leftRightArrow">
            <a:avLst>
              <a:gd name="adj1" fmla="val 50000"/>
              <a:gd name="adj2" fmla="val 32323"/>
            </a:avLst>
          </a:prstGeom>
          <a:solidFill>
            <a:srgbClr val="FFFF00"/>
          </a:solidFill>
          <a:ln w="12700" cap="flat" cmpd="sng" algn="ctr">
            <a:solidFill>
              <a:srgbClr val="860908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77" tIns="34289" rIns="68577" bIns="342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900">
              <a:solidFill>
                <a:sysClr val="window" lastClr="FFFFFF"/>
              </a:solidFill>
              <a:latin typeface="Goudy Old Style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xmlns="" id="{73407487-E5DD-4C4C-A7F4-E67393CAFD5B}"/>
              </a:ext>
            </a:extLst>
          </p:cNvPr>
          <p:cNvSpPr/>
          <p:nvPr/>
        </p:nvSpPr>
        <p:spPr>
          <a:xfrm>
            <a:off x="2903320" y="514351"/>
            <a:ext cx="1056221" cy="153854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rgbClr val="860908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77" tIns="34289" rIns="68577" bIns="342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800" b="1">
                <a:solidFill>
                  <a:srgbClr val="000000"/>
                </a:solidFill>
                <a:latin typeface="Goudy Old Style"/>
              </a:rPr>
              <a:t>func register 1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xmlns="" id="{705EAEDA-29D0-49A6-A7F0-D04D08F7FDCA}"/>
              </a:ext>
            </a:extLst>
          </p:cNvPr>
          <p:cNvSpPr/>
          <p:nvPr/>
        </p:nvSpPr>
        <p:spPr>
          <a:xfrm>
            <a:off x="2903320" y="857251"/>
            <a:ext cx="1056221" cy="153854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rgbClr val="860908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77" tIns="34289" rIns="68577" bIns="342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800" b="1">
                <a:solidFill>
                  <a:srgbClr val="000000"/>
                </a:solidFill>
                <a:latin typeface="Goudy Old Style"/>
              </a:rPr>
              <a:t>func register i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xmlns="" id="{484FF4BB-48CF-4D99-9DAA-BF0DB42A7A44}"/>
              </a:ext>
            </a:extLst>
          </p:cNvPr>
          <p:cNvSpPr txBox="1"/>
          <p:nvPr/>
        </p:nvSpPr>
        <p:spPr>
          <a:xfrm>
            <a:off x="3354986" y="1009914"/>
            <a:ext cx="167351" cy="450122"/>
          </a:xfrm>
          <a:prstGeom prst="rect">
            <a:avLst/>
          </a:prstGeom>
          <a:noFill/>
        </p:spPr>
        <p:txBody>
          <a:bodyPr wrap="none" lIns="68577" tIns="34289" rIns="68577" bIns="34289" rtlCol="0">
            <a:spAutoFit/>
          </a:bodyPr>
          <a:lstStyle/>
          <a:p>
            <a:pPr defTabSz="342884"/>
            <a:r>
              <a:rPr lang="en-US" sz="800" b="1">
                <a:solidFill>
                  <a:prstClr val="black"/>
                </a:solidFill>
              </a:rPr>
              <a:t>.</a:t>
            </a:r>
          </a:p>
          <a:p>
            <a:pPr defTabSz="342884"/>
            <a:r>
              <a:rPr lang="en-US" sz="800" b="1">
                <a:solidFill>
                  <a:prstClr val="black"/>
                </a:solidFill>
              </a:rPr>
              <a:t>.</a:t>
            </a:r>
          </a:p>
          <a:p>
            <a:pPr defTabSz="342884"/>
            <a:r>
              <a:rPr lang="en-US" sz="800" b="1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xmlns="" id="{11591D0B-04CC-4449-9F5F-472DA01CF5FA}"/>
              </a:ext>
            </a:extLst>
          </p:cNvPr>
          <p:cNvSpPr/>
          <p:nvPr/>
        </p:nvSpPr>
        <p:spPr>
          <a:xfrm>
            <a:off x="6347526" y="4462066"/>
            <a:ext cx="34289" cy="342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342884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xmlns="" id="{444CD638-30FD-4085-A556-A0440A7D5F6F}"/>
              </a:ext>
            </a:extLst>
          </p:cNvPr>
          <p:cNvSpPr/>
          <p:nvPr/>
        </p:nvSpPr>
        <p:spPr>
          <a:xfrm>
            <a:off x="2821370" y="498382"/>
            <a:ext cx="4825089" cy="5287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b"/>
          <a:lstStyle/>
          <a:p>
            <a:pPr algn="r" defTabSz="342884"/>
            <a:r>
              <a:rPr lang="en-US" sz="1400">
                <a:solidFill>
                  <a:prstClr val="black">
                    <a:lumMod val="50000"/>
                    <a:lumOff val="50000"/>
                  </a:prstClr>
                </a:solidFill>
              </a:rPr>
              <a:t>IP_1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xmlns="" id="{23C9A19F-5BF1-4625-9315-0A33B1BD7A88}"/>
              </a:ext>
            </a:extLst>
          </p:cNvPr>
          <p:cNvSpPr/>
          <p:nvPr/>
        </p:nvSpPr>
        <p:spPr>
          <a:xfrm>
            <a:off x="2906309" y="662377"/>
            <a:ext cx="1056221" cy="153854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rgbClr val="860908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77" tIns="34289" rIns="68577" bIns="342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800" b="1">
                <a:solidFill>
                  <a:srgbClr val="000000"/>
                </a:solidFill>
                <a:latin typeface="Goudy Old Style"/>
              </a:rPr>
              <a:t>func register 2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xmlns="" id="{F3D6E759-8AC8-48DC-B07E-ED5F2D591F4C}"/>
              </a:ext>
            </a:extLst>
          </p:cNvPr>
          <p:cNvSpPr/>
          <p:nvPr/>
        </p:nvSpPr>
        <p:spPr>
          <a:xfrm>
            <a:off x="2903320" y="514062"/>
            <a:ext cx="1061051" cy="1517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 defTabSz="342884">
              <a:defRPr/>
            </a:pPr>
            <a:r>
              <a:rPr lang="en-US" sz="800">
                <a:solidFill>
                  <a:prstClr val="black"/>
                </a:solidFill>
              </a:rPr>
              <a:t>Functional registers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xmlns="" id="{12E8A6ED-5A44-499A-AA10-AB80B201A1EB}"/>
              </a:ext>
            </a:extLst>
          </p:cNvPr>
          <p:cNvSpPr txBox="1"/>
          <p:nvPr/>
        </p:nvSpPr>
        <p:spPr>
          <a:xfrm>
            <a:off x="3289738" y="728874"/>
            <a:ext cx="293042" cy="196206"/>
          </a:xfrm>
          <a:prstGeom prst="rect">
            <a:avLst/>
          </a:prstGeom>
          <a:noFill/>
        </p:spPr>
        <p:txBody>
          <a:bodyPr wrap="square" lIns="68577" tIns="34289" rIns="68577" bIns="34289" rtlCol="0">
            <a:spAutoFit/>
          </a:bodyPr>
          <a:lstStyle/>
          <a:p>
            <a:pPr defTabSz="342884"/>
            <a:r>
              <a:rPr lang="en-US" sz="800" b="1">
                <a:solidFill>
                  <a:prstClr val="black"/>
                </a:solidFill>
              </a:rPr>
              <a:t>. . .</a:t>
            </a:r>
          </a:p>
        </p:txBody>
      </p:sp>
      <p:sp>
        <p:nvSpPr>
          <p:cNvPr id="159" name="Left-Right Arrow 28">
            <a:extLst>
              <a:ext uri="{FF2B5EF4-FFF2-40B4-BE49-F238E27FC236}">
                <a16:creationId xmlns:a16="http://schemas.microsoft.com/office/drawing/2014/main" xmlns="" id="{4448905D-B6A1-4D9A-9BCE-10EBE464E2D1}"/>
              </a:ext>
            </a:extLst>
          </p:cNvPr>
          <p:cNvSpPr/>
          <p:nvPr/>
        </p:nvSpPr>
        <p:spPr>
          <a:xfrm>
            <a:off x="4536771" y="2767256"/>
            <a:ext cx="246359" cy="249153"/>
          </a:xfrm>
          <a:prstGeom prst="leftRightArrow">
            <a:avLst>
              <a:gd name="adj1" fmla="val 50000"/>
              <a:gd name="adj2" fmla="val 32323"/>
            </a:avLst>
          </a:prstGeom>
          <a:solidFill>
            <a:schemeClr val="accent6">
              <a:lumMod val="75000"/>
            </a:schemeClr>
          </a:solidFill>
          <a:ln w="12700" cap="flat" cmpd="sng" algn="ctr">
            <a:solidFill>
              <a:srgbClr val="860908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0" tIns="34289" rIns="0" bIns="342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900">
                <a:solidFill>
                  <a:sysClr val="window" lastClr="FFFFFF"/>
                </a:solidFill>
                <a:latin typeface="Goudy Old Style"/>
              </a:rPr>
              <a:t>SI2</a:t>
            </a:r>
          </a:p>
        </p:txBody>
      </p:sp>
      <p:sp>
        <p:nvSpPr>
          <p:cNvPr id="163" name="Left-Right Arrow 28">
            <a:extLst>
              <a:ext uri="{FF2B5EF4-FFF2-40B4-BE49-F238E27FC236}">
                <a16:creationId xmlns:a16="http://schemas.microsoft.com/office/drawing/2014/main" xmlns="" id="{7A662A17-E3B0-48D8-B371-CEC08352A465}"/>
              </a:ext>
            </a:extLst>
          </p:cNvPr>
          <p:cNvSpPr/>
          <p:nvPr/>
        </p:nvSpPr>
        <p:spPr>
          <a:xfrm>
            <a:off x="4540258" y="1494572"/>
            <a:ext cx="246359" cy="249153"/>
          </a:xfrm>
          <a:prstGeom prst="leftRightArrow">
            <a:avLst>
              <a:gd name="adj1" fmla="val 50000"/>
              <a:gd name="adj2" fmla="val 32323"/>
            </a:avLst>
          </a:prstGeom>
          <a:solidFill>
            <a:schemeClr val="accent6">
              <a:lumMod val="75000"/>
            </a:schemeClr>
          </a:solidFill>
          <a:ln w="12700" cap="flat" cmpd="sng" algn="ctr">
            <a:solidFill>
              <a:srgbClr val="860908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0" tIns="34289" rIns="0" bIns="342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900" dirty="0">
                <a:solidFill>
                  <a:sysClr val="window" lastClr="FFFFFF"/>
                </a:solidFill>
                <a:latin typeface="Goudy Old Style"/>
              </a:rPr>
              <a:t>SI1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xmlns="" id="{25FB184D-FEFC-49F9-863E-27F9461C273D}"/>
              </a:ext>
            </a:extLst>
          </p:cNvPr>
          <p:cNvSpPr/>
          <p:nvPr/>
        </p:nvSpPr>
        <p:spPr>
          <a:xfrm>
            <a:off x="6589183" y="2716749"/>
            <a:ext cx="498710" cy="151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342884"/>
            <a:r>
              <a:rPr lang="en-US" sz="900">
                <a:solidFill>
                  <a:prstClr val="white"/>
                </a:solidFill>
              </a:rPr>
              <a:t>MBIST1</a:t>
            </a: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xmlns="" id="{54D64CCA-3942-410D-A94E-02D8989AC6A6}"/>
              </a:ext>
            </a:extLst>
          </p:cNvPr>
          <p:cNvCxnSpPr>
            <a:cxnSpLocks/>
            <a:stCxn id="167" idx="3"/>
          </p:cNvCxnSpPr>
          <p:nvPr/>
        </p:nvCxnSpPr>
        <p:spPr>
          <a:xfrm flipV="1">
            <a:off x="7087894" y="2788826"/>
            <a:ext cx="195794" cy="390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xmlns="" id="{22528785-C3BF-4C25-ABAE-A6D0B0A3BD8E}"/>
              </a:ext>
            </a:extLst>
          </p:cNvPr>
          <p:cNvCxnSpPr>
            <a:cxnSpLocks/>
            <a:stCxn id="170" idx="6"/>
            <a:endCxn id="167" idx="1"/>
          </p:cNvCxnSpPr>
          <p:nvPr/>
        </p:nvCxnSpPr>
        <p:spPr>
          <a:xfrm flipV="1">
            <a:off x="6492793" y="2792728"/>
            <a:ext cx="96392" cy="179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Oval 169">
            <a:extLst>
              <a:ext uri="{FF2B5EF4-FFF2-40B4-BE49-F238E27FC236}">
                <a16:creationId xmlns:a16="http://schemas.microsoft.com/office/drawing/2014/main" xmlns="" id="{6B1B755B-C141-4699-B4B0-D17C73AF9C5E}"/>
              </a:ext>
            </a:extLst>
          </p:cNvPr>
          <p:cNvSpPr/>
          <p:nvPr/>
        </p:nvSpPr>
        <p:spPr>
          <a:xfrm>
            <a:off x="6458504" y="2777382"/>
            <a:ext cx="34289" cy="342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342884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xmlns="" id="{6C3C2EFE-C3BE-43C8-A167-7224D587B57F}"/>
              </a:ext>
            </a:extLst>
          </p:cNvPr>
          <p:cNvSpPr/>
          <p:nvPr/>
        </p:nvSpPr>
        <p:spPr>
          <a:xfrm rot="16200000">
            <a:off x="241838" y="1312047"/>
            <a:ext cx="955929" cy="15420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ap="flat" cmpd="sng" algn="ctr">
            <a:solidFill>
              <a:srgbClr val="860908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77" tIns="34289" rIns="68577" bIns="342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900">
                <a:solidFill>
                  <a:prstClr val="black"/>
                </a:solidFill>
                <a:latin typeface="Goudy Old Style"/>
              </a:rPr>
              <a:t>API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xmlns="" id="{E6A95029-A6FA-4422-99DA-D4B7AA501C3B}"/>
              </a:ext>
            </a:extLst>
          </p:cNvPr>
          <p:cNvSpPr/>
          <p:nvPr/>
        </p:nvSpPr>
        <p:spPr bwMode="auto">
          <a:xfrm>
            <a:off x="1555263" y="1051023"/>
            <a:ext cx="370589" cy="662536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89" rIns="0" bIns="34289" numCol="1" rtlCol="0" anchor="ctr" anchorCtr="0" compatLnSpc="1">
            <a:prstTxWarp prst="textNoShape">
              <a:avLst/>
            </a:prstTxWarp>
          </a:bodyPr>
          <a:lstStyle/>
          <a:p>
            <a:pPr algn="ctr" defTabSz="685766"/>
            <a:r>
              <a:rPr lang="en-US" sz="800">
                <a:solidFill>
                  <a:prstClr val="black"/>
                </a:solidFill>
                <a:ea typeface="ＭＳ Ｐゴシック" charset="-128"/>
                <a:cs typeface="ＭＳ Ｐゴシック" charset="-128"/>
              </a:rPr>
              <a:t>d</a:t>
            </a:r>
            <a:r>
              <a:rPr lang="en-US" sz="800">
                <a:solidFill>
                  <a:prstClr val="black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evice </a:t>
            </a:r>
            <a:r>
              <a:rPr lang="en-US" sz="800" i="1" err="1">
                <a:solidFill>
                  <a:prstClr val="black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</a:t>
            </a:r>
            <a:endParaRPr lang="en-US" sz="800" i="1">
              <a:solidFill>
                <a:prstClr val="black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xmlns="" id="{2EBE1555-2F7D-4A6E-972F-BD9FA8DE3162}"/>
              </a:ext>
            </a:extLst>
          </p:cNvPr>
          <p:cNvSpPr/>
          <p:nvPr/>
        </p:nvSpPr>
        <p:spPr bwMode="auto">
          <a:xfrm>
            <a:off x="1925105" y="1051023"/>
            <a:ext cx="195099" cy="662536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68577" tIns="34289" rIns="68577" bIns="34289" numCol="1" rtlCol="0" anchor="t" anchorCtr="0" compatLnSpc="1">
            <a:prstTxWarp prst="textNoShape">
              <a:avLst/>
            </a:prstTxWarp>
          </a:bodyPr>
          <a:lstStyle/>
          <a:p>
            <a:pPr algn="ctr" defTabSz="685766"/>
            <a:r>
              <a:rPr lang="en-US" sz="800">
                <a:solidFill>
                  <a:prstClr val="black"/>
                </a:solidFill>
                <a:ea typeface="ＭＳ Ｐゴシック" charset="-128"/>
                <a:cs typeface="ＭＳ Ｐゴシック" charset="-128"/>
              </a:rPr>
              <a:t>Interface </a:t>
            </a:r>
            <a:r>
              <a:rPr lang="en-US" sz="800" i="1">
                <a:solidFill>
                  <a:prstClr val="black"/>
                </a:solidFill>
                <a:ea typeface="ＭＳ Ｐゴシック" charset="-128"/>
                <a:cs typeface="ＭＳ Ｐゴシック" charset="-128"/>
              </a:rPr>
              <a:t>i2</a:t>
            </a:r>
            <a:endParaRPr lang="en-US" sz="800" i="1">
              <a:solidFill>
                <a:prstClr val="black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xmlns="" id="{325C9956-46DE-4A46-8BC6-28FA0482E336}"/>
              </a:ext>
            </a:extLst>
          </p:cNvPr>
          <p:cNvSpPr/>
          <p:nvPr/>
        </p:nvSpPr>
        <p:spPr bwMode="auto">
          <a:xfrm>
            <a:off x="1355717" y="1051023"/>
            <a:ext cx="195099" cy="662536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68577" tIns="34289" rIns="68577" bIns="34289" numCol="1" rtlCol="0" anchor="t" anchorCtr="0" compatLnSpc="1">
            <a:prstTxWarp prst="textNoShape">
              <a:avLst/>
            </a:prstTxWarp>
          </a:bodyPr>
          <a:lstStyle/>
          <a:p>
            <a:pPr algn="ctr" defTabSz="685766"/>
            <a:r>
              <a:rPr lang="en-US" sz="800">
                <a:solidFill>
                  <a:prstClr val="black"/>
                </a:solidFill>
                <a:ea typeface="ＭＳ Ｐゴシック" charset="-128"/>
                <a:cs typeface="ＭＳ Ｐゴシック" charset="-128"/>
              </a:rPr>
              <a:t>Interface </a:t>
            </a:r>
            <a:r>
              <a:rPr lang="en-US" sz="800" i="1">
                <a:solidFill>
                  <a:prstClr val="black"/>
                </a:solidFill>
                <a:ea typeface="ＭＳ Ｐゴシック" charset="-128"/>
                <a:cs typeface="ＭＳ Ｐゴシック" charset="-128"/>
              </a:rPr>
              <a:t>i1</a:t>
            </a:r>
            <a:endParaRPr lang="en-US" sz="800" i="1">
              <a:solidFill>
                <a:prstClr val="black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66" name="Arrow: Left-Right 165">
            <a:extLst>
              <a:ext uri="{FF2B5EF4-FFF2-40B4-BE49-F238E27FC236}">
                <a16:creationId xmlns:a16="http://schemas.microsoft.com/office/drawing/2014/main" xmlns="" id="{C45883CD-CAF6-4B02-AD13-CE633BF16DD4}"/>
              </a:ext>
            </a:extLst>
          </p:cNvPr>
          <p:cNvSpPr/>
          <p:nvPr/>
        </p:nvSpPr>
        <p:spPr bwMode="auto">
          <a:xfrm>
            <a:off x="1078930" y="1295283"/>
            <a:ext cx="276776" cy="189319"/>
          </a:xfrm>
          <a:prstGeom prst="leftRightArrow">
            <a:avLst/>
          </a:prstGeom>
          <a:solidFill>
            <a:srgbClr val="66FF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77" tIns="34289" rIns="68577" bIns="34289" numCol="1" rtlCol="0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800">
              <a:solidFill>
                <a:prstClr val="black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71" name="Arrow: Left-Right 170">
            <a:extLst>
              <a:ext uri="{FF2B5EF4-FFF2-40B4-BE49-F238E27FC236}">
                <a16:creationId xmlns:a16="http://schemas.microsoft.com/office/drawing/2014/main" xmlns="" id="{05423DF8-A369-4D4C-A736-A6BE6825E742}"/>
              </a:ext>
            </a:extLst>
          </p:cNvPr>
          <p:cNvSpPr/>
          <p:nvPr/>
        </p:nvSpPr>
        <p:spPr bwMode="auto">
          <a:xfrm>
            <a:off x="2117956" y="1301194"/>
            <a:ext cx="276776" cy="189319"/>
          </a:xfrm>
          <a:prstGeom prst="leftRightArrow">
            <a:avLst/>
          </a:prstGeom>
          <a:solidFill>
            <a:srgbClr val="66FF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77" tIns="34289" rIns="68577" bIns="34289" numCol="1" rtlCol="0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800">
              <a:solidFill>
                <a:prstClr val="black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xmlns="" id="{5EBE168D-0E6A-448D-AF96-3BE0B5983C55}"/>
              </a:ext>
            </a:extLst>
          </p:cNvPr>
          <p:cNvSpPr/>
          <p:nvPr/>
        </p:nvSpPr>
        <p:spPr>
          <a:xfrm rot="16200000">
            <a:off x="458948" y="1251556"/>
            <a:ext cx="955929" cy="276775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rgbClr val="860908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77" tIns="34289" rIns="68577" bIns="342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900">
                <a:solidFill>
                  <a:prstClr val="black"/>
                </a:solidFill>
                <a:latin typeface="Goudy Old Style"/>
              </a:rPr>
              <a:t>Communication Interface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xmlns="" id="{56CB5F8C-5E7A-47A4-9625-DD912E331E8A}"/>
              </a:ext>
            </a:extLst>
          </p:cNvPr>
          <p:cNvSpPr txBox="1"/>
          <p:nvPr/>
        </p:nvSpPr>
        <p:spPr>
          <a:xfrm>
            <a:off x="2133304" y="1396342"/>
            <a:ext cx="264734" cy="288539"/>
          </a:xfrm>
          <a:prstGeom prst="rect">
            <a:avLst/>
          </a:prstGeom>
          <a:noFill/>
        </p:spPr>
        <p:txBody>
          <a:bodyPr wrap="none" lIns="68577" tIns="34289" rIns="68577" bIns="34289" rtlCol="0">
            <a:spAutoFit/>
          </a:bodyPr>
          <a:lstStyle/>
          <a:p>
            <a:pPr defTabSz="342884"/>
            <a:r>
              <a:rPr lang="en-US" sz="1400">
                <a:solidFill>
                  <a:prstClr val="white"/>
                </a:solidFill>
              </a:rPr>
              <a:t>…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xmlns="" id="{A35E9947-0CD2-45F3-951C-DB2D4D549EA2}"/>
              </a:ext>
            </a:extLst>
          </p:cNvPr>
          <p:cNvSpPr/>
          <p:nvPr/>
        </p:nvSpPr>
        <p:spPr>
          <a:xfrm>
            <a:off x="4236546" y="523974"/>
            <a:ext cx="1218646" cy="306847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rgbClr val="860908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77" tIns="34289" rIns="68577" bIns="342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800">
                <a:solidFill>
                  <a:sysClr val="window" lastClr="FFFFFF"/>
                </a:solidFill>
                <a:latin typeface="Goudy Old Style"/>
              </a:rPr>
              <a:t>Functional _Instruments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F760423-E486-48A2-AE4A-8CA0DF792890}"/>
              </a:ext>
            </a:extLst>
          </p:cNvPr>
          <p:cNvSpPr txBox="1"/>
          <p:nvPr/>
        </p:nvSpPr>
        <p:spPr>
          <a:xfrm>
            <a:off x="5560654" y="529706"/>
            <a:ext cx="264734" cy="288539"/>
          </a:xfrm>
          <a:prstGeom prst="rect">
            <a:avLst/>
          </a:prstGeom>
          <a:noFill/>
        </p:spPr>
        <p:txBody>
          <a:bodyPr wrap="none" lIns="68577" tIns="34289" rIns="68577" bIns="34289" rtlCol="0">
            <a:spAutoFit/>
          </a:bodyPr>
          <a:lstStyle/>
          <a:p>
            <a:pPr defTabSz="342884"/>
            <a:r>
              <a:rPr lang="en-US" sz="1400">
                <a:solidFill>
                  <a:prstClr val="black"/>
                </a:solidFill>
              </a:rPr>
              <a:t>…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xmlns="" id="{4EEEE569-C0C5-4B34-912B-C46CBAF318FD}"/>
              </a:ext>
            </a:extLst>
          </p:cNvPr>
          <p:cNvSpPr/>
          <p:nvPr/>
        </p:nvSpPr>
        <p:spPr>
          <a:xfrm rot="16200000">
            <a:off x="2184613" y="1260183"/>
            <a:ext cx="666644" cy="248326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rgbClr val="860908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0" tIns="34289" rIns="0" bIns="342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900">
                <a:solidFill>
                  <a:prstClr val="black"/>
                </a:solidFill>
                <a:latin typeface="Goudy Old Style"/>
              </a:rPr>
              <a:t>DPIC (I2C)</a:t>
            </a:r>
          </a:p>
        </p:txBody>
      </p:sp>
      <p:sp>
        <p:nvSpPr>
          <p:cNvPr id="184" name="Left-Right Arrow 63">
            <a:extLst>
              <a:ext uri="{FF2B5EF4-FFF2-40B4-BE49-F238E27FC236}">
                <a16:creationId xmlns:a16="http://schemas.microsoft.com/office/drawing/2014/main" xmlns="" id="{83B32353-9324-4130-8893-50EE2E09D4AE}"/>
              </a:ext>
            </a:extLst>
          </p:cNvPr>
          <p:cNvSpPr/>
          <p:nvPr/>
        </p:nvSpPr>
        <p:spPr>
          <a:xfrm rot="16200000">
            <a:off x="6350327" y="965566"/>
            <a:ext cx="484963" cy="215468"/>
          </a:xfrm>
          <a:prstGeom prst="leftRightArrow">
            <a:avLst>
              <a:gd name="adj1" fmla="val 50000"/>
              <a:gd name="adj2" fmla="val 27355"/>
            </a:avLst>
          </a:prstGeom>
          <a:solidFill>
            <a:srgbClr val="0070C0"/>
          </a:solidFill>
          <a:ln w="12700" cap="flat" cmpd="sng" algn="ctr">
            <a:solidFill>
              <a:srgbClr val="860908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77" tIns="34289" rIns="68577" bIns="342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900">
              <a:solidFill>
                <a:sysClr val="window" lastClr="FFFFFF"/>
              </a:solidFill>
              <a:latin typeface="Goudy Old Style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xmlns="" id="{6CA324BF-9B14-466E-A81E-34C26CB27E64}"/>
              </a:ext>
            </a:extLst>
          </p:cNvPr>
          <p:cNvSpPr txBox="1"/>
          <p:nvPr/>
        </p:nvSpPr>
        <p:spPr>
          <a:xfrm>
            <a:off x="5560654" y="529706"/>
            <a:ext cx="264734" cy="288539"/>
          </a:xfrm>
          <a:prstGeom prst="rect">
            <a:avLst/>
          </a:prstGeom>
          <a:noFill/>
        </p:spPr>
        <p:txBody>
          <a:bodyPr wrap="none" lIns="68577" tIns="34289" rIns="68577" bIns="34289" rtlCol="0">
            <a:spAutoFit/>
          </a:bodyPr>
          <a:lstStyle/>
          <a:p>
            <a:pPr defTabSz="342884"/>
            <a:r>
              <a:rPr lang="en-US" sz="1400">
                <a:solidFill>
                  <a:prstClr val="black"/>
                </a:solidFill>
              </a:rPr>
              <a:t>…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xmlns="" id="{0E9599B0-71F9-4F2B-B25D-F1B734DD4AD3}"/>
              </a:ext>
            </a:extLst>
          </p:cNvPr>
          <p:cNvSpPr/>
          <p:nvPr/>
        </p:nvSpPr>
        <p:spPr>
          <a:xfrm>
            <a:off x="5994234" y="527355"/>
            <a:ext cx="1218646" cy="306847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rgbClr val="860908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77" tIns="34289" rIns="68577" bIns="342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800">
                <a:solidFill>
                  <a:sysClr val="window" lastClr="FFFFFF"/>
                </a:solidFill>
                <a:latin typeface="Goudy Old Style"/>
              </a:rPr>
              <a:t>Functional _Instruments</a:t>
            </a:r>
          </a:p>
        </p:txBody>
      </p:sp>
      <p:sp>
        <p:nvSpPr>
          <p:cNvPr id="187" name="Left-Right Arrow 63">
            <a:extLst>
              <a:ext uri="{FF2B5EF4-FFF2-40B4-BE49-F238E27FC236}">
                <a16:creationId xmlns:a16="http://schemas.microsoft.com/office/drawing/2014/main" xmlns="" id="{DB15937A-C17F-4579-A5C9-C19245AE3BFF}"/>
              </a:ext>
            </a:extLst>
          </p:cNvPr>
          <p:cNvSpPr/>
          <p:nvPr/>
        </p:nvSpPr>
        <p:spPr>
          <a:xfrm>
            <a:off x="3978720" y="560787"/>
            <a:ext cx="249184" cy="215468"/>
          </a:xfrm>
          <a:prstGeom prst="leftRightArrow">
            <a:avLst>
              <a:gd name="adj1" fmla="val 50000"/>
              <a:gd name="adj2" fmla="val 27355"/>
            </a:avLst>
          </a:prstGeom>
          <a:solidFill>
            <a:srgbClr val="0070C0"/>
          </a:solidFill>
          <a:ln w="12700" cap="flat" cmpd="sng" algn="ctr">
            <a:solidFill>
              <a:srgbClr val="860908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0" tIns="34289" rIns="0" bIns="342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900">
                <a:solidFill>
                  <a:sysClr val="window" lastClr="FFFFFF"/>
                </a:solidFill>
                <a:latin typeface="Goudy Old Style"/>
              </a:rPr>
              <a:t>DI1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A6BF9A4-44B4-4348-8998-40AEE6FD358D}"/>
              </a:ext>
            </a:extLst>
          </p:cNvPr>
          <p:cNvSpPr txBox="1"/>
          <p:nvPr/>
        </p:nvSpPr>
        <p:spPr>
          <a:xfrm>
            <a:off x="384890" y="3066608"/>
            <a:ext cx="3456857" cy="1384993"/>
          </a:xfrm>
          <a:prstGeom prst="rect">
            <a:avLst/>
          </a:prstGeom>
          <a:noFill/>
        </p:spPr>
        <p:txBody>
          <a:bodyPr wrap="none" lIns="68577" tIns="34289" rIns="68577" bIns="34289" rtlCol="0">
            <a:spAutoFit/>
          </a:bodyPr>
          <a:lstStyle/>
          <a:p>
            <a:pPr defTabSz="342884"/>
            <a:r>
              <a:rPr lang="en-US" sz="1400">
                <a:solidFill>
                  <a:prstClr val="black"/>
                </a:solidFill>
              </a:rPr>
              <a:t>The simple example test:</a:t>
            </a:r>
          </a:p>
          <a:p>
            <a:pPr marL="214303" indent="-214303" defTabSz="342884">
              <a:buFontTx/>
              <a:buChar char="-"/>
            </a:pPr>
            <a:r>
              <a:rPr lang="en-US" sz="1400">
                <a:solidFill>
                  <a:prstClr val="black"/>
                </a:solidFill>
              </a:rPr>
              <a:t>Start MBIST</a:t>
            </a:r>
          </a:p>
          <a:p>
            <a:pPr marL="214303" indent="-214303" defTabSz="342884">
              <a:buFontTx/>
              <a:buChar char="-"/>
            </a:pPr>
            <a:r>
              <a:rPr lang="en-US" sz="1400">
                <a:solidFill>
                  <a:prstClr val="black"/>
                </a:solidFill>
              </a:rPr>
              <a:t>While MBIST runs, read the temperature</a:t>
            </a:r>
          </a:p>
          <a:p>
            <a:pPr marL="214303" indent="-214303" defTabSz="342884">
              <a:buFontTx/>
              <a:buChar char="-"/>
            </a:pPr>
            <a:r>
              <a:rPr lang="en-US" sz="1400">
                <a:solidFill>
                  <a:prstClr val="black"/>
                </a:solidFill>
              </a:rPr>
              <a:t>If the temperature is too high, stop MBIST</a:t>
            </a:r>
          </a:p>
          <a:p>
            <a:pPr marL="214303" indent="-214303" defTabSz="342884">
              <a:buFontTx/>
              <a:buChar char="-"/>
            </a:pPr>
            <a:r>
              <a:rPr lang="en-US" sz="1400">
                <a:solidFill>
                  <a:prstClr val="black"/>
                </a:solidFill>
              </a:rPr>
              <a:t>Otherwise run the MBIST until it is done</a:t>
            </a:r>
          </a:p>
          <a:p>
            <a:pPr marL="214303" indent="-214303" defTabSz="342884">
              <a:buFontTx/>
              <a:buChar char="-"/>
            </a:pPr>
            <a:r>
              <a:rPr lang="en-US" sz="1400">
                <a:solidFill>
                  <a:prstClr val="black"/>
                </a:solidFill>
              </a:rPr>
              <a:t>Read the result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1450" y="2303390"/>
            <a:ext cx="3933275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 smtClean="0"/>
              <a:t>Rearick</a:t>
            </a:r>
            <a:r>
              <a:rPr lang="en-US" sz="2800" dirty="0" smtClean="0"/>
              <a:t> Use Case Model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9024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Wrapper Data Register MUX(WDRMUX)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8/5/2020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Footer Text</a:t>
            </a:r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00100" y="1647825"/>
            <a:ext cx="7542515" cy="2486025"/>
            <a:chOff x="800100" y="1647825"/>
            <a:chExt cx="7542515" cy="2486025"/>
          </a:xfrm>
        </p:grpSpPr>
        <p:sp>
          <p:nvSpPr>
            <p:cNvPr id="8" name="Rectangle 7"/>
            <p:cNvSpPr/>
            <p:nvPr/>
          </p:nvSpPr>
          <p:spPr>
            <a:xfrm>
              <a:off x="3333750" y="1647825"/>
              <a:ext cx="2676525" cy="24860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76400" y="1713380"/>
              <a:ext cx="7810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>
                  <a:solidFill>
                    <a:prstClr val="black"/>
                  </a:solidFill>
                </a:rPr>
                <a:t>parent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57350" y="1978837"/>
              <a:ext cx="7810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>
                  <a:solidFill>
                    <a:prstClr val="black"/>
                  </a:solidFill>
                </a:rPr>
                <a:t>name</a:t>
              </a:r>
            </a:p>
          </p:txBody>
        </p:sp>
        <p:sp>
          <p:nvSpPr>
            <p:cNvPr id="11" name="Left Brace 10"/>
            <p:cNvSpPr/>
            <p:nvPr/>
          </p:nvSpPr>
          <p:spPr>
            <a:xfrm>
              <a:off x="1676400" y="1713380"/>
              <a:ext cx="180975" cy="57498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0100" y="1820907"/>
              <a:ext cx="857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>
                  <a:solidFill>
                    <a:prstClr val="black"/>
                  </a:solidFill>
                </a:rPr>
                <a:t>For </a:t>
              </a:r>
              <a:r>
                <a:rPr lang="en-US" sz="900" err="1">
                  <a:solidFill>
                    <a:prstClr val="black"/>
                  </a:solidFill>
                </a:rPr>
                <a:t>myHDL</a:t>
              </a:r>
              <a:r>
                <a:rPr lang="en-US" sz="900">
                  <a:solidFill>
                    <a:prstClr val="black"/>
                  </a:solidFill>
                </a:rPr>
                <a:t> debugging</a:t>
              </a: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2447926" y="2042237"/>
              <a:ext cx="876300" cy="180975"/>
            </a:xfrm>
            <a:prstGeom prst="rightArrow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2438401" y="1776780"/>
              <a:ext cx="876300" cy="180975"/>
            </a:xfrm>
            <a:prstGeom prst="rightArrow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40296" y="2281853"/>
              <a:ext cx="125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err="1" smtClean="0">
                  <a:solidFill>
                    <a:prstClr val="black"/>
                  </a:solidFill>
                </a:rPr>
                <a:t>wsp_interface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2428876" y="2345510"/>
              <a:ext cx="876300" cy="180975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6010275" y="2235487"/>
              <a:ext cx="876300" cy="180975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890690" y="2167588"/>
              <a:ext cx="14519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</a:rPr>
                <a:t>so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23" name="Right Arrow 22"/>
            <p:cNvSpPr/>
            <p:nvPr/>
          </p:nvSpPr>
          <p:spPr>
            <a:xfrm>
              <a:off x="2456278" y="2876338"/>
              <a:ext cx="876300" cy="180975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49004" y="2812741"/>
              <a:ext cx="125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prstClr val="black"/>
                  </a:solidFill>
                </a:rPr>
                <a:t>mbist1_out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</p:grpSp>
      <p:sp>
        <p:nvSpPr>
          <p:cNvPr id="26" name="Right Arrow 25"/>
          <p:cNvSpPr/>
          <p:nvPr/>
        </p:nvSpPr>
        <p:spPr>
          <a:xfrm>
            <a:off x="2444294" y="3131478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37020" y="3067881"/>
            <a:ext cx="1253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prstClr val="black"/>
                </a:solidFill>
              </a:rPr>
              <a:t>mbist2_out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2434020" y="2628052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26746" y="2564455"/>
            <a:ext cx="1253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solidFill>
                  <a:prstClr val="black"/>
                </a:solidFill>
              </a:rPr>
              <a:t>w</a:t>
            </a:r>
            <a:r>
              <a:rPr lang="en-US" sz="1400" dirty="0" err="1" smtClean="0">
                <a:solidFill>
                  <a:prstClr val="black"/>
                </a:solidFill>
              </a:rPr>
              <a:t>by_out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2442584" y="3386618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35310" y="3323021"/>
            <a:ext cx="1253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prstClr val="black"/>
                </a:solidFill>
              </a:rPr>
              <a:t>mbist3_out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2442584" y="3643468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35310" y="3579871"/>
            <a:ext cx="1253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solidFill>
                  <a:prstClr val="black"/>
                </a:solidFill>
              </a:rPr>
              <a:t>wr_select_list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2440874" y="3878060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33600" y="3814463"/>
            <a:ext cx="1253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solidFill>
                  <a:prstClr val="black"/>
                </a:solidFill>
              </a:rPr>
              <a:t>dr_select_list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73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Wrapper Instruction Register (WIR)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8/5/2020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Footer Text</a:t>
            </a:r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00100" y="1647825"/>
            <a:ext cx="7542515" cy="2486025"/>
            <a:chOff x="800100" y="1647825"/>
            <a:chExt cx="7542515" cy="2486025"/>
          </a:xfrm>
        </p:grpSpPr>
        <p:sp>
          <p:nvSpPr>
            <p:cNvPr id="8" name="Rectangle 7"/>
            <p:cNvSpPr/>
            <p:nvPr/>
          </p:nvSpPr>
          <p:spPr>
            <a:xfrm>
              <a:off x="3333750" y="1647825"/>
              <a:ext cx="2676525" cy="24860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76400" y="1713380"/>
              <a:ext cx="7810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>
                  <a:solidFill>
                    <a:prstClr val="black"/>
                  </a:solidFill>
                </a:rPr>
                <a:t>parent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57350" y="1978837"/>
              <a:ext cx="7810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>
                  <a:solidFill>
                    <a:prstClr val="black"/>
                  </a:solidFill>
                </a:rPr>
                <a:t>name</a:t>
              </a:r>
            </a:p>
          </p:txBody>
        </p:sp>
        <p:sp>
          <p:nvSpPr>
            <p:cNvPr id="11" name="Left Brace 10"/>
            <p:cNvSpPr/>
            <p:nvPr/>
          </p:nvSpPr>
          <p:spPr>
            <a:xfrm>
              <a:off x="1676400" y="1713380"/>
              <a:ext cx="180975" cy="57498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0100" y="1820907"/>
              <a:ext cx="857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>
                  <a:solidFill>
                    <a:prstClr val="black"/>
                  </a:solidFill>
                </a:rPr>
                <a:t>For </a:t>
              </a:r>
              <a:r>
                <a:rPr lang="en-US" sz="900" err="1">
                  <a:solidFill>
                    <a:prstClr val="black"/>
                  </a:solidFill>
                </a:rPr>
                <a:t>myHDL</a:t>
              </a:r>
              <a:r>
                <a:rPr lang="en-US" sz="900">
                  <a:solidFill>
                    <a:prstClr val="black"/>
                  </a:solidFill>
                </a:rPr>
                <a:t> debugging</a:t>
              </a: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2447926" y="2042237"/>
              <a:ext cx="876300" cy="180975"/>
            </a:xfrm>
            <a:prstGeom prst="rightArrow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2438401" y="1776780"/>
              <a:ext cx="876300" cy="180975"/>
            </a:xfrm>
            <a:prstGeom prst="rightArrow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40296" y="2281853"/>
              <a:ext cx="125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err="1" smtClean="0">
                  <a:solidFill>
                    <a:prstClr val="black"/>
                  </a:solidFill>
                </a:rPr>
                <a:t>wsi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2428876" y="2345510"/>
              <a:ext cx="876300" cy="180975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6010275" y="2235487"/>
              <a:ext cx="876300" cy="180975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890690" y="2167588"/>
              <a:ext cx="14519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>
                  <a:solidFill>
                    <a:prstClr val="black"/>
                  </a:solidFill>
                </a:rPr>
                <a:t>wso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23" name="Right Arrow 22"/>
            <p:cNvSpPr/>
            <p:nvPr/>
          </p:nvSpPr>
          <p:spPr>
            <a:xfrm>
              <a:off x="2456278" y="2876338"/>
              <a:ext cx="876300" cy="180975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49004" y="2812741"/>
              <a:ext cx="125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err="1">
                  <a:solidFill>
                    <a:prstClr val="black"/>
                  </a:solidFill>
                </a:rPr>
                <a:t>w</a:t>
              </a:r>
              <a:r>
                <a:rPr lang="en-US" sz="1400" dirty="0" err="1" smtClean="0">
                  <a:solidFill>
                    <a:prstClr val="black"/>
                  </a:solidFill>
                </a:rPr>
                <a:t>r_list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</p:grpSp>
      <p:sp>
        <p:nvSpPr>
          <p:cNvPr id="26" name="Right Arrow 25"/>
          <p:cNvSpPr/>
          <p:nvPr/>
        </p:nvSpPr>
        <p:spPr>
          <a:xfrm>
            <a:off x="2444294" y="3131478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37020" y="3067881"/>
            <a:ext cx="1253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solidFill>
                  <a:prstClr val="black"/>
                </a:solidFill>
              </a:rPr>
              <a:t>u</a:t>
            </a:r>
            <a:r>
              <a:rPr lang="en-US" sz="1400" dirty="0" err="1" smtClean="0">
                <a:solidFill>
                  <a:prstClr val="black"/>
                </a:solidFill>
              </a:rPr>
              <a:t>ser_list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2434020" y="2628052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26746" y="2564455"/>
            <a:ext cx="1253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>
                <a:solidFill>
                  <a:prstClr val="black"/>
                </a:solidFill>
              </a:rPr>
              <a:t>wsp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2442584" y="3643468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35310" y="3579871"/>
            <a:ext cx="1253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solidFill>
                  <a:prstClr val="black"/>
                </a:solidFill>
              </a:rPr>
              <a:t>wr_select_list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2440874" y="3878060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33600" y="3814463"/>
            <a:ext cx="1253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solidFill>
                  <a:prstClr val="black"/>
                </a:solidFill>
              </a:rPr>
              <a:t>dr_select_list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87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Wrapper Instruction Register MUX(WIRMUX)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8/5/2020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Footer Text</a:t>
            </a:r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82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00100" y="1647825"/>
            <a:ext cx="7542515" cy="2486025"/>
            <a:chOff x="800100" y="1647825"/>
            <a:chExt cx="7542515" cy="2486025"/>
          </a:xfrm>
        </p:grpSpPr>
        <p:sp>
          <p:nvSpPr>
            <p:cNvPr id="8" name="Rectangle 7"/>
            <p:cNvSpPr/>
            <p:nvPr/>
          </p:nvSpPr>
          <p:spPr>
            <a:xfrm>
              <a:off x="3333750" y="1647825"/>
              <a:ext cx="2676525" cy="24860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76400" y="1713380"/>
              <a:ext cx="7810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>
                  <a:solidFill>
                    <a:prstClr val="black"/>
                  </a:solidFill>
                </a:rPr>
                <a:t>parent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57350" y="1978837"/>
              <a:ext cx="7810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>
                  <a:solidFill>
                    <a:prstClr val="black"/>
                  </a:solidFill>
                </a:rPr>
                <a:t>name</a:t>
              </a:r>
            </a:p>
          </p:txBody>
        </p:sp>
        <p:sp>
          <p:nvSpPr>
            <p:cNvPr id="11" name="Left Brace 10"/>
            <p:cNvSpPr/>
            <p:nvPr/>
          </p:nvSpPr>
          <p:spPr>
            <a:xfrm>
              <a:off x="1676400" y="1713380"/>
              <a:ext cx="180975" cy="57498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0100" y="1820907"/>
              <a:ext cx="857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>
                  <a:solidFill>
                    <a:prstClr val="black"/>
                  </a:solidFill>
                </a:rPr>
                <a:t>For </a:t>
              </a:r>
              <a:r>
                <a:rPr lang="en-US" sz="900" err="1">
                  <a:solidFill>
                    <a:prstClr val="black"/>
                  </a:solidFill>
                </a:rPr>
                <a:t>myHDL</a:t>
              </a:r>
              <a:r>
                <a:rPr lang="en-US" sz="900">
                  <a:solidFill>
                    <a:prstClr val="black"/>
                  </a:solidFill>
                </a:rPr>
                <a:t> debugging</a:t>
              </a: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2447926" y="2042237"/>
              <a:ext cx="876300" cy="180975"/>
            </a:xfrm>
            <a:prstGeom prst="rightArrow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2438401" y="1776780"/>
              <a:ext cx="876300" cy="180975"/>
            </a:xfrm>
            <a:prstGeom prst="rightArrow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40296" y="2281853"/>
              <a:ext cx="125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err="1">
                  <a:solidFill>
                    <a:prstClr val="black"/>
                  </a:solidFill>
                </a:rPr>
                <a:t>wdr_out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2428876" y="2345510"/>
              <a:ext cx="876300" cy="180975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6010275" y="2235487"/>
              <a:ext cx="876300" cy="180975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890690" y="2167588"/>
              <a:ext cx="14519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</a:rPr>
                <a:t>so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23" name="Right Arrow 22"/>
            <p:cNvSpPr/>
            <p:nvPr/>
          </p:nvSpPr>
          <p:spPr>
            <a:xfrm>
              <a:off x="2456278" y="2876338"/>
              <a:ext cx="876300" cy="180975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49004" y="2812741"/>
              <a:ext cx="125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err="1">
                  <a:solidFill>
                    <a:prstClr val="black"/>
                  </a:solidFill>
                </a:rPr>
                <a:t>select_wir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</p:grpSp>
      <p:sp>
        <p:nvSpPr>
          <p:cNvPr id="31" name="Right Arrow 30"/>
          <p:cNvSpPr/>
          <p:nvPr/>
        </p:nvSpPr>
        <p:spPr>
          <a:xfrm>
            <a:off x="2434020" y="2628052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26746" y="2564455"/>
            <a:ext cx="1253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solidFill>
                  <a:prstClr val="black"/>
                </a:solidFill>
              </a:rPr>
              <a:t>wir_out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1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Wrapper </a:t>
            </a:r>
            <a:r>
              <a:rPr lang="en-US" sz="4000" dirty="0" err="1" smtClean="0"/>
              <a:t>ScanRegister</a:t>
            </a:r>
            <a:r>
              <a:rPr lang="en-US" sz="4000" dirty="0" smtClean="0"/>
              <a:t> (WSREG)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8/5/2020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Footer Text</a:t>
            </a:r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83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00100" y="1647825"/>
            <a:ext cx="7542515" cy="2486025"/>
            <a:chOff x="800100" y="1647825"/>
            <a:chExt cx="7542515" cy="2486025"/>
          </a:xfrm>
        </p:grpSpPr>
        <p:sp>
          <p:nvSpPr>
            <p:cNvPr id="8" name="Rectangle 7"/>
            <p:cNvSpPr/>
            <p:nvPr/>
          </p:nvSpPr>
          <p:spPr>
            <a:xfrm>
              <a:off x="3333750" y="1647825"/>
              <a:ext cx="2676525" cy="24860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76400" y="1713380"/>
              <a:ext cx="7810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>
                  <a:solidFill>
                    <a:prstClr val="black"/>
                  </a:solidFill>
                </a:rPr>
                <a:t>parent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57350" y="1978837"/>
              <a:ext cx="7810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>
                  <a:solidFill>
                    <a:prstClr val="black"/>
                  </a:solidFill>
                </a:rPr>
                <a:t>name</a:t>
              </a:r>
            </a:p>
          </p:txBody>
        </p:sp>
        <p:sp>
          <p:nvSpPr>
            <p:cNvPr id="11" name="Left Brace 10"/>
            <p:cNvSpPr/>
            <p:nvPr/>
          </p:nvSpPr>
          <p:spPr>
            <a:xfrm>
              <a:off x="1676400" y="1713380"/>
              <a:ext cx="180975" cy="57498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0100" y="1820907"/>
              <a:ext cx="857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>
                  <a:solidFill>
                    <a:prstClr val="black"/>
                  </a:solidFill>
                </a:rPr>
                <a:t>For </a:t>
              </a:r>
              <a:r>
                <a:rPr lang="en-US" sz="900" err="1">
                  <a:solidFill>
                    <a:prstClr val="black"/>
                  </a:solidFill>
                </a:rPr>
                <a:t>myHDL</a:t>
              </a:r>
              <a:r>
                <a:rPr lang="en-US" sz="900">
                  <a:solidFill>
                    <a:prstClr val="black"/>
                  </a:solidFill>
                </a:rPr>
                <a:t> debugging</a:t>
              </a: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2447926" y="2042237"/>
              <a:ext cx="876300" cy="180975"/>
            </a:xfrm>
            <a:prstGeom prst="rightArrow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2438401" y="1776780"/>
              <a:ext cx="876300" cy="180975"/>
            </a:xfrm>
            <a:prstGeom prst="rightArrow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40296" y="2281853"/>
              <a:ext cx="125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err="1">
                  <a:solidFill>
                    <a:prstClr val="black"/>
                  </a:solidFill>
                </a:rPr>
                <a:t>si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2428876" y="2345510"/>
              <a:ext cx="876300" cy="180975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6010275" y="2235487"/>
              <a:ext cx="876300" cy="180975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890690" y="2167588"/>
              <a:ext cx="14519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</a:rPr>
                <a:t>so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23" name="Right Arrow 22"/>
            <p:cNvSpPr/>
            <p:nvPr/>
          </p:nvSpPr>
          <p:spPr>
            <a:xfrm>
              <a:off x="2456278" y="2876338"/>
              <a:ext cx="876300" cy="180975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49004" y="2812741"/>
              <a:ext cx="125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prstClr val="black"/>
                  </a:solidFill>
                </a:rPr>
                <a:t>select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</p:grpSp>
      <p:sp>
        <p:nvSpPr>
          <p:cNvPr id="31" name="Right Arrow 30"/>
          <p:cNvSpPr/>
          <p:nvPr/>
        </p:nvSpPr>
        <p:spPr>
          <a:xfrm>
            <a:off x="2434020" y="2628052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26746" y="2564455"/>
            <a:ext cx="1253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solidFill>
                  <a:prstClr val="black"/>
                </a:solidFill>
              </a:rPr>
              <a:t>wsp_interface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2444294" y="3131478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7020" y="3067881"/>
            <a:ext cx="1253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prstClr val="black"/>
                </a:solidFill>
              </a:rPr>
              <a:t>di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2444294" y="3388328"/>
            <a:ext cx="876300" cy="180975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37020" y="3324731"/>
            <a:ext cx="1253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solidFill>
                  <a:prstClr val="black"/>
                </a:solidFill>
              </a:rPr>
              <a:t>dr_width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6018839" y="2511175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99254" y="2443276"/>
            <a:ext cx="1451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d</a:t>
            </a:r>
            <a:r>
              <a:rPr lang="en-US" sz="1400" dirty="0" smtClean="0">
                <a:solidFill>
                  <a:prstClr val="black"/>
                </a:solidFill>
              </a:rPr>
              <a:t>o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91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1095375"/>
            <a:ext cx="7772400" cy="2371725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8000" dirty="0" smtClean="0"/>
              <a:t>Standard’s Models</a:t>
            </a:r>
            <a:endParaRPr lang="en-US" sz="8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2749890"/>
            <a:ext cx="6400800" cy="13144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IEEE </a:t>
            </a:r>
            <a:r>
              <a:rPr lang="en-US" sz="4000" dirty="0" err="1" smtClean="0"/>
              <a:t>Std</a:t>
            </a:r>
            <a:r>
              <a:rPr lang="en-US" sz="4000" dirty="0" smtClean="0"/>
              <a:t> 1687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3427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SIB MUX POST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8/5/2020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Footer Text</a:t>
            </a:r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85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00100" y="1647825"/>
            <a:ext cx="7542515" cy="2486025"/>
            <a:chOff x="800100" y="1647825"/>
            <a:chExt cx="7542515" cy="2486025"/>
          </a:xfrm>
        </p:grpSpPr>
        <p:sp>
          <p:nvSpPr>
            <p:cNvPr id="8" name="Rectangle 7"/>
            <p:cNvSpPr/>
            <p:nvPr/>
          </p:nvSpPr>
          <p:spPr>
            <a:xfrm>
              <a:off x="3333750" y="1647825"/>
              <a:ext cx="2676525" cy="24860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76400" y="1713380"/>
              <a:ext cx="7810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>
                  <a:solidFill>
                    <a:prstClr val="black"/>
                  </a:solidFill>
                </a:rPr>
                <a:t>parent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57350" y="1978837"/>
              <a:ext cx="7810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>
                  <a:solidFill>
                    <a:prstClr val="black"/>
                  </a:solidFill>
                </a:rPr>
                <a:t>name</a:t>
              </a:r>
            </a:p>
          </p:txBody>
        </p:sp>
        <p:sp>
          <p:nvSpPr>
            <p:cNvPr id="11" name="Left Brace 10"/>
            <p:cNvSpPr/>
            <p:nvPr/>
          </p:nvSpPr>
          <p:spPr>
            <a:xfrm>
              <a:off x="1676400" y="1713380"/>
              <a:ext cx="180975" cy="57498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0100" y="1820907"/>
              <a:ext cx="857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>
                  <a:solidFill>
                    <a:prstClr val="black"/>
                  </a:solidFill>
                </a:rPr>
                <a:t>For </a:t>
              </a:r>
              <a:r>
                <a:rPr lang="en-US" sz="900" err="1">
                  <a:solidFill>
                    <a:prstClr val="black"/>
                  </a:solidFill>
                </a:rPr>
                <a:t>myHDL</a:t>
              </a:r>
              <a:r>
                <a:rPr lang="en-US" sz="900">
                  <a:solidFill>
                    <a:prstClr val="black"/>
                  </a:solidFill>
                </a:rPr>
                <a:t> debugging</a:t>
              </a: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2447926" y="2042237"/>
              <a:ext cx="876300" cy="180975"/>
            </a:xfrm>
            <a:prstGeom prst="rightArrow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2438401" y="1776780"/>
              <a:ext cx="876300" cy="180975"/>
            </a:xfrm>
            <a:prstGeom prst="rightArrow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40296" y="2281853"/>
              <a:ext cx="125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err="1">
                  <a:solidFill>
                    <a:prstClr val="black"/>
                  </a:solidFill>
                </a:rPr>
                <a:t>si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2428876" y="2345510"/>
              <a:ext cx="876300" cy="180975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6010275" y="2235487"/>
              <a:ext cx="876300" cy="180975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890690" y="2167588"/>
              <a:ext cx="14519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</a:rPr>
                <a:t>so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23" name="Right Arrow 22"/>
            <p:cNvSpPr/>
            <p:nvPr/>
          </p:nvSpPr>
          <p:spPr>
            <a:xfrm>
              <a:off x="2456278" y="2876338"/>
              <a:ext cx="876300" cy="180975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49004" y="2812741"/>
              <a:ext cx="125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err="1">
                  <a:solidFill>
                    <a:prstClr val="black"/>
                  </a:solidFill>
                </a:rPr>
                <a:t>f</a:t>
              </a:r>
              <a:r>
                <a:rPr lang="en-US" sz="1400" dirty="0" err="1" smtClean="0">
                  <a:solidFill>
                    <a:prstClr val="black"/>
                  </a:solidFill>
                </a:rPr>
                <a:t>rom_so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</p:grpSp>
      <p:sp>
        <p:nvSpPr>
          <p:cNvPr id="31" name="Right Arrow 30"/>
          <p:cNvSpPr/>
          <p:nvPr/>
        </p:nvSpPr>
        <p:spPr>
          <a:xfrm>
            <a:off x="2434020" y="2628052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8370" y="2564455"/>
            <a:ext cx="179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solidFill>
                  <a:prstClr val="black"/>
                </a:solidFill>
              </a:rPr>
              <a:t>from_ijtag_interface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6018839" y="2511175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99254" y="2443276"/>
            <a:ext cx="1451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</a:rPr>
              <a:t>to_si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6006855" y="2766315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87270" y="2698416"/>
            <a:ext cx="1609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</a:rPr>
              <a:t>to_ijtag_interface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04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SIB MUX PRE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8/5/2020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Footer Text</a:t>
            </a:r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00100" y="1647825"/>
            <a:ext cx="7542515" cy="2486025"/>
            <a:chOff x="800100" y="1647825"/>
            <a:chExt cx="7542515" cy="2486025"/>
          </a:xfrm>
        </p:grpSpPr>
        <p:sp>
          <p:nvSpPr>
            <p:cNvPr id="8" name="Rectangle 7"/>
            <p:cNvSpPr/>
            <p:nvPr/>
          </p:nvSpPr>
          <p:spPr>
            <a:xfrm>
              <a:off x="3333750" y="1647825"/>
              <a:ext cx="2676525" cy="24860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76400" y="1713380"/>
              <a:ext cx="7810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>
                  <a:solidFill>
                    <a:prstClr val="black"/>
                  </a:solidFill>
                </a:rPr>
                <a:t>parent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57350" y="1978837"/>
              <a:ext cx="7810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>
                  <a:solidFill>
                    <a:prstClr val="black"/>
                  </a:solidFill>
                </a:rPr>
                <a:t>name</a:t>
              </a:r>
            </a:p>
          </p:txBody>
        </p:sp>
        <p:sp>
          <p:nvSpPr>
            <p:cNvPr id="11" name="Left Brace 10"/>
            <p:cNvSpPr/>
            <p:nvPr/>
          </p:nvSpPr>
          <p:spPr>
            <a:xfrm>
              <a:off x="1676400" y="1713380"/>
              <a:ext cx="180975" cy="57498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0100" y="1820907"/>
              <a:ext cx="857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>
                  <a:solidFill>
                    <a:prstClr val="black"/>
                  </a:solidFill>
                </a:rPr>
                <a:t>For </a:t>
              </a:r>
              <a:r>
                <a:rPr lang="en-US" sz="900" err="1">
                  <a:solidFill>
                    <a:prstClr val="black"/>
                  </a:solidFill>
                </a:rPr>
                <a:t>myHDL</a:t>
              </a:r>
              <a:r>
                <a:rPr lang="en-US" sz="900">
                  <a:solidFill>
                    <a:prstClr val="black"/>
                  </a:solidFill>
                </a:rPr>
                <a:t> debugging</a:t>
              </a: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2447926" y="2042237"/>
              <a:ext cx="876300" cy="180975"/>
            </a:xfrm>
            <a:prstGeom prst="rightArrow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2438401" y="1776780"/>
              <a:ext cx="876300" cy="180975"/>
            </a:xfrm>
            <a:prstGeom prst="rightArrow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40296" y="2281853"/>
              <a:ext cx="125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err="1">
                  <a:solidFill>
                    <a:prstClr val="black"/>
                  </a:solidFill>
                </a:rPr>
                <a:t>si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2428876" y="2345510"/>
              <a:ext cx="876300" cy="180975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6010275" y="2235487"/>
              <a:ext cx="876300" cy="180975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890690" y="2167588"/>
              <a:ext cx="14519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</a:rPr>
                <a:t>so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23" name="Right Arrow 22"/>
            <p:cNvSpPr/>
            <p:nvPr/>
          </p:nvSpPr>
          <p:spPr>
            <a:xfrm>
              <a:off x="2456278" y="2876338"/>
              <a:ext cx="876300" cy="180975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49004" y="2812741"/>
              <a:ext cx="125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err="1">
                  <a:solidFill>
                    <a:prstClr val="black"/>
                  </a:solidFill>
                </a:rPr>
                <a:t>f</a:t>
              </a:r>
              <a:r>
                <a:rPr lang="en-US" sz="1400" dirty="0" err="1" smtClean="0">
                  <a:solidFill>
                    <a:prstClr val="black"/>
                  </a:solidFill>
                </a:rPr>
                <a:t>rom_so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</p:grpSp>
      <p:sp>
        <p:nvSpPr>
          <p:cNvPr id="31" name="Right Arrow 30"/>
          <p:cNvSpPr/>
          <p:nvPr/>
        </p:nvSpPr>
        <p:spPr>
          <a:xfrm>
            <a:off x="2434020" y="2628052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8370" y="2564455"/>
            <a:ext cx="179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solidFill>
                  <a:prstClr val="black"/>
                </a:solidFill>
              </a:rPr>
              <a:t>from_ijtag_interface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6018839" y="2511175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99254" y="2443276"/>
            <a:ext cx="1451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</a:rPr>
              <a:t>to_si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6006855" y="2766315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87270" y="2698416"/>
            <a:ext cx="1609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</a:rPr>
              <a:t>to_ijtag_interface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35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1095375"/>
            <a:ext cx="7772400" cy="2371725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8000" dirty="0" smtClean="0"/>
              <a:t>Standard’s Models</a:t>
            </a:r>
            <a:endParaRPr lang="en-US" sz="8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2749890"/>
            <a:ext cx="6400800" cy="13144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IEEE P2654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7164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1095375"/>
            <a:ext cx="7772400" cy="2371725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8000" dirty="0" smtClean="0"/>
              <a:t>Board Models</a:t>
            </a:r>
            <a:endParaRPr lang="en-US" sz="8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0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3129</TotalTime>
  <Words>3524</Words>
  <Application>Microsoft Office PowerPoint</Application>
  <PresentationFormat>On-screen Show (16:9)</PresentationFormat>
  <Paragraphs>1336</Paragraphs>
  <Slides>87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87</vt:i4>
      </vt:variant>
    </vt:vector>
  </HeadingPairs>
  <TitlesOfParts>
    <vt:vector size="91" baseType="lpstr">
      <vt:lpstr>Executive</vt:lpstr>
      <vt:lpstr>Office Theme</vt:lpstr>
      <vt:lpstr>1_Executive</vt:lpstr>
      <vt:lpstr>2_Executive</vt:lpstr>
      <vt:lpstr>Hardware Simulation and Software Models for P1687.1 and P2654</vt:lpstr>
      <vt:lpstr>Overview</vt:lpstr>
      <vt:lpstr>Goal of Project</vt:lpstr>
      <vt:lpstr>High Level Interface Architecture </vt:lpstr>
      <vt:lpstr>Device Testing</vt:lpstr>
      <vt:lpstr>Board Testing</vt:lpstr>
      <vt:lpstr>Complex Board Testing</vt:lpstr>
      <vt:lpstr>Example: MBIST with temperature feedback</vt:lpstr>
      <vt:lpstr>Board Models</vt:lpstr>
      <vt:lpstr>Client Models</vt:lpstr>
      <vt:lpstr>I2CClient Entity</vt:lpstr>
      <vt:lpstr>I2CClient Entity I2C Slave Interface</vt:lpstr>
      <vt:lpstr>Common Models</vt:lpstr>
      <vt:lpstr>ScanRegister Entity</vt:lpstr>
      <vt:lpstr>ScanRegister Entity</vt:lpstr>
      <vt:lpstr>ScanRegister Entity</vt:lpstr>
      <vt:lpstr>InstructionRegister Entity</vt:lpstr>
      <vt:lpstr>InstructionRegister Entity</vt:lpstr>
      <vt:lpstr>InstructionRegister Entity</vt:lpstr>
      <vt:lpstr>RAM Entity</vt:lpstr>
      <vt:lpstr>RAM Entity</vt:lpstr>
      <vt:lpstr>RAM Entity</vt:lpstr>
      <vt:lpstr>ROM Entity</vt:lpstr>
      <vt:lpstr>ROM Entity</vt:lpstr>
      <vt:lpstr>ROM Entity</vt:lpstr>
      <vt:lpstr>Controllers Models</vt:lpstr>
      <vt:lpstr>Cores Models</vt:lpstr>
      <vt:lpstr>IP_1 Entity From Rearick Use Case Model</vt:lpstr>
      <vt:lpstr>IP_2 Entity From Rearick Use Case Model</vt:lpstr>
      <vt:lpstr>Device Models</vt:lpstr>
      <vt:lpstr>TPSP Entity From Martin Keim Use Case Model</vt:lpstr>
      <vt:lpstr>SPItoI2C Entity From OpenCores.com Model</vt:lpstr>
      <vt:lpstr>Device Models</vt:lpstr>
      <vt:lpstr>Device Models</vt:lpstr>
      <vt:lpstr>JTAGCtrlMaster Entity From OpenCores.com Model</vt:lpstr>
      <vt:lpstr>Instrument Models</vt:lpstr>
      <vt:lpstr>Simulated MBIST Instrument</vt:lpstr>
      <vt:lpstr>Simulated MBIST Instrument</vt:lpstr>
      <vt:lpstr>MBIST Simulation State Machine</vt:lpstr>
      <vt:lpstr>MBIST Control Register</vt:lpstr>
      <vt:lpstr>MBIST Status Register</vt:lpstr>
      <vt:lpstr>MBIST Power Usage</vt:lpstr>
      <vt:lpstr>MBIST Temperature Usage</vt:lpstr>
      <vt:lpstr>LED Instrument</vt:lpstr>
      <vt:lpstr>LED Simulated Instrument</vt:lpstr>
      <vt:lpstr>LED Data Register</vt:lpstr>
      <vt:lpstr>Thermometer Instrument</vt:lpstr>
      <vt:lpstr>Thermometer Simulated Instrument</vt:lpstr>
      <vt:lpstr>Thermometer thermal_registerX Register</vt:lpstr>
      <vt:lpstr>Thermometer Temperature Register</vt:lpstr>
      <vt:lpstr>Comparator Instrument</vt:lpstr>
      <vt:lpstr>Comparator Instrument</vt:lpstr>
      <vt:lpstr>Comparator Temperature Register</vt:lpstr>
      <vt:lpstr>Comparator low_register Register</vt:lpstr>
      <vt:lpstr>Comparator high_register Register</vt:lpstr>
      <vt:lpstr>Comparator Status Register</vt:lpstr>
      <vt:lpstr>Clock Frequency Counter Instrument</vt:lpstr>
      <vt:lpstr>Clock Frequency Counter Instrument</vt:lpstr>
      <vt:lpstr>Clock Frequency Counter o_clock_freq Register</vt:lpstr>
      <vt:lpstr>Clock Generator Instrument</vt:lpstr>
      <vt:lpstr>Clock Generator Instrument</vt:lpstr>
      <vt:lpstr>Power Supply Monitor Instrument</vt:lpstr>
      <vt:lpstr>Power Supply Monitor Instrument</vt:lpstr>
      <vt:lpstr>Power Supply Monitor reference Register Reference value of what the power supply voltage should be as a Signal(intbv(0)[16:]) type. Setting the reference value to zero (0) will reset the under and over signals.</vt:lpstr>
      <vt:lpstr>Power Supply Monitor Status Register over: Signal to indicate the monitor detected the voltage exceeded the delta setting. Signal(bool(0)) type. under: Signal to indicate the monitor detected the voltage fell below the delta setting. Signal(bool(0)) type.</vt:lpstr>
      <vt:lpstr>Power Supply Monitor noise_flag Register noise_flag: Signal to enable or disable noise influence on Power Supply Monitoring. Signal(bool(1)) type.</vt:lpstr>
      <vt:lpstr>Power Supply Monitor delta Register The amount of mV variance allowed around the voltage reference as a Signal(intbv(0)[8:]) type.</vt:lpstr>
      <vt:lpstr>Noise Maker Instrument</vt:lpstr>
      <vt:lpstr>Noise Maker Instrument</vt:lpstr>
      <vt:lpstr>Noise Maker num_toggles Register Number of toggles to perform per stage.  Signal(intbv(0, min=0, max=MAX_TOGGLES))</vt:lpstr>
      <vt:lpstr>Noise Maker num_stages Register Number of stages to perform per clock cycle.  Signal(intbv(0, min=0, max=MAX_STAGES))</vt:lpstr>
      <vt:lpstr>Standard’s Models</vt:lpstr>
      <vt:lpstr>Standard’s Models</vt:lpstr>
      <vt:lpstr>Std1149_1_TAP Entity</vt:lpstr>
      <vt:lpstr>Test Data Register (TDR)</vt:lpstr>
      <vt:lpstr>Test Instruction Register (TIR)</vt:lpstr>
      <vt:lpstr>Standard’s Models</vt:lpstr>
      <vt:lpstr>Select WIR (SELWIR)</vt:lpstr>
      <vt:lpstr>Wrapper Bypass (WBY)</vt:lpstr>
      <vt:lpstr>Wrapper Data Register MUX(WDRMUX)</vt:lpstr>
      <vt:lpstr>Wrapper Instruction Register (WIR)</vt:lpstr>
      <vt:lpstr>Wrapper Instruction Register MUX(WIRMUX)</vt:lpstr>
      <vt:lpstr>Wrapper ScanRegister (WSREG)</vt:lpstr>
      <vt:lpstr>Standard’s Models</vt:lpstr>
      <vt:lpstr>SIB MUX POST</vt:lpstr>
      <vt:lpstr>SIB MUX PRE</vt:lpstr>
      <vt:lpstr>Standard’s Models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bvt</dc:creator>
  <cp:lastModifiedBy>bvt</cp:lastModifiedBy>
  <cp:revision>67</cp:revision>
  <dcterms:created xsi:type="dcterms:W3CDTF">2019-05-02T17:21:38Z</dcterms:created>
  <dcterms:modified xsi:type="dcterms:W3CDTF">2020-08-05T19:19:38Z</dcterms:modified>
</cp:coreProperties>
</file>