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5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B2B2B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CB0-10DD-4055-8A4B-04E2D251AEC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999B-A4D7-4292-B1AD-2E357817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5A1E-739F-4626-8AC3-85AD72F025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6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5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6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5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2019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Hardware Simulation</a:t>
            </a:r>
            <a:br>
              <a:rPr lang="en-US" sz="5400" dirty="0" smtClean="0"/>
            </a:br>
            <a:r>
              <a:rPr lang="en-US" sz="5400" dirty="0" smtClean="0"/>
              <a:t>and Software Models for P1687.1 and P2654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Bradford G. Van Treuren</a:t>
            </a:r>
            <a:br>
              <a:rPr lang="en-US" dirty="0" smtClean="0"/>
            </a:br>
            <a:r>
              <a:rPr lang="en-US" dirty="0" smtClean="0"/>
              <a:t>18 July 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</a:t>
            </a:r>
            <a:r>
              <a:rPr lang="en-US" dirty="0"/>
              <a:t>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LED Simulated Instrument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1438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028950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0725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86099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49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3086099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9799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260" y="326409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>
            <a:off x="3848100" y="33242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57625" y="2724434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48100" y="245897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Thermometer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Thermometer Simulated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1733550"/>
            <a:ext cx="32004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81800" y="29739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67000" y="24955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43100" y="17335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4050" y="199900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1943100" y="173355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0" y="184107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15" name="Right Arrow 14"/>
          <p:cNvSpPr/>
          <p:nvPr/>
        </p:nvSpPr>
        <p:spPr>
          <a:xfrm>
            <a:off x="2714626" y="206240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705101" y="179695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667000" y="28003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667000" y="31051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7000" y="34099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67000" y="37147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72400" y="29570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temperature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2440573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hermal_register1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2745373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thermal_register2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30501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thermal_register3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3352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thermal_register4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36597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thermal_register5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549" y="3951103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14524" y="42100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</a:t>
            </a:r>
            <a:r>
              <a:rPr lang="en-US" sz="1400" dirty="0" err="1" smtClean="0"/>
              <a:t>eset_n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2705100" y="400825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705099" y="427793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/>
          <p:cNvSpPr/>
          <p:nvPr/>
        </p:nvSpPr>
        <p:spPr>
          <a:xfrm>
            <a:off x="4495800" y="2960102"/>
            <a:ext cx="516523" cy="51652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10" idx="3"/>
            <a:endCxn id="31" idx="0"/>
          </p:cNvCxnSpPr>
          <p:nvPr/>
        </p:nvCxnSpPr>
        <p:spPr>
          <a:xfrm>
            <a:off x="3581400" y="2609850"/>
            <a:ext cx="1172662" cy="350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31" idx="1"/>
          </p:cNvCxnSpPr>
          <p:nvPr/>
        </p:nvCxnSpPr>
        <p:spPr>
          <a:xfrm>
            <a:off x="3581400" y="2914650"/>
            <a:ext cx="990043" cy="121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3"/>
            <a:endCxn id="31" idx="2"/>
          </p:cNvCxnSpPr>
          <p:nvPr/>
        </p:nvCxnSpPr>
        <p:spPr>
          <a:xfrm flipV="1">
            <a:off x="3581400" y="3218364"/>
            <a:ext cx="914400" cy="1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31" idx="3"/>
          </p:cNvCxnSpPr>
          <p:nvPr/>
        </p:nvCxnSpPr>
        <p:spPr>
          <a:xfrm flipV="1">
            <a:off x="3581400" y="3400982"/>
            <a:ext cx="990043" cy="1232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0" idx="3"/>
            <a:endCxn id="31" idx="4"/>
          </p:cNvCxnSpPr>
          <p:nvPr/>
        </p:nvCxnSpPr>
        <p:spPr>
          <a:xfrm flipV="1">
            <a:off x="3581400" y="3476625"/>
            <a:ext cx="1172662" cy="352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/>
          <p:cNvSpPr/>
          <p:nvPr/>
        </p:nvSpPr>
        <p:spPr>
          <a:xfrm>
            <a:off x="5486400" y="2762250"/>
            <a:ext cx="914400" cy="720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31" idx="6"/>
          </p:cNvCxnSpPr>
          <p:nvPr/>
        </p:nvCxnSpPr>
        <p:spPr>
          <a:xfrm flipV="1">
            <a:off x="5012323" y="3122399"/>
            <a:ext cx="474077" cy="959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3"/>
            <a:endCxn id="9" idx="1"/>
          </p:cNvCxnSpPr>
          <p:nvPr/>
        </p:nvCxnSpPr>
        <p:spPr>
          <a:xfrm>
            <a:off x="6400800" y="3122399"/>
            <a:ext cx="381000" cy="39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>
            <a:off x="609600" y="2497723"/>
            <a:ext cx="228600" cy="1497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0680" y="2429395"/>
            <a:ext cx="523220" cy="1609205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sz="1100" dirty="0" smtClean="0"/>
              <a:t>From MBIST Instruments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886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Instrument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809750"/>
            <a:ext cx="3124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8443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62050" y="21098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1" name="Left Brace 10"/>
          <p:cNvSpPr/>
          <p:nvPr/>
        </p:nvSpPr>
        <p:spPr>
          <a:xfrm>
            <a:off x="1181100" y="18443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9518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13" name="Right Arrow 12"/>
          <p:cNvSpPr/>
          <p:nvPr/>
        </p:nvSpPr>
        <p:spPr>
          <a:xfrm>
            <a:off x="1952626" y="21732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9077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4193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6782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</a:t>
            </a:r>
            <a:r>
              <a:rPr lang="en-US" sz="1400" dirty="0" err="1" smtClean="0"/>
              <a:t>eset_n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4765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7461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05000" y="30325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05000" y="33373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905000" y="36421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2977575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temperature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599" y="3282375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low_register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5871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dirty="0" err="1" smtClean="0"/>
              <a:t>igh_register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5" name="Right Arrow 24"/>
          <p:cNvSpPr/>
          <p:nvPr/>
        </p:nvSpPr>
        <p:spPr>
          <a:xfrm>
            <a:off x="59436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tatus_register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0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0CC8F-45B3-4F56-B96B-074DA4F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" y="15040"/>
            <a:ext cx="900637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MBIST with temperature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CE956A0-8318-4D63-BF9B-E4690D740900}"/>
              </a:ext>
            </a:extLst>
          </p:cNvPr>
          <p:cNvSpPr/>
          <p:nvPr/>
        </p:nvSpPr>
        <p:spPr>
          <a:xfrm>
            <a:off x="6584953" y="4394667"/>
            <a:ext cx="498710" cy="15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305814-7777-46E4-8A3C-D974C10B93DC}"/>
              </a:ext>
            </a:extLst>
          </p:cNvPr>
          <p:cNvSpPr/>
          <p:nvPr/>
        </p:nvSpPr>
        <p:spPr>
          <a:xfrm>
            <a:off x="6592597" y="2914650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CBD6CF-CE3E-43AE-869F-3F14CB9633FD}"/>
              </a:ext>
            </a:extLst>
          </p:cNvPr>
          <p:cNvSpPr/>
          <p:nvPr/>
        </p:nvSpPr>
        <p:spPr>
          <a:xfrm>
            <a:off x="6592597" y="3112455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12132D-A629-4C51-ADB0-4BD1E993475E}"/>
              </a:ext>
            </a:extLst>
          </p:cNvPr>
          <p:cNvSpPr/>
          <p:nvPr/>
        </p:nvSpPr>
        <p:spPr>
          <a:xfrm>
            <a:off x="6592600" y="2516312"/>
            <a:ext cx="498710" cy="15195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BYP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B8A02F-7E41-49E3-B9FB-D5DC7AAE109F}"/>
              </a:ext>
            </a:extLst>
          </p:cNvPr>
          <p:cNvSpPr/>
          <p:nvPr/>
        </p:nvSpPr>
        <p:spPr>
          <a:xfrm>
            <a:off x="5881385" y="3917873"/>
            <a:ext cx="1699517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black"/>
                </a:solidFill>
              </a:rPr>
              <a:t>Thermometer + Comparator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AEB0CA7-9C3C-4897-BF73-0E042D3EDE24}"/>
              </a:ext>
            </a:extLst>
          </p:cNvPr>
          <p:cNvSpPr/>
          <p:nvPr/>
        </p:nvSpPr>
        <p:spPr>
          <a:xfrm>
            <a:off x="4878768" y="2376274"/>
            <a:ext cx="3886200" cy="27100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CA87945D-2121-491C-BD10-5BE800C8F8B3}"/>
              </a:ext>
            </a:extLst>
          </p:cNvPr>
          <p:cNvSpPr/>
          <p:nvPr/>
        </p:nvSpPr>
        <p:spPr>
          <a:xfrm rot="16200000">
            <a:off x="4479437" y="2837571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 dirty="0">
                <a:solidFill>
                  <a:prstClr val="white"/>
                </a:solidFill>
              </a:rPr>
              <a:t>1687 I/F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67FBFE-E83D-4D6B-9E73-379C55D6E8E9}"/>
              </a:ext>
            </a:extLst>
          </p:cNvPr>
          <p:cNvSpPr/>
          <p:nvPr/>
        </p:nvSpPr>
        <p:spPr>
          <a:xfrm>
            <a:off x="5389208" y="3943330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2C22EF-04C2-4777-A10C-9DDD5797D2DC}"/>
              </a:ext>
            </a:extLst>
          </p:cNvPr>
          <p:cNvSpPr/>
          <p:nvPr/>
        </p:nvSpPr>
        <p:spPr>
          <a:xfrm>
            <a:off x="5393118" y="3516185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0F7ABF-14DB-4AD6-9147-255363F81855}"/>
              </a:ext>
            </a:extLst>
          </p:cNvPr>
          <p:cNvSpPr/>
          <p:nvPr/>
        </p:nvSpPr>
        <p:spPr>
          <a:xfrm>
            <a:off x="7278400" y="3516185"/>
            <a:ext cx="292598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WIR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DF5621-D1D8-45E7-BB2D-42AC349D690E}"/>
              </a:ext>
            </a:extLst>
          </p:cNvPr>
          <p:cNvSpPr/>
          <p:nvPr/>
        </p:nvSpPr>
        <p:spPr>
          <a:xfrm>
            <a:off x="7646457" y="4562477"/>
            <a:ext cx="365946" cy="178809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reg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507259-5D23-4FD1-A1A1-4EA55DBD559B}"/>
              </a:ext>
            </a:extLst>
          </p:cNvPr>
          <p:cNvSpPr/>
          <p:nvPr/>
        </p:nvSpPr>
        <p:spPr>
          <a:xfrm>
            <a:off x="7711825" y="3916433"/>
            <a:ext cx="236420" cy="2286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800" dirty="0">
                <a:solidFill>
                  <a:prstClr val="white"/>
                </a:solidFill>
              </a:rPr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0D3F87-9550-4719-9CE9-57F49545A8E9}"/>
              </a:ext>
            </a:extLst>
          </p:cNvPr>
          <p:cNvSpPr/>
          <p:nvPr/>
        </p:nvSpPr>
        <p:spPr>
          <a:xfrm>
            <a:off x="5389208" y="4391748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SIB3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xmlns="" id="{00677D04-9560-4144-A62F-13DB461F21E0}"/>
              </a:ext>
            </a:extLst>
          </p:cNvPr>
          <p:cNvSpPr/>
          <p:nvPr/>
        </p:nvSpPr>
        <p:spPr>
          <a:xfrm rot="16200000">
            <a:off x="7006873" y="2748957"/>
            <a:ext cx="842498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WDRmux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xmlns="" id="{C573388D-B1B8-4269-8A6E-4042E7E8568C}"/>
              </a:ext>
            </a:extLst>
          </p:cNvPr>
          <p:cNvSpPr/>
          <p:nvPr/>
        </p:nvSpPr>
        <p:spPr>
          <a:xfrm rot="16200000">
            <a:off x="7790457" y="3281545"/>
            <a:ext cx="520272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WIR mux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64A1C4A-4892-4B0F-A015-F7EB1E9D1D1E}"/>
              </a:ext>
            </a:extLst>
          </p:cNvPr>
          <p:cNvSpPr/>
          <p:nvPr/>
        </p:nvSpPr>
        <p:spPr>
          <a:xfrm>
            <a:off x="5881382" y="3516185"/>
            <a:ext cx="504765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SELWIR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7869C3A-9A69-49BE-8724-32F5A3BEB8BC}"/>
              </a:ext>
            </a:extLst>
          </p:cNvPr>
          <p:cNvSpPr/>
          <p:nvPr/>
        </p:nvSpPr>
        <p:spPr>
          <a:xfrm>
            <a:off x="6584953" y="4705794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A1C1DCC-39D1-41B6-A2A8-782C8D57112F}"/>
              </a:ext>
            </a:extLst>
          </p:cNvPr>
          <p:cNvCxnSpPr>
            <a:cxnSpLocks/>
          </p:cNvCxnSpPr>
          <p:nvPr/>
        </p:nvCxnSpPr>
        <p:spPr>
          <a:xfrm>
            <a:off x="5621721" y="3827431"/>
            <a:ext cx="2732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59354B1-7B33-4C0D-9C4B-EB0FF74D280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78869" y="3605006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122C726-7DDA-4CC4-9FBA-6D3667E89E0E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386149" y="3605006"/>
            <a:ext cx="8922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1B9CC44-49D9-4793-A46E-41398B36DC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70997" y="3605006"/>
            <a:ext cx="3367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DDE8180-B217-4F93-B710-79A1C1AC12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70999" y="2891832"/>
            <a:ext cx="17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9F27CCCD-208C-45D6-8AEB-2B3CC93B962D}"/>
              </a:ext>
            </a:extLst>
          </p:cNvPr>
          <p:cNvCxnSpPr>
            <a:cxnSpLocks/>
          </p:cNvCxnSpPr>
          <p:nvPr/>
        </p:nvCxnSpPr>
        <p:spPr>
          <a:xfrm>
            <a:off x="7747326" y="3287247"/>
            <a:ext cx="1603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15C7B7DD-D47C-4712-948A-04A28217B8B9}"/>
              </a:ext>
            </a:extLst>
          </p:cNvPr>
          <p:cNvCxnSpPr>
            <a:cxnSpLocks/>
          </p:cNvCxnSpPr>
          <p:nvPr/>
        </p:nvCxnSpPr>
        <p:spPr>
          <a:xfrm>
            <a:off x="7747326" y="2891833"/>
            <a:ext cx="0" cy="3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E48962E-4DC7-4224-9374-FA8DBAEAFC5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93471" y="3424420"/>
            <a:ext cx="160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A4B7A18-AEFE-472C-B94F-8A758BD424B9}"/>
              </a:ext>
            </a:extLst>
          </p:cNvPr>
          <p:cNvCxnSpPr>
            <a:cxnSpLocks/>
          </p:cNvCxnSpPr>
          <p:nvPr/>
        </p:nvCxnSpPr>
        <p:spPr>
          <a:xfrm>
            <a:off x="8353859" y="3424421"/>
            <a:ext cx="0" cy="403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0C6C995-B386-46BD-B752-65677D45DFB5}"/>
              </a:ext>
            </a:extLst>
          </p:cNvPr>
          <p:cNvCxnSpPr>
            <a:cxnSpLocks/>
          </p:cNvCxnSpPr>
          <p:nvPr/>
        </p:nvCxnSpPr>
        <p:spPr>
          <a:xfrm>
            <a:off x="4953543" y="2698222"/>
            <a:ext cx="317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5AAB429-C319-43DD-AC81-0CF71A11B288}"/>
              </a:ext>
            </a:extLst>
          </p:cNvPr>
          <p:cNvCxnSpPr>
            <a:cxnSpLocks/>
          </p:cNvCxnSpPr>
          <p:nvPr/>
        </p:nvCxnSpPr>
        <p:spPr>
          <a:xfrm>
            <a:off x="5271089" y="2698891"/>
            <a:ext cx="0" cy="90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BE47D13D-F6C1-4DAD-831E-9A73E22F05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1088" y="3605006"/>
            <a:ext cx="12203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08E83484-D235-4945-831C-5A53BAC10D36}"/>
              </a:ext>
            </a:extLst>
          </p:cNvPr>
          <p:cNvCxnSpPr>
            <a:cxnSpLocks/>
          </p:cNvCxnSpPr>
          <p:nvPr/>
        </p:nvCxnSpPr>
        <p:spPr>
          <a:xfrm>
            <a:off x="6133767" y="3770281"/>
            <a:ext cx="1915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A2EDACA-B066-4CC2-A49F-DFFEFB7EE053}"/>
              </a:ext>
            </a:extLst>
          </p:cNvPr>
          <p:cNvCxnSpPr>
            <a:cxnSpLocks/>
          </p:cNvCxnSpPr>
          <p:nvPr/>
        </p:nvCxnSpPr>
        <p:spPr>
          <a:xfrm>
            <a:off x="8048921" y="3634489"/>
            <a:ext cx="0" cy="13579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D9CCC378-CC11-4B88-8FBE-D5E714F7A59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3765" y="3693833"/>
            <a:ext cx="0" cy="76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7AC1AB2-9A1D-4198-98B3-72B1DB88DD4D}"/>
              </a:ext>
            </a:extLst>
          </p:cNvPr>
          <p:cNvCxnSpPr>
            <a:cxnSpLocks/>
          </p:cNvCxnSpPr>
          <p:nvPr/>
        </p:nvCxnSpPr>
        <p:spPr>
          <a:xfrm>
            <a:off x="7336218" y="3287247"/>
            <a:ext cx="0" cy="2289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1C20412D-804B-4A67-BA2C-C1D840A9C89B}"/>
              </a:ext>
            </a:extLst>
          </p:cNvPr>
          <p:cNvCxnSpPr>
            <a:cxnSpLocks/>
          </p:cNvCxnSpPr>
          <p:nvPr/>
        </p:nvCxnSpPr>
        <p:spPr>
          <a:xfrm>
            <a:off x="7507668" y="3192340"/>
            <a:ext cx="0" cy="32384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67A9B0DF-248C-4E38-9ECB-D85F3FC79AB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1310" y="2592290"/>
            <a:ext cx="190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3E44E9CE-AA91-478E-9C8D-D818639F8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308" y="2990630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56BB4F0-E4A9-478F-B72D-0A423C63D8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91308" y="3186561"/>
            <a:ext cx="190526" cy="1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AA0CD164-C31B-43BC-BA24-BFCC5FC8608D}"/>
              </a:ext>
            </a:extLst>
          </p:cNvPr>
          <p:cNvCxnSpPr>
            <a:cxnSpLocks/>
          </p:cNvCxnSpPr>
          <p:nvPr/>
        </p:nvCxnSpPr>
        <p:spPr>
          <a:xfrm>
            <a:off x="5450268" y="3713131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0B9430B3-C8F8-474F-B86D-78DA9FEA27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7179" y="403053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06F18415-B04E-421C-926B-8B7283C52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1620" y="4480569"/>
            <a:ext cx="10759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CA7DB370-6CE6-45C8-845C-180D7D8F84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674958" y="4032152"/>
            <a:ext cx="206424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A99860B6-CD7F-4722-8778-E778BDCE5A9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9707" y="4030733"/>
            <a:ext cx="122120" cy="14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2C04FE35-9594-44B2-97B6-456866A713C5}"/>
              </a:ext>
            </a:extLst>
          </p:cNvPr>
          <p:cNvCxnSpPr>
            <a:cxnSpLocks/>
          </p:cNvCxnSpPr>
          <p:nvPr/>
        </p:nvCxnSpPr>
        <p:spPr>
          <a:xfrm>
            <a:off x="5621718" y="4229100"/>
            <a:ext cx="245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AB77ADA8-D7E6-43B8-8B78-7157BC58D943}"/>
              </a:ext>
            </a:extLst>
          </p:cNvPr>
          <p:cNvCxnSpPr>
            <a:cxnSpLocks/>
          </p:cNvCxnSpPr>
          <p:nvPr/>
        </p:nvCxnSpPr>
        <p:spPr>
          <a:xfrm>
            <a:off x="8079168" y="4030533"/>
            <a:ext cx="0" cy="1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2D82AAA5-D72A-4C67-80AB-6C3CC26BDE6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948247" y="4030733"/>
            <a:ext cx="13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1DC59837-2467-4873-B968-F9B21C31F328}"/>
              </a:ext>
            </a:extLst>
          </p:cNvPr>
          <p:cNvCxnSpPr>
            <a:cxnSpLocks/>
          </p:cNvCxnSpPr>
          <p:nvPr/>
        </p:nvCxnSpPr>
        <p:spPr>
          <a:xfrm>
            <a:off x="5621718" y="3713131"/>
            <a:ext cx="0" cy="114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D94C89E8-802E-4A6C-A34D-6958E7AC2C46}"/>
              </a:ext>
            </a:extLst>
          </p:cNvPr>
          <p:cNvCxnSpPr>
            <a:cxnSpLocks/>
          </p:cNvCxnSpPr>
          <p:nvPr/>
        </p:nvCxnSpPr>
        <p:spPr>
          <a:xfrm>
            <a:off x="5267178" y="3886200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F0507B3-3029-438C-9D61-2D054DD4F964}"/>
              </a:ext>
            </a:extLst>
          </p:cNvPr>
          <p:cNvCxnSpPr>
            <a:cxnSpLocks/>
          </p:cNvCxnSpPr>
          <p:nvPr/>
        </p:nvCxnSpPr>
        <p:spPr>
          <a:xfrm>
            <a:off x="5271389" y="3884581"/>
            <a:ext cx="0" cy="145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7667171E-57F0-49A3-A477-B7A3AF4FCE56}"/>
              </a:ext>
            </a:extLst>
          </p:cNvPr>
          <p:cNvCxnSpPr>
            <a:cxnSpLocks/>
          </p:cNvCxnSpPr>
          <p:nvPr/>
        </p:nvCxnSpPr>
        <p:spPr>
          <a:xfrm>
            <a:off x="5281616" y="4292428"/>
            <a:ext cx="0" cy="185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DDEE8051-E06C-41B0-BC7D-4DCCF60CD8FC}"/>
              </a:ext>
            </a:extLst>
          </p:cNvPr>
          <p:cNvCxnSpPr>
            <a:cxnSpLocks/>
          </p:cNvCxnSpPr>
          <p:nvPr/>
        </p:nvCxnSpPr>
        <p:spPr>
          <a:xfrm>
            <a:off x="5621718" y="4120978"/>
            <a:ext cx="0" cy="1081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E2205573-4F5B-4B17-B183-80B27EB35132}"/>
              </a:ext>
            </a:extLst>
          </p:cNvPr>
          <p:cNvCxnSpPr>
            <a:cxnSpLocks/>
          </p:cNvCxnSpPr>
          <p:nvPr/>
        </p:nvCxnSpPr>
        <p:spPr>
          <a:xfrm>
            <a:off x="5450268" y="412097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4C90EC04-DF73-4B82-B1C6-298E85627B10}"/>
              </a:ext>
            </a:extLst>
          </p:cNvPr>
          <p:cNvCxnSpPr>
            <a:cxnSpLocks/>
          </p:cNvCxnSpPr>
          <p:nvPr/>
        </p:nvCxnSpPr>
        <p:spPr>
          <a:xfrm>
            <a:off x="5281617" y="4294044"/>
            <a:ext cx="16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2C2911EF-C3CB-4467-A4CA-56CAA960E26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5674959" y="4472887"/>
            <a:ext cx="909994" cy="76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C073D98C-9840-4ECC-9279-6A779EE95C8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64671" y="4781772"/>
            <a:ext cx="2202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78231FB9-327D-432E-8027-B0B8E8E4F494}"/>
              </a:ext>
            </a:extLst>
          </p:cNvPr>
          <p:cNvCxnSpPr>
            <a:cxnSpLocks/>
          </p:cNvCxnSpPr>
          <p:nvPr/>
        </p:nvCxnSpPr>
        <p:spPr>
          <a:xfrm>
            <a:off x="6364668" y="4477614"/>
            <a:ext cx="0" cy="30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anual Operation 153">
            <a:extLst>
              <a:ext uri="{FF2B5EF4-FFF2-40B4-BE49-F238E27FC236}">
                <a16:creationId xmlns:a16="http://schemas.microsoft.com/office/drawing/2014/main" xmlns="" id="{164190CC-D9A5-4FED-8A62-BB8155AC0449}"/>
              </a:ext>
            </a:extLst>
          </p:cNvPr>
          <p:cNvSpPr/>
          <p:nvPr/>
        </p:nvSpPr>
        <p:spPr>
          <a:xfrm rot="16200000">
            <a:off x="7125076" y="4560885"/>
            <a:ext cx="520272" cy="187763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mux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AD4C12EF-F21B-49EC-9D40-6098B98C1FA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3662" y="4781772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xmlns="" id="{9E4257ED-0938-4B5A-83F7-62FDA0C0711D}"/>
              </a:ext>
            </a:extLst>
          </p:cNvPr>
          <p:cNvCxnSpPr>
            <a:cxnSpLocks/>
          </p:cNvCxnSpPr>
          <p:nvPr/>
        </p:nvCxnSpPr>
        <p:spPr>
          <a:xfrm>
            <a:off x="6478632" y="2592293"/>
            <a:ext cx="0" cy="101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0F226DB7-6F08-4CD6-87FA-DFE0042C6BC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8635" y="2592290"/>
            <a:ext cx="11396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B51CF136-9C51-4F48-9ACC-A5493B797222}"/>
              </a:ext>
            </a:extLst>
          </p:cNvPr>
          <p:cNvCxnSpPr>
            <a:cxnSpLocks/>
            <a:stCxn id="174" idx="6"/>
            <a:endCxn id="4" idx="1"/>
          </p:cNvCxnSpPr>
          <p:nvPr/>
        </p:nvCxnSpPr>
        <p:spPr>
          <a:xfrm flipV="1">
            <a:off x="6496207" y="2990629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xmlns="" id="{B4FFD801-4103-449A-A949-C18DC6219093}"/>
              </a:ext>
            </a:extLst>
          </p:cNvPr>
          <p:cNvCxnSpPr>
            <a:cxnSpLocks/>
            <a:stCxn id="175" idx="6"/>
            <a:endCxn id="5" idx="1"/>
          </p:cNvCxnSpPr>
          <p:nvPr/>
        </p:nvCxnSpPr>
        <p:spPr>
          <a:xfrm flipV="1">
            <a:off x="6496372" y="3188436"/>
            <a:ext cx="96227" cy="39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19BB33B8-BAEC-4D20-96C9-2E4D54DB810C}"/>
              </a:ext>
            </a:extLst>
          </p:cNvPr>
          <p:cNvSpPr/>
          <p:nvPr/>
        </p:nvSpPr>
        <p:spPr>
          <a:xfrm>
            <a:off x="6461918" y="2975283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90CB78A5-3DE1-4A24-A8CC-38B1D4447F6A}"/>
              </a:ext>
            </a:extLst>
          </p:cNvPr>
          <p:cNvSpPr/>
          <p:nvPr/>
        </p:nvSpPr>
        <p:spPr>
          <a:xfrm>
            <a:off x="6462083" y="317519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xmlns="" id="{A403641E-A3D1-4799-B0FA-AED9245FFF88}"/>
              </a:ext>
            </a:extLst>
          </p:cNvPr>
          <p:cNvSpPr/>
          <p:nvPr/>
        </p:nvSpPr>
        <p:spPr>
          <a:xfrm>
            <a:off x="6460260" y="358786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66A81A91-F413-4E60-80E8-570B5CE8422F}"/>
              </a:ext>
            </a:extLst>
          </p:cNvPr>
          <p:cNvCxnSpPr>
            <a:cxnSpLocks/>
          </p:cNvCxnSpPr>
          <p:nvPr/>
        </p:nvCxnSpPr>
        <p:spPr>
          <a:xfrm>
            <a:off x="7385213" y="4343400"/>
            <a:ext cx="442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F031E6ED-00F2-4696-94DE-D5ED7F556E7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27838" y="4343402"/>
            <a:ext cx="1592" cy="219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9D7873A7-B38E-4E0E-999D-A8D99E1EABD9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385212" y="4344601"/>
            <a:ext cx="0" cy="10205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87A0444B-718A-4A6A-B4B6-BABDFF5C859F}"/>
              </a:ext>
            </a:extLst>
          </p:cNvPr>
          <p:cNvCxnSpPr>
            <a:cxnSpLocks/>
            <a:stCxn id="154" idx="2"/>
            <a:endCxn id="14" idx="1"/>
          </p:cNvCxnSpPr>
          <p:nvPr/>
        </p:nvCxnSpPr>
        <p:spPr>
          <a:xfrm flipV="1">
            <a:off x="7479097" y="4651881"/>
            <a:ext cx="167363" cy="28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1E675435-DFF2-4975-9AF8-494706C3134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83662" y="4472884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D4062CF4-B13E-47AB-B19E-7830CF679AB4}"/>
              </a:ext>
            </a:extLst>
          </p:cNvPr>
          <p:cNvCxnSpPr>
            <a:cxnSpLocks/>
          </p:cNvCxnSpPr>
          <p:nvPr/>
        </p:nvCxnSpPr>
        <p:spPr>
          <a:xfrm>
            <a:off x="5619387" y="5022078"/>
            <a:ext cx="255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B5962664-77AB-4C22-B744-FA1D7E777B23}"/>
              </a:ext>
            </a:extLst>
          </p:cNvPr>
          <p:cNvCxnSpPr>
            <a:cxnSpLocks/>
          </p:cNvCxnSpPr>
          <p:nvPr/>
        </p:nvCxnSpPr>
        <p:spPr>
          <a:xfrm flipH="1">
            <a:off x="8177169" y="4651039"/>
            <a:ext cx="2598" cy="37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xmlns="" id="{AFFB58B4-48F0-46C7-BE09-D9B319FC1825}"/>
              </a:ext>
            </a:extLst>
          </p:cNvPr>
          <p:cNvCxnSpPr>
            <a:cxnSpLocks/>
          </p:cNvCxnSpPr>
          <p:nvPr/>
        </p:nvCxnSpPr>
        <p:spPr>
          <a:xfrm flipV="1">
            <a:off x="8012406" y="4651039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xmlns="" id="{3EA60244-A450-4F73-8C99-75EF441B25DD}"/>
              </a:ext>
            </a:extLst>
          </p:cNvPr>
          <p:cNvCxnSpPr>
            <a:cxnSpLocks/>
          </p:cNvCxnSpPr>
          <p:nvPr/>
        </p:nvCxnSpPr>
        <p:spPr>
          <a:xfrm>
            <a:off x="5621117" y="4569393"/>
            <a:ext cx="0" cy="4526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xmlns="" id="{07DF6C1C-DB45-42C1-B837-959E48418FA5}"/>
              </a:ext>
            </a:extLst>
          </p:cNvPr>
          <p:cNvCxnSpPr>
            <a:cxnSpLocks/>
          </p:cNvCxnSpPr>
          <p:nvPr/>
        </p:nvCxnSpPr>
        <p:spPr>
          <a:xfrm>
            <a:off x="5449666" y="4569392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xmlns="" id="{B3E6B8A0-135A-448D-AF10-BBD1B0765586}"/>
              </a:ext>
            </a:extLst>
          </p:cNvPr>
          <p:cNvCxnSpPr>
            <a:cxnSpLocks/>
          </p:cNvCxnSpPr>
          <p:nvPr/>
        </p:nvCxnSpPr>
        <p:spPr>
          <a:xfrm>
            <a:off x="5112314" y="4742462"/>
            <a:ext cx="33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xmlns="" id="{6D8211AC-B0B0-4C85-9140-CD9F8ADC7C41}"/>
              </a:ext>
            </a:extLst>
          </p:cNvPr>
          <p:cNvCxnSpPr>
            <a:cxnSpLocks/>
          </p:cNvCxnSpPr>
          <p:nvPr/>
        </p:nvCxnSpPr>
        <p:spPr>
          <a:xfrm>
            <a:off x="5112314" y="3164286"/>
            <a:ext cx="0" cy="1576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xmlns="" id="{E562CE00-8FD2-4C83-81F6-738C4435D9CE}"/>
              </a:ext>
            </a:extLst>
          </p:cNvPr>
          <p:cNvCxnSpPr>
            <a:cxnSpLocks/>
          </p:cNvCxnSpPr>
          <p:nvPr/>
        </p:nvCxnSpPr>
        <p:spPr>
          <a:xfrm>
            <a:off x="4943664" y="3149915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17D0B512-BE19-4AE8-9775-2EBAFF8E2DDE}"/>
              </a:ext>
            </a:extLst>
          </p:cNvPr>
          <p:cNvSpPr/>
          <p:nvPr/>
        </p:nvSpPr>
        <p:spPr>
          <a:xfrm>
            <a:off x="4885363" y="1085851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xmlns="" id="{C8C9F86A-12F0-4CEC-8AA6-3AC4D725F832}"/>
              </a:ext>
            </a:extLst>
          </p:cNvPr>
          <p:cNvSpPr/>
          <p:nvPr/>
        </p:nvSpPr>
        <p:spPr>
          <a:xfrm rot="16200000">
            <a:off x="4478188" y="1557068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 dirty="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4956696" y="1886618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D87AC21-5DA3-4AEF-ABA8-95F38D872B33}"/>
              </a:ext>
            </a:extLst>
          </p:cNvPr>
          <p:cNvSpPr/>
          <p:nvPr/>
        </p:nvSpPr>
        <p:spPr>
          <a:xfrm>
            <a:off x="5489360" y="1827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E80762C3-4C3C-4E21-A485-024069189359}"/>
              </a:ext>
            </a:extLst>
          </p:cNvPr>
          <p:cNvSpPr/>
          <p:nvPr/>
        </p:nvSpPr>
        <p:spPr>
          <a:xfrm>
            <a:off x="5493271" y="1345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315C90F1-6EAA-47CE-B6C0-E128397FACE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779024" y="1433982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74522AEA-6241-4747-8B3D-39D951117EF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52291" y="1433982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5550421" y="1542107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4DEF5E21-FD4E-4B9D-98E2-2FD2B27A33C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67331" y="191436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9AB27C35-2ABF-4328-9F64-B67363E1F223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775113" y="1915982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5721871" y="1542107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5367331" y="1715176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5371542" y="1713558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5721871" y="2004806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5550421" y="2004809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5125349" y="2165792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3BD2962A-3257-4E6E-9BEE-4FD083EB94D0}"/>
              </a:ext>
            </a:extLst>
          </p:cNvPr>
          <p:cNvSpPr/>
          <p:nvPr/>
        </p:nvSpPr>
        <p:spPr>
          <a:xfrm>
            <a:off x="5994234" y="1315783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PowerSupplyMonitor</a:t>
            </a:r>
            <a:endParaRPr lang="en-US" sz="900" dirty="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5723496" y="1695008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7310072" y="1445099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7142712" y="1445100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35EB641-D2D2-4ABC-8D54-22786D7AE299}"/>
              </a:ext>
            </a:extLst>
          </p:cNvPr>
          <p:cNvSpPr/>
          <p:nvPr/>
        </p:nvSpPr>
        <p:spPr>
          <a:xfrm>
            <a:off x="5982233" y="1790641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 err="1">
                <a:solidFill>
                  <a:prstClr val="white"/>
                </a:solidFill>
              </a:rPr>
              <a:t>NoiseMaker</a:t>
            </a:r>
            <a:endParaRPr lang="en-US" sz="900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5721873" y="2169256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6933155" y="1919853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6769916" y="1918168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5125346" y="1884493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AE200014-E3DA-4FB6-8AE9-7AC69FADA457}"/>
              </a:ext>
            </a:extLst>
          </p:cNvPr>
          <p:cNvSpPr/>
          <p:nvPr/>
        </p:nvSpPr>
        <p:spPr>
          <a:xfrm>
            <a:off x="4239121" y="1395851"/>
            <a:ext cx="293417" cy="1631178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vert="vert270"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ysClr val="window" lastClr="FFFFFF"/>
                </a:solidFill>
                <a:latin typeface="Goudy Old Style"/>
              </a:rPr>
              <a:t>Transform engine</a:t>
            </a:r>
          </a:p>
        </p:txBody>
      </p:sp>
      <p:sp>
        <p:nvSpPr>
          <p:cNvPr id="131" name="Left-Right Arrow 28">
            <a:extLst>
              <a:ext uri="{FF2B5EF4-FFF2-40B4-BE49-F238E27FC236}">
                <a16:creationId xmlns:a16="http://schemas.microsoft.com/office/drawing/2014/main" xmlns="" id="{8615E9E8-9D40-47C3-9F24-A9BCF797DE95}"/>
              </a:ext>
            </a:extLst>
          </p:cNvPr>
          <p:cNvSpPr/>
          <p:nvPr/>
        </p:nvSpPr>
        <p:spPr>
          <a:xfrm>
            <a:off x="3981546" y="1630595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E4A4DDDD-7D7A-4694-A109-88B16E5474BE}"/>
              </a:ext>
            </a:extLst>
          </p:cNvPr>
          <p:cNvSpPr/>
          <p:nvPr/>
        </p:nvSpPr>
        <p:spPr>
          <a:xfrm>
            <a:off x="4349871" y="2905252"/>
            <a:ext cx="82132" cy="1182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E3807C0B-0FB4-4284-AD06-2830DB8E77E7}"/>
              </a:ext>
            </a:extLst>
          </p:cNvPr>
          <p:cNvSpPr/>
          <p:nvPr/>
        </p:nvSpPr>
        <p:spPr>
          <a:xfrm>
            <a:off x="2908790" y="1680622"/>
            <a:ext cx="1055581" cy="153854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ysClr val="window" lastClr="FFFFFF"/>
                </a:solidFill>
                <a:latin typeface="Goudy Old Style"/>
              </a:rPr>
              <a:t>1687 portal register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xmlns="" id="{17CDB652-A940-4CA1-B3BD-DD4B752470ED}"/>
              </a:ext>
            </a:extLst>
          </p:cNvPr>
          <p:cNvSpPr/>
          <p:nvPr/>
        </p:nvSpPr>
        <p:spPr>
          <a:xfrm>
            <a:off x="2935671" y="1714611"/>
            <a:ext cx="82132" cy="11822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1" name="Left-Right Arrow 46">
            <a:extLst>
              <a:ext uri="{FF2B5EF4-FFF2-40B4-BE49-F238E27FC236}">
                <a16:creationId xmlns:a16="http://schemas.microsoft.com/office/drawing/2014/main" xmlns="" id="{3850E0F9-5B9C-485D-95FF-3602CB1BBDD7}"/>
              </a:ext>
            </a:extLst>
          </p:cNvPr>
          <p:cNvSpPr/>
          <p:nvPr/>
        </p:nvSpPr>
        <p:spPr>
          <a:xfrm>
            <a:off x="2635425" y="1245419"/>
            <a:ext cx="265301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73407487-E5DD-4C4C-A7F4-E67393CAFD5B}"/>
              </a:ext>
            </a:extLst>
          </p:cNvPr>
          <p:cNvSpPr/>
          <p:nvPr/>
        </p:nvSpPr>
        <p:spPr>
          <a:xfrm>
            <a:off x="2903320" y="5143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705EAEDA-29D0-49A6-A7F0-D04D08F7FDCA}"/>
              </a:ext>
            </a:extLst>
          </p:cNvPr>
          <p:cNvSpPr/>
          <p:nvPr/>
        </p:nvSpPr>
        <p:spPr>
          <a:xfrm>
            <a:off x="2903320" y="8572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484FF4BB-48CF-4D99-9DAA-BF0DB42A7A44}"/>
              </a:ext>
            </a:extLst>
          </p:cNvPr>
          <p:cNvSpPr txBox="1"/>
          <p:nvPr/>
        </p:nvSpPr>
        <p:spPr>
          <a:xfrm>
            <a:off x="3354986" y="1009914"/>
            <a:ext cx="167351" cy="45012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xmlns="" id="{11591D0B-04CC-4449-9F5F-472DA01CF5FA}"/>
              </a:ext>
            </a:extLst>
          </p:cNvPr>
          <p:cNvSpPr/>
          <p:nvPr/>
        </p:nvSpPr>
        <p:spPr>
          <a:xfrm>
            <a:off x="6347526" y="4462066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444CD638-30FD-4085-A556-A0440A7D5F6F}"/>
              </a:ext>
            </a:extLst>
          </p:cNvPr>
          <p:cNvSpPr/>
          <p:nvPr/>
        </p:nvSpPr>
        <p:spPr>
          <a:xfrm>
            <a:off x="2821370" y="498382"/>
            <a:ext cx="4825089" cy="5287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IP_1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23C9A19F-5BF1-4625-9315-0A33B1BD7A88}"/>
              </a:ext>
            </a:extLst>
          </p:cNvPr>
          <p:cNvSpPr/>
          <p:nvPr/>
        </p:nvSpPr>
        <p:spPr>
          <a:xfrm>
            <a:off x="2906309" y="662377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srgbClr val="000000"/>
                </a:solidFill>
                <a:latin typeface="Goudy Old Style"/>
              </a:rPr>
              <a:t>func register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F3D6E759-8AC8-48DC-B07E-ED5F2D591F4C}"/>
              </a:ext>
            </a:extLst>
          </p:cNvPr>
          <p:cNvSpPr/>
          <p:nvPr/>
        </p:nvSpPr>
        <p:spPr>
          <a:xfrm>
            <a:off x="2903320" y="514062"/>
            <a:ext cx="1061051" cy="151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defTabSz="342884">
              <a:defRPr/>
            </a:pPr>
            <a:r>
              <a:rPr lang="en-US" sz="800" dirty="0">
                <a:solidFill>
                  <a:prstClr val="black"/>
                </a:solidFill>
              </a:rPr>
              <a:t>Functional registers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12E8A6ED-5A44-499A-AA10-AB80B201A1EB}"/>
              </a:ext>
            </a:extLst>
          </p:cNvPr>
          <p:cNvSpPr txBox="1"/>
          <p:nvPr/>
        </p:nvSpPr>
        <p:spPr>
          <a:xfrm>
            <a:off x="3289738" y="728874"/>
            <a:ext cx="293042" cy="19620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342884"/>
            <a:r>
              <a:rPr lang="en-US" sz="800" b="1" dirty="0">
                <a:solidFill>
                  <a:prstClr val="black"/>
                </a:solidFill>
              </a:rPr>
              <a:t>. . .</a:t>
            </a:r>
          </a:p>
        </p:txBody>
      </p:sp>
      <p:sp>
        <p:nvSpPr>
          <p:cNvPr id="159" name="Left-Right Arrow 28">
            <a:extLst>
              <a:ext uri="{FF2B5EF4-FFF2-40B4-BE49-F238E27FC236}">
                <a16:creationId xmlns:a16="http://schemas.microsoft.com/office/drawing/2014/main" xmlns="" id="{4448905D-B6A1-4D9A-9BCE-10EBE464E2D1}"/>
              </a:ext>
            </a:extLst>
          </p:cNvPr>
          <p:cNvSpPr/>
          <p:nvPr/>
        </p:nvSpPr>
        <p:spPr>
          <a:xfrm>
            <a:off x="4536771" y="2767256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SI2</a:t>
            </a:r>
          </a:p>
        </p:txBody>
      </p:sp>
      <p:sp>
        <p:nvSpPr>
          <p:cNvPr id="163" name="Left-Right Arrow 28">
            <a:extLst>
              <a:ext uri="{FF2B5EF4-FFF2-40B4-BE49-F238E27FC236}">
                <a16:creationId xmlns:a16="http://schemas.microsoft.com/office/drawing/2014/main" xmlns="" id="{7A662A17-E3B0-48D8-B371-CEC08352A465}"/>
              </a:ext>
            </a:extLst>
          </p:cNvPr>
          <p:cNvSpPr/>
          <p:nvPr/>
        </p:nvSpPr>
        <p:spPr>
          <a:xfrm>
            <a:off x="4540258" y="1494572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25FB184D-FEFC-49F9-863E-27F9461C273D}"/>
              </a:ext>
            </a:extLst>
          </p:cNvPr>
          <p:cNvSpPr/>
          <p:nvPr/>
        </p:nvSpPr>
        <p:spPr>
          <a:xfrm>
            <a:off x="6589183" y="2716749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dirty="0">
                <a:solidFill>
                  <a:prstClr val="white"/>
                </a:solidFill>
              </a:rPr>
              <a:t>MBIST1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xmlns="" id="{54D64CCA-3942-410D-A94E-02D8989AC6A6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87894" y="2788826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22528785-C3BF-4C25-ABAE-A6D0B0A3BD8E}"/>
              </a:ext>
            </a:extLst>
          </p:cNvPr>
          <p:cNvCxnSpPr>
            <a:cxnSpLocks/>
            <a:stCxn id="170" idx="6"/>
            <a:endCxn id="167" idx="1"/>
          </p:cNvCxnSpPr>
          <p:nvPr/>
        </p:nvCxnSpPr>
        <p:spPr>
          <a:xfrm flipV="1">
            <a:off x="6492793" y="2792728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xmlns="" id="{6B1B755B-C141-4699-B4B0-D17C73AF9C5E}"/>
              </a:ext>
            </a:extLst>
          </p:cNvPr>
          <p:cNvSpPr/>
          <p:nvPr/>
        </p:nvSpPr>
        <p:spPr>
          <a:xfrm>
            <a:off x="6458504" y="2777382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6C3C2EFE-C3BE-43C8-A167-7224D587B57F}"/>
              </a:ext>
            </a:extLst>
          </p:cNvPr>
          <p:cNvSpPr/>
          <p:nvPr/>
        </p:nvSpPr>
        <p:spPr>
          <a:xfrm rot="16200000">
            <a:off x="241838" y="1312047"/>
            <a:ext cx="955929" cy="154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6A95029-A6FA-4422-99DA-D4B7AA501C3B}"/>
              </a:ext>
            </a:extLst>
          </p:cNvPr>
          <p:cNvSpPr/>
          <p:nvPr/>
        </p:nvSpPr>
        <p:spPr bwMode="auto">
          <a:xfrm>
            <a:off x="1555263" y="1051023"/>
            <a:ext cx="37058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89" rIns="0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sz="8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evice </a:t>
            </a:r>
            <a:r>
              <a:rPr lang="en-US" sz="800" i="1" dirty="0" err="1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2EBE1555-2F7D-4A6E-972F-BD9FA8DE3162}"/>
              </a:ext>
            </a:extLst>
          </p:cNvPr>
          <p:cNvSpPr/>
          <p:nvPr/>
        </p:nvSpPr>
        <p:spPr bwMode="auto">
          <a:xfrm>
            <a:off x="1925105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i2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325C9956-46DE-4A46-8BC6-28FA0482E336}"/>
              </a:ext>
            </a:extLst>
          </p:cNvPr>
          <p:cNvSpPr/>
          <p:nvPr/>
        </p:nvSpPr>
        <p:spPr bwMode="auto">
          <a:xfrm>
            <a:off x="1355717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i1</a:t>
            </a:r>
            <a:endParaRPr lang="en-US" sz="800" i="1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" name="Arrow: Left-Right 165">
            <a:extLst>
              <a:ext uri="{FF2B5EF4-FFF2-40B4-BE49-F238E27FC236}">
                <a16:creationId xmlns:a16="http://schemas.microsoft.com/office/drawing/2014/main" xmlns="" id="{C45883CD-CAF6-4B02-AD13-CE633BF16DD4}"/>
              </a:ext>
            </a:extLst>
          </p:cNvPr>
          <p:cNvSpPr/>
          <p:nvPr/>
        </p:nvSpPr>
        <p:spPr bwMode="auto">
          <a:xfrm>
            <a:off x="1078930" y="1295283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1" name="Arrow: Left-Right 170">
            <a:extLst>
              <a:ext uri="{FF2B5EF4-FFF2-40B4-BE49-F238E27FC236}">
                <a16:creationId xmlns:a16="http://schemas.microsoft.com/office/drawing/2014/main" xmlns="" id="{05423DF8-A369-4D4C-A736-A6BE6825E742}"/>
              </a:ext>
            </a:extLst>
          </p:cNvPr>
          <p:cNvSpPr/>
          <p:nvPr/>
        </p:nvSpPr>
        <p:spPr bwMode="auto">
          <a:xfrm>
            <a:off x="2117956" y="1301194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5EBE168D-0E6A-448D-AF96-3BE0B5983C55}"/>
              </a:ext>
            </a:extLst>
          </p:cNvPr>
          <p:cNvSpPr/>
          <p:nvPr/>
        </p:nvSpPr>
        <p:spPr>
          <a:xfrm rot="16200000">
            <a:off x="458948" y="1251556"/>
            <a:ext cx="955929" cy="2767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Communication Interface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56CB5F8C-5E7A-47A4-9625-DD912E331E8A}"/>
              </a:ext>
            </a:extLst>
          </p:cNvPr>
          <p:cNvSpPr txBox="1"/>
          <p:nvPr/>
        </p:nvSpPr>
        <p:spPr>
          <a:xfrm>
            <a:off x="2133304" y="1396342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A35E9947-0CD2-45F3-951C-DB2D4D549EA2}"/>
              </a:ext>
            </a:extLst>
          </p:cNvPr>
          <p:cNvSpPr/>
          <p:nvPr/>
        </p:nvSpPr>
        <p:spPr>
          <a:xfrm>
            <a:off x="4236546" y="523974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760423-E486-48A2-AE4A-8CA0DF792890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4EEEE569-C0C5-4B34-912B-C46CBAF318FD}"/>
              </a:ext>
            </a:extLst>
          </p:cNvPr>
          <p:cNvSpPr/>
          <p:nvPr/>
        </p:nvSpPr>
        <p:spPr>
          <a:xfrm rot="16200000">
            <a:off x="2184613" y="1260183"/>
            <a:ext cx="666644" cy="24832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prstClr val="black"/>
                </a:solidFill>
                <a:latin typeface="Goudy Old Style"/>
              </a:rPr>
              <a:t>DPIC (I2C)</a:t>
            </a:r>
          </a:p>
        </p:txBody>
      </p:sp>
      <p:sp>
        <p:nvSpPr>
          <p:cNvPr id="184" name="Left-Right Arrow 63">
            <a:extLst>
              <a:ext uri="{FF2B5EF4-FFF2-40B4-BE49-F238E27FC236}">
                <a16:creationId xmlns:a16="http://schemas.microsoft.com/office/drawing/2014/main" xmlns="" id="{83B32353-9324-4130-8893-50EE2E09D4AE}"/>
              </a:ext>
            </a:extLst>
          </p:cNvPr>
          <p:cNvSpPr/>
          <p:nvPr/>
        </p:nvSpPr>
        <p:spPr>
          <a:xfrm rot="16200000">
            <a:off x="6350327" y="96556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6CA324BF-9B14-466E-A81E-34C26CB27E64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0E9599B0-71F9-4F2B-B25D-F1B734DD4AD3}"/>
              </a:ext>
            </a:extLst>
          </p:cNvPr>
          <p:cNvSpPr/>
          <p:nvPr/>
        </p:nvSpPr>
        <p:spPr>
          <a:xfrm>
            <a:off x="5994234" y="527355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187" name="Left-Right Arrow 63">
            <a:extLst>
              <a:ext uri="{FF2B5EF4-FFF2-40B4-BE49-F238E27FC236}">
                <a16:creationId xmlns:a16="http://schemas.microsoft.com/office/drawing/2014/main" xmlns="" id="{DB15937A-C17F-4579-A5C9-C19245AE3BFF}"/>
              </a:ext>
            </a:extLst>
          </p:cNvPr>
          <p:cNvSpPr/>
          <p:nvPr/>
        </p:nvSpPr>
        <p:spPr>
          <a:xfrm>
            <a:off x="3978720" y="560787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6BF9A4-44B4-4348-8998-40AEE6FD358D}"/>
              </a:ext>
            </a:extLst>
          </p:cNvPr>
          <p:cNvSpPr txBox="1"/>
          <p:nvPr/>
        </p:nvSpPr>
        <p:spPr>
          <a:xfrm>
            <a:off x="384890" y="3066608"/>
            <a:ext cx="3456857" cy="1384993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 dirty="0">
                <a:solidFill>
                  <a:prstClr val="black"/>
                </a:solidFill>
              </a:rPr>
              <a:t>The simple example test: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Start MBIST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While MBIST runs, read the temperature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If the temperature is too high, stop MBIST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Otherwise run the MBIST until it is done</a:t>
            </a:r>
          </a:p>
          <a:p>
            <a:pPr marL="214303" indent="-214303" defTabSz="342884">
              <a:buFontTx/>
              <a:buChar char="-"/>
            </a:pPr>
            <a:r>
              <a:rPr lang="en-US" sz="1400" dirty="0">
                <a:solidFill>
                  <a:prstClr val="black"/>
                </a:solidFill>
              </a:rPr>
              <a:t>Read the result</a:t>
            </a:r>
          </a:p>
        </p:txBody>
      </p:sp>
    </p:spTree>
    <p:extLst>
      <p:ext uri="{BB962C8B-B14F-4D97-AF65-F5344CB8AC3E}">
        <p14:creationId xmlns:p14="http://schemas.microsoft.com/office/powerpoint/2010/main" val="369024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MBIST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733676" y="1276350"/>
            <a:ext cx="3667124" cy="2883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Simulated MBIST Instrument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1075"/>
            <a:ext cx="2847975" cy="273844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6825" y="16192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188297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initialize_delay</a:t>
            </a:r>
            <a:r>
              <a:rPr lang="en-US" sz="1400" dirty="0" smtClean="0"/>
              <a:t>=10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05575" y="4302323"/>
            <a:ext cx="217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thermal_register</a:t>
            </a:r>
            <a:r>
              <a:rPr lang="en-US" sz="1400" dirty="0" smtClean="0"/>
              <a:t>(0-100)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292798"/>
            <a:ext cx="249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power_usage_register</a:t>
            </a:r>
            <a:r>
              <a:rPr lang="en-US" sz="1400" dirty="0" smtClean="0"/>
              <a:t>(0-100)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550" y="3759398"/>
            <a:ext cx="170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status_register</a:t>
            </a:r>
            <a:r>
              <a:rPr lang="en-US" sz="1400" dirty="0" smtClean="0"/>
              <a:t>[0:7]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" y="3070336"/>
            <a:ext cx="18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control_register</a:t>
            </a:r>
            <a:r>
              <a:rPr lang="en-US" sz="1400" dirty="0" smtClean="0"/>
              <a:t>[0:7]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03714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</a:t>
            </a:r>
            <a:r>
              <a:rPr lang="en-US" sz="1400" dirty="0" err="1" smtClean="0"/>
              <a:t>eset_n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333077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analyze_delay</a:t>
            </a:r>
            <a:r>
              <a:rPr lang="en-US" sz="1400" dirty="0" smtClean="0"/>
              <a:t>=20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25687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test_delay</a:t>
            </a:r>
            <a:r>
              <a:rPr lang="en-US" sz="1400" dirty="0" smtClean="0"/>
              <a:t>=30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216733" y="1363391"/>
            <a:ext cx="2703784" cy="2703784"/>
            <a:chOff x="3216733" y="1363391"/>
            <a:chExt cx="2703784" cy="2703784"/>
          </a:xfrm>
        </p:grpSpPr>
        <p:sp>
          <p:nvSpPr>
            <p:cNvPr id="2" name="Oval 1"/>
            <p:cNvSpPr/>
            <p:nvPr/>
          </p:nvSpPr>
          <p:spPr>
            <a:xfrm>
              <a:off x="3216733" y="1363391"/>
              <a:ext cx="2703784" cy="27037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MBIST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FSM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44163" y="1867966"/>
              <a:ext cx="2062578" cy="1722169"/>
              <a:chOff x="2855559" y="1330642"/>
              <a:chExt cx="3514725" cy="29346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17709" y="1330642"/>
                <a:ext cx="685800" cy="609600"/>
                <a:chOff x="4495800" y="1733550"/>
                <a:chExt cx="685800" cy="6096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95800" y="1733550"/>
                  <a:ext cx="609600" cy="609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95800" y="19049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665434" y="2092106"/>
                <a:ext cx="685800" cy="609600"/>
                <a:chOff x="3105150" y="2190750"/>
                <a:chExt cx="685800" cy="609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24200" y="2190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05150" y="24193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636609" y="1330642"/>
                <a:ext cx="685800" cy="609600"/>
                <a:chOff x="4695825" y="1809750"/>
                <a:chExt cx="685800" cy="6096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724400" y="1809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95825" y="19811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IDLE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84484" y="3046095"/>
                <a:ext cx="685800" cy="609600"/>
                <a:chOff x="3019425" y="1390650"/>
                <a:chExt cx="685800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048000" y="13906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19425" y="1551086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817709" y="3655695"/>
                <a:ext cx="685800" cy="609600"/>
                <a:chOff x="6019800" y="1981200"/>
                <a:chExt cx="685800" cy="6096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19800" y="215264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27084" y="3653150"/>
                <a:ext cx="685800" cy="609600"/>
                <a:chOff x="6200775" y="2876550"/>
                <a:chExt cx="685800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229350" y="28765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200775" y="2952750"/>
                  <a:ext cx="685800" cy="41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b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5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903184" y="2904708"/>
                <a:ext cx="685800" cy="609600"/>
                <a:chOff x="6019800" y="1981200"/>
                <a:chExt cx="685800" cy="6096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019800" y="21526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855559" y="1945867"/>
                <a:ext cx="685800" cy="609600"/>
                <a:chOff x="7219950" y="2976577"/>
                <a:chExt cx="685800" cy="6096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7267575" y="2976577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19950" y="3128977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b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3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1" name="Curved Connector 40"/>
              <p:cNvCxnSpPr>
                <a:stCxn id="24" idx="7"/>
                <a:endCxn id="18" idx="1"/>
              </p:cNvCxnSpPr>
              <p:nvPr/>
            </p:nvCxnSpPr>
            <p:spPr>
              <a:xfrm rot="5400000" flipH="1" flipV="1">
                <a:off x="4546246" y="1059180"/>
                <a:ext cx="12700" cy="721473"/>
              </a:xfrm>
              <a:prstGeom prst="curvedConnector3">
                <a:avLst>
                  <a:gd name="adj1" fmla="val 85292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18" idx="6"/>
                <a:endCxn id="21" idx="0"/>
              </p:cNvCxnSpPr>
              <p:nvPr/>
            </p:nvCxnSpPr>
            <p:spPr>
              <a:xfrm>
                <a:off x="5427309" y="1635442"/>
                <a:ext cx="561975" cy="456664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stCxn id="22" idx="3"/>
                <a:endCxn id="28" idx="3"/>
              </p:cNvCxnSpPr>
              <p:nvPr/>
            </p:nvCxnSpPr>
            <p:spPr>
              <a:xfrm>
                <a:off x="6351233" y="2438711"/>
                <a:ext cx="19051" cy="925160"/>
              </a:xfrm>
              <a:prstGeom prst="curvedConnector3">
                <a:avLst>
                  <a:gd name="adj1" fmla="val 2144723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>
                <a:stCxn id="27" idx="4"/>
                <a:endCxn id="31" idx="3"/>
              </p:cNvCxnSpPr>
              <p:nvPr/>
            </p:nvCxnSpPr>
            <p:spPr>
              <a:xfrm rot="5400000">
                <a:off x="5602845" y="3556358"/>
                <a:ext cx="315678" cy="514352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30" idx="3"/>
                <a:endCxn id="33" idx="5"/>
              </p:cNvCxnSpPr>
              <p:nvPr/>
            </p:nvCxnSpPr>
            <p:spPr>
              <a:xfrm rot="5400000" flipH="1">
                <a:off x="4554499" y="3794963"/>
                <a:ext cx="2545" cy="759573"/>
              </a:xfrm>
              <a:prstGeom prst="curvedConnector3">
                <a:avLst>
                  <a:gd name="adj1" fmla="val -7250452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33" idx="3"/>
                <a:endCxn id="36" idx="4"/>
              </p:cNvCxnSpPr>
              <p:nvPr/>
            </p:nvCxnSpPr>
            <p:spPr>
              <a:xfrm rot="5400000" flipH="1">
                <a:off x="3161162" y="3589705"/>
                <a:ext cx="659168" cy="508374"/>
              </a:xfrm>
              <a:prstGeom prst="curvedConnector3">
                <a:avLst>
                  <a:gd name="adj1" fmla="val -4874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37" idx="1"/>
                <a:endCxn id="40" idx="1"/>
              </p:cNvCxnSpPr>
              <p:nvPr/>
            </p:nvCxnSpPr>
            <p:spPr>
              <a:xfrm rot="10800000">
                <a:off x="2855559" y="2255608"/>
                <a:ext cx="47625" cy="938555"/>
              </a:xfrm>
              <a:prstGeom prst="curvedConnector3">
                <a:avLst>
                  <a:gd name="adj1" fmla="val 91794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9" idx="0"/>
                <a:endCxn id="25" idx="1"/>
              </p:cNvCxnSpPr>
              <p:nvPr/>
            </p:nvCxnSpPr>
            <p:spPr>
              <a:xfrm rot="5400000" flipH="1" flipV="1">
                <a:off x="3272523" y="1581781"/>
                <a:ext cx="299547" cy="428625"/>
              </a:xfrm>
              <a:prstGeom prst="curvedConnector2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24" idx="1"/>
                <a:endCxn id="24" idx="0"/>
              </p:cNvCxnSpPr>
              <p:nvPr/>
            </p:nvCxnSpPr>
            <p:spPr>
              <a:xfrm rot="5400000" flipH="1" flipV="1">
                <a:off x="3817584" y="1267516"/>
                <a:ext cx="89274" cy="215526"/>
              </a:xfrm>
              <a:prstGeom prst="curvedConnector3">
                <a:avLst>
                  <a:gd name="adj1" fmla="val 356066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Left-Right Arrow 54"/>
          <p:cNvSpPr/>
          <p:nvPr/>
        </p:nvSpPr>
        <p:spPr>
          <a:xfrm>
            <a:off x="1852612" y="303080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1852612" y="371889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Up Arrow 58"/>
          <p:cNvSpPr/>
          <p:nvPr/>
        </p:nvSpPr>
        <p:spPr>
          <a:xfrm>
            <a:off x="259080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 flipH="1">
            <a:off x="555512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6400800" y="1952506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6410325" y="2650183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6400800" y="3417650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71776" y="3542208"/>
            <a:ext cx="8171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smtClean="0"/>
              <a:t>POWER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ANALYZE=70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5555120" y="3551742"/>
            <a:ext cx="8075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smtClean="0"/>
              <a:t>THERMAL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 smtClean="0"/>
              <a:t>ANALYZE=70</a:t>
            </a:r>
            <a:endParaRPr lang="en-US" sz="500" dirty="0"/>
          </a:p>
        </p:txBody>
      </p:sp>
      <p:sp>
        <p:nvSpPr>
          <p:cNvPr id="67" name="Left-Right Arrow 66"/>
          <p:cNvSpPr/>
          <p:nvPr/>
        </p:nvSpPr>
        <p:spPr>
          <a:xfrm>
            <a:off x="1852612" y="2495550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1847851" y="2742879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85850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66800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" name="Left Brace 2"/>
          <p:cNvSpPr/>
          <p:nvPr/>
        </p:nvSpPr>
        <p:spPr>
          <a:xfrm>
            <a:off x="1085850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9550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For </a:t>
            </a:r>
            <a:r>
              <a:rPr lang="en-US" sz="900" dirty="0" err="1" smtClean="0"/>
              <a:t>myHDL</a:t>
            </a:r>
            <a:r>
              <a:rPr lang="en-US" sz="900" dirty="0" smtClean="0"/>
              <a:t> debugging</a:t>
            </a:r>
            <a:endParaRPr lang="en-US" sz="900" dirty="0"/>
          </a:p>
        </p:txBody>
      </p:sp>
      <p:sp>
        <p:nvSpPr>
          <p:cNvPr id="72" name="Right Arrow 71"/>
          <p:cNvSpPr/>
          <p:nvPr/>
        </p:nvSpPr>
        <p:spPr>
          <a:xfrm>
            <a:off x="1857376" y="16764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857375" y="21050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17709" y="1330642"/>
            <a:ext cx="685800" cy="609600"/>
            <a:chOff x="4495800" y="1733550"/>
            <a:chExt cx="685800" cy="609600"/>
          </a:xfrm>
        </p:grpSpPr>
        <p:sp>
          <p:nvSpPr>
            <p:cNvPr id="11" name="Oval 10"/>
            <p:cNvSpPr/>
            <p:nvPr/>
          </p:nvSpPr>
          <p:spPr>
            <a:xfrm>
              <a:off x="4495800" y="1733550"/>
              <a:ext cx="609600" cy="609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19050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MBIST Simulation State Machine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3234" y="4767263"/>
            <a:ext cx="905523" cy="273844"/>
          </a:xfrm>
        </p:spPr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67263"/>
            <a:ext cx="2847975" cy="273844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713" y="4767263"/>
            <a:ext cx="561975" cy="27384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65434" y="2092106"/>
            <a:ext cx="685800" cy="609600"/>
            <a:chOff x="3105150" y="2190750"/>
            <a:chExt cx="685800" cy="609600"/>
          </a:xfrm>
        </p:grpSpPr>
        <p:sp>
          <p:nvSpPr>
            <p:cNvPr id="18" name="Oval 17"/>
            <p:cNvSpPr/>
            <p:nvPr/>
          </p:nvSpPr>
          <p:spPr>
            <a:xfrm>
              <a:off x="3124200" y="2190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5150" y="241935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6609" y="1330642"/>
            <a:ext cx="685800" cy="609600"/>
            <a:chOff x="4695825" y="1809750"/>
            <a:chExt cx="685800" cy="609600"/>
          </a:xfrm>
        </p:grpSpPr>
        <p:sp>
          <p:nvSpPr>
            <p:cNvPr id="22" name="Oval 21"/>
            <p:cNvSpPr/>
            <p:nvPr/>
          </p:nvSpPr>
          <p:spPr>
            <a:xfrm>
              <a:off x="4724400" y="1809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5825" y="19812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IDLE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84484" y="3046095"/>
            <a:ext cx="685800" cy="609600"/>
            <a:chOff x="3019425" y="1390650"/>
            <a:chExt cx="685800" cy="609600"/>
          </a:xfrm>
        </p:grpSpPr>
        <p:sp>
          <p:nvSpPr>
            <p:cNvPr id="28" name="Oval 27"/>
            <p:cNvSpPr/>
            <p:nvPr/>
          </p:nvSpPr>
          <p:spPr>
            <a:xfrm>
              <a:off x="3048000" y="13906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9425" y="155108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</a:p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7709" y="3655695"/>
            <a:ext cx="685800" cy="609600"/>
            <a:chOff x="6019800" y="1981200"/>
            <a:chExt cx="685800" cy="609600"/>
          </a:xfrm>
        </p:grpSpPr>
        <p:sp>
          <p:nvSpPr>
            <p:cNvPr id="31" name="Oval 30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9800" y="215265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7084" y="3653150"/>
            <a:ext cx="685800" cy="609600"/>
            <a:chOff x="6200775" y="2876550"/>
            <a:chExt cx="685800" cy="609600"/>
          </a:xfrm>
        </p:grpSpPr>
        <p:sp>
          <p:nvSpPr>
            <p:cNvPr id="35" name="Oval 34"/>
            <p:cNvSpPr/>
            <p:nvPr/>
          </p:nvSpPr>
          <p:spPr>
            <a:xfrm>
              <a:off x="6229350" y="28765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775" y="2952750"/>
              <a:ext cx="6858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b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03184" y="2904708"/>
            <a:ext cx="685800" cy="609600"/>
            <a:chOff x="6019800" y="1981200"/>
            <a:chExt cx="685800" cy="609600"/>
          </a:xfrm>
        </p:grpSpPr>
        <p:sp>
          <p:nvSpPr>
            <p:cNvPr id="38" name="Oval 37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9800" y="2152650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55559" y="1945867"/>
            <a:ext cx="685800" cy="609600"/>
            <a:chOff x="7219950" y="2976577"/>
            <a:chExt cx="685800" cy="609600"/>
          </a:xfrm>
        </p:grpSpPr>
        <p:sp>
          <p:nvSpPr>
            <p:cNvPr id="42" name="Oval 41"/>
            <p:cNvSpPr/>
            <p:nvPr/>
          </p:nvSpPr>
          <p:spPr>
            <a:xfrm>
              <a:off x="7267575" y="2976577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9950" y="31289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b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8" name="Curved Connector 47"/>
          <p:cNvCxnSpPr>
            <a:stCxn id="22" idx="7"/>
            <a:endCxn id="11" idx="1"/>
          </p:cNvCxnSpPr>
          <p:nvPr/>
        </p:nvCxnSpPr>
        <p:spPr>
          <a:xfrm rot="5400000" flipH="1" flipV="1">
            <a:off x="4546246" y="1059180"/>
            <a:ext cx="12700" cy="721473"/>
          </a:xfrm>
          <a:prstGeom prst="curvedConnector3">
            <a:avLst>
              <a:gd name="adj1" fmla="val 8529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1" idx="6"/>
            <a:endCxn id="18" idx="0"/>
          </p:cNvCxnSpPr>
          <p:nvPr/>
        </p:nvCxnSpPr>
        <p:spPr>
          <a:xfrm>
            <a:off x="5427309" y="1635442"/>
            <a:ext cx="561975" cy="45666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9" idx="3"/>
            <a:endCxn id="29" idx="3"/>
          </p:cNvCxnSpPr>
          <p:nvPr/>
        </p:nvCxnSpPr>
        <p:spPr>
          <a:xfrm>
            <a:off x="6351234" y="2420734"/>
            <a:ext cx="19050" cy="939686"/>
          </a:xfrm>
          <a:prstGeom prst="curvedConnector3">
            <a:avLst>
              <a:gd name="adj1" fmla="val 130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8" idx="4"/>
            <a:endCxn id="32" idx="3"/>
          </p:cNvCxnSpPr>
          <p:nvPr/>
        </p:nvCxnSpPr>
        <p:spPr>
          <a:xfrm rot="5400000">
            <a:off x="5609557" y="3549647"/>
            <a:ext cx="302255" cy="514350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1" idx="3"/>
            <a:endCxn id="35" idx="5"/>
          </p:cNvCxnSpPr>
          <p:nvPr/>
        </p:nvCxnSpPr>
        <p:spPr>
          <a:xfrm rot="5400000" flipH="1">
            <a:off x="4554499" y="3794963"/>
            <a:ext cx="2545" cy="759573"/>
          </a:xfrm>
          <a:prstGeom prst="curvedConnector3">
            <a:avLst>
              <a:gd name="adj1" fmla="val -7250452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5" idx="3"/>
            <a:endCxn id="38" idx="4"/>
          </p:cNvCxnSpPr>
          <p:nvPr/>
        </p:nvCxnSpPr>
        <p:spPr>
          <a:xfrm rot="5400000" flipH="1">
            <a:off x="3161162" y="3589705"/>
            <a:ext cx="659168" cy="508374"/>
          </a:xfrm>
          <a:prstGeom prst="curvedConnector3">
            <a:avLst>
              <a:gd name="adj1" fmla="val -487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9" idx="1"/>
            <a:endCxn id="43" idx="1"/>
          </p:cNvCxnSpPr>
          <p:nvPr/>
        </p:nvCxnSpPr>
        <p:spPr>
          <a:xfrm rot="10800000">
            <a:off x="2855560" y="2282934"/>
            <a:ext cx="47625" cy="908641"/>
          </a:xfrm>
          <a:prstGeom prst="curvedConnector3">
            <a:avLst>
              <a:gd name="adj1" fmla="val 58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2" idx="0"/>
            <a:endCxn id="23" idx="1"/>
          </p:cNvCxnSpPr>
          <p:nvPr/>
        </p:nvCxnSpPr>
        <p:spPr>
          <a:xfrm rot="5400000" flipH="1" flipV="1">
            <a:off x="3265811" y="1575070"/>
            <a:ext cx="312970" cy="42862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2" idx="1"/>
            <a:endCxn id="22" idx="0"/>
          </p:cNvCxnSpPr>
          <p:nvPr/>
        </p:nvCxnSpPr>
        <p:spPr>
          <a:xfrm rot="5400000" flipH="1" flipV="1">
            <a:off x="3817584" y="1267516"/>
            <a:ext cx="89274" cy="215526"/>
          </a:xfrm>
          <a:prstGeom prst="curvedConnector3">
            <a:avLst>
              <a:gd name="adj1" fmla="val 35606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Callout 85"/>
          <p:cNvSpPr/>
          <p:nvPr/>
        </p:nvSpPr>
        <p:spPr>
          <a:xfrm>
            <a:off x="3931884" y="2420733"/>
            <a:ext cx="1352550" cy="454342"/>
          </a:xfrm>
          <a:prstGeom prst="wedgeEllipseCallout">
            <a:avLst>
              <a:gd name="adj1" fmla="val -41960"/>
              <a:gd name="adj2" fmla="val -1953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Entrance State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Callout 86"/>
          <p:cNvSpPr/>
          <p:nvPr/>
        </p:nvSpPr>
        <p:spPr>
          <a:xfrm>
            <a:off x="5427309" y="1047750"/>
            <a:ext cx="1685925" cy="454342"/>
          </a:xfrm>
          <a:prstGeom prst="wedgeEllipseCallout">
            <a:avLst>
              <a:gd name="adj1" fmla="val -57556"/>
              <a:gd name="adj2" fmla="val 541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Control Start Bit moves to 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8" name="Oval Callout 87"/>
          <p:cNvSpPr/>
          <p:nvPr/>
        </p:nvSpPr>
        <p:spPr>
          <a:xfrm>
            <a:off x="6198834" y="1635442"/>
            <a:ext cx="1371600" cy="647491"/>
          </a:xfrm>
          <a:prstGeom prst="wedgeEllipseCallout">
            <a:avLst>
              <a:gd name="adj1" fmla="val -52083"/>
              <a:gd name="adj2" fmla="val 551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setup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Oval Callout 88"/>
          <p:cNvSpPr/>
          <p:nvPr/>
        </p:nvSpPr>
        <p:spPr>
          <a:xfrm>
            <a:off x="6198834" y="3514307"/>
            <a:ext cx="1447800" cy="750988"/>
          </a:xfrm>
          <a:prstGeom prst="wedgeEllipseCallout">
            <a:avLst>
              <a:gd name="adj1" fmla="val -48465"/>
              <a:gd name="adj2" fmla="val -585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initialization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Oval Callout 89"/>
          <p:cNvSpPr/>
          <p:nvPr/>
        </p:nvSpPr>
        <p:spPr>
          <a:xfrm>
            <a:off x="5284434" y="4173476"/>
            <a:ext cx="1371600" cy="684274"/>
          </a:xfrm>
          <a:prstGeom prst="wedgeEllipseCallout">
            <a:avLst>
              <a:gd name="adj1" fmla="val -51715"/>
              <a:gd name="adj2" fmla="val -613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memory test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Oval Callout 90"/>
          <p:cNvSpPr/>
          <p:nvPr/>
        </p:nvSpPr>
        <p:spPr>
          <a:xfrm>
            <a:off x="2541234" y="4265295"/>
            <a:ext cx="1724026" cy="592455"/>
          </a:xfrm>
          <a:prstGeom prst="wedgeEllipseCallout">
            <a:avLst>
              <a:gd name="adj1" fmla="val 25789"/>
              <a:gd name="adj2" fmla="val -677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testing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Oval Callout 91"/>
          <p:cNvSpPr/>
          <p:nvPr/>
        </p:nvSpPr>
        <p:spPr>
          <a:xfrm>
            <a:off x="1626834" y="3209508"/>
            <a:ext cx="1304925" cy="680293"/>
          </a:xfrm>
          <a:prstGeom prst="wedgeEllipseCallout">
            <a:avLst>
              <a:gd name="adj1" fmla="val 65298"/>
              <a:gd name="adj2" fmla="val -383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analysis operations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Oval Callout 92"/>
          <p:cNvSpPr/>
          <p:nvPr/>
        </p:nvSpPr>
        <p:spPr>
          <a:xfrm>
            <a:off x="1398234" y="1502092"/>
            <a:ext cx="1600200" cy="748575"/>
          </a:xfrm>
          <a:prstGeom prst="wedgeEllipseCallout">
            <a:avLst>
              <a:gd name="adj1" fmla="val 58929"/>
              <a:gd name="adj2" fmla="val 290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analyzing</a:t>
            </a:r>
            <a:endParaRPr lang="en-US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Curved Connector 6"/>
          <p:cNvCxnSpPr>
            <a:stCxn id="28" idx="1"/>
            <a:endCxn id="23" idx="3"/>
          </p:cNvCxnSpPr>
          <p:nvPr/>
        </p:nvCxnSpPr>
        <p:spPr>
          <a:xfrm rot="16200000" flipV="1">
            <a:off x="4311135" y="1644171"/>
            <a:ext cx="1502472" cy="147992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2" idx="4"/>
          </p:cNvCxnSpPr>
          <p:nvPr/>
        </p:nvCxnSpPr>
        <p:spPr>
          <a:xfrm rot="5400000" flipH="1" flipV="1">
            <a:off x="2967667" y="2727033"/>
            <a:ext cx="1789108" cy="215526"/>
          </a:xfrm>
          <a:prstGeom prst="curved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3" idx="3"/>
            <a:endCxn id="22" idx="3"/>
          </p:cNvCxnSpPr>
          <p:nvPr/>
        </p:nvCxnSpPr>
        <p:spPr>
          <a:xfrm flipV="1">
            <a:off x="3541359" y="1850968"/>
            <a:ext cx="213099" cy="431965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Control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915"/>
              </p:ext>
            </p:extLst>
          </p:nvPr>
        </p:nvGraphicFramePr>
        <p:xfrm>
          <a:off x="381000" y="1123951"/>
          <a:ext cx="8382000" cy="36202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/>
                <a:gridCol w="2200275"/>
                <a:gridCol w="5448300"/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Signal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analyze_wait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test_wait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initialize_wait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inj_analyze_err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inj_test_err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 dirty="0"/>
                    </a:p>
                  </a:txBody>
                  <a:tcPr/>
                </a:tc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1=Stop the BIST operation and abort, 0=Do not abort the test</a:t>
                      </a:r>
                      <a:endParaRPr lang="en-US" sz="1400" dirty="0"/>
                    </a:p>
                  </a:txBody>
                  <a:tcPr/>
                </a:tc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1=Start the BIST operation, 0=NOP for status scans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7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Status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Simulation and </a:t>
            </a:r>
            <a:r>
              <a:rPr lang="en-US" dirty="0"/>
              <a:t>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315"/>
              </p:ext>
            </p:extLst>
          </p:nvPr>
        </p:nvGraphicFramePr>
        <p:xfrm>
          <a:off x="381000" y="1123951"/>
          <a:ext cx="8382000" cy="35583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/>
                <a:gridCol w="2200275"/>
                <a:gridCol w="5448300"/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Signal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analyze_error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analyze state detected, 0=No error detected during analyze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test_error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test state detected, 0=No error detected during test state</a:t>
                      </a:r>
                      <a:endParaRPr lang="en-US" sz="1400" dirty="0"/>
                    </a:p>
                  </a:txBody>
                  <a:tcPr/>
                </a:tc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unknown_error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aborted due to unknown error, 0=Test did not abort</a:t>
                      </a:r>
                      <a:endParaRPr lang="en-US" sz="1400" dirty="0"/>
                    </a:p>
                  </a:txBody>
                  <a:tcPr/>
                </a:tc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1=MBIST test is running, 0=MBIST test is not running</a:t>
                      </a:r>
                      <a:endParaRPr lang="en-US" sz="1400" dirty="0"/>
                    </a:p>
                  </a:txBody>
                  <a:tcPr/>
                </a:tc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passed, 0=Test failed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MBIST Power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power_usage_register</a:t>
            </a:r>
            <a:r>
              <a:rPr lang="en-US" dirty="0" smtClean="0"/>
              <a:t> (</a:t>
            </a:r>
            <a:r>
              <a:rPr lang="en-US" dirty="0" err="1" smtClean="0"/>
              <a:t>intbv</a:t>
            </a:r>
            <a:r>
              <a:rPr lang="en-US" dirty="0" smtClean="0"/>
              <a:t>, min=0, max=101)</a:t>
            </a:r>
          </a:p>
          <a:p>
            <a:r>
              <a:rPr lang="en-US" dirty="0" smtClean="0"/>
              <a:t>Percentage of allocated power for each step</a:t>
            </a:r>
          </a:p>
          <a:p>
            <a:r>
              <a:rPr lang="en-US" dirty="0" smtClean="0"/>
              <a:t>Built-in preset values for each step of operation</a:t>
            </a:r>
          </a:p>
          <a:p>
            <a:pPr lvl="1"/>
            <a:r>
              <a:rPr lang="en-US" dirty="0" smtClean="0"/>
              <a:t>IDLE=5</a:t>
            </a:r>
          </a:p>
          <a:p>
            <a:pPr lvl="1"/>
            <a:r>
              <a:rPr lang="en-US" dirty="0" smtClean="0"/>
              <a:t>START=10</a:t>
            </a:r>
          </a:p>
          <a:p>
            <a:pPr lvl="1"/>
            <a:r>
              <a:rPr lang="en-US" dirty="0" smtClean="0"/>
              <a:t>INIT=30</a:t>
            </a:r>
          </a:p>
          <a:p>
            <a:pPr lvl="1"/>
            <a:r>
              <a:rPr lang="en-US" dirty="0" smtClean="0"/>
              <a:t>TEST=100</a:t>
            </a:r>
          </a:p>
          <a:p>
            <a:pPr lvl="1"/>
            <a:r>
              <a:rPr lang="en-US" dirty="0" smtClean="0"/>
              <a:t>ANALYZE=70</a:t>
            </a:r>
          </a:p>
          <a:p>
            <a:r>
              <a:rPr lang="en-US" dirty="0" smtClean="0"/>
              <a:t>Value output used with power manager to calculate a simulated power load for the whole 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MBIST Temperature Usage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thermal_register</a:t>
            </a:r>
            <a:r>
              <a:rPr lang="en-US" dirty="0" smtClean="0"/>
              <a:t> (</a:t>
            </a:r>
            <a:r>
              <a:rPr lang="en-US" dirty="0" err="1" smtClean="0"/>
              <a:t>intbv</a:t>
            </a:r>
            <a:r>
              <a:rPr lang="en-US" dirty="0" smtClean="0"/>
              <a:t>, min=0, max=101)</a:t>
            </a:r>
          </a:p>
          <a:p>
            <a:r>
              <a:rPr lang="en-US" dirty="0" smtClean="0"/>
              <a:t>Percentage of allocated thermal rating for each step</a:t>
            </a:r>
          </a:p>
          <a:p>
            <a:r>
              <a:rPr lang="en-US" dirty="0" smtClean="0"/>
              <a:t>Built-in preset values for each step of operation</a:t>
            </a:r>
          </a:p>
          <a:p>
            <a:pPr lvl="1"/>
            <a:r>
              <a:rPr lang="en-US" dirty="0" smtClean="0"/>
              <a:t>IDLE=5</a:t>
            </a:r>
          </a:p>
          <a:p>
            <a:pPr lvl="1"/>
            <a:r>
              <a:rPr lang="en-US" dirty="0" smtClean="0"/>
              <a:t>START=10</a:t>
            </a:r>
          </a:p>
          <a:p>
            <a:pPr lvl="1"/>
            <a:r>
              <a:rPr lang="en-US" dirty="0" smtClean="0"/>
              <a:t>INIT=30</a:t>
            </a:r>
          </a:p>
          <a:p>
            <a:pPr lvl="1"/>
            <a:r>
              <a:rPr lang="en-US" dirty="0" smtClean="0"/>
              <a:t>TEST=100</a:t>
            </a:r>
          </a:p>
          <a:p>
            <a:pPr lvl="1"/>
            <a:r>
              <a:rPr lang="en-US" dirty="0" smtClean="0"/>
              <a:t>ANALYZE=70</a:t>
            </a:r>
          </a:p>
          <a:p>
            <a:r>
              <a:rPr lang="en-US" dirty="0" smtClean="0"/>
              <a:t>Value output used with temperature monitor to calculate a </a:t>
            </a:r>
            <a:r>
              <a:rPr lang="en-US" smtClean="0"/>
              <a:t>simulated power load for </a:t>
            </a:r>
            <a:r>
              <a:rPr lang="en-US" dirty="0" smtClean="0"/>
              <a:t>the whole board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3497</TotalTime>
  <Words>698</Words>
  <Application>Microsoft Office PowerPoint</Application>
  <PresentationFormat>On-screen Show (16:9)</PresentationFormat>
  <Paragraphs>257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Executive</vt:lpstr>
      <vt:lpstr>Office Theme</vt:lpstr>
      <vt:lpstr>Hardware Simulation and Software Models for P1687.1 and P2654</vt:lpstr>
      <vt:lpstr>Example: MBIST with temperature feedback</vt:lpstr>
      <vt:lpstr>Simulated MBIST Instrument</vt:lpstr>
      <vt:lpstr>Simulated MBIST Instrument</vt:lpstr>
      <vt:lpstr>MBIST Simulation State Machine</vt:lpstr>
      <vt:lpstr>MBIST Control Register</vt:lpstr>
      <vt:lpstr>MBIST Status Register</vt:lpstr>
      <vt:lpstr>MBIST Power Usage</vt:lpstr>
      <vt:lpstr>MBIST Temperature Usage</vt:lpstr>
      <vt:lpstr>LED Instrument</vt:lpstr>
      <vt:lpstr>LED Simulated Instrument</vt:lpstr>
      <vt:lpstr>Thermometer Instrument</vt:lpstr>
      <vt:lpstr>Thermometer Simulated Instrument</vt:lpstr>
      <vt:lpstr>Comparator Instrument</vt:lpstr>
      <vt:lpstr>Comparator Instrument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70</cp:revision>
  <dcterms:created xsi:type="dcterms:W3CDTF">2019-05-02T17:21:38Z</dcterms:created>
  <dcterms:modified xsi:type="dcterms:W3CDTF">2019-07-27T15:44:28Z</dcterms:modified>
</cp:coreProperties>
</file>