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Playfair Displ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layfairDisplay-regular.fntdata"/><Relationship Id="rId25" Type="http://schemas.openxmlformats.org/officeDocument/2006/relationships/slide" Target="slides/slide21.xml"/><Relationship Id="rId28" Type="http://schemas.openxmlformats.org/officeDocument/2006/relationships/font" Target="fonts/PlayfairDisplay-italic.fntdata"/><Relationship Id="rId27" Type="http://schemas.openxmlformats.org/officeDocument/2006/relationships/font" Target="fonts/PlayfairDis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layfairDispl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7.xml"/><Relationship Id="rId33" Type="http://schemas.openxmlformats.org/officeDocument/2006/relationships/font" Target="fonts/Lato-boldItalic.fntdata"/><Relationship Id="rId10" Type="http://schemas.openxmlformats.org/officeDocument/2006/relationships/slide" Target="slides/slide6.xml"/><Relationship Id="rId32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586720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86720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733218" y="2235350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1000"/>
              </a:spcBef>
              <a:buSzPct val="100000"/>
              <a:defRPr sz="4800"/>
            </a:lvl1pPr>
            <a:lvl2pPr lvl="1">
              <a:spcBef>
                <a:spcPts val="1000"/>
              </a:spcBef>
              <a:buSzPct val="100000"/>
              <a:defRPr sz="4800"/>
            </a:lvl2pPr>
            <a:lvl3pPr lvl="2">
              <a:spcBef>
                <a:spcPts val="1000"/>
              </a:spcBef>
              <a:buSzPct val="100000"/>
              <a:defRPr sz="4800"/>
            </a:lvl3pPr>
            <a:lvl4pPr lvl="3">
              <a:spcBef>
                <a:spcPts val="1000"/>
              </a:spcBef>
              <a:buSzPct val="100000"/>
              <a:defRPr sz="4800"/>
            </a:lvl4pPr>
            <a:lvl5pPr lvl="4">
              <a:spcBef>
                <a:spcPts val="1000"/>
              </a:spcBef>
              <a:buSzPct val="100000"/>
              <a:defRPr sz="4800"/>
            </a:lvl5pPr>
            <a:lvl6pPr lvl="5">
              <a:spcBef>
                <a:spcPts val="1000"/>
              </a:spcBef>
              <a:buSzPct val="100000"/>
              <a:defRPr sz="4800"/>
            </a:lvl6pPr>
            <a:lvl7pPr lvl="6">
              <a:spcBef>
                <a:spcPts val="1000"/>
              </a:spcBef>
              <a:buSzPct val="100000"/>
              <a:defRPr sz="4800"/>
            </a:lvl7pPr>
            <a:lvl8pPr lvl="7">
              <a:spcBef>
                <a:spcPts val="1000"/>
              </a:spcBef>
              <a:buSzPct val="100000"/>
              <a:defRPr sz="4800"/>
            </a:lvl8pPr>
            <a:lvl9pPr lvl="8">
              <a:spcBef>
                <a:spcPts val="100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586720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586720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586725" y="1353787"/>
            <a:ext cx="79707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86725" y="2968387"/>
            <a:ext cx="79707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586720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586720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419425" y="1154194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419425" y="1154194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hape 37"/>
          <p:cNvCxnSpPr/>
          <p:nvPr/>
        </p:nvCxnSpPr>
        <p:spPr>
          <a:xfrm>
            <a:off x="411043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586720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586720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Shape 4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Relationship Id="rId4" Type="http://schemas.openxmlformats.org/officeDocument/2006/relationships/image" Target="../media/image0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Toon/Cel Shading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Brad Boswell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Drawbacks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Inconsistent results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Sharp edges such as cubes form spaces between outlines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Need another algorithm for inner lines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Image processing: Sobel operator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“G-Buffer”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Create texture for scene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Create framebuffer for depth information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Render texture to screen filling quad and store depth in color values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Calculate outlines with Sobel operator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Sobel</a:t>
            </a:r>
            <a:r>
              <a:rPr lang="en"/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Operator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Texture sampled six times in one pass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Apply “Kernels” to samples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Vertical kernel calculates vertical outlines by xx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Horizontal calculates horizontal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Both new images composed to give an outline of the scene</a:t>
            </a:r>
          </a:p>
        </p:txBody>
      </p:sp>
      <p:pic>
        <p:nvPicPr>
          <p:cNvPr descr="Valve_original_(1).png"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2625" y="372725"/>
            <a:ext cx="2676400" cy="200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6212625" y="4606525"/>
            <a:ext cx="2052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"/>
              <a:t>https://en.wikipedia.org/wiki/File:Valve_sobel_(3).PNG</a:t>
            </a:r>
          </a:p>
        </p:txBody>
      </p:sp>
      <p:pic>
        <p:nvPicPr>
          <p:cNvPr descr="Valve_sobel_(3).png"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2624" y="2599225"/>
            <a:ext cx="2676400" cy="2007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Implementation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texCoords0 = a_TexCoord0 + vec2(-1.0 / size.x, 1.0 / size.y);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texCoords1 = a_TexCoord0 + vec2(-1.0 / size.x, 0.0);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texCoords2 = a_TexCoord0 + vec2(-1.0 / size.x, -1.0 / size.y);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texCoords3 = a_TexCoord0 + vec2(1.0 / size.x, 1.0 / size.y);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texCoords4 = a_TexCoord0 + vec2(1.0 / size.x, 0.0);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texCoords5 = a_TexCoord0 + vec2(1.0 / size.x, -1.0 / size.y);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texCoords6 = a_TexCoord0 + vec2(0.0, 1.0 / size.y);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texCoords7 = a_TexCoord0 + vec2(0.0, -1.0 / size.y);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float depthh =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abs(unpack_depth(-1.0 * texture2D(depthTexture, texCoords0))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+ unpack_depth(-2.0 * texture2D(depthTexture, texCoords1))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+ unpack_depth(-1.0 * texture2D(depthTexture, texCoords2))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+ unpack_depth(1.0 * texture2D(depthTexture, texCoords3))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+ unpack_depth(2.0 * texture2D(depthTexture, texCoords4))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+ unpack_depth(1.0 * texture2D(depthTexture, texCoords5)));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150" y="1755480"/>
            <a:ext cx="3238150" cy="163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   // Merge by using the formula for the operator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   float depth = sqrt(pow(depthh, 2.0) + pow(depthv, 2.0));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   // Check threshold of how detailed you want edges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	if(depth &gt; 0.0004){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	gl_FragColor = vec4(0.0,0.0,0.0,1.0);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	} else{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	gl_FragColor = vec4(1.0,1.0,1.0,0.0);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	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Advantages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CPU does not traverse any edge lists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Handles all primitives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Handles meshes really well because it’s image based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Very sharp and accurate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Disadvantages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Small changes (piece of paper)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Falsely detect edge in some rare cases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Two pass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Not much control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Lighting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surface normal is facing light source, it’s lit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surface normal is facing some threshold value away from light source, it’s not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NdotL = smoothstep(Threshold, floor(dot(Normal, light vector)));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gl_FragColor = color * NdotL;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Lighting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Make sure normals are correct!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Lots of room for variation (adding in some phong shading principles)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Watch for cubes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What is toon shading?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Non-Photorealistic rendering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Uses few colors with large changes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Characterized by outline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Toon shading and other forms of non photorealistic rendering have endless variation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NPR is still somewhat unexplored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Many things to consider while implementing Toon Shading!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2249250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/>
        </p:nvSpPr>
        <p:spPr>
          <a:xfrm>
            <a:off x="69800" y="2150650"/>
            <a:ext cx="3408900" cy="19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http://images.akamai.steamusercontent.com/ugc/593664045469743463/47CEC995ED7FB7E41B4AC1C3725E622F41117A6C/?interpolation=lanczos-none&amp;output-format=jpeg&amp;output-quality=95&amp;fit=inside|1024:768&amp;composite-to%3D%2A%2C%2A%7C1024%3A768&amp;background-color=black</a:t>
            </a:r>
          </a:p>
        </p:txBody>
      </p:sp>
      <p:pic>
        <p:nvPicPr>
          <p:cNvPr descr="images.akamai.steamusercontent.com.jpe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50" y="395037"/>
            <a:ext cx="3409000" cy="25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3640550" y="32493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http://media.gamerhub.tv/editorial/2012/11/original.jpg</a:t>
            </a:r>
          </a:p>
        </p:txBody>
      </p:sp>
      <p:pic>
        <p:nvPicPr>
          <p:cNvPr descr="original.jpeg"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0550" y="1634200"/>
            <a:ext cx="5360500" cy="3015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386295522-10.jpe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152400" y="-37825"/>
            <a:ext cx="54468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"/>
              <a:t>http://www.play-mag.co.uk/wp-content/uploads/2013/12/1386295522-10.jpg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rderlands-2_2012_06-08-12_009.jpeg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7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264400" y="2249250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Drawing the outline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Inverse hull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Render object as wireframe with front faces culled, normals </a:t>
            </a:r>
            <a:r>
              <a:rPr i="1" lang="en"/>
              <a:t>slightly</a:t>
            </a:r>
            <a:r>
              <a:rPr lang="en"/>
              <a:t> shifted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Render front faces normally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Another implementation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 into vertex shader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Scale along normals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Render with black fragment shader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is how I implemented it (and Guilty Gear Xrd, Jet Set Radio, etc)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gl_Position = projection * view * model * a_Position + (vec4(fN, 1.0) * 0.04);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Benefits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Very easy to implement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Easier to view during work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Can control with vertex shader easily (controlling width and offset)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More control in general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-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