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5" r:id="rId2"/>
  </p:sldMasterIdLst>
  <p:notesMasterIdLst>
    <p:notesMasterId r:id="rId48"/>
  </p:notesMasterIdLst>
  <p:sldIdLst>
    <p:sldId id="256" r:id="rId3"/>
    <p:sldId id="257" r:id="rId4"/>
    <p:sldId id="411" r:id="rId5"/>
    <p:sldId id="348" r:id="rId6"/>
    <p:sldId id="387" r:id="rId7"/>
    <p:sldId id="2294" r:id="rId8"/>
    <p:sldId id="404" r:id="rId9"/>
    <p:sldId id="406" r:id="rId10"/>
    <p:sldId id="405" r:id="rId11"/>
    <p:sldId id="383" r:id="rId12"/>
    <p:sldId id="2164" r:id="rId13"/>
    <p:sldId id="384" r:id="rId14"/>
    <p:sldId id="544" r:id="rId15"/>
    <p:sldId id="386" r:id="rId16"/>
    <p:sldId id="539" r:id="rId17"/>
    <p:sldId id="393" r:id="rId18"/>
    <p:sldId id="388" r:id="rId19"/>
    <p:sldId id="2274" r:id="rId20"/>
    <p:sldId id="2284" r:id="rId21"/>
    <p:sldId id="2285" r:id="rId22"/>
    <p:sldId id="2278" r:id="rId23"/>
    <p:sldId id="2280" r:id="rId24"/>
    <p:sldId id="2281" r:id="rId25"/>
    <p:sldId id="2283" r:id="rId26"/>
    <p:sldId id="2286" r:id="rId27"/>
    <p:sldId id="389" r:id="rId28"/>
    <p:sldId id="390" r:id="rId29"/>
    <p:sldId id="401" r:id="rId30"/>
    <p:sldId id="2293" r:id="rId31"/>
    <p:sldId id="410" r:id="rId32"/>
    <p:sldId id="399" r:id="rId33"/>
    <p:sldId id="409" r:id="rId34"/>
    <p:sldId id="408" r:id="rId35"/>
    <p:sldId id="2287" r:id="rId36"/>
    <p:sldId id="412" r:id="rId37"/>
    <p:sldId id="419" r:id="rId38"/>
    <p:sldId id="2288" r:id="rId39"/>
    <p:sldId id="536" r:id="rId40"/>
    <p:sldId id="537" r:id="rId41"/>
    <p:sldId id="535" r:id="rId42"/>
    <p:sldId id="413" r:id="rId43"/>
    <p:sldId id="2289" r:id="rId44"/>
    <p:sldId id="2290" r:id="rId45"/>
    <p:sldId id="2291" r:id="rId46"/>
    <p:sldId id="2292" r:id="rId47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7"/>
    <p:restoredTop sz="94648"/>
  </p:normalViewPr>
  <p:slideViewPr>
    <p:cSldViewPr snapToGrid="0">
      <p:cViewPr varScale="1">
        <p:scale>
          <a:sx n="135" d="100"/>
          <a:sy n="13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100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rfmw.em.keysight.com</a:t>
            </a:r>
            <a:r>
              <a:rPr lang="en-US" dirty="0"/>
              <a:t>//wireless/helpfiles/n7610b/Content/Main/IEEE%20802.15.4%20ZigBee.htm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(Minimum Shift Keying)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(minimal shift keying)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445267-E1A4-074A-A884-6BFE3F4EEE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72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digging into constellation, the M of MSK is the essence of not going 00&lt;&gt;11 or 01&lt;&gt;10, decoding is measuring which way around the circle you move (+ or – π/2)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n.b.</a:t>
            </a:r>
            <a:r>
              <a:rPr lang="en-US" dirty="0"/>
              <a:t> 802.15.4 channels 5 MHz wide</a:t>
            </a:r>
          </a:p>
          <a:p>
            <a:r>
              <a:rPr lang="en-US" dirty="0"/>
              <a:t>BT Classic 1 MHz, BLE 2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675029-3143-A94C-8B1D-21D4E5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55C7B-EEBB-EB4E-B209-F75E02B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9E46ED-F1B0-814C-AC67-EA5B817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98" y="578452"/>
            <a:ext cx="8229599" cy="45720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7" y="6952"/>
            <a:ext cx="8229599" cy="5715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572777-4A4A-5E46-9687-6493DC1C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Seravek" panose="020B0503040000020004" pitchFamily="34" charset="0"/>
              </a:defRPr>
            </a:lvl1pPr>
          </a:lstStyle>
          <a:p>
            <a:fld id="{434A358D-2637-E146-A3BD-05BD470B5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Seravek" panose="020B0503040000020004" pitchFamily="34" charset="0"/>
              </a:defRPr>
            </a:lvl1pPr>
          </a:lstStyle>
          <a:p>
            <a:pPr algn="r"/>
            <a:fld id="{434A358D-2637-E146-A3BD-05BD470B507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90D492-3C35-6140-A490-D4E4524E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6C4AAE-B307-424A-A75E-4853479E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09E335-1AA7-FA41-9501-17A49EB0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B9610D1-8575-AB46-B049-9F20775D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FB2F4A-4C90-3743-8169-93ED0319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CD5224-4A6F-7E42-8B00-754543E3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704055-4553-CE4A-BD00-69B83A2C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83D365A-DB80-F940-96DB-1EACDDE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607E39-4347-5B4A-B770-0DD134F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675029-3143-A94C-8B1D-21D4E5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55C7B-EEBB-EB4E-B209-F75E02B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9E46ED-F1B0-814C-AC67-EA5B817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5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1C401B-7C0E-E444-BADB-CC660E2C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896AC9-2C80-FF43-A95D-51A3A63A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CD2CB-EB09-BA40-9D81-DC6FB39E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2DD9B4D-F163-014F-8ED8-845E708A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974937-96AC-5149-B2CB-A59A289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F458A9-4B46-E345-9B79-76C2A797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43B3DF-3445-5A45-801B-EF85DE4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D21F3-C9F8-2242-904F-7116048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3B284C-BE3B-CB47-A4C4-C74DAB4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ECF384-0116-E146-807C-7D27516A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B7AD98-776F-3947-BFA5-6D2C92B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906A0A-210E-6748-8016-E3630E0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9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4D55C5F-A3A2-2F46-BFA5-1790D45A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430760-1803-504E-8ED3-E14B566F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85345D-1434-9241-B289-7C6DB4B3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6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225" y="242274"/>
            <a:ext cx="8393553" cy="536579"/>
          </a:xfrm>
        </p:spPr>
        <p:txBody>
          <a:bodyPr lIns="0" tIns="0" rIns="0" bIns="0"/>
          <a:lstStyle>
            <a:lvl1pPr>
              <a:defRPr sz="313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6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664">
              <a:spcBef>
                <a:spcPts val="20"/>
              </a:spcBef>
            </a:pPr>
            <a:fld id="{81D60167-4931-47E6-BA6A-407CBD079E47}" type="slidenum">
              <a:rPr lang="en-US" spc="5" smtClean="0">
                <a:solidFill>
                  <a:prstClr val="black"/>
                </a:solidFill>
              </a:rPr>
              <a:pPr marL="8664">
                <a:spcBef>
                  <a:spcPts val="20"/>
                </a:spcBef>
              </a:pPr>
              <a:t>‹#›</a:t>
            </a:fld>
            <a:endParaRPr lang="en-US" spc="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3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98" y="578452"/>
            <a:ext cx="8229599" cy="45720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7" y="6952"/>
            <a:ext cx="8229599" cy="5715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AEBBD4-6B04-3E44-88C9-A7CD84CF7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Seravek" panose="020B0503040000020004" pitchFamily="34" charset="0"/>
              </a:defRPr>
            </a:lvl1pPr>
          </a:lstStyle>
          <a:p>
            <a:pPr algn="r"/>
            <a:fld id="{434A358D-2637-E146-A3BD-05BD470B50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0F259-830B-E146-B0E4-F0EC83060318}"/>
              </a:ext>
            </a:extLst>
          </p:cNvPr>
          <p:cNvSpPr txBox="1"/>
          <p:nvPr userDrawn="1"/>
        </p:nvSpPr>
        <p:spPr>
          <a:xfrm>
            <a:off x="1828800" y="5296959"/>
            <a:ext cx="548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bg1">
                    <a:lumMod val="85000"/>
                  </a:schemeClr>
                </a:solidFill>
                <a:latin typeface="Seravek Light" panose="020B0503040000020004" pitchFamily="34" charset="0"/>
              </a:rPr>
              <a:t>CC BY-NC-ND Pat Pannuto – Content developed in coordination with Branden Ghena</a:t>
            </a:r>
          </a:p>
        </p:txBody>
      </p:sp>
    </p:spTree>
    <p:extLst>
      <p:ext uri="{BB962C8B-B14F-4D97-AF65-F5344CB8AC3E}">
        <p14:creationId xmlns:p14="http://schemas.microsoft.com/office/powerpoint/2010/main" val="16452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4F81BD"/>
          </a:solidFill>
          <a:latin typeface="Seravek Medium" panose="020B0503040000020004" pitchFamily="34" charset="0"/>
          <a:ea typeface="+mj-ea"/>
          <a:cs typeface="Seravek Medium" panose="020B05030400000200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eravek Light"/>
          <a:ea typeface="+mn-ea"/>
          <a:cs typeface="Seravek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kern="1200">
          <a:solidFill>
            <a:schemeClr val="tx1"/>
          </a:solidFill>
          <a:latin typeface="Seravek ExtraLight"/>
          <a:ea typeface="+mn-ea"/>
          <a:cs typeface="Seravek Extra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Seravek ExtraLight"/>
          <a:ea typeface="+mn-ea"/>
          <a:cs typeface="Seravek Extra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Seravek ExtraLight"/>
          <a:ea typeface="+mn-ea"/>
          <a:cs typeface="Seravek Extra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Seravek ExtraLight"/>
          <a:ea typeface="+mn-ea"/>
          <a:cs typeface="Seravek Extra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15/pub/TG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cellar.com/research-design-hub/dsss-in-a-nutshell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IEEE 802.15.4 - Introduction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  <p:sp>
        <p:nvSpPr>
          <p:cNvPr id="3" name="Dodecagon 2">
            <a:extLst>
              <a:ext uri="{FF2B5EF4-FFF2-40B4-BE49-F238E27FC236}">
                <a16:creationId xmlns:a16="http://schemas.microsoft.com/office/drawing/2014/main" id="{FED857CA-BE4E-B8C0-76F6-C1941A5A4F6A}"/>
              </a:ext>
            </a:extLst>
          </p:cNvPr>
          <p:cNvSpPr/>
          <p:nvPr/>
        </p:nvSpPr>
        <p:spPr>
          <a:xfrm>
            <a:off x="5165888" y="3516197"/>
            <a:ext cx="1545997" cy="1536569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Take the quiz!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BCB8EB-2504-9D40-9314-7ABC4B8C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heard “Eight-Oh-Two Dot” ?</a:t>
            </a:r>
          </a:p>
          <a:p>
            <a:pPr lvl="1"/>
            <a:r>
              <a:rPr lang="en-US" dirty="0"/>
              <a:t>Where?</a:t>
            </a:r>
          </a:p>
          <a:p>
            <a:pPr lvl="1"/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90454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1143000"/>
            <a:ext cx="3554329" cy="4114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  <a:p>
            <a:pPr lvl="1"/>
            <a:endParaRPr lang="en-US" dirty="0"/>
          </a:p>
          <a:p>
            <a:r>
              <a:rPr lang="en-US" dirty="0"/>
              <a:t>Specifies PHY and Link layers</a:t>
            </a:r>
          </a:p>
          <a:p>
            <a:endParaRPr lang="en-US" dirty="0"/>
          </a:p>
          <a:p>
            <a:r>
              <a:rPr lang="en-US" dirty="0"/>
              <a:t>Another example standard:</a:t>
            </a:r>
          </a:p>
          <a:p>
            <a:pPr lvl="1"/>
            <a:r>
              <a:rPr lang="en-US" dirty="0"/>
              <a:t>IEEE 754: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89" y="457201"/>
            <a:ext cx="4626335" cy="45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6" y="1143000"/>
            <a:ext cx="8229600" cy="20211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33" y="3059143"/>
            <a:ext cx="6280168" cy="23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(LR-WPANs) Overview </a:t>
            </a:r>
            <a:r>
              <a:rPr lang="en-US" sz="1800" dirty="0"/>
              <a:t>“Low-Rate Wireless Personal Area Networks”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“The IEEE 802.15 TG4 was chartered to investigate a low data rate solution with multi-month to multi-year battery life and very low complexity.”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“Potential applications are sensors, interactive toys, smart badges, remote controls, and home automation.”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Ultimately home automation, industrial control/monitoring, vehicular sensing, agriculture; really most machine-to-machine (M2M) sensor applications</a:t>
            </a:r>
          </a:p>
          <a:p>
            <a:pPr lvl="1"/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1"/>
            <a:ext cx="8229600" cy="7224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15" y="2208389"/>
            <a:ext cx="5807774" cy="28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1544011"/>
            <a:ext cx="8929217" cy="36034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1"/>
            <a:r>
              <a:rPr lang="en-US" dirty="0"/>
              <a:t>Twice the data rate of BPSK for same BER</a:t>
            </a:r>
          </a:p>
          <a:p>
            <a:pPr lvl="1"/>
            <a:r>
              <a:rPr lang="en-US" dirty="0"/>
              <a:t>Cost: most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r>
              <a:rPr lang="en-US" dirty="0"/>
              <a:t>4 bits per symbol</a:t>
            </a:r>
          </a:p>
          <a:p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802.15.4 bit rate at 2.4 GHz: 2000 </a:t>
            </a:r>
            <a:r>
              <a:rPr lang="en-US" dirty="0" err="1"/>
              <a:t>kchips</a:t>
            </a:r>
            <a:r>
              <a:rPr lang="en-US" dirty="0"/>
              <a:t>/s, which is 250 kbps, which is 62.5 </a:t>
            </a:r>
            <a:r>
              <a:rPr lang="en-US" dirty="0" err="1"/>
              <a:t>kBaud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BC87-7794-3543-B703-C27C92A3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6547"/>
            <a:ext cx="4651822" cy="15274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C3831-4621-414E-883F-DE61B6F64CC3}"/>
              </a:ext>
            </a:extLst>
          </p:cNvPr>
          <p:cNvSpPr/>
          <p:nvPr/>
        </p:nvSpPr>
        <p:spPr>
          <a:xfrm>
            <a:off x="4505325" y="1210636"/>
            <a:ext cx="4638675" cy="333375"/>
          </a:xfrm>
          <a:prstGeom prst="rect">
            <a:avLst/>
          </a:prstGeom>
          <a:solidFill>
            <a:srgbClr val="FFFC00">
              <a:alpha val="1764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18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89" y="1497555"/>
            <a:ext cx="3975955" cy="3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053013"/>
            <a:ext cx="1371600" cy="273844"/>
          </a:xfrm>
        </p:spPr>
        <p:txBody>
          <a:bodyPr/>
          <a:lstStyle/>
          <a:p>
            <a:pPr algn="r" defTabSz="457200">
              <a:buClrTx/>
            </a:pPr>
            <a:fld id="{434A358D-2637-E146-A3BD-05BD470B507B}" type="slidenum">
              <a:rPr lang="en-US" kern="120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pPr algn="r" defTabSz="457200">
                <a:buClrTx/>
              </a:pPr>
              <a:t>19</a:t>
            </a:fld>
            <a:endParaRPr lang="en-US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89" y="1497555"/>
            <a:ext cx="3975955" cy="322036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405646" y="1401282"/>
            <a:ext cx="3915103" cy="369332"/>
            <a:chOff x="-31235" y="993612"/>
            <a:chExt cx="3915103" cy="36933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75214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720911" y="1178278"/>
              <a:ext cx="696908" cy="35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4871258" y="403382"/>
            <a:ext cx="3079917" cy="1342916"/>
            <a:chOff x="4434377" y="-4288"/>
            <a:chExt cx="3079917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63014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Broken into 4-bit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symbols</a:t>
              </a:r>
              <a:endParaRPr lang="en-US" sz="1800" b="1" kern="1200" dirty="0">
                <a:solidFill>
                  <a:prstClr val="black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80378"/>
              <a:ext cx="224886" cy="909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2697481" y="841426"/>
            <a:ext cx="6377771" cy="1878520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7732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Each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symbol</a:t>
              </a:r>
              <a:r>
                <a:rPr lang="en-US" sz="1800" b="1" i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maps to a 32-bit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pseudo-noise code (PN-code)</a:t>
              </a:r>
              <a:r>
                <a:rPr lang="en-US" sz="1800" b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or sometimes </a:t>
              </a:r>
              <a:r>
                <a:rPr lang="en-US" sz="1800" b="1" i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pseudo-random sequence</a:t>
              </a:r>
              <a:endParaRPr lang="en-US" sz="1800" b="1" kern="1200" dirty="0">
                <a:solidFill>
                  <a:srgbClr val="1F497D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72420"/>
              <a:ext cx="202741" cy="704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409517" y="1910873"/>
            <a:ext cx="2644705" cy="1129651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Each bit of the PN code is called a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chip</a:t>
              </a:r>
              <a:endParaRPr lang="en-US" sz="1800" b="1" kern="1200" dirty="0">
                <a:solidFill>
                  <a:prstClr val="black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78827"/>
              <a:ext cx="910866" cy="407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413926" y="3001476"/>
            <a:ext cx="1918092" cy="993740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Each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chip</a:t>
              </a:r>
              <a:r>
                <a:rPr lang="en-US" sz="1800" b="1" i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encodes half a sine wave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404167" y="3304365"/>
            <a:ext cx="2548421" cy="1748649"/>
            <a:chOff x="3493553" y="-613816"/>
            <a:chExt cx="2548421" cy="1748649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Chips alternate </a:t>
              </a:r>
              <a:r>
                <a:rPr lang="en-US" sz="1800" b="1" kern="1200" dirty="0">
                  <a:solidFill>
                    <a:srgbClr val="0070C0"/>
                  </a:solidFill>
                  <a:latin typeface="Seravek Light"/>
                  <a:ea typeface="+mn-ea"/>
                  <a:cs typeface="Seravek Light"/>
                </a:rPr>
                <a:t>in-phase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and </a:t>
              </a: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48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2323386" y="3667260"/>
            <a:ext cx="4158640" cy="1422048"/>
            <a:chOff x="2399054" y="-271197"/>
            <a:chExt cx="4158640" cy="142204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Quadrature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component is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offset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π/2</a:t>
              </a:r>
              <a:endParaRPr lang="en-US" sz="1800" b="1" kern="1200" dirty="0">
                <a:solidFill>
                  <a:srgbClr val="FF0000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22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5201107" y="2391624"/>
            <a:ext cx="3874144" cy="2261301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Seravek Light"/>
                  <a:ea typeface="+mn-ea"/>
                  <a:cs typeface="Seravek Light"/>
                </a:rPr>
                <a:t>I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and </a:t>
              </a: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half-sines are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baseband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, which are mixed with the </a:t>
              </a:r>
              <a:r>
                <a:rPr lang="en-US" sz="1800" b="1" i="1" kern="1200" dirty="0">
                  <a:solidFill>
                    <a:prstClr val="black"/>
                  </a:solidFill>
                  <a:latin typeface="Seravek Light"/>
                  <a:ea typeface="+mn-ea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830783" y="3711867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907257" y="3751045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795488" y="3757058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867962" y="3792585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444243" y="3682287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1566325" y="3676094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492440" y="3658307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1523826" y="3725342"/>
            <a:ext cx="244907" cy="19997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endParaRPr lang="en-US" sz="1800" kern="1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5910682" y="3394091"/>
            <a:ext cx="3164568" cy="923330"/>
            <a:chOff x="5594319" y="547716"/>
            <a:chExt cx="3164568" cy="9233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Seravek Light"/>
                  <a:ea typeface="+mn-ea"/>
                  <a:cs typeface="Seravek Light"/>
                </a:rPr>
                <a:t>I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and </a:t>
              </a:r>
              <a:r>
                <a:rPr lang="en-US" sz="1800" b="1" kern="1200" dirty="0">
                  <a:solidFill>
                    <a:srgbClr val="FF0000"/>
                  </a:solidFill>
                  <a:latin typeface="Seravek Light"/>
                  <a:ea typeface="+mn-ea"/>
                  <a:cs typeface="Seravek Light"/>
                </a:rPr>
                <a:t>Q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 carriers are combined to create the final on-air </a:t>
              </a:r>
              <a:r>
                <a:rPr lang="en-US" sz="1800" b="1" kern="1200" dirty="0">
                  <a:solidFill>
                    <a:srgbClr val="FF40FF"/>
                  </a:solidFill>
                  <a:latin typeface="Seravek Light"/>
                  <a:ea typeface="+mn-ea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1009381"/>
              <a:ext cx="527215" cy="140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3072060" y="3949723"/>
            <a:ext cx="6003190" cy="1235023"/>
            <a:chOff x="2755697" y="236023"/>
            <a:chExt cx="6003190" cy="1235023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FF40FF"/>
                  </a:solidFill>
                  <a:latin typeface="Seravek Light"/>
                  <a:ea typeface="+mn-ea"/>
                  <a:cs typeface="Seravek Light"/>
                </a:rPr>
                <a:t>Signal </a:t>
              </a:r>
              <a:r>
                <a:rPr lang="en-US" sz="1800" b="1" kern="1200" dirty="0">
                  <a:solidFill>
                    <a:srgbClr val="1F497D"/>
                  </a:solidFill>
                  <a:latin typeface="Seravek Light"/>
                  <a:ea typeface="+mn-ea"/>
                  <a:cs typeface="Seravek Light"/>
                </a:rPr>
                <a:t>is MSK, which is a special, optimal case of FSK!</a:t>
              </a:r>
              <a:endParaRPr lang="en-US" sz="1800" b="1" kern="1200" dirty="0">
                <a:solidFill>
                  <a:srgbClr val="FF40FF"/>
                </a:solidFill>
                <a:latin typeface="Seravek Light"/>
                <a:ea typeface="+mn-ea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175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4">
            <a:extLst>
              <a:ext uri="{FF2B5EF4-FFF2-40B4-BE49-F238E27FC236}">
                <a16:creationId xmlns:a16="http://schemas.microsoft.com/office/drawing/2014/main" id="{E664BB28-993E-AB78-CD06-19C3CB237166}"/>
              </a:ext>
            </a:extLst>
          </p:cNvPr>
          <p:cNvSpPr txBox="1">
            <a:spLocks/>
          </p:cNvSpPr>
          <p:nvPr/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4F81BD"/>
                </a:solidFill>
                <a:latin typeface="Seravek Medium" panose="020B0503040000020004" pitchFamily="34" charset="0"/>
                <a:ea typeface="+mj-ea"/>
                <a:cs typeface="Seravek Medium" panose="020B0503040000020004" pitchFamily="34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rgbClr val="002F6C"/>
                </a:solidFill>
                <a:latin typeface="Trebuchet MS"/>
                <a:sym typeface="Trebuchet MS"/>
              </a:rPr>
              <a:t>802.15.4 Modulation (@2.4 GHz fc)</a:t>
            </a:r>
            <a:br>
              <a:rPr lang="en-US" dirty="0">
                <a:solidFill>
                  <a:srgbClr val="002F6C"/>
                </a:solidFill>
                <a:latin typeface="Trebuchet MS"/>
                <a:sym typeface="Trebuchet MS"/>
              </a:rPr>
            </a:br>
            <a:r>
              <a:rPr lang="en-US" sz="1600" dirty="0">
                <a:solidFill>
                  <a:srgbClr val="002F6C"/>
                </a:solidFill>
                <a:latin typeface="Trebuchet MS"/>
                <a:sym typeface="Trebuchet MS"/>
              </a:rPr>
              <a:t>O-QPSK with half-sine shaping is MSK!</a:t>
            </a:r>
            <a:endParaRPr lang="en-US" dirty="0">
              <a:solidFill>
                <a:srgbClr val="002F6C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1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</a:pPr>
            <a:r>
              <a:rPr lang="en-US" dirty="0"/>
              <a:t>Today’s Goals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Introduce the IEEE 802.15.4 standard</a:t>
            </a:r>
          </a:p>
          <a:p>
            <a:pPr marL="628646" lvl="1" indent="-171446">
              <a:spcBef>
                <a:spcPts val="0"/>
              </a:spcBef>
              <a:buSzPts val="2000"/>
            </a:pPr>
            <a:r>
              <a:rPr lang="en-US" sz="2000" dirty="0">
                <a:latin typeface="Helvetica" pitchFamily="2" charset="0"/>
              </a:rPr>
              <a:t>Specifically designed for low power applications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Overview of physical layer details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Exploration of link layer</a:t>
            </a:r>
          </a:p>
          <a:p>
            <a:pPr marL="628646" lvl="1" indent="-171446">
              <a:spcBef>
                <a:spcPts val="0"/>
              </a:spcBef>
              <a:buSzPts val="2000"/>
            </a:pPr>
            <a:r>
              <a:rPr lang="en-US" sz="2000" dirty="0">
                <a:latin typeface="Helvetica" pitchFamily="2" charset="0"/>
              </a:rPr>
              <a:t>Network topologies</a:t>
            </a:r>
          </a:p>
          <a:p>
            <a:pPr marL="628646" lvl="1" indent="-171446">
              <a:spcBef>
                <a:spcPts val="0"/>
              </a:spcBef>
              <a:buSzPts val="2000"/>
            </a:pPr>
            <a:r>
              <a:rPr lang="en-US" sz="2000" dirty="0">
                <a:latin typeface="Helvetica" pitchFamily="2" charset="0"/>
              </a:rPr>
              <a:t>Communication structure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A18E-3A88-7ABE-DEE8-C1E5BA7F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O-QPSK results in continuous wave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060E-726D-5322-4DAD-9AC12A3CD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DFFC27-E5AF-D80C-1CCA-72959B3D8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572423" y="2114134"/>
            <a:ext cx="3673666" cy="14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16F11D11-20B1-CF2C-3E0A-EB3C4234B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C43A5-5307-CFF6-6D56-3B92B25D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61" y="1958498"/>
            <a:ext cx="3582541" cy="179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4562D1-01BE-3EE3-FD98-399D6B8A340E}"/>
              </a:ext>
            </a:extLst>
          </p:cNvPr>
          <p:cNvSpPr txBox="1"/>
          <p:nvPr/>
        </p:nvSpPr>
        <p:spPr>
          <a:xfrm>
            <a:off x="1291473" y="39215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BPSK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F805E-A541-DAA2-6384-95E2312DC975}"/>
              </a:ext>
            </a:extLst>
          </p:cNvPr>
          <p:cNvSpPr txBox="1"/>
          <p:nvPr/>
        </p:nvSpPr>
        <p:spPr>
          <a:xfrm>
            <a:off x="6150721" y="392154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O-QPSK (MSK)</a:t>
            </a:r>
          </a:p>
        </p:txBody>
      </p:sp>
    </p:spTree>
    <p:extLst>
      <p:ext uri="{BB962C8B-B14F-4D97-AF65-F5344CB8AC3E}">
        <p14:creationId xmlns:p14="http://schemas.microsoft.com/office/powerpoint/2010/main" val="339984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AEFC-96C0-C845-9E02-CAF9312E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magic of I and Q channels are that we get two dimensions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D7E7-8D0B-FC4A-90DD-47ED3B2D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called a “constellation diagram”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F1666-CFF1-D745-BFFA-ACCA74E6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FD7DE-DC69-5244-8A43-A6D16A25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317625"/>
            <a:ext cx="2794000" cy="290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77CF2-D579-D140-B27A-ADCDC78B1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38089"/>
          <a:stretch/>
        </p:blipFill>
        <p:spPr>
          <a:xfrm>
            <a:off x="652720" y="2464247"/>
            <a:ext cx="4569730" cy="2291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175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CDFE-D182-C44D-B80E-7ECC45E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map symbols to chips?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45D-CE83-9E4A-B7DB-A2B62E07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took the 4 bits we want to send…</a:t>
            </a:r>
          </a:p>
          <a:p>
            <a:pPr marL="0" indent="0">
              <a:buNone/>
            </a:pPr>
            <a:r>
              <a:rPr lang="en-US" sz="2000" dirty="0"/>
              <a:t>	… and sent 32 bits instead??</a:t>
            </a:r>
          </a:p>
          <a:p>
            <a:endParaRPr lang="en-US" sz="2000" dirty="0"/>
          </a:p>
          <a:p>
            <a:r>
              <a:rPr lang="en-US" sz="2000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4E22-8392-C94C-9390-69C20191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92CC3-F748-454E-AFA8-76BD0E62F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21"/>
          <a:stretch/>
        </p:blipFill>
        <p:spPr>
          <a:xfrm>
            <a:off x="3008713" y="2857500"/>
            <a:ext cx="3975955" cy="12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988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862-12DA-4A88-A161-E830A9F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Sequence Spread Spectrum (DSSS)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DE3-203B-436F-8D12-6848BA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878541"/>
            <a:ext cx="5670133" cy="4106800"/>
          </a:xfrm>
        </p:spPr>
        <p:txBody>
          <a:bodyPr>
            <a:normAutofit/>
          </a:bodyPr>
          <a:lstStyle/>
          <a:p>
            <a:r>
              <a:rPr lang="en-US" sz="1800" dirty="0"/>
              <a:t>Increases the </a:t>
            </a:r>
            <a:r>
              <a:rPr lang="en-US" sz="1800" u="sng" dirty="0"/>
              <a:t>signal</a:t>
            </a:r>
            <a:r>
              <a:rPr lang="en-US" sz="1800" dirty="0"/>
              <a:t> bandwidth of a transmission beyond </a:t>
            </a:r>
            <a:r>
              <a:rPr lang="en-US" sz="1800" u="sng" dirty="0"/>
              <a:t>information</a:t>
            </a:r>
            <a:r>
              <a:rPr lang="en-US" sz="1800" dirty="0"/>
              <a:t> bandwidth</a:t>
            </a:r>
          </a:p>
          <a:p>
            <a:pPr lvl="1"/>
            <a:r>
              <a:rPr lang="en-US" sz="1600" dirty="0"/>
              <a:t>Send sequences of chips, which are a translation of one symbol to a pattern of many bits </a:t>
            </a:r>
          </a:p>
          <a:p>
            <a:pPr lvl="1"/>
            <a:r>
              <a:rPr lang="en-US" sz="1600" dirty="0"/>
              <a:t>Chips are transmitted much faster than symbols, essentially increasing the data rate</a:t>
            </a:r>
          </a:p>
          <a:p>
            <a:pPr lvl="1"/>
            <a:endParaRPr lang="en-US" sz="1600" dirty="0"/>
          </a:p>
          <a:p>
            <a:r>
              <a:rPr lang="en-US" sz="1800" dirty="0"/>
              <a:t>Enables better interference avoidance</a:t>
            </a:r>
          </a:p>
          <a:p>
            <a:pPr lvl="1"/>
            <a:r>
              <a:rPr lang="en-US" sz="1600" dirty="0"/>
              <a:t>Received bits are correlated against codes to see which is most likely</a:t>
            </a:r>
          </a:p>
          <a:p>
            <a:pPr lvl="1"/>
            <a:r>
              <a:rPr lang="en-US" sz="1600" dirty="0"/>
              <a:t>802.15.4 tolerates 13-15 bit flips (almost half!)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A1D-3832-4588-85A5-76A3728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3618C-BE41-44E4-9C1A-2F0EF669B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11"/>
          <a:stretch/>
        </p:blipFill>
        <p:spPr>
          <a:xfrm>
            <a:off x="6289377" y="790013"/>
            <a:ext cx="2729294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5E060-FD02-AE4D-9E3D-E5EF18FF4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915103"/>
            <a:ext cx="2625799" cy="1304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BD93F-0555-6F47-AFF6-13AA3697D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929" y="4193373"/>
            <a:ext cx="229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88A-7A9E-4FE0-ABB1-75FE7A73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826" y="457200"/>
            <a:ext cx="4370471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DSSS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F41-2719-47D2-94E7-A327B857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821" y="930349"/>
            <a:ext cx="4446108" cy="12054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 sent is </a:t>
            </a:r>
            <a:r>
              <a:rPr lang="en-US" b="1" dirty="0"/>
              <a:t>101</a:t>
            </a:r>
            <a:endParaRPr lang="en-US" dirty="0"/>
          </a:p>
          <a:p>
            <a:pPr lvl="1"/>
            <a:r>
              <a:rPr lang="en-US" dirty="0"/>
              <a:t>Code is longer than data, so we replicate bits</a:t>
            </a:r>
          </a:p>
          <a:p>
            <a:pPr lvl="1"/>
            <a:r>
              <a:rPr lang="en-US" dirty="0"/>
              <a:t>Data is recoverable, even with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836F-2CC5-4351-99D7-EF9B8DB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B9EB0-F72F-4776-87E9-E0964DC45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12"/>
          <a:stretch/>
        </p:blipFill>
        <p:spPr bwMode="auto">
          <a:xfrm>
            <a:off x="293375" y="1137297"/>
            <a:ext cx="3956446" cy="31519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1996A9-9D2E-4E0F-ABEC-D4CE228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80" y="2116413"/>
            <a:ext cx="3831116" cy="2936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64B14-96B7-472E-9B9E-41E308024CBF}"/>
              </a:ext>
            </a:extLst>
          </p:cNvPr>
          <p:cNvSpPr txBox="1"/>
          <p:nvPr/>
        </p:nvSpPr>
        <p:spPr>
          <a:xfrm>
            <a:off x="458705" y="5049857"/>
            <a:ext cx="5715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4"/>
              </a:rPr>
              <a:t>https://circuitcellar.com/research-design-hub/dsss-in-a-nutshell/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227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C424-9AAF-9895-D39D-CB8472E1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me the money: what is the actual data rate of 802.15.4 (2.4 GHz)?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5EF0-4BD4-A190-84E9-040CBEDF6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Chip rate: 2000 </a:t>
            </a:r>
            <a:r>
              <a:rPr lang="en-US" dirty="0" err="1"/>
              <a:t>kchips</a:t>
            </a:r>
            <a:r>
              <a:rPr lang="en-US" dirty="0"/>
              <a:t>/sec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0B3B7-ADAA-0B68-A2E7-2BBB01500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71AFD-777B-B73B-D920-266EB3D00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1"/>
          <a:stretch/>
        </p:blipFill>
        <p:spPr>
          <a:xfrm>
            <a:off x="4271905" y="1830299"/>
            <a:ext cx="3975955" cy="12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D6CC6-275A-2113-497F-EC630A4F55D5}"/>
              </a:ext>
            </a:extLst>
          </p:cNvPr>
          <p:cNvSpPr txBox="1"/>
          <p:nvPr/>
        </p:nvSpPr>
        <p:spPr>
          <a:xfrm>
            <a:off x="800100" y="3865418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pollev.com</a:t>
            </a:r>
            <a:r>
              <a:rPr lang="en-US" sz="2400" dirty="0"/>
              <a:t>/</a:t>
            </a:r>
            <a:r>
              <a:rPr lang="en-US" sz="2400" dirty="0" err="1"/>
              <a:t>wiotbc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82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8" y="1143000"/>
            <a:ext cx="4616033" cy="3771900"/>
          </a:xfrm>
        </p:spPr>
        <p:txBody>
          <a:bodyPr>
            <a:normAutofit/>
          </a:bodyPr>
          <a:lstStyle/>
          <a:p>
            <a:r>
              <a:rPr lang="en-US" sz="1600" dirty="0"/>
              <a:t>27 channels across three bands</a:t>
            </a:r>
          </a:p>
          <a:p>
            <a:r>
              <a:rPr lang="en-US" sz="1600" dirty="0"/>
              <a:t>5 MHz channel separation at 2.4 GHz</a:t>
            </a:r>
          </a:p>
          <a:p>
            <a:pPr lvl="1"/>
            <a:r>
              <a:rPr lang="en-US" sz="1400" dirty="0"/>
              <a:t>Compare to 2 MHz for BLE</a:t>
            </a:r>
          </a:p>
          <a:p>
            <a:pPr lvl="1"/>
            <a:r>
              <a:rPr lang="en-US" sz="1400" dirty="0"/>
              <a:t>(or to 1 MHz for BT Classic)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3" y="2802731"/>
            <a:ext cx="6072188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4992604" y="490538"/>
            <a:ext cx="4151396" cy="214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4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7"/>
            <a:ext cx="4145915" cy="4188246"/>
          </a:xfrm>
        </p:spPr>
        <p:txBody>
          <a:bodyPr>
            <a:normAutofit/>
          </a:bodyPr>
          <a:lstStyle/>
          <a:p>
            <a:r>
              <a:rPr lang="en-US" sz="2000" dirty="0"/>
              <a:t>Different RF bands have different regional availability</a:t>
            </a:r>
          </a:p>
          <a:p>
            <a:endParaRPr lang="en-US" sz="2000" dirty="0"/>
          </a:p>
          <a:p>
            <a:r>
              <a:rPr lang="en-US" sz="2000" dirty="0"/>
              <a:t>Also have different rules</a:t>
            </a:r>
          </a:p>
          <a:p>
            <a:pPr lvl="1"/>
            <a:r>
              <a:rPr lang="en-US" sz="1800" dirty="0"/>
              <a:t>915 MHz: 400 </a:t>
            </a:r>
            <a:r>
              <a:rPr lang="en-US" sz="1800" dirty="0" err="1"/>
              <a:t>ms</a:t>
            </a:r>
            <a:r>
              <a:rPr lang="en-US" sz="1800" dirty="0"/>
              <a:t> dwell time</a:t>
            </a:r>
          </a:p>
          <a:p>
            <a:pPr lvl="1"/>
            <a:r>
              <a:rPr lang="en-US" sz="1800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82" y="457200"/>
            <a:ext cx="414591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Minimum acceptable: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 lower bit rate plays into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408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802.15.4 Specification [</a:t>
            </a:r>
            <a:r>
              <a:rPr lang="en-US" sz="2000" dirty="0">
                <a:hlinkClick r:id="rId2"/>
              </a:rPr>
              <a:t>2006</a:t>
            </a:r>
            <a:r>
              <a:rPr lang="en-US" sz="2000" dirty="0"/>
              <a:t>]</a:t>
            </a:r>
          </a:p>
          <a:p>
            <a:pPr lvl="1"/>
            <a:r>
              <a:rPr lang="en-US" sz="1800" dirty="0"/>
              <a:t>“</a:t>
            </a:r>
            <a:r>
              <a:rPr lang="en-US" sz="1800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Other helpful references:</a:t>
            </a:r>
          </a:p>
          <a:p>
            <a:pPr lvl="1"/>
            <a:r>
              <a:rPr lang="en-US" sz="1800" dirty="0">
                <a:hlinkClick r:id="rId3"/>
              </a:rPr>
              <a:t>Paper introducing the 802.15.4 draft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NXP 802.15.4 Stack User Guide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2005 presentation on 802.15.4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8" y="1143000"/>
            <a:ext cx="8229599" cy="3771900"/>
          </a:xfrm>
        </p:spPr>
        <p:txBody>
          <a:bodyPr>
            <a:normAutofit/>
          </a:bodyPr>
          <a:lstStyle/>
          <a:p>
            <a:r>
              <a:rPr lang="en-US" sz="1800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00" y="1749778"/>
            <a:ext cx="5587193" cy="3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0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PAN Coordinator</a:t>
            </a:r>
          </a:p>
          <a:p>
            <a:pPr lvl="1"/>
            <a:r>
              <a:rPr lang="en-US" sz="1400" dirty="0"/>
              <a:t>Receives and relays all messages</a:t>
            </a:r>
          </a:p>
          <a:p>
            <a:pPr lvl="1"/>
            <a:r>
              <a:rPr lang="en-US" sz="1400" dirty="0"/>
              <a:t>Most capable and power-intensive</a:t>
            </a:r>
          </a:p>
          <a:p>
            <a:r>
              <a:rPr lang="en-US" sz="1600" dirty="0"/>
              <a:t>Coordinators (a.k.a. Routers)</a:t>
            </a:r>
          </a:p>
          <a:p>
            <a:pPr lvl="1"/>
            <a:r>
              <a:rPr lang="en-US" sz="1400" dirty="0"/>
              <a:t>Control “clusters”</a:t>
            </a:r>
          </a:p>
          <a:p>
            <a:pPr lvl="1"/>
            <a:r>
              <a:rPr lang="en-US" sz="1400" dirty="0"/>
              <a:t>Receives and relays to its children</a:t>
            </a:r>
          </a:p>
          <a:p>
            <a:pPr lvl="1"/>
            <a:r>
              <a:rPr lang="en-US" sz="1400" dirty="0"/>
              <a:t>Communicates up to parent coordinator</a:t>
            </a:r>
          </a:p>
          <a:p>
            <a:r>
              <a:rPr lang="en-US" sz="1600" dirty="0"/>
              <a:t>End Devices</a:t>
            </a:r>
          </a:p>
          <a:p>
            <a:pPr lvl="1"/>
            <a:r>
              <a:rPr lang="en-US" sz="1400" dirty="0"/>
              <a:t>Only communicate with single</a:t>
            </a:r>
            <a:br>
              <a:rPr lang="en-US" sz="1400" dirty="0"/>
            </a:br>
            <a:r>
              <a:rPr lang="en-US" sz="1400" dirty="0"/>
              <a:t>parent coordinator</a:t>
            </a:r>
          </a:p>
          <a:p>
            <a:pPr lvl="1"/>
            <a:r>
              <a:rPr lang="en-US" sz="1400" dirty="0"/>
              <a:t>Least capable and power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89" y="2466976"/>
            <a:ext cx="3742886" cy="261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6116970" y="388145"/>
            <a:ext cx="2568326" cy="207883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6543676" y="3467100"/>
            <a:ext cx="1685925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4781989" y="3467100"/>
            <a:ext cx="947519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5729507" y="3467102"/>
            <a:ext cx="814169" cy="1323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5839264" y="2536032"/>
            <a:ext cx="2161737" cy="931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9722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4" y="959227"/>
            <a:ext cx="5046678" cy="4188246"/>
          </a:xfrm>
        </p:spPr>
        <p:txBody>
          <a:bodyPr>
            <a:normAutofit/>
          </a:bodyPr>
          <a:lstStyle/>
          <a:p>
            <a:r>
              <a:rPr lang="en-US" sz="1800" dirty="0"/>
              <a:t>Most devices are capable of communicating with multiple neighbors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What are advantages of mesh?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37" y="1143001"/>
            <a:ext cx="3314035" cy="29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6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4" y="959227"/>
            <a:ext cx="5898732" cy="4188246"/>
          </a:xfrm>
        </p:spPr>
        <p:txBody>
          <a:bodyPr>
            <a:noAutofit/>
          </a:bodyPr>
          <a:lstStyle/>
          <a:p>
            <a:r>
              <a:rPr lang="en-US" sz="1800" dirty="0"/>
              <a:t>Most devices are capable of communicating with multiple neighbors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What are advantages of mesh?</a:t>
            </a:r>
          </a:p>
          <a:p>
            <a:pPr lvl="1"/>
            <a:r>
              <a:rPr lang="en-US" sz="1600" dirty="0"/>
              <a:t>Devices can communicate over longer distances</a:t>
            </a:r>
          </a:p>
          <a:p>
            <a:pPr lvl="1"/>
            <a:r>
              <a:rPr lang="en-US" sz="1600" dirty="0"/>
              <a:t>Device failures less likely to collapse the entire network</a:t>
            </a:r>
          </a:p>
          <a:p>
            <a:r>
              <a:rPr lang="en-US" sz="1800" b="1" dirty="0"/>
              <a:t>What are disadvantages of mesh?</a:t>
            </a:r>
          </a:p>
          <a:p>
            <a:pPr lvl="1"/>
            <a:r>
              <a:rPr lang="en-US" sz="1600" dirty="0"/>
              <a:t>Some nodes have to spend more energy communicating</a:t>
            </a:r>
          </a:p>
          <a:p>
            <a:pPr lvl="1"/>
            <a:r>
              <a:rPr lang="en-US" sz="1600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35" y="1143001"/>
            <a:ext cx="2561037" cy="23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4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</a:t>
            </a:r>
            <a:br>
              <a:rPr lang="en-US" dirty="0"/>
            </a:br>
            <a:r>
              <a:rPr lang="en-US" sz="165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959227"/>
            <a:ext cx="7665187" cy="418824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800" dirty="0"/>
              <a:t>First, wait a random amount (collision avoidance part)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Then, listen for a duration and determine if anyone is transmitting (carrier sense part)</a:t>
            </a:r>
          </a:p>
          <a:p>
            <a:pPr lvl="1"/>
            <a:r>
              <a:rPr lang="en-US" sz="1600" dirty="0"/>
              <a:t>If idle, you can transmit</a:t>
            </a:r>
          </a:p>
          <a:p>
            <a:pPr lvl="1"/>
            <a:r>
              <a:rPr lang="en-US" sz="1600" dirty="0"/>
              <a:t>If busy, repeat step 1 (often increasing maximum wait time)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Can be combined with notion of slotting</a:t>
            </a:r>
          </a:p>
          <a:p>
            <a:pPr lvl="1"/>
            <a:r>
              <a:rPr lang="en-US" sz="1600" dirty="0"/>
              <a:t>Synchronize to slots (smaller than transmit times)</a:t>
            </a:r>
          </a:p>
          <a:p>
            <a:pPr lvl="1"/>
            <a:r>
              <a:rPr lang="en-US" sz="1600" dirty="0"/>
              <a:t>Wait for a number of slots</a:t>
            </a:r>
          </a:p>
          <a:p>
            <a:pPr lvl="1"/>
            <a:r>
              <a:rPr lang="en-US" sz="1600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Beacon-enabled PAN</a:t>
            </a:r>
          </a:p>
          <a:p>
            <a:pPr lvl="1"/>
            <a:r>
              <a:rPr lang="en-US" sz="1800" dirty="0"/>
              <a:t>Slotted CSMA/CA</a:t>
            </a:r>
          </a:p>
          <a:p>
            <a:pPr lvl="1"/>
            <a:r>
              <a:rPr lang="en-US" sz="1800" dirty="0"/>
              <a:t>Structured communication patterns</a:t>
            </a:r>
          </a:p>
          <a:p>
            <a:pPr lvl="1"/>
            <a:r>
              <a:rPr lang="en-US" sz="1800" dirty="0"/>
              <a:t>Optionally with some TDMA scheduled slots</a:t>
            </a:r>
          </a:p>
          <a:p>
            <a:endParaRPr lang="en-US" sz="2000" dirty="0"/>
          </a:p>
          <a:p>
            <a:r>
              <a:rPr lang="en-US" sz="2000" dirty="0"/>
              <a:t>Non-beacon-enabled PAN</a:t>
            </a:r>
          </a:p>
          <a:p>
            <a:pPr lvl="1"/>
            <a:r>
              <a:rPr lang="en-US" sz="1800" dirty="0"/>
              <a:t>Unslotted CSMA/CA</a:t>
            </a:r>
          </a:p>
          <a:p>
            <a:pPr lvl="1"/>
            <a:r>
              <a:rPr lang="en-US" sz="1800" dirty="0"/>
              <a:t>No particular structure for communication</a:t>
            </a:r>
          </a:p>
          <a:p>
            <a:pPr lvl="2"/>
            <a:r>
              <a:rPr lang="en-US" sz="1400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6" y="2609850"/>
            <a:ext cx="8229600" cy="23050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466850" y="1619250"/>
            <a:ext cx="21717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152526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3638550" y="1619250"/>
            <a:ext cx="327660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6915151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7229475" y="1619250"/>
            <a:ext cx="6096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7917873" y="1463287"/>
            <a:ext cx="704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9891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6" y="2609850"/>
            <a:ext cx="8229600" cy="2305050"/>
          </a:xfrm>
        </p:spPr>
        <p:txBody>
          <a:bodyPr>
            <a:normAutofit/>
          </a:bodyPr>
          <a:lstStyle/>
          <a:p>
            <a:r>
              <a:rPr lang="en-US" sz="2000" dirty="0"/>
              <a:t>PAN Coordinator may create a Contention Free Period with Guaranteed Time Slots</a:t>
            </a:r>
          </a:p>
          <a:p>
            <a:pPr lvl="1"/>
            <a:r>
              <a:rPr lang="en-US" sz="1800" dirty="0"/>
              <a:t>TDMA schedule assigned to specific devices</a:t>
            </a:r>
          </a:p>
          <a:p>
            <a:pPr lvl="1"/>
            <a:r>
              <a:rPr lang="en-US" sz="1800" dirty="0"/>
              <a:t>Slots eat up part of the Contention Access Period</a:t>
            </a:r>
          </a:p>
          <a:p>
            <a:pPr lvl="1"/>
            <a:r>
              <a:rPr lang="en-US" sz="1800" dirty="0"/>
              <a:t>No CSMA/CA within a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466850" y="1619250"/>
            <a:ext cx="12192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152526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3638550" y="1619250"/>
            <a:ext cx="327660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6915151" y="1181100"/>
            <a:ext cx="31432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7229475" y="1619250"/>
            <a:ext cx="6096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26860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28765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30670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32575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3448050" y="1619250"/>
            <a:ext cx="190500" cy="666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2667001" y="1643577"/>
            <a:ext cx="102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7917873" y="1463287"/>
            <a:ext cx="704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0299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coordinators listen to beacon from PAN coordinator</a:t>
            </a:r>
          </a:p>
          <a:p>
            <a:pPr lvl="1"/>
            <a:r>
              <a:rPr lang="en-US" sz="1800" dirty="0"/>
              <a:t>And can participate in that contention period</a:t>
            </a:r>
          </a:p>
          <a:p>
            <a:pPr lvl="1"/>
            <a:endParaRPr lang="en-US" sz="1800" dirty="0"/>
          </a:p>
          <a:p>
            <a:r>
              <a:rPr lang="en-US" sz="2000" dirty="0"/>
              <a:t>Send their own beacons to leaf devices during inactive period</a:t>
            </a:r>
          </a:p>
          <a:p>
            <a:pPr lvl="1"/>
            <a:r>
              <a:rPr lang="en-US" sz="1800" dirty="0"/>
              <a:t>Leaves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9" y="3555313"/>
            <a:ext cx="7798883" cy="15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2355027"/>
            <a:ext cx="8929217" cy="2792446"/>
          </a:xfrm>
        </p:spPr>
        <p:txBody>
          <a:bodyPr>
            <a:noAutofit/>
          </a:bodyPr>
          <a:lstStyle/>
          <a:p>
            <a:r>
              <a:rPr lang="en-US" sz="2000" dirty="0"/>
              <a:t>Same idea, just no beacons</a:t>
            </a:r>
          </a:p>
          <a:p>
            <a:pPr lvl="1"/>
            <a:r>
              <a:rPr lang="en-US" sz="1800" dirty="0"/>
              <a:t>Which removes synchronization benefit (and slotted CSMA/CA)</a:t>
            </a:r>
          </a:p>
          <a:p>
            <a:pPr lvl="1"/>
            <a:r>
              <a:rPr lang="en-US" sz="1800" dirty="0"/>
              <a:t>Also removes beacon listening cost</a:t>
            </a:r>
          </a:p>
          <a:p>
            <a:pPr lvl="2"/>
            <a:r>
              <a:rPr lang="en-US" sz="1400" dirty="0"/>
              <a:t>Devices only need to check for activity before transmitting</a:t>
            </a:r>
          </a:p>
          <a:p>
            <a:pPr lvl="1"/>
            <a:r>
              <a:rPr lang="en-US" sz="1800" dirty="0"/>
              <a:t>Still need an algorithm to determine when it should receive data</a:t>
            </a:r>
          </a:p>
          <a:p>
            <a:pPr lvl="2"/>
            <a:r>
              <a:rPr lang="en-US" sz="1400" dirty="0"/>
              <a:t>All the time is a huge energy drain</a:t>
            </a:r>
          </a:p>
          <a:p>
            <a:pPr lvl="2"/>
            <a:r>
              <a:rPr lang="en-US" sz="1400" dirty="0"/>
              <a:t>Algorithms can get complicated here</a:t>
            </a:r>
          </a:p>
          <a:p>
            <a:pPr lvl="2"/>
            <a:r>
              <a:rPr lang="en-US" sz="1400" b="1" dirty="0"/>
              <a:t>Does BLE mechanism of listen-after-send apply?</a:t>
            </a:r>
          </a:p>
          <a:p>
            <a:pPr lvl="3"/>
            <a:r>
              <a:rPr lang="en-US" sz="1200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952500" y="1371600"/>
            <a:ext cx="704850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7917873" y="1215637"/>
            <a:ext cx="704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78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" y="959227"/>
            <a:ext cx="6459842" cy="418824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000" dirty="0"/>
              <a:t>Listen during entire contention period</a:t>
            </a:r>
          </a:p>
          <a:p>
            <a:pPr lvl="1"/>
            <a:r>
              <a:rPr lang="en-US" sz="1800" dirty="0"/>
              <a:t>Can receive direct messages from any other device</a:t>
            </a:r>
          </a:p>
          <a:p>
            <a:pPr lvl="1"/>
            <a:r>
              <a:rPr lang="en-US" sz="1800" dirty="0"/>
              <a:t>Can immediately respond to messages as well</a:t>
            </a:r>
          </a:p>
          <a:p>
            <a:pPr lvl="1"/>
            <a:endParaRPr lang="en-US" sz="1800" dirty="0"/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Request messages from Coordinator</a:t>
            </a:r>
          </a:p>
          <a:p>
            <a:pPr lvl="1"/>
            <a:r>
              <a:rPr lang="en-US" sz="1800" dirty="0"/>
              <a:t>Make all communication go through Coordinator</a:t>
            </a:r>
          </a:p>
          <a:p>
            <a:pPr lvl="1"/>
            <a:r>
              <a:rPr lang="en-US" sz="1800" dirty="0"/>
              <a:t>Send a request-for-data packet to coordinator to get information</a:t>
            </a:r>
          </a:p>
          <a:p>
            <a:pPr lvl="1"/>
            <a:r>
              <a:rPr lang="en-US" sz="1800" dirty="0"/>
              <a:t>Coordinator can include list of devices with pending data in beacon</a:t>
            </a:r>
          </a:p>
          <a:p>
            <a:pPr lvl="1"/>
            <a:endParaRPr lang="en-US" sz="1800" dirty="0"/>
          </a:p>
          <a:p>
            <a:r>
              <a:rPr lang="en-US" sz="2000" dirty="0"/>
              <a:t>More complicated listening algorithms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61" y="457201"/>
            <a:ext cx="2208361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“listen” part of CSMA/CA</a:t>
            </a:r>
          </a:p>
          <a:p>
            <a:r>
              <a:rPr lang="en-US" sz="2000" dirty="0"/>
              <a:t>Variety of implementations are acceptable</a:t>
            </a:r>
          </a:p>
          <a:p>
            <a:pPr marL="114300" indent="0">
              <a:buNone/>
            </a:pPr>
            <a:endParaRPr lang="en-US" sz="2000" dirty="0"/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Energy above threshold</a:t>
            </a:r>
          </a:p>
          <a:p>
            <a:pPr lvl="1"/>
            <a:r>
              <a:rPr lang="en-US" sz="1800" dirty="0"/>
              <a:t>Energy for 8 symbol durations above threshold (RSSI)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Carrier sense</a:t>
            </a:r>
          </a:p>
          <a:p>
            <a:pPr lvl="1"/>
            <a:r>
              <a:rPr lang="en-US" sz="1800" dirty="0"/>
              <a:t>Valid 802.15.4 carrier signal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2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Have data to send</a:t>
            </a:r>
          </a:p>
          <a:p>
            <a:r>
              <a:rPr lang="en-US" sz="1800" dirty="0"/>
              <a:t>Wait for next </a:t>
            </a:r>
            <a:r>
              <a:rPr lang="en-US" sz="1800" dirty="0" err="1"/>
              <a:t>backoff</a:t>
            </a:r>
            <a:r>
              <a:rPr lang="en-US" sz="1800" dirty="0"/>
              <a:t> slot (synchronized from beacon)</a:t>
            </a:r>
          </a:p>
          <a:p>
            <a:r>
              <a:rPr lang="en-US" sz="1800" dirty="0"/>
              <a:t>Wait for 0-7 </a:t>
            </a:r>
            <a:r>
              <a:rPr lang="en-US" sz="1800" dirty="0" err="1"/>
              <a:t>backoff</a:t>
            </a:r>
            <a:r>
              <a:rPr lang="en-US" sz="1800" dirty="0"/>
              <a:t> slots (slot is 20 symbol durations: 320 us)</a:t>
            </a:r>
          </a:p>
          <a:p>
            <a:r>
              <a:rPr lang="en-US" sz="1800" dirty="0"/>
              <a:t>Listen for two empty slots</a:t>
            </a:r>
          </a:p>
          <a:p>
            <a:pPr lvl="1"/>
            <a:r>
              <a:rPr lang="en-US" sz="1600" dirty="0"/>
              <a:t>Idle: Transmit</a:t>
            </a:r>
          </a:p>
          <a:p>
            <a:pPr lvl="1"/>
            <a:r>
              <a:rPr lang="en-US" sz="1600" dirty="0"/>
              <a:t>Occupied: wait 0-15 </a:t>
            </a:r>
            <a:r>
              <a:rPr lang="en-US" sz="1600" dirty="0" err="1"/>
              <a:t>backoff</a:t>
            </a:r>
            <a:r>
              <a:rPr lang="en-US" sz="1600" dirty="0"/>
              <a:t> slots and repeat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 (upper limit configurable)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</a:t>
            </a:r>
          </a:p>
          <a:p>
            <a:pPr lvl="2"/>
            <a:r>
              <a:rPr lang="en-US" sz="1200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7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Have data to send</a:t>
            </a:r>
          </a:p>
          <a:p>
            <a:r>
              <a:rPr lang="en-US" sz="1800" strike="sngStrike" dirty="0"/>
              <a:t>Wait for next </a:t>
            </a:r>
            <a:r>
              <a:rPr lang="en-US" sz="1800" strike="sngStrike" dirty="0" err="1"/>
              <a:t>backoff</a:t>
            </a:r>
            <a:r>
              <a:rPr lang="en-US" sz="1800" strike="sngStrike" dirty="0"/>
              <a:t> slot (synchronized from beacon)</a:t>
            </a:r>
          </a:p>
          <a:p>
            <a:r>
              <a:rPr lang="en-US" sz="1800" dirty="0"/>
              <a:t>Wait for 0-7 </a:t>
            </a:r>
            <a:r>
              <a:rPr lang="en-US" sz="1800" dirty="0" err="1"/>
              <a:t>backoff</a:t>
            </a:r>
            <a:r>
              <a:rPr lang="en-US" sz="1800" dirty="0"/>
              <a:t> slots (slot is 20 symbol durations: 320 us)</a:t>
            </a:r>
          </a:p>
          <a:p>
            <a:r>
              <a:rPr lang="en-US" sz="1800" dirty="0"/>
              <a:t>Listen </a:t>
            </a:r>
            <a:r>
              <a:rPr lang="en-US" sz="1800" strike="sngStrike" dirty="0"/>
              <a:t>for two empty slots</a:t>
            </a:r>
          </a:p>
          <a:p>
            <a:pPr lvl="1"/>
            <a:r>
              <a:rPr lang="en-US" sz="1600" dirty="0"/>
              <a:t>Idle: Transmit</a:t>
            </a:r>
          </a:p>
          <a:p>
            <a:pPr lvl="1"/>
            <a:r>
              <a:rPr lang="en-US" sz="1600" dirty="0"/>
              <a:t>Occupied: wait 0-15 </a:t>
            </a:r>
            <a:r>
              <a:rPr lang="en-US" sz="1600" dirty="0" err="1"/>
              <a:t>backoff</a:t>
            </a:r>
            <a:r>
              <a:rPr lang="en-US" sz="1600" dirty="0"/>
              <a:t> slots and repeat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 (upper limit configurable)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</a:t>
            </a:r>
          </a:p>
          <a:p>
            <a:pPr lvl="2"/>
            <a:r>
              <a:rPr lang="en-US" sz="1200" dirty="0"/>
              <a:t>Next time: 0-31 </a:t>
            </a:r>
            <a:r>
              <a:rPr lang="en-US" sz="1200" dirty="0" err="1"/>
              <a:t>backoff</a:t>
            </a:r>
            <a:r>
              <a:rPr lang="en-US" sz="1200" dirty="0"/>
              <a:t> slots and repeat</a:t>
            </a:r>
          </a:p>
          <a:p>
            <a:pPr lvl="2"/>
            <a:r>
              <a:rPr lang="en-US" sz="1200" dirty="0"/>
              <a:t>Timeout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9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benefits/costs of using or not using beacons?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r>
              <a:rPr lang="en-US" dirty="0"/>
              <a:t>Enable energy savings by designating period with radios off</a:t>
            </a:r>
          </a:p>
          <a:p>
            <a:pPr lvl="2"/>
            <a:r>
              <a:rPr lang="en-US" dirty="0"/>
              <a:t>Enable structured communication like Guaranteed Slots</a:t>
            </a:r>
          </a:p>
          <a:p>
            <a:pPr lvl="2"/>
            <a:r>
              <a:rPr lang="en-US" dirty="0"/>
              <a:t>Require some central coordinator within range of all devices</a:t>
            </a:r>
          </a:p>
          <a:p>
            <a:pPr lvl="2"/>
            <a:r>
              <a:rPr lang="en-US" dirty="0"/>
              <a:t>Tradeoff in inactive period:</a:t>
            </a:r>
          </a:p>
          <a:p>
            <a:pPr lvl="3"/>
            <a:r>
              <a:rPr lang="en-US" dirty="0"/>
              <a:t>communication latency vs beacon-listening costs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 beacons</a:t>
            </a:r>
          </a:p>
          <a:p>
            <a:pPr lvl="2"/>
            <a:r>
              <a:rPr lang="en-US" dirty="0"/>
              <a:t>Enable all devices to be identical (no coordinator needed)</a:t>
            </a:r>
          </a:p>
          <a:p>
            <a:pPr lvl="2"/>
            <a:r>
              <a:rPr lang="en-US" dirty="0"/>
              <a:t>Require / permit custom communication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123951" y="2678302"/>
            <a:ext cx="150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8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123951" y="2678302"/>
            <a:ext cx="150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9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3142442" y="2857501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3238500" y="1682896"/>
            <a:ext cx="1177290" cy="1018490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4998720" y="1937177"/>
            <a:ext cx="1177290" cy="1018486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2880296" y="341340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3238500" y="374043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904875" y="2678302"/>
            <a:ext cx="172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E47127C1-A367-BD4D-A040-1A6B93C5B562}"/>
              </a:ext>
            </a:extLst>
          </p:cNvPr>
          <p:cNvSpPr/>
          <p:nvPr/>
        </p:nvSpPr>
        <p:spPr>
          <a:xfrm>
            <a:off x="5575871" y="3851557"/>
            <a:ext cx="1177290" cy="274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LPWANs</a:t>
            </a:r>
          </a:p>
        </p:txBody>
      </p:sp>
    </p:spTree>
    <p:extLst>
      <p:ext uri="{BB962C8B-B14F-4D97-AF65-F5344CB8AC3E}">
        <p14:creationId xmlns:p14="http://schemas.microsoft.com/office/powerpoint/2010/main" val="35880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3142442" y="2857501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3238500" y="1682896"/>
            <a:ext cx="1177290" cy="1018490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4998720" y="1937177"/>
            <a:ext cx="1177290" cy="1018486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2880296" y="341340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3238500" y="374043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257301" y="2678302"/>
            <a:ext cx="1370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5770648" y="759387"/>
            <a:ext cx="291613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There are some missing qualities here.</a:t>
            </a:r>
            <a:br>
              <a:rPr lang="en-US" sz="1350" b="1" dirty="0"/>
            </a:br>
            <a:br>
              <a:rPr lang="en-US" sz="1350" b="1" dirty="0"/>
            </a:br>
            <a:r>
              <a:rPr lang="en-US" sz="1350" b="1" dirty="0"/>
              <a:t>Why be closer to the origin?</a:t>
            </a:r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3C896F96-2C78-974A-A562-E9D386E31632}"/>
              </a:ext>
            </a:extLst>
          </p:cNvPr>
          <p:cNvSpPr/>
          <p:nvPr/>
        </p:nvSpPr>
        <p:spPr>
          <a:xfrm>
            <a:off x="5575871" y="3851557"/>
            <a:ext cx="1177290" cy="274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LPWANs</a:t>
            </a:r>
          </a:p>
        </p:txBody>
      </p:sp>
    </p:spTree>
    <p:extLst>
      <p:ext uri="{BB962C8B-B14F-4D97-AF65-F5344CB8AC3E}">
        <p14:creationId xmlns:p14="http://schemas.microsoft.com/office/powerpoint/2010/main" val="116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1950029" y="4371546"/>
            <a:ext cx="368877" cy="272859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2791444" y="1682895"/>
            <a:ext cx="0" cy="252173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2791445" y="4204625"/>
            <a:ext cx="3709575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3142442" y="2857501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3238500" y="1682896"/>
            <a:ext cx="1177290" cy="1018490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4998720" y="1937177"/>
            <a:ext cx="1177290" cy="1018486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2880296" y="341340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3238500" y="3740437"/>
            <a:ext cx="1177290" cy="27432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266825" y="2678302"/>
            <a:ext cx="1360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4108684" y="4287616"/>
            <a:ext cx="103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1621571" y="3937064"/>
            <a:ext cx="13934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6948595" y="1709016"/>
            <a:ext cx="355370" cy="267377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6636792" y="1972850"/>
            <a:ext cx="13934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Cost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57CE6744-0D8B-5647-B449-838651DBFEF4}"/>
              </a:ext>
            </a:extLst>
          </p:cNvPr>
          <p:cNvSpPr/>
          <p:nvPr/>
        </p:nvSpPr>
        <p:spPr>
          <a:xfrm>
            <a:off x="5575871" y="3851557"/>
            <a:ext cx="1177290" cy="2743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342900">
              <a:defRPr/>
            </a:pPr>
            <a:r>
              <a:rPr lang="en-US" sz="1350" dirty="0"/>
              <a:t>LPWANs</a:t>
            </a:r>
          </a:p>
        </p:txBody>
      </p:sp>
    </p:spTree>
    <p:extLst>
      <p:ext uri="{BB962C8B-B14F-4D97-AF65-F5344CB8AC3E}">
        <p14:creationId xmlns:p14="http://schemas.microsoft.com/office/powerpoint/2010/main" val="369567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2154</Words>
  <Application>Microsoft Macintosh PowerPoint</Application>
  <PresentationFormat>On-screen Show (16:10)</PresentationFormat>
  <Paragraphs>428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Helvetica</vt:lpstr>
      <vt:lpstr>Helvetica Neue</vt:lpstr>
      <vt:lpstr>Seravek</vt:lpstr>
      <vt:lpstr>Seravek ExtraLight</vt:lpstr>
      <vt:lpstr>Seravek Light</vt:lpstr>
      <vt:lpstr>Seravek Medium</vt:lpstr>
      <vt:lpstr>Tahoma</vt:lpstr>
      <vt:lpstr>Trebuchet MS</vt:lpstr>
      <vt:lpstr>Office Theme</vt:lpstr>
      <vt:lpstr>1_Office Theme</vt:lpstr>
      <vt:lpstr>Wireless for the Internet of Things  IEEE 802.15.4 - Introduction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Comparison of networks</vt:lpstr>
      <vt:lpstr>IEEE 802….</vt:lpstr>
      <vt:lpstr>IEEE 802</vt:lpstr>
      <vt:lpstr>IEEE 802.15</vt:lpstr>
      <vt:lpstr>802.15.4 (LR-WPANs) Overview “Low-Rate Wireless Personal Area Networks”</vt:lpstr>
      <vt:lpstr>IEEE 802.15.4</vt:lpstr>
      <vt:lpstr>Outline</vt:lpstr>
      <vt:lpstr>802.15.4 Physical Layers</vt:lpstr>
      <vt:lpstr>Physical Layer</vt:lpstr>
      <vt:lpstr>802.15.4 Modulation (@2.4 GHz fc) O-QPSK with half-sine shaping is MSK!</vt:lpstr>
      <vt:lpstr>PowerPoint Presentation</vt:lpstr>
      <vt:lpstr>O-QPSK results in continuous wave</vt:lpstr>
      <vt:lpstr>The magic of I and Q channels are that we get two dimensions</vt:lpstr>
      <vt:lpstr>Why do we map symbols to chips?</vt:lpstr>
      <vt:lpstr>Direct Sequence Spread Spectrum (DSSS)</vt:lpstr>
      <vt:lpstr>DSSS example</vt:lpstr>
      <vt:lpstr>Show me the money: what is the actual data rate of 802.15.4 (2.4 GHz)?</vt:lpstr>
      <vt:lpstr>802.15.4 RF channels</vt:lpstr>
      <vt:lpstr>Regional bands</vt:lpstr>
      <vt:lpstr>Signal strength</vt:lpstr>
      <vt:lpstr>Outline</vt:lpstr>
      <vt:lpstr>802.15.4 network topologies</vt:lpstr>
      <vt:lpstr>Star and Tree topologies</vt:lpstr>
      <vt:lpstr>Mesh networks</vt:lpstr>
      <vt:lpstr>Mesh networks</vt:lpstr>
      <vt:lpstr>Reminder: CSMA/CA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Break + Question</vt:lpstr>
      <vt:lpstr>Break + 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26</cp:revision>
  <dcterms:created xsi:type="dcterms:W3CDTF">2015-09-15T19:03:29Z</dcterms:created>
  <dcterms:modified xsi:type="dcterms:W3CDTF">2024-02-19T18:40:34Z</dcterms:modified>
  <cp:category/>
</cp:coreProperties>
</file>