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395" r:id="rId3"/>
    <p:sldId id="396" r:id="rId4"/>
    <p:sldId id="397" r:id="rId5"/>
    <p:sldId id="398" r:id="rId6"/>
    <p:sldId id="415" r:id="rId7"/>
    <p:sldId id="417" r:id="rId8"/>
    <p:sldId id="538" r:id="rId9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/>
    <p:restoredTop sz="94648"/>
  </p:normalViewPr>
  <p:slideViewPr>
    <p:cSldViewPr snapToGrid="0">
      <p:cViewPr varScale="1">
        <p:scale>
          <a:sx n="107" d="100"/>
          <a:sy n="107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10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0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3EC2C-B6DF-9DEF-BBCC-F9A462077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AB45-7884-24D1-B3F3-703D7D9A5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499D5-0A76-92BD-1246-417B1DB1F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02B31-3A83-EB44-A50B-4F9511642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9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IEEE 802.15.4 – Packets &amp; Lab3a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 – 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7"/>
            <a:ext cx="5210511" cy="4188246"/>
          </a:xfrm>
        </p:spPr>
        <p:txBody>
          <a:bodyPr>
            <a:normAutofit/>
          </a:bodyPr>
          <a:lstStyle/>
          <a:p>
            <a:r>
              <a:rPr lang="en-US" sz="1800" dirty="0"/>
              <a:t>Synchronization</a:t>
            </a:r>
          </a:p>
          <a:p>
            <a:pPr lvl="1"/>
            <a:r>
              <a:rPr lang="en-US" sz="1600" dirty="0"/>
              <a:t>Preamble: four bytes of zeros</a:t>
            </a:r>
          </a:p>
          <a:p>
            <a:pPr lvl="2"/>
            <a:r>
              <a:rPr lang="en-US" sz="1100" dirty="0"/>
              <a:t>Q: How many chips?</a:t>
            </a:r>
          </a:p>
          <a:p>
            <a:pPr lvl="1"/>
            <a:r>
              <a:rPr lang="en-US" sz="1600" dirty="0"/>
              <a:t>Start-of-Packet: 0xA7</a:t>
            </a:r>
          </a:p>
          <a:p>
            <a:r>
              <a:rPr lang="en-US" sz="1800" dirty="0"/>
              <a:t>PHY Header</a:t>
            </a:r>
          </a:p>
          <a:p>
            <a:pPr lvl="1"/>
            <a:r>
              <a:rPr lang="en-US" sz="1600" dirty="0"/>
              <a:t>One field: length 0-127</a:t>
            </a:r>
          </a:p>
          <a:p>
            <a:pPr lvl="1"/>
            <a:r>
              <a:rPr lang="en-US" sz="1600" b="1" dirty="0"/>
              <a:t>Why still 8 bits?</a:t>
            </a:r>
          </a:p>
          <a:p>
            <a:pPr lvl="2"/>
            <a:r>
              <a:rPr lang="en-US" sz="1600" dirty="0"/>
              <a:t>Because computers depend on bytes</a:t>
            </a:r>
            <a:endParaRPr lang="en-US" sz="11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2" y="3739916"/>
            <a:ext cx="6312677" cy="16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3371850"/>
            <a:ext cx="4116304" cy="15430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874" y="1847553"/>
          <a:ext cx="6400800" cy="131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BEE4A5E3-49B4-4785-979A-A810875C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874" y="1847553"/>
                        <a:ext cx="6400800" cy="131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542" y="397670"/>
            <a:ext cx="3618607" cy="9739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2332873" y="1071749"/>
            <a:ext cx="3925052" cy="775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8267700" y="1071749"/>
            <a:ext cx="465974" cy="775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4617370" y="3371850"/>
            <a:ext cx="4116304" cy="1543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Frame payload</a:t>
            </a:r>
          </a:p>
          <a:p>
            <a:pPr lvl="1"/>
            <a:r>
              <a:rPr lang="en-US" sz="1800" dirty="0"/>
              <a:t>Depends on frame type</a:t>
            </a:r>
          </a:p>
          <a:p>
            <a:r>
              <a:rPr lang="en-US" sz="2100" dirty="0"/>
              <a:t>Frame check sequence</a:t>
            </a:r>
          </a:p>
          <a:p>
            <a:pPr lvl="1"/>
            <a:r>
              <a:rPr lang="en-US" sz="1800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455698" y="2171702"/>
            <a:ext cx="1744579" cy="1076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Frame control</a:t>
            </a:r>
          </a:p>
          <a:p>
            <a:pPr lvl="1"/>
            <a:r>
              <a:rPr lang="en-US" sz="1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23058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3177599"/>
            <a:ext cx="3249518" cy="20573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53765"/>
              </p:ext>
            </p:extLst>
          </p:nvPr>
        </p:nvGraphicFramePr>
        <p:xfrm>
          <a:off x="2494046" y="795726"/>
          <a:ext cx="6400800" cy="131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46" y="795726"/>
                        <a:ext cx="6400800" cy="131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15429"/>
              </p:ext>
            </p:extLst>
          </p:nvPr>
        </p:nvGraphicFramePr>
        <p:xfrm>
          <a:off x="2494046" y="2392353"/>
          <a:ext cx="6400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46" y="2392353"/>
                        <a:ext cx="6400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4046" y="210660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146" y="1687503"/>
            <a:ext cx="5600663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3790055" y="3300233"/>
            <a:ext cx="3629036" cy="1870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" pitchFamily="2" charset="0"/>
              </a:rPr>
              <a:t>Acknowledgement required</a:t>
            </a:r>
          </a:p>
          <a:p>
            <a:r>
              <a:rPr lang="en-US" sz="1800" dirty="0">
                <a:latin typeface="Helvetica" pitchFamily="2" charset="0"/>
              </a:rPr>
              <a:t>PAN ID compression</a:t>
            </a:r>
          </a:p>
          <a:p>
            <a:pPr lvl="1"/>
            <a:r>
              <a:rPr lang="en-US" sz="1400" dirty="0">
                <a:latin typeface="Helvetica" pitchFamily="2" charset="0"/>
              </a:rPr>
              <a:t>No PAN ID if intra-network</a:t>
            </a:r>
          </a:p>
          <a:p>
            <a:r>
              <a:rPr lang="en-US" sz="1800" dirty="0">
                <a:latin typeface="Helvetica" pitchFamily="2" charset="0"/>
              </a:rPr>
              <a:t>Addressing modes</a:t>
            </a:r>
          </a:p>
          <a:p>
            <a:pPr lvl="1"/>
            <a:r>
              <a:rPr lang="en-US" sz="1400" dirty="0">
                <a:latin typeface="Helvetica" pitchFamily="2" charset="0"/>
              </a:rPr>
              <a:t>Which fields to expect</a:t>
            </a:r>
          </a:p>
          <a:p>
            <a:pPr marL="342900" lvl="1" indent="0">
              <a:buNone/>
            </a:pPr>
            <a:endParaRPr lang="en-US" sz="1400" dirty="0">
              <a:latin typeface="Helvetica" pitchFamily="2" charset="0"/>
            </a:endParaRPr>
          </a:p>
          <a:p>
            <a:pPr lvl="1"/>
            <a:endParaRPr lang="en-US" sz="1400" dirty="0">
              <a:latin typeface="Helvetica" pitchFamily="2" charset="0"/>
            </a:endParaRPr>
          </a:p>
          <a:p>
            <a:endParaRPr lang="en-US" sz="1800" dirty="0">
              <a:latin typeface="Helvetica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7334252" y="3177597"/>
            <a:ext cx="1560557" cy="19931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latin typeface="Helvetica" pitchFamily="2" charset="0"/>
              </a:rPr>
              <a:t>Why no length field?</a:t>
            </a:r>
          </a:p>
          <a:p>
            <a:pPr marL="0" indent="0">
              <a:buNone/>
            </a:pPr>
            <a:endParaRPr lang="en-US" sz="21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0441D-5BF8-BA66-227F-4B4ADE367EFD}"/>
              </a:ext>
            </a:extLst>
          </p:cNvPr>
          <p:cNvSpPr txBox="1"/>
          <p:nvPr/>
        </p:nvSpPr>
        <p:spPr>
          <a:xfrm>
            <a:off x="7334252" y="4174151"/>
            <a:ext cx="1187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Helvetica" pitchFamily="2" charset="0"/>
              </a:rPr>
              <a:t>Already in prior header</a:t>
            </a:r>
          </a:p>
        </p:txBody>
      </p:sp>
    </p:spTree>
    <p:extLst>
      <p:ext uri="{BB962C8B-B14F-4D97-AF65-F5344CB8AC3E}">
        <p14:creationId xmlns:p14="http://schemas.microsoft.com/office/powerpoint/2010/main" val="6898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4" y="959227"/>
            <a:ext cx="8810544" cy="418824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Beacon</a:t>
            </a:r>
          </a:p>
          <a:p>
            <a:pPr lvl="1"/>
            <a:r>
              <a:rPr lang="en-US" sz="1800" dirty="0"/>
              <a:t>Information about the communication</a:t>
            </a:r>
            <a:br>
              <a:rPr lang="en-US" sz="1800" dirty="0"/>
            </a:br>
            <a:r>
              <a:rPr lang="en-US" sz="1800" dirty="0"/>
              <a:t>structure of this network</a:t>
            </a:r>
          </a:p>
          <a:p>
            <a:pPr lvl="1"/>
            <a:r>
              <a:rPr lang="en-US" sz="1800" dirty="0"/>
              <a:t>Sent in response to requests from scanning devices</a:t>
            </a:r>
          </a:p>
          <a:p>
            <a:pPr lvl="1"/>
            <a:r>
              <a:rPr lang="en-US" sz="1800" dirty="0"/>
              <a:t>Sent periodically at start of </a:t>
            </a:r>
            <a:r>
              <a:rPr lang="en-US" sz="1800" dirty="0" err="1"/>
              <a:t>Superframes</a:t>
            </a:r>
            <a:r>
              <a:rPr lang="en-US" sz="1800" dirty="0"/>
              <a:t> (if in use)</a:t>
            </a:r>
          </a:p>
          <a:p>
            <a:pPr lvl="2"/>
            <a:r>
              <a:rPr lang="en-US" sz="1400" dirty="0"/>
              <a:t>Sent without CSMA/CA</a:t>
            </a:r>
          </a:p>
          <a:p>
            <a:pPr lvl="1"/>
            <a:endParaRPr lang="en-US" sz="1800" dirty="0"/>
          </a:p>
          <a:p>
            <a:r>
              <a:rPr lang="en-US" sz="2000" dirty="0"/>
              <a:t>MAC Header</a:t>
            </a:r>
          </a:p>
          <a:p>
            <a:pPr lvl="1"/>
            <a:r>
              <a:rPr lang="en-US" sz="1800" dirty="0"/>
              <a:t>Source address only, broadcast to everyone</a:t>
            </a:r>
          </a:p>
          <a:p>
            <a:pPr lvl="1"/>
            <a:endParaRPr lang="en-US" sz="1800" dirty="0"/>
          </a:p>
          <a:p>
            <a:r>
              <a:rPr lang="en-US" sz="2000" dirty="0"/>
              <a:t>Packet contents</a:t>
            </a:r>
          </a:p>
          <a:p>
            <a:pPr lvl="1"/>
            <a:r>
              <a:rPr lang="en-US" sz="1800" dirty="0" err="1"/>
              <a:t>Superframe</a:t>
            </a:r>
            <a:r>
              <a:rPr lang="en-US" sz="1800" dirty="0"/>
              <a:t> details, including Guaranteed Time Slots (if any)</a:t>
            </a:r>
          </a:p>
          <a:p>
            <a:pPr lvl="1"/>
            <a:r>
              <a:rPr lang="en-US" sz="1800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6" y="457202"/>
            <a:ext cx="3189371" cy="14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Data</a:t>
            </a:r>
          </a:p>
          <a:p>
            <a:pPr lvl="1"/>
            <a:r>
              <a:rPr lang="en-US" sz="1800" dirty="0"/>
              <a:t>Data from higher-layer protocols</a:t>
            </a:r>
          </a:p>
          <a:p>
            <a:endParaRPr lang="en-US" sz="2000" dirty="0"/>
          </a:p>
          <a:p>
            <a:r>
              <a:rPr lang="en-US" sz="2000" dirty="0"/>
              <a:t>MAC Header</a:t>
            </a:r>
          </a:p>
          <a:p>
            <a:pPr lvl="1"/>
            <a:r>
              <a:rPr lang="en-US" sz="1800" dirty="0"/>
              <a:t>Source and/or Destination addresses as necessary</a:t>
            </a:r>
          </a:p>
          <a:p>
            <a:pPr lvl="1"/>
            <a:endParaRPr lang="en-US" sz="1800" dirty="0"/>
          </a:p>
          <a:p>
            <a:r>
              <a:rPr lang="en-US" sz="2000" dirty="0"/>
              <a:t>Packet Contents</a:t>
            </a:r>
          </a:p>
          <a:p>
            <a:pPr lvl="1"/>
            <a:r>
              <a:rPr lang="en-US" sz="1800" dirty="0"/>
              <a:t>Whatever bytes are desired (122 bytes – address sizes)</a:t>
            </a:r>
          </a:p>
          <a:p>
            <a:pPr lvl="1"/>
            <a:r>
              <a:rPr lang="en-US" sz="1800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MAC Command</a:t>
            </a:r>
          </a:p>
          <a:p>
            <a:pPr lvl="1"/>
            <a:r>
              <a:rPr lang="en-US" sz="1800" dirty="0"/>
              <a:t>Various commands for supporting link layer</a:t>
            </a:r>
          </a:p>
          <a:p>
            <a:pPr lvl="2"/>
            <a:r>
              <a:rPr lang="en-US" sz="1400" dirty="0"/>
              <a:t>Join/leave network</a:t>
            </a:r>
          </a:p>
          <a:p>
            <a:pPr lvl="2"/>
            <a:r>
              <a:rPr lang="en-US" sz="1400" dirty="0"/>
              <a:t>Change coordinator within network</a:t>
            </a:r>
          </a:p>
          <a:p>
            <a:pPr lvl="2"/>
            <a:r>
              <a:rPr lang="en-US" sz="1400" dirty="0"/>
              <a:t>Request data from coordinator</a:t>
            </a:r>
          </a:p>
          <a:p>
            <a:pPr lvl="2"/>
            <a:r>
              <a:rPr lang="en-US" sz="1400" dirty="0"/>
              <a:t>Request Guaranteed Time Slot</a:t>
            </a:r>
          </a:p>
          <a:p>
            <a:pPr lvl="2"/>
            <a:endParaRPr lang="en-US" sz="1400" dirty="0"/>
          </a:p>
          <a:p>
            <a:r>
              <a:rPr lang="en-US" sz="2000" dirty="0"/>
              <a:t>MAC Header</a:t>
            </a:r>
          </a:p>
          <a:p>
            <a:pPr lvl="1"/>
            <a:r>
              <a:rPr lang="en-US" sz="1800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457200"/>
            <a:ext cx="1866900" cy="12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Acknowledgement</a:t>
            </a:r>
          </a:p>
          <a:p>
            <a:pPr lvl="1"/>
            <a:r>
              <a:rPr lang="en-US" sz="1600" dirty="0"/>
              <a:t>Acknowledges a Data or MAC Command packet</a:t>
            </a:r>
          </a:p>
          <a:p>
            <a:pPr lvl="1"/>
            <a:r>
              <a:rPr lang="en-US" sz="1600" dirty="0"/>
              <a:t>Not beacons or other acknowledgements</a:t>
            </a:r>
          </a:p>
          <a:p>
            <a:pPr lvl="2"/>
            <a:r>
              <a:rPr lang="en-US" sz="1200" b="1" dirty="0"/>
              <a:t>What happens if acknowledgement isn’t received?</a:t>
            </a:r>
          </a:p>
          <a:p>
            <a:pPr lvl="3"/>
            <a:r>
              <a:rPr lang="en-US" sz="1100" dirty="0"/>
              <a:t>Packet will be transmitted again</a:t>
            </a:r>
            <a:endParaRPr lang="en-US" sz="1100" b="1" dirty="0"/>
          </a:p>
          <a:p>
            <a:pPr lvl="3"/>
            <a:endParaRPr lang="en-US" sz="1100" dirty="0"/>
          </a:p>
          <a:p>
            <a:pPr lvl="3"/>
            <a:endParaRPr lang="en-US" sz="1100" dirty="0"/>
          </a:p>
          <a:p>
            <a:r>
              <a:rPr lang="en-US" sz="1800" dirty="0"/>
              <a:t>MAC Header</a:t>
            </a:r>
          </a:p>
          <a:p>
            <a:pPr lvl="1"/>
            <a:r>
              <a:rPr lang="en-US" sz="1600" dirty="0"/>
              <a:t>Repeats Sequence Number of acknowledged packet</a:t>
            </a:r>
          </a:p>
          <a:p>
            <a:pPr lvl="1"/>
            <a:r>
              <a:rPr lang="en-US" sz="1600" dirty="0"/>
              <a:t>No Source or Destination addresses</a:t>
            </a:r>
          </a:p>
          <a:p>
            <a:pPr lvl="1"/>
            <a:endParaRPr lang="en-US" sz="1600" dirty="0"/>
          </a:p>
          <a:p>
            <a:r>
              <a:rPr lang="en-US" sz="1800" dirty="0"/>
              <a:t>Sent T</a:t>
            </a:r>
            <a:r>
              <a:rPr lang="en-US" sz="1800" baseline="-25000" dirty="0"/>
              <a:t>IFS</a:t>
            </a:r>
            <a:r>
              <a:rPr lang="en-US" sz="1800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61F8081-7BB3-829C-B11E-A817F05F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9" y="1028028"/>
            <a:ext cx="3343831" cy="12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353</Words>
  <Application>Microsoft Macintosh PowerPoint</Application>
  <PresentationFormat>On-screen Show (16:10)</PresentationFormat>
  <Paragraphs>96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Trebuchet MS</vt:lpstr>
      <vt:lpstr>Office Theme</vt:lpstr>
      <vt:lpstr>Worksheet</vt:lpstr>
      <vt:lpstr>Wireless for the Internet of Things  IEEE 802.15.4 – Packets &amp; Lab3a</vt:lpstr>
      <vt:lpstr>Base packet format – IEEE 802.15.4</vt:lpstr>
      <vt:lpstr>MAC frame format</vt:lpstr>
      <vt:lpstr>Frame control</vt:lpstr>
      <vt:lpstr>Frame types - Beacon</vt:lpstr>
      <vt:lpstr>Frame types - Data</vt:lpstr>
      <vt:lpstr>Frame types – MAC Command</vt:lpstr>
      <vt:lpstr>Frame types - Acknowledgement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50</cp:revision>
  <dcterms:created xsi:type="dcterms:W3CDTF">2015-09-15T19:03:29Z</dcterms:created>
  <dcterms:modified xsi:type="dcterms:W3CDTF">2024-02-21T16:43:33Z</dcterms:modified>
  <cp:category/>
</cp:coreProperties>
</file>