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5" r:id="rId2"/>
  </p:sldMasterIdLst>
  <p:notesMasterIdLst>
    <p:notesMasterId r:id="rId47"/>
  </p:notesMasterIdLst>
  <p:sldIdLst>
    <p:sldId id="256" r:id="rId3"/>
    <p:sldId id="257" r:id="rId4"/>
    <p:sldId id="411" r:id="rId5"/>
    <p:sldId id="348" r:id="rId6"/>
    <p:sldId id="387" r:id="rId7"/>
    <p:sldId id="404" r:id="rId8"/>
    <p:sldId id="406" r:id="rId9"/>
    <p:sldId id="405" r:id="rId10"/>
    <p:sldId id="383" r:id="rId11"/>
    <p:sldId id="2164" r:id="rId12"/>
    <p:sldId id="384" r:id="rId13"/>
    <p:sldId id="544" r:id="rId14"/>
    <p:sldId id="386" r:id="rId15"/>
    <p:sldId id="539" r:id="rId16"/>
    <p:sldId id="393" r:id="rId17"/>
    <p:sldId id="388" r:id="rId18"/>
    <p:sldId id="2274" r:id="rId19"/>
    <p:sldId id="2284" r:id="rId20"/>
    <p:sldId id="2285" r:id="rId21"/>
    <p:sldId id="2278" r:id="rId22"/>
    <p:sldId id="2280" r:id="rId23"/>
    <p:sldId id="2281" r:id="rId24"/>
    <p:sldId id="2283" r:id="rId25"/>
    <p:sldId id="2286" r:id="rId26"/>
    <p:sldId id="389" r:id="rId27"/>
    <p:sldId id="390" r:id="rId28"/>
    <p:sldId id="401" r:id="rId29"/>
    <p:sldId id="2293" r:id="rId30"/>
    <p:sldId id="410" r:id="rId31"/>
    <p:sldId id="399" r:id="rId32"/>
    <p:sldId id="409" r:id="rId33"/>
    <p:sldId id="408" r:id="rId34"/>
    <p:sldId id="2287" r:id="rId35"/>
    <p:sldId id="412" r:id="rId36"/>
    <p:sldId id="419" r:id="rId37"/>
    <p:sldId id="2288" r:id="rId38"/>
    <p:sldId id="536" r:id="rId39"/>
    <p:sldId id="537" r:id="rId40"/>
    <p:sldId id="535" r:id="rId41"/>
    <p:sldId id="413" r:id="rId42"/>
    <p:sldId id="2289" r:id="rId43"/>
    <p:sldId id="2290" r:id="rId44"/>
    <p:sldId id="2291" r:id="rId45"/>
    <p:sldId id="2292" r:id="rId46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0" roundtripDataSignature="AMtx7mh2GsPZzwgmj0ICQeZO52ZYci94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2"/>
    <p:restoredTop sz="94648"/>
  </p:normalViewPr>
  <p:slideViewPr>
    <p:cSldViewPr snapToGrid="0">
      <p:cViewPr>
        <p:scale>
          <a:sx n="123" d="100"/>
          <a:sy n="123" d="100"/>
        </p:scale>
        <p:origin x="9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104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100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rfmw.em.keysight.com</a:t>
            </a:r>
            <a:r>
              <a:rPr lang="en-US" dirty="0"/>
              <a:t>//wireless/helpfiles/n7610b/Content/Main/IEEE%20802.15.4%20ZigBee.htm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www.dsprelated.com</a:t>
            </a:r>
            <a:r>
              <a:rPr lang="en-US" dirty="0"/>
              <a:t>/</a:t>
            </a:r>
            <a:r>
              <a:rPr lang="en-US" dirty="0" err="1"/>
              <a:t>showarticle</a:t>
            </a:r>
            <a:r>
              <a:rPr lang="en-US" dirty="0"/>
              <a:t>/1016.php – For reconvincing myself that yes, it really does boil down to MSK (Minimum Shift Keying) (a subset of FSK) on the air, which is insane.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/pdf/1611.03482.pdf – Also this for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3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www.dsprelated.com</a:t>
            </a:r>
            <a:r>
              <a:rPr lang="en-US" dirty="0"/>
              <a:t>/</a:t>
            </a:r>
            <a:r>
              <a:rPr lang="en-US" dirty="0" err="1"/>
              <a:t>showarticle</a:t>
            </a:r>
            <a:r>
              <a:rPr lang="en-US" dirty="0"/>
              <a:t>/1016.php – For reconvincing myself that yes, it really does boil down to MSK (minimal shift keying) (a subset of FSK) on the air, which is insane.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/pdf/1611.03482.pdf – Also this for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445267-E1A4-074A-A884-6BFE3F4EEE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72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digging into constellation, the M of MSK is the essence of not going 00&lt;&gt;11 or 01&lt;&gt;10, decoding is measuring which way around the circle you move (+ or – π/2)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5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n.b.</a:t>
            </a:r>
            <a:r>
              <a:rPr lang="en-US" dirty="0"/>
              <a:t> 802.15.4 channels 5 MHz wide</a:t>
            </a:r>
          </a:p>
          <a:p>
            <a:r>
              <a:rPr lang="en-US" dirty="0"/>
              <a:t>BT Classic 1 MHz, BLE 2 MHz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2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6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6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" pitchFamily="2" charset="0"/>
              </a:defRPr>
            </a:lvl1pPr>
            <a:lvl2pPr lvl="1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17" name="Google Shape;17;p46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>
            <a:spLocks noGrp="1"/>
          </p:cNvSpPr>
          <p:nvPr>
            <p:ph type="ctrTitle"/>
          </p:nvPr>
        </p:nvSpPr>
        <p:spPr>
          <a:xfrm>
            <a:off x="1143000" y="892099"/>
            <a:ext cx="6858000" cy="180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750"/>
              <a:buFont typeface="Trebuchet MS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Helvetica" pitchFamily="2" charset="0"/>
              </a:defRPr>
            </a:lvl1pPr>
            <a:lvl2pPr lvl="1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2pPr>
            <a:lvl3pPr lvl="2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126"/>
              <a:buNone/>
              <a:defRPr sz="1126"/>
            </a:lvl3pPr>
            <a:lvl4pPr lvl="3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4" name="Google Shape;64;p57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675029-3143-A94C-8B1D-21D4E52F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155C7B-EEBB-EB4E-B209-F75E02BB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9E46ED-F1B0-814C-AC67-EA5B8178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698" y="578452"/>
            <a:ext cx="8229599" cy="45720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15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97" y="6952"/>
            <a:ext cx="8229599" cy="5715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4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572777-4A4A-5E46-9687-6493DC1C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Seravek" panose="020B0503040000020004" pitchFamily="34" charset="0"/>
              </a:defRPr>
            </a:lvl1pPr>
          </a:lstStyle>
          <a:p>
            <a:fld id="{434A358D-2637-E146-A3BD-05BD470B50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52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Seravek" panose="020B0503040000020004" pitchFamily="34" charset="0"/>
              </a:defRPr>
            </a:lvl1pPr>
          </a:lstStyle>
          <a:p>
            <a:pPr algn="r"/>
            <a:fld id="{434A358D-2637-E146-A3BD-05BD470B507B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81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D90D492-3C35-6140-A490-D4E4524E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C6C4AAE-B307-424A-A75E-4853479E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09E335-1AA7-FA41-9501-17A49EB0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B9610D1-8575-AB46-B049-9F20775D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0FB2F4A-4C90-3743-8169-93ED0319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CD5224-4A6F-7E42-8B00-754543E3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92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704055-4553-CE4A-BD00-69B83A2C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83D365A-DB80-F940-96DB-1EACDDE9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5607E39-4347-5B4A-B770-0DD134FA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5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675029-3143-A94C-8B1D-21D4E52F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155C7B-EEBB-EB4E-B209-F75E02BB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9E46ED-F1B0-814C-AC67-EA5B8178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55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1C401B-7C0E-E444-BADB-CC660E2C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896AC9-2C80-FF43-A95D-51A3A63A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CCD2CB-EB09-BA40-9D81-DC6FB39E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7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1" name="Google Shape;21;p47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2DD9B4D-F163-014F-8ED8-845E708A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E974937-96AC-5149-B2CB-A59A2897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DF458A9-4B46-E345-9B79-76C2A797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43B3DF-3445-5A45-801B-EF85DE4C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D21F3-C9F8-2242-904F-71160484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A3B284C-BE3B-CB47-A4C4-C74DAB43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50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0ECF384-0116-E146-807C-7D27516A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BB7AD98-776F-3947-BFA5-6D2C92B8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906A0A-210E-6748-8016-E3630E05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29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4D55C5F-A3A2-2F46-BFA5-1790D45A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430760-1803-504E-8ED3-E14B566F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385345D-1434-9241-B289-7C6DB4B3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66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225" y="242274"/>
            <a:ext cx="8393553" cy="536579"/>
          </a:xfrm>
        </p:spPr>
        <p:txBody>
          <a:bodyPr lIns="0" tIns="0" rIns="0" bIns="0"/>
          <a:lstStyle>
            <a:lvl1pPr>
              <a:defRPr sz="3138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6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664">
              <a:spcBef>
                <a:spcPts val="20"/>
              </a:spcBef>
            </a:pPr>
            <a:fld id="{81D60167-4931-47E6-BA6A-407CBD079E47}" type="slidenum">
              <a:rPr lang="en-US" spc="5" smtClean="0">
                <a:solidFill>
                  <a:prstClr val="black"/>
                </a:solidFill>
              </a:rPr>
              <a:pPr marL="8664">
                <a:spcBef>
                  <a:spcPts val="20"/>
                </a:spcBef>
              </a:pPr>
              <a:t>‹#›</a:t>
            </a:fld>
            <a:endParaRPr lang="en-US" spc="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232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698" y="578452"/>
            <a:ext cx="8229599" cy="45720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15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97" y="6952"/>
            <a:ext cx="8229599" cy="5715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>
            <a:spLocks noGrp="1"/>
          </p:cNvSpPr>
          <p:nvPr>
            <p:ph type="title"/>
          </p:nvPr>
        </p:nvSpPr>
        <p:spPr>
          <a:xfrm>
            <a:off x="623888" y="1424785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50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1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3886200" cy="362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4" name="Google Shape;34;p51"/>
          <p:cNvSpPr txBox="1">
            <a:spLocks noGrp="1"/>
          </p:cNvSpPr>
          <p:nvPr>
            <p:ph type="body" idx="2"/>
          </p:nvPr>
        </p:nvSpPr>
        <p:spPr>
          <a:xfrm>
            <a:off x="4629150" y="1521354"/>
            <a:ext cx="3886200" cy="362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5" name="Google Shape;35;p51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39" name="Google Shape;39;p52"/>
          <p:cNvSpPr txBox="1">
            <a:spLocks noGrp="1"/>
          </p:cNvSpPr>
          <p:nvPr>
            <p:ph type="body" idx="2"/>
          </p:nvPr>
        </p:nvSpPr>
        <p:spPr>
          <a:xfrm>
            <a:off x="629842" y="2087566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0" name="Google Shape;40;p52"/>
          <p:cNvSpPr txBox="1">
            <a:spLocks noGrp="1"/>
          </p:cNvSpPr>
          <p:nvPr>
            <p:ph type="body" idx="3"/>
          </p:nvPr>
        </p:nvSpPr>
        <p:spPr>
          <a:xfrm>
            <a:off x="4629156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41" name="Google Shape;41;p52"/>
          <p:cNvSpPr txBox="1">
            <a:spLocks noGrp="1"/>
          </p:cNvSpPr>
          <p:nvPr>
            <p:ph type="body" idx="4"/>
          </p:nvPr>
        </p:nvSpPr>
        <p:spPr>
          <a:xfrm>
            <a:off x="4629156" y="2087566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52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body"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Helvetica" pitchFamily="2" charset="0"/>
              </a:defRPr>
            </a:lvl1pPr>
            <a:lvl2pPr marL="914400" lvl="1" indent="-3619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 dirty="0"/>
          </a:p>
        </p:txBody>
      </p:sp>
      <p:sp>
        <p:nvSpPr>
          <p:cNvPr id="46" name="Google Shape;46;p53"/>
          <p:cNvSpPr txBox="1">
            <a:spLocks noGrp="1"/>
          </p:cNvSpPr>
          <p:nvPr>
            <p:ph type="body" idx="2"/>
          </p:nvPr>
        </p:nvSpPr>
        <p:spPr>
          <a:xfrm>
            <a:off x="629841" y="1714503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47" name="Google Shape;47;p53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4"/>
          <p:cNvSpPr>
            <a:spLocks noGrp="1"/>
          </p:cNvSpPr>
          <p:nvPr>
            <p:ph type="pic" idx="2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54"/>
          <p:cNvSpPr txBox="1">
            <a:spLocks noGrp="1"/>
          </p:cNvSpPr>
          <p:nvPr>
            <p:ph type="body" idx="1"/>
          </p:nvPr>
        </p:nvSpPr>
        <p:spPr>
          <a:xfrm>
            <a:off x="629841" y="1714503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52" name="Google Shape;52;p54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5"/>
          <p:cNvSpPr txBox="1">
            <a:spLocks noGrp="1"/>
          </p:cNvSpPr>
          <p:nvPr>
            <p:ph type="body" idx="1"/>
          </p:nvPr>
        </p:nvSpPr>
        <p:spPr>
          <a:xfrm rot="5400000">
            <a:off x="2477699" y="-1411258"/>
            <a:ext cx="4188246" cy="892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6" name="Google Shape;56;p55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6"/>
          <p:cNvSpPr txBox="1">
            <a:spLocks noGrp="1"/>
          </p:cNvSpPr>
          <p:nvPr>
            <p:ph type="title"/>
          </p:nvPr>
        </p:nvSpPr>
        <p:spPr>
          <a:xfrm rot="5400000">
            <a:off x="5107915" y="1740033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body" idx="1"/>
          </p:nvPr>
        </p:nvSpPr>
        <p:spPr>
          <a:xfrm rot="5400000">
            <a:off x="1107419" y="-174492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0" name="Google Shape;60;p56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rgbClr val="002F6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5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45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4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00476" y="177254"/>
            <a:ext cx="997802" cy="6136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Helvetica" pitchFamily="2" charset="0"/>
          <a:ea typeface="Helvetica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AEBBD4-6B04-3E44-88C9-A7CD84CF7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Seravek" panose="020B0503040000020004" pitchFamily="34" charset="0"/>
              </a:defRPr>
            </a:lvl1pPr>
          </a:lstStyle>
          <a:p>
            <a:pPr algn="r"/>
            <a:fld id="{434A358D-2637-E146-A3BD-05BD470B507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0F259-830B-E146-B0E4-F0EC83060318}"/>
              </a:ext>
            </a:extLst>
          </p:cNvPr>
          <p:cNvSpPr txBox="1"/>
          <p:nvPr userDrawn="1"/>
        </p:nvSpPr>
        <p:spPr>
          <a:xfrm>
            <a:off x="1828800" y="5296959"/>
            <a:ext cx="548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chemeClr val="bg1">
                    <a:lumMod val="85000"/>
                  </a:schemeClr>
                </a:solidFill>
                <a:latin typeface="Seravek Light" panose="020B0503040000020004" pitchFamily="34" charset="0"/>
              </a:rPr>
              <a:t>CC BY-NC-ND Pat Pannuto – Content developed in coordination with Branden Ghena</a:t>
            </a:r>
          </a:p>
        </p:txBody>
      </p:sp>
    </p:spTree>
    <p:extLst>
      <p:ext uri="{BB962C8B-B14F-4D97-AF65-F5344CB8AC3E}">
        <p14:creationId xmlns:p14="http://schemas.microsoft.com/office/powerpoint/2010/main" val="16452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0" i="0" kern="1200">
          <a:solidFill>
            <a:srgbClr val="4F81BD"/>
          </a:solidFill>
          <a:latin typeface="Seravek Medium" panose="020B0503040000020004" pitchFamily="34" charset="0"/>
          <a:ea typeface="+mj-ea"/>
          <a:cs typeface="Seravek Medium" panose="020B05030400000200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eravek Light"/>
          <a:ea typeface="+mn-ea"/>
          <a:cs typeface="Seravek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b="0" kern="1200">
          <a:solidFill>
            <a:schemeClr val="tx1"/>
          </a:solidFill>
          <a:latin typeface="Seravek ExtraLight"/>
          <a:ea typeface="+mn-ea"/>
          <a:cs typeface="Seravek Extra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Seravek ExtraLight"/>
          <a:ea typeface="+mn-ea"/>
          <a:cs typeface="Seravek Extra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Seravek ExtraLight"/>
          <a:ea typeface="+mn-ea"/>
          <a:cs typeface="Seravek Extra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Seravek ExtraLight"/>
          <a:ea typeface="+mn-ea"/>
          <a:cs typeface="Seravek Extra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ee802.org/15/pub/TG4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.univr.it/documenti/OccorrenzaIns/matdid/matdid878837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iff"/><Relationship Id="rId4" Type="http://schemas.openxmlformats.org/officeDocument/2006/relationships/image" Target="../media/image13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rcuitcellar.com/research-design-hub/dsss-in-a-nutshell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ges.uncc.edu/~jmconrad/ECGR6090-2004-01/notes/TG4%20Comm%20Paper.pdf" TargetMode="External"/><Relationship Id="rId2" Type="http://schemas.openxmlformats.org/officeDocument/2006/relationships/hyperlink" Target="https://www.di.univr.it/documenti/OccorrenzaIns/matdid/matdid87883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ople.eecs.berkeley.edu/~prabal/teaching/cs294-11-f05/slides/day21.pdf" TargetMode="External"/><Relationship Id="rId4" Type="http://schemas.openxmlformats.org/officeDocument/2006/relationships/hyperlink" Target="https://www.nxp.com/docs/en/user-guide/JN-UG-3024.pdf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1800" dirty="0"/>
              <a:t>Wireless for the Internet of Things</a:t>
            </a:r>
            <a:br>
              <a:rPr lang="en-US" sz="1800" dirty="0"/>
            </a:br>
            <a:br>
              <a:rPr lang="en-US" sz="3200" b="1" dirty="0">
                <a:solidFill>
                  <a:schemeClr val="dk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IEEE 802.15.4 - Introduction</a:t>
            </a:r>
            <a:endParaRPr sz="6000" b="1" i="1" dirty="0">
              <a:solidFill>
                <a:schemeClr val="tx1"/>
              </a:solidFill>
            </a:endParaRPr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1143000" y="39160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CS/ECE 4501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Spring 2023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UVA</a:t>
            </a:r>
            <a:endParaRPr sz="1600" dirty="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29EA3-483E-FE1B-54A1-F9E4AFA8BBBD}"/>
              </a:ext>
            </a:extLst>
          </p:cNvPr>
          <p:cNvSpPr txBox="1"/>
          <p:nvPr/>
        </p:nvSpPr>
        <p:spPr>
          <a:xfrm>
            <a:off x="7726319" y="5496091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sz="700" dirty="0" err="1">
                <a:solidFill>
                  <a:schemeClr val="bg1">
                    <a:lumMod val="85000"/>
                  </a:schemeClr>
                </a:solidFill>
              </a:rPr>
              <a:t>Pannuto</a:t>
            </a:r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700" dirty="0" err="1">
                <a:solidFill>
                  <a:schemeClr val="bg1">
                    <a:lumMod val="85000"/>
                  </a:schemeClr>
                </a:solidFill>
              </a:rPr>
              <a:t>Ghena</a:t>
            </a:r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, Campbell]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7" y="1143000"/>
            <a:ext cx="3554329" cy="41148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Network standards for variable-sized packets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WPANs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b="1" dirty="0"/>
              <a:t>not</a:t>
            </a:r>
            <a:r>
              <a:rPr lang="en-US" dirty="0"/>
              <a:t> networks that send periodic constant-sized packets</a:t>
            </a:r>
          </a:p>
          <a:p>
            <a:pPr lvl="1"/>
            <a:endParaRPr lang="en-US" dirty="0"/>
          </a:p>
          <a:p>
            <a:r>
              <a:rPr lang="en-US" dirty="0"/>
              <a:t>Specifies PHY and Link layers</a:t>
            </a:r>
          </a:p>
          <a:p>
            <a:endParaRPr lang="en-US" dirty="0"/>
          </a:p>
          <a:p>
            <a:r>
              <a:rPr lang="en-US" dirty="0"/>
              <a:t>Another example standard:</a:t>
            </a:r>
          </a:p>
          <a:p>
            <a:pPr lvl="1"/>
            <a:r>
              <a:rPr lang="en-US" dirty="0"/>
              <a:t>IEEE 754: Floating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7E8A4-3EFE-4F3A-AC84-3EC738A4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89" y="457201"/>
            <a:ext cx="4626335" cy="45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5922-09F8-4BAB-A49C-0198A9DD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9A58-1E18-4749-B285-1FCC9D0A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6" y="1143000"/>
            <a:ext cx="8229600" cy="202117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Wireless Personal-Area Networks (WPAN)</a:t>
            </a:r>
          </a:p>
          <a:p>
            <a:pPr lvl="1"/>
            <a:r>
              <a:rPr lang="en-US" dirty="0"/>
              <a:t>All the things within the workspace of a person</a:t>
            </a:r>
          </a:p>
          <a:p>
            <a:pPr lvl="1"/>
            <a:r>
              <a:rPr lang="en-US" dirty="0"/>
              <a:t>Conceptually smaller domain that the Local Area Network</a:t>
            </a:r>
          </a:p>
          <a:p>
            <a:pPr lvl="1"/>
            <a:r>
              <a:rPr lang="en-US" dirty="0"/>
              <a:t>Realistically about the same thing as a LAN</a:t>
            </a:r>
          </a:p>
          <a:p>
            <a:pPr lvl="1"/>
            <a:endParaRPr lang="en-US" dirty="0"/>
          </a:p>
          <a:p>
            <a:r>
              <a:rPr lang="en-US" dirty="0"/>
              <a:t>Formerly included a Bluetooth spec</a:t>
            </a:r>
          </a:p>
          <a:p>
            <a:pPr lvl="1"/>
            <a:r>
              <a:rPr lang="en-US" dirty="0"/>
              <a:t>Bluetooth SIG took over governance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09339-7616-4708-B5A1-CCEAC7DE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0CFCA-1DBC-4C99-B4EF-7B6B7D50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33" y="3059143"/>
            <a:ext cx="6280168" cy="231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A04A-97CA-4161-AE87-901402B4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802.15.4 (LR-WPANs) Overview </a:t>
            </a:r>
            <a:r>
              <a:rPr lang="en-US" sz="1800" dirty="0"/>
              <a:t>“Low-Rate Wireless Personal Area Networks”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3E1D-A333-42E5-942D-F04AD551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“The IEEE 802.15 TG4 was chartered to investigate a low data rate solution with multi-month to multi-year battery life and very low complexity.” [</a:t>
            </a:r>
            <a:r>
              <a:rPr lang="en-US" dirty="0">
                <a:hlinkClick r:id="rId2"/>
              </a:rPr>
              <a:t>TG4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“Potential applications are sensors, interactive toys, smart badges, remote controls, and home automation.” [</a:t>
            </a:r>
            <a:r>
              <a:rPr lang="en-US" dirty="0">
                <a:hlinkClick r:id="rId2"/>
              </a:rPr>
              <a:t>TG4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Ultimately home automation, industrial control/monitoring, vehicular sensing, agriculture; really most machine-to-machine (M2M) sensor applications</a:t>
            </a:r>
          </a:p>
          <a:p>
            <a:pPr lvl="1"/>
            <a:endParaRPr lang="en-US" dirty="0"/>
          </a:p>
          <a:p>
            <a:r>
              <a:rPr lang="en-US" dirty="0"/>
              <a:t>Other contemporary technologies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802.11b and Bluetooth Classic</a:t>
            </a:r>
          </a:p>
          <a:p>
            <a:pPr lvl="2"/>
            <a:r>
              <a:rPr lang="en-US" dirty="0"/>
              <a:t>Too complex in specification and overachieving in capability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AC34-ABF0-4293-8B3C-DBAA9039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3A60-B709-429D-8CE4-05476C26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458E-6E83-4001-AEFD-CC5DB69C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Low-Rate Wireless PAN</a:t>
            </a:r>
          </a:p>
          <a:p>
            <a:pPr lvl="1"/>
            <a:r>
              <a:rPr lang="en-US" dirty="0"/>
              <a:t>250 kbps, ~100 m range</a:t>
            </a:r>
          </a:p>
          <a:p>
            <a:pPr lvl="1"/>
            <a:r>
              <a:rPr lang="en-US" dirty="0"/>
              <a:t>Radio hardware available with low-power and low-cost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Specification: 2003</a:t>
            </a:r>
          </a:p>
          <a:p>
            <a:pPr lvl="1"/>
            <a:r>
              <a:rPr lang="en-US" dirty="0"/>
              <a:t>Also 2006, 2011, 2015, and 2020 revisions</a:t>
            </a:r>
          </a:p>
          <a:p>
            <a:pPr lvl="2"/>
            <a:r>
              <a:rPr lang="en-US" dirty="0"/>
              <a:t>Mostly various added capabilities such as extra PHY layers</a:t>
            </a:r>
          </a:p>
          <a:p>
            <a:pPr lvl="2"/>
            <a:r>
              <a:rPr lang="en-US" dirty="0"/>
              <a:t>Also define optional security, scheduling, and larger frame sizes</a:t>
            </a:r>
          </a:p>
          <a:p>
            <a:pPr lvl="1"/>
            <a:endParaRPr lang="en-US" dirty="0"/>
          </a:p>
          <a:p>
            <a:r>
              <a:rPr lang="en-US" dirty="0"/>
              <a:t>We’ll mostly work off of the </a:t>
            </a:r>
            <a:r>
              <a:rPr lang="en-US" dirty="0">
                <a:hlinkClick r:id="rId2"/>
              </a:rPr>
              <a:t>2006 version</a:t>
            </a:r>
            <a:endParaRPr lang="en-US" dirty="0"/>
          </a:p>
          <a:p>
            <a:pPr lvl="1"/>
            <a:r>
              <a:rPr lang="en-US" dirty="0"/>
              <a:t>Thread is based on 2006 version</a:t>
            </a:r>
          </a:p>
          <a:p>
            <a:pPr lvl="1"/>
            <a:r>
              <a:rPr lang="en-US" dirty="0"/>
              <a:t>Zigbee is based on the original 2003 version</a:t>
            </a:r>
          </a:p>
          <a:p>
            <a:pPr lvl="1"/>
            <a:r>
              <a:rPr lang="en-US" dirty="0"/>
              <a:t>Roughly 200 pages of meaningful specification (100 of appendices)</a:t>
            </a:r>
          </a:p>
          <a:p>
            <a:pPr lvl="2"/>
            <a:r>
              <a:rPr lang="en-US" dirty="0"/>
              <a:t>Compare to 3000 pages of Bluetooth/BLE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A66EB-C7CA-4C28-8F2E-CF1ED842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6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b="1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9263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500C-E729-4E2E-BD35-9AC5ED90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Physical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A607-40A6-42ED-AE94-E6A26665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901"/>
            <a:ext cx="8229600" cy="7224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Multiple options of physical layers are supported</a:t>
            </a:r>
          </a:p>
          <a:p>
            <a:pPr lvl="1"/>
            <a:r>
              <a:rPr lang="en-US" dirty="0"/>
              <a:t>We’ll focus on 2.4 GHz (2400 MHz)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4ED33-C408-456B-B3A7-82904849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E5E6F-161F-4D93-86C0-17AB520B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15" y="2208389"/>
            <a:ext cx="5807774" cy="28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8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A857-D619-43C3-A570-47F11FF7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03C3-4E67-4EC5-A3ED-7185F6DB0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3" y="1544011"/>
            <a:ext cx="8929217" cy="360346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O-QPSK modulation</a:t>
            </a:r>
          </a:p>
          <a:p>
            <a:pPr lvl="1"/>
            <a:r>
              <a:rPr lang="en-US" dirty="0"/>
              <a:t>Offset Quadrature Phase-Shift Keying</a:t>
            </a:r>
          </a:p>
          <a:p>
            <a:pPr lvl="1"/>
            <a:r>
              <a:rPr lang="en-US" dirty="0"/>
              <a:t>Twice the data rate of BPSK for same BER</a:t>
            </a:r>
          </a:p>
          <a:p>
            <a:pPr lvl="1"/>
            <a:r>
              <a:rPr lang="en-US" dirty="0"/>
              <a:t>Cost: most complicated design of receivers</a:t>
            </a:r>
          </a:p>
          <a:p>
            <a:pPr lvl="2"/>
            <a:r>
              <a:rPr lang="en-US" dirty="0"/>
              <a:t>Which is pretty minimal with all the transistors we’ve got</a:t>
            </a:r>
          </a:p>
          <a:p>
            <a:pPr lvl="2"/>
            <a:r>
              <a:rPr lang="en-US" dirty="0"/>
              <a:t>Plus the ability to reuse previous designs</a:t>
            </a:r>
          </a:p>
          <a:p>
            <a:pPr lvl="1"/>
            <a:r>
              <a:rPr lang="en-US" dirty="0"/>
              <a:t>4 bits per symbol</a:t>
            </a:r>
          </a:p>
          <a:p>
            <a:endParaRPr lang="en-US" dirty="0"/>
          </a:p>
          <a:p>
            <a:r>
              <a:rPr lang="en-US" dirty="0"/>
              <a:t>Symbols versus bits</a:t>
            </a:r>
          </a:p>
          <a:p>
            <a:pPr lvl="1"/>
            <a:r>
              <a:rPr lang="en-US" dirty="0"/>
              <a:t>A symbol is the unit of data transfer for a modulated signal</a:t>
            </a:r>
          </a:p>
          <a:p>
            <a:pPr lvl="2"/>
            <a:r>
              <a:rPr lang="en-US" dirty="0"/>
              <a:t>Does not necessarily correspond 1:1 with bits</a:t>
            </a:r>
          </a:p>
          <a:p>
            <a:pPr lvl="1"/>
            <a:r>
              <a:rPr lang="en-US" dirty="0"/>
              <a:t>The rate of symbols per second is a </a:t>
            </a:r>
            <a:r>
              <a:rPr lang="en-US" dirty="0" err="1"/>
              <a:t>baudrate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802.15.4 bit rate at 2.4 GHz: 2000 </a:t>
            </a:r>
            <a:r>
              <a:rPr lang="en-US" dirty="0" err="1"/>
              <a:t>kchips</a:t>
            </a:r>
            <a:r>
              <a:rPr lang="en-US" dirty="0"/>
              <a:t>/s, which is 250 kbps, which is 62.5 </a:t>
            </a:r>
            <a:r>
              <a:rPr lang="en-US" dirty="0" err="1"/>
              <a:t>kBaud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5C5C2-3F8B-48FC-9500-36587F21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6BC87-7794-3543-B703-C27C92A3F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16547"/>
            <a:ext cx="4651822" cy="15274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CC3831-4621-414E-883F-DE61B6F64CC3}"/>
              </a:ext>
            </a:extLst>
          </p:cNvPr>
          <p:cNvSpPr/>
          <p:nvPr/>
        </p:nvSpPr>
        <p:spPr>
          <a:xfrm>
            <a:off x="4505325" y="1210636"/>
            <a:ext cx="4638675" cy="333375"/>
          </a:xfrm>
          <a:prstGeom prst="rect">
            <a:avLst/>
          </a:prstGeom>
          <a:solidFill>
            <a:srgbClr val="FFFC00">
              <a:alpha val="1764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2C1C3-62D4-3E40-BEAA-54307691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802.15.4 Modulation (@2.4 GHz </a:t>
            </a:r>
            <a:r>
              <a:rPr lang="en-US" i="1" dirty="0"/>
              <a:t>f</a:t>
            </a:r>
            <a:r>
              <a:rPr lang="en-US" i="1" baseline="-25000" dirty="0"/>
              <a:t>c</a:t>
            </a:r>
            <a:r>
              <a:rPr lang="en-US" dirty="0"/>
              <a:t>)</a:t>
            </a:r>
            <a:br>
              <a:rPr lang="en-US" dirty="0"/>
            </a:br>
            <a:r>
              <a:rPr lang="en-US" sz="1800" dirty="0"/>
              <a:t>O-QPSK with half-sine shaping is MSK!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7064-C1F4-8E43-A868-57F7C469F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F6CC6-7755-1E40-9C0C-D974245A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89" y="1497555"/>
            <a:ext cx="3975955" cy="32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7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7064-C1F4-8E43-A868-57F7C46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053013"/>
            <a:ext cx="1371600" cy="273844"/>
          </a:xfrm>
        </p:spPr>
        <p:txBody>
          <a:bodyPr/>
          <a:lstStyle/>
          <a:p>
            <a:pPr algn="r" defTabSz="457200">
              <a:buClrTx/>
            </a:pPr>
            <a:fld id="{434A358D-2637-E146-A3BD-05BD470B507B}" type="slidenum">
              <a:rPr lang="en-US" kern="1200">
                <a:solidFill>
                  <a:prstClr val="white">
                    <a:lumMod val="50000"/>
                  </a:prstClr>
                </a:solidFill>
                <a:ea typeface="+mn-ea"/>
                <a:cs typeface="+mn-cs"/>
              </a:rPr>
              <a:pPr algn="r" defTabSz="457200">
                <a:buClrTx/>
              </a:pPr>
              <a:t>18</a:t>
            </a:fld>
            <a:endParaRPr lang="en-US" kern="1200" dirty="0">
              <a:solidFill>
                <a:prstClr val="white">
                  <a:lumMod val="50000"/>
                </a:prstClr>
              </a:solidFill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F6CC6-7755-1E40-9C0C-D974245A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89" y="1497555"/>
            <a:ext cx="3975955" cy="322036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43BBE26-9FBD-B343-9CE2-9129BAE8EED9}"/>
              </a:ext>
            </a:extLst>
          </p:cNvPr>
          <p:cNvGrpSpPr/>
          <p:nvPr/>
        </p:nvGrpSpPr>
        <p:grpSpPr>
          <a:xfrm>
            <a:off x="405646" y="1401282"/>
            <a:ext cx="3915103" cy="369332"/>
            <a:chOff x="-31235" y="993612"/>
            <a:chExt cx="3915103" cy="36933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0A07E99-F804-6B47-BA08-F116A6E91854}"/>
                </a:ext>
              </a:extLst>
            </p:cNvPr>
            <p:cNvSpPr/>
            <p:nvPr/>
          </p:nvSpPr>
          <p:spPr>
            <a:xfrm>
              <a:off x="2417819" y="1089885"/>
              <a:ext cx="1466049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AEF0B7-7199-F44B-ABC9-ED4D029AE752}"/>
                </a:ext>
              </a:extLst>
            </p:cNvPr>
            <p:cNvSpPr txBox="1"/>
            <p:nvPr/>
          </p:nvSpPr>
          <p:spPr>
            <a:xfrm>
              <a:off x="-31235" y="993612"/>
              <a:ext cx="1752146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Input bit stream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6003B-6FEF-1B41-852E-16778D97B157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1720911" y="1178278"/>
              <a:ext cx="696908" cy="359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55B7C0-270D-A443-998C-89E4051AC6CC}"/>
              </a:ext>
            </a:extLst>
          </p:cNvPr>
          <p:cNvGrpSpPr/>
          <p:nvPr/>
        </p:nvGrpSpPr>
        <p:grpSpPr>
          <a:xfrm>
            <a:off x="4871258" y="403382"/>
            <a:ext cx="3079917" cy="1342916"/>
            <a:chOff x="4434377" y="-4288"/>
            <a:chExt cx="3079917" cy="134291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C72CAFA-FAD1-174A-A265-C5B8A199C3A1}"/>
                </a:ext>
              </a:extLst>
            </p:cNvPr>
            <p:cNvSpPr/>
            <p:nvPr/>
          </p:nvSpPr>
          <p:spPr>
            <a:xfrm>
              <a:off x="4434377" y="1089885"/>
              <a:ext cx="449773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80664F-4786-CA48-A202-D909380AF7FF}"/>
                </a:ext>
              </a:extLst>
            </p:cNvPr>
            <p:cNvSpPr txBox="1"/>
            <p:nvPr/>
          </p:nvSpPr>
          <p:spPr>
            <a:xfrm>
              <a:off x="4884150" y="-4288"/>
              <a:ext cx="263014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Broken into 4-bit </a:t>
              </a:r>
              <a:r>
                <a:rPr lang="en-US" sz="1800" b="1" i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symbols</a:t>
              </a:r>
              <a:endParaRPr lang="en-US" sz="1800" b="1" kern="1200" dirty="0">
                <a:solidFill>
                  <a:prstClr val="black"/>
                </a:solidFill>
                <a:latin typeface="Seravek Light"/>
                <a:ea typeface="+mn-ea"/>
                <a:cs typeface="Seravek Light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16546E-439E-DB4E-BB89-70E9421DD3B2}"/>
                </a:ext>
              </a:extLst>
            </p:cNvPr>
            <p:cNvCxnSpPr>
              <a:cxnSpLocks/>
              <a:stCxn id="13" idx="1"/>
              <a:endCxn id="12" idx="0"/>
            </p:cNvCxnSpPr>
            <p:nvPr/>
          </p:nvCxnSpPr>
          <p:spPr>
            <a:xfrm flipH="1">
              <a:off x="4659264" y="180378"/>
              <a:ext cx="224886" cy="909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9B0BDE-7ECB-7349-8EBC-50C59CC37031}"/>
              </a:ext>
            </a:extLst>
          </p:cNvPr>
          <p:cNvGrpSpPr/>
          <p:nvPr/>
        </p:nvGrpSpPr>
        <p:grpSpPr>
          <a:xfrm>
            <a:off x="2697481" y="841426"/>
            <a:ext cx="6377771" cy="1878520"/>
            <a:chOff x="2260600" y="433756"/>
            <a:chExt cx="6377771" cy="18785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8805427-C8E3-594C-AE0F-533F1C0FCBD9}"/>
                </a:ext>
              </a:extLst>
            </p:cNvPr>
            <p:cNvSpPr/>
            <p:nvPr/>
          </p:nvSpPr>
          <p:spPr>
            <a:xfrm>
              <a:off x="2260600" y="1440834"/>
              <a:ext cx="3865063" cy="87144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70DECD-3814-7F42-831A-241C93650F1D}"/>
                </a:ext>
              </a:extLst>
            </p:cNvPr>
            <p:cNvSpPr txBox="1"/>
            <p:nvPr/>
          </p:nvSpPr>
          <p:spPr>
            <a:xfrm>
              <a:off x="6328404" y="433756"/>
              <a:ext cx="2309967" cy="147732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Each </a:t>
              </a:r>
              <a:r>
                <a:rPr lang="en-US" sz="1800" b="1" i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symbol</a:t>
              </a:r>
              <a:r>
                <a:rPr lang="en-US" sz="1800" b="1" i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 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maps to a 32-bit </a:t>
              </a:r>
              <a:r>
                <a:rPr lang="en-US" sz="1800" b="1" i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pseudo-noise code (PN-code)</a:t>
              </a:r>
              <a:r>
                <a:rPr lang="en-US" sz="1800" b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 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or sometimes </a:t>
              </a:r>
              <a:r>
                <a:rPr lang="en-US" sz="1800" b="1" i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pseudo-random sequence</a:t>
              </a:r>
              <a:endParaRPr lang="en-US" sz="1800" b="1" kern="1200" dirty="0">
                <a:solidFill>
                  <a:srgbClr val="1F497D"/>
                </a:solidFill>
                <a:latin typeface="Seravek Light"/>
                <a:ea typeface="+mn-ea"/>
                <a:cs typeface="Seravek Light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A7F313-3944-2244-A347-EC79DAACB3FA}"/>
                </a:ext>
              </a:extLst>
            </p:cNvPr>
            <p:cNvCxnSpPr>
              <a:cxnSpLocks/>
              <a:stCxn id="23" idx="1"/>
              <a:endCxn id="22" idx="3"/>
            </p:cNvCxnSpPr>
            <p:nvPr/>
          </p:nvCxnSpPr>
          <p:spPr>
            <a:xfrm flipH="1">
              <a:off x="6125663" y="1172420"/>
              <a:ext cx="202741" cy="704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1BABCE-4A12-DE47-9989-199B95BDD707}"/>
              </a:ext>
            </a:extLst>
          </p:cNvPr>
          <p:cNvGrpSpPr/>
          <p:nvPr/>
        </p:nvGrpSpPr>
        <p:grpSpPr>
          <a:xfrm>
            <a:off x="409517" y="1910873"/>
            <a:ext cx="2644705" cy="1129651"/>
            <a:chOff x="3546587" y="117162"/>
            <a:chExt cx="2644705" cy="1129651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78FB1A-57FB-5248-88A0-0DBBBD71B191}"/>
                </a:ext>
              </a:extLst>
            </p:cNvPr>
            <p:cNvSpPr/>
            <p:nvPr/>
          </p:nvSpPr>
          <p:spPr>
            <a:xfrm>
              <a:off x="6053266" y="986621"/>
              <a:ext cx="138026" cy="26019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3EA303-2E70-C84B-B813-FFC416BD8332}"/>
                </a:ext>
              </a:extLst>
            </p:cNvPr>
            <p:cNvSpPr txBox="1"/>
            <p:nvPr/>
          </p:nvSpPr>
          <p:spPr>
            <a:xfrm>
              <a:off x="3546587" y="117162"/>
              <a:ext cx="1664826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Each bit of the PN code is called a </a:t>
              </a:r>
              <a:r>
                <a:rPr lang="en-US" sz="1800" b="1" i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chip</a:t>
              </a:r>
              <a:endParaRPr lang="en-US" sz="1800" b="1" kern="1200" dirty="0">
                <a:solidFill>
                  <a:prstClr val="black"/>
                </a:solidFill>
                <a:latin typeface="Seravek Light"/>
                <a:ea typeface="+mn-ea"/>
                <a:cs typeface="Seravek Light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3BAA3B-8F01-3C46-88DC-F894CA79AA84}"/>
                </a:ext>
              </a:extLst>
            </p:cNvPr>
            <p:cNvCxnSpPr>
              <a:cxnSpLocks/>
              <a:stCxn id="32" idx="3"/>
              <a:endCxn id="31" idx="0"/>
            </p:cNvCxnSpPr>
            <p:nvPr/>
          </p:nvCxnSpPr>
          <p:spPr>
            <a:xfrm>
              <a:off x="5211413" y="578827"/>
              <a:ext cx="910866" cy="407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F4E15C-910F-F04B-9BE1-E1406569B8CD}"/>
              </a:ext>
            </a:extLst>
          </p:cNvPr>
          <p:cNvGrpSpPr/>
          <p:nvPr/>
        </p:nvGrpSpPr>
        <p:grpSpPr>
          <a:xfrm>
            <a:off x="413926" y="3001476"/>
            <a:ext cx="1918092" cy="993740"/>
            <a:chOff x="151274" y="2773941"/>
            <a:chExt cx="1918092" cy="9937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01627D-909B-4543-8634-F5554CF3CD88}"/>
                </a:ext>
              </a:extLst>
            </p:cNvPr>
            <p:cNvSpPr txBox="1"/>
            <p:nvPr/>
          </p:nvSpPr>
          <p:spPr>
            <a:xfrm>
              <a:off x="151274" y="2773941"/>
              <a:ext cx="1918092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Each </a:t>
              </a:r>
              <a:r>
                <a:rPr lang="en-US" sz="1800" b="1" i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chip</a:t>
              </a:r>
              <a:r>
                <a:rPr lang="en-US" sz="1800" b="1" i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 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encodes half a sine wave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3E48A4F-1E5F-7740-9C00-1A9B0AA71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94" y="3381753"/>
              <a:ext cx="360680" cy="38592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A07E069-3153-924E-A567-F27F1C47C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7971" y="3404306"/>
              <a:ext cx="391888" cy="35043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4CA311-92E5-C542-840D-66C3149C9C97}"/>
              </a:ext>
            </a:extLst>
          </p:cNvPr>
          <p:cNvGrpSpPr/>
          <p:nvPr/>
        </p:nvGrpSpPr>
        <p:grpSpPr>
          <a:xfrm>
            <a:off x="404167" y="3304365"/>
            <a:ext cx="2548421" cy="1748649"/>
            <a:chOff x="3493553" y="-613816"/>
            <a:chExt cx="2548421" cy="1748649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C61FA9B-A8E4-4741-9855-0DF0B2CC14F3}"/>
                </a:ext>
              </a:extLst>
            </p:cNvPr>
            <p:cNvSpPr/>
            <p:nvPr/>
          </p:nvSpPr>
          <p:spPr>
            <a:xfrm>
              <a:off x="5850202" y="-613816"/>
              <a:ext cx="191772" cy="677887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C8F6BF-8049-FC41-B5BE-674C43FC756F}"/>
                </a:ext>
              </a:extLst>
            </p:cNvPr>
            <p:cNvSpPr txBox="1"/>
            <p:nvPr/>
          </p:nvSpPr>
          <p:spPr>
            <a:xfrm>
              <a:off x="3493553" y="211503"/>
              <a:ext cx="1664826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Chips alternate </a:t>
              </a:r>
              <a:r>
                <a:rPr lang="en-US" sz="1800" b="1" kern="1200" dirty="0">
                  <a:solidFill>
                    <a:srgbClr val="0070C0"/>
                  </a:solidFill>
                  <a:latin typeface="Seravek Light"/>
                  <a:ea typeface="+mn-ea"/>
                  <a:cs typeface="Seravek Light"/>
                </a:rPr>
                <a:t>in-phase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 and </a:t>
              </a:r>
              <a:r>
                <a:rPr lang="en-US" sz="1800" b="1" kern="1200" dirty="0">
                  <a:solidFill>
                    <a:srgbClr val="FF0000"/>
                  </a:solidFill>
                  <a:latin typeface="Seravek Light"/>
                  <a:ea typeface="+mn-ea"/>
                  <a:cs typeface="Seravek Light"/>
                </a:rPr>
                <a:t>quadrature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FD3DC1-3412-214B-AA0B-108CDFF2DA85}"/>
                </a:ext>
              </a:extLst>
            </p:cNvPr>
            <p:cNvCxnSpPr>
              <a:cxnSpLocks/>
              <a:stCxn id="36" idx="3"/>
              <a:endCxn id="35" idx="1"/>
            </p:cNvCxnSpPr>
            <p:nvPr/>
          </p:nvCxnSpPr>
          <p:spPr>
            <a:xfrm flipV="1">
              <a:off x="5158379" y="-274872"/>
              <a:ext cx="691823" cy="9480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F074CF-69BC-0D44-84AF-B2CD4906063C}"/>
              </a:ext>
            </a:extLst>
          </p:cNvPr>
          <p:cNvGrpSpPr/>
          <p:nvPr/>
        </p:nvGrpSpPr>
        <p:grpSpPr>
          <a:xfrm>
            <a:off x="2323386" y="3667260"/>
            <a:ext cx="4158640" cy="1422048"/>
            <a:chOff x="2399054" y="-271197"/>
            <a:chExt cx="4158640" cy="1422048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8F434B8-4135-F847-910C-F27CA2A47EEF}"/>
                </a:ext>
              </a:extLst>
            </p:cNvPr>
            <p:cNvSpPr/>
            <p:nvPr/>
          </p:nvSpPr>
          <p:spPr>
            <a:xfrm>
              <a:off x="3034003" y="-271197"/>
              <a:ext cx="121415" cy="314991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516EBA-6957-1C4D-978A-23C917A3B779}"/>
                </a:ext>
              </a:extLst>
            </p:cNvPr>
            <p:cNvSpPr txBox="1"/>
            <p:nvPr/>
          </p:nvSpPr>
          <p:spPr>
            <a:xfrm>
              <a:off x="2399054" y="781519"/>
              <a:ext cx="415864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FF0000"/>
                  </a:solidFill>
                  <a:latin typeface="Seravek Light"/>
                  <a:ea typeface="+mn-ea"/>
                  <a:cs typeface="Seravek Light"/>
                </a:rPr>
                <a:t>Quadrature 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component is </a:t>
              </a:r>
              <a:r>
                <a:rPr lang="en-US" sz="1800" b="1" i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offset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 π/2</a:t>
              </a:r>
              <a:endParaRPr lang="en-US" sz="1800" b="1" kern="1200" dirty="0">
                <a:solidFill>
                  <a:srgbClr val="FF0000"/>
                </a:solidFill>
                <a:latin typeface="Seravek Light"/>
                <a:ea typeface="+mn-ea"/>
                <a:cs typeface="Seravek Ligh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DD2A965-7454-684E-8B7E-FC27F8DD10BC}"/>
                </a:ext>
              </a:extLst>
            </p:cNvPr>
            <p:cNvCxnSpPr>
              <a:cxnSpLocks/>
              <a:stCxn id="56" idx="1"/>
              <a:endCxn id="55" idx="2"/>
            </p:cNvCxnSpPr>
            <p:nvPr/>
          </p:nvCxnSpPr>
          <p:spPr>
            <a:xfrm flipV="1">
              <a:off x="2399054" y="43794"/>
              <a:ext cx="695657" cy="922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D416256-E5F9-0D41-A9EC-689A9FA45F1A}"/>
              </a:ext>
            </a:extLst>
          </p:cNvPr>
          <p:cNvGrpSpPr/>
          <p:nvPr/>
        </p:nvGrpSpPr>
        <p:grpSpPr>
          <a:xfrm>
            <a:off x="5201107" y="2391624"/>
            <a:ext cx="3874144" cy="2261301"/>
            <a:chOff x="4790493" y="237921"/>
            <a:chExt cx="3874144" cy="2261301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323D8C6A-1985-174B-BE9B-0CCFB2D80D3A}"/>
                </a:ext>
              </a:extLst>
            </p:cNvPr>
            <p:cNvSpPr/>
            <p:nvPr/>
          </p:nvSpPr>
          <p:spPr>
            <a:xfrm>
              <a:off x="4790493" y="1204432"/>
              <a:ext cx="709575" cy="1294790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18B8A3-0916-D240-9C39-1B430AFC0F50}"/>
                </a:ext>
              </a:extLst>
            </p:cNvPr>
            <p:cNvSpPr txBox="1"/>
            <p:nvPr/>
          </p:nvSpPr>
          <p:spPr>
            <a:xfrm>
              <a:off x="6354670" y="237921"/>
              <a:ext cx="2309967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Seravek Light"/>
                  <a:ea typeface="+mn-ea"/>
                  <a:cs typeface="Seravek Light"/>
                </a:rPr>
                <a:t>I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 and </a:t>
              </a:r>
              <a:r>
                <a:rPr lang="en-US" sz="1800" b="1" kern="1200" dirty="0">
                  <a:solidFill>
                    <a:srgbClr val="FF0000"/>
                  </a:solidFill>
                  <a:latin typeface="Seravek Light"/>
                  <a:ea typeface="+mn-ea"/>
                  <a:cs typeface="Seravek Light"/>
                </a:rPr>
                <a:t>Q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 half-sines are </a:t>
              </a:r>
              <a:r>
                <a:rPr lang="en-US" sz="1800" b="1" i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baseband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, which are mixed with the </a:t>
              </a:r>
              <a:r>
                <a:rPr lang="en-US" sz="1800" b="1" i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carrier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BD873A-C713-434D-89CC-C891A79B7157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145281" y="839797"/>
              <a:ext cx="1209389" cy="3646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57D74097-4452-8045-A897-C681CDAC15B9}"/>
              </a:ext>
            </a:extLst>
          </p:cNvPr>
          <p:cNvSpPr/>
          <p:nvPr/>
        </p:nvSpPr>
        <p:spPr>
          <a:xfrm rot="18900000">
            <a:off x="830783" y="3711867"/>
            <a:ext cx="244907" cy="19997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67FB7BE-77C1-9E45-AFA9-D8E98DF21E6B}"/>
              </a:ext>
            </a:extLst>
          </p:cNvPr>
          <p:cNvSpPr/>
          <p:nvPr/>
        </p:nvSpPr>
        <p:spPr>
          <a:xfrm rot="2700000">
            <a:off x="907257" y="3751045"/>
            <a:ext cx="244907" cy="19997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F11AFF-5291-8046-982D-7C7376795922}"/>
              </a:ext>
            </a:extLst>
          </p:cNvPr>
          <p:cNvSpPr/>
          <p:nvPr/>
        </p:nvSpPr>
        <p:spPr>
          <a:xfrm rot="20700000">
            <a:off x="795488" y="3757058"/>
            <a:ext cx="244907" cy="19997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756F451-D328-0948-9073-05D81EABEBA7}"/>
              </a:ext>
            </a:extLst>
          </p:cNvPr>
          <p:cNvSpPr/>
          <p:nvPr/>
        </p:nvSpPr>
        <p:spPr>
          <a:xfrm rot="608622">
            <a:off x="867962" y="3792585"/>
            <a:ext cx="244907" cy="19997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1616D0-1E59-4748-B2B4-2BDBD1CA04FB}"/>
              </a:ext>
            </a:extLst>
          </p:cNvPr>
          <p:cNvSpPr/>
          <p:nvPr/>
        </p:nvSpPr>
        <p:spPr>
          <a:xfrm rot="4500000">
            <a:off x="1444243" y="3682287"/>
            <a:ext cx="244907" cy="19997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C0B2ADC-7126-034D-92D0-924114404B2C}"/>
              </a:ext>
            </a:extLst>
          </p:cNvPr>
          <p:cNvSpPr/>
          <p:nvPr/>
        </p:nvSpPr>
        <p:spPr>
          <a:xfrm rot="9900000">
            <a:off x="1566325" y="3676094"/>
            <a:ext cx="244907" cy="19997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65DE9DA-E66C-AD40-B47E-7B5275371175}"/>
              </a:ext>
            </a:extLst>
          </p:cNvPr>
          <p:cNvSpPr/>
          <p:nvPr/>
        </p:nvSpPr>
        <p:spPr>
          <a:xfrm rot="6300000">
            <a:off x="1492440" y="3658307"/>
            <a:ext cx="244907" cy="19997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58BF6F7-1247-244F-9B21-4FEB5435871C}"/>
              </a:ext>
            </a:extLst>
          </p:cNvPr>
          <p:cNvSpPr/>
          <p:nvPr/>
        </p:nvSpPr>
        <p:spPr>
          <a:xfrm rot="7808622">
            <a:off x="1523826" y="3725342"/>
            <a:ext cx="244907" cy="19997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38BA93-1D6C-4649-A5E1-0B7F07918485}"/>
              </a:ext>
            </a:extLst>
          </p:cNvPr>
          <p:cNvGrpSpPr/>
          <p:nvPr/>
        </p:nvGrpSpPr>
        <p:grpSpPr>
          <a:xfrm>
            <a:off x="5910682" y="3394091"/>
            <a:ext cx="3164568" cy="923330"/>
            <a:chOff x="5594319" y="547716"/>
            <a:chExt cx="3164568" cy="923330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8E919DAE-436B-C84C-A5F0-F0DFF1789A8A}"/>
                </a:ext>
              </a:extLst>
            </p:cNvPr>
            <p:cNvSpPr/>
            <p:nvPr/>
          </p:nvSpPr>
          <p:spPr>
            <a:xfrm>
              <a:off x="5594319" y="876394"/>
              <a:ext cx="327386" cy="546045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65A5E8C-C939-6941-BBD2-9F0F48F5CB13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Seravek Light"/>
                  <a:ea typeface="+mn-ea"/>
                  <a:cs typeface="Seravek Light"/>
                </a:rPr>
                <a:t>I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 and </a:t>
              </a:r>
              <a:r>
                <a:rPr lang="en-US" sz="1800" b="1" kern="1200" dirty="0">
                  <a:solidFill>
                    <a:srgbClr val="FF0000"/>
                  </a:solidFill>
                  <a:latin typeface="Seravek Light"/>
                  <a:ea typeface="+mn-ea"/>
                  <a:cs typeface="Seravek Light"/>
                </a:rPr>
                <a:t>Q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 carriers are combined to create the final on-air </a:t>
              </a:r>
              <a:r>
                <a:rPr lang="en-US" sz="1800" b="1" kern="1200" dirty="0">
                  <a:solidFill>
                    <a:srgbClr val="FF40FF"/>
                  </a:solidFill>
                  <a:latin typeface="Seravek Light"/>
                  <a:ea typeface="+mn-ea"/>
                  <a:cs typeface="Seravek Light"/>
                </a:rPr>
                <a:t>signal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4DBC64F-28AE-8747-B927-A36C03BA3312}"/>
                </a:ext>
              </a:extLst>
            </p:cNvPr>
            <p:cNvCxnSpPr>
              <a:cxnSpLocks/>
              <a:stCxn id="89" idx="1"/>
              <a:endCxn id="88" idx="3"/>
            </p:cNvCxnSpPr>
            <p:nvPr/>
          </p:nvCxnSpPr>
          <p:spPr>
            <a:xfrm flipH="1">
              <a:off x="5921705" y="1009381"/>
              <a:ext cx="527215" cy="140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36FF8D-E81D-8C4D-BBCD-74D9037978B6}"/>
              </a:ext>
            </a:extLst>
          </p:cNvPr>
          <p:cNvGrpSpPr/>
          <p:nvPr/>
        </p:nvGrpSpPr>
        <p:grpSpPr>
          <a:xfrm>
            <a:off x="3072060" y="3949723"/>
            <a:ext cx="6003190" cy="1235023"/>
            <a:chOff x="2755697" y="236023"/>
            <a:chExt cx="6003190" cy="1235023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9D01AF0-5AB1-DF45-BDEE-CC086EBE6CB0}"/>
                </a:ext>
              </a:extLst>
            </p:cNvPr>
            <p:cNvSpPr/>
            <p:nvPr/>
          </p:nvSpPr>
          <p:spPr>
            <a:xfrm>
              <a:off x="2755697" y="236023"/>
              <a:ext cx="1572676" cy="311694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ECDA2C-760D-484D-B1C4-33743E24F80F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FF40FF"/>
                  </a:solidFill>
                  <a:latin typeface="Seravek Light"/>
                  <a:ea typeface="+mn-ea"/>
                  <a:cs typeface="Seravek Light"/>
                </a:rPr>
                <a:t>Signal 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is MSK, which is a special, optimal case of FSK!</a:t>
              </a:r>
              <a:endParaRPr lang="en-US" sz="1800" b="1" kern="1200" dirty="0">
                <a:solidFill>
                  <a:srgbClr val="FF40FF"/>
                </a:solidFill>
                <a:latin typeface="Seravek Light"/>
                <a:ea typeface="+mn-ea"/>
                <a:cs typeface="Seravek Light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210EA0-B134-1140-B6F8-6D7A14A03B33}"/>
                </a:ext>
              </a:extLst>
            </p:cNvPr>
            <p:cNvCxnSpPr>
              <a:cxnSpLocks/>
              <a:stCxn id="58" idx="1"/>
              <a:endCxn id="53" idx="3"/>
            </p:cNvCxnSpPr>
            <p:nvPr/>
          </p:nvCxnSpPr>
          <p:spPr>
            <a:xfrm flipH="1" flipV="1">
              <a:off x="4328373" y="391870"/>
              <a:ext cx="2120547" cy="6175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4">
            <a:extLst>
              <a:ext uri="{FF2B5EF4-FFF2-40B4-BE49-F238E27FC236}">
                <a16:creationId xmlns:a16="http://schemas.microsoft.com/office/drawing/2014/main" id="{E664BB28-993E-AB78-CD06-19C3CB237166}"/>
              </a:ext>
            </a:extLst>
          </p:cNvPr>
          <p:cNvSpPr txBox="1">
            <a:spLocks/>
          </p:cNvSpPr>
          <p:nvPr/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4F81BD"/>
                </a:solidFill>
                <a:latin typeface="Seravek Medium" panose="020B0503040000020004" pitchFamily="34" charset="0"/>
                <a:ea typeface="+mj-ea"/>
                <a:cs typeface="Seravek Medium" panose="020B0503040000020004" pitchFamily="34" charset="0"/>
              </a:defRPr>
            </a:lvl1pPr>
          </a:lstStyle>
          <a:p>
            <a:pPr>
              <a:buClrTx/>
              <a:buFontTx/>
            </a:pPr>
            <a:r>
              <a:rPr lang="en-US" dirty="0">
                <a:solidFill>
                  <a:srgbClr val="002F6C"/>
                </a:solidFill>
                <a:latin typeface="Trebuchet MS"/>
                <a:sym typeface="Trebuchet MS"/>
              </a:rPr>
              <a:t>802.15.4 Modulation (@2.4 GHz fc)</a:t>
            </a:r>
            <a:br>
              <a:rPr lang="en-US" dirty="0">
                <a:solidFill>
                  <a:srgbClr val="002F6C"/>
                </a:solidFill>
                <a:latin typeface="Trebuchet MS"/>
                <a:sym typeface="Trebuchet MS"/>
              </a:rPr>
            </a:br>
            <a:r>
              <a:rPr lang="en-US" sz="1600" dirty="0">
                <a:solidFill>
                  <a:srgbClr val="002F6C"/>
                </a:solidFill>
                <a:latin typeface="Trebuchet MS"/>
                <a:sym typeface="Trebuchet MS"/>
              </a:rPr>
              <a:t>O-QPSK with half-sine shaping is MSK!</a:t>
            </a:r>
            <a:endParaRPr lang="en-US" dirty="0">
              <a:solidFill>
                <a:srgbClr val="002F6C"/>
              </a:solidFill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416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A18E-3A88-7ABE-DEE8-C1E5BA7F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O-QPSK results in continuous wave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060E-726D-5322-4DAD-9AC12A3CDF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CDFFC27-E5AF-D80C-1CCA-72959B3D8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8" t="65653" r="17954" b="3362"/>
          <a:stretch/>
        </p:blipFill>
        <p:spPr bwMode="auto">
          <a:xfrm>
            <a:off x="572423" y="2114134"/>
            <a:ext cx="3673666" cy="148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16F11D11-20B1-CF2C-3E0A-EB3C4234BB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4C43A5-5307-CFF6-6D56-3B92B25D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161" y="1958498"/>
            <a:ext cx="3582541" cy="1798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4562D1-01BE-3EE3-FD98-399D6B8A340E}"/>
              </a:ext>
            </a:extLst>
          </p:cNvPr>
          <p:cNvSpPr txBox="1"/>
          <p:nvPr/>
        </p:nvSpPr>
        <p:spPr>
          <a:xfrm>
            <a:off x="1291473" y="392155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BPSK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AF805E-A541-DAA2-6384-95E2312DC975}"/>
              </a:ext>
            </a:extLst>
          </p:cNvPr>
          <p:cNvSpPr txBox="1"/>
          <p:nvPr/>
        </p:nvSpPr>
        <p:spPr>
          <a:xfrm>
            <a:off x="6150721" y="392154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O-QPSK (MSK)</a:t>
            </a:r>
          </a:p>
        </p:txBody>
      </p:sp>
    </p:spTree>
    <p:extLst>
      <p:ext uri="{BB962C8B-B14F-4D97-AF65-F5344CB8AC3E}">
        <p14:creationId xmlns:p14="http://schemas.microsoft.com/office/powerpoint/2010/main" val="33998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300"/>
              <a:buFont typeface="Trebuchet MS"/>
              <a:buNone/>
            </a:pPr>
            <a:r>
              <a:rPr lang="en-US" dirty="0"/>
              <a:t>Today’s Goals</a:t>
            </a:r>
            <a:endParaRPr dirty="0"/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Introduce the IEEE 802.15.4 standard</a:t>
            </a:r>
          </a:p>
          <a:p>
            <a:pPr marL="628646" lvl="1" indent="-171446">
              <a:spcBef>
                <a:spcPts val="0"/>
              </a:spcBef>
              <a:buSzPts val="2000"/>
            </a:pPr>
            <a:r>
              <a:rPr lang="en-US" sz="2000" dirty="0">
                <a:latin typeface="Helvetica" pitchFamily="2" charset="0"/>
              </a:rPr>
              <a:t>Specifically designed for low power applications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dirty="0"/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Overview of physical layer details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dirty="0"/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dirty="0"/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Exploration of link layer</a:t>
            </a:r>
          </a:p>
          <a:p>
            <a:pPr marL="628646" lvl="1" indent="-171446">
              <a:spcBef>
                <a:spcPts val="0"/>
              </a:spcBef>
              <a:buSzPts val="2000"/>
            </a:pPr>
            <a:r>
              <a:rPr lang="en-US" sz="2000" dirty="0">
                <a:latin typeface="Helvetica" pitchFamily="2" charset="0"/>
              </a:rPr>
              <a:t>Network topologies</a:t>
            </a:r>
          </a:p>
          <a:p>
            <a:pPr marL="628646" lvl="1" indent="-171446">
              <a:spcBef>
                <a:spcPts val="0"/>
              </a:spcBef>
              <a:buSzPts val="2000"/>
            </a:pPr>
            <a:r>
              <a:rPr lang="en-US" sz="2000" dirty="0">
                <a:latin typeface="Helvetica" pitchFamily="2" charset="0"/>
              </a:rPr>
              <a:t>Communication structure</a:t>
            </a:r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dirty="0"/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AEFC-96C0-C845-9E02-CAF9312E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magic of I and Q channels are that we get two dimensions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D7E7-8D0B-FC4A-90DD-47ED3B2DD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is called a “constellation diagram”</a:t>
            </a:r>
          </a:p>
          <a:p>
            <a:pPr lvl="1"/>
            <a:r>
              <a:rPr lang="en-US" sz="1800" dirty="0"/>
              <a:t>We’ll talk about these more with cellular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2F1666-CFF1-D745-BFFA-ACCA74E6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FD7DE-DC69-5244-8A43-A6D16A25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1317625"/>
            <a:ext cx="2794000" cy="290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277CF2-D579-D140-B27A-ADCDC78B17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t="38089"/>
          <a:stretch/>
        </p:blipFill>
        <p:spPr>
          <a:xfrm>
            <a:off x="652720" y="2464247"/>
            <a:ext cx="4569730" cy="22915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1756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CDFE-D182-C44D-B80E-7ECC45E2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map symbols to chips?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F45D-CE83-9E4A-B7DB-A2B62E07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took the 4 bits we want to send…</a:t>
            </a:r>
          </a:p>
          <a:p>
            <a:pPr marL="0" indent="0">
              <a:buNone/>
            </a:pPr>
            <a:r>
              <a:rPr lang="en-US" sz="2000" dirty="0"/>
              <a:t>	… and sent 32 bits instead??</a:t>
            </a:r>
          </a:p>
          <a:p>
            <a:endParaRPr lang="en-US" sz="2000" dirty="0"/>
          </a:p>
          <a:p>
            <a:r>
              <a:rPr lang="en-US" sz="2000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A4E22-8392-C94C-9390-69C20191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92CC3-F748-454E-AFA8-76BD0E62F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021"/>
          <a:stretch/>
        </p:blipFill>
        <p:spPr>
          <a:xfrm>
            <a:off x="3008713" y="2857500"/>
            <a:ext cx="3975955" cy="12230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9880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A862-12DA-4A88-A161-E830A9FE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 Sequence Spread Spectrum (DSSS)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FDE3-203B-436F-8D12-6848BAC6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7" y="878541"/>
            <a:ext cx="5670133" cy="4106800"/>
          </a:xfrm>
        </p:spPr>
        <p:txBody>
          <a:bodyPr>
            <a:normAutofit/>
          </a:bodyPr>
          <a:lstStyle/>
          <a:p>
            <a:r>
              <a:rPr lang="en-US" sz="1800" dirty="0"/>
              <a:t>Increases the </a:t>
            </a:r>
            <a:r>
              <a:rPr lang="en-US" sz="1800" u="sng" dirty="0"/>
              <a:t>signal</a:t>
            </a:r>
            <a:r>
              <a:rPr lang="en-US" sz="1800" dirty="0"/>
              <a:t> bandwidth of a transmission beyond </a:t>
            </a:r>
            <a:r>
              <a:rPr lang="en-US" sz="1800" u="sng" dirty="0"/>
              <a:t>information</a:t>
            </a:r>
            <a:r>
              <a:rPr lang="en-US" sz="1800" dirty="0"/>
              <a:t> bandwidth</a:t>
            </a:r>
          </a:p>
          <a:p>
            <a:pPr lvl="1"/>
            <a:r>
              <a:rPr lang="en-US" sz="1600" dirty="0"/>
              <a:t>Send sequences of chips, which are a translation of one symbol to a pattern of many bits </a:t>
            </a:r>
          </a:p>
          <a:p>
            <a:pPr lvl="1"/>
            <a:r>
              <a:rPr lang="en-US" sz="1600" dirty="0"/>
              <a:t>Chips are transmitted much faster than symbols, essentially increasing the data rate</a:t>
            </a:r>
          </a:p>
          <a:p>
            <a:pPr lvl="1"/>
            <a:endParaRPr lang="en-US" sz="1600" dirty="0"/>
          </a:p>
          <a:p>
            <a:r>
              <a:rPr lang="en-US" sz="1800" dirty="0"/>
              <a:t>Enables better interference avoidance</a:t>
            </a:r>
          </a:p>
          <a:p>
            <a:pPr lvl="1"/>
            <a:r>
              <a:rPr lang="en-US" sz="1600" dirty="0"/>
              <a:t>Received bits are correlated against codes to see which is most likely</a:t>
            </a:r>
          </a:p>
          <a:p>
            <a:pPr lvl="1"/>
            <a:r>
              <a:rPr lang="en-US" sz="1600" dirty="0"/>
              <a:t>802.15.4 tolerates 13-15 bit flips (almost half!)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9CA1D-3832-4588-85A5-76A37285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3618C-BE41-44E4-9C1A-2F0EF669B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11"/>
          <a:stretch/>
        </p:blipFill>
        <p:spPr>
          <a:xfrm>
            <a:off x="6289377" y="790013"/>
            <a:ext cx="2729294" cy="200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75E060-FD02-AE4D-9E3D-E5EF18FF4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2915103"/>
            <a:ext cx="2625799" cy="1304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BD93F-0555-6F47-AFF6-13AA3697D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929" y="4193373"/>
            <a:ext cx="2298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78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388A-7A9E-4FE0-ABB1-75FE7A73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826" y="457200"/>
            <a:ext cx="4370471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DSSS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2F41-2719-47D2-94E7-A327B8570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821" y="930349"/>
            <a:ext cx="4446108" cy="120546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Data sent is </a:t>
            </a:r>
            <a:r>
              <a:rPr lang="en-US" b="1" dirty="0"/>
              <a:t>101</a:t>
            </a:r>
            <a:endParaRPr lang="en-US" dirty="0"/>
          </a:p>
          <a:p>
            <a:pPr lvl="1"/>
            <a:r>
              <a:rPr lang="en-US" dirty="0"/>
              <a:t>Code is longer than data, so we replicate bits</a:t>
            </a:r>
          </a:p>
          <a:p>
            <a:pPr lvl="1"/>
            <a:r>
              <a:rPr lang="en-US" dirty="0"/>
              <a:t>Data is recoverable, even with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F836F-2CC5-4351-99D7-EF9B8DB2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BB9EB0-F72F-4776-87E9-E0964DC45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12"/>
          <a:stretch/>
        </p:blipFill>
        <p:spPr bwMode="auto">
          <a:xfrm>
            <a:off x="293375" y="1137297"/>
            <a:ext cx="3956446" cy="31519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71996A9-9D2E-4E0F-ABEC-D4CE228C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80" y="2116413"/>
            <a:ext cx="3831116" cy="2936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464B14-96B7-472E-9B9E-41E308024CBF}"/>
              </a:ext>
            </a:extLst>
          </p:cNvPr>
          <p:cNvSpPr txBox="1"/>
          <p:nvPr/>
        </p:nvSpPr>
        <p:spPr>
          <a:xfrm>
            <a:off x="458705" y="5049857"/>
            <a:ext cx="5715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hlinkClick r:id="rId4"/>
              </a:rPr>
              <a:t>https://circuitcellar.com/research-design-hub/dsss-in-a-nutshell/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22273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C424-9AAF-9895-D39D-CB8472E1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Show me the money: what is the actual data rate of 802.15.4 (2.4 GHz)?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D5EF0-4BD4-A190-84E9-040CBEDF6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Chip rate: 2000 </a:t>
            </a:r>
            <a:r>
              <a:rPr lang="en-US" dirty="0" err="1"/>
              <a:t>kchips</a:t>
            </a:r>
            <a:r>
              <a:rPr lang="en-US" dirty="0"/>
              <a:t>/sec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0B3B7-ADAA-0B68-A2E7-2BBB015007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71AFD-777B-B73B-D920-266EB3D00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021"/>
          <a:stretch/>
        </p:blipFill>
        <p:spPr>
          <a:xfrm>
            <a:off x="4271905" y="1830299"/>
            <a:ext cx="3975955" cy="12230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FD6CC6-275A-2113-497F-EC630A4F55D5}"/>
              </a:ext>
            </a:extLst>
          </p:cNvPr>
          <p:cNvSpPr txBox="1"/>
          <p:nvPr/>
        </p:nvSpPr>
        <p:spPr>
          <a:xfrm>
            <a:off x="800100" y="3865418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pollev.com</a:t>
            </a:r>
            <a:r>
              <a:rPr lang="en-US" sz="2400" dirty="0"/>
              <a:t>/</a:t>
            </a:r>
            <a:r>
              <a:rPr lang="en-US" sz="2400" dirty="0" err="1"/>
              <a:t>wiotbc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182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951-4081-4E64-A9D0-3923475C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RF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75FA-1E6E-4A59-AD63-4808D17B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8" y="1143000"/>
            <a:ext cx="4616033" cy="3771900"/>
          </a:xfrm>
        </p:spPr>
        <p:txBody>
          <a:bodyPr>
            <a:normAutofit/>
          </a:bodyPr>
          <a:lstStyle/>
          <a:p>
            <a:r>
              <a:rPr lang="en-US" sz="1600" dirty="0"/>
              <a:t>27 channels across three bands</a:t>
            </a:r>
          </a:p>
          <a:p>
            <a:r>
              <a:rPr lang="en-US" sz="1600" dirty="0"/>
              <a:t>5 MHz channel separation at 2.4 GHz</a:t>
            </a:r>
          </a:p>
          <a:p>
            <a:pPr lvl="1"/>
            <a:r>
              <a:rPr lang="en-US" sz="1400" dirty="0"/>
              <a:t>Compare to 2 MHz for BLE</a:t>
            </a:r>
          </a:p>
          <a:p>
            <a:pPr lvl="1"/>
            <a:r>
              <a:rPr lang="en-US" sz="1400" dirty="0"/>
              <a:t>(or to 1 MHz for BT Classic)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133D-920D-4F28-92C4-70A547F6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24C99-DF5A-4FCF-9ACE-62BFA897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33" y="2802731"/>
            <a:ext cx="6072188" cy="2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5 from Home networking with IEEE 802.15.4: a developing standard for  low-rate wireless personal area networks | Semantic Scholar">
            <a:extLst>
              <a:ext uri="{FF2B5EF4-FFF2-40B4-BE49-F238E27FC236}">
                <a16:creationId xmlns:a16="http://schemas.microsoft.com/office/drawing/2014/main" id="{EEE725D0-BF6B-4739-8A37-A0F215E6A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" b="6145"/>
          <a:stretch/>
        </p:blipFill>
        <p:spPr bwMode="auto">
          <a:xfrm>
            <a:off x="4992604" y="490538"/>
            <a:ext cx="4151396" cy="214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340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BA06-C58A-4A1D-A7E9-87A148DC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5F80-EE65-4F0B-81F9-B22DB5601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8" y="1143000"/>
            <a:ext cx="3878179" cy="3771900"/>
          </a:xfrm>
        </p:spPr>
        <p:txBody>
          <a:bodyPr>
            <a:normAutofit/>
          </a:bodyPr>
          <a:lstStyle/>
          <a:p>
            <a:r>
              <a:rPr lang="en-US" sz="2000" dirty="0"/>
              <a:t>Different RF bands have different regional availability</a:t>
            </a:r>
          </a:p>
          <a:p>
            <a:endParaRPr lang="en-US" sz="2000" dirty="0"/>
          </a:p>
          <a:p>
            <a:r>
              <a:rPr lang="en-US" sz="2000" dirty="0"/>
              <a:t>Also have different rules</a:t>
            </a:r>
          </a:p>
          <a:p>
            <a:pPr lvl="1"/>
            <a:r>
              <a:rPr lang="en-US" sz="1800" dirty="0"/>
              <a:t>915 MHz: 400 </a:t>
            </a:r>
            <a:r>
              <a:rPr lang="en-US" sz="1800" dirty="0" err="1"/>
              <a:t>ms</a:t>
            </a:r>
            <a:r>
              <a:rPr lang="en-US" sz="1800" dirty="0"/>
              <a:t> dwell time</a:t>
            </a:r>
          </a:p>
          <a:p>
            <a:pPr lvl="1"/>
            <a:r>
              <a:rPr lang="en-US" sz="1800" dirty="0"/>
              <a:t>868 MHz: 1% duty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9680-2A4F-4F59-B3FC-4D6A5FD9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B9BE0-EE06-4D47-AEF0-F631F8D4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382" y="457200"/>
            <a:ext cx="4145914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76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E8F-2D02-4A1D-8A8A-01F43454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7F85-5A03-439A-A31D-07C315AE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Transmit power</a:t>
            </a:r>
          </a:p>
          <a:p>
            <a:pPr lvl="1"/>
            <a:r>
              <a:rPr lang="en-US" dirty="0"/>
              <a:t>Typical: 0 dBm (remember: 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Receiver sensitivity</a:t>
            </a:r>
          </a:p>
          <a:p>
            <a:pPr lvl="1"/>
            <a:r>
              <a:rPr lang="en-US" dirty="0"/>
              <a:t>nRF52840 802.15.4: -100 dBm</a:t>
            </a:r>
          </a:p>
          <a:p>
            <a:pPr lvl="2"/>
            <a:r>
              <a:rPr lang="en-US" dirty="0"/>
              <a:t>Compare to BLE sensitivity of -95 dBm</a:t>
            </a:r>
          </a:p>
          <a:p>
            <a:pPr lvl="1"/>
            <a:r>
              <a:rPr lang="en-US" dirty="0"/>
              <a:t>Minimum acceptable: -85 dBm</a:t>
            </a:r>
          </a:p>
          <a:p>
            <a:pPr lvl="1"/>
            <a:r>
              <a:rPr lang="en-US" dirty="0"/>
              <a:t>Circa-2006 radios (CC2420): -95 dBm</a:t>
            </a:r>
          </a:p>
          <a:p>
            <a:pPr lvl="1"/>
            <a:endParaRPr lang="en-US" dirty="0"/>
          </a:p>
          <a:p>
            <a:r>
              <a:rPr lang="en-US" b="1" dirty="0"/>
              <a:t>Which has longer range, 802.15.4 or BLE? Why?</a:t>
            </a:r>
          </a:p>
          <a:p>
            <a:pPr lvl="1"/>
            <a:r>
              <a:rPr lang="en-US" dirty="0"/>
              <a:t>802.15.4 with +5 dBm more margin; lower bit rate plays into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AFD2-A3E5-4C1F-8E21-6C44D308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b="1" dirty="0"/>
              <a:t>Link Layer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54088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network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8" y="1143000"/>
            <a:ext cx="8229599" cy="3771900"/>
          </a:xfrm>
        </p:spPr>
        <p:txBody>
          <a:bodyPr>
            <a:normAutofit/>
          </a:bodyPr>
          <a:lstStyle/>
          <a:p>
            <a:r>
              <a:rPr lang="en-US" sz="1800" dirty="0"/>
              <a:t>Only specifies PHY and MAC, but has use cases in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BBB30-CF92-44A7-9CAA-A83ED7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00" y="1749778"/>
            <a:ext cx="5587193" cy="31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0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B3B1-FCAA-4F54-AD11-A61BA25B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F43A-F20B-4CB4-899F-B5041FE6C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802.15.4 Specification [</a:t>
            </a:r>
            <a:r>
              <a:rPr lang="en-US" sz="2000" dirty="0">
                <a:hlinkClick r:id="rId2"/>
              </a:rPr>
              <a:t>2006</a:t>
            </a:r>
            <a:r>
              <a:rPr lang="en-US" sz="2000" dirty="0"/>
              <a:t>]</a:t>
            </a:r>
          </a:p>
          <a:p>
            <a:pPr lvl="1"/>
            <a:r>
              <a:rPr lang="en-US" sz="1800" dirty="0"/>
              <a:t>“</a:t>
            </a:r>
            <a:r>
              <a:rPr lang="en-US" sz="1800" i="0" u="none" strike="noStrike" baseline="0" dirty="0"/>
              <a:t>Part 15.4: Wireless Medium Access Control (MAC) and Physical Layer (PHY) Specifications for Low-Rate Wireless Personal Area Networks (WPANs)”</a:t>
            </a:r>
            <a:endParaRPr lang="en-US" sz="18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Other helpful references:</a:t>
            </a:r>
          </a:p>
          <a:p>
            <a:pPr lvl="1"/>
            <a:r>
              <a:rPr lang="en-US" sz="1800" dirty="0">
                <a:hlinkClick r:id="rId3"/>
              </a:rPr>
              <a:t>Paper introducing the 802.15.4 draft</a:t>
            </a:r>
            <a:endParaRPr lang="en-US" sz="1800" dirty="0"/>
          </a:p>
          <a:p>
            <a:pPr lvl="1"/>
            <a:r>
              <a:rPr lang="en-US" sz="1800" dirty="0">
                <a:hlinkClick r:id="rId4"/>
              </a:rPr>
              <a:t>NXP 802.15.4 Stack User Guide</a:t>
            </a:r>
            <a:endParaRPr lang="en-US" sz="1800" dirty="0"/>
          </a:p>
          <a:p>
            <a:pPr lvl="1"/>
            <a:r>
              <a:rPr lang="en-US" sz="1800" dirty="0">
                <a:hlinkClick r:id="rId5"/>
              </a:rPr>
              <a:t>2005 presentation on 802.15.4</a:t>
            </a:r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41723-95BC-4E1F-8159-917FA067E6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6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and Tree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PAN Coordinator</a:t>
            </a:r>
          </a:p>
          <a:p>
            <a:pPr lvl="1"/>
            <a:r>
              <a:rPr lang="en-US" sz="1400" dirty="0"/>
              <a:t>Receives and relays all messages</a:t>
            </a:r>
          </a:p>
          <a:p>
            <a:pPr lvl="1"/>
            <a:r>
              <a:rPr lang="en-US" sz="1400" dirty="0"/>
              <a:t>Most capable and power-intensive</a:t>
            </a:r>
          </a:p>
          <a:p>
            <a:r>
              <a:rPr lang="en-US" sz="1600" dirty="0"/>
              <a:t>Coordinators (a.k.a. Routers)</a:t>
            </a:r>
          </a:p>
          <a:p>
            <a:pPr lvl="1"/>
            <a:r>
              <a:rPr lang="en-US" sz="1400" dirty="0"/>
              <a:t>Control “clusters”</a:t>
            </a:r>
          </a:p>
          <a:p>
            <a:pPr lvl="1"/>
            <a:r>
              <a:rPr lang="en-US" sz="1400" dirty="0"/>
              <a:t>Receives and relays to its children</a:t>
            </a:r>
          </a:p>
          <a:p>
            <a:pPr lvl="1"/>
            <a:r>
              <a:rPr lang="en-US" sz="1400" dirty="0"/>
              <a:t>Communicates up to parent coordinator</a:t>
            </a:r>
          </a:p>
          <a:p>
            <a:r>
              <a:rPr lang="en-US" sz="1600" dirty="0"/>
              <a:t>End Devices</a:t>
            </a:r>
          </a:p>
          <a:p>
            <a:pPr lvl="1"/>
            <a:r>
              <a:rPr lang="en-US" sz="1400" dirty="0"/>
              <a:t>Only communicate with single</a:t>
            </a:r>
            <a:br>
              <a:rPr lang="en-US" sz="1400" dirty="0"/>
            </a:br>
            <a:r>
              <a:rPr lang="en-US" sz="1400" dirty="0"/>
              <a:t>parent coordinator</a:t>
            </a:r>
          </a:p>
          <a:p>
            <a:pPr lvl="1"/>
            <a:r>
              <a:rPr lang="en-US" sz="1400" dirty="0"/>
              <a:t>Least capable and power intensive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11F34-0249-46B7-B226-FCEFB8FF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989" y="2466976"/>
            <a:ext cx="3742886" cy="2613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1166D-4E75-4143-A5E1-A8EEB1FE7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5"/>
          <a:stretch/>
        </p:blipFill>
        <p:spPr>
          <a:xfrm>
            <a:off x="6116970" y="388145"/>
            <a:ext cx="2568326" cy="207883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2F8923F-EF24-4BA9-8BA0-BD0F0DA4463C}"/>
              </a:ext>
            </a:extLst>
          </p:cNvPr>
          <p:cNvSpPr/>
          <p:nvPr/>
        </p:nvSpPr>
        <p:spPr>
          <a:xfrm>
            <a:off x="6543676" y="3467100"/>
            <a:ext cx="1685925" cy="1447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3118C3-C05A-419A-816C-08395FC7AB7C}"/>
              </a:ext>
            </a:extLst>
          </p:cNvPr>
          <p:cNvSpPr/>
          <p:nvPr/>
        </p:nvSpPr>
        <p:spPr>
          <a:xfrm>
            <a:off x="4781989" y="3467100"/>
            <a:ext cx="947519" cy="1447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CECBC0-3880-479E-B7EB-B36230CAD488}"/>
              </a:ext>
            </a:extLst>
          </p:cNvPr>
          <p:cNvSpPr/>
          <p:nvPr/>
        </p:nvSpPr>
        <p:spPr>
          <a:xfrm>
            <a:off x="5729507" y="3467102"/>
            <a:ext cx="814169" cy="1323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7B9705-3BE1-48A9-9D35-5170C398B5E5}"/>
              </a:ext>
            </a:extLst>
          </p:cNvPr>
          <p:cNvSpPr/>
          <p:nvPr/>
        </p:nvSpPr>
        <p:spPr>
          <a:xfrm>
            <a:off x="5839264" y="2536032"/>
            <a:ext cx="2161737" cy="931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97224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B07-149E-4CAE-A602-AFE225A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8C60-AF00-4C32-8823-7DA6C9C8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4" y="959227"/>
            <a:ext cx="5046678" cy="4188246"/>
          </a:xfrm>
        </p:spPr>
        <p:txBody>
          <a:bodyPr>
            <a:normAutofit/>
          </a:bodyPr>
          <a:lstStyle/>
          <a:p>
            <a:r>
              <a:rPr lang="en-US" sz="1800" dirty="0"/>
              <a:t>Most devices are capable of communicating with multiple neighbors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What are advantages of mesh?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800" b="1" dirty="0"/>
              <a:t>What are disadvantages of mesh?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DCED-904B-49CB-B138-DE4D42B121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A6BE2-AF98-46CB-80E3-C87435F6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37" y="1143001"/>
            <a:ext cx="3314035" cy="29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66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B07-149E-4CAE-A602-AFE225A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8C60-AF00-4C32-8823-7DA6C9C8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4" y="959227"/>
            <a:ext cx="5898732" cy="4188246"/>
          </a:xfrm>
        </p:spPr>
        <p:txBody>
          <a:bodyPr>
            <a:noAutofit/>
          </a:bodyPr>
          <a:lstStyle/>
          <a:p>
            <a:r>
              <a:rPr lang="en-US" sz="1800" dirty="0"/>
              <a:t>Most devices are capable of communicating with multiple neighbors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What are advantages of mesh?</a:t>
            </a:r>
          </a:p>
          <a:p>
            <a:pPr lvl="1"/>
            <a:r>
              <a:rPr lang="en-US" sz="1600" dirty="0"/>
              <a:t>Devices can communicate over longer distances</a:t>
            </a:r>
          </a:p>
          <a:p>
            <a:pPr lvl="1"/>
            <a:r>
              <a:rPr lang="en-US" sz="1600" dirty="0"/>
              <a:t>Device failures less likely to collapse the entire network</a:t>
            </a:r>
          </a:p>
          <a:p>
            <a:r>
              <a:rPr lang="en-US" sz="1800" b="1" dirty="0"/>
              <a:t>What are disadvantages of mesh?</a:t>
            </a:r>
          </a:p>
          <a:p>
            <a:pPr lvl="1"/>
            <a:r>
              <a:rPr lang="en-US" sz="1600" dirty="0"/>
              <a:t>Some nodes have to spend more energy communicating</a:t>
            </a:r>
          </a:p>
          <a:p>
            <a:pPr lvl="1"/>
            <a:r>
              <a:rPr lang="en-US" sz="1600" dirty="0"/>
              <a:t>Network protocol becomes more complicated to manage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DCED-904B-49CB-B138-DE4D42B121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657CD-B98F-4EF5-A13A-502DB0C3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35" y="1143001"/>
            <a:ext cx="2561037" cy="230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64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72E6-1FA5-44C8-B9B4-7E15A07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Reminder: CSMA/CA</a:t>
            </a:r>
            <a:br>
              <a:rPr lang="en-US" dirty="0"/>
            </a:br>
            <a:r>
              <a:rPr lang="en-US" sz="1650" dirty="0"/>
              <a:t>Carrier Sense Multiple Access with Collision Avoidance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D8E-2602-4BFD-9874-EF686A58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3" y="959227"/>
            <a:ext cx="7665187" cy="4188246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1800" dirty="0"/>
              <a:t>First, wait a random amount (collision avoidance part)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Then, listen for a duration and determine if anyone is transmitting (carrier sense part)</a:t>
            </a:r>
          </a:p>
          <a:p>
            <a:pPr lvl="1"/>
            <a:r>
              <a:rPr lang="en-US" sz="1600" dirty="0"/>
              <a:t>If idle, you can transmit</a:t>
            </a:r>
          </a:p>
          <a:p>
            <a:pPr lvl="1"/>
            <a:r>
              <a:rPr lang="en-US" sz="1600" dirty="0"/>
              <a:t>If busy, repeat step 1 (often increasing maximum wait time)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Can be combined with notion of slotting</a:t>
            </a:r>
          </a:p>
          <a:p>
            <a:pPr lvl="1"/>
            <a:r>
              <a:rPr lang="en-US" sz="1600" dirty="0"/>
              <a:t>Synchronize to slots (smaller than transmit times)</a:t>
            </a:r>
          </a:p>
          <a:p>
            <a:pPr lvl="1"/>
            <a:r>
              <a:rPr lang="en-US" sz="1600" dirty="0"/>
              <a:t>Wait for a number of slots</a:t>
            </a:r>
          </a:p>
          <a:p>
            <a:pPr lvl="1"/>
            <a:r>
              <a:rPr lang="en-US" sz="1600" dirty="0"/>
              <a:t>Listen for idle slots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F1F2-D3DB-4CE4-8002-0CBF6484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84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48B8-4F11-4379-B8C3-B531D993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83DB-DB27-4FA9-A1AD-BF117D30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Beacon-enabled PAN</a:t>
            </a:r>
          </a:p>
          <a:p>
            <a:pPr lvl="1"/>
            <a:r>
              <a:rPr lang="en-US" sz="1800" dirty="0"/>
              <a:t>Slotted CSMA/CA</a:t>
            </a:r>
          </a:p>
          <a:p>
            <a:pPr lvl="1"/>
            <a:r>
              <a:rPr lang="en-US" sz="1800" dirty="0"/>
              <a:t>Structured communication patterns</a:t>
            </a:r>
          </a:p>
          <a:p>
            <a:pPr lvl="1"/>
            <a:r>
              <a:rPr lang="en-US" sz="1800" dirty="0"/>
              <a:t>Optionally with some TDMA scheduled slots</a:t>
            </a:r>
          </a:p>
          <a:p>
            <a:endParaRPr lang="en-US" sz="2000" dirty="0"/>
          </a:p>
          <a:p>
            <a:r>
              <a:rPr lang="en-US" sz="2000" dirty="0"/>
              <a:t>Non-beacon-enabled PAN</a:t>
            </a:r>
          </a:p>
          <a:p>
            <a:pPr lvl="1"/>
            <a:r>
              <a:rPr lang="en-US" sz="1800" dirty="0"/>
              <a:t>Unslotted CSMA/CA</a:t>
            </a:r>
          </a:p>
          <a:p>
            <a:pPr lvl="1"/>
            <a:r>
              <a:rPr lang="en-US" sz="1800" dirty="0"/>
              <a:t>No particular structure for communication</a:t>
            </a:r>
          </a:p>
          <a:p>
            <a:pPr lvl="2"/>
            <a:r>
              <a:rPr lang="en-US" sz="1400" dirty="0"/>
              <a:t>Could be defined by other specifications, like Thread or Zigbee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C0D41-98E2-48AD-BEA0-62A7AD20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Beacon-enabled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6" y="2609850"/>
            <a:ext cx="8229600" cy="23050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Beacons occur periodically [15 </a:t>
            </a:r>
            <a:r>
              <a:rPr lang="en-US" dirty="0" err="1"/>
              <a:t>ms</a:t>
            </a:r>
            <a:r>
              <a:rPr lang="en-US" dirty="0"/>
              <a:t> – 245 seconds]</a:t>
            </a:r>
          </a:p>
          <a:p>
            <a:pPr lvl="1"/>
            <a:r>
              <a:rPr lang="en-US" dirty="0"/>
              <a:t>Devices must listen to each beacon</a:t>
            </a:r>
          </a:p>
          <a:p>
            <a:pPr lvl="1"/>
            <a:endParaRPr lang="en-US" dirty="0"/>
          </a:p>
          <a:p>
            <a:r>
              <a:rPr lang="en-US" dirty="0"/>
              <a:t>Contention Access Period</a:t>
            </a:r>
          </a:p>
          <a:p>
            <a:pPr lvl="1"/>
            <a:r>
              <a:rPr lang="en-US" dirty="0"/>
              <a:t>Slotted CSMA/CA synchronized by beacon start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Inactive Period</a:t>
            </a:r>
          </a:p>
          <a:p>
            <a:pPr lvl="1"/>
            <a:r>
              <a:rPr lang="en-US" dirty="0"/>
              <a:t>No communication occurring. Assumes sleepy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466850" y="1619250"/>
            <a:ext cx="2171700" cy="666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152526" y="1181100"/>
            <a:ext cx="314325" cy="1104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3638550" y="1619250"/>
            <a:ext cx="3276600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6915151" y="1181100"/>
            <a:ext cx="314325" cy="1104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7229475" y="1619250"/>
            <a:ext cx="609600" cy="666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5F3A0-0C9B-4EDD-9550-5256C8E2E515}"/>
              </a:ext>
            </a:extLst>
          </p:cNvPr>
          <p:cNvSpPr txBox="1"/>
          <p:nvPr/>
        </p:nvSpPr>
        <p:spPr>
          <a:xfrm>
            <a:off x="7917873" y="1463287"/>
            <a:ext cx="7048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09891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Guaranteed Time Slots (GTS)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6" y="2609850"/>
            <a:ext cx="8229600" cy="2305050"/>
          </a:xfrm>
        </p:spPr>
        <p:txBody>
          <a:bodyPr/>
          <a:lstStyle/>
          <a:p>
            <a:r>
              <a:rPr lang="en-US" dirty="0"/>
              <a:t>PAN Coordinator may create a Contention Free Period with Guaranteed Time Slots</a:t>
            </a:r>
          </a:p>
          <a:p>
            <a:pPr lvl="1"/>
            <a:r>
              <a:rPr lang="en-US" dirty="0"/>
              <a:t>TDMA schedule assigned to specific devices</a:t>
            </a:r>
          </a:p>
          <a:p>
            <a:pPr lvl="1"/>
            <a:r>
              <a:rPr lang="en-US" dirty="0"/>
              <a:t>Slots eat up part of the Contention Access Period</a:t>
            </a:r>
          </a:p>
          <a:p>
            <a:pPr lvl="1"/>
            <a:r>
              <a:rPr lang="en-US" dirty="0"/>
              <a:t>No CSMA/CA within a slot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466850" y="1619250"/>
            <a:ext cx="1219200" cy="666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152526" y="1181100"/>
            <a:ext cx="314325" cy="1104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3638550" y="1619250"/>
            <a:ext cx="3276600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6915151" y="1181100"/>
            <a:ext cx="314325" cy="1104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7229475" y="1619250"/>
            <a:ext cx="609600" cy="666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4E53DA-57AA-42F8-A9CF-D78103F0B926}"/>
              </a:ext>
            </a:extLst>
          </p:cNvPr>
          <p:cNvSpPr/>
          <p:nvPr/>
        </p:nvSpPr>
        <p:spPr>
          <a:xfrm>
            <a:off x="2686050" y="1619250"/>
            <a:ext cx="190500" cy="666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52230-23C1-443D-922F-784B448D383E}"/>
              </a:ext>
            </a:extLst>
          </p:cNvPr>
          <p:cNvSpPr/>
          <p:nvPr/>
        </p:nvSpPr>
        <p:spPr>
          <a:xfrm>
            <a:off x="2876550" y="1619250"/>
            <a:ext cx="190500" cy="666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945B07-00E1-42E8-A2A9-2DD71D5A4810}"/>
              </a:ext>
            </a:extLst>
          </p:cNvPr>
          <p:cNvSpPr/>
          <p:nvPr/>
        </p:nvSpPr>
        <p:spPr>
          <a:xfrm>
            <a:off x="3067050" y="1619250"/>
            <a:ext cx="190500" cy="666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7CFA6-BD04-41AB-9633-9E8216F4E050}"/>
              </a:ext>
            </a:extLst>
          </p:cNvPr>
          <p:cNvSpPr/>
          <p:nvPr/>
        </p:nvSpPr>
        <p:spPr>
          <a:xfrm>
            <a:off x="3257550" y="1619250"/>
            <a:ext cx="190500" cy="666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E725A-E3AA-4CAF-9F97-D50338CD2893}"/>
              </a:ext>
            </a:extLst>
          </p:cNvPr>
          <p:cNvSpPr/>
          <p:nvPr/>
        </p:nvSpPr>
        <p:spPr>
          <a:xfrm>
            <a:off x="3448050" y="1619250"/>
            <a:ext cx="190500" cy="666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15625-161D-4EE6-922C-665C28FC98C7}"/>
              </a:ext>
            </a:extLst>
          </p:cNvPr>
          <p:cNvSpPr txBox="1"/>
          <p:nvPr/>
        </p:nvSpPr>
        <p:spPr>
          <a:xfrm>
            <a:off x="2667001" y="1643577"/>
            <a:ext cx="102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Guaranteed Time Slots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2D7F5-591E-4EB4-BF5A-F4DEDF6E0F9D}"/>
              </a:ext>
            </a:extLst>
          </p:cNvPr>
          <p:cNvSpPr txBox="1"/>
          <p:nvPr/>
        </p:nvSpPr>
        <p:spPr>
          <a:xfrm>
            <a:off x="7917873" y="1463287"/>
            <a:ext cx="7048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0299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B34F-7A96-45A7-8181-5D7E5BC2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tree-based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65F9-D0BF-44C5-8D48-C2FC0195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 coordinators listen to beacon from PAN coordinator</a:t>
            </a:r>
          </a:p>
          <a:p>
            <a:pPr lvl="1"/>
            <a:r>
              <a:rPr lang="en-US" sz="1800" dirty="0"/>
              <a:t>And can participate in that contention period</a:t>
            </a:r>
          </a:p>
          <a:p>
            <a:pPr lvl="1"/>
            <a:endParaRPr lang="en-US" sz="1800" dirty="0"/>
          </a:p>
          <a:p>
            <a:r>
              <a:rPr lang="en-US" sz="2000" dirty="0"/>
              <a:t>Send their own beacons to leaf devices during inactive period</a:t>
            </a:r>
          </a:p>
          <a:p>
            <a:pPr lvl="1"/>
            <a:r>
              <a:rPr lang="en-US" sz="1800" dirty="0"/>
              <a:t>Leaves participate in that contention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E704-238F-4497-8247-C5ED54F0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354F9-9AB2-41B2-847E-D24C1DC2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79" y="3555313"/>
            <a:ext cx="7798883" cy="159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14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3" y="2355027"/>
            <a:ext cx="8929217" cy="2792446"/>
          </a:xfrm>
        </p:spPr>
        <p:txBody>
          <a:bodyPr>
            <a:noAutofit/>
          </a:bodyPr>
          <a:lstStyle/>
          <a:p>
            <a:r>
              <a:rPr lang="en-US" sz="2000" dirty="0"/>
              <a:t>Same idea, just no beacons</a:t>
            </a:r>
          </a:p>
          <a:p>
            <a:pPr lvl="1"/>
            <a:r>
              <a:rPr lang="en-US" sz="1800" dirty="0"/>
              <a:t>Which removes synchronization benefit (and slotted CSMA/CA)</a:t>
            </a:r>
          </a:p>
          <a:p>
            <a:pPr lvl="1"/>
            <a:r>
              <a:rPr lang="en-US" sz="1800" dirty="0"/>
              <a:t>Also removes beacon listening cost</a:t>
            </a:r>
          </a:p>
          <a:p>
            <a:pPr lvl="2"/>
            <a:r>
              <a:rPr lang="en-US" sz="1400" dirty="0"/>
              <a:t>Devices only need to check for activity before transmitting</a:t>
            </a:r>
          </a:p>
          <a:p>
            <a:pPr lvl="1"/>
            <a:r>
              <a:rPr lang="en-US" sz="1800" dirty="0"/>
              <a:t>Still need an algorithm to determine when it should receive data</a:t>
            </a:r>
          </a:p>
          <a:p>
            <a:pPr lvl="2"/>
            <a:r>
              <a:rPr lang="en-US" sz="1400" dirty="0"/>
              <a:t>All the time is a huge energy drain</a:t>
            </a:r>
          </a:p>
          <a:p>
            <a:pPr lvl="2"/>
            <a:r>
              <a:rPr lang="en-US" sz="1400" dirty="0"/>
              <a:t>Algorithms can get complicated here</a:t>
            </a:r>
          </a:p>
          <a:p>
            <a:pPr lvl="2"/>
            <a:r>
              <a:rPr lang="en-US" sz="1400" b="1" dirty="0"/>
              <a:t>Does BLE mechanism of listen-after-send apply?</a:t>
            </a:r>
          </a:p>
          <a:p>
            <a:pPr lvl="3"/>
            <a:r>
              <a:rPr lang="en-US" sz="1200" dirty="0"/>
              <a:t>Only if sending to a high-power device, not among equals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4C83E-E242-4B34-83C3-73A691711FEA}"/>
              </a:ext>
            </a:extLst>
          </p:cNvPr>
          <p:cNvSpPr/>
          <p:nvPr/>
        </p:nvSpPr>
        <p:spPr>
          <a:xfrm>
            <a:off x="952500" y="1371600"/>
            <a:ext cx="7048500" cy="666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	Contention Access Period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B544D-3D41-4ECA-85FE-C709CFD77D04}"/>
              </a:ext>
            </a:extLst>
          </p:cNvPr>
          <p:cNvSpPr txBox="1"/>
          <p:nvPr/>
        </p:nvSpPr>
        <p:spPr>
          <a:xfrm>
            <a:off x="7917873" y="1215637"/>
            <a:ext cx="7048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3786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5F89-686D-4A00-A2C9-BB8C44B5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51CD-6DD4-4EF9-B5E4-12706EE99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3" y="959227"/>
            <a:ext cx="6459842" cy="4188246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000" dirty="0"/>
              <a:t>Listen during entire contention period</a:t>
            </a:r>
          </a:p>
          <a:p>
            <a:pPr lvl="1"/>
            <a:r>
              <a:rPr lang="en-US" sz="1800" dirty="0"/>
              <a:t>Can receive direct messages from any other device</a:t>
            </a:r>
          </a:p>
          <a:p>
            <a:pPr lvl="1"/>
            <a:r>
              <a:rPr lang="en-US" sz="1800" dirty="0"/>
              <a:t>Can immediately respond to messages as well</a:t>
            </a:r>
          </a:p>
          <a:p>
            <a:pPr lvl="1"/>
            <a:endParaRPr lang="en-US" sz="1800" dirty="0"/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Request messages from Coordinator</a:t>
            </a:r>
          </a:p>
          <a:p>
            <a:pPr lvl="1"/>
            <a:r>
              <a:rPr lang="en-US" sz="1800" dirty="0"/>
              <a:t>Make all communication go through Coordinator</a:t>
            </a:r>
          </a:p>
          <a:p>
            <a:pPr lvl="1"/>
            <a:r>
              <a:rPr lang="en-US" sz="1800" dirty="0"/>
              <a:t>Send a request-for-data packet to coordinator to get information</a:t>
            </a:r>
          </a:p>
          <a:p>
            <a:pPr lvl="1"/>
            <a:r>
              <a:rPr lang="en-US" sz="1800" dirty="0"/>
              <a:t>Coordinator can include list of devices with pending data in beacon</a:t>
            </a:r>
          </a:p>
          <a:p>
            <a:pPr lvl="1"/>
            <a:endParaRPr lang="en-US" sz="1800" dirty="0"/>
          </a:p>
          <a:p>
            <a:r>
              <a:rPr lang="en-US" sz="2000" dirty="0"/>
              <a:t>More complicated listening algorithms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D3B0-24B4-4EC9-B868-756E091E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9CD1E-A1C7-4E72-A9F6-23ED48FFE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061" y="457201"/>
            <a:ext cx="2208361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1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2ECF-5B66-41FB-9D6F-348E3294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Channel Assessment (CCA)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D57A-F4DA-4EC4-A803-ED7FC734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“listen” part of CSMA/CA</a:t>
            </a:r>
          </a:p>
          <a:p>
            <a:r>
              <a:rPr lang="en-US" sz="2000" dirty="0"/>
              <a:t>Variety of implementations are acceptable</a:t>
            </a:r>
          </a:p>
          <a:p>
            <a:pPr marL="114300" indent="0">
              <a:buNone/>
            </a:pPr>
            <a:endParaRPr lang="en-US" sz="2000" dirty="0"/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Energy above threshold</a:t>
            </a:r>
          </a:p>
          <a:p>
            <a:pPr lvl="1"/>
            <a:r>
              <a:rPr lang="en-US" sz="1800" dirty="0"/>
              <a:t>Energy for 8 symbol durations above threshold (RSSI)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Carrier sense</a:t>
            </a:r>
          </a:p>
          <a:p>
            <a:pPr lvl="1"/>
            <a:r>
              <a:rPr lang="en-US" sz="1800" dirty="0"/>
              <a:t>Valid 802.15.4 carrier signal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Energy AND/OR Carrier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EE2EF-B142-4ED5-AF0A-D446BF0F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62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0C9A-4900-4DEA-A197-757D1B60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CSMA/CA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3BAE-7336-4778-85E1-8264C567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Have data to send</a:t>
            </a:r>
          </a:p>
          <a:p>
            <a:r>
              <a:rPr lang="en-US" dirty="0"/>
              <a:t>Wait for next </a:t>
            </a:r>
            <a:r>
              <a:rPr lang="en-US" dirty="0" err="1"/>
              <a:t>backoff</a:t>
            </a:r>
            <a:r>
              <a:rPr lang="en-US" dirty="0"/>
              <a:t> slot (synchronized from beacon)</a:t>
            </a:r>
          </a:p>
          <a:p>
            <a:r>
              <a:rPr lang="en-US" dirty="0"/>
              <a:t>Wait for 0-7 </a:t>
            </a:r>
            <a:r>
              <a:rPr lang="en-US" dirty="0" err="1"/>
              <a:t>backoff</a:t>
            </a:r>
            <a:r>
              <a:rPr lang="en-US" dirty="0"/>
              <a:t> slots (slot is 20 symbol durations: 320 us)</a:t>
            </a:r>
          </a:p>
          <a:p>
            <a:r>
              <a:rPr lang="en-US" dirty="0"/>
              <a:t>Listen for two empty slots</a:t>
            </a:r>
          </a:p>
          <a:p>
            <a:pPr lvl="1"/>
            <a:r>
              <a:rPr lang="en-US" dirty="0"/>
              <a:t>Idle: Transmit</a:t>
            </a:r>
          </a:p>
          <a:p>
            <a:pPr lvl="1"/>
            <a:r>
              <a:rPr lang="en-US" dirty="0"/>
              <a:t>Occupied: wait 0-15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 (upper limit configurable)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Timeout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D998F-1EF6-4BAA-872E-C5F2AFC4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87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20D9-5FF6-4EBE-A13B-E34C3AC8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Unslotted CSMA/CA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F81D-2A0E-4EB9-AD7E-398790EB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Have data to send</a:t>
            </a:r>
          </a:p>
          <a:p>
            <a:r>
              <a:rPr lang="en-US" strike="sngStrike" dirty="0"/>
              <a:t>Wait for next </a:t>
            </a:r>
            <a:r>
              <a:rPr lang="en-US" strike="sngStrike" dirty="0" err="1"/>
              <a:t>backoff</a:t>
            </a:r>
            <a:r>
              <a:rPr lang="en-US" strike="sngStrike" dirty="0"/>
              <a:t> slot (synchronized from beacon)</a:t>
            </a:r>
          </a:p>
          <a:p>
            <a:r>
              <a:rPr lang="en-US" dirty="0"/>
              <a:t>Wait for 0-7 </a:t>
            </a:r>
            <a:r>
              <a:rPr lang="en-US" dirty="0" err="1"/>
              <a:t>backoff</a:t>
            </a:r>
            <a:r>
              <a:rPr lang="en-US" dirty="0"/>
              <a:t> slots (slot is 20 symbol durations: 320 us)</a:t>
            </a:r>
          </a:p>
          <a:p>
            <a:r>
              <a:rPr lang="en-US" dirty="0"/>
              <a:t>Listen </a:t>
            </a:r>
            <a:r>
              <a:rPr lang="en-US" strike="sngStrike" dirty="0"/>
              <a:t>for two empty slots</a:t>
            </a:r>
          </a:p>
          <a:p>
            <a:pPr lvl="1"/>
            <a:r>
              <a:rPr lang="en-US" dirty="0"/>
              <a:t>Idle: Transmit</a:t>
            </a:r>
          </a:p>
          <a:p>
            <a:pPr lvl="1"/>
            <a:r>
              <a:rPr lang="en-US" dirty="0"/>
              <a:t>Occupied: wait 0-15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 (upper limit configurable)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Timeout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32DAA-78D6-420D-B5FC-E48D932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59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1FB0-91E6-436D-A9D5-0EF0A93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244A-14F8-4CE8-8F6E-C3B27E3FF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benefits/costs of using or not using beacons?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CEE79-A9B6-4BFF-8C89-07191E3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13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1FB0-91E6-436D-A9D5-0EF0A93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244A-14F8-4CE8-8F6E-C3B27E3FF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are benefits/costs of using or not using beacons?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Beacons</a:t>
            </a:r>
          </a:p>
          <a:p>
            <a:pPr lvl="2"/>
            <a:r>
              <a:rPr lang="en-US" dirty="0"/>
              <a:t>Enable energy savings by designating period with radios off</a:t>
            </a:r>
          </a:p>
          <a:p>
            <a:pPr lvl="2"/>
            <a:r>
              <a:rPr lang="en-US" dirty="0"/>
              <a:t>Enable structured communication like Guaranteed Slots</a:t>
            </a:r>
          </a:p>
          <a:p>
            <a:pPr lvl="2"/>
            <a:r>
              <a:rPr lang="en-US" dirty="0"/>
              <a:t>Require some central coordinator within range of all devices</a:t>
            </a:r>
          </a:p>
          <a:p>
            <a:pPr lvl="2"/>
            <a:r>
              <a:rPr lang="en-US" dirty="0"/>
              <a:t>Tradeoff in inactive period:</a:t>
            </a:r>
          </a:p>
          <a:p>
            <a:pPr lvl="3"/>
            <a:r>
              <a:rPr lang="en-US" dirty="0"/>
              <a:t>communication latency vs beacon-listening costs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No beacons</a:t>
            </a:r>
          </a:p>
          <a:p>
            <a:pPr lvl="2"/>
            <a:r>
              <a:rPr lang="en-US" dirty="0"/>
              <a:t>Enable all devices to be identical (no coordinator needed)</a:t>
            </a:r>
          </a:p>
          <a:p>
            <a:pPr lvl="2"/>
            <a:r>
              <a:rPr lang="en-US" dirty="0"/>
              <a:t>Require / permit custom communication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CEE79-A9B6-4BFF-8C89-07191E30AF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2791444" y="1682895"/>
            <a:ext cx="0" cy="252173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2791445" y="4204625"/>
            <a:ext cx="3709575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123951" y="2678302"/>
            <a:ext cx="1503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4108684" y="4287616"/>
            <a:ext cx="10332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18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2791444" y="1682895"/>
            <a:ext cx="0" cy="252173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2791445" y="4204625"/>
            <a:ext cx="3709575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3142442" y="2857501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3238500" y="1682896"/>
            <a:ext cx="1177290" cy="1018490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 err="1"/>
              <a:t>WiFi</a:t>
            </a:r>
            <a:endParaRPr lang="en-US" sz="1350" dirty="0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4998720" y="1937177"/>
            <a:ext cx="1177290" cy="1018486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2880296" y="3413407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3238500" y="3740437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904875" y="2678302"/>
            <a:ext cx="1722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4108684" y="4287616"/>
            <a:ext cx="10332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ounded Rectangle 27">
            <a:extLst>
              <a:ext uri="{FF2B5EF4-FFF2-40B4-BE49-F238E27FC236}">
                <a16:creationId xmlns:a16="http://schemas.microsoft.com/office/drawing/2014/main" id="{E47127C1-A367-BD4D-A040-1A6B93C5B562}"/>
              </a:ext>
            </a:extLst>
          </p:cNvPr>
          <p:cNvSpPr/>
          <p:nvPr/>
        </p:nvSpPr>
        <p:spPr>
          <a:xfrm>
            <a:off x="5575871" y="3851557"/>
            <a:ext cx="1177290" cy="2743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LPWANs</a:t>
            </a:r>
          </a:p>
        </p:txBody>
      </p:sp>
    </p:spTree>
    <p:extLst>
      <p:ext uri="{BB962C8B-B14F-4D97-AF65-F5344CB8AC3E}">
        <p14:creationId xmlns:p14="http://schemas.microsoft.com/office/powerpoint/2010/main" val="358805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2791444" y="1682895"/>
            <a:ext cx="0" cy="252173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2791445" y="4204625"/>
            <a:ext cx="3709575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3142442" y="2857501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3238500" y="1682896"/>
            <a:ext cx="1177290" cy="1018490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 err="1"/>
              <a:t>WiFi</a:t>
            </a:r>
            <a:endParaRPr lang="en-US" sz="1350" dirty="0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4998720" y="1937177"/>
            <a:ext cx="1177290" cy="1018486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2880296" y="3413407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3238500" y="3740437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257301" y="2678302"/>
            <a:ext cx="1370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4108684" y="4287616"/>
            <a:ext cx="10332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6DAD4-E9CD-4FFC-8032-EF27D10071B9}"/>
              </a:ext>
            </a:extLst>
          </p:cNvPr>
          <p:cNvSpPr txBox="1"/>
          <p:nvPr/>
        </p:nvSpPr>
        <p:spPr>
          <a:xfrm>
            <a:off x="5770648" y="759387"/>
            <a:ext cx="291613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There are some missing qualities here.</a:t>
            </a:r>
            <a:br>
              <a:rPr lang="en-US" sz="1350" b="1" dirty="0"/>
            </a:br>
            <a:br>
              <a:rPr lang="en-US" sz="1350" b="1" dirty="0"/>
            </a:br>
            <a:r>
              <a:rPr lang="en-US" sz="1350" b="1" dirty="0"/>
              <a:t>Why be closer to the origin?</a:t>
            </a:r>
          </a:p>
        </p:txBody>
      </p:sp>
      <p:sp>
        <p:nvSpPr>
          <p:cNvPr id="15" name="Rounded Rectangle 27">
            <a:extLst>
              <a:ext uri="{FF2B5EF4-FFF2-40B4-BE49-F238E27FC236}">
                <a16:creationId xmlns:a16="http://schemas.microsoft.com/office/drawing/2014/main" id="{3C896F96-2C78-974A-A562-E9D386E31632}"/>
              </a:ext>
            </a:extLst>
          </p:cNvPr>
          <p:cNvSpPr/>
          <p:nvPr/>
        </p:nvSpPr>
        <p:spPr>
          <a:xfrm>
            <a:off x="5575871" y="3851557"/>
            <a:ext cx="1177290" cy="2743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LPWANs</a:t>
            </a:r>
          </a:p>
        </p:txBody>
      </p:sp>
    </p:spTree>
    <p:extLst>
      <p:ext uri="{BB962C8B-B14F-4D97-AF65-F5344CB8AC3E}">
        <p14:creationId xmlns:p14="http://schemas.microsoft.com/office/powerpoint/2010/main" val="116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83EEC8-F043-4646-A10D-63A1F91649F3}"/>
              </a:ext>
            </a:extLst>
          </p:cNvPr>
          <p:cNvCxnSpPr>
            <a:cxnSpLocks/>
          </p:cNvCxnSpPr>
          <p:nvPr/>
        </p:nvCxnSpPr>
        <p:spPr>
          <a:xfrm flipH="1">
            <a:off x="1950029" y="4371546"/>
            <a:ext cx="368877" cy="272859"/>
          </a:xfrm>
          <a:prstGeom prst="straightConnector1">
            <a:avLst/>
          </a:prstGeom>
          <a:noFill/>
          <a:ln w="25400" cap="flat" cmpd="sng" algn="ctr">
            <a:solidFill>
              <a:srgbClr val="418AB3"/>
            </a:solidFill>
            <a:prstDash val="solid"/>
            <a:tailEnd type="triangle"/>
          </a:ln>
          <a:effectLst/>
        </p:spPr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2791444" y="1682895"/>
            <a:ext cx="0" cy="252173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2791445" y="4204625"/>
            <a:ext cx="3709575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3142442" y="2857501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3238500" y="1682896"/>
            <a:ext cx="1177290" cy="1018490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 err="1"/>
              <a:t>WiFi</a:t>
            </a:r>
            <a:endParaRPr lang="en-US" sz="1350" dirty="0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4998720" y="1937177"/>
            <a:ext cx="1177290" cy="1018486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2880296" y="3413407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3238500" y="3740437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266825" y="2678302"/>
            <a:ext cx="1360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4108684" y="4287616"/>
            <a:ext cx="10332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E6FB6-A3FB-4D59-9B04-EDB3DB3851AB}"/>
              </a:ext>
            </a:extLst>
          </p:cNvPr>
          <p:cNvSpPr txBox="1"/>
          <p:nvPr/>
        </p:nvSpPr>
        <p:spPr>
          <a:xfrm>
            <a:off x="1621571" y="3937064"/>
            <a:ext cx="139340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342900"/>
            <a:r>
              <a:rPr lang="en-US" sz="1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Power &amp;</a:t>
            </a:r>
            <a:br>
              <a:rPr lang="en-US" sz="1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Cost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A07A6-4284-4F71-9DCE-4158B133E6D2}"/>
              </a:ext>
            </a:extLst>
          </p:cNvPr>
          <p:cNvCxnSpPr>
            <a:cxnSpLocks/>
          </p:cNvCxnSpPr>
          <p:nvPr/>
        </p:nvCxnSpPr>
        <p:spPr>
          <a:xfrm flipV="1">
            <a:off x="6948595" y="1709016"/>
            <a:ext cx="355370" cy="267377"/>
          </a:xfrm>
          <a:prstGeom prst="straightConnector1">
            <a:avLst/>
          </a:prstGeom>
          <a:noFill/>
          <a:ln w="25400" cap="flat" cmpd="sng" algn="ctr">
            <a:solidFill>
              <a:srgbClr val="418AB3"/>
            </a:solidFill>
            <a:prstDash val="soli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AF1C35-F307-474A-A265-E58D9D518A7C}"/>
              </a:ext>
            </a:extLst>
          </p:cNvPr>
          <p:cNvSpPr txBox="1"/>
          <p:nvPr/>
        </p:nvSpPr>
        <p:spPr>
          <a:xfrm>
            <a:off x="6636792" y="1972850"/>
            <a:ext cx="139340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342900"/>
            <a:r>
              <a:rPr lang="en-US" sz="1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Power &amp;</a:t>
            </a:r>
            <a:br>
              <a:rPr lang="en-US" sz="1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Cost</a:t>
            </a: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57CE6744-0D8B-5647-B449-838651DBFEF4}"/>
              </a:ext>
            </a:extLst>
          </p:cNvPr>
          <p:cNvSpPr/>
          <p:nvPr/>
        </p:nvSpPr>
        <p:spPr>
          <a:xfrm>
            <a:off x="5575871" y="3851557"/>
            <a:ext cx="1177290" cy="2743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LPWANs</a:t>
            </a:r>
          </a:p>
        </p:txBody>
      </p:sp>
    </p:spTree>
    <p:extLst>
      <p:ext uri="{BB962C8B-B14F-4D97-AF65-F5344CB8AC3E}">
        <p14:creationId xmlns:p14="http://schemas.microsoft.com/office/powerpoint/2010/main" val="369567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BCB8EB-2504-9D40-9314-7ABC4B8C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heard “Eight-Oh-Two Dot” ?</a:t>
            </a:r>
          </a:p>
          <a:p>
            <a:pPr lvl="1"/>
            <a:r>
              <a:rPr lang="en-US" dirty="0"/>
              <a:t>Where?</a:t>
            </a:r>
          </a:p>
          <a:p>
            <a:pPr lvl="1"/>
            <a:r>
              <a:rPr lang="en-US" dirty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290454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Seravek Light"/>
            <a:cs typeface="Seravek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2150</Words>
  <Application>Microsoft Macintosh PowerPoint</Application>
  <PresentationFormat>On-screen Show (16:10)</PresentationFormat>
  <Paragraphs>423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Calibri</vt:lpstr>
      <vt:lpstr>Helvetica</vt:lpstr>
      <vt:lpstr>Helvetica Neue</vt:lpstr>
      <vt:lpstr>Seravek</vt:lpstr>
      <vt:lpstr>Seravek ExtraLight</vt:lpstr>
      <vt:lpstr>Seravek Light</vt:lpstr>
      <vt:lpstr>Seravek Medium</vt:lpstr>
      <vt:lpstr>Tahoma</vt:lpstr>
      <vt:lpstr>Trebuchet MS</vt:lpstr>
      <vt:lpstr>Office Theme</vt:lpstr>
      <vt:lpstr>1_Office Theme</vt:lpstr>
      <vt:lpstr>Wireless for the Internet of Things  IEEE 802.15.4 - Introduction</vt:lpstr>
      <vt:lpstr>Today’s Goals</vt:lpstr>
      <vt:lpstr>References</vt:lpstr>
      <vt:lpstr>Outline</vt:lpstr>
      <vt:lpstr>Comparison of networks</vt:lpstr>
      <vt:lpstr>Comparison of networks</vt:lpstr>
      <vt:lpstr>Comparison of networks</vt:lpstr>
      <vt:lpstr>Comparison of networks</vt:lpstr>
      <vt:lpstr>IEEE 802….</vt:lpstr>
      <vt:lpstr>IEEE 802</vt:lpstr>
      <vt:lpstr>IEEE 802.15</vt:lpstr>
      <vt:lpstr>802.15.4 (LR-WPANs) Overview “Low-Rate Wireless Personal Area Networks”</vt:lpstr>
      <vt:lpstr>IEEE 802.15.4</vt:lpstr>
      <vt:lpstr>Outline</vt:lpstr>
      <vt:lpstr>802.15.4 Physical Layers</vt:lpstr>
      <vt:lpstr>Physical Layer</vt:lpstr>
      <vt:lpstr>802.15.4 Modulation (@2.4 GHz fc) O-QPSK with half-sine shaping is MSK!</vt:lpstr>
      <vt:lpstr>PowerPoint Presentation</vt:lpstr>
      <vt:lpstr>O-QPSK results in continuous wave</vt:lpstr>
      <vt:lpstr>The magic of I and Q channels are that we get two dimensions</vt:lpstr>
      <vt:lpstr>Why do we map symbols to chips?</vt:lpstr>
      <vt:lpstr>Direct Sequence Spread Spectrum (DSSS)</vt:lpstr>
      <vt:lpstr>DSSS example</vt:lpstr>
      <vt:lpstr>Show me the money: what is the actual data rate of 802.15.4 (2.4 GHz)?</vt:lpstr>
      <vt:lpstr>802.15.4 RF channels</vt:lpstr>
      <vt:lpstr>Regional bands</vt:lpstr>
      <vt:lpstr>Signal strength</vt:lpstr>
      <vt:lpstr>Outline</vt:lpstr>
      <vt:lpstr>802.15.4 network topologies</vt:lpstr>
      <vt:lpstr>Star and Tree topologies</vt:lpstr>
      <vt:lpstr>Mesh networks</vt:lpstr>
      <vt:lpstr>Mesh networks</vt:lpstr>
      <vt:lpstr>Reminder: CSMA/CA Carrier Sense Multiple Access with Collision Avoidance</vt:lpstr>
      <vt:lpstr>Modes of operation</vt:lpstr>
      <vt:lpstr>Beacon-enabled superframe structure</vt:lpstr>
      <vt:lpstr>Guaranteed Time Slots (GTS)</vt:lpstr>
      <vt:lpstr>Handling tree-based topologies</vt:lpstr>
      <vt:lpstr>Non-beacon-enabled PAN</vt:lpstr>
      <vt:lpstr>Receiving messages</vt:lpstr>
      <vt:lpstr>Clear Channel Assessment (CCA)</vt:lpstr>
      <vt:lpstr>Slotted CSMA/CA operation</vt:lpstr>
      <vt:lpstr>Unslotted CSMA/CA operation</vt:lpstr>
      <vt:lpstr>Break + Question</vt:lpstr>
      <vt:lpstr>Break + Question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for the Internet of Things</dc:title>
  <dc:subject/>
  <dc:creator/>
  <cp:keywords/>
  <dc:description/>
  <cp:lastModifiedBy>Campbell, Brad (bjc8c)</cp:lastModifiedBy>
  <cp:revision>22</cp:revision>
  <dcterms:created xsi:type="dcterms:W3CDTF">2015-09-15T19:03:29Z</dcterms:created>
  <dcterms:modified xsi:type="dcterms:W3CDTF">2023-02-20T16:59:47Z</dcterms:modified>
  <cp:category/>
</cp:coreProperties>
</file>