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312" r:id="rId4"/>
    <p:sldId id="395" r:id="rId5"/>
    <p:sldId id="396" r:id="rId6"/>
    <p:sldId id="397" r:id="rId7"/>
    <p:sldId id="398" r:id="rId8"/>
    <p:sldId id="415" r:id="rId9"/>
    <p:sldId id="417" r:id="rId10"/>
    <p:sldId id="538" r:id="rId11"/>
    <p:sldId id="543" r:id="rId12"/>
    <p:sldId id="2313" r:id="rId13"/>
    <p:sldId id="2296" r:id="rId14"/>
    <p:sldId id="2298" r:id="rId15"/>
    <p:sldId id="2299" r:id="rId16"/>
    <p:sldId id="2300" r:id="rId17"/>
    <p:sldId id="2314" r:id="rId18"/>
    <p:sldId id="652" r:id="rId19"/>
    <p:sldId id="949" r:id="rId20"/>
    <p:sldId id="2315" r:id="rId21"/>
    <p:sldId id="2301" r:id="rId22"/>
    <p:sldId id="265" r:id="rId23"/>
    <p:sldId id="2302" r:id="rId24"/>
    <p:sldId id="2303" r:id="rId25"/>
    <p:sldId id="2306" r:id="rId26"/>
    <p:sldId id="2305" r:id="rId27"/>
    <p:sldId id="2307" r:id="rId28"/>
    <p:sldId id="2308" r:id="rId29"/>
    <p:sldId id="2309" r:id="rId30"/>
    <p:sldId id="2310" r:id="rId31"/>
    <p:sldId id="2311" r:id="rId32"/>
    <p:sldId id="2316" r:id="rId33"/>
  </p:sldIdLst>
  <p:sldSz cx="9144000" cy="5715000" type="screen16x1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0" roundtripDataSignature="AMtx7mh2GsPZzwgmj0ICQeZO52ZYci94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72"/>
    <p:restoredTop sz="94648"/>
  </p:normalViewPr>
  <p:slideViewPr>
    <p:cSldViewPr snapToGrid="0">
      <p:cViewPr>
        <p:scale>
          <a:sx n="144" d="100"/>
          <a:sy n="144" d="100"/>
        </p:scale>
        <p:origin x="34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10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100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68" name="Google Shape;6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id="{8F953F4A-A749-BFC2-25CE-C2BAF52D496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id="{227727D6-76C0-469D-9279-7F1E43D149F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845CA520-08BD-8B40-FE8C-51B60EE337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3C44162-1197-BF49-95A0-F3486B140E20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6"/>
          <p:cNvSpPr txBox="1"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F6C"/>
              </a:buClr>
              <a:buSzPts val="4500"/>
              <a:buFont typeface="Trebuchet MS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6"/>
          <p:cNvSpPr txBox="1"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Helvetica" pitchFamily="2" charset="0"/>
              </a:defRPr>
            </a:lvl1pPr>
            <a:lvl2pPr lvl="1" algn="ctr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 dirty="0"/>
          </a:p>
        </p:txBody>
      </p:sp>
      <p:sp>
        <p:nvSpPr>
          <p:cNvPr id="17" name="Google Shape;17;p46"/>
          <p:cNvSpPr txBox="1">
            <a:spLocks noGrp="1"/>
          </p:cNvSpPr>
          <p:nvPr>
            <p:ph type="sldNum" idx="12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7"/>
          <p:cNvSpPr txBox="1">
            <a:spLocks noGrp="1"/>
          </p:cNvSpPr>
          <p:nvPr>
            <p:ph type="ctrTitle"/>
          </p:nvPr>
        </p:nvSpPr>
        <p:spPr>
          <a:xfrm>
            <a:off x="1143000" y="892099"/>
            <a:ext cx="6858000" cy="1803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F6C"/>
              </a:buClr>
              <a:buSzPts val="3750"/>
              <a:buFont typeface="Trebuchet MS"/>
              <a:buNone/>
              <a:defRPr sz="375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7"/>
          <p:cNvSpPr txBox="1"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latin typeface="Helvetica" pitchFamily="2" charset="0"/>
              </a:defRPr>
            </a:lvl1pPr>
            <a:lvl2pPr lvl="1" algn="ctr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50"/>
              <a:buNone/>
              <a:defRPr sz="1250"/>
            </a:lvl2pPr>
            <a:lvl3pPr lvl="2" algn="ctr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126"/>
              <a:buNone/>
              <a:defRPr sz="1126"/>
            </a:lvl3pPr>
            <a:lvl4pPr lvl="3" algn="ctr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lvl="5" algn="ctr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lvl="6" algn="ctr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lvl="7" algn="ctr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lvl="8" algn="ctr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 dirty="0"/>
          </a:p>
        </p:txBody>
      </p:sp>
      <p:sp>
        <p:nvSpPr>
          <p:cNvPr id="64" name="Google Shape;64;p57"/>
          <p:cNvSpPr txBox="1">
            <a:spLocks noGrp="1"/>
          </p:cNvSpPr>
          <p:nvPr>
            <p:ph type="sldNum" idx="12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67">
                <a:solidFill>
                  <a:srgbClr val="3C58A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167">
                <a:solidFill>
                  <a:srgbClr val="3C58A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167">
                <a:solidFill>
                  <a:srgbClr val="3C58A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167">
                <a:solidFill>
                  <a:srgbClr val="3C58A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167">
                <a:solidFill>
                  <a:srgbClr val="3C58A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167">
                <a:solidFill>
                  <a:srgbClr val="3C58A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167">
                <a:solidFill>
                  <a:srgbClr val="3C58A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167">
                <a:solidFill>
                  <a:srgbClr val="3C58A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167">
                <a:solidFill>
                  <a:srgbClr val="3C58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4675029-3143-A94C-8B1D-21D4E52FE7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5296959"/>
            <a:ext cx="1371600" cy="30427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CSE141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3155C7B-EEBB-EB4E-B209-F75E02BBD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28800" y="5296959"/>
            <a:ext cx="5486400" cy="30427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CC BY-NC-ND Pat Pannuto – Slides adapted from Dean Tullsen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89E46ED-F1B0-814C-AC67-EA5B8178E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15200" y="5296959"/>
            <a:ext cx="1371600" cy="304271"/>
          </a:xfrm>
          <a:prstGeom prst="rect">
            <a:avLst/>
          </a:prstGeom>
        </p:spPr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45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2/20/23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5698" y="578452"/>
            <a:ext cx="8229599" cy="45720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15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97" y="6952"/>
            <a:ext cx="8229599" cy="5715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7418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444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635000"/>
            <a:ext cx="4038600" cy="4470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35000"/>
            <a:ext cx="4038600" cy="4470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A3EC2C-B6DF-9DEF-BBCC-F9A462077D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F5AB45-7884-24D1-B3F3-703D7D9A54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D499D5-0A76-92BD-1246-417B1DB1FB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502B31-3A83-EB44-A50B-4F95116425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3920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7"/>
          <p:cNvSpPr txBox="1">
            <a:spLocks noGrp="1"/>
          </p:cNvSpPr>
          <p:nvPr>
            <p:ph type="title"/>
          </p:nvPr>
        </p:nvSpPr>
        <p:spPr>
          <a:xfrm>
            <a:off x="107207" y="89647"/>
            <a:ext cx="7793866" cy="788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F6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7"/>
          <p:cNvSpPr txBox="1">
            <a:spLocks noGrp="1"/>
          </p:cNvSpPr>
          <p:nvPr>
            <p:ph type="body" idx="1"/>
          </p:nvPr>
        </p:nvSpPr>
        <p:spPr>
          <a:xfrm>
            <a:off x="107213" y="959227"/>
            <a:ext cx="8929217" cy="4188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Helvetica" pitchFamily="2" charset="0"/>
              </a:defRPr>
            </a:lvl1pPr>
            <a:lvl2pPr marL="914400" lvl="1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1" name="Google Shape;21;p47"/>
          <p:cNvSpPr txBox="1">
            <a:spLocks noGrp="1"/>
          </p:cNvSpPr>
          <p:nvPr>
            <p:ph type="sldNum" idx="12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0"/>
          <p:cNvSpPr txBox="1">
            <a:spLocks noGrp="1"/>
          </p:cNvSpPr>
          <p:nvPr>
            <p:ph type="title"/>
          </p:nvPr>
        </p:nvSpPr>
        <p:spPr>
          <a:xfrm>
            <a:off x="623888" y="1424785"/>
            <a:ext cx="7886700" cy="2377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F6C"/>
              </a:buClr>
              <a:buSzPts val="4500"/>
              <a:buFont typeface="Trebuchet MS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0"/>
          <p:cNvSpPr txBox="1"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  <a:latin typeface="Helvetica" pitchFamily="2" charset="0"/>
              </a:defRPr>
            </a:lvl1pPr>
            <a:lvl2pPr marL="914400" lvl="1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0" name="Google Shape;30;p50"/>
          <p:cNvSpPr txBox="1">
            <a:spLocks noGrp="1"/>
          </p:cNvSpPr>
          <p:nvPr>
            <p:ph type="sldNum" idx="12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1"/>
          <p:cNvSpPr txBox="1">
            <a:spLocks noGrp="1"/>
          </p:cNvSpPr>
          <p:nvPr>
            <p:ph type="title"/>
          </p:nvPr>
        </p:nvSpPr>
        <p:spPr>
          <a:xfrm>
            <a:off x="107207" y="89647"/>
            <a:ext cx="7793866" cy="788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F6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1"/>
          <p:cNvSpPr txBox="1">
            <a:spLocks noGrp="1"/>
          </p:cNvSpPr>
          <p:nvPr>
            <p:ph type="body" idx="1"/>
          </p:nvPr>
        </p:nvSpPr>
        <p:spPr>
          <a:xfrm>
            <a:off x="628650" y="1521354"/>
            <a:ext cx="3886200" cy="3626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Helvetica" pitchFamily="2" charset="0"/>
              </a:defRPr>
            </a:lvl1pPr>
            <a:lvl2pPr marL="914400" lvl="1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34" name="Google Shape;34;p51"/>
          <p:cNvSpPr txBox="1">
            <a:spLocks noGrp="1"/>
          </p:cNvSpPr>
          <p:nvPr>
            <p:ph type="body" idx="2"/>
          </p:nvPr>
        </p:nvSpPr>
        <p:spPr>
          <a:xfrm>
            <a:off x="4629150" y="1521354"/>
            <a:ext cx="3886200" cy="3626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Helvetica" pitchFamily="2" charset="0"/>
              </a:defRPr>
            </a:lvl1pPr>
            <a:lvl2pPr marL="914400" lvl="1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35" name="Google Shape;35;p51"/>
          <p:cNvSpPr txBox="1">
            <a:spLocks noGrp="1"/>
          </p:cNvSpPr>
          <p:nvPr>
            <p:ph type="sldNum" idx="12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2"/>
          <p:cNvSpPr txBox="1"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F6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2"/>
          <p:cNvSpPr txBox="1"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Helvetica" pitchFamily="2" charset="0"/>
              </a:defRPr>
            </a:lvl1pPr>
            <a:lvl2pPr marL="914400" lvl="1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 dirty="0"/>
          </a:p>
        </p:txBody>
      </p:sp>
      <p:sp>
        <p:nvSpPr>
          <p:cNvPr id="39" name="Google Shape;39;p52"/>
          <p:cNvSpPr txBox="1">
            <a:spLocks noGrp="1"/>
          </p:cNvSpPr>
          <p:nvPr>
            <p:ph type="body" idx="2"/>
          </p:nvPr>
        </p:nvSpPr>
        <p:spPr>
          <a:xfrm>
            <a:off x="629842" y="2087566"/>
            <a:ext cx="3868340" cy="3070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Helvetica" pitchFamily="2" charset="0"/>
              </a:defRPr>
            </a:lvl1pPr>
            <a:lvl2pPr marL="914400" lvl="1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40" name="Google Shape;40;p52"/>
          <p:cNvSpPr txBox="1">
            <a:spLocks noGrp="1"/>
          </p:cNvSpPr>
          <p:nvPr>
            <p:ph type="body" idx="3"/>
          </p:nvPr>
        </p:nvSpPr>
        <p:spPr>
          <a:xfrm>
            <a:off x="4629156" y="1400969"/>
            <a:ext cx="3887391" cy="686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Helvetica" pitchFamily="2" charset="0"/>
              </a:defRPr>
            </a:lvl1pPr>
            <a:lvl2pPr marL="914400" lvl="1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 dirty="0"/>
          </a:p>
        </p:txBody>
      </p:sp>
      <p:sp>
        <p:nvSpPr>
          <p:cNvPr id="41" name="Google Shape;41;p52"/>
          <p:cNvSpPr txBox="1">
            <a:spLocks noGrp="1"/>
          </p:cNvSpPr>
          <p:nvPr>
            <p:ph type="body" idx="4"/>
          </p:nvPr>
        </p:nvSpPr>
        <p:spPr>
          <a:xfrm>
            <a:off x="4629156" y="2087566"/>
            <a:ext cx="3887391" cy="3070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Helvetica" pitchFamily="2" charset="0"/>
              </a:defRPr>
            </a:lvl1pPr>
            <a:lvl2pPr marL="914400" lvl="1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42" name="Google Shape;42;p52"/>
          <p:cNvSpPr txBox="1">
            <a:spLocks noGrp="1"/>
          </p:cNvSpPr>
          <p:nvPr>
            <p:ph type="sldNum" idx="12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3"/>
          <p:cNvSpPr txBox="1"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F6C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3"/>
          <p:cNvSpPr txBox="1">
            <a:spLocks noGrp="1"/>
          </p:cNvSpPr>
          <p:nvPr>
            <p:ph type="body" idx="1"/>
          </p:nvPr>
        </p:nvSpPr>
        <p:spPr>
          <a:xfrm>
            <a:off x="3887391" y="822855"/>
            <a:ext cx="4629150" cy="4061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Helvetica" pitchFamily="2" charset="0"/>
              </a:defRPr>
            </a:lvl1pPr>
            <a:lvl2pPr marL="914400" lvl="1" indent="-36195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 dirty="0"/>
          </a:p>
        </p:txBody>
      </p:sp>
      <p:sp>
        <p:nvSpPr>
          <p:cNvPr id="46" name="Google Shape;46;p53"/>
          <p:cNvSpPr txBox="1">
            <a:spLocks noGrp="1"/>
          </p:cNvSpPr>
          <p:nvPr>
            <p:ph type="body" idx="2"/>
          </p:nvPr>
        </p:nvSpPr>
        <p:spPr>
          <a:xfrm>
            <a:off x="629841" y="1714503"/>
            <a:ext cx="2949178" cy="317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Helvetica" pitchFamily="2" charset="0"/>
              </a:defRPr>
            </a:lvl1pPr>
            <a:lvl2pPr marL="914400" lvl="1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 dirty="0"/>
          </a:p>
        </p:txBody>
      </p:sp>
      <p:sp>
        <p:nvSpPr>
          <p:cNvPr id="47" name="Google Shape;47;p53"/>
          <p:cNvSpPr txBox="1">
            <a:spLocks noGrp="1"/>
          </p:cNvSpPr>
          <p:nvPr>
            <p:ph type="sldNum" idx="12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4"/>
          <p:cNvSpPr txBox="1"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F6C"/>
              </a:buClr>
              <a:buSzPts val="2400"/>
              <a:buFont typeface="Trebuchet M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4"/>
          <p:cNvSpPr>
            <a:spLocks noGrp="1"/>
          </p:cNvSpPr>
          <p:nvPr>
            <p:ph type="pic" idx="2"/>
          </p:nvPr>
        </p:nvSpPr>
        <p:spPr>
          <a:xfrm>
            <a:off x="3887391" y="822855"/>
            <a:ext cx="4629150" cy="4061354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54"/>
          <p:cNvSpPr txBox="1">
            <a:spLocks noGrp="1"/>
          </p:cNvSpPr>
          <p:nvPr>
            <p:ph type="body" idx="1"/>
          </p:nvPr>
        </p:nvSpPr>
        <p:spPr>
          <a:xfrm>
            <a:off x="629841" y="1714503"/>
            <a:ext cx="2949178" cy="317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Helvetica" pitchFamily="2" charset="0"/>
              </a:defRPr>
            </a:lvl1pPr>
            <a:lvl2pPr marL="914400" lvl="1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 dirty="0"/>
          </a:p>
        </p:txBody>
      </p:sp>
      <p:sp>
        <p:nvSpPr>
          <p:cNvPr id="52" name="Google Shape;52;p54"/>
          <p:cNvSpPr txBox="1">
            <a:spLocks noGrp="1"/>
          </p:cNvSpPr>
          <p:nvPr>
            <p:ph type="sldNum" idx="12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5"/>
          <p:cNvSpPr txBox="1">
            <a:spLocks noGrp="1"/>
          </p:cNvSpPr>
          <p:nvPr>
            <p:ph type="title"/>
          </p:nvPr>
        </p:nvSpPr>
        <p:spPr>
          <a:xfrm>
            <a:off x="107207" y="89647"/>
            <a:ext cx="7793866" cy="788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F6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5"/>
          <p:cNvSpPr txBox="1">
            <a:spLocks noGrp="1"/>
          </p:cNvSpPr>
          <p:nvPr>
            <p:ph type="body" idx="1"/>
          </p:nvPr>
        </p:nvSpPr>
        <p:spPr>
          <a:xfrm rot="5400000">
            <a:off x="2477699" y="-1411258"/>
            <a:ext cx="4188246" cy="8929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Helvetica" pitchFamily="2" charset="0"/>
              </a:defRPr>
            </a:lvl1pPr>
            <a:lvl2pPr marL="914400" lvl="1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56" name="Google Shape;56;p55"/>
          <p:cNvSpPr txBox="1">
            <a:spLocks noGrp="1"/>
          </p:cNvSpPr>
          <p:nvPr>
            <p:ph type="sldNum" idx="12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6"/>
          <p:cNvSpPr txBox="1">
            <a:spLocks noGrp="1"/>
          </p:cNvSpPr>
          <p:nvPr>
            <p:ph type="title"/>
          </p:nvPr>
        </p:nvSpPr>
        <p:spPr>
          <a:xfrm rot="5400000">
            <a:off x="5107915" y="1740033"/>
            <a:ext cx="484319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F6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6"/>
          <p:cNvSpPr txBox="1">
            <a:spLocks noGrp="1"/>
          </p:cNvSpPr>
          <p:nvPr>
            <p:ph type="body" idx="1"/>
          </p:nvPr>
        </p:nvSpPr>
        <p:spPr>
          <a:xfrm rot="5400000">
            <a:off x="1107419" y="-174492"/>
            <a:ext cx="484319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Helvetica" pitchFamily="2" charset="0"/>
              </a:defRPr>
            </a:lvl1pPr>
            <a:lvl2pPr marL="914400" lvl="1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60" name="Google Shape;60;p56"/>
          <p:cNvSpPr txBox="1">
            <a:spLocks noGrp="1"/>
          </p:cNvSpPr>
          <p:nvPr>
            <p:ph type="sldNum" idx="12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5"/>
          <p:cNvSpPr txBox="1">
            <a:spLocks noGrp="1"/>
          </p:cNvSpPr>
          <p:nvPr>
            <p:ph type="title"/>
          </p:nvPr>
        </p:nvSpPr>
        <p:spPr>
          <a:xfrm>
            <a:off x="107207" y="89647"/>
            <a:ext cx="7793866" cy="788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F6C"/>
              </a:buClr>
              <a:buSzPts val="3300"/>
              <a:buFont typeface="Trebuchet MS"/>
              <a:buNone/>
              <a:defRPr sz="3300" b="0" i="0" u="none" strike="noStrike" cap="none">
                <a:solidFill>
                  <a:srgbClr val="002F6C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5"/>
          <p:cNvSpPr txBox="1">
            <a:spLocks noGrp="1"/>
          </p:cNvSpPr>
          <p:nvPr>
            <p:ph type="body" idx="1"/>
          </p:nvPr>
        </p:nvSpPr>
        <p:spPr>
          <a:xfrm>
            <a:off x="107213" y="959227"/>
            <a:ext cx="8929217" cy="4188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6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" name="Google Shape;12;p45"/>
          <p:cNvSpPr txBox="1">
            <a:spLocks noGrp="1"/>
          </p:cNvSpPr>
          <p:nvPr>
            <p:ph type="sldNum" idx="12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" name="Google Shape;13;p45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8000476" y="177254"/>
            <a:ext cx="997802" cy="61368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79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Helvetica" pitchFamily="2" charset="0"/>
          <a:ea typeface="Helvetica" pitchFamily="2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jpeg"/><Relationship Id="rId3" Type="http://schemas.openxmlformats.org/officeDocument/2006/relationships/image" Target="../media/image12.png"/><Relationship Id="rId21" Type="http://schemas.openxmlformats.org/officeDocument/2006/relationships/image" Target="../media/image30.jpe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jpe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jpe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jpe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>
              <a:buClr>
                <a:schemeClr val="dk1"/>
              </a:buClr>
              <a:buSzPts val="3200"/>
            </a:pPr>
            <a:r>
              <a:rPr lang="en-US" sz="1800" dirty="0"/>
              <a:t>Wireless for the Internet of Things</a:t>
            </a:r>
            <a:br>
              <a:rPr lang="en-US" sz="1800" dirty="0"/>
            </a:br>
            <a:br>
              <a:rPr lang="en-US" sz="3200" b="1" dirty="0">
                <a:solidFill>
                  <a:schemeClr val="dk1"/>
                </a:solidFill>
              </a:rPr>
            </a:br>
            <a:r>
              <a:rPr lang="en-US" sz="3600" b="1" dirty="0">
                <a:solidFill>
                  <a:schemeClr val="tx1"/>
                </a:solidFill>
              </a:rPr>
              <a:t>IEEE 802.15.4 – Packets &amp; MAC</a:t>
            </a:r>
            <a:endParaRPr sz="6000" b="1" i="1" dirty="0">
              <a:solidFill>
                <a:schemeClr val="tx1"/>
              </a:solidFill>
            </a:endParaRPr>
          </a:p>
        </p:txBody>
      </p:sp>
      <p:sp>
        <p:nvSpPr>
          <p:cNvPr id="71" name="Google Shape;71;p1"/>
          <p:cNvSpPr txBox="1">
            <a:spLocks noGrp="1"/>
          </p:cNvSpPr>
          <p:nvPr>
            <p:ph type="subTitle" idx="1"/>
          </p:nvPr>
        </p:nvSpPr>
        <p:spPr>
          <a:xfrm>
            <a:off x="1143000" y="3916098"/>
            <a:ext cx="6858000" cy="1379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600"/>
              <a:buNone/>
            </a:pPr>
            <a:r>
              <a:rPr lang="en-US" sz="1600" b="1" dirty="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CS/ECE 4501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1F3864"/>
              </a:buClr>
              <a:buSzPts val="1600"/>
              <a:buNone/>
            </a:pPr>
            <a:r>
              <a:rPr lang="en-US" sz="1600" b="1" dirty="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Spring 2023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1F3864"/>
              </a:buClr>
              <a:buSzPts val="1600"/>
              <a:buNone/>
            </a:pPr>
            <a:r>
              <a:rPr lang="en-US" sz="1600" b="1" dirty="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UVA</a:t>
            </a:r>
            <a:endParaRPr sz="1600" dirty="0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429EA3-483E-FE1B-54A1-F9E4AFA8BBBD}"/>
              </a:ext>
            </a:extLst>
          </p:cNvPr>
          <p:cNvSpPr txBox="1"/>
          <p:nvPr/>
        </p:nvSpPr>
        <p:spPr>
          <a:xfrm>
            <a:off x="7726319" y="5496091"/>
            <a:ext cx="131799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>
                    <a:lumMod val="85000"/>
                  </a:schemeClr>
                </a:solidFill>
              </a:rPr>
              <a:t>[</a:t>
            </a:r>
            <a:r>
              <a:rPr lang="en-US" sz="700" dirty="0" err="1">
                <a:solidFill>
                  <a:schemeClr val="bg1">
                    <a:lumMod val="85000"/>
                  </a:schemeClr>
                </a:solidFill>
              </a:rPr>
              <a:t>Pannuto</a:t>
            </a:r>
            <a:r>
              <a:rPr lang="en-US" sz="7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sz="700" dirty="0" err="1">
                <a:solidFill>
                  <a:schemeClr val="bg1">
                    <a:lumMod val="85000"/>
                  </a:schemeClr>
                </a:solidFill>
              </a:rPr>
              <a:t>Ghena</a:t>
            </a:r>
            <a:r>
              <a:rPr lang="en-US" sz="700" dirty="0">
                <a:solidFill>
                  <a:schemeClr val="bg1">
                    <a:lumMod val="85000"/>
                  </a:schemeClr>
                </a:solidFill>
              </a:rPr>
              <a:t>, Campbell]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ADBF-9FE0-4C96-BC3C-E40C52079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types - 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2C21C-17C6-488D-8298-B84F42D2F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Acknowledgement</a:t>
            </a:r>
          </a:p>
          <a:p>
            <a:pPr lvl="1"/>
            <a:r>
              <a:rPr lang="en-US" sz="1600" dirty="0"/>
              <a:t>Acknowledges a Data or MAC Command packet</a:t>
            </a:r>
          </a:p>
          <a:p>
            <a:pPr lvl="1"/>
            <a:r>
              <a:rPr lang="en-US" sz="1600" dirty="0"/>
              <a:t>Not beacons or other acknowledgements</a:t>
            </a:r>
          </a:p>
          <a:p>
            <a:pPr lvl="2"/>
            <a:r>
              <a:rPr lang="en-US" sz="1200" b="1" dirty="0"/>
              <a:t>What happens if acknowledgement isn’t received?</a:t>
            </a:r>
          </a:p>
          <a:p>
            <a:pPr lvl="3"/>
            <a:r>
              <a:rPr lang="en-US" sz="1100" dirty="0"/>
              <a:t>Packet will be transmitted again</a:t>
            </a:r>
            <a:endParaRPr lang="en-US" sz="1100" b="1" dirty="0"/>
          </a:p>
          <a:p>
            <a:pPr lvl="3"/>
            <a:endParaRPr lang="en-US" sz="1100" dirty="0"/>
          </a:p>
          <a:p>
            <a:pPr lvl="3"/>
            <a:endParaRPr lang="en-US" sz="1100" dirty="0"/>
          </a:p>
          <a:p>
            <a:r>
              <a:rPr lang="en-US" sz="1800" dirty="0"/>
              <a:t>MAC Header</a:t>
            </a:r>
          </a:p>
          <a:p>
            <a:pPr lvl="1"/>
            <a:r>
              <a:rPr lang="en-US" sz="1600" dirty="0"/>
              <a:t>Repeats Sequence Number of acknowledged packet</a:t>
            </a:r>
          </a:p>
          <a:p>
            <a:pPr lvl="1"/>
            <a:r>
              <a:rPr lang="en-US" sz="1600" dirty="0"/>
              <a:t>No Source or Destination addresses</a:t>
            </a:r>
          </a:p>
          <a:p>
            <a:pPr lvl="1"/>
            <a:endParaRPr lang="en-US" sz="1600" dirty="0"/>
          </a:p>
          <a:p>
            <a:r>
              <a:rPr lang="en-US" sz="1800" dirty="0"/>
              <a:t>Sent T</a:t>
            </a:r>
            <a:r>
              <a:rPr lang="en-US" sz="1800" baseline="-25000" dirty="0"/>
              <a:t>IFS</a:t>
            </a:r>
            <a:r>
              <a:rPr lang="en-US" sz="1800" dirty="0"/>
              <a:t> after the packet it is acknowledging (immediately)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918DB-EE00-4ACD-8030-C7565D8F7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 descr="enter image description here">
            <a:extLst>
              <a:ext uri="{FF2B5EF4-FFF2-40B4-BE49-F238E27FC236}">
                <a16:creationId xmlns:a16="http://schemas.microsoft.com/office/drawing/2014/main" id="{F61F8081-7BB3-829C-B11E-A817F05FC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599" y="1028028"/>
            <a:ext cx="3343831" cy="124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58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34F7C-4729-4561-A071-C99D3077B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maximum goodput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0373F-3519-45CB-85C2-FB130662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best possible case for data transmission</a:t>
            </a:r>
          </a:p>
          <a:p>
            <a:pPr lvl="1"/>
            <a:r>
              <a:rPr lang="en-US" dirty="0"/>
              <a:t>122 Bytes per packet</a:t>
            </a:r>
          </a:p>
          <a:p>
            <a:pPr lvl="2"/>
            <a:r>
              <a:rPr lang="en-US" dirty="0"/>
              <a:t>At 250 kbps -&gt; 3.904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Plus Inter-frame spacing of 40 symbols</a:t>
            </a:r>
          </a:p>
          <a:p>
            <a:pPr lvl="2"/>
            <a:r>
              <a:rPr lang="en-US" dirty="0"/>
              <a:t>At 62.5 </a:t>
            </a:r>
            <a:r>
              <a:rPr lang="en-US" dirty="0" err="1"/>
              <a:t>kBaud</a:t>
            </a:r>
            <a:r>
              <a:rPr lang="en-US" dirty="0"/>
              <a:t> -&gt; 0.640 </a:t>
            </a:r>
            <a:r>
              <a:rPr lang="en-US" dirty="0" err="1"/>
              <a:t>ms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122 Bytes / 4.544 </a:t>
            </a:r>
            <a:r>
              <a:rPr lang="en-US" dirty="0" err="1"/>
              <a:t>ms</a:t>
            </a:r>
            <a:r>
              <a:rPr lang="en-US" dirty="0"/>
              <a:t> -&gt; 214 kbps</a:t>
            </a:r>
          </a:p>
          <a:p>
            <a:pPr lvl="2"/>
            <a:r>
              <a:rPr lang="en-US" dirty="0"/>
              <a:t>Compare to BLE advertisements: 9.92 kbps</a:t>
            </a:r>
          </a:p>
          <a:p>
            <a:pPr lvl="2"/>
            <a:r>
              <a:rPr lang="en-US" dirty="0"/>
              <a:t>Compare to BLE connections: 520 kbps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210B96-4876-45C7-A6A1-E14C92D52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22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Packets</a:t>
            </a:r>
          </a:p>
          <a:p>
            <a:endParaRPr lang="en-US" dirty="0"/>
          </a:p>
          <a:p>
            <a:r>
              <a:rPr lang="en-US" b="1" dirty="0"/>
              <a:t>MAC Protocols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728192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A468B-3CAD-9D1B-5115-7A8B1F744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Enabling full mesh networks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E853E-7521-FA97-F450-8BFC9FF60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213" y="959227"/>
            <a:ext cx="4813580" cy="336767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All nodes:</a:t>
            </a:r>
          </a:p>
          <a:p>
            <a:pPr lvl="1"/>
            <a:r>
              <a:rPr lang="en-US" dirty="0"/>
              <a:t>Can send and receive data</a:t>
            </a:r>
          </a:p>
          <a:p>
            <a:pPr lvl="1"/>
            <a:r>
              <a:rPr lang="en-US" dirty="0"/>
              <a:t>Route and forward data in the network</a:t>
            </a:r>
          </a:p>
          <a:p>
            <a:r>
              <a:rPr lang="en-US" dirty="0"/>
              <a:t>Nodes connect with their neighbors</a:t>
            </a:r>
          </a:p>
          <a:p>
            <a:r>
              <a:rPr lang="en-US" dirty="0"/>
              <a:t>Gateway provides access to other networks/internet</a:t>
            </a:r>
          </a:p>
          <a:p>
            <a:r>
              <a:rPr lang="en-US" dirty="0"/>
              <a:t>We’re interested in meshes that</a:t>
            </a:r>
          </a:p>
          <a:p>
            <a:pPr lvl="1"/>
            <a:r>
              <a:rPr lang="en-US" dirty="0"/>
              <a:t>Use low power nodes (battery powered)</a:t>
            </a:r>
          </a:p>
          <a:p>
            <a:pPr lvl="1"/>
            <a:r>
              <a:rPr lang="en-US" dirty="0"/>
              <a:t>Are low data rate with small packets</a:t>
            </a:r>
          </a:p>
          <a:p>
            <a:r>
              <a:rPr lang="en-US" dirty="0"/>
              <a:t>802.15.4 provides foundation to build mesh on top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DB4D5-05EC-4F3C-47C0-6E4FC7FEDB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pic>
        <p:nvPicPr>
          <p:cNvPr id="4098" name="Picture 2" descr="1.2.1.(a) WSN hierarchical network tree topology. (b) Flat WSN mesh topology.">
            <a:extLst>
              <a:ext uri="{FF2B5EF4-FFF2-40B4-BE49-F238E27FC236}">
                <a16:creationId xmlns:a16="http://schemas.microsoft.com/office/drawing/2014/main" id="{0B0BC1DB-78AE-6BD2-6B16-F4E818AAA8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42" b="12554"/>
          <a:stretch/>
        </p:blipFill>
        <p:spPr bwMode="auto">
          <a:xfrm>
            <a:off x="4898420" y="1475387"/>
            <a:ext cx="4138367" cy="253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8A522E0-1E7B-F021-C327-CFAB3A693FFA}"/>
              </a:ext>
            </a:extLst>
          </p:cNvPr>
          <p:cNvSpPr/>
          <p:nvPr/>
        </p:nvSpPr>
        <p:spPr>
          <a:xfrm>
            <a:off x="886513" y="4313166"/>
            <a:ext cx="3336696" cy="5017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/>
              <a:t>     Contention Access Period</a:t>
            </a:r>
          </a:p>
        </p:txBody>
      </p:sp>
    </p:spTree>
    <p:extLst>
      <p:ext uri="{BB962C8B-B14F-4D97-AF65-F5344CB8AC3E}">
        <p14:creationId xmlns:p14="http://schemas.microsoft.com/office/powerpoint/2010/main" val="331383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A468B-3CAD-9D1B-5115-7A8B1F744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Mesh network layers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E853E-7521-FA97-F450-8BFC9FF60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213" y="959226"/>
            <a:ext cx="4707481" cy="4404625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PHY Layer</a:t>
            </a:r>
          </a:p>
          <a:p>
            <a:pPr lvl="1"/>
            <a:r>
              <a:rPr lang="en-US" dirty="0"/>
              <a:t>802.15.4 physical layer</a:t>
            </a:r>
          </a:p>
          <a:p>
            <a:r>
              <a:rPr lang="en-US" dirty="0"/>
              <a:t>MAC Layer: 802.15.4</a:t>
            </a:r>
          </a:p>
          <a:p>
            <a:pPr lvl="1"/>
            <a:r>
              <a:rPr lang="en-US" dirty="0"/>
              <a:t>802.15.4 spec gives us the option of implementing our own</a:t>
            </a:r>
          </a:p>
          <a:p>
            <a:pPr lvl="1"/>
            <a:r>
              <a:rPr lang="en-US" dirty="0"/>
              <a:t>Technically this layer is here, but we generally ignore it</a:t>
            </a:r>
          </a:p>
          <a:p>
            <a:r>
              <a:rPr lang="en-US" dirty="0"/>
              <a:t>MAC Layer</a:t>
            </a:r>
          </a:p>
          <a:p>
            <a:pPr lvl="1"/>
            <a:r>
              <a:rPr lang="en-US" dirty="0"/>
              <a:t>Need to allow to TWO low power devices to communicate</a:t>
            </a:r>
          </a:p>
          <a:p>
            <a:pPr lvl="1"/>
            <a:r>
              <a:rPr lang="en-US" dirty="0"/>
              <a:t>Devices are off most (~99%) of the time</a:t>
            </a:r>
          </a:p>
          <a:p>
            <a:pPr lvl="1"/>
            <a:r>
              <a:rPr lang="en-US" dirty="0"/>
              <a:t>No assumption of energy asymmetry (as with PAN coordinator or BLE)</a:t>
            </a:r>
          </a:p>
          <a:p>
            <a:r>
              <a:rPr lang="en-US" dirty="0"/>
              <a:t>Network Layer: Mesh</a:t>
            </a:r>
          </a:p>
          <a:p>
            <a:pPr lvl="1"/>
            <a:r>
              <a:rPr lang="en-US" dirty="0"/>
              <a:t>Handles organizing the network</a:t>
            </a:r>
          </a:p>
          <a:p>
            <a:pPr lvl="1"/>
            <a:r>
              <a:rPr lang="en-US" dirty="0"/>
              <a:t>How should packets travel from nodes to the gateway?</a:t>
            </a:r>
          </a:p>
          <a:p>
            <a:pPr lvl="1"/>
            <a:r>
              <a:rPr lang="en-US" dirty="0"/>
              <a:t>How should packets travel from the gateway to nodes?</a:t>
            </a:r>
          </a:p>
          <a:p>
            <a:pPr lvl="1"/>
            <a:r>
              <a:rPr lang="en-US" dirty="0"/>
              <a:t>How should packets travel from node to node?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DB4D5-05EC-4F3C-47C0-6E4FC7FEDB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pic>
        <p:nvPicPr>
          <p:cNvPr id="4098" name="Picture 2" descr="1.2.1.(a) WSN hierarchical network tree topology. (b) Flat WSN mesh topology.">
            <a:extLst>
              <a:ext uri="{FF2B5EF4-FFF2-40B4-BE49-F238E27FC236}">
                <a16:creationId xmlns:a16="http://schemas.microsoft.com/office/drawing/2014/main" id="{0B0BC1DB-78AE-6BD2-6B16-F4E818AAA8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42" b="12554"/>
          <a:stretch/>
        </p:blipFill>
        <p:spPr bwMode="auto">
          <a:xfrm>
            <a:off x="4898063" y="89647"/>
            <a:ext cx="4138367" cy="253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61F76F0-6DA6-3875-F151-ED52B517B5BF}"/>
              </a:ext>
            </a:extLst>
          </p:cNvPr>
          <p:cNvSpPr/>
          <p:nvPr/>
        </p:nvSpPr>
        <p:spPr>
          <a:xfrm>
            <a:off x="5372837" y="4803927"/>
            <a:ext cx="3349461" cy="71120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PHY Layer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O-QPSK - 2.4 GHz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C1D115-887F-1262-F6D4-86C499F0ED55}"/>
              </a:ext>
            </a:extLst>
          </p:cNvPr>
          <p:cNvSpPr/>
          <p:nvPr/>
        </p:nvSpPr>
        <p:spPr>
          <a:xfrm>
            <a:off x="5372837" y="3744382"/>
            <a:ext cx="3349461" cy="71120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MAC Layer</a:t>
            </a:r>
            <a:br>
              <a:rPr lang="en-US" sz="2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Low Power</a:t>
            </a: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22A659-7373-4B78-13CA-F70DC0245446}"/>
              </a:ext>
            </a:extLst>
          </p:cNvPr>
          <p:cNvSpPr/>
          <p:nvPr/>
        </p:nvSpPr>
        <p:spPr>
          <a:xfrm>
            <a:off x="5372837" y="2968093"/>
            <a:ext cx="3349461" cy="711200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Network Layer</a:t>
            </a:r>
            <a:br>
              <a:rPr lang="en-US" sz="20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Mesh Routing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5B6EE3-B7A0-388E-045A-B842BF276161}"/>
              </a:ext>
            </a:extLst>
          </p:cNvPr>
          <p:cNvSpPr/>
          <p:nvPr/>
        </p:nvSpPr>
        <p:spPr>
          <a:xfrm>
            <a:off x="5288437" y="2857500"/>
            <a:ext cx="3516198" cy="27437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D0A5DB-1BB3-8B0E-0E71-F2DFD105EF5F}"/>
              </a:ext>
            </a:extLst>
          </p:cNvPr>
          <p:cNvSpPr/>
          <p:nvPr/>
        </p:nvSpPr>
        <p:spPr>
          <a:xfrm>
            <a:off x="5371805" y="4520671"/>
            <a:ext cx="3349461" cy="21397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802.15.4 Contention MAC</a:t>
            </a:r>
          </a:p>
        </p:txBody>
      </p:sp>
    </p:spTree>
    <p:extLst>
      <p:ext uri="{BB962C8B-B14F-4D97-AF65-F5344CB8AC3E}">
        <p14:creationId xmlns:p14="http://schemas.microsoft.com/office/powerpoint/2010/main" val="112118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C8030-CDA7-87AA-C8E5-2E20DF3CF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MAC principles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46658-5AA1-1337-E79F-1EE24C2CB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212" y="959227"/>
            <a:ext cx="6350737" cy="4188246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Communication is possible if one device is receiving while other is transmitting</a:t>
            </a:r>
          </a:p>
          <a:p>
            <a:r>
              <a:rPr lang="en-US" sz="1800" i="1" dirty="0"/>
              <a:t>Both</a:t>
            </a:r>
            <a:r>
              <a:rPr lang="en-US" sz="1800" dirty="0"/>
              <a:t> devices want to minimize the time they are receiving or transmitting (i.e. their radio is on) to reduce power draw</a:t>
            </a:r>
          </a:p>
          <a:p>
            <a:r>
              <a:rPr lang="en-US" sz="1800" dirty="0"/>
              <a:t>Devices can only coordinate using the data communication channel (i.e. no out-of-band communication)</a:t>
            </a:r>
          </a:p>
          <a:p>
            <a:pPr lvl="1"/>
            <a:r>
              <a:rPr lang="en-US" sz="1400" dirty="0"/>
              <a:t>No global synchronization mechanism</a:t>
            </a:r>
          </a:p>
          <a:p>
            <a:r>
              <a:rPr lang="en-US" sz="1800" dirty="0"/>
              <a:t>Goal: scheme to schedule TX and RX to permit communication while minimizing energy</a:t>
            </a:r>
          </a:p>
          <a:p>
            <a:r>
              <a:rPr lang="en-US" sz="1800" dirty="0"/>
              <a:t>Energy is paramount, but additional metrics:</a:t>
            </a:r>
          </a:p>
          <a:p>
            <a:pPr lvl="1"/>
            <a:r>
              <a:rPr lang="en-US" sz="1600" dirty="0"/>
              <a:t>Latency</a:t>
            </a:r>
          </a:p>
          <a:p>
            <a:pPr lvl="1"/>
            <a:r>
              <a:rPr lang="en-US" sz="1600" dirty="0"/>
              <a:t>Throughput</a:t>
            </a:r>
          </a:p>
          <a:p>
            <a:pPr lvl="1"/>
            <a:r>
              <a:rPr lang="en-US" sz="1600" dirty="0"/>
              <a:t>Reliability</a:t>
            </a:r>
          </a:p>
          <a:p>
            <a:pPr lvl="1"/>
            <a:r>
              <a:rPr lang="en-US" sz="1600" dirty="0"/>
              <a:t>Network scale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9AF901-36A8-B144-B748-CCA4F52C49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5993E60-4B19-6C30-571E-431B2FD233BA}"/>
              </a:ext>
            </a:extLst>
          </p:cNvPr>
          <p:cNvSpPr/>
          <p:nvPr/>
        </p:nvSpPr>
        <p:spPr>
          <a:xfrm>
            <a:off x="6538539" y="1185883"/>
            <a:ext cx="521208" cy="5212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EFBA432-3C73-E26A-C7FA-19E36EA31271}"/>
              </a:ext>
            </a:extLst>
          </p:cNvPr>
          <p:cNvSpPr/>
          <p:nvPr/>
        </p:nvSpPr>
        <p:spPr>
          <a:xfrm>
            <a:off x="7901073" y="1191152"/>
            <a:ext cx="521208" cy="5212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B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E46EB1-0171-0325-9CDA-A3670646BEB7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7059747" y="1446486"/>
            <a:ext cx="841326" cy="5270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72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819CCE7-1EC3-F3B7-412F-0DA7D9375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86097-449F-ACC7-A8AD-406E2154F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pic>
        <p:nvPicPr>
          <p:cNvPr id="7170" name="Picture 2" descr="Time travel | Futurepedia | Fandom">
            <a:extLst>
              <a:ext uri="{FF2B5EF4-FFF2-40B4-BE49-F238E27FC236}">
                <a16:creationId xmlns:a16="http://schemas.microsoft.com/office/drawing/2014/main" id="{B6BC7FE7-58F0-0A8E-286E-2E03C9EDE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1033" y="124257"/>
            <a:ext cx="10286065" cy="547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4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BF13E-B744-607A-F048-BDF3E7667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674272-CCBA-A3FD-9F4F-420051971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17</a:t>
            </a:fld>
            <a:endParaRPr 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CEAE761D-575F-39FC-5765-6F49EA0F1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7655"/>
            <a:ext cx="9144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412A42-E39B-23DD-FC3F-31006F423A20}"/>
              </a:ext>
            </a:extLst>
          </p:cNvPr>
          <p:cNvSpPr txBox="1"/>
          <p:nvPr/>
        </p:nvSpPr>
        <p:spPr>
          <a:xfrm rot="21254937">
            <a:off x="3755254" y="2302920"/>
            <a:ext cx="671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Early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2000s</a:t>
            </a:r>
          </a:p>
        </p:txBody>
      </p:sp>
    </p:spTree>
    <p:extLst>
      <p:ext uri="{BB962C8B-B14F-4D97-AF65-F5344CB8AC3E}">
        <p14:creationId xmlns:p14="http://schemas.microsoft.com/office/powerpoint/2010/main" val="2367905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3592519-3602-BD07-447F-3FB46A115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29D8-82B9-484F-B548-84A41B606405}" type="slidenum">
              <a:rPr lang="en-US" altLang="en-US"/>
              <a:pPr/>
              <a:t>18</a:t>
            </a:fld>
            <a:endParaRPr lang="en-US" altLang="en-US"/>
          </a:p>
        </p:txBody>
      </p:sp>
      <p:pic>
        <p:nvPicPr>
          <p:cNvPr id="1111044" name="Picture 4">
            <a:extLst>
              <a:ext uri="{FF2B5EF4-FFF2-40B4-BE49-F238E27FC236}">
                <a16:creationId xmlns:a16="http://schemas.microsoft.com/office/drawing/2014/main" id="{7879F0BF-442F-5E6A-95AC-AE294CAC3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9033">
            <a:off x="5904178" y="2151063"/>
            <a:ext cx="971021" cy="112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1045" name="Rectangle 5">
            <a:extLst>
              <a:ext uri="{FF2B5EF4-FFF2-40B4-BE49-F238E27FC236}">
                <a16:creationId xmlns:a16="http://schemas.microsoft.com/office/drawing/2014/main" id="{68E7425B-D747-8A6A-06EA-A38F7ED709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Early days of low power sensor nodes</a:t>
            </a:r>
          </a:p>
        </p:txBody>
      </p:sp>
      <p:pic>
        <p:nvPicPr>
          <p:cNvPr id="1111046" name="Picture 6">
            <a:extLst>
              <a:ext uri="{FF2B5EF4-FFF2-40B4-BE49-F238E27FC236}">
                <a16:creationId xmlns:a16="http://schemas.microsoft.com/office/drawing/2014/main" id="{D7F11F84-FEB4-C2D7-63BB-FD0BCF22D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886" y="3966104"/>
            <a:ext cx="1058333" cy="1420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1047" name="Text Box 7">
            <a:extLst>
              <a:ext uri="{FF2B5EF4-FFF2-40B4-BE49-F238E27FC236}">
                <a16:creationId xmlns:a16="http://schemas.microsoft.com/office/drawing/2014/main" id="{9703B936-0F33-E818-63E2-A7D37EEC3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549" y="4853782"/>
            <a:ext cx="1566455" cy="29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333">
                <a:latin typeface="Trebuchet MS" panose="020B0703020202090204" pitchFamily="34" charset="0"/>
              </a:rPr>
              <a:t>WINSng [Pottie00]</a:t>
            </a:r>
          </a:p>
        </p:txBody>
      </p:sp>
      <p:pic>
        <p:nvPicPr>
          <p:cNvPr id="1111048" name="Picture 8" descr="photo">
            <a:extLst>
              <a:ext uri="{FF2B5EF4-FFF2-40B4-BE49-F238E27FC236}">
                <a16:creationId xmlns:a16="http://schemas.microsoft.com/office/drawing/2014/main" id="{705DAA04-683E-A268-66B3-2C572E126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792" y="2541324"/>
            <a:ext cx="1016000" cy="59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1049" name="Picture 9">
            <a:extLst>
              <a:ext uri="{FF2B5EF4-FFF2-40B4-BE49-F238E27FC236}">
                <a16:creationId xmlns:a16="http://schemas.microsoft.com/office/drawing/2014/main" id="{661BE617-D470-BE29-E399-76B5B6198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73" t="69177" r="25644" b="5919"/>
          <a:stretch>
            <a:fillRect/>
          </a:stretch>
        </p:blipFill>
        <p:spPr bwMode="auto">
          <a:xfrm>
            <a:off x="2295261" y="2541323"/>
            <a:ext cx="982927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1050" name="Picture 10">
            <a:extLst>
              <a:ext uri="{FF2B5EF4-FFF2-40B4-BE49-F238E27FC236}">
                <a16:creationId xmlns:a16="http://schemas.microsoft.com/office/drawing/2014/main" id="{4C615E1B-F30A-7549-EA9E-70DDACF4D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5542" y="2493699"/>
            <a:ext cx="994833" cy="693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1051" name="Text Box 11">
            <a:extLst>
              <a:ext uri="{FF2B5EF4-FFF2-40B4-BE49-F238E27FC236}">
                <a16:creationId xmlns:a16="http://schemas.microsoft.com/office/drawing/2014/main" id="{3CA40EA4-8973-4F67-F7BF-4F869B688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661" y="3020219"/>
            <a:ext cx="1144865" cy="29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333">
                <a:latin typeface="Trebuchet MS" panose="020B0703020202090204" pitchFamily="34" charset="0"/>
              </a:rPr>
              <a:t>Mica [Hill01]</a:t>
            </a:r>
          </a:p>
        </p:txBody>
      </p:sp>
      <p:sp>
        <p:nvSpPr>
          <p:cNvPr id="1111052" name="Text Box 12">
            <a:extLst>
              <a:ext uri="{FF2B5EF4-FFF2-40B4-BE49-F238E27FC236}">
                <a16:creationId xmlns:a16="http://schemas.microsoft.com/office/drawing/2014/main" id="{EB62786D-4067-527C-6730-7AFF1C422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367" y="3145896"/>
            <a:ext cx="1178528" cy="29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333">
                <a:latin typeface="Trebuchet MS" panose="020B0703020202090204" pitchFamily="34" charset="0"/>
              </a:rPr>
              <a:t>Rene [Hill99]</a:t>
            </a:r>
          </a:p>
        </p:txBody>
      </p:sp>
      <p:sp>
        <p:nvSpPr>
          <p:cNvPr id="1111053" name="Text Box 13">
            <a:extLst>
              <a:ext uri="{FF2B5EF4-FFF2-40B4-BE49-F238E27FC236}">
                <a16:creationId xmlns:a16="http://schemas.microsoft.com/office/drawing/2014/main" id="{FEFAF231-840A-9C3A-43B9-10CEF36B3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1435" y="3082396"/>
            <a:ext cx="1382110" cy="29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333">
                <a:latin typeface="Trebuchet MS" panose="020B0703020202090204" pitchFamily="34" charset="0"/>
              </a:rPr>
              <a:t>Mica2 [Xbow03]</a:t>
            </a:r>
          </a:p>
        </p:txBody>
      </p:sp>
      <p:sp>
        <p:nvSpPr>
          <p:cNvPr id="1111054" name="Text Box 14">
            <a:extLst>
              <a:ext uri="{FF2B5EF4-FFF2-40B4-BE49-F238E27FC236}">
                <a16:creationId xmlns:a16="http://schemas.microsoft.com/office/drawing/2014/main" id="{A5DD2E34-28E7-F222-FCC1-A3F7C68D6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0275" y="3082396"/>
            <a:ext cx="1386919" cy="29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333">
                <a:latin typeface="Trebuchet MS" panose="020B0703020202090204" pitchFamily="34" charset="0"/>
              </a:rPr>
              <a:t>MicaZ [Xbow05]</a:t>
            </a:r>
          </a:p>
        </p:txBody>
      </p:sp>
      <p:pic>
        <p:nvPicPr>
          <p:cNvPr id="1111056" name="Picture 16">
            <a:extLst>
              <a:ext uri="{FF2B5EF4-FFF2-40B4-BE49-F238E27FC236}">
                <a16:creationId xmlns:a16="http://schemas.microsoft.com/office/drawing/2014/main" id="{1A3A408B-7C1D-3C1D-3B80-10AAFA20F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115" y="3589074"/>
            <a:ext cx="828146" cy="1137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1057" name="Picture 17">
            <a:extLst>
              <a:ext uri="{FF2B5EF4-FFF2-40B4-BE49-F238E27FC236}">
                <a16:creationId xmlns:a16="http://schemas.microsoft.com/office/drawing/2014/main" id="{842A2231-C041-DD7C-A822-74977C66A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53" y="2450042"/>
            <a:ext cx="1391708" cy="813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1058" name="Picture 18">
            <a:extLst>
              <a:ext uri="{FF2B5EF4-FFF2-40B4-BE49-F238E27FC236}">
                <a16:creationId xmlns:a16="http://schemas.microsoft.com/office/drawing/2014/main" id="{D8077AB1-F778-16CB-49B9-2EBEB1AC9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011" y="869157"/>
            <a:ext cx="1049073" cy="1166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1059" name="Picture 19">
            <a:extLst>
              <a:ext uri="{FF2B5EF4-FFF2-40B4-BE49-F238E27FC236}">
                <a16:creationId xmlns:a16="http://schemas.microsoft.com/office/drawing/2014/main" id="{4FA0434E-19C5-E83C-9613-3D3819EE2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28" y="3616854"/>
            <a:ext cx="1390385" cy="1234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1060" name="Text Box 20">
            <a:extLst>
              <a:ext uri="{FF2B5EF4-FFF2-40B4-BE49-F238E27FC236}">
                <a16:creationId xmlns:a16="http://schemas.microsoft.com/office/drawing/2014/main" id="{D8AD0F55-B000-2757-6B30-6C00D28CE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140" y="2035969"/>
            <a:ext cx="1542410" cy="29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333">
                <a:latin typeface="Trebuchet MS" panose="020B0703020202090204" pitchFamily="34" charset="0"/>
              </a:rPr>
              <a:t>PC/104 [Cerpa01]</a:t>
            </a:r>
          </a:p>
        </p:txBody>
      </p:sp>
      <p:pic>
        <p:nvPicPr>
          <p:cNvPr id="1111061" name="Picture 21">
            <a:extLst>
              <a:ext uri="{FF2B5EF4-FFF2-40B4-BE49-F238E27FC236}">
                <a16:creationId xmlns:a16="http://schemas.microsoft.com/office/drawing/2014/main" id="{C2CFEA0C-0835-E881-7CDA-4DEA21A21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5" y="1402292"/>
            <a:ext cx="8413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1062" name="Picture 22">
            <a:extLst>
              <a:ext uri="{FF2B5EF4-FFF2-40B4-BE49-F238E27FC236}">
                <a16:creationId xmlns:a16="http://schemas.microsoft.com/office/drawing/2014/main" id="{C9E0F308-5707-51CA-6F13-E59170484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75" y="1415521"/>
            <a:ext cx="825500" cy="336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1063" name="Picture 23">
            <a:extLst>
              <a:ext uri="{FF2B5EF4-FFF2-40B4-BE49-F238E27FC236}">
                <a16:creationId xmlns:a16="http://schemas.microsoft.com/office/drawing/2014/main" id="{EA37F397-9B8E-CCC8-BAA3-8CE9899D2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969" y="1755511"/>
            <a:ext cx="833438" cy="369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1064" name="Picture 24">
            <a:extLst>
              <a:ext uri="{FF2B5EF4-FFF2-40B4-BE49-F238E27FC236}">
                <a16:creationId xmlns:a16="http://schemas.microsoft.com/office/drawing/2014/main" id="{B2E9336B-FD6F-428D-F3B8-5B0EA372E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729" y="769938"/>
            <a:ext cx="1202532" cy="556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1065" name="Text Box 25">
            <a:extLst>
              <a:ext uri="{FF2B5EF4-FFF2-40B4-BE49-F238E27FC236}">
                <a16:creationId xmlns:a16="http://schemas.microsoft.com/office/drawing/2014/main" id="{C55DAA1E-27F3-EF48-1AFE-18D1AD629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9833" y="2098146"/>
            <a:ext cx="1515159" cy="29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333">
                <a:latin typeface="Trebuchet MS" panose="020B0703020202090204" pitchFamily="34" charset="0"/>
              </a:rPr>
              <a:t>PASTA [Bajura05]</a:t>
            </a:r>
          </a:p>
        </p:txBody>
      </p:sp>
      <p:pic>
        <p:nvPicPr>
          <p:cNvPr id="1111066" name="Picture 26">
            <a:extLst>
              <a:ext uri="{FF2B5EF4-FFF2-40B4-BE49-F238E27FC236}">
                <a16:creationId xmlns:a16="http://schemas.microsoft.com/office/drawing/2014/main" id="{96C38409-E797-B3F9-A388-73E8F60EF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042" y="4628886"/>
            <a:ext cx="1128448" cy="853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1067" name="Picture 27">
            <a:extLst>
              <a:ext uri="{FF2B5EF4-FFF2-40B4-BE49-F238E27FC236}">
                <a16:creationId xmlns:a16="http://schemas.microsoft.com/office/drawing/2014/main" id="{9E15569C-604C-9AEC-4C3C-FF67E8004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542" y="4693709"/>
            <a:ext cx="1197240" cy="803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11068" name="Text Box 28">
            <a:extLst>
              <a:ext uri="{FF2B5EF4-FFF2-40B4-BE49-F238E27FC236}">
                <a16:creationId xmlns:a16="http://schemas.microsoft.com/office/drawing/2014/main" id="{19260E85-4953-3E13-405B-84B95F435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1383" y="5417344"/>
            <a:ext cx="2443298" cy="29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333">
                <a:latin typeface="Trebuchet MS" panose="020B0703020202090204" pitchFamily="34" charset="0"/>
              </a:rPr>
              <a:t>mPlatform[Lymberopoulos07]</a:t>
            </a:r>
          </a:p>
        </p:txBody>
      </p:sp>
      <p:sp>
        <p:nvSpPr>
          <p:cNvPr id="1111069" name="Text Box 29">
            <a:extLst>
              <a:ext uri="{FF2B5EF4-FFF2-40B4-BE49-F238E27FC236}">
                <a16:creationId xmlns:a16="http://schemas.microsoft.com/office/drawing/2014/main" id="{48B488B5-8EF8-0B2C-23EF-F0AD3BCB5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5932" y="3173678"/>
            <a:ext cx="1141659" cy="29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333">
                <a:latin typeface="Trebuchet MS" panose="020B0703020202090204" pitchFamily="34" charset="0"/>
              </a:rPr>
              <a:t>WeC [Hill98]</a:t>
            </a:r>
          </a:p>
        </p:txBody>
      </p:sp>
      <p:sp>
        <p:nvSpPr>
          <p:cNvPr id="1111070" name="Line 30">
            <a:extLst>
              <a:ext uri="{FF2B5EF4-FFF2-40B4-BE49-F238E27FC236}">
                <a16:creationId xmlns:a16="http://schemas.microsoft.com/office/drawing/2014/main" id="{D51D65D7-38C5-C0DF-61F4-455ED1A95E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77104" y="2017449"/>
            <a:ext cx="832115" cy="568854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167"/>
          </a:p>
        </p:txBody>
      </p:sp>
      <p:sp>
        <p:nvSpPr>
          <p:cNvPr id="1111071" name="Line 31">
            <a:extLst>
              <a:ext uri="{FF2B5EF4-FFF2-40B4-BE49-F238E27FC236}">
                <a16:creationId xmlns:a16="http://schemas.microsoft.com/office/drawing/2014/main" id="{CA6F2123-CEC8-A5D3-E8F7-B730988CE7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81490" y="2886604"/>
            <a:ext cx="226218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167"/>
          </a:p>
        </p:txBody>
      </p:sp>
      <p:sp>
        <p:nvSpPr>
          <p:cNvPr id="1111072" name="Line 32">
            <a:extLst>
              <a:ext uri="{FF2B5EF4-FFF2-40B4-BE49-F238E27FC236}">
                <a16:creationId xmlns:a16="http://schemas.microsoft.com/office/drawing/2014/main" id="{19DA6D92-77A4-B0B2-2194-FDDB60840B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6751" y="2857500"/>
            <a:ext cx="226219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167"/>
          </a:p>
        </p:txBody>
      </p:sp>
      <p:sp>
        <p:nvSpPr>
          <p:cNvPr id="1111073" name="Line 33">
            <a:extLst>
              <a:ext uri="{FF2B5EF4-FFF2-40B4-BE49-F238E27FC236}">
                <a16:creationId xmlns:a16="http://schemas.microsoft.com/office/drawing/2014/main" id="{68BD49AE-8ECE-7F94-738F-C2AF696684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65626" y="2857500"/>
            <a:ext cx="226219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167"/>
          </a:p>
        </p:txBody>
      </p:sp>
      <p:sp>
        <p:nvSpPr>
          <p:cNvPr id="1111074" name="Line 34">
            <a:extLst>
              <a:ext uri="{FF2B5EF4-FFF2-40B4-BE49-F238E27FC236}">
                <a16:creationId xmlns:a16="http://schemas.microsoft.com/office/drawing/2014/main" id="{1BDAB162-9BC5-68F9-521B-F9796550AF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97261" y="2857500"/>
            <a:ext cx="226218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167"/>
          </a:p>
        </p:txBody>
      </p:sp>
      <p:sp>
        <p:nvSpPr>
          <p:cNvPr id="1111076" name="Line 36">
            <a:extLst>
              <a:ext uri="{FF2B5EF4-FFF2-40B4-BE49-F238E27FC236}">
                <a16:creationId xmlns:a16="http://schemas.microsoft.com/office/drawing/2014/main" id="{F73DE940-9E18-B5A9-8D80-282A10E397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31761" y="1529292"/>
            <a:ext cx="1201208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167"/>
          </a:p>
        </p:txBody>
      </p:sp>
      <p:sp>
        <p:nvSpPr>
          <p:cNvPr id="1111077" name="Line 37">
            <a:extLst>
              <a:ext uri="{FF2B5EF4-FFF2-40B4-BE49-F238E27FC236}">
                <a16:creationId xmlns:a16="http://schemas.microsoft.com/office/drawing/2014/main" id="{A36347A3-5652-A130-1E57-D63DBCEB890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3428" y="4323292"/>
            <a:ext cx="407458" cy="26061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167"/>
          </a:p>
        </p:txBody>
      </p:sp>
      <p:sp>
        <p:nvSpPr>
          <p:cNvPr id="1111081" name="Line 41">
            <a:extLst>
              <a:ext uri="{FF2B5EF4-FFF2-40B4-BE49-F238E27FC236}">
                <a16:creationId xmlns:a16="http://schemas.microsoft.com/office/drawing/2014/main" id="{F3F77C09-1BF8-8E4D-1A64-39804A3A4DCE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7104" y="3110178"/>
            <a:ext cx="1402292" cy="66675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167"/>
          </a:p>
        </p:txBody>
      </p:sp>
      <p:sp>
        <p:nvSpPr>
          <p:cNvPr id="1111091" name="Text Box 51">
            <a:extLst>
              <a:ext uri="{FF2B5EF4-FFF2-40B4-BE49-F238E27FC236}">
                <a16:creationId xmlns:a16="http://schemas.microsoft.com/office/drawing/2014/main" id="{2BDC2648-73C6-A936-4674-20FC15BD3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6633" y="5360459"/>
            <a:ext cx="1426994" cy="29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333">
                <a:latin typeface="Trebuchet MS" panose="020B0703020202090204" pitchFamily="34" charset="0"/>
              </a:rPr>
              <a:t>WINS [Rockwell]</a:t>
            </a:r>
          </a:p>
        </p:txBody>
      </p:sp>
      <p:sp>
        <p:nvSpPr>
          <p:cNvPr id="1111092" name="Text Box 52">
            <a:extLst>
              <a:ext uri="{FF2B5EF4-FFF2-40B4-BE49-F238E27FC236}">
                <a16:creationId xmlns:a16="http://schemas.microsoft.com/office/drawing/2014/main" id="{42B52B7F-3E58-3A43-C6B9-AE98D7DA9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0196" y="4754563"/>
            <a:ext cx="1353256" cy="29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333">
                <a:latin typeface="Trebuchet MS" panose="020B0703020202090204" pitchFamily="34" charset="0"/>
              </a:rPr>
              <a:t>Stargate [Intel]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446DD9F-C1CE-D675-DB79-F891C82E7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532" y="1370542"/>
            <a:ext cx="1137708" cy="72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Line 40">
            <a:extLst>
              <a:ext uri="{FF2B5EF4-FFF2-40B4-BE49-F238E27FC236}">
                <a16:creationId xmlns:a16="http://schemas.microsoft.com/office/drawing/2014/main" id="{2D1685D8-6B69-4E13-B83E-4047186EBE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58354" y="2035970"/>
            <a:ext cx="418042" cy="505354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167"/>
          </a:p>
        </p:txBody>
      </p:sp>
      <p:sp>
        <p:nvSpPr>
          <p:cNvPr id="7" name="Text Box 47">
            <a:extLst>
              <a:ext uri="{FF2B5EF4-FFF2-40B4-BE49-F238E27FC236}">
                <a16:creationId xmlns:a16="http://schemas.microsoft.com/office/drawing/2014/main" id="{3A2EC101-B2EC-AAA1-8673-E08A4ACEE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9442" y="1844146"/>
            <a:ext cx="1170513" cy="502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333">
                <a:latin typeface="Trebuchet MS" panose="020B0703020202090204" pitchFamily="34" charset="0"/>
              </a:rPr>
              <a:t>Telos/Tmote</a:t>
            </a:r>
          </a:p>
          <a:p>
            <a:pPr algn="ctr"/>
            <a:r>
              <a:rPr lang="en-US" altLang="en-US" sz="1333">
                <a:latin typeface="Trebuchet MS" panose="020B0703020202090204" pitchFamily="34" charset="0"/>
              </a:rPr>
              <a:t>[Polastre05]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D2D547DB-435B-9021-020D-204DCBF27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1263">
            <a:off x="7101417" y="2225146"/>
            <a:ext cx="1071563" cy="102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15">
            <a:extLst>
              <a:ext uri="{FF2B5EF4-FFF2-40B4-BE49-F238E27FC236}">
                <a16:creationId xmlns:a16="http://schemas.microsoft.com/office/drawing/2014/main" id="{B6B8C66A-A385-CA1D-273F-4222150DD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6185" y="3082396"/>
            <a:ext cx="1178528" cy="297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333">
                <a:latin typeface="Trebuchet MS" panose="020B0703020202090204" pitchFamily="34" charset="0"/>
              </a:rPr>
              <a:t>Iris [Xbow07]</a:t>
            </a:r>
          </a:p>
        </p:txBody>
      </p:sp>
      <p:sp>
        <p:nvSpPr>
          <p:cNvPr id="10" name="Line 35">
            <a:extLst>
              <a:ext uri="{FF2B5EF4-FFF2-40B4-BE49-F238E27FC236}">
                <a16:creationId xmlns:a16="http://schemas.microsoft.com/office/drawing/2014/main" id="{B4D6B34A-0639-4FFF-0DAA-312B96F49B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75199" y="2857500"/>
            <a:ext cx="226218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167"/>
          </a:p>
        </p:txBody>
      </p:sp>
      <p:sp>
        <p:nvSpPr>
          <p:cNvPr id="11" name="Line 39">
            <a:extLst>
              <a:ext uri="{FF2B5EF4-FFF2-40B4-BE49-F238E27FC236}">
                <a16:creationId xmlns:a16="http://schemas.microsoft.com/office/drawing/2014/main" id="{18C3946F-5B19-918A-26CD-F624B055DBB4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7494985" y="3503745"/>
            <a:ext cx="226218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167"/>
          </a:p>
        </p:txBody>
      </p:sp>
      <p:pic>
        <p:nvPicPr>
          <p:cNvPr id="12" name="Picture 42">
            <a:extLst>
              <a:ext uri="{FF2B5EF4-FFF2-40B4-BE49-F238E27FC236}">
                <a16:creationId xmlns:a16="http://schemas.microsoft.com/office/drawing/2014/main" id="{4A5384AA-8646-8F27-9A3F-8364D7DCF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5417" y="3742532"/>
            <a:ext cx="546365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Line 43">
            <a:extLst>
              <a:ext uri="{FF2B5EF4-FFF2-40B4-BE49-F238E27FC236}">
                <a16:creationId xmlns:a16="http://schemas.microsoft.com/office/drawing/2014/main" id="{557FB05F-D9AB-7194-8BFF-BB51B3517BEE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6292453" y="3475964"/>
            <a:ext cx="226219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167"/>
          </a:p>
        </p:txBody>
      </p:sp>
      <p:pic>
        <p:nvPicPr>
          <p:cNvPr id="14" name="Picture 44">
            <a:extLst>
              <a:ext uri="{FF2B5EF4-FFF2-40B4-BE49-F238E27FC236}">
                <a16:creationId xmlns:a16="http://schemas.microsoft.com/office/drawing/2014/main" id="{0741341C-42CD-E2A6-B81B-78496E4D1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3" t="8945" r="19777" b="7251"/>
          <a:stretch>
            <a:fillRect/>
          </a:stretch>
        </p:blipFill>
        <p:spPr bwMode="auto">
          <a:xfrm>
            <a:off x="6060282" y="3589073"/>
            <a:ext cx="689239" cy="58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5">
            <a:extLst>
              <a:ext uri="{FF2B5EF4-FFF2-40B4-BE49-F238E27FC236}">
                <a16:creationId xmlns:a16="http://schemas.microsoft.com/office/drawing/2014/main" id="{1A050E38-CDCB-5AB8-D4D2-0A4D3C4CC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121"/>
          <a:stretch>
            <a:fillRect/>
          </a:stretch>
        </p:blipFill>
        <p:spPr bwMode="auto">
          <a:xfrm>
            <a:off x="7299854" y="825501"/>
            <a:ext cx="873125" cy="568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Line 46">
            <a:extLst>
              <a:ext uri="{FF2B5EF4-FFF2-40B4-BE49-F238E27FC236}">
                <a16:creationId xmlns:a16="http://schemas.microsoft.com/office/drawing/2014/main" id="{C5DF5A32-8FA0-5C74-33F2-E3777EF7EF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84157" y="1086115"/>
            <a:ext cx="644260" cy="316177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167"/>
          </a:p>
        </p:txBody>
      </p:sp>
      <p:sp>
        <p:nvSpPr>
          <p:cNvPr id="17" name="Text Box 48">
            <a:extLst>
              <a:ext uri="{FF2B5EF4-FFF2-40B4-BE49-F238E27FC236}">
                <a16:creationId xmlns:a16="http://schemas.microsoft.com/office/drawing/2014/main" id="{CF9535F0-A77D-49ED-31FA-BCCD41D6F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647" y="1402292"/>
            <a:ext cx="1061509" cy="502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333">
                <a:latin typeface="Trebuchet MS" panose="020B0703020202090204" pitchFamily="34" charset="0"/>
              </a:rPr>
              <a:t>Tmote Mini</a:t>
            </a:r>
          </a:p>
          <a:p>
            <a:pPr algn="ctr"/>
            <a:r>
              <a:rPr lang="en-US" altLang="en-US" sz="1333">
                <a:latin typeface="Trebuchet MS" panose="020B0703020202090204" pitchFamily="34" charset="0"/>
              </a:rPr>
              <a:t>[Sentilla07]</a:t>
            </a:r>
          </a:p>
        </p:txBody>
      </p:sp>
      <p:sp>
        <p:nvSpPr>
          <p:cNvPr id="18" name="Text Box 49">
            <a:extLst>
              <a:ext uri="{FF2B5EF4-FFF2-40B4-BE49-F238E27FC236}">
                <a16:creationId xmlns:a16="http://schemas.microsoft.com/office/drawing/2014/main" id="{67FDEB74-079F-6014-04E4-A74C9CD91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2258" y="4094428"/>
            <a:ext cx="1151277" cy="502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333">
                <a:latin typeface="Trebuchet MS" panose="020B0703020202090204" pitchFamily="34" charset="0"/>
              </a:rPr>
              <a:t>MicaZ Stamp</a:t>
            </a:r>
          </a:p>
          <a:p>
            <a:pPr algn="ctr"/>
            <a:r>
              <a:rPr lang="en-US" altLang="en-US" sz="1333">
                <a:latin typeface="Trebuchet MS" panose="020B0703020202090204" pitchFamily="34" charset="0"/>
              </a:rPr>
              <a:t>[Xbow06]</a:t>
            </a:r>
          </a:p>
        </p:txBody>
      </p:sp>
      <p:sp>
        <p:nvSpPr>
          <p:cNvPr id="19" name="Text Box 50">
            <a:extLst>
              <a:ext uri="{FF2B5EF4-FFF2-40B4-BE49-F238E27FC236}">
                <a16:creationId xmlns:a16="http://schemas.microsoft.com/office/drawing/2014/main" id="{35BA3365-8D95-604C-C0F5-7EAACE3F0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9624" y="4081199"/>
            <a:ext cx="896399" cy="502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333">
                <a:latin typeface="Trebuchet MS" panose="020B0703020202090204" pitchFamily="34" charset="0"/>
              </a:rPr>
              <a:t>Iris OEM</a:t>
            </a:r>
          </a:p>
          <a:p>
            <a:pPr algn="ctr"/>
            <a:r>
              <a:rPr lang="en-US" altLang="en-US" sz="1333">
                <a:latin typeface="Trebuchet MS" panose="020B0703020202090204" pitchFamily="34" charset="0"/>
              </a:rPr>
              <a:t>[Xbow07]</a:t>
            </a:r>
          </a:p>
        </p:txBody>
      </p:sp>
      <p:sp>
        <p:nvSpPr>
          <p:cNvPr id="20" name="Line 52">
            <a:extLst>
              <a:ext uri="{FF2B5EF4-FFF2-40B4-BE49-F238E27FC236}">
                <a16:creationId xmlns:a16="http://schemas.microsoft.com/office/drawing/2014/main" id="{118DE50D-B4D2-49F8-5C35-245310A33867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7020058" y="3724673"/>
            <a:ext cx="0" cy="289718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167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Low power: multiple year operation using batteries</a:t>
            </a:r>
            <a:endParaRPr lang="en-US" altLang="en-US" sz="3667" dirty="0">
              <a:solidFill>
                <a:srgbClr val="FF0000"/>
              </a:solidFill>
            </a:endParaRPr>
          </a:p>
        </p:txBody>
      </p:sp>
      <p:pic>
        <p:nvPicPr>
          <p:cNvPr id="15362" name="Picture 2" descr="TELOSB">
            <a:extLst>
              <a:ext uri="{FF2B5EF4-FFF2-40B4-BE49-F238E27FC236}">
                <a16:creationId xmlns:a16="http://schemas.microsoft.com/office/drawing/2014/main" id="{359CA379-3CCD-D9DE-760F-70E2D5DA3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6328" y="918898"/>
            <a:ext cx="34925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Angled shot of 4 x AA battery holder with jumper wires. Four AA batteries are installed.">
            <a:extLst>
              <a:ext uri="{FF2B5EF4-FFF2-40B4-BE49-F238E27FC236}">
                <a16:creationId xmlns:a16="http://schemas.microsoft.com/office/drawing/2014/main" id="{3444C4D1-BB5F-A099-A8D5-1EA7A4A8D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538" y="2922324"/>
            <a:ext cx="1681698" cy="126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215C6-323A-F5D4-8A57-68BD90C86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214" y="959227"/>
            <a:ext cx="6036134" cy="4188246"/>
          </a:xfrm>
        </p:spPr>
        <p:txBody>
          <a:bodyPr/>
          <a:lstStyle/>
          <a:p>
            <a:r>
              <a:rPr lang="en-US" altLang="en-US" sz="2800" dirty="0" err="1"/>
              <a:t>P</a:t>
            </a:r>
            <a:r>
              <a:rPr lang="en-US" altLang="en-US" sz="2800" baseline="-25000" dirty="0" err="1"/>
              <a:t>node</a:t>
            </a:r>
            <a:r>
              <a:rPr lang="en-US" altLang="en-US" sz="2800" dirty="0"/>
              <a:t> = P</a:t>
            </a:r>
            <a:r>
              <a:rPr lang="en-US" altLang="en-US" sz="2800" baseline="-25000" dirty="0"/>
              <a:t>CPU</a:t>
            </a:r>
            <a:r>
              <a:rPr lang="en-US" altLang="en-US" sz="2800" dirty="0"/>
              <a:t> + P</a:t>
            </a:r>
            <a:r>
              <a:rPr lang="en-US" altLang="en-US" sz="2800" baseline="-25000" dirty="0"/>
              <a:t>TX</a:t>
            </a:r>
            <a:r>
              <a:rPr lang="en-US" altLang="en-US" sz="2800" dirty="0"/>
              <a:t> + P</a:t>
            </a:r>
            <a:r>
              <a:rPr lang="en-US" altLang="en-US" sz="2800" baseline="-25000" dirty="0"/>
              <a:t>RX</a:t>
            </a:r>
            <a:r>
              <a:rPr lang="en-US" altLang="en-US" sz="2800" dirty="0"/>
              <a:t> + P</a:t>
            </a:r>
            <a:r>
              <a:rPr lang="en-US" altLang="en-US" sz="2800" baseline="-25000" dirty="0"/>
              <a:t>SLEEP</a:t>
            </a:r>
          </a:p>
          <a:p>
            <a:r>
              <a:rPr lang="en-US" dirty="0"/>
              <a:t>E</a:t>
            </a:r>
            <a:r>
              <a:rPr lang="en-US" baseline="-25000" dirty="0"/>
              <a:t>BATT</a:t>
            </a:r>
            <a:r>
              <a:rPr lang="en-US" dirty="0"/>
              <a:t> = </a:t>
            </a:r>
            <a:r>
              <a:rPr lang="en-US" dirty="0" err="1"/>
              <a:t>P</a:t>
            </a:r>
            <a:r>
              <a:rPr lang="en-US" baseline="-25000" dirty="0" err="1"/>
              <a:t>node</a:t>
            </a:r>
            <a:r>
              <a:rPr lang="en-US" dirty="0"/>
              <a:t> * lifetime</a:t>
            </a:r>
          </a:p>
          <a:p>
            <a:endParaRPr lang="en-US" dirty="0"/>
          </a:p>
          <a:p>
            <a:r>
              <a:rPr lang="en-US" dirty="0"/>
              <a:t>Lifetime ⬆️, </a:t>
            </a:r>
            <a:r>
              <a:rPr lang="en-US" dirty="0" err="1"/>
              <a:t>P</a:t>
            </a:r>
            <a:r>
              <a:rPr lang="en-US" baseline="-25000" dirty="0" err="1"/>
              <a:t>node</a:t>
            </a:r>
            <a:r>
              <a:rPr lang="en-US" dirty="0"/>
              <a:t>⬇️</a:t>
            </a:r>
          </a:p>
          <a:p>
            <a:pPr lvl="1"/>
            <a:r>
              <a:rPr lang="en-US" altLang="en-US" sz="2400" dirty="0"/>
              <a:t>P</a:t>
            </a:r>
            <a:r>
              <a:rPr lang="en-US" altLang="en-US" sz="2400" baseline="-25000" dirty="0"/>
              <a:t>CPU</a:t>
            </a:r>
            <a:r>
              <a:rPr lang="en-US" altLang="en-US" sz="2400" dirty="0"/>
              <a:t> ≫ P</a:t>
            </a:r>
            <a:r>
              <a:rPr lang="en-US" altLang="en-US" sz="2400" baseline="-25000" dirty="0"/>
              <a:t>SLEEP</a:t>
            </a:r>
            <a:endParaRPr lang="en-US" altLang="en-US" baseline="-25000" dirty="0"/>
          </a:p>
          <a:p>
            <a:pPr lvl="1"/>
            <a:r>
              <a:rPr lang="en-US" altLang="en-US" sz="2400" dirty="0"/>
              <a:t>P</a:t>
            </a:r>
            <a:r>
              <a:rPr lang="en-US" altLang="en-US" sz="2400" baseline="-25000" dirty="0"/>
              <a:t>TX</a:t>
            </a:r>
            <a:r>
              <a:rPr lang="en-US" altLang="en-US" dirty="0"/>
              <a:t> ≫ </a:t>
            </a:r>
            <a:r>
              <a:rPr lang="en-US" altLang="en-US" sz="2400" dirty="0"/>
              <a:t>P</a:t>
            </a:r>
            <a:r>
              <a:rPr lang="en-US" altLang="en-US" sz="2400" baseline="-25000" dirty="0"/>
              <a:t>SLEEP </a:t>
            </a:r>
          </a:p>
          <a:p>
            <a:pPr lvl="1"/>
            <a:r>
              <a:rPr lang="en-US" altLang="en-US" sz="2400" dirty="0"/>
              <a:t>P</a:t>
            </a:r>
            <a:r>
              <a:rPr lang="en-US" altLang="en-US" sz="2400" baseline="-25000" dirty="0"/>
              <a:t>RX </a:t>
            </a:r>
            <a:r>
              <a:rPr lang="en-US" altLang="en-US" dirty="0"/>
              <a:t>≫ </a:t>
            </a:r>
            <a:r>
              <a:rPr lang="en-US" altLang="en-US" sz="2400" dirty="0"/>
              <a:t>P</a:t>
            </a:r>
            <a:r>
              <a:rPr lang="en-US" altLang="en-US" sz="2400" baseline="-25000" dirty="0"/>
              <a:t>SLEEP</a:t>
            </a:r>
          </a:p>
          <a:p>
            <a:pPr lvl="1"/>
            <a:r>
              <a:rPr lang="en-US" baseline="-25000" dirty="0"/>
              <a:t>→ Minimize compute, TX, RX</a:t>
            </a:r>
          </a:p>
          <a:p>
            <a:pPr lvl="1"/>
            <a:r>
              <a:rPr lang="en-US" baseline="-25000" dirty="0"/>
              <a:t>→ Maximize sleep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AB54813-C3B1-8782-58E7-7BA28CB50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5296960"/>
            <a:ext cx="2057400" cy="304271"/>
          </a:xfrm>
        </p:spPr>
        <p:txBody>
          <a:bodyPr/>
          <a:lstStyle/>
          <a:p>
            <a:fld id="{97DF29D8-82B9-484F-B548-84A41B606405}" type="slidenum">
              <a:rPr lang="en-US" altLang="en-US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975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>
            <a:spLocks noGrp="1"/>
          </p:cNvSpPr>
          <p:nvPr>
            <p:ph type="title"/>
          </p:nvPr>
        </p:nvSpPr>
        <p:spPr>
          <a:xfrm>
            <a:off x="107207" y="89647"/>
            <a:ext cx="7793866" cy="788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F6C"/>
              </a:buClr>
              <a:buSzPts val="3300"/>
              <a:buFont typeface="Trebuchet MS"/>
              <a:buNone/>
            </a:pPr>
            <a:r>
              <a:rPr lang="en-US" dirty="0"/>
              <a:t>Today’s Goals</a:t>
            </a:r>
            <a:endParaRPr dirty="0"/>
          </a:p>
        </p:txBody>
      </p:sp>
      <p:sp>
        <p:nvSpPr>
          <p:cNvPr id="89" name="Google Shape;89;p2"/>
          <p:cNvSpPr txBox="1">
            <a:spLocks noGrp="1"/>
          </p:cNvSpPr>
          <p:nvPr>
            <p:ph type="body" idx="1"/>
          </p:nvPr>
        </p:nvSpPr>
        <p:spPr>
          <a:xfrm>
            <a:off x="107213" y="959227"/>
            <a:ext cx="8929217" cy="4188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46" lvl="0" indent="-17144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IEEE 802.15.4 packet format</a:t>
            </a:r>
          </a:p>
          <a:p>
            <a:pPr marL="171446" lvl="0" indent="-17144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endParaRPr lang="en-US" sz="2000" dirty="0"/>
          </a:p>
          <a:p>
            <a:pPr marL="171446" lvl="0" indent="-17144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Investigate a decade of low power MAC research</a:t>
            </a:r>
          </a:p>
          <a:p>
            <a:pPr marL="171446" lvl="0" indent="-17144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endParaRPr lang="en-US" sz="2000" dirty="0"/>
          </a:p>
          <a:p>
            <a:pPr marL="171446" lvl="0" indent="-17144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endParaRPr lang="en-US" sz="2000" dirty="0"/>
          </a:p>
          <a:p>
            <a:pPr marL="0" lvl="0" indent="0" algn="l" rtl="0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</p:txBody>
      </p:sp>
      <p:sp>
        <p:nvSpPr>
          <p:cNvPr id="90" name="Google Shape;90;p2"/>
          <p:cNvSpPr txBox="1">
            <a:spLocks noGrp="1"/>
          </p:cNvSpPr>
          <p:nvPr>
            <p:ph type="sldNum" idx="12"/>
          </p:nvPr>
        </p:nvSpPr>
        <p:spPr>
          <a:xfrm>
            <a:off x="6457950" y="5296960"/>
            <a:ext cx="20574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C8030-CDA7-87AA-C8E5-2E20DF3CF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power MAC principles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46658-5AA1-1337-E79F-1EE24C2CB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212" y="959227"/>
            <a:ext cx="6350737" cy="4188246"/>
          </a:xfrm>
        </p:spPr>
        <p:txBody>
          <a:bodyPr>
            <a:normAutofit/>
          </a:bodyPr>
          <a:lstStyle/>
          <a:p>
            <a:r>
              <a:rPr lang="en-US" sz="1800" dirty="0"/>
              <a:t>Communication is possible if one device is receiving while other is transmitting</a:t>
            </a:r>
          </a:p>
          <a:p>
            <a:r>
              <a:rPr lang="en-US" sz="1800" dirty="0"/>
              <a:t>Devices can only coordinate using the data communication channel (i.e. no out-of-band communication)</a:t>
            </a:r>
          </a:p>
          <a:p>
            <a:pPr lvl="1"/>
            <a:r>
              <a:rPr lang="en-US" sz="1400" dirty="0"/>
              <a:t>No global synchronization mechanism</a:t>
            </a:r>
          </a:p>
          <a:p>
            <a:r>
              <a:rPr lang="en-US" sz="1800" dirty="0"/>
              <a:t>Goal: scheme to schedule TX and RX to permit communication while minimizing energy</a:t>
            </a:r>
          </a:p>
          <a:p>
            <a:r>
              <a:rPr lang="en-US" sz="1800" dirty="0"/>
              <a:t>Energy is paramount, but additional metrics:</a:t>
            </a:r>
          </a:p>
          <a:p>
            <a:pPr lvl="1"/>
            <a:r>
              <a:rPr lang="en-US" sz="1600" dirty="0"/>
              <a:t>Latency</a:t>
            </a:r>
          </a:p>
          <a:p>
            <a:pPr lvl="1"/>
            <a:r>
              <a:rPr lang="en-US" sz="1600" dirty="0"/>
              <a:t>Throughput</a:t>
            </a:r>
          </a:p>
          <a:p>
            <a:pPr lvl="1"/>
            <a:r>
              <a:rPr lang="en-US" sz="1600" dirty="0"/>
              <a:t>Reliability</a:t>
            </a:r>
          </a:p>
          <a:p>
            <a:pPr lvl="1"/>
            <a:r>
              <a:rPr lang="en-US" sz="1600" dirty="0"/>
              <a:t>Network scale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9AF901-36A8-B144-B748-CCA4F52C49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5993E60-4B19-6C30-571E-431B2FD233BA}"/>
              </a:ext>
            </a:extLst>
          </p:cNvPr>
          <p:cNvSpPr/>
          <p:nvPr/>
        </p:nvSpPr>
        <p:spPr>
          <a:xfrm>
            <a:off x="6538539" y="1185883"/>
            <a:ext cx="521208" cy="5212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EFBA432-3C73-E26A-C7FA-19E36EA31271}"/>
              </a:ext>
            </a:extLst>
          </p:cNvPr>
          <p:cNvSpPr/>
          <p:nvPr/>
        </p:nvSpPr>
        <p:spPr>
          <a:xfrm>
            <a:off x="7901073" y="1191152"/>
            <a:ext cx="521208" cy="5212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B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E46EB1-0171-0325-9CDA-A3670646BEB7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7059747" y="1446486"/>
            <a:ext cx="841326" cy="5270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-Point Star 7">
            <a:extLst>
              <a:ext uri="{FF2B5EF4-FFF2-40B4-BE49-F238E27FC236}">
                <a16:creationId xmlns:a16="http://schemas.microsoft.com/office/drawing/2014/main" id="{B6497A17-FD1F-9DA9-2347-FCE06223FBE3}"/>
              </a:ext>
            </a:extLst>
          </p:cNvPr>
          <p:cNvSpPr/>
          <p:nvPr/>
        </p:nvSpPr>
        <p:spPr>
          <a:xfrm>
            <a:off x="5495278" y="2024971"/>
            <a:ext cx="3541509" cy="3011383"/>
          </a:xfrm>
          <a:prstGeom prst="star7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solidFill>
                  <a:schemeClr val="tx1"/>
                </a:solidFill>
              </a:rPr>
              <a:t>Both</a:t>
            </a:r>
            <a:r>
              <a:rPr lang="en-US" sz="1400" dirty="0">
                <a:solidFill>
                  <a:schemeClr val="tx1"/>
                </a:solidFill>
              </a:rPr>
              <a:t> devices want to minimize the time they are receiving or transmitting (i.e. their radio is on) to reduce power draw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132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A0081-1C54-2366-7AC7-FEE393F5E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Low Power Listening (LPL) - B-MAC (2004)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62658-EC11-3244-B761-F8D22CF59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213" y="3582185"/>
            <a:ext cx="8929217" cy="156528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Method:</a:t>
            </a:r>
          </a:p>
          <a:p>
            <a:pPr lvl="1"/>
            <a:r>
              <a:rPr lang="en-US" dirty="0"/>
              <a:t>Receiver periodically samples the channel</a:t>
            </a:r>
          </a:p>
          <a:p>
            <a:pPr lvl="1"/>
            <a:r>
              <a:rPr lang="en-US" dirty="0"/>
              <a:t>Transmitter sends a preamble long enough to ensure receiver will detect it</a:t>
            </a:r>
          </a:p>
          <a:p>
            <a:pPr lvl="1"/>
            <a:r>
              <a:rPr lang="en-US" dirty="0"/>
              <a:t>Upon detection, receiver stays awake to receive transmitted packet</a:t>
            </a:r>
          </a:p>
          <a:p>
            <a:pPr lvl="1"/>
            <a:r>
              <a:rPr lang="en-US" dirty="0"/>
              <a:t>Receiver ACKs if packet received correctly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B4833-67A8-F626-B32C-5492538B9F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AD2E8D-CA6B-5608-E9F4-C9D0E132F176}"/>
              </a:ext>
            </a:extLst>
          </p:cNvPr>
          <p:cNvSpPr/>
          <p:nvPr/>
        </p:nvSpPr>
        <p:spPr>
          <a:xfrm>
            <a:off x="2105712" y="922388"/>
            <a:ext cx="314325" cy="1104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350" dirty="0"/>
              <a:t>CCA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470B3D-05C0-9C6F-D498-A869229D84B2}"/>
              </a:ext>
            </a:extLst>
          </p:cNvPr>
          <p:cNvSpPr txBox="1"/>
          <p:nvPr/>
        </p:nvSpPr>
        <p:spPr>
          <a:xfrm>
            <a:off x="95858" y="1502712"/>
            <a:ext cx="132039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Receiver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5666CC-A18A-8B89-519E-7D497E252EF4}"/>
              </a:ext>
            </a:extLst>
          </p:cNvPr>
          <p:cNvSpPr txBox="1"/>
          <p:nvPr/>
        </p:nvSpPr>
        <p:spPr>
          <a:xfrm>
            <a:off x="95858" y="2702311"/>
            <a:ext cx="132039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Transmitter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D348D4-4A04-7A7B-F826-F780C6BAD453}"/>
              </a:ext>
            </a:extLst>
          </p:cNvPr>
          <p:cNvSpPr/>
          <p:nvPr/>
        </p:nvSpPr>
        <p:spPr>
          <a:xfrm>
            <a:off x="1416253" y="1360538"/>
            <a:ext cx="675723" cy="6667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Sleep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44B9CF-1218-7B6E-4FF9-06D3A02EE46F}"/>
              </a:ext>
            </a:extLst>
          </p:cNvPr>
          <p:cNvSpPr/>
          <p:nvPr/>
        </p:nvSpPr>
        <p:spPr>
          <a:xfrm>
            <a:off x="2433773" y="1360538"/>
            <a:ext cx="1351446" cy="6667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Sleep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ED0A35-567F-B0B1-6A31-EC60BA3FFA5C}"/>
              </a:ext>
            </a:extLst>
          </p:cNvPr>
          <p:cNvSpPr/>
          <p:nvPr/>
        </p:nvSpPr>
        <p:spPr>
          <a:xfrm>
            <a:off x="3798955" y="922388"/>
            <a:ext cx="314325" cy="1104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350" dirty="0"/>
              <a:t>CCA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2449739-695D-0FAE-DDAE-2F274B78B0F2}"/>
              </a:ext>
            </a:extLst>
          </p:cNvPr>
          <p:cNvSpPr/>
          <p:nvPr/>
        </p:nvSpPr>
        <p:spPr>
          <a:xfrm>
            <a:off x="4140752" y="1360538"/>
            <a:ext cx="1351446" cy="6667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Sleep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206BEE-B1F8-29B4-7C47-B34FD63B5D4E}"/>
              </a:ext>
            </a:extLst>
          </p:cNvPr>
          <p:cNvSpPr/>
          <p:nvPr/>
        </p:nvSpPr>
        <p:spPr>
          <a:xfrm>
            <a:off x="5847730" y="922388"/>
            <a:ext cx="864155" cy="11049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350" dirty="0"/>
              <a:t>RX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2E1547-E243-7717-59BC-D53B76C66C4B}"/>
              </a:ext>
            </a:extLst>
          </p:cNvPr>
          <p:cNvSpPr/>
          <p:nvPr/>
        </p:nvSpPr>
        <p:spPr>
          <a:xfrm>
            <a:off x="1406746" y="2433438"/>
            <a:ext cx="2861166" cy="6667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Sleep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6D46F3-5D44-AB67-7936-0C2854394CDA}"/>
              </a:ext>
            </a:extLst>
          </p:cNvPr>
          <p:cNvSpPr/>
          <p:nvPr/>
        </p:nvSpPr>
        <p:spPr>
          <a:xfrm>
            <a:off x="4267912" y="2199523"/>
            <a:ext cx="1859511" cy="90066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350" dirty="0"/>
              <a:t>Preamble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65082A3-2A0F-8575-1A9D-4D2F796C9672}"/>
              </a:ext>
            </a:extLst>
          </p:cNvPr>
          <p:cNvSpPr/>
          <p:nvPr/>
        </p:nvSpPr>
        <p:spPr>
          <a:xfrm>
            <a:off x="6127424" y="2199522"/>
            <a:ext cx="584462" cy="90066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350" dirty="0"/>
              <a:t>TX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8C3ED1B-8099-FA92-DAC0-F8E577B07209}"/>
              </a:ext>
            </a:extLst>
          </p:cNvPr>
          <p:cNvSpPr/>
          <p:nvPr/>
        </p:nvSpPr>
        <p:spPr>
          <a:xfrm>
            <a:off x="6730740" y="1361063"/>
            <a:ext cx="1351446" cy="6667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Sleep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934C5-C855-25BA-52F6-066AE9AB9645}"/>
              </a:ext>
            </a:extLst>
          </p:cNvPr>
          <p:cNvSpPr/>
          <p:nvPr/>
        </p:nvSpPr>
        <p:spPr>
          <a:xfrm>
            <a:off x="8099115" y="922388"/>
            <a:ext cx="314325" cy="1104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350" dirty="0"/>
              <a:t>CCA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F63BB7-5DAB-0A85-ECAC-545208FDAB1E}"/>
              </a:ext>
            </a:extLst>
          </p:cNvPr>
          <p:cNvSpPr/>
          <p:nvPr/>
        </p:nvSpPr>
        <p:spPr>
          <a:xfrm>
            <a:off x="6730739" y="2432913"/>
            <a:ext cx="2413261" cy="6667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Sleep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0983CA-C2B4-80FF-A458-E0731579D9A2}"/>
              </a:ext>
            </a:extLst>
          </p:cNvPr>
          <p:cNvSpPr/>
          <p:nvPr/>
        </p:nvSpPr>
        <p:spPr>
          <a:xfrm>
            <a:off x="8437719" y="1358044"/>
            <a:ext cx="706281" cy="6667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Sleep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A6AE1EB-1C1A-680A-3DEF-C3B5985FA90B}"/>
              </a:ext>
            </a:extLst>
          </p:cNvPr>
          <p:cNvSpPr txBox="1"/>
          <p:nvPr/>
        </p:nvSpPr>
        <p:spPr>
          <a:xfrm>
            <a:off x="0" y="5443620"/>
            <a:ext cx="685328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Versatile Low Power Media Access for Wireless Sensor Networks. Joseph </a:t>
            </a:r>
            <a:r>
              <a:rPr lang="en-US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Polastre</a:t>
            </a:r>
            <a:r>
              <a:rPr lang="en-US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Jason Hill and David Culler. </a:t>
            </a:r>
            <a:r>
              <a:rPr lang="en-US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SenSys</a:t>
            </a:r>
            <a:r>
              <a:rPr lang="en-US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2004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1352B7B-3FC0-5B1F-E93E-2845062167F8}"/>
              </a:ext>
            </a:extLst>
          </p:cNvPr>
          <p:cNvSpPr/>
          <p:nvPr/>
        </p:nvSpPr>
        <p:spPr>
          <a:xfrm>
            <a:off x="5509127" y="922388"/>
            <a:ext cx="314325" cy="1104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350" dirty="0"/>
              <a:t>CCA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0376A10-F092-2FFE-A88A-B586E3E253B5}"/>
              </a:ext>
            </a:extLst>
          </p:cNvPr>
          <p:cNvSpPr/>
          <p:nvPr/>
        </p:nvSpPr>
        <p:spPr>
          <a:xfrm>
            <a:off x="6728814" y="919895"/>
            <a:ext cx="159231" cy="11049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/>
              <a:t>TX ACK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A8BF2C1-96BB-AAF6-80AA-92C28915CDF7}"/>
              </a:ext>
            </a:extLst>
          </p:cNvPr>
          <p:cNvSpPr/>
          <p:nvPr/>
        </p:nvSpPr>
        <p:spPr>
          <a:xfrm>
            <a:off x="6733201" y="2197027"/>
            <a:ext cx="138939" cy="9026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/>
              <a:t>RX ACK</a:t>
            </a:r>
          </a:p>
        </p:txBody>
      </p:sp>
    </p:spTree>
    <p:extLst>
      <p:ext uri="{BB962C8B-B14F-4D97-AF65-F5344CB8AC3E}">
        <p14:creationId xmlns:p14="http://schemas.microsoft.com/office/powerpoint/2010/main" val="323374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  <p:bldP spid="33" grpId="0" animBg="1"/>
      <p:bldP spid="3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20" name="Picture 8">
            <a:extLst>
              <a:ext uri="{FF2B5EF4-FFF2-40B4-BE49-F238E27FC236}">
                <a16:creationId xmlns:a16="http://schemas.microsoft.com/office/drawing/2014/main" id="{8160773C-758E-E002-A04C-15CB12A72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740" y="1397000"/>
            <a:ext cx="3565260" cy="285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4" name="Rectangle 2">
            <a:extLst>
              <a:ext uri="{FF2B5EF4-FFF2-40B4-BE49-F238E27FC236}">
                <a16:creationId xmlns:a16="http://schemas.microsoft.com/office/drawing/2014/main" id="{F5C66F02-0546-25C3-89E6-E9098DD95B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LPL performance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C850086B-1AE5-1AB0-760E-F40E25FFE5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7213" y="959227"/>
            <a:ext cx="4324867" cy="418824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dirty="0"/>
              <a:t>CCA check interval</a:t>
            </a:r>
          </a:p>
          <a:p>
            <a:pPr lvl="1" eaLnBrk="1" hangingPunct="1"/>
            <a:r>
              <a:rPr lang="en-US" altLang="en-US" sz="1800" dirty="0">
                <a:latin typeface="Helvetica" pitchFamily="2" charset="0"/>
              </a:rPr>
              <a:t>Too small: energy wasted on idle listening</a:t>
            </a:r>
          </a:p>
          <a:p>
            <a:pPr lvl="1" eaLnBrk="1" hangingPunct="1"/>
            <a:r>
              <a:rPr lang="en-US" altLang="en-US" sz="1800" dirty="0">
                <a:latin typeface="Helvetica" pitchFamily="2" charset="0"/>
              </a:rPr>
              <a:t>Too large: energy wasted on transmissions (long preambles)</a:t>
            </a:r>
          </a:p>
          <a:p>
            <a:pPr eaLnBrk="1" hangingPunct="1"/>
            <a:r>
              <a:rPr lang="en-US" altLang="en-US" sz="2000" dirty="0"/>
              <a:t>In general, it’s better to have larger preambles than to check more often!</a:t>
            </a:r>
          </a:p>
        </p:txBody>
      </p:sp>
      <p:sp>
        <p:nvSpPr>
          <p:cNvPr id="13317" name="Text Box 8">
            <a:extLst>
              <a:ext uri="{FF2B5EF4-FFF2-40B4-BE49-F238E27FC236}">
                <a16:creationId xmlns:a16="http://schemas.microsoft.com/office/drawing/2014/main" id="{5D4EA3A6-F8EA-219D-156E-4FBAB90B9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8096" y="1040716"/>
            <a:ext cx="1770063" cy="451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167"/>
              <a:t>Sensor sample period – controls the packet rate</a:t>
            </a:r>
          </a:p>
        </p:txBody>
      </p:sp>
      <p:sp>
        <p:nvSpPr>
          <p:cNvPr id="13318" name="Line 9">
            <a:extLst>
              <a:ext uri="{FF2B5EF4-FFF2-40B4-BE49-F238E27FC236}">
                <a16:creationId xmlns:a16="http://schemas.microsoft.com/office/drawing/2014/main" id="{7216BCA6-D68B-07B5-E642-03EBCBDC567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5687" y="1492250"/>
            <a:ext cx="447813" cy="476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167"/>
          </a:p>
        </p:txBody>
      </p:sp>
      <p:sp>
        <p:nvSpPr>
          <p:cNvPr id="13321" name="Text Box 8">
            <a:extLst>
              <a:ext uri="{FF2B5EF4-FFF2-40B4-BE49-F238E27FC236}">
                <a16:creationId xmlns:a16="http://schemas.microsoft.com/office/drawing/2014/main" id="{9D6011F5-2245-3D27-D0C7-B9C4EC1F9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2438" y="4318000"/>
            <a:ext cx="22780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000" dirty="0"/>
              <a:t>Time between listening </a:t>
            </a:r>
          </a:p>
          <a:p>
            <a:pPr algn="ctr" eaLnBrk="1" hangingPunct="1"/>
            <a:r>
              <a:rPr lang="en-US" altLang="en-US" sz="1000" dirty="0"/>
              <a:t>(checking if the channel is idle)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B2ECAA-A2A5-2F28-71F6-B7B68A5E0A34}"/>
              </a:ext>
            </a:extLst>
          </p:cNvPr>
          <p:cNvSpPr txBox="1"/>
          <p:nvPr/>
        </p:nvSpPr>
        <p:spPr>
          <a:xfrm>
            <a:off x="0" y="5443620"/>
            <a:ext cx="685328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Versatile Low Power Media Access for Wireless Sensor Networks. Joseph </a:t>
            </a:r>
            <a:r>
              <a:rPr lang="en-US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Polastre</a:t>
            </a:r>
            <a:r>
              <a:rPr lang="en-US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Jason Hill and David Culler. </a:t>
            </a:r>
            <a:r>
              <a:rPr lang="en-US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SenSys</a:t>
            </a:r>
            <a:r>
              <a:rPr lang="en-US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2004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A0081-1C54-2366-7AC7-FEE393F5E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LPL Drawback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B4833-67A8-F626-B32C-5492538B9F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AD2E8D-CA6B-5608-E9F4-C9D0E132F176}"/>
              </a:ext>
            </a:extLst>
          </p:cNvPr>
          <p:cNvSpPr/>
          <p:nvPr/>
        </p:nvSpPr>
        <p:spPr>
          <a:xfrm>
            <a:off x="2105712" y="922388"/>
            <a:ext cx="314325" cy="1104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350" dirty="0"/>
              <a:t>CCA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470B3D-05C0-9C6F-D498-A869229D84B2}"/>
              </a:ext>
            </a:extLst>
          </p:cNvPr>
          <p:cNvSpPr txBox="1"/>
          <p:nvPr/>
        </p:nvSpPr>
        <p:spPr>
          <a:xfrm>
            <a:off x="95858" y="1502712"/>
            <a:ext cx="132039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Receiver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5666CC-A18A-8B89-519E-7D497E252EF4}"/>
              </a:ext>
            </a:extLst>
          </p:cNvPr>
          <p:cNvSpPr txBox="1"/>
          <p:nvPr/>
        </p:nvSpPr>
        <p:spPr>
          <a:xfrm>
            <a:off x="95858" y="2702311"/>
            <a:ext cx="132039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Transmitter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D348D4-4A04-7A7B-F826-F780C6BAD453}"/>
              </a:ext>
            </a:extLst>
          </p:cNvPr>
          <p:cNvSpPr/>
          <p:nvPr/>
        </p:nvSpPr>
        <p:spPr>
          <a:xfrm>
            <a:off x="1416253" y="1360538"/>
            <a:ext cx="675723" cy="6667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Sleep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44B9CF-1218-7B6E-4FF9-06D3A02EE46F}"/>
              </a:ext>
            </a:extLst>
          </p:cNvPr>
          <p:cNvSpPr/>
          <p:nvPr/>
        </p:nvSpPr>
        <p:spPr>
          <a:xfrm>
            <a:off x="2433773" y="1360538"/>
            <a:ext cx="1351446" cy="6667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Sleep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ED0A35-567F-B0B1-6A31-EC60BA3FFA5C}"/>
              </a:ext>
            </a:extLst>
          </p:cNvPr>
          <p:cNvSpPr/>
          <p:nvPr/>
        </p:nvSpPr>
        <p:spPr>
          <a:xfrm>
            <a:off x="3798955" y="922388"/>
            <a:ext cx="314325" cy="1104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350" dirty="0"/>
              <a:t>CCA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2449739-695D-0FAE-DDAE-2F274B78B0F2}"/>
              </a:ext>
            </a:extLst>
          </p:cNvPr>
          <p:cNvSpPr/>
          <p:nvPr/>
        </p:nvSpPr>
        <p:spPr>
          <a:xfrm>
            <a:off x="4140752" y="1360538"/>
            <a:ext cx="1351446" cy="6667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Sleep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206BEE-B1F8-29B4-7C47-B34FD63B5D4E}"/>
              </a:ext>
            </a:extLst>
          </p:cNvPr>
          <p:cNvSpPr/>
          <p:nvPr/>
        </p:nvSpPr>
        <p:spPr>
          <a:xfrm>
            <a:off x="5847730" y="922388"/>
            <a:ext cx="864155" cy="11049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350" dirty="0"/>
              <a:t>RX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2E1547-E243-7717-59BC-D53B76C66C4B}"/>
              </a:ext>
            </a:extLst>
          </p:cNvPr>
          <p:cNvSpPr/>
          <p:nvPr/>
        </p:nvSpPr>
        <p:spPr>
          <a:xfrm>
            <a:off x="1406746" y="2433438"/>
            <a:ext cx="2861166" cy="6667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Sleep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6D46F3-5D44-AB67-7936-0C2854394CDA}"/>
              </a:ext>
            </a:extLst>
          </p:cNvPr>
          <p:cNvSpPr/>
          <p:nvPr/>
        </p:nvSpPr>
        <p:spPr>
          <a:xfrm>
            <a:off x="4267912" y="2199523"/>
            <a:ext cx="1859511" cy="90066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350" dirty="0"/>
              <a:t>Preamble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65082A3-2A0F-8575-1A9D-4D2F796C9672}"/>
              </a:ext>
            </a:extLst>
          </p:cNvPr>
          <p:cNvSpPr/>
          <p:nvPr/>
        </p:nvSpPr>
        <p:spPr>
          <a:xfrm>
            <a:off x="6127424" y="2199522"/>
            <a:ext cx="584462" cy="90066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350" dirty="0"/>
              <a:t>TX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8C3ED1B-8099-FA92-DAC0-F8E577B07209}"/>
              </a:ext>
            </a:extLst>
          </p:cNvPr>
          <p:cNvSpPr/>
          <p:nvPr/>
        </p:nvSpPr>
        <p:spPr>
          <a:xfrm>
            <a:off x="6730740" y="1361063"/>
            <a:ext cx="1351446" cy="6667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Sleep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55934C5-C855-25BA-52F6-066AE9AB9645}"/>
              </a:ext>
            </a:extLst>
          </p:cNvPr>
          <p:cNvSpPr/>
          <p:nvPr/>
        </p:nvSpPr>
        <p:spPr>
          <a:xfrm>
            <a:off x="8099115" y="922388"/>
            <a:ext cx="314325" cy="1104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350" dirty="0"/>
              <a:t>CCA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F63BB7-5DAB-0A85-ECAC-545208FDAB1E}"/>
              </a:ext>
            </a:extLst>
          </p:cNvPr>
          <p:cNvSpPr/>
          <p:nvPr/>
        </p:nvSpPr>
        <p:spPr>
          <a:xfrm>
            <a:off x="6730739" y="2432913"/>
            <a:ext cx="2413261" cy="6667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Sleep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0983CA-C2B4-80FF-A458-E0731579D9A2}"/>
              </a:ext>
            </a:extLst>
          </p:cNvPr>
          <p:cNvSpPr/>
          <p:nvPr/>
        </p:nvSpPr>
        <p:spPr>
          <a:xfrm>
            <a:off x="8437719" y="1358044"/>
            <a:ext cx="706281" cy="6667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Sleep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1352B7B-3FC0-5B1F-E93E-2845062167F8}"/>
              </a:ext>
            </a:extLst>
          </p:cNvPr>
          <p:cNvSpPr/>
          <p:nvPr/>
        </p:nvSpPr>
        <p:spPr>
          <a:xfrm>
            <a:off x="5509127" y="922388"/>
            <a:ext cx="314325" cy="1104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350" dirty="0"/>
              <a:t>CCA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0376A10-F092-2FFE-A88A-B586E3E253B5}"/>
              </a:ext>
            </a:extLst>
          </p:cNvPr>
          <p:cNvSpPr/>
          <p:nvPr/>
        </p:nvSpPr>
        <p:spPr>
          <a:xfrm>
            <a:off x="6728814" y="919895"/>
            <a:ext cx="159231" cy="11049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/>
              <a:t>TX ACK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A8BF2C1-96BB-AAF6-80AA-92C28915CDF7}"/>
              </a:ext>
            </a:extLst>
          </p:cNvPr>
          <p:cNvSpPr/>
          <p:nvPr/>
        </p:nvSpPr>
        <p:spPr>
          <a:xfrm>
            <a:off x="6733201" y="2197027"/>
            <a:ext cx="138939" cy="9026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/>
              <a:t>RX ACK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9C29EC9-B54D-A553-8CA5-9065456F0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207" y="4561758"/>
            <a:ext cx="4991561" cy="1063595"/>
          </a:xfrm>
        </p:spPr>
        <p:txBody>
          <a:bodyPr>
            <a:normAutofit/>
          </a:bodyPr>
          <a:lstStyle/>
          <a:p>
            <a:r>
              <a:rPr lang="en-US" sz="2000" dirty="0"/>
              <a:t>Spend time listening to packets for someone else!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6EF85D-2593-E7F3-7469-80FDFEC60FA0}"/>
              </a:ext>
            </a:extLst>
          </p:cNvPr>
          <p:cNvSpPr/>
          <p:nvPr/>
        </p:nvSpPr>
        <p:spPr>
          <a:xfrm>
            <a:off x="5396178" y="4832951"/>
            <a:ext cx="521208" cy="5212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A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0F0551F-3E01-8D62-767F-959A13CAC719}"/>
              </a:ext>
            </a:extLst>
          </p:cNvPr>
          <p:cNvSpPr/>
          <p:nvPr/>
        </p:nvSpPr>
        <p:spPr>
          <a:xfrm>
            <a:off x="6097670" y="4940345"/>
            <a:ext cx="521208" cy="5212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B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C238858-3844-7EA0-ABFE-F4470998AFE3}"/>
              </a:ext>
            </a:extLst>
          </p:cNvPr>
          <p:cNvSpPr/>
          <p:nvPr/>
        </p:nvSpPr>
        <p:spPr>
          <a:xfrm>
            <a:off x="6709391" y="4772734"/>
            <a:ext cx="521208" cy="5212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C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3177239-3CAC-C23E-9AA6-C0549742C460}"/>
              </a:ext>
            </a:extLst>
          </p:cNvPr>
          <p:cNvSpPr/>
          <p:nvPr/>
        </p:nvSpPr>
        <p:spPr>
          <a:xfrm>
            <a:off x="5317278" y="4561757"/>
            <a:ext cx="2206644" cy="112009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6C7E63F-CD9C-FFD9-47EE-B41B37729430}"/>
              </a:ext>
            </a:extLst>
          </p:cNvPr>
          <p:cNvSpPr/>
          <p:nvPr/>
        </p:nvSpPr>
        <p:spPr>
          <a:xfrm>
            <a:off x="1963037" y="3252001"/>
            <a:ext cx="314325" cy="1104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350" dirty="0"/>
              <a:t>CCA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498C9DB-E48F-A48D-3089-1093C5505D40}"/>
              </a:ext>
            </a:extLst>
          </p:cNvPr>
          <p:cNvSpPr txBox="1"/>
          <p:nvPr/>
        </p:nvSpPr>
        <p:spPr>
          <a:xfrm>
            <a:off x="86351" y="3832325"/>
            <a:ext cx="132039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Receiver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BE7A97-0612-6689-F8C1-8A075AC4B8FC}"/>
              </a:ext>
            </a:extLst>
          </p:cNvPr>
          <p:cNvSpPr/>
          <p:nvPr/>
        </p:nvSpPr>
        <p:spPr>
          <a:xfrm>
            <a:off x="1269498" y="3690151"/>
            <a:ext cx="679804" cy="6667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Sleep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CE901F5-048F-E995-FFEB-D0A852C97486}"/>
              </a:ext>
            </a:extLst>
          </p:cNvPr>
          <p:cNvSpPr/>
          <p:nvPr/>
        </p:nvSpPr>
        <p:spPr>
          <a:xfrm>
            <a:off x="2291098" y="3690151"/>
            <a:ext cx="1351446" cy="6667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Sleep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2F149D7-6B81-3691-4398-EC7254A080DB}"/>
              </a:ext>
            </a:extLst>
          </p:cNvPr>
          <p:cNvSpPr/>
          <p:nvPr/>
        </p:nvSpPr>
        <p:spPr>
          <a:xfrm>
            <a:off x="3656280" y="3252001"/>
            <a:ext cx="314325" cy="1104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350" dirty="0"/>
              <a:t>CCA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BE3DF42-DC96-1442-40E7-2DE48B41930E}"/>
              </a:ext>
            </a:extLst>
          </p:cNvPr>
          <p:cNvSpPr/>
          <p:nvPr/>
        </p:nvSpPr>
        <p:spPr>
          <a:xfrm>
            <a:off x="3998077" y="3690151"/>
            <a:ext cx="1351446" cy="6667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Sleep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5D4EDCF-D606-97AC-14A7-3B5508C8F001}"/>
              </a:ext>
            </a:extLst>
          </p:cNvPr>
          <p:cNvSpPr/>
          <p:nvPr/>
        </p:nvSpPr>
        <p:spPr>
          <a:xfrm>
            <a:off x="5680777" y="3252001"/>
            <a:ext cx="1021601" cy="11049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350" dirty="0"/>
              <a:t>RX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D43E378-3AD5-2D2E-A496-F37194888DC6}"/>
              </a:ext>
            </a:extLst>
          </p:cNvPr>
          <p:cNvSpPr/>
          <p:nvPr/>
        </p:nvSpPr>
        <p:spPr>
          <a:xfrm>
            <a:off x="6721233" y="3690676"/>
            <a:ext cx="1351446" cy="6667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Sleep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D59C6C7-646D-C308-095D-083D7F331327}"/>
              </a:ext>
            </a:extLst>
          </p:cNvPr>
          <p:cNvSpPr/>
          <p:nvPr/>
        </p:nvSpPr>
        <p:spPr>
          <a:xfrm>
            <a:off x="8089608" y="3252001"/>
            <a:ext cx="314325" cy="1104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350" dirty="0"/>
              <a:t>CCA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701658B-510E-3896-EB50-4777C5E96440}"/>
              </a:ext>
            </a:extLst>
          </p:cNvPr>
          <p:cNvSpPr/>
          <p:nvPr/>
        </p:nvSpPr>
        <p:spPr>
          <a:xfrm>
            <a:off x="8428212" y="3687657"/>
            <a:ext cx="706281" cy="6667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Sleep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8EAB816-2EF3-C9F3-E171-2986B6A34426}"/>
              </a:ext>
            </a:extLst>
          </p:cNvPr>
          <p:cNvSpPr/>
          <p:nvPr/>
        </p:nvSpPr>
        <p:spPr>
          <a:xfrm>
            <a:off x="5366452" y="3252001"/>
            <a:ext cx="314325" cy="1104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350" dirty="0"/>
              <a:t>CCA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E50DA8C-C62C-D4C2-4F6F-BE763D54E60C}"/>
              </a:ext>
            </a:extLst>
          </p:cNvPr>
          <p:cNvSpPr/>
          <p:nvPr/>
        </p:nvSpPr>
        <p:spPr>
          <a:xfrm>
            <a:off x="6719307" y="3249508"/>
            <a:ext cx="159231" cy="1104900"/>
          </a:xfrm>
          <a:prstGeom prst="rect">
            <a:avLst/>
          </a:prstGeom>
          <a:solidFill>
            <a:schemeClr val="tx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/>
              <a:t>DROP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039138F-09AB-E3EA-0B4E-F36EF53DB6E9}"/>
              </a:ext>
            </a:extLst>
          </p:cNvPr>
          <p:cNvSpPr/>
          <p:nvPr/>
        </p:nvSpPr>
        <p:spPr>
          <a:xfrm>
            <a:off x="111744" y="990471"/>
            <a:ext cx="521208" cy="5212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A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9A2FA9D-534F-0FA3-D1FB-13BC3F416BDC}"/>
              </a:ext>
            </a:extLst>
          </p:cNvPr>
          <p:cNvSpPr/>
          <p:nvPr/>
        </p:nvSpPr>
        <p:spPr>
          <a:xfrm>
            <a:off x="97453" y="2201920"/>
            <a:ext cx="521208" cy="5212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B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8DFA393-BB22-DB53-4AA7-C1743C757CDF}"/>
              </a:ext>
            </a:extLst>
          </p:cNvPr>
          <p:cNvSpPr/>
          <p:nvPr/>
        </p:nvSpPr>
        <p:spPr>
          <a:xfrm>
            <a:off x="86351" y="3339015"/>
            <a:ext cx="521208" cy="5212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C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DDE07FE-7651-607B-FE59-A1DA63244C66}"/>
              </a:ext>
            </a:extLst>
          </p:cNvPr>
          <p:cNvSpPr txBox="1"/>
          <p:nvPr/>
        </p:nvSpPr>
        <p:spPr>
          <a:xfrm>
            <a:off x="0" y="5443620"/>
            <a:ext cx="685328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Versatile Low Power Media Access for Wireless Sensor Networks. Joseph </a:t>
            </a:r>
            <a:r>
              <a:rPr lang="en-US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Polastre</a:t>
            </a:r>
            <a:r>
              <a:rPr lang="en-US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Jason Hill and David Culler. </a:t>
            </a:r>
            <a:r>
              <a:rPr lang="en-US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SenSys</a:t>
            </a:r>
            <a:r>
              <a:rPr lang="en-US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2004</a:t>
            </a:r>
          </a:p>
        </p:txBody>
      </p:sp>
    </p:spTree>
    <p:extLst>
      <p:ext uri="{BB962C8B-B14F-4D97-AF65-F5344CB8AC3E}">
        <p14:creationId xmlns:p14="http://schemas.microsoft.com/office/powerpoint/2010/main" val="266409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  <p:bldP spid="33" grpId="0" animBg="1"/>
      <p:bldP spid="34" grpId="0" animBg="1"/>
      <p:bldP spid="7" grpId="0" build="p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4F7DB-82E8-5CC6-9BEF-3A8BC31B2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X-MAC: Shorter preambles and destination information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83624-284E-5DD0-8560-7626E4EAC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213" y="3479540"/>
            <a:ext cx="8929217" cy="166793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Method</a:t>
            </a:r>
          </a:p>
          <a:p>
            <a:pPr lvl="1"/>
            <a:r>
              <a:rPr lang="en-US" dirty="0"/>
              <a:t>Transmitter sends a short “I have a packet for this address” packet</a:t>
            </a:r>
          </a:p>
          <a:p>
            <a:pPr lvl="1"/>
            <a:r>
              <a:rPr lang="en-US" dirty="0"/>
              <a:t>Nodes periodically listen, and ACK if the packet is for them</a:t>
            </a:r>
          </a:p>
          <a:p>
            <a:pPr lvl="1"/>
            <a:r>
              <a:rPr lang="en-US" dirty="0"/>
              <a:t>Upon receiving the ACK, the transmitter sends full packet</a:t>
            </a:r>
          </a:p>
          <a:p>
            <a:pPr lvl="1"/>
            <a:r>
              <a:rPr lang="en-US" dirty="0"/>
              <a:t>Receiver successfully receives the full packet.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E43B9-C32D-6222-B3D7-F16282DC62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4B0017-1DC1-4625-8E20-76901F2201E4}"/>
              </a:ext>
            </a:extLst>
          </p:cNvPr>
          <p:cNvSpPr txBox="1"/>
          <p:nvPr/>
        </p:nvSpPr>
        <p:spPr>
          <a:xfrm>
            <a:off x="-2" y="5430607"/>
            <a:ext cx="851535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X-MAC: A Short Preamble MAC Protocol for Duty-Cycled Wireless Sensor Networks. Michael Buettner, Gary V. Yee, Eric Anderson, Richard Han.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SenSys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 2006.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903878-991D-D8C8-945B-2EF7B2B5F5A7}"/>
              </a:ext>
            </a:extLst>
          </p:cNvPr>
          <p:cNvSpPr/>
          <p:nvPr/>
        </p:nvSpPr>
        <p:spPr>
          <a:xfrm>
            <a:off x="2105712" y="922388"/>
            <a:ext cx="314325" cy="1104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350" dirty="0"/>
              <a:t>RX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DBD4B7-BBAF-1E60-3EF8-29C0EF523FB3}"/>
              </a:ext>
            </a:extLst>
          </p:cNvPr>
          <p:cNvSpPr txBox="1"/>
          <p:nvPr/>
        </p:nvSpPr>
        <p:spPr>
          <a:xfrm>
            <a:off x="95858" y="1502712"/>
            <a:ext cx="132039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Receiver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F6AAF1-19D7-7268-EB68-FA20FB6909E4}"/>
              </a:ext>
            </a:extLst>
          </p:cNvPr>
          <p:cNvSpPr txBox="1"/>
          <p:nvPr/>
        </p:nvSpPr>
        <p:spPr>
          <a:xfrm>
            <a:off x="95858" y="2702311"/>
            <a:ext cx="132039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Transmitter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A79C66-0E2E-59C4-6346-6ECD8649F934}"/>
              </a:ext>
            </a:extLst>
          </p:cNvPr>
          <p:cNvSpPr/>
          <p:nvPr/>
        </p:nvSpPr>
        <p:spPr>
          <a:xfrm>
            <a:off x="1416253" y="1360538"/>
            <a:ext cx="675723" cy="6667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Sleep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0B31FE-5D96-20A1-7E57-2468D8D55538}"/>
              </a:ext>
            </a:extLst>
          </p:cNvPr>
          <p:cNvSpPr/>
          <p:nvPr/>
        </p:nvSpPr>
        <p:spPr>
          <a:xfrm>
            <a:off x="2433772" y="1360538"/>
            <a:ext cx="2630784" cy="6667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Sleep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6C2D99-D616-F698-75E2-0763D497CA7E}"/>
              </a:ext>
            </a:extLst>
          </p:cNvPr>
          <p:cNvSpPr/>
          <p:nvPr/>
        </p:nvSpPr>
        <p:spPr>
          <a:xfrm>
            <a:off x="5766970" y="922388"/>
            <a:ext cx="944916" cy="11049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350" dirty="0"/>
              <a:t>RX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6F9D77-7487-2044-E178-F5FACC5762BB}"/>
              </a:ext>
            </a:extLst>
          </p:cNvPr>
          <p:cNvSpPr/>
          <p:nvPr/>
        </p:nvSpPr>
        <p:spPr>
          <a:xfrm>
            <a:off x="1406746" y="2433438"/>
            <a:ext cx="2622340" cy="6667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Sleep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E1167F-B502-05F2-BC9A-6787D915FFBE}"/>
              </a:ext>
            </a:extLst>
          </p:cNvPr>
          <p:cNvSpPr/>
          <p:nvPr/>
        </p:nvSpPr>
        <p:spPr>
          <a:xfrm>
            <a:off x="5762801" y="2199522"/>
            <a:ext cx="949085" cy="90066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350" dirty="0"/>
              <a:t>TX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16C20F-5F7D-45FA-19F1-309005570ACE}"/>
              </a:ext>
            </a:extLst>
          </p:cNvPr>
          <p:cNvSpPr/>
          <p:nvPr/>
        </p:nvSpPr>
        <p:spPr>
          <a:xfrm>
            <a:off x="6730740" y="1361063"/>
            <a:ext cx="1351446" cy="6667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Sleep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87A7BA-D1D7-3EDF-6479-8FE29A913A53}"/>
              </a:ext>
            </a:extLst>
          </p:cNvPr>
          <p:cNvSpPr/>
          <p:nvPr/>
        </p:nvSpPr>
        <p:spPr>
          <a:xfrm>
            <a:off x="8099115" y="922388"/>
            <a:ext cx="314325" cy="1104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350" dirty="0"/>
              <a:t>RX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138E86-AD1F-6636-21FF-22D6104DA317}"/>
              </a:ext>
            </a:extLst>
          </p:cNvPr>
          <p:cNvSpPr/>
          <p:nvPr/>
        </p:nvSpPr>
        <p:spPr>
          <a:xfrm>
            <a:off x="6730739" y="2432913"/>
            <a:ext cx="2413261" cy="6667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Sleep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E5440C-A515-EBDB-F6FE-8D544B8A880E}"/>
              </a:ext>
            </a:extLst>
          </p:cNvPr>
          <p:cNvSpPr/>
          <p:nvPr/>
        </p:nvSpPr>
        <p:spPr>
          <a:xfrm>
            <a:off x="8437719" y="1358044"/>
            <a:ext cx="706281" cy="6667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Sleep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D5740F9-48FF-92A1-1E98-3774196325E5}"/>
              </a:ext>
            </a:extLst>
          </p:cNvPr>
          <p:cNvSpPr/>
          <p:nvPr/>
        </p:nvSpPr>
        <p:spPr>
          <a:xfrm>
            <a:off x="5088835" y="922388"/>
            <a:ext cx="477695" cy="1104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350" dirty="0"/>
              <a:t>RX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BF9B49-3803-FEF7-F578-FBD5D588D4E5}"/>
              </a:ext>
            </a:extLst>
          </p:cNvPr>
          <p:cNvSpPr/>
          <p:nvPr/>
        </p:nvSpPr>
        <p:spPr>
          <a:xfrm>
            <a:off x="6728814" y="919895"/>
            <a:ext cx="159231" cy="11049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/>
              <a:t>TX ACK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95E3AB-BBBE-961B-0D93-A2B0F1E48024}"/>
              </a:ext>
            </a:extLst>
          </p:cNvPr>
          <p:cNvSpPr/>
          <p:nvPr/>
        </p:nvSpPr>
        <p:spPr>
          <a:xfrm>
            <a:off x="6733201" y="2197027"/>
            <a:ext cx="138939" cy="9026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/>
              <a:t>RX ACK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34F8BD7-B9A9-FE37-43BC-A49FD9A55453}"/>
              </a:ext>
            </a:extLst>
          </p:cNvPr>
          <p:cNvSpPr/>
          <p:nvPr/>
        </p:nvSpPr>
        <p:spPr>
          <a:xfrm>
            <a:off x="176875" y="981504"/>
            <a:ext cx="521208" cy="5212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A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64E75D5-D54B-BB01-402F-EDD56E551A3A}"/>
              </a:ext>
            </a:extLst>
          </p:cNvPr>
          <p:cNvSpPr/>
          <p:nvPr/>
        </p:nvSpPr>
        <p:spPr>
          <a:xfrm>
            <a:off x="147076" y="2199953"/>
            <a:ext cx="521208" cy="5212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DA04E6-F99B-0B43-F2BC-620CE03C2D3D}"/>
              </a:ext>
            </a:extLst>
          </p:cNvPr>
          <p:cNvSpPr/>
          <p:nvPr/>
        </p:nvSpPr>
        <p:spPr>
          <a:xfrm>
            <a:off x="5590809" y="919895"/>
            <a:ext cx="159231" cy="11049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/>
              <a:t>TX ACK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6E4684F-3B5F-D2AD-F9BD-497F9529B020}"/>
              </a:ext>
            </a:extLst>
          </p:cNvPr>
          <p:cNvSpPr/>
          <p:nvPr/>
        </p:nvSpPr>
        <p:spPr>
          <a:xfrm>
            <a:off x="5595196" y="2197027"/>
            <a:ext cx="138939" cy="9026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/>
              <a:t>RX ACK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2FE4B86-C726-1A47-5B98-21F6153B990B}"/>
              </a:ext>
            </a:extLst>
          </p:cNvPr>
          <p:cNvSpPr/>
          <p:nvPr/>
        </p:nvSpPr>
        <p:spPr>
          <a:xfrm>
            <a:off x="4058741" y="2192339"/>
            <a:ext cx="356681" cy="90066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50" dirty="0"/>
              <a:t>TX (DST ID)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4F8956F-D23D-C519-09AC-1FEAB78027A6}"/>
              </a:ext>
            </a:extLst>
          </p:cNvPr>
          <p:cNvSpPr/>
          <p:nvPr/>
        </p:nvSpPr>
        <p:spPr>
          <a:xfrm>
            <a:off x="5217122" y="2192338"/>
            <a:ext cx="356681" cy="90066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50" dirty="0"/>
              <a:t>TX (DST ID)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2C86ADB-7E3A-0BA1-218C-64DAA4C7880C}"/>
              </a:ext>
            </a:extLst>
          </p:cNvPr>
          <p:cNvSpPr/>
          <p:nvPr/>
        </p:nvSpPr>
        <p:spPr>
          <a:xfrm>
            <a:off x="4637931" y="2199522"/>
            <a:ext cx="356681" cy="90066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50" dirty="0"/>
              <a:t>TX (DST ID)</a:t>
            </a:r>
          </a:p>
        </p:txBody>
      </p:sp>
    </p:spTree>
    <p:extLst>
      <p:ext uri="{BB962C8B-B14F-4D97-AF65-F5344CB8AC3E}">
        <p14:creationId xmlns:p14="http://schemas.microsoft.com/office/powerpoint/2010/main" val="60694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11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9" grpId="0" animBg="1"/>
      <p:bldP spid="30" grpId="0" animBg="1"/>
      <p:bldP spid="32" grpId="0" animBg="1"/>
      <p:bldP spid="33" grpId="0" animBg="1"/>
      <p:bldP spid="3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4F7DB-82E8-5CC6-9BEF-3A8BC31B2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X-MAC: Overhearing node drops out early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E43B9-C32D-6222-B3D7-F16282DC62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903878-991D-D8C8-945B-2EF7B2B5F5A7}"/>
              </a:ext>
            </a:extLst>
          </p:cNvPr>
          <p:cNvSpPr/>
          <p:nvPr/>
        </p:nvSpPr>
        <p:spPr>
          <a:xfrm>
            <a:off x="2105712" y="922388"/>
            <a:ext cx="314325" cy="1104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350" dirty="0"/>
              <a:t>RX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DBD4B7-BBAF-1E60-3EF8-29C0EF523FB3}"/>
              </a:ext>
            </a:extLst>
          </p:cNvPr>
          <p:cNvSpPr txBox="1"/>
          <p:nvPr/>
        </p:nvSpPr>
        <p:spPr>
          <a:xfrm>
            <a:off x="95858" y="1502712"/>
            <a:ext cx="132039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Receiver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F6AAF1-19D7-7268-EB68-FA20FB6909E4}"/>
              </a:ext>
            </a:extLst>
          </p:cNvPr>
          <p:cNvSpPr txBox="1"/>
          <p:nvPr/>
        </p:nvSpPr>
        <p:spPr>
          <a:xfrm>
            <a:off x="95858" y="2702311"/>
            <a:ext cx="132039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Transmitter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A79C66-0E2E-59C4-6346-6ECD8649F934}"/>
              </a:ext>
            </a:extLst>
          </p:cNvPr>
          <p:cNvSpPr/>
          <p:nvPr/>
        </p:nvSpPr>
        <p:spPr>
          <a:xfrm>
            <a:off x="1416253" y="1360538"/>
            <a:ext cx="675723" cy="6667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Sleep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0B31FE-5D96-20A1-7E57-2468D8D55538}"/>
              </a:ext>
            </a:extLst>
          </p:cNvPr>
          <p:cNvSpPr/>
          <p:nvPr/>
        </p:nvSpPr>
        <p:spPr>
          <a:xfrm>
            <a:off x="2433772" y="1360538"/>
            <a:ext cx="2595428" cy="6667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Sleep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6C2D99-D616-F698-75E2-0763D497CA7E}"/>
              </a:ext>
            </a:extLst>
          </p:cNvPr>
          <p:cNvSpPr/>
          <p:nvPr/>
        </p:nvSpPr>
        <p:spPr>
          <a:xfrm>
            <a:off x="5766970" y="922388"/>
            <a:ext cx="944916" cy="11049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350" dirty="0"/>
              <a:t>RX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6F9D77-7487-2044-E178-F5FACC5762BB}"/>
              </a:ext>
            </a:extLst>
          </p:cNvPr>
          <p:cNvSpPr/>
          <p:nvPr/>
        </p:nvSpPr>
        <p:spPr>
          <a:xfrm>
            <a:off x="1406745" y="2433438"/>
            <a:ext cx="2629371" cy="6667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Sleep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E24FAC-C885-C2FE-7EC6-A7CA0B8DDD42}"/>
              </a:ext>
            </a:extLst>
          </p:cNvPr>
          <p:cNvSpPr/>
          <p:nvPr/>
        </p:nvSpPr>
        <p:spPr>
          <a:xfrm>
            <a:off x="4644239" y="2189686"/>
            <a:ext cx="356681" cy="90066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50" dirty="0"/>
              <a:t>TX (DST ID)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E1167F-B502-05F2-BC9A-6787D915FFBE}"/>
              </a:ext>
            </a:extLst>
          </p:cNvPr>
          <p:cNvSpPr/>
          <p:nvPr/>
        </p:nvSpPr>
        <p:spPr>
          <a:xfrm>
            <a:off x="5762801" y="2199522"/>
            <a:ext cx="949085" cy="90066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350" dirty="0"/>
              <a:t>TX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16C20F-5F7D-45FA-19F1-309005570ACE}"/>
              </a:ext>
            </a:extLst>
          </p:cNvPr>
          <p:cNvSpPr/>
          <p:nvPr/>
        </p:nvSpPr>
        <p:spPr>
          <a:xfrm>
            <a:off x="6730740" y="1361063"/>
            <a:ext cx="1351446" cy="6667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Sleep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87A7BA-D1D7-3EDF-6479-8FE29A913A53}"/>
              </a:ext>
            </a:extLst>
          </p:cNvPr>
          <p:cNvSpPr/>
          <p:nvPr/>
        </p:nvSpPr>
        <p:spPr>
          <a:xfrm>
            <a:off x="8099115" y="922388"/>
            <a:ext cx="314325" cy="1104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350" dirty="0"/>
              <a:t>RX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138E86-AD1F-6636-21FF-22D6104DA317}"/>
              </a:ext>
            </a:extLst>
          </p:cNvPr>
          <p:cNvSpPr/>
          <p:nvPr/>
        </p:nvSpPr>
        <p:spPr>
          <a:xfrm>
            <a:off x="6730739" y="2432913"/>
            <a:ext cx="2413261" cy="6667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Sleep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E5440C-A515-EBDB-F6FE-8D544B8A880E}"/>
              </a:ext>
            </a:extLst>
          </p:cNvPr>
          <p:cNvSpPr/>
          <p:nvPr/>
        </p:nvSpPr>
        <p:spPr>
          <a:xfrm>
            <a:off x="8437719" y="1358044"/>
            <a:ext cx="706281" cy="6667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Sleep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D5740F9-48FF-92A1-1E98-3774196325E5}"/>
              </a:ext>
            </a:extLst>
          </p:cNvPr>
          <p:cNvSpPr/>
          <p:nvPr/>
        </p:nvSpPr>
        <p:spPr>
          <a:xfrm>
            <a:off x="5029200" y="922388"/>
            <a:ext cx="537330" cy="1104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350" dirty="0"/>
              <a:t>RX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BF9B49-3803-FEF7-F578-FBD5D588D4E5}"/>
              </a:ext>
            </a:extLst>
          </p:cNvPr>
          <p:cNvSpPr/>
          <p:nvPr/>
        </p:nvSpPr>
        <p:spPr>
          <a:xfrm>
            <a:off x="6728814" y="919895"/>
            <a:ext cx="159231" cy="11049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/>
              <a:t>TX ACK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95E3AB-BBBE-961B-0D93-A2B0F1E48024}"/>
              </a:ext>
            </a:extLst>
          </p:cNvPr>
          <p:cNvSpPr/>
          <p:nvPr/>
        </p:nvSpPr>
        <p:spPr>
          <a:xfrm>
            <a:off x="6733201" y="2197027"/>
            <a:ext cx="138939" cy="9026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/>
              <a:t>RX ACK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34F8BD7-B9A9-FE37-43BC-A49FD9A55453}"/>
              </a:ext>
            </a:extLst>
          </p:cNvPr>
          <p:cNvSpPr/>
          <p:nvPr/>
        </p:nvSpPr>
        <p:spPr>
          <a:xfrm>
            <a:off x="439805" y="981504"/>
            <a:ext cx="521208" cy="5212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A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64E75D5-D54B-BB01-402F-EDD56E551A3A}"/>
              </a:ext>
            </a:extLst>
          </p:cNvPr>
          <p:cNvSpPr/>
          <p:nvPr/>
        </p:nvSpPr>
        <p:spPr>
          <a:xfrm>
            <a:off x="267268" y="2189686"/>
            <a:ext cx="521208" cy="5212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DA04E6-F99B-0B43-F2BC-620CE03C2D3D}"/>
              </a:ext>
            </a:extLst>
          </p:cNvPr>
          <p:cNvSpPr/>
          <p:nvPr/>
        </p:nvSpPr>
        <p:spPr>
          <a:xfrm>
            <a:off x="5590809" y="919895"/>
            <a:ext cx="159231" cy="11049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/>
              <a:t>TX ACK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6E4684F-3B5F-D2AD-F9BD-497F9529B020}"/>
              </a:ext>
            </a:extLst>
          </p:cNvPr>
          <p:cNvSpPr/>
          <p:nvPr/>
        </p:nvSpPr>
        <p:spPr>
          <a:xfrm>
            <a:off x="5595196" y="2197027"/>
            <a:ext cx="138939" cy="9026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/>
              <a:t>RX ACK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9FCA05C-49C8-19FE-8360-0B95536E0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213" y="4480721"/>
            <a:ext cx="8929217" cy="66675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DE95C6-4062-A700-5993-D2F0D0DCCEA7}"/>
              </a:ext>
            </a:extLst>
          </p:cNvPr>
          <p:cNvSpPr/>
          <p:nvPr/>
        </p:nvSpPr>
        <p:spPr>
          <a:xfrm>
            <a:off x="3893770" y="3191967"/>
            <a:ext cx="521208" cy="1104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350" dirty="0"/>
              <a:t>RX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8C8820C-16B6-0BF1-8B64-A86C9F2D9F82}"/>
              </a:ext>
            </a:extLst>
          </p:cNvPr>
          <p:cNvSpPr txBox="1"/>
          <p:nvPr/>
        </p:nvSpPr>
        <p:spPr>
          <a:xfrm>
            <a:off x="86351" y="3774785"/>
            <a:ext cx="132039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Overhearer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238040D-3B8E-99A3-267C-5FB8364D8532}"/>
              </a:ext>
            </a:extLst>
          </p:cNvPr>
          <p:cNvSpPr/>
          <p:nvPr/>
        </p:nvSpPr>
        <p:spPr>
          <a:xfrm>
            <a:off x="1406746" y="3632611"/>
            <a:ext cx="2487023" cy="6667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Sleep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D6A549E-7B89-8B10-5488-DF151F8A37BD}"/>
              </a:ext>
            </a:extLst>
          </p:cNvPr>
          <p:cNvSpPr/>
          <p:nvPr/>
        </p:nvSpPr>
        <p:spPr>
          <a:xfrm>
            <a:off x="4414977" y="3632611"/>
            <a:ext cx="2665945" cy="6667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Sleep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1EB9FDA-54E9-A702-2848-A02D9ABA645E}"/>
              </a:ext>
            </a:extLst>
          </p:cNvPr>
          <p:cNvSpPr/>
          <p:nvPr/>
        </p:nvSpPr>
        <p:spPr>
          <a:xfrm>
            <a:off x="7080923" y="3191967"/>
            <a:ext cx="314325" cy="1104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350" dirty="0"/>
              <a:t>RX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DD69C7C-C9C9-D262-9426-49FF2D70C786}"/>
              </a:ext>
            </a:extLst>
          </p:cNvPr>
          <p:cNvSpPr/>
          <p:nvPr/>
        </p:nvSpPr>
        <p:spPr>
          <a:xfrm>
            <a:off x="7395248" y="3630117"/>
            <a:ext cx="1739245" cy="6667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Sleep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6780A94-6520-F9AE-14F7-E3F7D1979328}"/>
              </a:ext>
            </a:extLst>
          </p:cNvPr>
          <p:cNvSpPr/>
          <p:nvPr/>
        </p:nvSpPr>
        <p:spPr>
          <a:xfrm>
            <a:off x="430298" y="3253577"/>
            <a:ext cx="521208" cy="5212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C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1C88A2D-2CBA-2AA4-6E94-03F4E72E81E3}"/>
              </a:ext>
            </a:extLst>
          </p:cNvPr>
          <p:cNvSpPr/>
          <p:nvPr/>
        </p:nvSpPr>
        <p:spPr>
          <a:xfrm>
            <a:off x="5215891" y="2189687"/>
            <a:ext cx="356681" cy="90066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50" dirty="0"/>
              <a:t>TX (DST ID)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0A395DE-FFF2-8830-A3AB-55045130BC71}"/>
              </a:ext>
            </a:extLst>
          </p:cNvPr>
          <p:cNvSpPr/>
          <p:nvPr/>
        </p:nvSpPr>
        <p:spPr>
          <a:xfrm>
            <a:off x="4058741" y="2192339"/>
            <a:ext cx="356681" cy="90066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50" dirty="0"/>
              <a:t>TX (DST ID)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80C0EF-6717-4353-83A5-6BB76438B13A}"/>
              </a:ext>
            </a:extLst>
          </p:cNvPr>
          <p:cNvSpPr txBox="1"/>
          <p:nvPr/>
        </p:nvSpPr>
        <p:spPr>
          <a:xfrm>
            <a:off x="-2" y="5430607"/>
            <a:ext cx="851535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X-MAC: A Short Preamble MAC Protocol for Duty-Cycled Wireless Sensor Networks. Michael Buettner, Gary V. Yee, Eric Anderson, Richard Han.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SenSys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 2006.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16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9" grpId="0" animBg="1"/>
      <p:bldP spid="30" grpId="0" animBg="1"/>
      <p:bldP spid="13" grpId="0" animBg="1"/>
      <p:bldP spid="33" grpId="0" animBg="1"/>
      <p:bldP spid="36" grpId="0" animBg="1"/>
      <p:bldP spid="37" grpId="0" animBg="1"/>
      <p:bldP spid="42" grpId="0" animBg="1"/>
      <p:bldP spid="4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FAC8E-E88C-901B-847F-1E5349B9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X-MAC: lower power draw than LPL with multiple nearby transmitters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DE43E-D983-B370-0146-CAA83B6736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D2290-84E5-B2AA-F41B-4C20CAAB24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34C3C6-2026-0A26-5AAD-4EEB3316C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113" y="1801108"/>
            <a:ext cx="4244837" cy="30817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D32AD4-11DE-2BF8-0E77-DC53D77C455A}"/>
              </a:ext>
            </a:extLst>
          </p:cNvPr>
          <p:cNvSpPr txBox="1"/>
          <p:nvPr/>
        </p:nvSpPr>
        <p:spPr>
          <a:xfrm>
            <a:off x="-2" y="5430607"/>
            <a:ext cx="851535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X-MAC: A Short Preamble MAC Protocol for Duty-Cycled Wireless Sensor Networks. Michael Buettner, Gary V. Yee, Eric Anderson, Richard Han. </a:t>
            </a:r>
            <a:r>
              <a:rPr lang="en-US" sz="9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SenSys</a:t>
            </a: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</a:rPr>
              <a:t> 2006.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2228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32D1E-65FB-39A6-C7F4-87072CDDB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LPL (B-MAC) and X-MAC are transmitter initiated</a:t>
            </a:r>
            <a:br>
              <a:rPr lang="en-US" sz="2400" dirty="0"/>
            </a:br>
            <a:r>
              <a:rPr lang="en-US" sz="2400" dirty="0"/>
              <a:t>MAC protocols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5F62B-BD5E-A869-A87D-21C9BEB3B9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Receiving nodes continuously periodically sample the wireless channel</a:t>
            </a:r>
          </a:p>
          <a:p>
            <a:pPr lvl="1"/>
            <a:r>
              <a:rPr lang="en-US" sz="1800" dirty="0">
                <a:latin typeface="Helvetica" pitchFamily="2" charset="0"/>
              </a:rPr>
              <a:t>When they detect a transmission they listen to receive packets</a:t>
            </a:r>
          </a:p>
          <a:p>
            <a:r>
              <a:rPr lang="en-US" sz="2000" dirty="0"/>
              <a:t>Transmitting nodes are only active when they want to transmit</a:t>
            </a:r>
          </a:p>
          <a:p>
            <a:r>
              <a:rPr lang="en-US" sz="2000" dirty="0"/>
              <a:t>Receiving nodes prone to unnecessary wakeups</a:t>
            </a:r>
          </a:p>
          <a:p>
            <a:pPr lvl="1"/>
            <a:r>
              <a:rPr lang="en-US" sz="1800" dirty="0">
                <a:latin typeface="Helvetica" pitchFamily="2" charset="0"/>
              </a:rPr>
              <a:t>Have to receive </a:t>
            </a:r>
            <a:r>
              <a:rPr lang="en-US" sz="1800" i="1" dirty="0">
                <a:latin typeface="Helvetica" pitchFamily="2" charset="0"/>
              </a:rPr>
              <a:t>all</a:t>
            </a:r>
            <a:r>
              <a:rPr lang="en-US" sz="1800" dirty="0">
                <a:latin typeface="Helvetica" pitchFamily="2" charset="0"/>
              </a:rPr>
              <a:t> nearby transmissions to see if the packet happens to be for them</a:t>
            </a:r>
          </a:p>
          <a:p>
            <a:pPr lvl="1"/>
            <a:r>
              <a:rPr lang="en-US" sz="1800" dirty="0">
                <a:latin typeface="Helvetica" pitchFamily="2" charset="0"/>
              </a:rPr>
              <a:t>Unnecessary wakeups lead to increasing receive energy </a:t>
            </a:r>
            <a:r>
              <a:rPr lang="en-US" sz="1800" dirty="0">
                <a:latin typeface="Helvetica" pitchFamily="2" charset="0"/>
                <a:sym typeface="Wingdings" pitchFamily="2" charset="2"/>
              </a:rPr>
              <a:t> shorter lifetime</a:t>
            </a:r>
          </a:p>
          <a:p>
            <a:pPr lvl="1"/>
            <a:r>
              <a:rPr lang="en-US" sz="1800" dirty="0">
                <a:latin typeface="Helvetica" pitchFamily="2" charset="0"/>
                <a:sym typeface="Wingdings" pitchFamily="2" charset="2"/>
              </a:rPr>
              <a:t>In general, difficult for receiver to know if it should stay awake or go back to sleep </a:t>
            </a:r>
            <a:endParaRPr lang="en-US" sz="1800" dirty="0">
              <a:latin typeface="Helvetica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0AF35-CFAA-7B80-B67E-53904EB210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8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E126-8329-D324-4272-80D9B0C8C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Low Power Probing (LPP) is </a:t>
            </a:r>
            <a:r>
              <a:rPr lang="en-US" sz="2800" i="1" dirty="0"/>
              <a:t>receiver</a:t>
            </a:r>
            <a:r>
              <a:rPr lang="en-US" sz="2800" dirty="0"/>
              <a:t> initiated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D1300-2CC1-161F-F918-4B8F29989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391" y="3217306"/>
            <a:ext cx="8929217" cy="184373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Method</a:t>
            </a:r>
          </a:p>
          <a:p>
            <a:pPr lvl="1"/>
            <a:r>
              <a:rPr lang="en-US" dirty="0"/>
              <a:t>Receiver periodically transmits a probe, listens afterward</a:t>
            </a:r>
          </a:p>
          <a:p>
            <a:pPr lvl="1"/>
            <a:r>
              <a:rPr lang="en-US" dirty="0"/>
              <a:t>Transmitter listens for probe packet from intended recipient</a:t>
            </a:r>
          </a:p>
          <a:p>
            <a:pPr lvl="1"/>
            <a:r>
              <a:rPr lang="en-US" dirty="0"/>
              <a:t>Transmitter sends packet after receiving the correct probe packet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CF0E7-F616-39EA-F433-AA829A8B35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AA0818-0C44-BB7D-F7D4-F54EEE45A7B2}"/>
              </a:ext>
            </a:extLst>
          </p:cNvPr>
          <p:cNvSpPr txBox="1"/>
          <p:nvPr/>
        </p:nvSpPr>
        <p:spPr>
          <a:xfrm>
            <a:off x="0" y="5478120"/>
            <a:ext cx="821983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Koala: Ultra-Low Power Data Retrieval in Wireless Sensor Networks. Razvan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Musaloiu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-E.,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Chieh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-Jan Mike Liang, Andreas Terzis. IPSN 2008.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BB1AD-132C-2F62-DCDD-95D826944546}"/>
              </a:ext>
            </a:extLst>
          </p:cNvPr>
          <p:cNvSpPr/>
          <p:nvPr/>
        </p:nvSpPr>
        <p:spPr>
          <a:xfrm>
            <a:off x="2105712" y="1122158"/>
            <a:ext cx="314325" cy="9051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350" dirty="0"/>
              <a:t>TX Probe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C2779-3293-4084-57D1-C8411DB6D41F}"/>
              </a:ext>
            </a:extLst>
          </p:cNvPr>
          <p:cNvSpPr txBox="1"/>
          <p:nvPr/>
        </p:nvSpPr>
        <p:spPr>
          <a:xfrm>
            <a:off x="95858" y="1502712"/>
            <a:ext cx="132039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Receiver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9D4C78-B722-7E72-6745-D7C396E9529C}"/>
              </a:ext>
            </a:extLst>
          </p:cNvPr>
          <p:cNvSpPr txBox="1"/>
          <p:nvPr/>
        </p:nvSpPr>
        <p:spPr>
          <a:xfrm>
            <a:off x="95858" y="2702311"/>
            <a:ext cx="132039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Transmitter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D5B280-66A3-2433-E295-9F5A0D25417D}"/>
              </a:ext>
            </a:extLst>
          </p:cNvPr>
          <p:cNvSpPr/>
          <p:nvPr/>
        </p:nvSpPr>
        <p:spPr>
          <a:xfrm>
            <a:off x="1416253" y="1360538"/>
            <a:ext cx="675723" cy="6667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Sleep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4F0848-88A6-B972-21D6-84C5E86F223D}"/>
              </a:ext>
            </a:extLst>
          </p:cNvPr>
          <p:cNvSpPr/>
          <p:nvPr/>
        </p:nvSpPr>
        <p:spPr>
          <a:xfrm>
            <a:off x="2433772" y="1360538"/>
            <a:ext cx="1286829" cy="6667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Sleep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7F03BF-E30D-1E45-F53C-6D6ABBD83601}"/>
              </a:ext>
            </a:extLst>
          </p:cNvPr>
          <p:cNvSpPr/>
          <p:nvPr/>
        </p:nvSpPr>
        <p:spPr>
          <a:xfrm>
            <a:off x="4068786" y="1119663"/>
            <a:ext cx="1115729" cy="9051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350" dirty="0"/>
              <a:t>RX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68DF9D-850A-B2DF-A02B-0F043642AAF0}"/>
              </a:ext>
            </a:extLst>
          </p:cNvPr>
          <p:cNvSpPr/>
          <p:nvPr/>
        </p:nvSpPr>
        <p:spPr>
          <a:xfrm>
            <a:off x="1406746" y="2433438"/>
            <a:ext cx="1492597" cy="6667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Sleep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60EE5E-B11F-2336-617D-EC252D8937A0}"/>
              </a:ext>
            </a:extLst>
          </p:cNvPr>
          <p:cNvSpPr/>
          <p:nvPr/>
        </p:nvSpPr>
        <p:spPr>
          <a:xfrm>
            <a:off x="4051856" y="2227327"/>
            <a:ext cx="1132659" cy="8728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350" dirty="0"/>
              <a:t>TX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B97C91-E56D-D81E-CD2A-CF6FACF41835}"/>
              </a:ext>
            </a:extLst>
          </p:cNvPr>
          <p:cNvSpPr/>
          <p:nvPr/>
        </p:nvSpPr>
        <p:spPr>
          <a:xfrm>
            <a:off x="5372258" y="1361063"/>
            <a:ext cx="1508867" cy="6667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Sleep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20BA98-E5E6-9FE4-C321-3F8AF9624594}"/>
              </a:ext>
            </a:extLst>
          </p:cNvPr>
          <p:cNvSpPr/>
          <p:nvPr/>
        </p:nvSpPr>
        <p:spPr>
          <a:xfrm>
            <a:off x="5372259" y="2432913"/>
            <a:ext cx="3771742" cy="6667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Sleep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400DAB-1C34-4777-120C-4EF87DE1F5C2}"/>
              </a:ext>
            </a:extLst>
          </p:cNvPr>
          <p:cNvSpPr/>
          <p:nvPr/>
        </p:nvSpPr>
        <p:spPr>
          <a:xfrm>
            <a:off x="7195451" y="1358044"/>
            <a:ext cx="1948550" cy="6667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Sleep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BAE758-5DB6-8EDC-D172-A0C74E5369D2}"/>
              </a:ext>
            </a:extLst>
          </p:cNvPr>
          <p:cNvSpPr/>
          <p:nvPr/>
        </p:nvSpPr>
        <p:spPr>
          <a:xfrm>
            <a:off x="2921180" y="2228581"/>
            <a:ext cx="1115152" cy="8712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350" dirty="0"/>
              <a:t>RX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057866-6F4E-A870-3A20-616DD4C18701}"/>
              </a:ext>
            </a:extLst>
          </p:cNvPr>
          <p:cNvSpPr/>
          <p:nvPr/>
        </p:nvSpPr>
        <p:spPr>
          <a:xfrm>
            <a:off x="5206940" y="1115099"/>
            <a:ext cx="138939" cy="90263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/>
              <a:t>TX ACK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07CB981-B157-D25D-1D51-5E5330B03114}"/>
              </a:ext>
            </a:extLst>
          </p:cNvPr>
          <p:cNvSpPr/>
          <p:nvPr/>
        </p:nvSpPr>
        <p:spPr>
          <a:xfrm>
            <a:off x="223708" y="981504"/>
            <a:ext cx="521208" cy="5212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A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0999F36-A291-539F-3844-AF91FB66539E}"/>
              </a:ext>
            </a:extLst>
          </p:cNvPr>
          <p:cNvSpPr/>
          <p:nvPr/>
        </p:nvSpPr>
        <p:spPr>
          <a:xfrm>
            <a:off x="223708" y="2199522"/>
            <a:ext cx="521208" cy="52120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B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CBE4F55-98E2-C478-EB48-96A4E5B8DE18}"/>
              </a:ext>
            </a:extLst>
          </p:cNvPr>
          <p:cNvSpPr/>
          <p:nvPr/>
        </p:nvSpPr>
        <p:spPr>
          <a:xfrm>
            <a:off x="5211950" y="2226802"/>
            <a:ext cx="133929" cy="8728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/>
              <a:t>RX ACK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5C2FB9-8627-4843-0054-A5505A562409}"/>
              </a:ext>
            </a:extLst>
          </p:cNvPr>
          <p:cNvSpPr/>
          <p:nvPr/>
        </p:nvSpPr>
        <p:spPr>
          <a:xfrm>
            <a:off x="3737531" y="1122158"/>
            <a:ext cx="314325" cy="9026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350" dirty="0"/>
              <a:t>TX Probe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02D74A2-8414-23D5-93E9-E90523B01852}"/>
              </a:ext>
            </a:extLst>
          </p:cNvPr>
          <p:cNvSpPr/>
          <p:nvPr/>
        </p:nvSpPr>
        <p:spPr>
          <a:xfrm>
            <a:off x="6881125" y="1120910"/>
            <a:ext cx="314325" cy="9051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350" dirty="0"/>
              <a:t>TX Probe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32AF04-28AB-5722-8910-C3549693506D}"/>
              </a:ext>
            </a:extLst>
          </p:cNvPr>
          <p:cNvSpPr txBox="1"/>
          <p:nvPr/>
        </p:nvSpPr>
        <p:spPr>
          <a:xfrm>
            <a:off x="1" y="5179208"/>
            <a:ext cx="82198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en-US" dirty="0"/>
              <a:t>RI-MAC: A Receiver-Initiated Asynchronous Duty Cycle MAC Protocol for Dynamic Traffic Loads in Wireless Sensor Networks. </a:t>
            </a:r>
            <a:r>
              <a:rPr lang="en-US" dirty="0" err="1"/>
              <a:t>Yanjun</a:t>
            </a:r>
            <a:r>
              <a:rPr lang="en-US" dirty="0"/>
              <a:t> Sun, Omer </a:t>
            </a:r>
            <a:r>
              <a:rPr lang="en-US" dirty="0" err="1"/>
              <a:t>Gurewitz</a:t>
            </a:r>
            <a:r>
              <a:rPr lang="en-US" dirty="0"/>
              <a:t>, David B. Johnson. </a:t>
            </a:r>
            <a:r>
              <a:rPr lang="en-US" dirty="0" err="1"/>
              <a:t>SenSys</a:t>
            </a:r>
            <a:r>
              <a:rPr lang="en-US" dirty="0"/>
              <a:t> 2008.</a:t>
            </a:r>
          </a:p>
        </p:txBody>
      </p:sp>
    </p:spTree>
    <p:extLst>
      <p:ext uri="{BB962C8B-B14F-4D97-AF65-F5344CB8AC3E}">
        <p14:creationId xmlns:p14="http://schemas.microsoft.com/office/powerpoint/2010/main" val="112747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11" grpId="0" animBg="1"/>
      <p:bldP spid="12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5" grpId="0" animBg="1"/>
      <p:bldP spid="29" grpId="0" animBg="1"/>
      <p:bldP spid="3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E126-8329-D324-4272-80D9B0C8C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LPP introduces a new challenge for multiple nodes. What happens with multiple transmitters?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CF0E7-F616-39EA-F433-AA829A8B35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AA0818-0C44-BB7D-F7D4-F54EEE45A7B2}"/>
              </a:ext>
            </a:extLst>
          </p:cNvPr>
          <p:cNvSpPr txBox="1"/>
          <p:nvPr/>
        </p:nvSpPr>
        <p:spPr>
          <a:xfrm>
            <a:off x="0" y="5478120"/>
            <a:ext cx="821983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Koala: Ultra-Low Power Data Retrieval in Wireless Sensor Networks. Razvan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Musaloiu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-E.,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Chieh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-Jan Mike Liang, Andreas Terzis. IPSN 2008.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BB1AD-132C-2F62-DCDD-95D826944546}"/>
              </a:ext>
            </a:extLst>
          </p:cNvPr>
          <p:cNvSpPr/>
          <p:nvPr/>
        </p:nvSpPr>
        <p:spPr>
          <a:xfrm>
            <a:off x="2094362" y="2080247"/>
            <a:ext cx="314325" cy="9051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350" dirty="0"/>
              <a:t>TX Probe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C2779-3293-4084-57D1-C8411DB6D41F}"/>
              </a:ext>
            </a:extLst>
          </p:cNvPr>
          <p:cNvSpPr txBox="1"/>
          <p:nvPr/>
        </p:nvSpPr>
        <p:spPr>
          <a:xfrm>
            <a:off x="84508" y="2460801"/>
            <a:ext cx="132039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Receiver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9D4C78-B722-7E72-6745-D7C396E9529C}"/>
              </a:ext>
            </a:extLst>
          </p:cNvPr>
          <p:cNvSpPr txBox="1"/>
          <p:nvPr/>
        </p:nvSpPr>
        <p:spPr>
          <a:xfrm>
            <a:off x="84508" y="3660400"/>
            <a:ext cx="132039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Transmitter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D5B280-66A3-2433-E295-9F5A0D25417D}"/>
              </a:ext>
            </a:extLst>
          </p:cNvPr>
          <p:cNvSpPr/>
          <p:nvPr/>
        </p:nvSpPr>
        <p:spPr>
          <a:xfrm>
            <a:off x="1404903" y="2318627"/>
            <a:ext cx="675723" cy="6667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Sleep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4F0848-88A6-B972-21D6-84C5E86F223D}"/>
              </a:ext>
            </a:extLst>
          </p:cNvPr>
          <p:cNvSpPr/>
          <p:nvPr/>
        </p:nvSpPr>
        <p:spPr>
          <a:xfrm>
            <a:off x="2422422" y="2318627"/>
            <a:ext cx="1286829" cy="6667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Sleep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7F03BF-E30D-1E45-F53C-6D6ABBD83601}"/>
              </a:ext>
            </a:extLst>
          </p:cNvPr>
          <p:cNvSpPr/>
          <p:nvPr/>
        </p:nvSpPr>
        <p:spPr>
          <a:xfrm>
            <a:off x="4057436" y="2077752"/>
            <a:ext cx="1115729" cy="9051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68DF9D-850A-B2DF-A02B-0F043642AAF0}"/>
              </a:ext>
            </a:extLst>
          </p:cNvPr>
          <p:cNvSpPr/>
          <p:nvPr/>
        </p:nvSpPr>
        <p:spPr>
          <a:xfrm>
            <a:off x="1395396" y="3391527"/>
            <a:ext cx="1820479" cy="6667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Sleep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60EE5E-B11F-2336-617D-EC252D8937A0}"/>
              </a:ext>
            </a:extLst>
          </p:cNvPr>
          <p:cNvSpPr/>
          <p:nvPr/>
        </p:nvSpPr>
        <p:spPr>
          <a:xfrm>
            <a:off x="4046820" y="3185416"/>
            <a:ext cx="1126346" cy="8728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350" dirty="0"/>
              <a:t>TX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B97C91-E56D-D81E-CD2A-CF6FACF41835}"/>
              </a:ext>
            </a:extLst>
          </p:cNvPr>
          <p:cNvSpPr/>
          <p:nvPr/>
        </p:nvSpPr>
        <p:spPr>
          <a:xfrm>
            <a:off x="5173166" y="2319152"/>
            <a:ext cx="1696610" cy="6667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Sleep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20BA98-E5E6-9FE4-C321-3F8AF9624594}"/>
              </a:ext>
            </a:extLst>
          </p:cNvPr>
          <p:cNvSpPr/>
          <p:nvPr/>
        </p:nvSpPr>
        <p:spPr>
          <a:xfrm>
            <a:off x="5197641" y="3391002"/>
            <a:ext cx="3935009" cy="6667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Sleep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400DAB-1C34-4777-120C-4EF87DE1F5C2}"/>
              </a:ext>
            </a:extLst>
          </p:cNvPr>
          <p:cNvSpPr/>
          <p:nvPr/>
        </p:nvSpPr>
        <p:spPr>
          <a:xfrm>
            <a:off x="7184101" y="2316133"/>
            <a:ext cx="1948550" cy="6667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Sleep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BAE758-5DB6-8EDC-D172-A0C74E5369D2}"/>
              </a:ext>
            </a:extLst>
          </p:cNvPr>
          <p:cNvSpPr/>
          <p:nvPr/>
        </p:nvSpPr>
        <p:spPr>
          <a:xfrm>
            <a:off x="3240350" y="3186670"/>
            <a:ext cx="784632" cy="8712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350" dirty="0"/>
              <a:t>RX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5C2FB9-8627-4843-0054-A5505A562409}"/>
              </a:ext>
            </a:extLst>
          </p:cNvPr>
          <p:cNvSpPr/>
          <p:nvPr/>
        </p:nvSpPr>
        <p:spPr>
          <a:xfrm>
            <a:off x="3726181" y="2080247"/>
            <a:ext cx="314325" cy="9026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350" dirty="0"/>
              <a:t>TX Probe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02D74A2-8414-23D5-93E9-E90523B01852}"/>
              </a:ext>
            </a:extLst>
          </p:cNvPr>
          <p:cNvSpPr/>
          <p:nvPr/>
        </p:nvSpPr>
        <p:spPr>
          <a:xfrm>
            <a:off x="6869775" y="2078999"/>
            <a:ext cx="314325" cy="9051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350" dirty="0"/>
              <a:t>TX Probe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32AF04-28AB-5722-8910-C3549693506D}"/>
              </a:ext>
            </a:extLst>
          </p:cNvPr>
          <p:cNvSpPr txBox="1"/>
          <p:nvPr/>
        </p:nvSpPr>
        <p:spPr>
          <a:xfrm>
            <a:off x="1" y="5179208"/>
            <a:ext cx="82198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en-US" dirty="0"/>
              <a:t>RI-MAC: A Receiver-Initiated Asynchronous Duty Cycle MAC Protocol for Dynamic Traffic Loads in Wireless Sensor Networks. </a:t>
            </a:r>
            <a:r>
              <a:rPr lang="en-US" dirty="0" err="1"/>
              <a:t>Yanjun</a:t>
            </a:r>
            <a:r>
              <a:rPr lang="en-US" dirty="0"/>
              <a:t> Sun, Omer </a:t>
            </a:r>
            <a:r>
              <a:rPr lang="en-US" dirty="0" err="1"/>
              <a:t>Gurewitz</a:t>
            </a:r>
            <a:r>
              <a:rPr lang="en-US" dirty="0"/>
              <a:t>, David B. Johnson. </a:t>
            </a:r>
            <a:r>
              <a:rPr lang="en-US" dirty="0" err="1"/>
              <a:t>SenSys</a:t>
            </a:r>
            <a:r>
              <a:rPr lang="en-US" dirty="0"/>
              <a:t> 2008.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9E563AF-30B1-370A-337E-6521F7F29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213" y="4222090"/>
            <a:ext cx="8929217" cy="925383"/>
          </a:xfrm>
        </p:spPr>
        <p:txBody>
          <a:bodyPr>
            <a:normAutofit fontScale="85000" lnSpcReduction="10000"/>
          </a:bodyPr>
          <a:lstStyle/>
          <a:p>
            <a:r>
              <a:rPr lang="en-US" sz="1800" dirty="0"/>
              <a:t>If multiple transmitters receive a probe, they both transmit, leading to a collision and a lost packet</a:t>
            </a:r>
          </a:p>
          <a:p>
            <a:r>
              <a:rPr lang="en-US" sz="1800" dirty="0"/>
              <a:t>Receiver is unsure if there </a:t>
            </a:r>
            <a:r>
              <a:rPr lang="en-US" sz="1800" i="1" dirty="0"/>
              <a:t>actually</a:t>
            </a:r>
            <a:r>
              <a:rPr lang="en-US" sz="1800" dirty="0"/>
              <a:t> was a packet, or just noise/interference on the channel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75EA3F-5CC6-E183-D394-45CCAC4C9774}"/>
              </a:ext>
            </a:extLst>
          </p:cNvPr>
          <p:cNvSpPr txBox="1"/>
          <p:nvPr/>
        </p:nvSpPr>
        <p:spPr>
          <a:xfrm>
            <a:off x="95857" y="1471277"/>
            <a:ext cx="132039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Transmitter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9B55575-A96A-384D-C9AD-9F53EC934E17}"/>
              </a:ext>
            </a:extLst>
          </p:cNvPr>
          <p:cNvSpPr/>
          <p:nvPr/>
        </p:nvSpPr>
        <p:spPr>
          <a:xfrm>
            <a:off x="1406745" y="1202404"/>
            <a:ext cx="1492597" cy="6667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Sleep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B60A81F-0D4F-9B0E-AAE5-4F66F417CE13}"/>
              </a:ext>
            </a:extLst>
          </p:cNvPr>
          <p:cNvSpPr/>
          <p:nvPr/>
        </p:nvSpPr>
        <p:spPr>
          <a:xfrm>
            <a:off x="4058169" y="996293"/>
            <a:ext cx="1126346" cy="8728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350" dirty="0"/>
              <a:t>TX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F212670-EFC8-4CA9-C3A2-FFDFFAE076FD}"/>
              </a:ext>
            </a:extLst>
          </p:cNvPr>
          <p:cNvSpPr/>
          <p:nvPr/>
        </p:nvSpPr>
        <p:spPr>
          <a:xfrm>
            <a:off x="5217122" y="1201879"/>
            <a:ext cx="3926878" cy="6667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Sleep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5701E71-0ED9-A29A-6F6B-151D86806CBE}"/>
              </a:ext>
            </a:extLst>
          </p:cNvPr>
          <p:cNvSpPr/>
          <p:nvPr/>
        </p:nvSpPr>
        <p:spPr>
          <a:xfrm>
            <a:off x="2921179" y="997547"/>
            <a:ext cx="1115152" cy="8712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350" dirty="0"/>
              <a:t>RX</a:t>
            </a:r>
          </a:p>
        </p:txBody>
      </p:sp>
      <p:sp>
        <p:nvSpPr>
          <p:cNvPr id="37" name="Explosion 2 36">
            <a:extLst>
              <a:ext uri="{FF2B5EF4-FFF2-40B4-BE49-F238E27FC236}">
                <a16:creationId xmlns:a16="http://schemas.microsoft.com/office/drawing/2014/main" id="{D3287D7F-DA74-AE67-60C7-0FD26F8BE832}"/>
              </a:ext>
            </a:extLst>
          </p:cNvPr>
          <p:cNvSpPr/>
          <p:nvPr/>
        </p:nvSpPr>
        <p:spPr>
          <a:xfrm>
            <a:off x="4105297" y="2097874"/>
            <a:ext cx="1154580" cy="872860"/>
          </a:xfrm>
          <a:prstGeom prst="irregularSeal2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Collision!!</a:t>
            </a:r>
          </a:p>
        </p:txBody>
      </p:sp>
    </p:spTree>
    <p:extLst>
      <p:ext uri="{BB962C8B-B14F-4D97-AF65-F5344CB8AC3E}">
        <p14:creationId xmlns:p14="http://schemas.microsoft.com/office/powerpoint/2010/main" val="286807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9" grpId="0" animBg="1"/>
      <p:bldP spid="31" grpId="0" animBg="1"/>
      <p:bldP spid="16" grpId="0" build="p"/>
      <p:bldP spid="27" grpId="0" animBg="1"/>
      <p:bldP spid="28" grpId="0" animBg="1"/>
      <p:bldP spid="32" grpId="0" animBg="1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Packets</a:t>
            </a:r>
          </a:p>
          <a:p>
            <a:endParaRPr lang="en-US" dirty="0"/>
          </a:p>
          <a:p>
            <a:r>
              <a:rPr lang="en-US" dirty="0"/>
              <a:t>MAC Protocols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1153780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E126-8329-D324-4272-80D9B0C8C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A-MAC resolves this with </a:t>
            </a:r>
            <a:r>
              <a:rPr lang="en-US" sz="2400" dirty="0" err="1"/>
              <a:t>backcast</a:t>
            </a:r>
            <a:br>
              <a:rPr lang="en-US" sz="2400" dirty="0"/>
            </a:br>
            <a:r>
              <a:rPr lang="en-US" sz="2400" dirty="0"/>
              <a:t>constructive interference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CF0E7-F616-39EA-F433-AA829A8B35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BB1AD-132C-2F62-DCDD-95D826944546}"/>
              </a:ext>
            </a:extLst>
          </p:cNvPr>
          <p:cNvSpPr/>
          <p:nvPr/>
        </p:nvSpPr>
        <p:spPr>
          <a:xfrm>
            <a:off x="2094362" y="1929321"/>
            <a:ext cx="314325" cy="9051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350" dirty="0"/>
              <a:t>TX Probe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C2779-3293-4084-57D1-C8411DB6D41F}"/>
              </a:ext>
            </a:extLst>
          </p:cNvPr>
          <p:cNvSpPr txBox="1"/>
          <p:nvPr/>
        </p:nvSpPr>
        <p:spPr>
          <a:xfrm>
            <a:off x="84508" y="2309875"/>
            <a:ext cx="132039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Receiver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9D4C78-B722-7E72-6745-D7C396E9529C}"/>
              </a:ext>
            </a:extLst>
          </p:cNvPr>
          <p:cNvSpPr txBox="1"/>
          <p:nvPr/>
        </p:nvSpPr>
        <p:spPr>
          <a:xfrm>
            <a:off x="84508" y="3509474"/>
            <a:ext cx="132039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Transmitter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D5B280-66A3-2433-E295-9F5A0D25417D}"/>
              </a:ext>
            </a:extLst>
          </p:cNvPr>
          <p:cNvSpPr/>
          <p:nvPr/>
        </p:nvSpPr>
        <p:spPr>
          <a:xfrm>
            <a:off x="1404903" y="2167701"/>
            <a:ext cx="675723" cy="6667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Sleep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4F0848-88A6-B972-21D6-84C5E86F223D}"/>
              </a:ext>
            </a:extLst>
          </p:cNvPr>
          <p:cNvSpPr/>
          <p:nvPr/>
        </p:nvSpPr>
        <p:spPr>
          <a:xfrm>
            <a:off x="2422422" y="2167701"/>
            <a:ext cx="1286829" cy="6667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Sleep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7F03BF-E30D-1E45-F53C-6D6ABBD83601}"/>
              </a:ext>
            </a:extLst>
          </p:cNvPr>
          <p:cNvSpPr/>
          <p:nvPr/>
        </p:nvSpPr>
        <p:spPr>
          <a:xfrm>
            <a:off x="4228249" y="1926826"/>
            <a:ext cx="944916" cy="9051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68DF9D-850A-B2DF-A02B-0F043642AAF0}"/>
              </a:ext>
            </a:extLst>
          </p:cNvPr>
          <p:cNvSpPr/>
          <p:nvPr/>
        </p:nvSpPr>
        <p:spPr>
          <a:xfrm>
            <a:off x="1395396" y="3240601"/>
            <a:ext cx="1693000" cy="6667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Sleep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60EE5E-B11F-2336-617D-EC252D8937A0}"/>
              </a:ext>
            </a:extLst>
          </p:cNvPr>
          <p:cNvSpPr/>
          <p:nvPr/>
        </p:nvSpPr>
        <p:spPr>
          <a:xfrm>
            <a:off x="4224080" y="3034490"/>
            <a:ext cx="949085" cy="8728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350" dirty="0"/>
              <a:t>TX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20BA98-E5E6-9FE4-C321-3F8AF9624594}"/>
              </a:ext>
            </a:extLst>
          </p:cNvPr>
          <p:cNvSpPr/>
          <p:nvPr/>
        </p:nvSpPr>
        <p:spPr>
          <a:xfrm>
            <a:off x="6841901" y="3240076"/>
            <a:ext cx="2290749" cy="6667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Sleep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400DAB-1C34-4777-120C-4EF87DE1F5C2}"/>
              </a:ext>
            </a:extLst>
          </p:cNvPr>
          <p:cNvSpPr/>
          <p:nvPr/>
        </p:nvSpPr>
        <p:spPr>
          <a:xfrm>
            <a:off x="8144808" y="2165207"/>
            <a:ext cx="987843" cy="6667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Sleep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BAE758-5DB6-8EDC-D172-A0C74E5369D2}"/>
              </a:ext>
            </a:extLst>
          </p:cNvPr>
          <p:cNvSpPr/>
          <p:nvPr/>
        </p:nvSpPr>
        <p:spPr>
          <a:xfrm>
            <a:off x="3112792" y="3035744"/>
            <a:ext cx="912189" cy="8712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350" dirty="0"/>
              <a:t>RX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B7DD83B-FAE1-E44A-528B-FE55B4FDC3FB}"/>
              </a:ext>
            </a:extLst>
          </p:cNvPr>
          <p:cNvSpPr/>
          <p:nvPr/>
        </p:nvSpPr>
        <p:spPr>
          <a:xfrm>
            <a:off x="4046375" y="3034490"/>
            <a:ext cx="145098" cy="87233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/>
              <a:t>TX ACK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5C2FB9-8627-4843-0054-A5505A562409}"/>
              </a:ext>
            </a:extLst>
          </p:cNvPr>
          <p:cNvSpPr/>
          <p:nvPr/>
        </p:nvSpPr>
        <p:spPr>
          <a:xfrm>
            <a:off x="3726181" y="1929321"/>
            <a:ext cx="314325" cy="9026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350" dirty="0"/>
              <a:t>TX Probe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331A8D3-6102-04EA-FA5C-850657EEDAE6}"/>
              </a:ext>
            </a:extLst>
          </p:cNvPr>
          <p:cNvSpPr/>
          <p:nvPr/>
        </p:nvSpPr>
        <p:spPr>
          <a:xfrm>
            <a:off x="4059985" y="1929322"/>
            <a:ext cx="138939" cy="9026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/>
              <a:t>RX ACK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02D74A2-8414-23D5-93E9-E90523B01852}"/>
              </a:ext>
            </a:extLst>
          </p:cNvPr>
          <p:cNvSpPr/>
          <p:nvPr/>
        </p:nvSpPr>
        <p:spPr>
          <a:xfrm>
            <a:off x="7550607" y="1922035"/>
            <a:ext cx="314325" cy="90513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350" dirty="0"/>
              <a:t>TX Probe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9E563AF-30B1-370A-337E-6521F7F29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213" y="3919522"/>
            <a:ext cx="8929217" cy="1401582"/>
          </a:xfrm>
        </p:spPr>
        <p:txBody>
          <a:bodyPr>
            <a:normAutofit fontScale="85000" lnSpcReduction="20000"/>
          </a:bodyPr>
          <a:lstStyle/>
          <a:p>
            <a:r>
              <a:rPr lang="en-US" sz="1800" dirty="0"/>
              <a:t>Method</a:t>
            </a:r>
          </a:p>
          <a:p>
            <a:pPr lvl="1"/>
            <a:r>
              <a:rPr lang="en-US" sz="1400" dirty="0">
                <a:latin typeface="Helvetica" pitchFamily="2" charset="0"/>
              </a:rPr>
              <a:t>Transmitters send an ACK in response to a probe packet</a:t>
            </a:r>
          </a:p>
          <a:p>
            <a:pPr lvl="1"/>
            <a:r>
              <a:rPr lang="en-US" sz="1400" dirty="0">
                <a:latin typeface="Helvetica" pitchFamily="2" charset="0"/>
              </a:rPr>
              <a:t>With multiple transmitters, the ACKs collide, but interfere </a:t>
            </a:r>
            <a:r>
              <a:rPr lang="en-US" sz="1400" i="1" dirty="0">
                <a:latin typeface="Helvetica" pitchFamily="2" charset="0"/>
              </a:rPr>
              <a:t>non-destructively</a:t>
            </a:r>
            <a:r>
              <a:rPr lang="en-US" sz="1400" dirty="0">
                <a:latin typeface="Helvetica" pitchFamily="2" charset="0"/>
              </a:rPr>
              <a:t>, so the receiver still receives an ACK</a:t>
            </a:r>
          </a:p>
          <a:p>
            <a:pPr lvl="1"/>
            <a:r>
              <a:rPr lang="en-US" sz="1400" dirty="0">
                <a:latin typeface="Helvetica" pitchFamily="2" charset="0"/>
              </a:rPr>
              <a:t>The receiver stays awake to receive a packet, but the packet collides</a:t>
            </a:r>
          </a:p>
          <a:p>
            <a:pPr lvl="1"/>
            <a:r>
              <a:rPr lang="en-US" sz="1400" dirty="0">
                <a:latin typeface="Helvetica" pitchFamily="2" charset="0"/>
              </a:rPr>
              <a:t>The receiver sends a new probe, informing transmitters there was a collision</a:t>
            </a:r>
          </a:p>
          <a:p>
            <a:pPr lvl="1"/>
            <a:r>
              <a:rPr lang="en-US" sz="1400" dirty="0">
                <a:latin typeface="Helvetica" pitchFamily="2" charset="0"/>
              </a:rPr>
              <a:t>Transmitters use CSMA/CA to send packets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75EA3F-5CC6-E183-D394-45CCAC4C9774}"/>
              </a:ext>
            </a:extLst>
          </p:cNvPr>
          <p:cNvSpPr txBox="1"/>
          <p:nvPr/>
        </p:nvSpPr>
        <p:spPr>
          <a:xfrm>
            <a:off x="95857" y="1320351"/>
            <a:ext cx="132039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600" dirty="0"/>
              <a:t>Transmitter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9B55575-A96A-384D-C9AD-9F53EC934E17}"/>
              </a:ext>
            </a:extLst>
          </p:cNvPr>
          <p:cNvSpPr/>
          <p:nvPr/>
        </p:nvSpPr>
        <p:spPr>
          <a:xfrm>
            <a:off x="1406745" y="1051478"/>
            <a:ext cx="1492597" cy="6667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Sleep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B60A81F-0D4F-9B0E-AAE5-4F66F417CE13}"/>
              </a:ext>
            </a:extLst>
          </p:cNvPr>
          <p:cNvSpPr/>
          <p:nvPr/>
        </p:nvSpPr>
        <p:spPr>
          <a:xfrm>
            <a:off x="4235429" y="845367"/>
            <a:ext cx="949085" cy="8728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350" dirty="0"/>
              <a:t>TX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F212670-EFC8-4CA9-C3A2-FFDFFAE076FD}"/>
              </a:ext>
            </a:extLst>
          </p:cNvPr>
          <p:cNvSpPr/>
          <p:nvPr/>
        </p:nvSpPr>
        <p:spPr>
          <a:xfrm>
            <a:off x="8158376" y="1050953"/>
            <a:ext cx="985623" cy="6667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Sleep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5701E71-0ED9-A29A-6F6B-151D86806CBE}"/>
              </a:ext>
            </a:extLst>
          </p:cNvPr>
          <p:cNvSpPr/>
          <p:nvPr/>
        </p:nvSpPr>
        <p:spPr>
          <a:xfrm>
            <a:off x="2921179" y="846621"/>
            <a:ext cx="1115152" cy="8712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350" dirty="0"/>
              <a:t>RX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4CCD108-4C06-3B75-4D69-FF4436043762}"/>
              </a:ext>
            </a:extLst>
          </p:cNvPr>
          <p:cNvSpPr/>
          <p:nvPr/>
        </p:nvSpPr>
        <p:spPr>
          <a:xfrm>
            <a:off x="4057724" y="845367"/>
            <a:ext cx="145098" cy="87233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/>
              <a:t>TX ACK</a:t>
            </a:r>
          </a:p>
        </p:txBody>
      </p:sp>
      <p:sp>
        <p:nvSpPr>
          <p:cNvPr id="37" name="Explosion 2 36">
            <a:extLst>
              <a:ext uri="{FF2B5EF4-FFF2-40B4-BE49-F238E27FC236}">
                <a16:creationId xmlns:a16="http://schemas.microsoft.com/office/drawing/2014/main" id="{D3287D7F-DA74-AE67-60C7-0FD26F8BE832}"/>
              </a:ext>
            </a:extLst>
          </p:cNvPr>
          <p:cNvSpPr/>
          <p:nvPr/>
        </p:nvSpPr>
        <p:spPr>
          <a:xfrm>
            <a:off x="4191473" y="1946948"/>
            <a:ext cx="1068404" cy="813514"/>
          </a:xfrm>
          <a:prstGeom prst="irregularSeal2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Collision!!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995528-2C10-9260-65D3-B47448A9426F}"/>
              </a:ext>
            </a:extLst>
          </p:cNvPr>
          <p:cNvSpPr txBox="1"/>
          <p:nvPr/>
        </p:nvSpPr>
        <p:spPr>
          <a:xfrm>
            <a:off x="35983" y="5309656"/>
            <a:ext cx="81223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defRPr>
            </a:lvl1pPr>
          </a:lstStyle>
          <a:p>
            <a:r>
              <a:rPr lang="en-US" dirty="0"/>
              <a:t>Design and Evaluation of a Versatile and Efficient Receiver-Initiated Link Layer for Low-Power Wireless. Prabal Dutta, Stephen Dawson-Haggerty, Yin Chen, </a:t>
            </a:r>
            <a:r>
              <a:rPr lang="en-US" dirty="0" err="1"/>
              <a:t>Chieh</a:t>
            </a:r>
            <a:r>
              <a:rPr lang="en-US" dirty="0"/>
              <a:t>-Jan Mike Liang, and Andreas Terzis. </a:t>
            </a:r>
            <a:r>
              <a:rPr lang="en-US" dirty="0" err="1"/>
              <a:t>SenSys</a:t>
            </a:r>
            <a:r>
              <a:rPr lang="en-US" dirty="0"/>
              <a:t> 2010.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D41F68D-5555-434C-9277-627E44106AE6}"/>
              </a:ext>
            </a:extLst>
          </p:cNvPr>
          <p:cNvSpPr/>
          <p:nvPr/>
        </p:nvSpPr>
        <p:spPr>
          <a:xfrm>
            <a:off x="5177642" y="1928073"/>
            <a:ext cx="314325" cy="9026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350" dirty="0"/>
              <a:t>TX Probe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80F2FD-0475-8261-40EC-DE3A6E3C13D5}"/>
              </a:ext>
            </a:extLst>
          </p:cNvPr>
          <p:cNvSpPr/>
          <p:nvPr/>
        </p:nvSpPr>
        <p:spPr>
          <a:xfrm>
            <a:off x="5712635" y="840582"/>
            <a:ext cx="145098" cy="8771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350" dirty="0"/>
              <a:t>CCA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49D81C-7D4C-FCC7-9C89-09CF373D41DC}"/>
              </a:ext>
            </a:extLst>
          </p:cNvPr>
          <p:cNvSpPr/>
          <p:nvPr/>
        </p:nvSpPr>
        <p:spPr>
          <a:xfrm>
            <a:off x="5705085" y="3033965"/>
            <a:ext cx="949085" cy="8728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350" dirty="0"/>
              <a:t>TX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09F598F-C66D-54AF-9D2E-F389FECBEC82}"/>
              </a:ext>
            </a:extLst>
          </p:cNvPr>
          <p:cNvSpPr/>
          <p:nvPr/>
        </p:nvSpPr>
        <p:spPr>
          <a:xfrm>
            <a:off x="5527560" y="3035744"/>
            <a:ext cx="145098" cy="8771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350" dirty="0"/>
              <a:t>CCA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B96648B-400F-029F-8D26-6E8357F67E23}"/>
              </a:ext>
            </a:extLst>
          </p:cNvPr>
          <p:cNvSpPr/>
          <p:nvPr/>
        </p:nvSpPr>
        <p:spPr>
          <a:xfrm>
            <a:off x="5712635" y="1925577"/>
            <a:ext cx="944916" cy="9051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RX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2B10BE9-637C-B889-F7D6-C3428C7BEBE9}"/>
              </a:ext>
            </a:extLst>
          </p:cNvPr>
          <p:cNvSpPr/>
          <p:nvPr/>
        </p:nvSpPr>
        <p:spPr>
          <a:xfrm>
            <a:off x="5510201" y="1925577"/>
            <a:ext cx="193990" cy="9178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350" dirty="0"/>
              <a:t>Listen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0785BCB-063C-E384-49B6-2464ADC0271A}"/>
              </a:ext>
            </a:extLst>
          </p:cNvPr>
          <p:cNvSpPr/>
          <p:nvPr/>
        </p:nvSpPr>
        <p:spPr>
          <a:xfrm>
            <a:off x="6685308" y="1922035"/>
            <a:ext cx="125457" cy="90867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/>
              <a:t>TX ACK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EC846D2-3FDC-83C4-07D4-C8F4C6D81C94}"/>
              </a:ext>
            </a:extLst>
          </p:cNvPr>
          <p:cNvSpPr/>
          <p:nvPr/>
        </p:nvSpPr>
        <p:spPr>
          <a:xfrm>
            <a:off x="6860818" y="840581"/>
            <a:ext cx="145098" cy="8771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350" dirty="0"/>
              <a:t>CCA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D235904-7A97-8D8E-03CB-43F117BD7091}"/>
              </a:ext>
            </a:extLst>
          </p:cNvPr>
          <p:cNvSpPr/>
          <p:nvPr/>
        </p:nvSpPr>
        <p:spPr>
          <a:xfrm>
            <a:off x="7033435" y="1922034"/>
            <a:ext cx="944916" cy="9051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350" dirty="0">
                <a:solidFill>
                  <a:schemeClr val="bg1"/>
                </a:solidFill>
              </a:rPr>
              <a:t>RX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582A75C-F1E2-8455-314C-4B1EEA297314}"/>
              </a:ext>
            </a:extLst>
          </p:cNvPr>
          <p:cNvSpPr/>
          <p:nvPr/>
        </p:nvSpPr>
        <p:spPr>
          <a:xfrm>
            <a:off x="7997456" y="1922474"/>
            <a:ext cx="125457" cy="90867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/>
              <a:t>TX ACK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340C917-1E6D-0ECC-43BE-A8223A3F21DE}"/>
              </a:ext>
            </a:extLst>
          </p:cNvPr>
          <p:cNvSpPr/>
          <p:nvPr/>
        </p:nvSpPr>
        <p:spPr>
          <a:xfrm>
            <a:off x="7031350" y="857040"/>
            <a:ext cx="949085" cy="87286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1350" dirty="0"/>
              <a:t>TX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E38CFDD-4491-47DA-BACB-87F7F09C9D5D}"/>
              </a:ext>
            </a:extLst>
          </p:cNvPr>
          <p:cNvSpPr/>
          <p:nvPr/>
        </p:nvSpPr>
        <p:spPr>
          <a:xfrm>
            <a:off x="6678566" y="3000944"/>
            <a:ext cx="138939" cy="9026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/>
              <a:t>RX ACK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CEA983A-960C-3C87-72F6-4773D03E14F9}"/>
              </a:ext>
            </a:extLst>
          </p:cNvPr>
          <p:cNvSpPr/>
          <p:nvPr/>
        </p:nvSpPr>
        <p:spPr>
          <a:xfrm>
            <a:off x="8005869" y="827822"/>
            <a:ext cx="138939" cy="9026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000" dirty="0"/>
              <a:t>RX ACK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884FF58-6C1E-1D0C-6DF9-14FC86493965}"/>
              </a:ext>
            </a:extLst>
          </p:cNvPr>
          <p:cNvSpPr/>
          <p:nvPr/>
        </p:nvSpPr>
        <p:spPr>
          <a:xfrm>
            <a:off x="5879127" y="1059344"/>
            <a:ext cx="956258" cy="6667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Sleep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B7E53E5-B261-AF5F-A204-1E923B64CB85}"/>
              </a:ext>
            </a:extLst>
          </p:cNvPr>
          <p:cNvSpPr/>
          <p:nvPr/>
        </p:nvSpPr>
        <p:spPr>
          <a:xfrm>
            <a:off x="5205907" y="846450"/>
            <a:ext cx="286060" cy="8712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350" dirty="0"/>
              <a:t>RX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696281F-0A9B-C0CD-2215-469958AF1FE9}"/>
              </a:ext>
            </a:extLst>
          </p:cNvPr>
          <p:cNvSpPr/>
          <p:nvPr/>
        </p:nvSpPr>
        <p:spPr>
          <a:xfrm>
            <a:off x="5194225" y="3028402"/>
            <a:ext cx="286060" cy="8712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350" dirty="0"/>
              <a:t>RX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C5AAA67-433B-868D-2194-15AF984FB875}"/>
              </a:ext>
            </a:extLst>
          </p:cNvPr>
          <p:cNvSpPr/>
          <p:nvPr/>
        </p:nvSpPr>
        <p:spPr>
          <a:xfrm>
            <a:off x="6823021" y="1919868"/>
            <a:ext cx="193990" cy="91782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350" dirty="0"/>
              <a:t>Listen</a:t>
            </a:r>
          </a:p>
        </p:txBody>
      </p:sp>
    </p:spTree>
    <p:extLst>
      <p:ext uri="{BB962C8B-B14F-4D97-AF65-F5344CB8AC3E}">
        <p14:creationId xmlns:p14="http://schemas.microsoft.com/office/powerpoint/2010/main" val="316148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7" grpId="0" animBg="1"/>
      <p:bldP spid="18" grpId="0" animBg="1"/>
      <p:bldP spid="19" grpId="0" animBg="1"/>
      <p:bldP spid="24" grpId="0" animBg="1"/>
      <p:bldP spid="29" grpId="0" animBg="1"/>
      <p:bldP spid="30" grpId="0" animBg="1"/>
      <p:bldP spid="16" grpId="0" build="p"/>
      <p:bldP spid="27" grpId="0" animBg="1"/>
      <p:bldP spid="28" grpId="0" animBg="1"/>
      <p:bldP spid="32" grpId="0" animBg="1"/>
      <p:bldP spid="35" grpId="0" animBg="1"/>
      <p:bldP spid="37" grpId="0" animBg="1"/>
      <p:bldP spid="20" grpId="0" animBg="1"/>
      <p:bldP spid="22" grpId="0" animBg="1"/>
      <p:bldP spid="23" grpId="0" animBg="1"/>
      <p:bldP spid="25" grpId="0" animBg="1"/>
      <p:bldP spid="36" grpId="0" animBg="1"/>
      <p:bldP spid="38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70AE1-F31C-5CFE-7A39-B698D67F2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Summary: asynchronous low power MAC protocols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B1B0D-89A5-F180-A557-3FEDD7B85D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Transmitter initiated protocols</a:t>
            </a:r>
          </a:p>
          <a:p>
            <a:pPr lvl="1"/>
            <a:r>
              <a:rPr lang="en-US" dirty="0"/>
              <a:t>Receivers periodically sample the channel</a:t>
            </a:r>
          </a:p>
          <a:p>
            <a:pPr lvl="1"/>
            <a:r>
              <a:rPr lang="en-US" dirty="0"/>
              <a:t>Transmitters transmit sufficiently to ensure recipients heard</a:t>
            </a:r>
          </a:p>
          <a:p>
            <a:pPr lvl="1"/>
            <a:r>
              <a:rPr lang="en-US" dirty="0"/>
              <a:t>Examples: LPL, X-MAC</a:t>
            </a:r>
          </a:p>
          <a:p>
            <a:pPr lvl="1"/>
            <a:r>
              <a:rPr lang="en-US" dirty="0"/>
              <a:t>Pros:</a:t>
            </a:r>
          </a:p>
          <a:p>
            <a:pPr lvl="2"/>
            <a:r>
              <a:rPr lang="en-US" dirty="0"/>
              <a:t>Simple, intuitive</a:t>
            </a:r>
          </a:p>
          <a:p>
            <a:pPr lvl="2"/>
            <a:r>
              <a:rPr lang="en-US" dirty="0"/>
              <a:t>Can balance TX and RX energy with sample interval</a:t>
            </a:r>
          </a:p>
          <a:p>
            <a:pPr lvl="1"/>
            <a:r>
              <a:rPr lang="en-US" dirty="0"/>
              <a:t>Cons:</a:t>
            </a:r>
          </a:p>
          <a:p>
            <a:pPr lvl="2"/>
            <a:r>
              <a:rPr lang="en-US" dirty="0"/>
              <a:t>Receivers prone to false wake-ups</a:t>
            </a:r>
          </a:p>
          <a:p>
            <a:pPr lvl="2"/>
            <a:r>
              <a:rPr lang="en-US" dirty="0"/>
              <a:t>High idle listening energy costs </a:t>
            </a:r>
          </a:p>
          <a:p>
            <a:endParaRPr lang="en-US" dirty="0"/>
          </a:p>
          <a:p>
            <a:r>
              <a:rPr lang="en-US" dirty="0"/>
              <a:t>Receiver initiated protocols</a:t>
            </a:r>
          </a:p>
          <a:p>
            <a:pPr lvl="1"/>
            <a:r>
              <a:rPr lang="en-US" dirty="0"/>
              <a:t>Receivers periodically transmit probes</a:t>
            </a:r>
          </a:p>
          <a:p>
            <a:pPr lvl="1"/>
            <a:r>
              <a:rPr lang="en-US" dirty="0"/>
              <a:t>Transmitters listen for a probe before sending a packet</a:t>
            </a:r>
          </a:p>
          <a:p>
            <a:pPr lvl="1"/>
            <a:r>
              <a:rPr lang="en-US" dirty="0"/>
              <a:t>Examples: RI-MAC, Koala, A-MAC</a:t>
            </a:r>
          </a:p>
          <a:p>
            <a:pPr lvl="1"/>
            <a:r>
              <a:rPr lang="en-US" dirty="0"/>
              <a:t>Pros:</a:t>
            </a:r>
          </a:p>
          <a:p>
            <a:pPr lvl="2"/>
            <a:r>
              <a:rPr lang="en-US" dirty="0"/>
              <a:t>Fixed, small listening energy cost for receivers</a:t>
            </a:r>
          </a:p>
          <a:p>
            <a:pPr lvl="1"/>
            <a:r>
              <a:rPr lang="en-US" dirty="0"/>
              <a:t>Cons:</a:t>
            </a:r>
          </a:p>
          <a:p>
            <a:pPr lvl="2"/>
            <a:r>
              <a:rPr lang="en-US" dirty="0"/>
              <a:t>Multiple transmitters leads to collisions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64F50-2870-DFD5-5370-39FF38F1B5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9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A468B-3CAD-9D1B-5115-7A8B1F744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Mesh network layers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E853E-7521-FA97-F450-8BFC9FF60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213" y="959226"/>
            <a:ext cx="4707481" cy="4404625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PHY Layer</a:t>
            </a:r>
          </a:p>
          <a:p>
            <a:pPr lvl="1"/>
            <a:r>
              <a:rPr lang="en-US" dirty="0"/>
              <a:t>802.15.4 physical layer</a:t>
            </a:r>
          </a:p>
          <a:p>
            <a:r>
              <a:rPr lang="en-US" dirty="0"/>
              <a:t>MAC Layer: 802.15.4</a:t>
            </a:r>
          </a:p>
          <a:p>
            <a:pPr lvl="1"/>
            <a:r>
              <a:rPr lang="en-US" dirty="0"/>
              <a:t>802.15.4 spec gives us the option of implementing our own</a:t>
            </a:r>
          </a:p>
          <a:p>
            <a:pPr lvl="1"/>
            <a:r>
              <a:rPr lang="en-US" dirty="0"/>
              <a:t>Technically this layer is here, but we generally ignore it</a:t>
            </a:r>
          </a:p>
          <a:p>
            <a:r>
              <a:rPr lang="en-US" dirty="0"/>
              <a:t>MAC Layer</a:t>
            </a:r>
          </a:p>
          <a:p>
            <a:pPr lvl="1"/>
            <a:r>
              <a:rPr lang="en-US" dirty="0"/>
              <a:t>Need to allow to TWO low power devices to communicate</a:t>
            </a:r>
          </a:p>
          <a:p>
            <a:pPr lvl="1"/>
            <a:r>
              <a:rPr lang="en-US" dirty="0"/>
              <a:t>Devices are off most (~99%) of the time</a:t>
            </a:r>
          </a:p>
          <a:p>
            <a:pPr lvl="1"/>
            <a:r>
              <a:rPr lang="en-US" dirty="0"/>
              <a:t>No assumption of energy asymmetry (as with PAN coordinator or BLE)</a:t>
            </a:r>
          </a:p>
          <a:p>
            <a:r>
              <a:rPr lang="en-US" dirty="0"/>
              <a:t>Network Layer: Mesh</a:t>
            </a:r>
          </a:p>
          <a:p>
            <a:pPr lvl="1"/>
            <a:r>
              <a:rPr lang="en-US" dirty="0"/>
              <a:t>Handles organizing the network</a:t>
            </a:r>
          </a:p>
          <a:p>
            <a:pPr lvl="1"/>
            <a:r>
              <a:rPr lang="en-US" dirty="0"/>
              <a:t>How should packets travel from nodes to the gateway?</a:t>
            </a:r>
          </a:p>
          <a:p>
            <a:pPr lvl="1"/>
            <a:r>
              <a:rPr lang="en-US" dirty="0"/>
              <a:t>How should packets travel from the gateway to nodes?</a:t>
            </a:r>
          </a:p>
          <a:p>
            <a:pPr lvl="1"/>
            <a:r>
              <a:rPr lang="en-US" dirty="0"/>
              <a:t>How should packets travel from node to node?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DB4D5-05EC-4F3C-47C0-6E4FC7FEDB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32</a:t>
            </a:fld>
            <a:endParaRPr lang="en-US"/>
          </a:p>
        </p:txBody>
      </p:sp>
      <p:pic>
        <p:nvPicPr>
          <p:cNvPr id="4098" name="Picture 2" descr="1.2.1.(a) WSN hierarchical network tree topology. (b) Flat WSN mesh topology.">
            <a:extLst>
              <a:ext uri="{FF2B5EF4-FFF2-40B4-BE49-F238E27FC236}">
                <a16:creationId xmlns:a16="http://schemas.microsoft.com/office/drawing/2014/main" id="{0B0BC1DB-78AE-6BD2-6B16-F4E818AAA8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42" b="12554"/>
          <a:stretch/>
        </p:blipFill>
        <p:spPr bwMode="auto">
          <a:xfrm>
            <a:off x="4898063" y="89647"/>
            <a:ext cx="4138367" cy="2530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61F76F0-6DA6-3875-F151-ED52B517B5BF}"/>
              </a:ext>
            </a:extLst>
          </p:cNvPr>
          <p:cNvSpPr/>
          <p:nvPr/>
        </p:nvSpPr>
        <p:spPr>
          <a:xfrm>
            <a:off x="5372837" y="4803927"/>
            <a:ext cx="3349461" cy="71120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PHY Layer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O-QPSK - 2.4 GHz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C1D115-887F-1262-F6D4-86C499F0ED55}"/>
              </a:ext>
            </a:extLst>
          </p:cNvPr>
          <p:cNvSpPr/>
          <p:nvPr/>
        </p:nvSpPr>
        <p:spPr>
          <a:xfrm>
            <a:off x="5372837" y="3744382"/>
            <a:ext cx="3349461" cy="71120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MAC Layer</a:t>
            </a:r>
            <a:br>
              <a:rPr lang="en-US" sz="2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Low Power</a:t>
            </a:r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22A659-7373-4B78-13CA-F70DC0245446}"/>
              </a:ext>
            </a:extLst>
          </p:cNvPr>
          <p:cNvSpPr/>
          <p:nvPr/>
        </p:nvSpPr>
        <p:spPr>
          <a:xfrm>
            <a:off x="5372837" y="2968093"/>
            <a:ext cx="3349461" cy="711200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Network Layer</a:t>
            </a:r>
            <a:br>
              <a:rPr lang="en-US" sz="20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Mesh Routing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5B6EE3-B7A0-388E-045A-B842BF276161}"/>
              </a:ext>
            </a:extLst>
          </p:cNvPr>
          <p:cNvSpPr/>
          <p:nvPr/>
        </p:nvSpPr>
        <p:spPr>
          <a:xfrm>
            <a:off x="5288437" y="2857500"/>
            <a:ext cx="3516198" cy="27437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D0A5DB-1BB3-8B0E-0E71-F2DFD105EF5F}"/>
              </a:ext>
            </a:extLst>
          </p:cNvPr>
          <p:cNvSpPr/>
          <p:nvPr/>
        </p:nvSpPr>
        <p:spPr>
          <a:xfrm>
            <a:off x="5371805" y="4520671"/>
            <a:ext cx="3349461" cy="21397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802.15.4 Contention MAC</a:t>
            </a:r>
          </a:p>
        </p:txBody>
      </p:sp>
    </p:spTree>
    <p:extLst>
      <p:ext uri="{BB962C8B-B14F-4D97-AF65-F5344CB8AC3E}">
        <p14:creationId xmlns:p14="http://schemas.microsoft.com/office/powerpoint/2010/main" val="1622257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BA948-ED93-438C-B600-6825D51D6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packet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2767B-DAD3-4481-86A3-C58943FFB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213" y="959227"/>
            <a:ext cx="5210511" cy="4188246"/>
          </a:xfrm>
        </p:spPr>
        <p:txBody>
          <a:bodyPr>
            <a:normAutofit/>
          </a:bodyPr>
          <a:lstStyle/>
          <a:p>
            <a:r>
              <a:rPr lang="en-US" sz="1800" dirty="0"/>
              <a:t>Synchronization</a:t>
            </a:r>
          </a:p>
          <a:p>
            <a:pPr lvl="1"/>
            <a:r>
              <a:rPr lang="en-US" sz="1600" dirty="0"/>
              <a:t>Preamble: four bytes of zeros</a:t>
            </a:r>
          </a:p>
          <a:p>
            <a:pPr lvl="2"/>
            <a:r>
              <a:rPr lang="en-US" sz="1100" dirty="0"/>
              <a:t>Q: How many chips?</a:t>
            </a:r>
          </a:p>
          <a:p>
            <a:pPr lvl="1"/>
            <a:r>
              <a:rPr lang="en-US" sz="1600" dirty="0"/>
              <a:t>Start-of-Packet: 0xA7</a:t>
            </a:r>
          </a:p>
          <a:p>
            <a:r>
              <a:rPr lang="en-US" sz="1800" dirty="0"/>
              <a:t>PHY Header</a:t>
            </a:r>
          </a:p>
          <a:p>
            <a:pPr lvl="1"/>
            <a:r>
              <a:rPr lang="en-US" sz="1600" dirty="0"/>
              <a:t>One field: length 0-127</a:t>
            </a:r>
          </a:p>
          <a:p>
            <a:pPr lvl="1"/>
            <a:r>
              <a:rPr lang="en-US" sz="1600" b="1" dirty="0"/>
              <a:t>Why still 8 bits?</a:t>
            </a:r>
          </a:p>
          <a:p>
            <a:pPr lvl="2"/>
            <a:r>
              <a:rPr lang="en-US" sz="1600" dirty="0"/>
              <a:t>Because computers depend on bytes</a:t>
            </a:r>
            <a:endParaRPr lang="en-US" sz="1100" dirty="0"/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5B950-9E99-4FFE-8430-114AD5CCF2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25EEA9-D221-49A3-B577-9F0434E92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2" y="3739916"/>
            <a:ext cx="6312677" cy="16990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33FB60-A5AD-ABE9-5D97-FD5875BE4D99}"/>
              </a:ext>
            </a:extLst>
          </p:cNvPr>
          <p:cNvSpPr txBox="1"/>
          <p:nvPr/>
        </p:nvSpPr>
        <p:spPr>
          <a:xfrm>
            <a:off x="5619565" y="1330178"/>
            <a:ext cx="32137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Q: How long does it take to transmit the preamble?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 err="1"/>
              <a:t>pollev.com</a:t>
            </a:r>
            <a:r>
              <a:rPr lang="en-US" sz="2000" dirty="0"/>
              <a:t>/</a:t>
            </a:r>
            <a:r>
              <a:rPr lang="en-US" sz="2000" dirty="0" err="1"/>
              <a:t>wiotbc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6836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A520-D607-47C7-A89D-17D51741C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frame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E5722-857C-4A72-A806-1DDF8373A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97" y="3371850"/>
            <a:ext cx="4116304" cy="154305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Sequence number</a:t>
            </a:r>
          </a:p>
          <a:p>
            <a:pPr lvl="1"/>
            <a:r>
              <a:rPr lang="en-US" dirty="0"/>
              <a:t>8-bit monotonically increasing</a:t>
            </a:r>
          </a:p>
          <a:p>
            <a:r>
              <a:rPr lang="en-US" dirty="0"/>
              <a:t>Addressing fields</a:t>
            </a:r>
          </a:p>
          <a:p>
            <a:pPr lvl="1"/>
            <a:r>
              <a:rPr lang="en-US" dirty="0"/>
              <a:t>PAN and addresses</a:t>
            </a:r>
          </a:p>
          <a:p>
            <a:pPr lvl="1"/>
            <a:r>
              <a:rPr lang="en-US" dirty="0"/>
              <a:t>Varies based on frame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E3C61-C47D-4FB8-A679-890608F65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Object 1027">
            <a:extLst>
              <a:ext uri="{FF2B5EF4-FFF2-40B4-BE49-F238E27FC236}">
                <a16:creationId xmlns:a16="http://schemas.microsoft.com/office/drawing/2014/main" id="{BEE4A5E3-49B4-4785-979A-A810875C4E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2874" y="1847553"/>
          <a:ext cx="6400800" cy="1310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725002" imgH="1171873" progId="Excel.Sheet.8">
                  <p:embed/>
                </p:oleObj>
              </mc:Choice>
              <mc:Fallback>
                <p:oleObj name="Worksheet" r:id="rId2" imgW="5725002" imgH="1171873" progId="Excel.Sheet.8">
                  <p:embed/>
                  <p:pic>
                    <p:nvPicPr>
                      <p:cNvPr id="5" name="Object 1027">
                        <a:extLst>
                          <a:ext uri="{FF2B5EF4-FFF2-40B4-BE49-F238E27FC236}">
                            <a16:creationId xmlns:a16="http://schemas.microsoft.com/office/drawing/2014/main" id="{BEE4A5E3-49B4-4785-979A-A810875C4E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2874" y="1847553"/>
                        <a:ext cx="6400800" cy="13108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5C4050A-F459-4F19-8661-7B6BF4F49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542" y="397670"/>
            <a:ext cx="3618607" cy="973967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9B8D4B-C742-476B-A888-38481B7A69C0}"/>
              </a:ext>
            </a:extLst>
          </p:cNvPr>
          <p:cNvCxnSpPr>
            <a:cxnSpLocks/>
          </p:cNvCxnSpPr>
          <p:nvPr/>
        </p:nvCxnSpPr>
        <p:spPr>
          <a:xfrm flipH="1">
            <a:off x="2332873" y="1071749"/>
            <a:ext cx="3925052" cy="7758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A67152E-7B5F-4630-8A29-8EAE55E5136F}"/>
              </a:ext>
            </a:extLst>
          </p:cNvPr>
          <p:cNvCxnSpPr>
            <a:cxnSpLocks/>
          </p:cNvCxnSpPr>
          <p:nvPr/>
        </p:nvCxnSpPr>
        <p:spPr>
          <a:xfrm>
            <a:off x="8267700" y="1071749"/>
            <a:ext cx="465974" cy="7758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FD10ED9-B7D8-4788-80DF-F38372064FED}"/>
              </a:ext>
            </a:extLst>
          </p:cNvPr>
          <p:cNvSpPr txBox="1">
            <a:spLocks/>
          </p:cNvSpPr>
          <p:nvPr/>
        </p:nvSpPr>
        <p:spPr>
          <a:xfrm>
            <a:off x="4617370" y="3371850"/>
            <a:ext cx="4116304" cy="154305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Frame payload</a:t>
            </a:r>
          </a:p>
          <a:p>
            <a:pPr lvl="1"/>
            <a:r>
              <a:rPr lang="en-US" sz="1800" dirty="0"/>
              <a:t>Depends on frame type</a:t>
            </a:r>
          </a:p>
          <a:p>
            <a:r>
              <a:rPr lang="en-US" sz="2100" dirty="0"/>
              <a:t>Frame check sequence</a:t>
            </a:r>
          </a:p>
          <a:p>
            <a:pPr lvl="1"/>
            <a:r>
              <a:rPr lang="en-US" sz="1800" dirty="0"/>
              <a:t>16-bit CRC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43D8C25-99FF-485C-A3D8-27E08C98BFFC}"/>
              </a:ext>
            </a:extLst>
          </p:cNvPr>
          <p:cNvSpPr txBox="1">
            <a:spLocks/>
          </p:cNvSpPr>
          <p:nvPr/>
        </p:nvSpPr>
        <p:spPr>
          <a:xfrm>
            <a:off x="455698" y="2171702"/>
            <a:ext cx="1744579" cy="107632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Frame control</a:t>
            </a:r>
          </a:p>
          <a:p>
            <a:pPr lvl="1"/>
            <a:r>
              <a:rPr lang="en-US" sz="1800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4230581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6D26E-6E9B-40CF-B88F-28F1DD02C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CF9BA-3B5C-45C5-B58A-7876AF1F4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97" y="3177599"/>
            <a:ext cx="3249518" cy="2057397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Frame type</a:t>
            </a:r>
          </a:p>
          <a:p>
            <a:pPr lvl="1"/>
            <a:r>
              <a:rPr lang="en-US" dirty="0"/>
              <a:t>Type of payload included</a:t>
            </a:r>
          </a:p>
          <a:p>
            <a:r>
              <a:rPr lang="en-US" dirty="0"/>
              <a:t>Security enabled</a:t>
            </a:r>
          </a:p>
          <a:p>
            <a:pPr lvl="1"/>
            <a:r>
              <a:rPr lang="en-US" dirty="0"/>
              <a:t>Packet is encrypted</a:t>
            </a:r>
          </a:p>
          <a:p>
            <a:pPr lvl="1"/>
            <a:r>
              <a:rPr lang="en-US" dirty="0"/>
              <a:t>(extra 0-14 byte header)</a:t>
            </a:r>
          </a:p>
          <a:p>
            <a:r>
              <a:rPr lang="en-US" dirty="0"/>
              <a:t>Frame pending</a:t>
            </a:r>
          </a:p>
          <a:p>
            <a:pPr lvl="1"/>
            <a:r>
              <a:rPr lang="en-US" dirty="0"/>
              <a:t>Fragmented packet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A41E7-9F1D-4039-9013-FFF57C099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Object 1027">
            <a:extLst>
              <a:ext uri="{FF2B5EF4-FFF2-40B4-BE49-F238E27FC236}">
                <a16:creationId xmlns:a16="http://schemas.microsoft.com/office/drawing/2014/main" id="{C5CDC916-0918-476D-A562-E6DFF00573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5353765"/>
              </p:ext>
            </p:extLst>
          </p:nvPr>
        </p:nvGraphicFramePr>
        <p:xfrm>
          <a:off x="2494046" y="795726"/>
          <a:ext cx="6400800" cy="1310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725002" imgH="1171873" progId="Excel.Sheet.8">
                  <p:embed/>
                </p:oleObj>
              </mc:Choice>
              <mc:Fallback>
                <p:oleObj name="Worksheet" r:id="rId2" imgW="5725002" imgH="1171873" progId="Excel.Sheet.8">
                  <p:embed/>
                  <p:pic>
                    <p:nvPicPr>
                      <p:cNvPr id="5" name="Object 1027">
                        <a:extLst>
                          <a:ext uri="{FF2B5EF4-FFF2-40B4-BE49-F238E27FC236}">
                            <a16:creationId xmlns:a16="http://schemas.microsoft.com/office/drawing/2014/main" id="{C5CDC916-0918-476D-A562-E6DFF00573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4046" y="795726"/>
                        <a:ext cx="6400800" cy="13108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30">
            <a:extLst>
              <a:ext uri="{FF2B5EF4-FFF2-40B4-BE49-F238E27FC236}">
                <a16:creationId xmlns:a16="http://schemas.microsoft.com/office/drawing/2014/main" id="{52383F57-7523-4C6A-BF8D-BAE2C4D65F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3515429"/>
              </p:ext>
            </p:extLst>
          </p:nvPr>
        </p:nvGraphicFramePr>
        <p:xfrm>
          <a:off x="2494046" y="2392353"/>
          <a:ext cx="64008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6391304" imgH="685800" progId="Excel.Sheet.8">
                  <p:embed/>
                </p:oleObj>
              </mc:Choice>
              <mc:Fallback>
                <p:oleObj name="Worksheet" r:id="rId4" imgW="6391304" imgH="685800" progId="Excel.Sheet.8">
                  <p:embed/>
                  <p:pic>
                    <p:nvPicPr>
                      <p:cNvPr id="6" name="Object 1030">
                        <a:extLst>
                          <a:ext uri="{FF2B5EF4-FFF2-40B4-BE49-F238E27FC236}">
                            <a16:creationId xmlns:a16="http://schemas.microsoft.com/office/drawing/2014/main" id="{52383F57-7523-4C6A-BF8D-BAE2C4D65F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4046" y="2392353"/>
                        <a:ext cx="640080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1031">
            <a:extLst>
              <a:ext uri="{FF2B5EF4-FFF2-40B4-BE49-F238E27FC236}">
                <a16:creationId xmlns:a16="http://schemas.microsoft.com/office/drawing/2014/main" id="{89F4AF52-5E5B-44F7-AAB4-51CEEA200AF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4046" y="2106603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8" name="Line 1032">
            <a:extLst>
              <a:ext uri="{FF2B5EF4-FFF2-40B4-BE49-F238E27FC236}">
                <a16:creationId xmlns:a16="http://schemas.microsoft.com/office/drawing/2014/main" id="{A78FE882-7271-4023-8D1E-99A29AFA597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4146" y="1687503"/>
            <a:ext cx="5600663" cy="704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FCCF025-D80F-4C96-BE16-1E3945616135}"/>
              </a:ext>
            </a:extLst>
          </p:cNvPr>
          <p:cNvSpPr txBox="1">
            <a:spLocks/>
          </p:cNvSpPr>
          <p:nvPr/>
        </p:nvSpPr>
        <p:spPr>
          <a:xfrm>
            <a:off x="3790055" y="3300233"/>
            <a:ext cx="3629036" cy="1870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Helvetica" pitchFamily="2" charset="0"/>
              </a:rPr>
              <a:t>Acknowledgement required</a:t>
            </a:r>
          </a:p>
          <a:p>
            <a:r>
              <a:rPr lang="en-US" sz="1800" dirty="0">
                <a:latin typeface="Helvetica" pitchFamily="2" charset="0"/>
              </a:rPr>
              <a:t>PAN ID compression</a:t>
            </a:r>
          </a:p>
          <a:p>
            <a:pPr lvl="1"/>
            <a:r>
              <a:rPr lang="en-US" sz="1400" dirty="0">
                <a:latin typeface="Helvetica" pitchFamily="2" charset="0"/>
              </a:rPr>
              <a:t>No PAN ID if intra-network</a:t>
            </a:r>
          </a:p>
          <a:p>
            <a:r>
              <a:rPr lang="en-US" sz="1800" dirty="0">
                <a:latin typeface="Helvetica" pitchFamily="2" charset="0"/>
              </a:rPr>
              <a:t>Addressing modes</a:t>
            </a:r>
          </a:p>
          <a:p>
            <a:pPr lvl="1"/>
            <a:r>
              <a:rPr lang="en-US" sz="1400" dirty="0">
                <a:latin typeface="Helvetica" pitchFamily="2" charset="0"/>
              </a:rPr>
              <a:t>Which fields to expect</a:t>
            </a:r>
          </a:p>
          <a:p>
            <a:pPr marL="342900" lvl="1" indent="0">
              <a:buNone/>
            </a:pPr>
            <a:endParaRPr lang="en-US" sz="1400" dirty="0">
              <a:latin typeface="Helvetica" pitchFamily="2" charset="0"/>
            </a:endParaRPr>
          </a:p>
          <a:p>
            <a:pPr lvl="1"/>
            <a:endParaRPr lang="en-US" sz="1400" dirty="0">
              <a:latin typeface="Helvetica" pitchFamily="2" charset="0"/>
            </a:endParaRPr>
          </a:p>
          <a:p>
            <a:endParaRPr lang="en-US" sz="1800" dirty="0">
              <a:latin typeface="Helvetica" pitchFamily="2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105FBBF-9ED8-4A91-9AC1-7440E23FD665}"/>
              </a:ext>
            </a:extLst>
          </p:cNvPr>
          <p:cNvSpPr txBox="1">
            <a:spLocks/>
          </p:cNvSpPr>
          <p:nvPr/>
        </p:nvSpPr>
        <p:spPr>
          <a:xfrm>
            <a:off x="7334252" y="3177597"/>
            <a:ext cx="1560557" cy="199310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b="1" dirty="0">
                <a:latin typeface="Helvetica" pitchFamily="2" charset="0"/>
              </a:rPr>
              <a:t>Why no length field?</a:t>
            </a:r>
          </a:p>
          <a:p>
            <a:pPr marL="0" indent="0">
              <a:buNone/>
            </a:pPr>
            <a:endParaRPr lang="en-US" sz="2100" dirty="0">
              <a:latin typeface="Helvetica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90441D-5BF8-BA66-227F-4B4ADE367EFD}"/>
              </a:ext>
            </a:extLst>
          </p:cNvPr>
          <p:cNvSpPr txBox="1"/>
          <p:nvPr/>
        </p:nvSpPr>
        <p:spPr>
          <a:xfrm>
            <a:off x="7334252" y="4174151"/>
            <a:ext cx="11877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>
                <a:latin typeface="Helvetica" pitchFamily="2" charset="0"/>
              </a:rPr>
              <a:t>Already in prior header</a:t>
            </a:r>
          </a:p>
        </p:txBody>
      </p:sp>
    </p:spTree>
    <p:extLst>
      <p:ext uri="{BB962C8B-B14F-4D97-AF65-F5344CB8AC3E}">
        <p14:creationId xmlns:p14="http://schemas.microsoft.com/office/powerpoint/2010/main" val="68981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ADBF-9FE0-4C96-BC3C-E40C52079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types - Beacon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2C21C-17C6-488D-8298-B84F42D2F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14" y="959227"/>
            <a:ext cx="8810544" cy="4188246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Beacon</a:t>
            </a:r>
          </a:p>
          <a:p>
            <a:pPr lvl="1"/>
            <a:r>
              <a:rPr lang="en-US" sz="1800" dirty="0"/>
              <a:t>Information about the communication</a:t>
            </a:r>
            <a:br>
              <a:rPr lang="en-US" sz="1800" dirty="0"/>
            </a:br>
            <a:r>
              <a:rPr lang="en-US" sz="1800" dirty="0"/>
              <a:t>structure of this network</a:t>
            </a:r>
          </a:p>
          <a:p>
            <a:pPr lvl="1"/>
            <a:r>
              <a:rPr lang="en-US" sz="1800" dirty="0"/>
              <a:t>Sent in response to requests from scanning devices</a:t>
            </a:r>
          </a:p>
          <a:p>
            <a:pPr lvl="1"/>
            <a:r>
              <a:rPr lang="en-US" sz="1800" dirty="0"/>
              <a:t>Sent periodically at start of </a:t>
            </a:r>
            <a:r>
              <a:rPr lang="en-US" sz="1800" dirty="0" err="1"/>
              <a:t>Superframes</a:t>
            </a:r>
            <a:r>
              <a:rPr lang="en-US" sz="1800" dirty="0"/>
              <a:t> (if in use)</a:t>
            </a:r>
          </a:p>
          <a:p>
            <a:pPr lvl="2"/>
            <a:r>
              <a:rPr lang="en-US" sz="1400" dirty="0"/>
              <a:t>Sent without CSMA/CA</a:t>
            </a:r>
          </a:p>
          <a:p>
            <a:pPr lvl="1"/>
            <a:endParaRPr lang="en-US" sz="1800" dirty="0"/>
          </a:p>
          <a:p>
            <a:r>
              <a:rPr lang="en-US" sz="2000" dirty="0"/>
              <a:t>MAC Header</a:t>
            </a:r>
          </a:p>
          <a:p>
            <a:pPr lvl="1"/>
            <a:r>
              <a:rPr lang="en-US" sz="1800" dirty="0"/>
              <a:t>Source address only, broadcast to everyone</a:t>
            </a:r>
          </a:p>
          <a:p>
            <a:pPr lvl="1"/>
            <a:endParaRPr lang="en-US" sz="1800" dirty="0"/>
          </a:p>
          <a:p>
            <a:r>
              <a:rPr lang="en-US" sz="2000" dirty="0"/>
              <a:t>Packet contents</a:t>
            </a:r>
          </a:p>
          <a:p>
            <a:pPr lvl="1"/>
            <a:r>
              <a:rPr lang="en-US" sz="1800" dirty="0" err="1"/>
              <a:t>Superframe</a:t>
            </a:r>
            <a:r>
              <a:rPr lang="en-US" sz="1800" dirty="0"/>
              <a:t> details, including Guaranteed Time Slots (if any)</a:t>
            </a:r>
          </a:p>
          <a:p>
            <a:pPr lvl="1"/>
            <a:r>
              <a:rPr lang="en-US" sz="1800" dirty="0"/>
              <a:t>Pending addresses lists devices for which Coordinator has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918DB-EE00-4ACD-8030-C7565D8F7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6E44C6-F180-4275-8C91-085B3BD46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926" y="457202"/>
            <a:ext cx="3189371" cy="141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45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ADBF-9FE0-4C96-BC3C-E40C52079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types -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2C21C-17C6-488D-8298-B84F42D2F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</a:t>
            </a:r>
          </a:p>
          <a:p>
            <a:pPr lvl="1"/>
            <a:r>
              <a:rPr lang="en-US" dirty="0"/>
              <a:t>Data from higher-layer protocols</a:t>
            </a:r>
          </a:p>
          <a:p>
            <a:endParaRPr lang="en-US" dirty="0"/>
          </a:p>
          <a:p>
            <a:r>
              <a:rPr lang="en-US" dirty="0"/>
              <a:t>MAC Header</a:t>
            </a:r>
          </a:p>
          <a:p>
            <a:pPr lvl="1"/>
            <a:r>
              <a:rPr lang="en-US" dirty="0"/>
              <a:t>Source and/or Destination addresses as necessary</a:t>
            </a:r>
          </a:p>
          <a:p>
            <a:pPr lvl="1"/>
            <a:endParaRPr lang="en-US" dirty="0"/>
          </a:p>
          <a:p>
            <a:r>
              <a:rPr lang="en-US" dirty="0"/>
              <a:t>Packet Contents</a:t>
            </a:r>
          </a:p>
          <a:p>
            <a:pPr lvl="1"/>
            <a:r>
              <a:rPr lang="en-US" dirty="0"/>
              <a:t>Whatever bytes are desired (122 bytes – address sizes)</a:t>
            </a:r>
          </a:p>
          <a:p>
            <a:pPr lvl="1"/>
            <a:r>
              <a:rPr lang="en-US" dirty="0"/>
              <a:t>May be fragmented across packets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918DB-EE00-4ACD-8030-C7565D8F7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65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ADBF-9FE0-4C96-BC3C-E40C52079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types – MAC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2C21C-17C6-488D-8298-B84F42D2F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 Command</a:t>
            </a:r>
          </a:p>
          <a:p>
            <a:pPr lvl="1"/>
            <a:r>
              <a:rPr lang="en-US" dirty="0"/>
              <a:t>Various commands for supporting link layer</a:t>
            </a:r>
          </a:p>
          <a:p>
            <a:pPr lvl="2"/>
            <a:r>
              <a:rPr lang="en-US" dirty="0"/>
              <a:t>Join/leave network</a:t>
            </a:r>
          </a:p>
          <a:p>
            <a:pPr lvl="2"/>
            <a:r>
              <a:rPr lang="en-US" dirty="0"/>
              <a:t>Change coordinator within network</a:t>
            </a:r>
          </a:p>
          <a:p>
            <a:pPr lvl="2"/>
            <a:r>
              <a:rPr lang="en-US" dirty="0"/>
              <a:t>Request data from coordinator</a:t>
            </a:r>
          </a:p>
          <a:p>
            <a:pPr lvl="2"/>
            <a:r>
              <a:rPr lang="en-US" dirty="0"/>
              <a:t>Request Guaranteed Time Slot</a:t>
            </a:r>
          </a:p>
          <a:p>
            <a:pPr lvl="2"/>
            <a:endParaRPr lang="en-US" dirty="0"/>
          </a:p>
          <a:p>
            <a:r>
              <a:rPr lang="en-US" dirty="0"/>
              <a:t>MAC Header</a:t>
            </a:r>
          </a:p>
          <a:p>
            <a:pPr lvl="1"/>
            <a:r>
              <a:rPr lang="en-US" dirty="0"/>
              <a:t>Source and/or Destination addresses as necessary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918DB-EE00-4ACD-8030-C7565D8F7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99490B-4F27-4AC5-8A11-2BB5D9DB2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100" y="457200"/>
            <a:ext cx="1866900" cy="122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863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VA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57200"/>
      </a:accent2>
      <a:accent3>
        <a:srgbClr val="A5A5A5"/>
      </a:accent3>
      <a:accent4>
        <a:srgbClr val="FFC000"/>
      </a:accent4>
      <a:accent5>
        <a:srgbClr val="DF1E43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3240</TotalTime>
  <Words>2160</Words>
  <Application>Microsoft Macintosh PowerPoint</Application>
  <PresentationFormat>On-screen Show (16:10)</PresentationFormat>
  <Paragraphs>512</Paragraphs>
  <Slides>32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Helvetica</vt:lpstr>
      <vt:lpstr>Helvetica Neue</vt:lpstr>
      <vt:lpstr>Trebuchet MS</vt:lpstr>
      <vt:lpstr>Office Theme</vt:lpstr>
      <vt:lpstr>Worksheet</vt:lpstr>
      <vt:lpstr>Wireless for the Internet of Things  IEEE 802.15.4 – Packets &amp; MAC</vt:lpstr>
      <vt:lpstr>Today’s Goals</vt:lpstr>
      <vt:lpstr>Outline</vt:lpstr>
      <vt:lpstr>Base packet format</vt:lpstr>
      <vt:lpstr>MAC frame format</vt:lpstr>
      <vt:lpstr>Frame control</vt:lpstr>
      <vt:lpstr>Frame types - Beacon</vt:lpstr>
      <vt:lpstr>Frame types - Data</vt:lpstr>
      <vt:lpstr>Frame types – MAC Command</vt:lpstr>
      <vt:lpstr>Frame types - Acknowledgement</vt:lpstr>
      <vt:lpstr>Analysis: maximum goodput</vt:lpstr>
      <vt:lpstr>Outline</vt:lpstr>
      <vt:lpstr>Enabling full mesh networks</vt:lpstr>
      <vt:lpstr>Mesh network layers</vt:lpstr>
      <vt:lpstr>Asynchronous MAC principles</vt:lpstr>
      <vt:lpstr>PowerPoint Presentation</vt:lpstr>
      <vt:lpstr>PowerPoint Presentation</vt:lpstr>
      <vt:lpstr>Early days of low power sensor nodes</vt:lpstr>
      <vt:lpstr>Low power: multiple year operation using batteries</vt:lpstr>
      <vt:lpstr>Low power MAC principles</vt:lpstr>
      <vt:lpstr>Low Power Listening (LPL) - B-MAC (2004)</vt:lpstr>
      <vt:lpstr>LPL performance</vt:lpstr>
      <vt:lpstr>LPL Drawback</vt:lpstr>
      <vt:lpstr>X-MAC: Shorter preambles and destination information</vt:lpstr>
      <vt:lpstr>X-MAC: Overhearing node drops out early</vt:lpstr>
      <vt:lpstr>X-MAC: lower power draw than LPL with multiple nearby transmitters</vt:lpstr>
      <vt:lpstr>LPL (B-MAC) and X-MAC are transmitter initiated MAC protocols</vt:lpstr>
      <vt:lpstr>Low Power Probing (LPP) is receiver initiated</vt:lpstr>
      <vt:lpstr>LPP introduces a new challenge for multiple nodes. What happens with multiple transmitters?</vt:lpstr>
      <vt:lpstr>A-MAC resolves this with backcast constructive interference </vt:lpstr>
      <vt:lpstr>Summary: asynchronous low power MAC protocols</vt:lpstr>
      <vt:lpstr>Mesh network layers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Wireless for the Internet of Things</dc:title>
  <dc:subject/>
  <dc:creator/>
  <cp:keywords/>
  <dc:description/>
  <cp:lastModifiedBy>Campbell, Brad (bjc8c)</cp:lastModifiedBy>
  <cp:revision>48</cp:revision>
  <dcterms:created xsi:type="dcterms:W3CDTF">2015-09-15T19:03:29Z</dcterms:created>
  <dcterms:modified xsi:type="dcterms:W3CDTF">2023-02-22T20:29:11Z</dcterms:modified>
  <cp:category/>
</cp:coreProperties>
</file>