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445" r:id="rId4"/>
    <p:sldId id="2298" r:id="rId5"/>
    <p:sldId id="408" r:id="rId6"/>
    <p:sldId id="2274" r:id="rId7"/>
    <p:sldId id="2275" r:id="rId8"/>
    <p:sldId id="2317" r:id="rId9"/>
    <p:sldId id="2282" r:id="rId10"/>
    <p:sldId id="397" r:id="rId11"/>
    <p:sldId id="2283" r:id="rId12"/>
    <p:sldId id="2325" r:id="rId13"/>
    <p:sldId id="404" r:id="rId14"/>
    <p:sldId id="2285" r:id="rId15"/>
    <p:sldId id="2286" r:id="rId16"/>
    <p:sldId id="2326" r:id="rId17"/>
    <p:sldId id="2287" r:id="rId18"/>
    <p:sldId id="2288" r:id="rId19"/>
    <p:sldId id="2289" r:id="rId20"/>
    <p:sldId id="2290" r:id="rId21"/>
    <p:sldId id="2291" r:id="rId22"/>
    <p:sldId id="2292" r:id="rId23"/>
    <p:sldId id="2293" r:id="rId24"/>
    <p:sldId id="2294" r:id="rId25"/>
    <p:sldId id="426" r:id="rId26"/>
    <p:sldId id="2327" r:id="rId27"/>
    <p:sldId id="449" r:id="rId28"/>
    <p:sldId id="450" r:id="rId29"/>
    <p:sldId id="421" r:id="rId30"/>
    <p:sldId id="425" r:id="rId31"/>
    <p:sldId id="427" r:id="rId32"/>
    <p:sldId id="2295" r:id="rId33"/>
    <p:sldId id="2296" r:id="rId34"/>
    <p:sldId id="430" r:id="rId35"/>
    <p:sldId id="452" r:id="rId36"/>
    <p:sldId id="2318" r:id="rId37"/>
    <p:sldId id="2319" r:id="rId38"/>
    <p:sldId id="2328" r:id="rId39"/>
    <p:sldId id="2321" r:id="rId40"/>
    <p:sldId id="390" r:id="rId41"/>
    <p:sldId id="2322" r:id="rId42"/>
    <p:sldId id="2323" r:id="rId43"/>
    <p:sldId id="432" r:id="rId44"/>
    <p:sldId id="433" r:id="rId45"/>
    <p:sldId id="391" r:id="rId46"/>
    <p:sldId id="436" r:id="rId47"/>
    <p:sldId id="437" r:id="rId48"/>
    <p:sldId id="438" r:id="rId49"/>
    <p:sldId id="434" r:id="rId50"/>
    <p:sldId id="435" r:id="rId51"/>
    <p:sldId id="439" r:id="rId52"/>
    <p:sldId id="444" r:id="rId53"/>
    <p:sldId id="442" r:id="rId54"/>
    <p:sldId id="443" r:id="rId55"/>
    <p:sldId id="440" r:id="rId56"/>
    <p:sldId id="441" r:id="rId57"/>
    <p:sldId id="2324" r:id="rId5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7"/>
    <p:restoredTop sz="94648"/>
  </p:normalViewPr>
  <p:slideViewPr>
    <p:cSldViewPr snapToGrid="0">
      <p:cViewPr varScale="1">
        <p:scale>
          <a:sx n="135" d="100"/>
          <a:sy n="13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100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2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675029-3143-A94C-8B1D-21D4E5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55C7B-EEBB-EB4E-B209-F75E02B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9E46ED-F1B0-814C-AC67-EA5B817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3EC2C-B6DF-9DEF-BBCC-F9A462077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5AB45-7884-24D1-B3F3-703D7D9A5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499D5-0A76-92BD-1246-417B1DB1F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02B31-3A83-EB44-A50B-4F9511642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92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97" y="578453"/>
            <a:ext cx="8229599" cy="45720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6" y="6953"/>
            <a:ext cx="8229599" cy="5715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hyperlink" Target="https://www.sciencedirect.com/topics/computer-science/transmitting-antenn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tiff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IEEE 802.15.4 – Mesh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2023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038-A487-45DD-9AA8-9049549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routing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5376-AB00-45DF-9A8B-D66D3F68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The link-layer solution for everything</a:t>
            </a:r>
          </a:p>
          <a:p>
            <a:pPr lvl="1"/>
            <a:endParaRPr lang="en-US" dirty="0"/>
          </a:p>
          <a:p>
            <a:r>
              <a:rPr lang="en-US" dirty="0"/>
              <a:t>Star topology</a:t>
            </a:r>
          </a:p>
          <a:p>
            <a:pPr lvl="1"/>
            <a:r>
              <a:rPr lang="en-US" dirty="0"/>
              <a:t>Only one location to send to: parent</a:t>
            </a:r>
          </a:p>
          <a:p>
            <a:pPr lvl="1"/>
            <a:r>
              <a:rPr lang="en-US" dirty="0"/>
              <a:t>Single parent needs to store information about all children</a:t>
            </a:r>
          </a:p>
          <a:p>
            <a:pPr lvl="2"/>
            <a:r>
              <a:rPr lang="en-US" dirty="0"/>
              <a:t>Addresses, schedules, etc.</a:t>
            </a:r>
          </a:p>
          <a:p>
            <a:pPr lvl="2"/>
            <a:endParaRPr lang="en-US" dirty="0"/>
          </a:p>
          <a:p>
            <a:r>
              <a:rPr lang="en-US" dirty="0"/>
              <a:t>Tree topology</a:t>
            </a:r>
          </a:p>
          <a:p>
            <a:pPr lvl="1"/>
            <a:r>
              <a:rPr lang="en-US" dirty="0"/>
              <a:t>“Star of stars”</a:t>
            </a:r>
          </a:p>
          <a:p>
            <a:pPr lvl="1"/>
            <a:r>
              <a:rPr lang="en-US" dirty="0"/>
              <a:t>Two choices: send to descendent or send to parent</a:t>
            </a:r>
          </a:p>
          <a:p>
            <a:pPr lvl="1"/>
            <a:r>
              <a:rPr lang="en-US" dirty="0"/>
              <a:t>Each parent needs to store information about all children beneath it</a:t>
            </a:r>
          </a:p>
          <a:p>
            <a:pPr lvl="1"/>
            <a:r>
              <a:rPr lang="en-US" dirty="0"/>
              <a:t>Original ZigBee approach (knowledge built into addressing scheme)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FAF0-1C20-4433-8781-61DC9C4B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A47-E60E-4084-8E18-61E3793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routing</a:t>
            </a:r>
            <a:br>
              <a:rPr lang="en-US" dirty="0"/>
            </a:br>
            <a:r>
              <a:rPr lang="en-US" sz="1200" dirty="0"/>
              <a:t>e.g. Collection Tree Protocol (CTP)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42C-E207-4096-ABF5-4C3C5FF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Tree optimization for sensor networks</a:t>
            </a:r>
          </a:p>
          <a:p>
            <a:pPr lvl="1"/>
            <a:r>
              <a:rPr lang="en-US" sz="1800" dirty="0"/>
              <a:t>Keep all devices except the “gateway” as simple as possible</a:t>
            </a:r>
          </a:p>
          <a:p>
            <a:pPr lvl="1"/>
            <a:endParaRPr lang="en-US" sz="1800" dirty="0"/>
          </a:p>
          <a:p>
            <a:r>
              <a:rPr lang="en-US" sz="2000" dirty="0"/>
              <a:t>Each device only needs to remember hop to gateway</a:t>
            </a:r>
          </a:p>
          <a:p>
            <a:pPr lvl="1"/>
            <a:r>
              <a:rPr lang="en-US" sz="1800" dirty="0"/>
              <a:t>If gateway wants to send message back, it must include a full hop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545A-6632-4DCF-A96E-FFA3C1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136F6-BB61-456A-9D9E-18EBBCAB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3453489"/>
            <a:ext cx="3316036" cy="14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Mesh Motivation</a:t>
            </a:r>
          </a:p>
          <a:p>
            <a:r>
              <a:rPr lang="en-US" dirty="0"/>
              <a:t>Simple Routing</a:t>
            </a:r>
          </a:p>
          <a:p>
            <a:r>
              <a:rPr lang="en-US" dirty="0"/>
              <a:t>Mesh Routing</a:t>
            </a:r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141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21F1-1FA4-42CE-B8FF-5054629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CA4D-97C0-4CD4-A7A7-427E3E9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Mesh topology makes routing question more complicated</a:t>
            </a:r>
          </a:p>
          <a:p>
            <a:pPr lvl="1"/>
            <a:r>
              <a:rPr lang="en-US" sz="2000" dirty="0"/>
              <a:t>Multiple hops in a route</a:t>
            </a:r>
          </a:p>
          <a:p>
            <a:pPr lvl="1"/>
            <a:r>
              <a:rPr lang="en-US" sz="2000" dirty="0"/>
              <a:t>Multiple routes between source and destination</a:t>
            </a:r>
          </a:p>
          <a:p>
            <a:pPr lvl="1"/>
            <a:r>
              <a:rPr lang="en-US" sz="2000" dirty="0"/>
              <a:t>Becomes a graph theory question based on cost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02F8-F8BC-4C11-B425-C405F2D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F30298-F73F-4417-27FB-2542CE67FA2A}"/>
              </a:ext>
            </a:extLst>
          </p:cNvPr>
          <p:cNvGrpSpPr/>
          <p:nvPr/>
        </p:nvGrpSpPr>
        <p:grpSpPr>
          <a:xfrm>
            <a:off x="2715768" y="2961068"/>
            <a:ext cx="3691155" cy="1953832"/>
            <a:chOff x="2715768" y="2961068"/>
            <a:chExt cx="3691155" cy="19538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38F55C-C40C-4EA3-B52B-BD99E7360C9C}"/>
                </a:ext>
              </a:extLst>
            </p:cNvPr>
            <p:cNvSpPr/>
            <p:nvPr/>
          </p:nvSpPr>
          <p:spPr>
            <a:xfrm>
              <a:off x="2715768" y="3653474"/>
              <a:ext cx="521208" cy="521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B245A9-1511-47F6-96DA-DFB6A3B4C379}"/>
                </a:ext>
              </a:extLst>
            </p:cNvPr>
            <p:cNvSpPr/>
            <p:nvPr/>
          </p:nvSpPr>
          <p:spPr>
            <a:xfrm>
              <a:off x="3389064" y="2961068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36871F-6960-43D0-A909-2E419C4AAFAE}"/>
                </a:ext>
              </a:extLst>
            </p:cNvPr>
            <p:cNvSpPr/>
            <p:nvPr/>
          </p:nvSpPr>
          <p:spPr>
            <a:xfrm>
              <a:off x="4751598" y="2966337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07304-5D83-484F-8313-68D906262465}"/>
                </a:ext>
              </a:extLst>
            </p:cNvPr>
            <p:cNvSpPr/>
            <p:nvPr/>
          </p:nvSpPr>
          <p:spPr>
            <a:xfrm>
              <a:off x="4062360" y="3667694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F0FA63-C6A3-4678-AA40-22F89A325674}"/>
                </a:ext>
              </a:extLst>
            </p:cNvPr>
            <p:cNvSpPr/>
            <p:nvPr/>
          </p:nvSpPr>
          <p:spPr>
            <a:xfrm>
              <a:off x="4972344" y="4393692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A4974-2259-4707-AC54-B4D745FD6B78}"/>
                </a:ext>
              </a:extLst>
            </p:cNvPr>
            <p:cNvSpPr/>
            <p:nvPr/>
          </p:nvSpPr>
          <p:spPr>
            <a:xfrm>
              <a:off x="5885715" y="3659441"/>
              <a:ext cx="521208" cy="5212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4D0CE3-A197-48DE-990F-58CA06F4A6C9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3160647" y="3405947"/>
              <a:ext cx="304746" cy="3238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8B117-9A51-4CF8-80D1-41815DDB8EE7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910272" y="3221671"/>
              <a:ext cx="841326" cy="52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106658-B3D5-4CA7-A327-76A21D8D5EC8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3833943" y="3405947"/>
              <a:ext cx="304746" cy="338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8392980-1469-4754-8063-582D7F6F70D9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4507239" y="3411217"/>
              <a:ext cx="320688" cy="33280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922BF3-848D-4F26-8C3C-61E985F2AB5B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5272806" y="3226942"/>
              <a:ext cx="689238" cy="5088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F7A05D-EDE8-4247-8995-FEF47D6A9C26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4583569" y="3920046"/>
              <a:ext cx="1302147" cy="825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3CD3741-C09A-48E5-AB1E-30C121AC3415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4507239" y="4112573"/>
              <a:ext cx="541434" cy="35744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D57C61-5140-40A0-AF03-4C8EC4E22E0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5417224" y="4104319"/>
              <a:ext cx="544821" cy="36570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3F97D8-BAD9-49D3-B327-86C2680898B1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3236976" y="3914078"/>
              <a:ext cx="825384" cy="1422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54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“routing” via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dirty="0"/>
              <a:t>Question: how do we make it stop?</a:t>
            </a:r>
          </a:p>
          <a:p>
            <a:pPr lvl="1"/>
            <a:r>
              <a:rPr lang="en-US" dirty="0"/>
              <a:t>Maximum retransmissions counter on each packet</a:t>
            </a:r>
          </a:p>
          <a:p>
            <a:pPr lvl="2"/>
            <a:r>
              <a:rPr lang="en-US" dirty="0"/>
              <a:t>Decrement at each hop. Drop packet when it hits zero</a:t>
            </a:r>
          </a:p>
          <a:p>
            <a:pPr lvl="2"/>
            <a:r>
              <a:rPr lang="en-US" dirty="0"/>
              <a:t>Need some guess for how many hops to destination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Keep some history of recently flooded packets</a:t>
            </a:r>
          </a:p>
          <a:p>
            <a:pPr lvl="2"/>
            <a:r>
              <a:rPr lang="en-US" dirty="0"/>
              <a:t>Don’t retransmit a recently sent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F5FA-D1EF-486B-A64B-82731BCA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18B1-297A-4726-8C0A-E79D5ED0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959227"/>
            <a:ext cx="5085974" cy="263899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Build up a map of the routes through a network</a:t>
            </a:r>
          </a:p>
          <a:p>
            <a:pPr lvl="1"/>
            <a:r>
              <a:rPr lang="en-US" sz="1800" dirty="0"/>
              <a:t>Hopefully the “optimal” routes</a:t>
            </a:r>
          </a:p>
          <a:p>
            <a:pPr lvl="1"/>
            <a:endParaRPr lang="en-US" sz="1800" dirty="0"/>
          </a:p>
          <a:p>
            <a:r>
              <a:rPr lang="en-US" sz="2000" dirty="0"/>
              <a:t>Map routes in reaction to a packet arrival</a:t>
            </a:r>
          </a:p>
          <a:p>
            <a:pPr lvl="1"/>
            <a:r>
              <a:rPr lang="en-US" sz="1800" dirty="0"/>
              <a:t>Sensor devices are slow and limited</a:t>
            </a:r>
          </a:p>
          <a:p>
            <a:pPr lvl="1"/>
            <a:r>
              <a:rPr lang="en-US" sz="1800" dirty="0"/>
              <a:t>Most likely to resend to same prior address</a:t>
            </a:r>
          </a:p>
          <a:p>
            <a:pPr lvl="1"/>
            <a:r>
              <a:rPr lang="en-US" sz="1800" dirty="0"/>
              <a:t>Discover a route when it is needed, then cache for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68A8-F176-45D4-981F-CE4155E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820045-AD80-D62A-6D31-C6610A4DE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52012"/>
              </p:ext>
            </p:extLst>
          </p:nvPr>
        </p:nvGraphicFramePr>
        <p:xfrm>
          <a:off x="716477" y="3819135"/>
          <a:ext cx="2572988" cy="154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2347144037"/>
                    </a:ext>
                  </a:extLst>
                </a:gridCol>
                <a:gridCol w="1686296">
                  <a:extLst>
                    <a:ext uri="{9D8B030D-6E8A-4147-A177-3AD203B41FA5}">
                      <a16:colId xmlns:a16="http://schemas.microsoft.com/office/drawing/2014/main" val="1206106547"/>
                    </a:ext>
                  </a:extLst>
                </a:gridCol>
              </a:tblGrid>
              <a:tr h="373712">
                <a:tc gridSpan="2">
                  <a:txBody>
                    <a:bodyPr/>
                    <a:lstStyle/>
                    <a:p>
                      <a:r>
                        <a:rPr lang="en-US" dirty="0"/>
                        <a:t>B Neighbor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73863"/>
                  </a:ext>
                </a:extLst>
              </a:tr>
              <a:tr h="42770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c7:e3:45:00:1f:e4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04080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c7:e3:45:ab:44:c6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25687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54:99:10:aa:b1:c3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500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E61569-5799-6040-BD5B-CBE73B6BF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55259"/>
              </p:ext>
            </p:extLst>
          </p:nvPr>
        </p:nvGraphicFramePr>
        <p:xfrm>
          <a:off x="4502797" y="3819135"/>
          <a:ext cx="2572988" cy="154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37">
                  <a:extLst>
                    <a:ext uri="{9D8B030D-6E8A-4147-A177-3AD203B41FA5}">
                      <a16:colId xmlns:a16="http://schemas.microsoft.com/office/drawing/2014/main" val="2347144037"/>
                    </a:ext>
                  </a:extLst>
                </a:gridCol>
                <a:gridCol w="1268751">
                  <a:extLst>
                    <a:ext uri="{9D8B030D-6E8A-4147-A177-3AD203B41FA5}">
                      <a16:colId xmlns:a16="http://schemas.microsoft.com/office/drawing/2014/main" val="1206106547"/>
                    </a:ext>
                  </a:extLst>
                </a:gridCol>
              </a:tblGrid>
              <a:tr h="373712">
                <a:tc gridSpan="2">
                  <a:txBody>
                    <a:bodyPr/>
                    <a:lstStyle/>
                    <a:p>
                      <a:r>
                        <a:rPr lang="en-US" dirty="0"/>
                        <a:t>B Forwarding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73863"/>
                  </a:ext>
                </a:extLst>
              </a:tr>
              <a:tr h="427708">
                <a:tc>
                  <a:txBody>
                    <a:bodyPr/>
                    <a:lstStyle/>
                    <a:p>
                      <a:r>
                        <a:rPr lang="en-US" b="1" dirty="0"/>
                        <a:t>DST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04080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25687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5005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D5A9BAC-9466-FB9E-1FE8-A546D53D4DD7}"/>
              </a:ext>
            </a:extLst>
          </p:cNvPr>
          <p:cNvGrpSpPr/>
          <p:nvPr/>
        </p:nvGrpSpPr>
        <p:grpSpPr>
          <a:xfrm>
            <a:off x="5345275" y="1516844"/>
            <a:ext cx="3691155" cy="1953832"/>
            <a:chOff x="2715768" y="2961068"/>
            <a:chExt cx="3691155" cy="19538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B92BF8-0552-E54E-D412-1CC1B86EC32D}"/>
                </a:ext>
              </a:extLst>
            </p:cNvPr>
            <p:cNvSpPr/>
            <p:nvPr/>
          </p:nvSpPr>
          <p:spPr>
            <a:xfrm>
              <a:off x="2715768" y="3653474"/>
              <a:ext cx="521208" cy="521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16F1DC-105D-2836-2F98-F71C518CE949}"/>
                </a:ext>
              </a:extLst>
            </p:cNvPr>
            <p:cNvSpPr/>
            <p:nvPr/>
          </p:nvSpPr>
          <p:spPr>
            <a:xfrm>
              <a:off x="3389064" y="2961068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13994E-F99E-93B3-536A-9760BE80EA18}"/>
                </a:ext>
              </a:extLst>
            </p:cNvPr>
            <p:cNvSpPr/>
            <p:nvPr/>
          </p:nvSpPr>
          <p:spPr>
            <a:xfrm>
              <a:off x="4751598" y="2966337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EBDBC93-86FE-7803-90BF-C0807D15FD27}"/>
                </a:ext>
              </a:extLst>
            </p:cNvPr>
            <p:cNvSpPr/>
            <p:nvPr/>
          </p:nvSpPr>
          <p:spPr>
            <a:xfrm>
              <a:off x="4062360" y="3667694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2AA97A-E918-F0FF-31BE-2A53CD9798E0}"/>
                </a:ext>
              </a:extLst>
            </p:cNvPr>
            <p:cNvSpPr/>
            <p:nvPr/>
          </p:nvSpPr>
          <p:spPr>
            <a:xfrm>
              <a:off x="4972344" y="4393692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402025-30D9-8120-DC72-DB6906DD97EB}"/>
                </a:ext>
              </a:extLst>
            </p:cNvPr>
            <p:cNvSpPr/>
            <p:nvPr/>
          </p:nvSpPr>
          <p:spPr>
            <a:xfrm>
              <a:off x="5885715" y="3659441"/>
              <a:ext cx="521208" cy="5212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F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7C9B0C-D388-AE5F-B246-455DFAEB7DA1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>
            <a:xfrm flipV="1">
              <a:off x="3160647" y="3405947"/>
              <a:ext cx="304746" cy="3238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17BAD-20BB-23B6-B9E1-87FD27D79C6A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910272" y="3221671"/>
              <a:ext cx="841326" cy="52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091D34-E62B-8583-16F8-F202091E548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3833943" y="3405947"/>
              <a:ext cx="304746" cy="338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7C378E-CDBB-7716-89C9-890D2EEB78F6}"/>
                </a:ext>
              </a:extLst>
            </p:cNvPr>
            <p:cNvCxnSpPr>
              <a:cxnSpLocks/>
              <a:stCxn id="13" idx="3"/>
              <a:endCxn id="14" idx="7"/>
            </p:cNvCxnSpPr>
            <p:nvPr/>
          </p:nvCxnSpPr>
          <p:spPr>
            <a:xfrm flipH="1">
              <a:off x="4507239" y="3411217"/>
              <a:ext cx="320688" cy="33280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EC082D-93B2-F534-42E9-E0512DD3DC0A}"/>
                </a:ext>
              </a:extLst>
            </p:cNvPr>
            <p:cNvCxnSpPr>
              <a:cxnSpLocks/>
              <a:stCxn id="13" idx="6"/>
              <a:endCxn id="16" idx="1"/>
            </p:cNvCxnSpPr>
            <p:nvPr/>
          </p:nvCxnSpPr>
          <p:spPr>
            <a:xfrm>
              <a:off x="5272806" y="3226942"/>
              <a:ext cx="689238" cy="5088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0DBEC2-5EAA-533A-E017-E24D42E7C501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583569" y="3920046"/>
              <a:ext cx="1302147" cy="825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97EE1A-9113-85E5-DACB-E4ED6D87145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4507239" y="4112573"/>
              <a:ext cx="541434" cy="35744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494171-3FD8-387E-4C19-9DFE70DBB528}"/>
                </a:ext>
              </a:extLst>
            </p:cNvPr>
            <p:cNvCxnSpPr>
              <a:cxnSpLocks/>
              <a:stCxn id="16" idx="3"/>
              <a:endCxn id="15" idx="7"/>
            </p:cNvCxnSpPr>
            <p:nvPr/>
          </p:nvCxnSpPr>
          <p:spPr>
            <a:xfrm flipH="1">
              <a:off x="5417224" y="4104319"/>
              <a:ext cx="544821" cy="36570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8BB463-26FE-87CA-CB35-9C8785078AD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3236976" y="3914078"/>
              <a:ext cx="825384" cy="1422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66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DF6D-7AA2-A00F-15EC-FA16C5ED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5504-B8A5-F105-DF84-9C18D866B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Which nodes are nearby to me?</a:t>
            </a:r>
          </a:p>
          <a:p>
            <a:pPr lvl="1"/>
            <a:r>
              <a:rPr lang="en-US" sz="1600" dirty="0"/>
              <a:t>i.e. within one packet transmission range</a:t>
            </a:r>
          </a:p>
          <a:p>
            <a:r>
              <a:rPr lang="en-US" sz="1800" dirty="0"/>
              <a:t>General Techniques</a:t>
            </a:r>
          </a:p>
          <a:p>
            <a:pPr lvl="1"/>
            <a:r>
              <a:rPr lang="en-US" sz="1600" dirty="0"/>
              <a:t>Periodically listen for nearby transmissions</a:t>
            </a:r>
          </a:p>
          <a:p>
            <a:pPr lvl="2"/>
            <a:r>
              <a:rPr lang="en-US" sz="1200" dirty="0"/>
              <a:t>Overhear packets</a:t>
            </a:r>
          </a:p>
          <a:p>
            <a:pPr lvl="2"/>
            <a:r>
              <a:rPr lang="en-US" sz="1200" dirty="0"/>
              <a:t>Source addresses indicate neighbors</a:t>
            </a:r>
          </a:p>
          <a:p>
            <a:pPr lvl="1"/>
            <a:r>
              <a:rPr lang="en-US" sz="1600" dirty="0"/>
              <a:t>Periodically send neighbor discovery probes</a:t>
            </a:r>
          </a:p>
          <a:p>
            <a:pPr lvl="2"/>
            <a:r>
              <a:rPr lang="en-US" sz="1200" dirty="0"/>
              <a:t>Announce your existence</a:t>
            </a:r>
          </a:p>
          <a:p>
            <a:pPr lvl="2"/>
            <a:r>
              <a:rPr lang="en-US" sz="1200" dirty="0"/>
              <a:t>Ask for neighbors to respond</a:t>
            </a:r>
          </a:p>
          <a:p>
            <a:pPr lvl="1"/>
            <a:r>
              <a:rPr lang="en-US" sz="1600" dirty="0"/>
              <a:t>Centrally collect neighbor information</a:t>
            </a:r>
          </a:p>
          <a:p>
            <a:pPr lvl="2"/>
            <a:r>
              <a:rPr lang="en-US" sz="1200" dirty="0"/>
              <a:t>Gateway disseminates to nodes as needed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B052-B06A-7604-1043-7AEBB5780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7E73785-D7BE-53B3-9663-A1CA67BC0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10371"/>
              </p:ext>
            </p:extLst>
          </p:nvPr>
        </p:nvGraphicFramePr>
        <p:xfrm>
          <a:off x="5942362" y="1150772"/>
          <a:ext cx="2572988" cy="154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2347144037"/>
                    </a:ext>
                  </a:extLst>
                </a:gridCol>
                <a:gridCol w="1686296">
                  <a:extLst>
                    <a:ext uri="{9D8B030D-6E8A-4147-A177-3AD203B41FA5}">
                      <a16:colId xmlns:a16="http://schemas.microsoft.com/office/drawing/2014/main" val="1206106547"/>
                    </a:ext>
                  </a:extLst>
                </a:gridCol>
              </a:tblGrid>
              <a:tr h="373712">
                <a:tc gridSpan="2">
                  <a:txBody>
                    <a:bodyPr/>
                    <a:lstStyle/>
                    <a:p>
                      <a:r>
                        <a:rPr lang="en-US" dirty="0"/>
                        <a:t>B Neighbor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73863"/>
                  </a:ext>
                </a:extLst>
              </a:tr>
              <a:tr h="42770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c7:e3:45:00:1f:e4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04080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c7:e3:45:ab:44:c6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25687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54:99:10:aa:b1:c3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5005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A80ED5A-EF64-98C1-17D3-FDE3660C6042}"/>
              </a:ext>
            </a:extLst>
          </p:cNvPr>
          <p:cNvGrpSpPr/>
          <p:nvPr/>
        </p:nvGrpSpPr>
        <p:grpSpPr>
          <a:xfrm>
            <a:off x="5271796" y="3587312"/>
            <a:ext cx="3691155" cy="1953832"/>
            <a:chOff x="2715768" y="2961068"/>
            <a:chExt cx="3691155" cy="19538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595360-D133-A4E8-F793-E2B0A9BBD43A}"/>
                </a:ext>
              </a:extLst>
            </p:cNvPr>
            <p:cNvSpPr/>
            <p:nvPr/>
          </p:nvSpPr>
          <p:spPr>
            <a:xfrm>
              <a:off x="2715768" y="3653474"/>
              <a:ext cx="521208" cy="521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F73308-F2F3-0C9D-CB2A-415EE2FDF9E5}"/>
                </a:ext>
              </a:extLst>
            </p:cNvPr>
            <p:cNvSpPr/>
            <p:nvPr/>
          </p:nvSpPr>
          <p:spPr>
            <a:xfrm>
              <a:off x="3389064" y="2961068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5133F6-0706-B585-5D8A-7BEB84FFCB53}"/>
                </a:ext>
              </a:extLst>
            </p:cNvPr>
            <p:cNvSpPr/>
            <p:nvPr/>
          </p:nvSpPr>
          <p:spPr>
            <a:xfrm>
              <a:off x="4751598" y="2966337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2C2007-00D8-6C84-71A5-C9FF94EC1A47}"/>
                </a:ext>
              </a:extLst>
            </p:cNvPr>
            <p:cNvSpPr/>
            <p:nvPr/>
          </p:nvSpPr>
          <p:spPr>
            <a:xfrm>
              <a:off x="4062360" y="3667694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AAC81C-CBCC-D847-B034-B99A4CE3D4D4}"/>
                </a:ext>
              </a:extLst>
            </p:cNvPr>
            <p:cNvSpPr/>
            <p:nvPr/>
          </p:nvSpPr>
          <p:spPr>
            <a:xfrm>
              <a:off x="4972344" y="4393692"/>
              <a:ext cx="521208" cy="5212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8E0FF-27A3-BBC0-3B70-F019ED5C2CDA}"/>
                </a:ext>
              </a:extLst>
            </p:cNvPr>
            <p:cNvSpPr/>
            <p:nvPr/>
          </p:nvSpPr>
          <p:spPr>
            <a:xfrm>
              <a:off x="5885715" y="3659441"/>
              <a:ext cx="521208" cy="5212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F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A97B16-3D4B-8B99-EB33-4F3738242E6A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3160647" y="3405947"/>
              <a:ext cx="304746" cy="3238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A55BF6-309A-3DF5-E2F2-7DB5BD228C4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910272" y="3221671"/>
              <a:ext cx="841326" cy="52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311E4C-66D7-0A13-724B-768437DC788C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833943" y="3405947"/>
              <a:ext cx="304746" cy="338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757604-1215-506C-4985-0841710B55B9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4507239" y="3411217"/>
              <a:ext cx="320688" cy="33280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B9073D-2159-1E7C-0554-9C98136B0729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5272806" y="3226942"/>
              <a:ext cx="689238" cy="5088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82B370-63A3-4A6E-9F6E-B94485C41F6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4583569" y="3920046"/>
              <a:ext cx="1302147" cy="825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CA8F4-DD1B-96A9-1D28-E0EBA4FB7E83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507239" y="4112573"/>
              <a:ext cx="541434" cy="35744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F65767-D086-3C09-0B7C-A83CBD073908}"/>
                </a:ext>
              </a:extLst>
            </p:cNvPr>
            <p:cNvCxnSpPr>
              <a:cxnSpLocks/>
              <a:stCxn id="12" idx="3"/>
              <a:endCxn id="11" idx="7"/>
            </p:cNvCxnSpPr>
            <p:nvPr/>
          </p:nvCxnSpPr>
          <p:spPr>
            <a:xfrm flipH="1">
              <a:off x="5417224" y="4104319"/>
              <a:ext cx="544821" cy="36570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570072-BC8B-F041-E456-7117F31F82E0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3236976" y="3914078"/>
              <a:ext cx="825384" cy="1422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43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AD10-422B-4EEE-ADEF-C6A6467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Ad-hoc On-demand Distance Vector Routing (AODV)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A9CA-6773-4C2F-A9FC-31CF7779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On-demand: Construct routes only when needed</a:t>
            </a:r>
          </a:p>
          <a:p>
            <a:r>
              <a:rPr lang="en-US" sz="1600" dirty="0"/>
              <a:t>Modern ZigBee routing approach (for Mesh topology)</a:t>
            </a:r>
          </a:p>
          <a:p>
            <a:endParaRPr lang="en-US" sz="1600" dirty="0"/>
          </a:p>
          <a:p>
            <a:r>
              <a:rPr lang="en-US" sz="1600" dirty="0"/>
              <a:t>Routing table</a:t>
            </a:r>
          </a:p>
          <a:p>
            <a:pPr lvl="1"/>
            <a:r>
              <a:rPr lang="en-US" sz="1400" dirty="0"/>
              <a:t>Destination node -&gt; Next hop (for all cached destinations)</a:t>
            </a:r>
          </a:p>
          <a:p>
            <a:pPr lvl="1"/>
            <a:r>
              <a:rPr lang="en-US" sz="1400" dirty="0"/>
              <a:t>Store only next hop instead of full route</a:t>
            </a:r>
          </a:p>
          <a:p>
            <a:pPr lvl="2"/>
            <a:r>
              <a:rPr lang="en-US" sz="1100" dirty="0"/>
              <a:t>All routers along the path must also have Destination-&gt;Next mappings</a:t>
            </a:r>
          </a:p>
          <a:p>
            <a:pPr lvl="1"/>
            <a:r>
              <a:rPr lang="en-US" sz="1400" dirty="0"/>
              <a:t>Also keep hops-to-destination and last-seen-destination-sequence-number</a:t>
            </a:r>
          </a:p>
          <a:p>
            <a:pPr lvl="2"/>
            <a:endParaRPr lang="en-US" sz="1100" dirty="0"/>
          </a:p>
          <a:p>
            <a:r>
              <a:rPr lang="en-US" sz="1600" dirty="0"/>
              <a:t>Route discovery</a:t>
            </a:r>
          </a:p>
          <a:p>
            <a:pPr lvl="1"/>
            <a:r>
              <a:rPr lang="en-US" sz="1400" dirty="0"/>
              <a:t>Upon demand: check table</a:t>
            </a:r>
          </a:p>
          <a:p>
            <a:pPr lvl="1"/>
            <a:r>
              <a:rPr lang="en-US" sz="1400" dirty="0"/>
              <a:t>If not cached send Route Request (RREQ) via Flooding</a:t>
            </a:r>
          </a:p>
          <a:p>
            <a:pPr lvl="2"/>
            <a:r>
              <a:rPr lang="en-US" sz="1100" dirty="0"/>
              <a:t>Route is unknown, so flooding is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06C2-C8A9-4616-8CAF-68BB782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9AD-7E01-42CE-898E-A7A4173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Requests (RREQs)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8F0-C7ED-496D-8990-63EA36C4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1425039"/>
            <a:ext cx="8929217" cy="3722434"/>
          </a:xfrm>
        </p:spPr>
        <p:txBody>
          <a:bodyPr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Request ID identifies this RREQ</a:t>
            </a:r>
          </a:p>
          <a:p>
            <a:pPr lvl="1"/>
            <a:r>
              <a:rPr lang="en-US" sz="1600" dirty="0"/>
              <a:t>Used to discard duplicates during flooding</a:t>
            </a:r>
          </a:p>
          <a:p>
            <a:pPr lvl="1"/>
            <a:endParaRPr lang="en-US" sz="1600" dirty="0"/>
          </a:p>
          <a:p>
            <a:r>
              <a:rPr lang="en-US" sz="1800" dirty="0"/>
              <a:t>Sequence Numbers are per-device, monotonically increasing</a:t>
            </a:r>
          </a:p>
          <a:p>
            <a:pPr lvl="1"/>
            <a:r>
              <a:rPr lang="en-US" sz="1600" dirty="0"/>
              <a:t>Used as a notion of “how recently” device has been seen</a:t>
            </a:r>
          </a:p>
          <a:p>
            <a:pPr lvl="1"/>
            <a:r>
              <a:rPr lang="en-US" sz="1600" dirty="0"/>
              <a:t>Source </a:t>
            </a:r>
            <a:r>
              <a:rPr lang="en-US" sz="1600" dirty="0" err="1"/>
              <a:t>SeqNo</a:t>
            </a:r>
            <a:r>
              <a:rPr lang="en-US" sz="1600" dirty="0"/>
              <a:t> is the source’s most recent sequence number</a:t>
            </a:r>
          </a:p>
          <a:p>
            <a:pPr lvl="1"/>
            <a:r>
              <a:rPr lang="en-US" sz="1600" dirty="0"/>
              <a:t>Destination </a:t>
            </a:r>
            <a:r>
              <a:rPr lang="en-US" sz="1600" dirty="0" err="1"/>
              <a:t>SeqNo</a:t>
            </a:r>
            <a:r>
              <a:rPr lang="en-US" sz="1600" dirty="0"/>
              <a:t> is the most recently seen from the destination by the source. (Defaults to zero)</a:t>
            </a:r>
          </a:p>
          <a:p>
            <a:pPr lvl="1"/>
            <a:endParaRPr lang="en-US" sz="1600" dirty="0"/>
          </a:p>
          <a:p>
            <a:r>
              <a:rPr lang="en-US" sz="1800" dirty="0"/>
              <a:t>Hop Count is the number of hops this request has taken</a:t>
            </a:r>
          </a:p>
          <a:p>
            <a:pPr lvl="1"/>
            <a:r>
              <a:rPr lang="en-US" sz="1600" dirty="0"/>
              <a:t>Starts at 1 and incremented by each transmitter along the path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3AEE-E790-4E58-A1A5-DB6AD176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EBF903-D180-44EC-8D96-ED9DDCC8374C}"/>
              </a:ext>
            </a:extLst>
          </p:cNvPr>
          <p:cNvGraphicFramePr>
            <a:graphicFrameLocks noGrp="1"/>
          </p:cNvGraphicFramePr>
          <p:nvPr/>
        </p:nvGraphicFramePr>
        <p:xfrm>
          <a:off x="1477890" y="1253059"/>
          <a:ext cx="6096002" cy="4953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4296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76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534943" y="1204277"/>
          <a:ext cx="6096002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4296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534944" y="2178790"/>
            <a:ext cx="7804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 wants to find a route to F, so it sends out an RREQ</a:t>
            </a:r>
          </a:p>
        </p:txBody>
      </p:sp>
    </p:spTree>
    <p:extLst>
      <p:ext uri="{BB962C8B-B14F-4D97-AF65-F5344CB8AC3E}">
        <p14:creationId xmlns:p14="http://schemas.microsoft.com/office/powerpoint/2010/main" val="32594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</a:pPr>
            <a:r>
              <a:rPr lang="en-US" dirty="0"/>
              <a:t>Today’s Goals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Deep dive on mesh protocols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Flip mesh on </a:t>
            </a:r>
            <a:r>
              <a:rPr lang="en-US" sz="2000"/>
              <a:t>its head</a:t>
            </a: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534943" y="1204277"/>
          <a:ext cx="6096002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4296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1B0A53-9670-46BD-8919-BF197C73CF1F}"/>
              </a:ext>
            </a:extLst>
          </p:cNvPr>
          <p:cNvSpPr txBox="1"/>
          <p:nvPr/>
        </p:nvSpPr>
        <p:spPr>
          <a:xfrm>
            <a:off x="534944" y="2178790"/>
            <a:ext cx="7804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 and D also opportunistically add a routing table entry for A</a:t>
            </a:r>
          </a:p>
        </p:txBody>
      </p:sp>
    </p:spTree>
    <p:extLst>
      <p:ext uri="{BB962C8B-B14F-4D97-AF65-F5344CB8AC3E}">
        <p14:creationId xmlns:p14="http://schemas.microsoft.com/office/powerpoint/2010/main" val="18434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534943" y="1204277"/>
          <a:ext cx="6096002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4296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79560FF-9154-4AB3-8524-B04750056D16}"/>
              </a:ext>
            </a:extLst>
          </p:cNvPr>
          <p:cNvSpPr txBox="1"/>
          <p:nvPr/>
        </p:nvSpPr>
        <p:spPr>
          <a:xfrm>
            <a:off x="534944" y="2178789"/>
            <a:ext cx="78043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 goes first via some access control protocol (D also in contention)</a:t>
            </a:r>
          </a:p>
          <a:p>
            <a:r>
              <a:rPr lang="en-US" sz="1500" dirty="0"/>
              <a:t>A and D ignore duplicate Request ID</a:t>
            </a:r>
            <a:br>
              <a:rPr lang="en-US" sz="1500" dirty="0"/>
            </a:br>
            <a:r>
              <a:rPr lang="en-US" sz="1500" dirty="0"/>
              <a:t>C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300953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534943" y="1204277"/>
          <a:ext cx="6096002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4296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534944" y="2178789"/>
            <a:ext cx="78043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 goes next by some access control protocol (C also in contention)</a:t>
            </a:r>
          </a:p>
          <a:p>
            <a:r>
              <a:rPr lang="en-US" sz="1500" dirty="0"/>
              <a:t>A, B, and C ignore duplicate Request ID</a:t>
            </a:r>
            <a:br>
              <a:rPr lang="en-US" sz="1500" dirty="0"/>
            </a:br>
            <a:r>
              <a:rPr lang="en-US" sz="1500" dirty="0"/>
              <a:t>E and F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249671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534943" y="1204277"/>
          <a:ext cx="6096002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4296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534944" y="2178789"/>
            <a:ext cx="78043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 and E repeat this process with Hop Count 3 (but everyone ignores them)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They go one-at-a-time, but I’m getting tired of drawing these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Actually, they’re in contention with the response from F</a:t>
            </a:r>
          </a:p>
        </p:txBody>
      </p:sp>
    </p:spTree>
    <p:extLst>
      <p:ext uri="{BB962C8B-B14F-4D97-AF65-F5344CB8AC3E}">
        <p14:creationId xmlns:p14="http://schemas.microsoft.com/office/powerpoint/2010/main" val="158339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059E-769B-4862-B9F8-D0B2E3E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Response (RREP)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D253-C593-437C-A70C-55A267A1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2100573"/>
            <a:ext cx="8929217" cy="30469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Reply is sent unicast back to the source via newly constructed route</a:t>
            </a:r>
          </a:p>
          <a:p>
            <a:pPr lvl="1"/>
            <a:r>
              <a:rPr lang="en-US" sz="1800" dirty="0"/>
              <a:t>Each node along the way already knows the route back</a:t>
            </a:r>
          </a:p>
          <a:p>
            <a:r>
              <a:rPr lang="en-US" sz="2000" dirty="0"/>
              <a:t>Includes most recent destination sequence number as a sense of recency</a:t>
            </a:r>
          </a:p>
          <a:p>
            <a:pPr lvl="1"/>
            <a:r>
              <a:rPr lang="en-US" sz="1800" dirty="0"/>
              <a:t>No need for source sequence number anymore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0A42-57DA-465E-B781-65F3C7B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228385-DFC3-46D3-A28D-8831FC280761}"/>
              </a:ext>
            </a:extLst>
          </p:cNvPr>
          <p:cNvGraphicFramePr>
            <a:graphicFrameLocks noGrp="1"/>
          </p:cNvGraphicFramePr>
          <p:nvPr/>
        </p:nvGraphicFramePr>
        <p:xfrm>
          <a:off x="1929516" y="1241907"/>
          <a:ext cx="4282443" cy="4953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55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RREP (F to 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534944" y="1204277"/>
          <a:ext cx="4282443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8408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816866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534944" y="2178789"/>
            <a:ext cx="7804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 sends response back to A via D</a:t>
            </a:r>
          </a:p>
          <a:p>
            <a:r>
              <a:rPr lang="en-US" sz="1500" dirty="0"/>
              <a:t>D opportunistically adds a routing table entry for F</a:t>
            </a:r>
          </a:p>
        </p:txBody>
      </p:sp>
    </p:spTree>
    <p:extLst>
      <p:ext uri="{BB962C8B-B14F-4D97-AF65-F5344CB8AC3E}">
        <p14:creationId xmlns:p14="http://schemas.microsoft.com/office/powerpoint/2010/main" val="427789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FEAB-82C4-6C08-A673-6646B9D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– Reactive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3373-FE0C-D5AA-8251-4D4E95FB0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student is a node</a:t>
            </a:r>
          </a:p>
          <a:p>
            <a:r>
              <a:rPr lang="en-US" dirty="0"/>
              <a:t>Communication range is one seat</a:t>
            </a:r>
          </a:p>
          <a:p>
            <a:pPr lvl="1"/>
            <a:r>
              <a:rPr lang="en-US" dirty="0"/>
              <a:t>i.e. to people sitting immediately adjacent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2EA6-709E-FABC-B600-00EC6DAC2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2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4572000" y="342487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5245296" y="27324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6607830" y="2737737"/>
            <a:ext cx="521208" cy="5212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5918592" y="34390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6828576" y="4165092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7741947" y="3430841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5016879" y="3177347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766504" y="29930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690175" y="31773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363471" y="31826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129038" y="29983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39801" y="3691446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363471" y="3883973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73456" y="38757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093208" y="3685478"/>
            <a:ext cx="825384" cy="142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0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 wants to send a packet to E</a:t>
            </a:r>
          </a:p>
          <a:p>
            <a:pPr lvl="1"/>
            <a:r>
              <a:rPr lang="en-US" sz="2000" dirty="0"/>
              <a:t>What RREQ(s) are sent and what RREP(s) are sent?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RREQs:</a:t>
            </a:r>
          </a:p>
          <a:p>
            <a:pPr lvl="3"/>
            <a:r>
              <a:rPr lang="en-US" sz="1400" dirty="0"/>
              <a:t>C -&gt; (B,D,F)</a:t>
            </a:r>
          </a:p>
          <a:p>
            <a:pPr lvl="3"/>
            <a:r>
              <a:rPr lang="en-US" sz="1400" dirty="0"/>
              <a:t>(B or D) -&gt; A</a:t>
            </a:r>
          </a:p>
          <a:p>
            <a:pPr lvl="3"/>
            <a:r>
              <a:rPr lang="en-US" sz="1400" dirty="0"/>
              <a:t>(D or F) -&gt; E</a:t>
            </a:r>
          </a:p>
          <a:p>
            <a:pPr lvl="3"/>
            <a:endParaRPr lang="en-US" sz="1400" dirty="0"/>
          </a:p>
          <a:p>
            <a:pPr lvl="2"/>
            <a:r>
              <a:rPr lang="en-US" sz="1600" dirty="0"/>
              <a:t>RREPs:</a:t>
            </a:r>
          </a:p>
          <a:p>
            <a:pPr lvl="3"/>
            <a:r>
              <a:rPr lang="en-US" sz="1400" dirty="0"/>
              <a:t>E -&gt; (D or F) -&gt; C</a:t>
            </a:r>
          </a:p>
          <a:p>
            <a:pPr lvl="3"/>
            <a:endParaRPr lang="en-US" sz="1400" dirty="0"/>
          </a:p>
          <a:p>
            <a:pPr lvl="1"/>
            <a:r>
              <a:rPr lang="en-US" sz="2000" dirty="0"/>
              <a:t>Network could have multiple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4572000" y="342487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5245296" y="27324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6607830" y="2737737"/>
            <a:ext cx="521208" cy="5212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5918592" y="34390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6828576" y="4165092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7741947" y="3430841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5016879" y="3177347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766504" y="29930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690175" y="31773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363471" y="31826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129038" y="2998342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39801" y="3691446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363471" y="3883973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73456" y="3875719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093208" y="3685478"/>
            <a:ext cx="825384" cy="142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5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CFA-B9CD-41F5-B716-29035438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RREP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B67-A781-4A80-A968-564F57B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intermediate node responds with RREP if it has a path to destination with a more recent Destination sequence number</a:t>
            </a:r>
          </a:p>
          <a:p>
            <a:pPr lvl="1"/>
            <a:r>
              <a:rPr lang="en-US" sz="1800" dirty="0"/>
              <a:t>Source may get multiple RREP responses with different recency and hop counts</a:t>
            </a:r>
          </a:p>
          <a:p>
            <a:endParaRPr lang="en-US" sz="2000" dirty="0"/>
          </a:p>
          <a:p>
            <a:r>
              <a:rPr lang="en-US" sz="2000" dirty="0"/>
              <a:t>Note: we’re optimizing for some combination of most recent and lowest hop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55B0-6083-47A1-9285-48623BE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Mesh Motivation</a:t>
            </a:r>
          </a:p>
          <a:p>
            <a:r>
              <a:rPr lang="en-US" dirty="0"/>
              <a:t>Simple Routing</a:t>
            </a:r>
          </a:p>
          <a:p>
            <a:r>
              <a:rPr lang="en-US" dirty="0"/>
              <a:t>Mesh Routing</a:t>
            </a:r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1449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58B7-14B2-429B-B2E4-8AE0569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maintenance in AODV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D69-FE4E-4160-AB83-1DB0C72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a link in the routing table breaks, all active neighbors are informed with Route Error (RERR) messages</a:t>
            </a:r>
          </a:p>
          <a:p>
            <a:pPr lvl="1"/>
            <a:r>
              <a:rPr lang="en-US" sz="1800" dirty="0"/>
              <a:t>After some number of retransmissions and timeouts</a:t>
            </a:r>
          </a:p>
          <a:p>
            <a:pPr lvl="1"/>
            <a:r>
              <a:rPr lang="en-US" sz="1800" dirty="0"/>
              <a:t>RERR contains destination address that broke</a:t>
            </a:r>
          </a:p>
          <a:p>
            <a:pPr lvl="1"/>
            <a:endParaRPr lang="en-US" sz="1800" dirty="0"/>
          </a:p>
          <a:p>
            <a:r>
              <a:rPr lang="en-US" sz="2000" dirty="0"/>
              <a:t>Nodes receiving RERR can start RERQ for destination address</a:t>
            </a:r>
          </a:p>
          <a:p>
            <a:pPr lvl="1"/>
            <a:r>
              <a:rPr lang="en-US" sz="1800" dirty="0"/>
              <a:t>Which lets them find a new path through the network</a:t>
            </a:r>
          </a:p>
          <a:p>
            <a:pPr lvl="1"/>
            <a:r>
              <a:rPr lang="en-US" sz="1800" dirty="0"/>
              <a:t>And updates everyone’s cached next-hops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CE01-6795-4FCE-A81B-CB66435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5B2-6F07-4F75-968F-44376CC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Source Routing (DSR)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964-8F87-458A-9A46-D2A7E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Another reactive routing technique</a:t>
            </a:r>
          </a:p>
          <a:p>
            <a:pPr lvl="1"/>
            <a:r>
              <a:rPr lang="en-US" sz="1600" dirty="0"/>
              <a:t>Similar design as AODV</a:t>
            </a:r>
          </a:p>
          <a:p>
            <a:pPr lvl="1"/>
            <a:endParaRPr lang="en-US" sz="1600" dirty="0"/>
          </a:p>
          <a:p>
            <a:r>
              <a:rPr lang="en-US" sz="1800" dirty="0"/>
              <a:t>In DSR, routing tables have full route to destination</a:t>
            </a:r>
          </a:p>
          <a:p>
            <a:pPr lvl="1"/>
            <a:r>
              <a:rPr lang="en-US" sz="1600" dirty="0"/>
              <a:t>Each packet transmission includes a list of hops to destination</a:t>
            </a:r>
          </a:p>
          <a:p>
            <a:pPr lvl="1"/>
            <a:r>
              <a:rPr lang="en-US" sz="1600" dirty="0"/>
              <a:t>So the route to an important destination only has to be stored on the source device that cares about it</a:t>
            </a:r>
          </a:p>
          <a:p>
            <a:pPr lvl="1"/>
            <a:r>
              <a:rPr lang="en-US" sz="1600" dirty="0"/>
              <a:t>Intermediate nodes do not need any route storage for that destination</a:t>
            </a:r>
          </a:p>
          <a:p>
            <a:pPr lvl="2"/>
            <a:r>
              <a:rPr lang="en-US" sz="1200" dirty="0"/>
              <a:t>Cost is extra bytes used in each packet for route</a:t>
            </a:r>
          </a:p>
          <a:p>
            <a:pPr lvl="1"/>
            <a:endParaRPr lang="en-US" sz="1600" dirty="0"/>
          </a:p>
          <a:p>
            <a:r>
              <a:rPr lang="en-US" sz="1800" dirty="0"/>
              <a:t>During discovery, all paths are returned by destination</a:t>
            </a:r>
          </a:p>
          <a:p>
            <a:pPr lvl="1"/>
            <a:r>
              <a:rPr lang="en-US" sz="1600" dirty="0"/>
              <a:t>So source gets a full list of possible route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6B13-598A-4079-84F7-6F31AECC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Upside: no transmissions unless there is demand</a:t>
            </a:r>
          </a:p>
          <a:p>
            <a:pPr lvl="1"/>
            <a:r>
              <a:rPr lang="en-US" sz="1800" dirty="0"/>
              <a:t>Routes might appear, disappear, reappear, but no need to update if no one actually wants to transmit anything</a:t>
            </a:r>
          </a:p>
          <a:p>
            <a:pPr lvl="1"/>
            <a:endParaRPr lang="en-US" sz="1800" dirty="0"/>
          </a:p>
          <a:p>
            <a:r>
              <a:rPr lang="en-US" sz="2000" dirty="0"/>
              <a:t>Downside: large, variable delay when actually sending a packet</a:t>
            </a:r>
          </a:p>
          <a:p>
            <a:pPr lvl="1"/>
            <a:r>
              <a:rPr lang="en-US" sz="1800" dirty="0"/>
              <a:t>Full RREQ/RREP protocol before data can actually be sent</a:t>
            </a:r>
          </a:p>
          <a:p>
            <a:pPr lvl="1"/>
            <a:r>
              <a:rPr lang="en-US" sz="1800" dirty="0"/>
              <a:t>Route might have broken at some point</a:t>
            </a:r>
          </a:p>
          <a:p>
            <a:pPr lvl="2"/>
            <a:r>
              <a:rPr lang="en-US" sz="1400" dirty="0"/>
              <a:t>So data will be sent based on cached information</a:t>
            </a:r>
          </a:p>
          <a:p>
            <a:pPr lvl="2"/>
            <a:r>
              <a:rPr lang="en-US" sz="1400" dirty="0"/>
              <a:t>RERR will occur</a:t>
            </a:r>
          </a:p>
          <a:p>
            <a:pPr lvl="2"/>
            <a:r>
              <a:rPr lang="en-US" sz="1400" dirty="0"/>
              <a:t>RREQ/RREP will occur</a:t>
            </a:r>
          </a:p>
          <a:p>
            <a:pPr lvl="2"/>
            <a:r>
              <a:rPr lang="en-US" sz="1400" dirty="0"/>
              <a:t>Then data will be sent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0F2-045D-4548-9B9A-7312C8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C0C-617A-4CA7-A688-2CE7B014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Alternative to reactive is to know the routes ahead of time</a:t>
            </a:r>
          </a:p>
          <a:p>
            <a:pPr lvl="1"/>
            <a:endParaRPr lang="en-US" sz="1800" dirty="0"/>
          </a:p>
          <a:p>
            <a:r>
              <a:rPr lang="en-US" sz="2000" dirty="0"/>
              <a:t>Periodically query for the possible routes in the network</a:t>
            </a:r>
          </a:p>
          <a:p>
            <a:pPr lvl="1"/>
            <a:r>
              <a:rPr lang="en-US" sz="1800" dirty="0"/>
              <a:t>Save all routes that are important (maybe just all routes?)</a:t>
            </a:r>
          </a:p>
          <a:p>
            <a:pPr lvl="1"/>
            <a:r>
              <a:rPr lang="en-US" sz="1800" dirty="0"/>
              <a:t>Also redetermine routes whenever topology changes (nodes join/leave)</a:t>
            </a:r>
          </a:p>
          <a:p>
            <a:pPr lvl="1"/>
            <a:endParaRPr lang="en-US" sz="1800" dirty="0"/>
          </a:p>
          <a:p>
            <a:r>
              <a:rPr lang="en-US" sz="2000" dirty="0"/>
              <a:t>Upside: when a packet arrives, route to destination is already known</a:t>
            </a:r>
          </a:p>
          <a:p>
            <a:pPr lvl="1"/>
            <a:endParaRPr lang="en-US" sz="1800" dirty="0"/>
          </a:p>
          <a:p>
            <a:r>
              <a:rPr lang="en-US" sz="2000" dirty="0"/>
              <a:t>Downside: requires more memory and effort on part of routers</a:t>
            </a:r>
          </a:p>
          <a:p>
            <a:pPr lvl="1"/>
            <a:r>
              <a:rPr lang="en-US" sz="1800" dirty="0"/>
              <a:t>Wastes some network bandwidth on checking for route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02C9-80A6-4FFE-A3AB-E0C973C0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Keep routes as “next hops” rather than full routes</a:t>
            </a:r>
          </a:p>
          <a:p>
            <a:pPr lvl="1"/>
            <a:r>
              <a:rPr lang="en-US" sz="1800" dirty="0"/>
              <a:t>AODV uses this method (DV for Distance Vector)</a:t>
            </a:r>
          </a:p>
          <a:p>
            <a:pPr lvl="1"/>
            <a:endParaRPr lang="en-US" sz="1800" dirty="0"/>
          </a:p>
          <a:p>
            <a:r>
              <a:rPr lang="en-US" sz="2000" dirty="0"/>
              <a:t>Can be combined with proactive techniques too</a:t>
            </a:r>
          </a:p>
          <a:p>
            <a:pPr lvl="1"/>
            <a:r>
              <a:rPr lang="en-US" sz="1800" dirty="0"/>
              <a:t>Each router periodically informs neighbors of its shortest paths to each destination (in terms of hop count)</a:t>
            </a:r>
          </a:p>
          <a:p>
            <a:pPr lvl="2"/>
            <a:r>
              <a:rPr lang="en-US" sz="1400" dirty="0"/>
              <a:t>Essentially just broadcast your routing table</a:t>
            </a:r>
          </a:p>
          <a:p>
            <a:pPr lvl="1"/>
            <a:r>
              <a:rPr lang="en-US" sz="1800" dirty="0"/>
              <a:t>Routers choose the best route available</a:t>
            </a:r>
          </a:p>
          <a:p>
            <a:pPr lvl="2"/>
            <a:r>
              <a:rPr lang="en-US" sz="1400" dirty="0"/>
              <a:t>Old next-hop it was already aware of</a:t>
            </a:r>
          </a:p>
          <a:p>
            <a:pPr lvl="2"/>
            <a:r>
              <a:rPr lang="en-US" sz="1400" dirty="0"/>
              <a:t>New next-hop through neighbor (with cost of their hops + 1)</a:t>
            </a:r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Need to be careful to avoid loops!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5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C8E-FDC7-461C-8693-613BF72D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23C3-1DEA-42D1-9844-67533041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 count is one possible metric for determining routes</a:t>
            </a:r>
          </a:p>
          <a:p>
            <a:r>
              <a:rPr lang="en-US" dirty="0"/>
              <a:t>What else might be considered?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2699-9C24-4F4E-9AEC-7F776A2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DF7-5A67-4581-BA01-F8A9470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as a cost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A2A2-D94C-4670-81FA-835E0FEC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quality can very from node to node</a:t>
            </a:r>
          </a:p>
          <a:p>
            <a:pPr lvl="1"/>
            <a:r>
              <a:rPr lang="en-US" sz="1600" dirty="0"/>
              <a:t>Fewest hops might not be the “fastest” or “most reliable” path</a:t>
            </a:r>
          </a:p>
          <a:p>
            <a:pPr lvl="1"/>
            <a:endParaRPr lang="en-US" sz="1600" dirty="0"/>
          </a:p>
          <a:p>
            <a:r>
              <a:rPr lang="en-US" sz="1800" dirty="0"/>
              <a:t>ETX: minimize “expected transmissions”</a:t>
            </a:r>
          </a:p>
          <a:p>
            <a:pPr lvl="1"/>
            <a:r>
              <a:rPr lang="en-US" sz="1600" dirty="0"/>
              <a:t>Measure link quality over time to determine each link’s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4F09-65D9-48E2-B1B0-90C34E8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C177DD-1248-4EBB-95ED-46888947DD16}"/>
              </a:ext>
            </a:extLst>
          </p:cNvPr>
          <p:cNvSpPr/>
          <p:nvPr/>
        </p:nvSpPr>
        <p:spPr>
          <a:xfrm>
            <a:off x="2715768" y="3653474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00C9F-7578-4615-A45F-BAE724C546E5}"/>
              </a:ext>
            </a:extLst>
          </p:cNvPr>
          <p:cNvSpPr/>
          <p:nvPr/>
        </p:nvSpPr>
        <p:spPr>
          <a:xfrm>
            <a:off x="3389064" y="2961068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8A439A-188C-4EDA-963E-9A711A7B57F4}"/>
              </a:ext>
            </a:extLst>
          </p:cNvPr>
          <p:cNvSpPr/>
          <p:nvPr/>
        </p:nvSpPr>
        <p:spPr>
          <a:xfrm>
            <a:off x="4751598" y="2966337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53412-0274-4389-AC2B-A8203A1C9E67}"/>
              </a:ext>
            </a:extLst>
          </p:cNvPr>
          <p:cNvSpPr/>
          <p:nvPr/>
        </p:nvSpPr>
        <p:spPr>
          <a:xfrm>
            <a:off x="4062360" y="366769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9B5A9-FD44-4BF2-A5ED-DA4E8EC93B6A}"/>
              </a:ext>
            </a:extLst>
          </p:cNvPr>
          <p:cNvSpPr/>
          <p:nvPr/>
        </p:nvSpPr>
        <p:spPr>
          <a:xfrm>
            <a:off x="4972344" y="4393692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54513F-FA67-429D-A883-A7436F1C2C65}"/>
              </a:ext>
            </a:extLst>
          </p:cNvPr>
          <p:cNvSpPr/>
          <p:nvPr/>
        </p:nvSpPr>
        <p:spPr>
          <a:xfrm>
            <a:off x="5885715" y="3659441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1DC97-ABE7-4314-89E5-3E06DBD2690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160647" y="3405947"/>
            <a:ext cx="304746" cy="32385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C4F94C-9B0B-4E4F-8C71-DC9BFB84831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272" y="3221671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5137F-A764-438F-9997-76A98CFD3CB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833943" y="3405947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37FB44-B6E9-44BA-9C52-8D5DCE82388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507239" y="3411217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A5A-073E-4161-A214-CE0007B64294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272806" y="3226942"/>
            <a:ext cx="689238" cy="50882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95ACCE-5252-4B06-94D8-3CE7C430A2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583569" y="3920046"/>
            <a:ext cx="1302147" cy="82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A2905-3214-4F0E-BDC0-B57541E01E7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07239" y="4112573"/>
            <a:ext cx="541434" cy="357449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4B7A4-E3B5-40E5-B75B-E55DEC9682D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17224" y="4104319"/>
            <a:ext cx="544821" cy="36570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62719-6116-4339-8F39-6F1FEE22ED7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236976" y="3914078"/>
            <a:ext cx="825384" cy="142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26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B37-1383-4FB9-81D8-E0A4BAB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819-33BA-4A30-91B3-EC0E184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Spatial reuse</a:t>
            </a:r>
          </a:p>
          <a:p>
            <a:pPr lvl="1"/>
            <a:r>
              <a:rPr lang="en-US" sz="1600" dirty="0"/>
              <a:t>Prefer transmission on links that do not interfere with each other</a:t>
            </a:r>
          </a:p>
          <a:p>
            <a:pPr lvl="1"/>
            <a:r>
              <a:rPr lang="en-US" sz="1600" dirty="0"/>
              <a:t>Improves ability to pipeline data through network</a:t>
            </a:r>
          </a:p>
          <a:p>
            <a:pPr lvl="1"/>
            <a:r>
              <a:rPr lang="en-US" sz="1600" dirty="0"/>
              <a:t>Example: A&lt;-&gt;B and E&lt;-&gt;F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Energy availability</a:t>
            </a:r>
          </a:p>
          <a:p>
            <a:pPr lvl="1"/>
            <a:r>
              <a:rPr lang="en-US" sz="1600" dirty="0"/>
              <a:t>Prefer routing through nodes with more remaining</a:t>
            </a:r>
            <a:br>
              <a:rPr lang="en-US" sz="1600" dirty="0"/>
            </a:br>
            <a:r>
              <a:rPr lang="en-US" sz="1600" dirty="0"/>
              <a:t>available energy</a:t>
            </a:r>
          </a:p>
          <a:p>
            <a:pPr lvl="1"/>
            <a:r>
              <a:rPr lang="en-US" sz="1600" dirty="0"/>
              <a:t>Prefer wall-powered nodes over battery-powered</a:t>
            </a:r>
          </a:p>
          <a:p>
            <a:pPr lvl="1"/>
            <a:endParaRPr lang="en-US" sz="1600" dirty="0"/>
          </a:p>
          <a:p>
            <a:r>
              <a:rPr lang="en-US" sz="1800" dirty="0"/>
              <a:t>Arbitrarily complex combinations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729E-9803-4322-812B-A424D95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629969-CB01-4C9C-8285-899C7ADBCCE8}"/>
              </a:ext>
            </a:extLst>
          </p:cNvPr>
          <p:cNvGrpSpPr/>
          <p:nvPr/>
        </p:nvGrpSpPr>
        <p:grpSpPr>
          <a:xfrm>
            <a:off x="5409855" y="2184036"/>
            <a:ext cx="3442708" cy="1636863"/>
            <a:chOff x="6770435" y="2231020"/>
            <a:chExt cx="3892327" cy="18506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315DE2-69A6-4DF7-9CAD-2968DFE89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235" y="2231020"/>
              <a:ext cx="3386541" cy="185063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5FE245-D723-4A19-8E09-335C6F05FA21}"/>
                </a:ext>
              </a:extLst>
            </p:cNvPr>
            <p:cNvSpPr/>
            <p:nvPr/>
          </p:nvSpPr>
          <p:spPr>
            <a:xfrm rot="2801133">
              <a:off x="7173734" y="1974542"/>
              <a:ext cx="804109" cy="16107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DFD30A-CB68-4C9C-98E9-488F0D249308}"/>
                </a:ext>
              </a:extLst>
            </p:cNvPr>
            <p:cNvSpPr/>
            <p:nvPr/>
          </p:nvSpPr>
          <p:spPr>
            <a:xfrm rot="3121341">
              <a:off x="9356937" y="2549614"/>
              <a:ext cx="804109" cy="18075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7322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Mesh Motivation</a:t>
            </a:r>
          </a:p>
          <a:p>
            <a:r>
              <a:rPr lang="en-US" dirty="0"/>
              <a:t>Simple Routing</a:t>
            </a:r>
          </a:p>
          <a:p>
            <a:r>
              <a:rPr lang="en-US" dirty="0"/>
              <a:t>Mesh Routing</a:t>
            </a:r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72225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Traditional flooding is a ’mesh-local broadcast’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Goal: get information to all nodes</a:t>
            </a:r>
          </a:p>
          <a:p>
            <a:pPr lvl="1"/>
            <a:r>
              <a:rPr lang="en-US" sz="1800" dirty="0"/>
              <a:t>This is the problem of “data dissemination”</a:t>
            </a:r>
          </a:p>
          <a:p>
            <a:pPr lvl="1"/>
            <a:endParaRPr lang="en-US" sz="1800" dirty="0"/>
          </a:p>
          <a:p>
            <a:r>
              <a:rPr lang="en-US" sz="2000" dirty="0"/>
              <a:t>Problem: difficult in Mesh topologies</a:t>
            </a:r>
          </a:p>
          <a:p>
            <a:pPr lvl="1"/>
            <a:r>
              <a:rPr lang="en-US" sz="1800" dirty="0"/>
              <a:t>Packet loss, retransmission delays</a:t>
            </a:r>
          </a:p>
          <a:p>
            <a:pPr lvl="1"/>
            <a:endParaRPr lang="en-US" sz="1800" dirty="0"/>
          </a:p>
          <a:p>
            <a:r>
              <a:rPr lang="en-US" sz="2000" dirty="0"/>
              <a:t>Really, the desire for data dissemination is just to broadcast to all nodes</a:t>
            </a:r>
          </a:p>
          <a:p>
            <a:pPr lvl="1"/>
            <a:r>
              <a:rPr lang="en-US" sz="1800" dirty="0"/>
              <a:t>But broadcast transmissions don’t reach far enough to cover entire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468B-3CAD-9D1B-5115-7A8B1F7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Mesh network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853E-7521-FA97-F450-8BFC9FF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6"/>
            <a:ext cx="4707481" cy="4404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PHY Layer</a:t>
            </a:r>
          </a:p>
          <a:p>
            <a:pPr lvl="1"/>
            <a:r>
              <a:rPr lang="en-US" dirty="0"/>
              <a:t>802.15.4 physical layer</a:t>
            </a:r>
          </a:p>
          <a:p>
            <a:r>
              <a:rPr lang="en-US" dirty="0"/>
              <a:t>MAC Layer: 802.15.4</a:t>
            </a:r>
          </a:p>
          <a:p>
            <a:pPr lvl="1"/>
            <a:r>
              <a:rPr lang="en-US" dirty="0"/>
              <a:t>802.15.4 spec gives us the option of implementing our own</a:t>
            </a:r>
          </a:p>
          <a:p>
            <a:pPr lvl="1"/>
            <a:r>
              <a:rPr lang="en-US" dirty="0"/>
              <a:t>Technically this layer is here, but we generally ignore it</a:t>
            </a:r>
          </a:p>
          <a:p>
            <a:r>
              <a:rPr lang="en-US" dirty="0"/>
              <a:t>MAC Layer</a:t>
            </a:r>
          </a:p>
          <a:p>
            <a:pPr lvl="1"/>
            <a:r>
              <a:rPr lang="en-US" dirty="0"/>
              <a:t>Need to allow to TWO low power devices to communicate</a:t>
            </a:r>
          </a:p>
          <a:p>
            <a:pPr lvl="1"/>
            <a:r>
              <a:rPr lang="en-US" dirty="0"/>
              <a:t>Devices are off most (~99%) of the time</a:t>
            </a:r>
          </a:p>
          <a:p>
            <a:pPr lvl="1"/>
            <a:r>
              <a:rPr lang="en-US" dirty="0"/>
              <a:t>No assumption of energy asymmetry (as with PAN coordinator or BLE)</a:t>
            </a:r>
          </a:p>
          <a:p>
            <a:r>
              <a:rPr lang="en-US" dirty="0"/>
              <a:t>Network Layer: Mesh</a:t>
            </a:r>
          </a:p>
          <a:p>
            <a:pPr lvl="1"/>
            <a:r>
              <a:rPr lang="en-US" dirty="0"/>
              <a:t>Handles organizing the network</a:t>
            </a:r>
          </a:p>
          <a:p>
            <a:pPr lvl="1"/>
            <a:r>
              <a:rPr lang="en-US" dirty="0"/>
              <a:t>How should packets travel from nodes to the gateway?</a:t>
            </a:r>
          </a:p>
          <a:p>
            <a:pPr lvl="1"/>
            <a:r>
              <a:rPr lang="en-US" dirty="0"/>
              <a:t>How should packets travel from the gateway to nodes?</a:t>
            </a:r>
          </a:p>
          <a:p>
            <a:pPr lvl="1"/>
            <a:r>
              <a:rPr lang="en-US" dirty="0"/>
              <a:t>How should packets travel from node to node?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B4D5-05EC-4F3C-47C0-6E4FC7FED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1.2.1.(a) WSN hierarchical network tree topology. (b) Flat WSN mesh topology.">
            <a:extLst>
              <a:ext uri="{FF2B5EF4-FFF2-40B4-BE49-F238E27FC236}">
                <a16:creationId xmlns:a16="http://schemas.microsoft.com/office/drawing/2014/main" id="{0B0BC1DB-78AE-6BD2-6B16-F4E818AAA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2" b="12554"/>
          <a:stretch/>
        </p:blipFill>
        <p:spPr bwMode="auto">
          <a:xfrm>
            <a:off x="4898063" y="89647"/>
            <a:ext cx="4138367" cy="2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1F76F0-6DA6-3875-F151-ED52B517B5BF}"/>
              </a:ext>
            </a:extLst>
          </p:cNvPr>
          <p:cNvSpPr/>
          <p:nvPr/>
        </p:nvSpPr>
        <p:spPr>
          <a:xfrm>
            <a:off x="5372837" y="4803927"/>
            <a:ext cx="3349461" cy="71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PHY Layer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O-QPSK - 2.4 GHz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1D115-887F-1262-F6D4-86C499F0ED55}"/>
              </a:ext>
            </a:extLst>
          </p:cNvPr>
          <p:cNvSpPr/>
          <p:nvPr/>
        </p:nvSpPr>
        <p:spPr>
          <a:xfrm>
            <a:off x="5372837" y="3744382"/>
            <a:ext cx="3349461" cy="7112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MAC Layer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Low Power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2A659-7373-4B78-13CA-F70DC0245446}"/>
              </a:ext>
            </a:extLst>
          </p:cNvPr>
          <p:cNvSpPr/>
          <p:nvPr/>
        </p:nvSpPr>
        <p:spPr>
          <a:xfrm>
            <a:off x="5372837" y="2968093"/>
            <a:ext cx="3349461" cy="7112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Network Layer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Mesh Routing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B6EE3-B7A0-388E-045A-B842BF276161}"/>
              </a:ext>
            </a:extLst>
          </p:cNvPr>
          <p:cNvSpPr/>
          <p:nvPr/>
        </p:nvSpPr>
        <p:spPr>
          <a:xfrm>
            <a:off x="5288437" y="2857500"/>
            <a:ext cx="3516198" cy="2743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0A5DB-1BB3-8B0E-0E71-F2DFD105EF5F}"/>
              </a:ext>
            </a:extLst>
          </p:cNvPr>
          <p:cNvSpPr/>
          <p:nvPr/>
        </p:nvSpPr>
        <p:spPr>
          <a:xfrm>
            <a:off x="5371805" y="4520671"/>
            <a:ext cx="3349461" cy="2139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802.15.4 Contention MAC</a:t>
            </a:r>
          </a:p>
        </p:txBody>
      </p:sp>
    </p:spTree>
    <p:extLst>
      <p:ext uri="{BB962C8B-B14F-4D97-AF65-F5344CB8AC3E}">
        <p14:creationId xmlns:p14="http://schemas.microsoft.com/office/powerpoint/2010/main" val="1121182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2410B6-C7D0-476D-89E5-6858D274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Glossy: What if we expand broadcast range by having multiple nodes participate?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7B7F-42A8-45C9-89F7-0D4CC1D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3C63-9162-4691-8DD7-1A40D919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3" y="1381959"/>
            <a:ext cx="5747800" cy="34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5B2-8E51-354E-8A89-8D4ACDCE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foundations: A-MAC and </a:t>
            </a:r>
            <a:r>
              <a:rPr lang="en-US" dirty="0" err="1"/>
              <a:t>Backcast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9DBA-F2EB-7F4B-A097-E47827D7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lectures back I mentioned ‘broadcast ACKs can work’, here’s how: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8760-5BD8-2744-86AB-B2BD6CE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6B6B2-E634-C944-B07C-8F2EAD12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9" y="2228498"/>
            <a:ext cx="4967870" cy="23369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8E4D4-36BD-EF41-8CB2-8110D68A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043" y="2025341"/>
            <a:ext cx="2971560" cy="1505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A335E-D686-F749-9CAA-EDED7D3D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34" y="3634173"/>
            <a:ext cx="2955074" cy="13463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71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5B2-8E51-354E-8A89-8D4ACDCE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Fundamental Insight: Say exactly the same thing at exactly (enough) the same time </a:t>
            </a:r>
            <a:r>
              <a:rPr lang="en-US" sz="2000" dirty="0">
                <a:sym typeface="Wingdings" pitchFamily="2" charset="2"/>
              </a:rPr>
              <a:t> coherence not interference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9DBA-F2EB-7F4B-A097-E47827D7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802.15.4, an ACK is sent exactly 192 µs after receiving</a:t>
            </a:r>
          </a:p>
          <a:p>
            <a:pPr lvl="1"/>
            <a:r>
              <a:rPr lang="en-US" sz="1800" dirty="0"/>
              <a:t>The ACK packet contains only the sequence number being </a:t>
            </a:r>
            <a:r>
              <a:rPr lang="en-US" sz="1800" dirty="0" err="1"/>
              <a:t>ACK’d</a:t>
            </a:r>
            <a:endParaRPr lang="en-US" sz="1800" dirty="0"/>
          </a:p>
          <a:p>
            <a:pPr lvl="1"/>
            <a:r>
              <a:rPr lang="en-US" sz="1800" dirty="0"/>
              <a:t>Does not contain source address of the ACK-</a:t>
            </a:r>
            <a:r>
              <a:rPr lang="en-US" sz="1800" dirty="0" err="1"/>
              <a:t>er</a:t>
            </a:r>
            <a:endParaRPr lang="en-US" sz="1800" dirty="0"/>
          </a:p>
          <a:p>
            <a:pPr lvl="1"/>
            <a:r>
              <a:rPr lang="en-US" sz="1800" dirty="0"/>
              <a:t>Which is why this works: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8760-5BD8-2744-86AB-B2BD6CE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8E4D4-36BD-EF41-8CB2-8110D68A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r="9410" b="13812"/>
          <a:stretch/>
        </p:blipFill>
        <p:spPr>
          <a:xfrm>
            <a:off x="2663073" y="2857500"/>
            <a:ext cx="3817855" cy="2044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930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034-3675-4FB9-B03F-72953567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key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86A5-8251-4C8F-B81B-1FC916E4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Temporally decouple network flooding from application tasks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Exploit synchronous transmissions for fast network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EA12-7175-4232-82E1-6CBC0CA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8FA1-B2D6-444F-AC26-F2696F0F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32" y="2085844"/>
            <a:ext cx="5765811" cy="9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61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F7-9A84-4875-81AE-ED9EB91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CD83-34FD-480F-9FB8-3BC909B6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Multiple nodes transmit same packet at same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 can receive packet with high probability if Δ is small</a:t>
            </a:r>
          </a:p>
          <a:p>
            <a:pPr lvl="1"/>
            <a:r>
              <a:rPr lang="en-US" dirty="0"/>
              <a:t>May even improve probability of reception (more energy at receiver)</a:t>
            </a:r>
          </a:p>
          <a:p>
            <a:pPr lvl="1"/>
            <a:endParaRPr lang="en-US" dirty="0"/>
          </a:p>
          <a:p>
            <a:r>
              <a:rPr lang="en-US" dirty="0"/>
              <a:t>500 ns is 1/32 of a symbol for 802.15.4 (chip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2837-30F5-4AA6-8267-8756115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C26E2-E093-420E-83DA-CBB3B01F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47" y="1909706"/>
            <a:ext cx="5237099" cy="14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04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2A0A0-C6CA-4520-BD28-AEF3B7C8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9178" r="9320" b="9008"/>
          <a:stretch/>
        </p:blipFill>
        <p:spPr>
          <a:xfrm>
            <a:off x="2337565" y="1546104"/>
            <a:ext cx="4724156" cy="32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8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C8BA-044E-4D04-A1BB-4B672701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9" t="13355" r="9502" b="10045"/>
          <a:stretch/>
        </p:blipFill>
        <p:spPr>
          <a:xfrm>
            <a:off x="2006033" y="1267183"/>
            <a:ext cx="5365070" cy="37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4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92C609-36F4-4627-99C9-A87AEC92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28" y="1060267"/>
            <a:ext cx="5701396" cy="4037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9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4F2DFA-8A80-4256-B787-064BADA7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7"/>
          <a:stretch/>
        </p:blipFill>
        <p:spPr>
          <a:xfrm>
            <a:off x="1681375" y="1098406"/>
            <a:ext cx="6032586" cy="3959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4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555-76B4-43B1-A84C-5FE06B7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9469-15B1-46D8-BA7C-27A209D8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Glossy starts</a:t>
            </a:r>
          </a:p>
          <a:p>
            <a:pPr lvl="1"/>
            <a:r>
              <a:rPr lang="en-US" dirty="0"/>
              <a:t>All nodes turn on radios to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001-CEFF-4249-9286-DF4AF43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775C6-875B-4D56-A18C-3CA60D2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9" y="2778621"/>
            <a:ext cx="6251654" cy="21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3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4" y="959227"/>
            <a:ext cx="5961078" cy="41882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Most devices are capable of communicating with multiple neighbors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are advantages of mesh?</a:t>
            </a:r>
          </a:p>
          <a:p>
            <a:pPr lvl="1"/>
            <a:r>
              <a:rPr lang="en-US" sz="1800" dirty="0"/>
              <a:t>Devices can communicate over longer distances</a:t>
            </a:r>
          </a:p>
          <a:p>
            <a:pPr lvl="1"/>
            <a:r>
              <a:rPr lang="en-US" sz="1800" dirty="0"/>
              <a:t>Device failures less likely to collapse the entire network</a:t>
            </a:r>
          </a:p>
          <a:p>
            <a:r>
              <a:rPr lang="en-US" sz="2000" dirty="0"/>
              <a:t>What are disadvantages of mesh?</a:t>
            </a:r>
          </a:p>
          <a:p>
            <a:pPr lvl="1"/>
            <a:r>
              <a:rPr lang="en-US" sz="1800" dirty="0"/>
              <a:t>Some nodes have to spend more energy communicating</a:t>
            </a:r>
          </a:p>
          <a:p>
            <a:pPr lvl="1"/>
            <a:r>
              <a:rPr lang="en-US" sz="1800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2" descr="1.2.1.(a) WSN hierarchical network tree topology. (b) Flat WSN mesh topology.">
            <a:extLst>
              <a:ext uri="{FF2B5EF4-FFF2-40B4-BE49-F238E27FC236}">
                <a16:creationId xmlns:a16="http://schemas.microsoft.com/office/drawing/2014/main" id="{2F13CFCF-1E9B-7AFE-88D1-49FC8A05B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2" b="12554"/>
          <a:stretch/>
        </p:blipFill>
        <p:spPr bwMode="auto">
          <a:xfrm>
            <a:off x="6241769" y="1241553"/>
            <a:ext cx="2902231" cy="17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76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E45-4482-4CBC-AA5F-DF1487E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107F-F24B-47E1-9ADE-00F6D05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</a:t>
            </a:r>
          </a:p>
          <a:p>
            <a:pPr lvl="1"/>
            <a:r>
              <a:rPr lang="en-US" dirty="0"/>
              <a:t>Set relay counter in packet, C = 0</a:t>
            </a:r>
          </a:p>
          <a:p>
            <a:pPr lvl="1"/>
            <a:r>
              <a:rPr lang="en-US" dirty="0"/>
              <a:t>Broadcast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832B-5456-40B7-A27D-B18BD27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E5D73-AD97-4E40-AC90-BCB6378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52" y="2771476"/>
            <a:ext cx="627308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1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006B-C2C2-4A9E-B3A1-8096BBAC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52" y="2764333"/>
            <a:ext cx="6273088" cy="21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4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531C-1EAB-4C70-AD0B-93E930A6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07" y="2764333"/>
            <a:ext cx="6287378" cy="21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80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rebroadcasting and turn off radio when</a:t>
            </a:r>
          </a:p>
          <a:p>
            <a:pPr lvl="1"/>
            <a:r>
              <a:rPr lang="en-US" dirty="0"/>
              <a:t>Already transmitted N times</a:t>
            </a:r>
          </a:p>
          <a:p>
            <a:pPr lvl="1"/>
            <a:r>
              <a:rPr lang="en-US" dirty="0"/>
              <a:t>Networks pick N for reliability/energy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8D53-1C89-45F3-8832-17DD7A9D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52" y="2771476"/>
            <a:ext cx="627308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</a:t>
            </a:r>
            <a:r>
              <a:rPr lang="en-US" sz="2000" baseline="-25000" dirty="0" err="1"/>
              <a:t>slot</a:t>
            </a:r>
            <a:r>
              <a:rPr lang="en-US" sz="2000" dirty="0"/>
              <a:t> is constant by design</a:t>
            </a:r>
          </a:p>
          <a:p>
            <a:pPr lvl="1"/>
            <a:r>
              <a:rPr lang="en-US" sz="1800" dirty="0"/>
              <a:t>Needs to be to make constructive interference work</a:t>
            </a:r>
          </a:p>
          <a:p>
            <a:r>
              <a:rPr lang="en-US" sz="2000" dirty="0"/>
              <a:t>Beginning of slot (</a:t>
            </a:r>
            <a:r>
              <a:rPr lang="en-US" sz="2000" dirty="0" err="1"/>
              <a:t>t</a:t>
            </a:r>
            <a:r>
              <a:rPr lang="en-US" sz="2000" baseline="-25000" dirty="0" err="1"/>
              <a:t>ref</a:t>
            </a:r>
            <a:r>
              <a:rPr lang="en-US" sz="2000" dirty="0"/>
              <a:t>) provides synchronization point</a:t>
            </a:r>
          </a:p>
          <a:p>
            <a:pPr lvl="1"/>
            <a:r>
              <a:rPr lang="en-US" sz="1800" dirty="0"/>
              <a:t>As a bonus, all nodes are synchronized after flooding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B8386-7FC3-43A8-8A83-070EBAFB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07" y="2764333"/>
            <a:ext cx="6287378" cy="21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3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592-E197-45BB-8B1B-D753DF2A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B065-21FE-494D-8C77-76A1F6BF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Device must be able to have tight time bounds on </a:t>
            </a:r>
            <a:r>
              <a:rPr lang="en-US" sz="2000" dirty="0" err="1"/>
              <a:t>rx</a:t>
            </a:r>
            <a:r>
              <a:rPr lang="en-US" sz="2000" dirty="0"/>
              <a:t>/</a:t>
            </a:r>
            <a:r>
              <a:rPr lang="en-US" sz="2000" dirty="0" err="1"/>
              <a:t>tx</a:t>
            </a:r>
            <a:endParaRPr lang="en-US" sz="2000" dirty="0"/>
          </a:p>
          <a:p>
            <a:pPr lvl="1"/>
            <a:r>
              <a:rPr lang="en-US" sz="1800" dirty="0"/>
              <a:t>500 ns wiggle room maximum</a:t>
            </a:r>
          </a:p>
          <a:p>
            <a:pPr lvl="1"/>
            <a:r>
              <a:rPr lang="en-US" sz="1800" dirty="0"/>
              <a:t>Includes receive, processing, transmission</a:t>
            </a:r>
          </a:p>
          <a:p>
            <a:pPr lvl="1"/>
            <a:endParaRPr lang="en-US" sz="1800" dirty="0"/>
          </a:p>
          <a:p>
            <a:r>
              <a:rPr lang="en-US" sz="2000" dirty="0"/>
              <a:t>Need to pick an N for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9C2E-3E6F-4619-B32D-6990D34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5FB9-F648-44F7-AA20-2FFB6B6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66" y="3086323"/>
            <a:ext cx="5195060" cy="19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6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9C9F-B02C-4BA5-9815-B55E09F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Application of Glossy: avoid routing altogether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F880-4D32-46CF-A687-745290F2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Low-Power Wireless Bus (LWB)</a:t>
            </a:r>
          </a:p>
          <a:p>
            <a:pPr lvl="1"/>
            <a:r>
              <a:rPr lang="en-US" sz="1800" dirty="0"/>
              <a:t>Federico Ferrari, </a:t>
            </a:r>
            <a:r>
              <a:rPr lang="en-US" sz="1800" dirty="0" err="1"/>
              <a:t>Zimmerling</a:t>
            </a:r>
            <a:r>
              <a:rPr lang="en-US" sz="1800" dirty="0"/>
              <a:t>, Mottola, Thiele. SenSys’12</a:t>
            </a:r>
          </a:p>
          <a:p>
            <a:pPr lvl="1"/>
            <a:endParaRPr lang="en-US" sz="1800" dirty="0"/>
          </a:p>
          <a:p>
            <a:r>
              <a:rPr lang="en-US" sz="2000" dirty="0"/>
              <a:t>Use Glossy for all device communication</a:t>
            </a:r>
          </a:p>
          <a:p>
            <a:pPr lvl="1"/>
            <a:r>
              <a:rPr lang="en-US" sz="1800" dirty="0"/>
              <a:t>Make one broadcast domain (a bus) where all nodes communicate</a:t>
            </a:r>
          </a:p>
          <a:p>
            <a:pPr lvl="1"/>
            <a:r>
              <a:rPr lang="en-US" sz="1800" dirty="0"/>
              <a:t>Avoids all issues of routing, everything is a broadcast</a:t>
            </a:r>
          </a:p>
          <a:p>
            <a:pPr lvl="2"/>
            <a:r>
              <a:rPr lang="en-US" sz="1400" dirty="0"/>
              <a:t>Works for unicast, multicast, anycast, and broadcast transmissions</a:t>
            </a:r>
          </a:p>
          <a:p>
            <a:pPr lvl="2"/>
            <a:endParaRPr lang="en-US" sz="1400" dirty="0"/>
          </a:p>
          <a:p>
            <a:r>
              <a:rPr lang="en-US" sz="2000" dirty="0"/>
              <a:t>General idea: TDMA Glossy floods</a:t>
            </a:r>
          </a:p>
          <a:p>
            <a:pPr lvl="1"/>
            <a:r>
              <a:rPr lang="en-US" sz="1800" dirty="0"/>
              <a:t>Synchronization is already given to nodes by Glossy</a:t>
            </a:r>
          </a:p>
          <a:p>
            <a:pPr lvl="1"/>
            <a:r>
              <a:rPr lang="en-US" sz="1800" dirty="0"/>
              <a:t>One coordinator makes the TDMA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3578E-3E93-4269-89AB-2910197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733C-22DE-DB4A-BC31-B240FFD7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Implications of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F209-B273-0645-AFA2-FC82BD36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Synchronous Transmission Protocols were a major disruption</a:t>
            </a:r>
          </a:p>
          <a:p>
            <a:pPr lvl="1"/>
            <a:r>
              <a:rPr lang="en-US" sz="1600" dirty="0"/>
              <a:t>Showed that flooding data from A </a:t>
            </a:r>
            <a:r>
              <a:rPr lang="en-US" sz="1600" dirty="0">
                <a:sym typeface="Wingdings" pitchFamily="2" charset="2"/>
              </a:rPr>
              <a:t> F used less net energy than routing A  F</a:t>
            </a:r>
          </a:p>
          <a:p>
            <a:pPr lvl="2"/>
            <a:r>
              <a:rPr lang="en-US" sz="1200" dirty="0">
                <a:sym typeface="Wingdings" pitchFamily="2" charset="2"/>
              </a:rPr>
              <a:t>(Net here is energy consumed by all nodes in the network)</a:t>
            </a:r>
          </a:p>
          <a:p>
            <a:pPr lvl="1"/>
            <a:r>
              <a:rPr lang="en-US" sz="1600" dirty="0">
                <a:sym typeface="Wingdings" pitchFamily="2" charset="2"/>
              </a:rPr>
              <a:t>Why??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3D0C-12B4-F543-AC2B-B89D429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CBB999-993A-CD46-8E27-282D6D0384E7}"/>
              </a:ext>
            </a:extLst>
          </p:cNvPr>
          <p:cNvSpPr/>
          <p:nvPr/>
        </p:nvSpPr>
        <p:spPr>
          <a:xfrm>
            <a:off x="4770811" y="3549906"/>
            <a:ext cx="521208" cy="5212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A2F1B-A0F6-3349-8903-92A526AF1C16}"/>
              </a:ext>
            </a:extLst>
          </p:cNvPr>
          <p:cNvSpPr/>
          <p:nvPr/>
        </p:nvSpPr>
        <p:spPr>
          <a:xfrm>
            <a:off x="5444107" y="2857500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79153-183F-AE46-B986-09E11CF032B5}"/>
              </a:ext>
            </a:extLst>
          </p:cNvPr>
          <p:cNvSpPr/>
          <p:nvPr/>
        </p:nvSpPr>
        <p:spPr>
          <a:xfrm>
            <a:off x="6806641" y="2862769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F25AB9-F84B-7849-9F2E-0EC943333FFB}"/>
              </a:ext>
            </a:extLst>
          </p:cNvPr>
          <p:cNvSpPr/>
          <p:nvPr/>
        </p:nvSpPr>
        <p:spPr>
          <a:xfrm>
            <a:off x="6117403" y="3564126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6D37D8-0705-BA4C-963A-53F3E5A25B78}"/>
              </a:ext>
            </a:extLst>
          </p:cNvPr>
          <p:cNvSpPr/>
          <p:nvPr/>
        </p:nvSpPr>
        <p:spPr>
          <a:xfrm>
            <a:off x="7027387" y="4290124"/>
            <a:ext cx="521208" cy="521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0EB78-40C2-0A46-8D8B-9D58F484B73A}"/>
              </a:ext>
            </a:extLst>
          </p:cNvPr>
          <p:cNvSpPr/>
          <p:nvPr/>
        </p:nvSpPr>
        <p:spPr>
          <a:xfrm>
            <a:off x="7940758" y="3555873"/>
            <a:ext cx="521208" cy="5212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EF072-3483-E841-97DF-96DE663AFED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5215690" y="3302379"/>
            <a:ext cx="304746" cy="3238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5A7D0-A7CF-204A-AF90-9673785BFE6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65315" y="3118103"/>
            <a:ext cx="841326" cy="5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16F91C-2984-7A41-8479-1624BA18590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888986" y="3302379"/>
            <a:ext cx="304746" cy="3380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DAF822-8050-DC46-BAC8-FB98DD0A60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562282" y="3307649"/>
            <a:ext cx="320688" cy="332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C69B2-792A-EC45-9EBA-3EBE2988675E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327849" y="3123374"/>
            <a:ext cx="689238" cy="5088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08211-082A-FE49-A0FE-FB497707752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638612" y="3816478"/>
            <a:ext cx="1302147" cy="82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832EBE-FA30-6F42-A71C-A37FA152BECC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562282" y="4009005"/>
            <a:ext cx="541434" cy="3574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5FCB2-4531-E144-B99A-7E1BDDA50ED3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472267" y="4000751"/>
            <a:ext cx="544821" cy="3657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C1A17E-8577-2345-9075-6A02201D7E6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292019" y="3810510"/>
            <a:ext cx="825384" cy="142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A8C7924-0329-414F-B411-8A26CCAD55DD}"/>
              </a:ext>
            </a:extLst>
          </p:cNvPr>
          <p:cNvSpPr txBox="1">
            <a:spLocks/>
          </p:cNvSpPr>
          <p:nvPr/>
        </p:nvSpPr>
        <p:spPr>
          <a:xfrm>
            <a:off x="457200" y="2857500"/>
            <a:ext cx="4114800" cy="155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ravek Light"/>
                <a:ea typeface="+mn-ea"/>
                <a:cs typeface="Seravek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What kinds of applications, traffic patterns would synchronous transmissions be worse than routing for?</a:t>
            </a:r>
          </a:p>
        </p:txBody>
      </p:sp>
    </p:spTree>
    <p:extLst>
      <p:ext uri="{BB962C8B-B14F-4D97-AF65-F5344CB8AC3E}">
        <p14:creationId xmlns:p14="http://schemas.microsoft.com/office/powerpoint/2010/main" val="5815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E58B-8CAF-AC4F-AA4F-0E35345F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Quantitative intuition of ‘why bother meshing’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C3F2C-0FEB-4E42-B4EF-EF058072F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Free Space Path Loss (FSPL) and the </a:t>
                </a:r>
                <a:r>
                  <a:rPr lang="en-US" dirty="0" err="1"/>
                  <a:t>Friis</a:t>
                </a:r>
                <a:r>
                  <a:rPr lang="en-US" dirty="0"/>
                  <a:t> transmission equation</a:t>
                </a:r>
              </a:p>
              <a:p>
                <a:pPr lvl="1"/>
                <a:r>
                  <a:rPr lang="en-US" sz="1800" dirty="0"/>
                  <a:t>Measure how RF signals travel through space</a:t>
                </a:r>
              </a:p>
              <a:p>
                <a:pPr lvl="1"/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𝐹𝑆𝑃𝐿</m:t>
                    </m:r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 = 20∗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	, measured in dB</a:t>
                </a:r>
              </a:p>
              <a:p>
                <a:pPr lvl="1"/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𝑅𝑋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𝑇𝑋</m:t>
                            </m:r>
                          </m:sub>
                        </m:s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𝑅𝑋</m:t>
                            </m:r>
                          </m:sub>
                        </m:s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(4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800" dirty="0"/>
                  <a:t>	, measured in W [</a:t>
                </a:r>
                <a:r>
                  <a:rPr lang="en-US" sz="1800" dirty="0" err="1"/>
                  <a:t>Friis</a:t>
                </a:r>
                <a:r>
                  <a:rPr lang="en-US" sz="1800" dirty="0"/>
                  <a:t>]</a:t>
                </a:r>
              </a:p>
              <a:p>
                <a:pPr lvl="1"/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	, </a:t>
                </a:r>
                <a:r>
                  <a:rPr lang="en-US" sz="1800" dirty="0" err="1"/>
                  <a:t>Friis</a:t>
                </a:r>
                <a:r>
                  <a:rPr lang="en-US" sz="1800" dirty="0"/>
                  <a:t>, re-written in dB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C3F2C-0FEB-4E42-B4EF-EF058072F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4BC0D-D559-F842-B996-B16A6A5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30EA72-C10E-0647-89BF-6905F9F4D3FC}"/>
              </a:ext>
            </a:extLst>
          </p:cNvPr>
          <p:cNvGrpSpPr/>
          <p:nvPr/>
        </p:nvGrpSpPr>
        <p:grpSpPr>
          <a:xfrm>
            <a:off x="5733606" y="2186336"/>
            <a:ext cx="3506088" cy="3455422"/>
            <a:chOff x="5733606" y="1900586"/>
            <a:chExt cx="3506088" cy="34554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76475F-3022-8445-868B-E2A37B0F5E88}"/>
                </a:ext>
              </a:extLst>
            </p:cNvPr>
            <p:cNvSpPr txBox="1"/>
            <p:nvPr/>
          </p:nvSpPr>
          <p:spPr>
            <a:xfrm>
              <a:off x="5733606" y="5155953"/>
              <a:ext cx="35060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Seravek Light"/>
                  <a:cs typeface="Seravek Light"/>
                </a:rPr>
                <a:t>Image: </a:t>
              </a:r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Seravek Light"/>
                  <a:cs typeface="Seravek Light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https://www.sciencedirect.com/topics/computer-science/transmitting-antenna</a:t>
              </a:r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  <a:latin typeface="Seravek Light"/>
                  <a:cs typeface="Seravek Light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E8A9D4-CC16-0140-A63D-694037218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4828" y="1900586"/>
              <a:ext cx="2372878" cy="177251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25D1EC-1DAB-472B-A548-18F497653A44}"/>
              </a:ext>
            </a:extLst>
          </p:cNvPr>
          <p:cNvGrpSpPr/>
          <p:nvPr/>
        </p:nvGrpSpPr>
        <p:grpSpPr>
          <a:xfrm>
            <a:off x="4128067" y="4513130"/>
            <a:ext cx="3015574" cy="521014"/>
            <a:chOff x="5161220" y="4864525"/>
            <a:chExt cx="3015574" cy="52101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AA75762-ABCA-B941-A52B-DC4805F18777}"/>
                </a:ext>
              </a:extLst>
            </p:cNvPr>
            <p:cNvSpPr/>
            <p:nvPr/>
          </p:nvSpPr>
          <p:spPr>
            <a:xfrm>
              <a:off x="5161220" y="4864525"/>
              <a:ext cx="123217" cy="259404"/>
            </a:xfrm>
            <a:prstGeom prst="roundRect">
              <a:avLst/>
            </a:prstGeom>
            <a:solidFill>
              <a:srgbClr val="FF9300">
                <a:alpha val="4039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18E8A-0535-5A40-8C61-63A046296B82}"/>
                </a:ext>
              </a:extLst>
            </p:cNvPr>
            <p:cNvSpPr txBox="1"/>
            <p:nvPr/>
          </p:nvSpPr>
          <p:spPr>
            <a:xfrm>
              <a:off x="5556811" y="5123929"/>
              <a:ext cx="2619983" cy="26161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ravek Light"/>
                  <a:cs typeface="Seravek Light"/>
                </a:rPr>
                <a:t>Traditionally written as transmit </a:t>
              </a:r>
              <a:r>
                <a:rPr lang="en-US" sz="1100" b="1" i="1" dirty="0">
                  <a:solidFill>
                    <a:schemeClr val="accent6"/>
                  </a:solidFill>
                  <a:latin typeface="Seravek Light"/>
                  <a:cs typeface="Seravek Light"/>
                </a:rPr>
                <a:t>d</a:t>
              </a:r>
              <a:r>
                <a:rPr lang="en-US" sz="1100" dirty="0">
                  <a:latin typeface="Seravek Light"/>
                  <a:cs typeface="Seravek Light"/>
                </a:rPr>
                <a:t>istance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74AA9B-EB80-BB41-AD46-6685731DD14C}"/>
                </a:ext>
              </a:extLst>
            </p:cNvPr>
            <p:cNvCxnSpPr>
              <a:stCxn id="11" idx="1"/>
              <a:endCxn id="10" idx="2"/>
            </p:cNvCxnSpPr>
            <p:nvPr/>
          </p:nvCxnSpPr>
          <p:spPr>
            <a:xfrm flipH="1" flipV="1">
              <a:off x="5222828" y="5123930"/>
              <a:ext cx="333982" cy="130805"/>
            </a:xfrm>
            <a:prstGeom prst="line">
              <a:avLst/>
            </a:prstGeom>
            <a:ln w="952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4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275A2DB-9E4F-39A0-E0A6-3605C08A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9431" y="2437891"/>
            <a:ext cx="2483107" cy="1414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4BD22-E62E-0046-A2FF-711E9690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hand-wavy quantitative analysis of ‘why bother meshing’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72AEC-1ECE-8A4A-8D10-AAF3E648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CE00A-F972-C94F-94C4-0CA540157374}"/>
              </a:ext>
            </a:extLst>
          </p:cNvPr>
          <p:cNvSpPr txBox="1"/>
          <p:nvPr/>
        </p:nvSpPr>
        <p:spPr>
          <a:xfrm>
            <a:off x="448574" y="1234657"/>
            <a:ext cx="6284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ravek Light"/>
                <a:cs typeface="Seravek Light"/>
              </a:rPr>
              <a:t>D-wing to E-wing is ~40m wide; how to get from one side to the other?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077E3-D022-E540-94ED-5142E6D3F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57" y="2670557"/>
            <a:ext cx="570692" cy="708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66435-1365-5A45-9F18-2F2A004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315" y="2667437"/>
            <a:ext cx="570692" cy="708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854CA-8D58-0F40-84FC-6290E40440B8}"/>
              </a:ext>
            </a:extLst>
          </p:cNvPr>
          <p:cNvSpPr txBox="1"/>
          <p:nvPr/>
        </p:nvSpPr>
        <p:spPr>
          <a:xfrm>
            <a:off x="141266" y="1730278"/>
            <a:ext cx="68159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dBm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4170D8-F108-6846-AD28-263915D904F5}"/>
                  </a:ext>
                </a:extLst>
              </p:cNvPr>
              <p:cNvSpPr txBox="1"/>
              <p:nvPr/>
            </p:nvSpPr>
            <p:spPr>
              <a:xfrm>
                <a:off x="2137273" y="1713207"/>
                <a:ext cx="3397981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ravek Light"/>
                        </a:rPr>
                        <m:t>20 ∗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72 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dirty="0">
                  <a:latin typeface="Seravek Light"/>
                  <a:cs typeface="Seravek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4170D8-F108-6846-AD28-263915D90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3" y="1713207"/>
                <a:ext cx="3397981" cy="501612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2ABC191-8D7E-594C-A42D-6564DE07001B}"/>
              </a:ext>
            </a:extLst>
          </p:cNvPr>
          <p:cNvSpPr txBox="1"/>
          <p:nvPr/>
        </p:nvSpPr>
        <p:spPr>
          <a:xfrm>
            <a:off x="6427109" y="1742880"/>
            <a:ext cx="260016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-72 dBm (6.3e-8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-68 dBm (1.6e-7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BCCCA-0E50-B747-85B3-D91E19963933}"/>
                  </a:ext>
                </a:extLst>
              </p:cNvPr>
              <p:cNvSpPr txBox="1"/>
              <p:nvPr/>
            </p:nvSpPr>
            <p:spPr>
              <a:xfrm>
                <a:off x="6699849" y="1128264"/>
                <a:ext cx="2140714" cy="501419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9 </m:t>
                          </m:r>
                          <m:r>
                            <a:rPr lang="en-US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=0.125 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ravek Light"/>
                  <a:cs typeface="Seravek Ligh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BCCCA-0E50-B747-85B3-D91E1996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49" y="1128264"/>
                <a:ext cx="2140714" cy="501419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83F421-6D6D-E744-89E5-E15956B7FC2F}"/>
                  </a:ext>
                </a:extLst>
              </p:cNvPr>
              <p:cNvSpPr txBox="1"/>
              <p:nvPr/>
            </p:nvSpPr>
            <p:spPr>
              <a:xfrm>
                <a:off x="577176" y="2167288"/>
                <a:ext cx="6374859" cy="50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+2.15 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+2.15 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0.125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≈68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𝑑𝐵𝑚</m:t>
                      </m:r>
                    </m:oMath>
                  </m:oMathPara>
                </a14:m>
                <a:endParaRPr lang="en-US" dirty="0">
                  <a:latin typeface="Seravek Light"/>
                  <a:cs typeface="Seravek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83F421-6D6D-E744-89E5-E15956B7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76" y="2167288"/>
                <a:ext cx="6374859" cy="5059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7CB12DB-514A-BE47-B4AF-68737C3E81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232" y="2673800"/>
            <a:ext cx="570692" cy="708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3638AA-32FD-0349-81EE-44D75C4CE63C}"/>
                  </a:ext>
                </a:extLst>
              </p:cNvPr>
              <p:cNvSpPr txBox="1"/>
              <p:nvPr/>
            </p:nvSpPr>
            <p:spPr>
              <a:xfrm>
                <a:off x="538694" y="3130203"/>
                <a:ext cx="3397981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ravek Light"/>
                        </a:rPr>
                        <m:t>20 ∗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𝟐𝟎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66 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dirty="0">
                  <a:latin typeface="Seravek Light"/>
                  <a:cs typeface="Seravek Ligh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3638AA-32FD-0349-81EE-44D75C4C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4" y="3130203"/>
                <a:ext cx="3397981" cy="501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0560E3-8724-C94F-B822-0AA1CEEDC3B1}"/>
                  </a:ext>
                </a:extLst>
              </p:cNvPr>
              <p:cNvSpPr txBox="1"/>
              <p:nvPr/>
            </p:nvSpPr>
            <p:spPr>
              <a:xfrm>
                <a:off x="-554476" y="3616710"/>
                <a:ext cx="6374859" cy="50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__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+2.15 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+2.15 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0.125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≈68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𝑑𝐵𝑚</m:t>
                      </m:r>
                    </m:oMath>
                  </m:oMathPara>
                </a14:m>
                <a:endParaRPr lang="en-US" dirty="0">
                  <a:latin typeface="Seravek Light"/>
                  <a:cs typeface="Seravek Ligh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0560E3-8724-C94F-B822-0AA1CEED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476" y="3616710"/>
                <a:ext cx="6374859" cy="5059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EE9290D-0447-8940-BE70-C37C61E4AAB9}"/>
              </a:ext>
            </a:extLst>
          </p:cNvPr>
          <p:cNvSpPr txBox="1"/>
          <p:nvPr/>
        </p:nvSpPr>
        <p:spPr>
          <a:xfrm>
            <a:off x="105597" y="4145980"/>
            <a:ext cx="979755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-5.2 dBm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0.3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FD4116-78D6-D14B-8831-96502278C160}"/>
              </a:ext>
            </a:extLst>
          </p:cNvPr>
          <p:cNvSpPr txBox="1">
            <a:spLocks/>
          </p:cNvSpPr>
          <p:nvPr/>
        </p:nvSpPr>
        <p:spPr>
          <a:xfrm>
            <a:off x="6446197" y="3521818"/>
            <a:ext cx="2542161" cy="14980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ravek Light"/>
                <a:ea typeface="+mn-ea"/>
                <a:cs typeface="Seravek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Seravek ExtraLight"/>
                <a:ea typeface="+mn-ea"/>
                <a:cs typeface="Seravek Extra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Multi-hop mesh…</a:t>
            </a:r>
          </a:p>
          <a:p>
            <a:r>
              <a:rPr lang="en-US" dirty="0"/>
              <a:t>Reduces TX power</a:t>
            </a:r>
          </a:p>
          <a:p>
            <a:pPr lvl="1"/>
            <a:r>
              <a:rPr lang="en-US" dirty="0"/>
              <a:t>But adds RX, </a:t>
            </a:r>
            <a:r>
              <a:rPr lang="en-US" u="sng" dirty="0"/>
              <a:t>sync</a:t>
            </a:r>
            <a:r>
              <a:rPr lang="en-US" dirty="0"/>
              <a:t> cost!</a:t>
            </a:r>
          </a:p>
          <a:p>
            <a:r>
              <a:rPr lang="en-US" dirty="0"/>
              <a:t>Improves aggregate network coverage</a:t>
            </a:r>
          </a:p>
          <a:p>
            <a:r>
              <a:rPr lang="en-US" dirty="0"/>
              <a:t>Can improve robustness</a:t>
            </a:r>
          </a:p>
          <a:p>
            <a:r>
              <a:rPr lang="en-US" dirty="0"/>
              <a:t>Reduces collision domain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008A0D-DFB3-5A49-90BD-7D8616CFFCFC}"/>
              </a:ext>
            </a:extLst>
          </p:cNvPr>
          <p:cNvGrpSpPr/>
          <p:nvPr/>
        </p:nvGrpSpPr>
        <p:grpSpPr>
          <a:xfrm>
            <a:off x="2427875" y="2529597"/>
            <a:ext cx="984244" cy="451492"/>
            <a:chOff x="2427875" y="2243847"/>
            <a:chExt cx="984244" cy="451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7B16E4A-FFBA-AD4E-A981-9DE3140ACFDD}"/>
                    </a:ext>
                  </a:extLst>
                </p:cNvPr>
                <p:cNvSpPr txBox="1"/>
                <p:nvPr/>
              </p:nvSpPr>
              <p:spPr>
                <a:xfrm>
                  <a:off x="2427875" y="2356785"/>
                  <a:ext cx="984244" cy="338554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𝑑𝐵𝑑</m:t>
                        </m:r>
                        <m:r>
                          <a:rPr lang="en-US" sz="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=2.15 </m:t>
                        </m:r>
                        <m:r>
                          <a:rPr lang="en-US" sz="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𝑑𝐵𝑖</m:t>
                        </m:r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ravek Light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ravek Light"/>
                      <a:cs typeface="Seravek Light"/>
                    </a:rPr>
                    <a:t>”reference dipole”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7B16E4A-FFBA-AD4E-A981-9DE3140AC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875" y="2356785"/>
                  <a:ext cx="98424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0E53BB-4E8B-9941-A0D8-8CF81CE5BB07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2522706" y="2256817"/>
              <a:ext cx="397291" cy="99968"/>
            </a:xfrm>
            <a:prstGeom prst="line">
              <a:avLst/>
            </a:prstGeom>
            <a:ln w="63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DE39D4-AB4F-8947-8BF9-E36E6B8C4133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2919997" y="2243847"/>
              <a:ext cx="354982" cy="112938"/>
            </a:xfrm>
            <a:prstGeom prst="line">
              <a:avLst/>
            </a:prstGeom>
            <a:ln w="63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4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  <p:bldP spid="16" grpId="0"/>
      <p:bldP spid="17" grpId="0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Mesh Motivation</a:t>
            </a:r>
          </a:p>
          <a:p>
            <a:r>
              <a:rPr lang="en-US" dirty="0"/>
              <a:t>Simple Routing</a:t>
            </a:r>
          </a:p>
          <a:p>
            <a:r>
              <a:rPr lang="en-US" dirty="0"/>
              <a:t>Mesh Routing</a:t>
            </a:r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7898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A185-21E6-4AF0-968D-DB18D5C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D21A-ECF9-4450-A1E0-C4CA74E5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packet, have a destination, how do we connect them?</a:t>
            </a:r>
          </a:p>
          <a:p>
            <a:endParaRPr lang="en-US" dirty="0"/>
          </a:p>
          <a:p>
            <a:r>
              <a:rPr lang="en-US" dirty="0"/>
              <a:t>Simple techniques</a:t>
            </a:r>
          </a:p>
          <a:p>
            <a:pPr lvl="1"/>
            <a:r>
              <a:rPr lang="en-US" dirty="0"/>
              <a:t>Broadcast, tree structures</a:t>
            </a:r>
          </a:p>
          <a:p>
            <a:pPr lvl="1"/>
            <a:endParaRPr lang="en-US" dirty="0"/>
          </a:p>
          <a:p>
            <a:r>
              <a:rPr lang="en-US" dirty="0"/>
              <a:t>Mesh techniques</a:t>
            </a:r>
          </a:p>
          <a:p>
            <a:pPr lvl="1"/>
            <a:r>
              <a:rPr lang="en-US" dirty="0"/>
              <a:t>Understand the available routes and select a “good”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01D4-9551-485B-A3CB-68AF3CF5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2819</Words>
  <Application>Microsoft Macintosh PowerPoint</Application>
  <PresentationFormat>On-screen Show (16:10)</PresentationFormat>
  <Paragraphs>621</Paragraphs>
  <Slides>57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Helvetica</vt:lpstr>
      <vt:lpstr>Helvetica Neue</vt:lpstr>
      <vt:lpstr>Seravek ExtraLight</vt:lpstr>
      <vt:lpstr>Seravek Light</vt:lpstr>
      <vt:lpstr>Trebuchet MS</vt:lpstr>
      <vt:lpstr>Office Theme</vt:lpstr>
      <vt:lpstr>Wireless for the Internet of Things  IEEE 802.15.4 – Mesh</vt:lpstr>
      <vt:lpstr>Today’s Goals</vt:lpstr>
      <vt:lpstr>Outline</vt:lpstr>
      <vt:lpstr>Mesh network layers</vt:lpstr>
      <vt:lpstr>Mesh networks</vt:lpstr>
      <vt:lpstr>Quantitative intuition of ‘why bother meshing’</vt:lpstr>
      <vt:lpstr>A hand-wavy quantitative analysis of ‘why bother meshing’</vt:lpstr>
      <vt:lpstr>Outline</vt:lpstr>
      <vt:lpstr>Routing goals</vt:lpstr>
      <vt:lpstr>Simple routing solutions</vt:lpstr>
      <vt:lpstr>Many-to-one routing e.g. Collection Tree Protocol (CTP)</vt:lpstr>
      <vt:lpstr>Outline</vt:lpstr>
      <vt:lpstr>Mesh Routing</vt:lpstr>
      <vt:lpstr>Naïve “routing” via flooding</vt:lpstr>
      <vt:lpstr>Reactive routing</vt:lpstr>
      <vt:lpstr>Neighbor discovery</vt:lpstr>
      <vt:lpstr>Ad-hoc On-demand Distance Vector Routing (AODV)</vt:lpstr>
      <vt:lpstr>AODV Route Requests (RREQs)</vt:lpstr>
      <vt:lpstr>Example AODV RREQ (A to F)</vt:lpstr>
      <vt:lpstr>Example AODV RREQ (A to F)</vt:lpstr>
      <vt:lpstr>Example AODV RREQ (A to F)</vt:lpstr>
      <vt:lpstr>Example AODV RREQ (A to F)</vt:lpstr>
      <vt:lpstr>Example AODV RREQ (A to F)</vt:lpstr>
      <vt:lpstr>AODV Route Response (RREP)</vt:lpstr>
      <vt:lpstr>Example AODV RREP (F to A)</vt:lpstr>
      <vt:lpstr>Activity – Reactive routing</vt:lpstr>
      <vt:lpstr>Break + Practice</vt:lpstr>
      <vt:lpstr>Break + Practice</vt:lpstr>
      <vt:lpstr>RREP optimization</vt:lpstr>
      <vt:lpstr>Route maintenance in AODV</vt:lpstr>
      <vt:lpstr>Dynamic Source Routing (DSR)</vt:lpstr>
      <vt:lpstr>Tradeoffs for reactive routing</vt:lpstr>
      <vt:lpstr>Proactive routing</vt:lpstr>
      <vt:lpstr>Distance-Vector </vt:lpstr>
      <vt:lpstr>Break + Discussion</vt:lpstr>
      <vt:lpstr>Reliability as a cost metric</vt:lpstr>
      <vt:lpstr>Alternative cost metrics</vt:lpstr>
      <vt:lpstr>Outline</vt:lpstr>
      <vt:lpstr>Traditional flooding is a ’mesh-local broadcast’</vt:lpstr>
      <vt:lpstr>Glossy: What if we expand broadcast range by having multiple nodes participate?</vt:lpstr>
      <vt:lpstr>Glossy foundations: A-MAC and Backcast</vt:lpstr>
      <vt:lpstr>Fundamental Insight: Say exactly the same thing at exactly (enough) the same time  coherence not interference</vt:lpstr>
      <vt:lpstr>Glossy key techniques</vt:lpstr>
      <vt:lpstr>Synchronous transmissions</vt:lpstr>
      <vt:lpstr>Fast packet propagation in Glossy</vt:lpstr>
      <vt:lpstr>Fast packet propagation in Glossy</vt:lpstr>
      <vt:lpstr>Fast packet propagation in Glossy</vt:lpstr>
      <vt:lpstr>Fast packet propagation in Glossy</vt:lpstr>
      <vt:lpstr>Glossy details</vt:lpstr>
      <vt:lpstr>Glossy details</vt:lpstr>
      <vt:lpstr>Glossy details</vt:lpstr>
      <vt:lpstr>Glossy details</vt:lpstr>
      <vt:lpstr>Glossy details</vt:lpstr>
      <vt:lpstr>Glossy details</vt:lpstr>
      <vt:lpstr>Glossy implementation</vt:lpstr>
      <vt:lpstr>Application of Glossy: avoid routing altogether</vt:lpstr>
      <vt:lpstr>Break + Implications of Flooding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51</cp:revision>
  <dcterms:created xsi:type="dcterms:W3CDTF">2015-09-15T19:03:29Z</dcterms:created>
  <dcterms:modified xsi:type="dcterms:W3CDTF">2023-02-27T20:38:49Z</dcterms:modified>
  <cp:category/>
</cp:coreProperties>
</file>