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6" autoAdjust="0"/>
    <p:restoredTop sz="95302"/>
  </p:normalViewPr>
  <p:slideViewPr>
    <p:cSldViewPr snapToGrid="0">
      <p:cViewPr>
        <p:scale>
          <a:sx n="115" d="100"/>
          <a:sy n="115" d="100"/>
        </p:scale>
        <p:origin x="97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8/21/17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A616-A108-6D49-882E-751466198F65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7E8D-99E5-9B4A-A3F6-9256A97229C9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8/21/17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7C21-26EC-9C4A-88CB-B7481D811CEA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B364-466D-7244-AD0E-C01B4A2CE0E0}" type="datetime1">
              <a:rPr lang="en-US" smtClean="0"/>
              <a:t>8/21/17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752-2CDE-FD4B-9F7D-34FD753A0F30}" type="datetime1">
              <a:rPr lang="en-US" smtClean="0"/>
              <a:t>8/21/17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2902-48F9-F148-B629-3C5B18F16DA3}" type="datetime1">
              <a:rPr lang="en-US" smtClean="0"/>
              <a:t>8/21/17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36B-EC33-D74F-B221-E1ABE1C7C15D}" type="datetime1">
              <a:rPr lang="en-US" smtClean="0"/>
              <a:t>8/21/17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1D92-0483-F04E-B290-7930EF1C3EF9}" type="datetime1">
              <a:rPr lang="en-US" smtClean="0"/>
              <a:t>8/21/17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7B0B-843F-ED44-9176-292818CDF1C2}" type="datetime1">
              <a:rPr lang="en-US" smtClean="0"/>
              <a:t>8/21/17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CS6501- </a:t>
            </a: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365" y="89647"/>
            <a:ext cx="8875059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65" y="959224"/>
            <a:ext cx="8875059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05E-DE3F-4A4B-AF07-597B733E796D}" type="datetime1">
              <a:rPr lang="en-US" smtClean="0"/>
              <a:t>8/21/17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5715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2" descr="Computer Science at the University of Virginia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8650" y="5309350"/>
            <a:ext cx="2057400" cy="3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F468A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radjc@virginia.edu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CS6501/ECE6501</a:t>
            </a:r>
            <a:br>
              <a:rPr lang="en-US" dirty="0" smtClean="0"/>
            </a:br>
            <a:r>
              <a:rPr lang="en-US" dirty="0" err="1" smtClean="0"/>
              <a:t>IoT</a:t>
            </a:r>
            <a:r>
              <a:rPr lang="en-US" dirty="0" smtClean="0"/>
              <a:t> Sensors and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August 28, 2017</a:t>
            </a:r>
          </a:p>
          <a:p>
            <a:r>
              <a:rPr lang="en-US" dirty="0" smtClean="0"/>
              <a:t>Brad Campbell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bradjc@virginia.edu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www.cs.virginia.edu</a:t>
            </a:r>
            <a:r>
              <a:rPr lang="en-US" dirty="0"/>
              <a:t>/~bjc8c/class/cs6501-f17/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Picking research problems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Things to keep in mind</a:t>
            </a:r>
          </a:p>
          <a:p>
            <a:pPr lvl="1"/>
            <a:endParaRPr lang="en-US" dirty="0"/>
          </a:p>
          <a:p>
            <a:r>
              <a:rPr lang="en-US" dirty="0" smtClean="0"/>
              <a:t>Computer science issues in ubiquitous computing and the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Weiser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Who is Mark Weiser?</a:t>
            </a:r>
          </a:p>
          <a:p>
            <a:pPr lvl="1"/>
            <a:r>
              <a:rPr lang="en-US" altLang="x-none" dirty="0" smtClean="0"/>
              <a:t>Researcher at Xerox PARC</a:t>
            </a:r>
          </a:p>
          <a:p>
            <a:pPr lvl="1"/>
            <a:r>
              <a:rPr lang="en-US" altLang="x-none" dirty="0" smtClean="0"/>
              <a:t>Father </a:t>
            </a:r>
            <a:r>
              <a:rPr lang="en-US" altLang="x-none" dirty="0"/>
              <a:t>of ubiquitous computing</a:t>
            </a:r>
          </a:p>
          <a:p>
            <a:pPr lvl="1"/>
            <a:r>
              <a:rPr lang="en-US" altLang="x-none" dirty="0"/>
              <a:t>Work is incredibly influential</a:t>
            </a:r>
          </a:p>
          <a:p>
            <a:endParaRPr lang="en-US" altLang="x-none" dirty="0"/>
          </a:p>
          <a:p>
            <a:r>
              <a:rPr lang="en-US" altLang="x-none" dirty="0"/>
              <a:t>What are the principles of ubiquitous computing?</a:t>
            </a:r>
          </a:p>
          <a:p>
            <a:pPr lvl="1"/>
            <a:r>
              <a:rPr lang="en-US" altLang="x-none" dirty="0"/>
              <a:t>The purpose of a computer is to help you do something else. </a:t>
            </a:r>
          </a:p>
          <a:p>
            <a:pPr lvl="1"/>
            <a:r>
              <a:rPr lang="en-US" altLang="x-none" dirty="0"/>
              <a:t>The best computer is a quiet, </a:t>
            </a:r>
            <a:r>
              <a:rPr lang="en-US" altLang="x-none" dirty="0">
                <a:solidFill>
                  <a:schemeClr val="accent1"/>
                </a:solidFill>
              </a:rPr>
              <a:t>invisible</a:t>
            </a:r>
            <a:r>
              <a:rPr lang="en-US" altLang="x-none" dirty="0"/>
              <a:t> servant. </a:t>
            </a:r>
          </a:p>
          <a:p>
            <a:pPr lvl="1"/>
            <a:r>
              <a:rPr lang="en-US" altLang="x-none" dirty="0"/>
              <a:t>The more you can do by intuition the smarter you are; the computer should extend your </a:t>
            </a:r>
            <a:r>
              <a:rPr lang="en-US" altLang="x-none" i="1" dirty="0"/>
              <a:t>unconscious</a:t>
            </a:r>
            <a:r>
              <a:rPr lang="en-US" altLang="x-none" dirty="0"/>
              <a:t>. </a:t>
            </a:r>
          </a:p>
          <a:p>
            <a:pPr lvl="1"/>
            <a:r>
              <a:rPr lang="en-US" altLang="x-none" dirty="0"/>
              <a:t>Technology should create </a:t>
            </a:r>
            <a:r>
              <a:rPr lang="en-US" altLang="x-none" dirty="0" smtClean="0"/>
              <a:t>calm (technology that doesn’t demand our focus or attention). </a:t>
            </a:r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4094"/>
            <a:ext cx="2263775" cy="150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34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of the article?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Advances in low power hardware, low power wireless radios, UI hardware, and networking protocols will enable “invisible computing” and enable office workers to be more effective.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in the CSL at PARC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220"/>
              </a:lnSpc>
            </a:pPr>
            <a:r>
              <a:rPr lang="en-US" dirty="0" smtClean="0"/>
              <a:t>“The research method of ubiquitous computing is standard experimental computer science: the construction of working prototypes of the necessary infrastructure in sufficient quantity to debug the viability of the systems in everyday use.”</a:t>
            </a:r>
          </a:p>
          <a:p>
            <a:pPr>
              <a:lnSpc>
                <a:spcPts val="2220"/>
              </a:lnSpc>
            </a:pPr>
            <a:endParaRPr lang="en-US" dirty="0" smtClean="0"/>
          </a:p>
          <a:p>
            <a:pPr>
              <a:lnSpc>
                <a:spcPts val="2220"/>
              </a:lnSpc>
            </a:pPr>
            <a:r>
              <a:rPr lang="en-US" dirty="0"/>
              <a:t>“A key part of our design philosophy is to put devices in everyday use, not just demonstrate them</a:t>
            </a:r>
            <a:r>
              <a:rPr lang="en-US" dirty="0" smtClean="0"/>
              <a:t>.”</a:t>
            </a:r>
          </a:p>
          <a:p>
            <a:pPr>
              <a:lnSpc>
                <a:spcPts val="2220"/>
              </a:lnSpc>
            </a:pPr>
            <a:endParaRPr lang="en-US" dirty="0"/>
          </a:p>
          <a:p>
            <a:pPr>
              <a:lnSpc>
                <a:spcPts val="2220"/>
              </a:lnSpc>
            </a:pPr>
            <a:r>
              <a:rPr lang="en-US" dirty="0" smtClean="0"/>
              <a:t>This exposes challenges that wouldn’t otherwise appear.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Weiser’s Vision </a:t>
            </a:r>
            <a:r>
              <a:rPr lang="mr-IN" dirty="0" smtClean="0"/>
              <a:t>–</a:t>
            </a:r>
            <a:r>
              <a:rPr lang="en-US" dirty="0" smtClean="0"/>
              <a:t> 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each person:</a:t>
            </a:r>
          </a:p>
          <a:p>
            <a:pPr lvl="1"/>
            <a:r>
              <a:rPr lang="en-US" sz="2000" dirty="0" smtClean="0"/>
              <a:t>Hundreds of Tabs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Tens of Pads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One or two Boards</a:t>
            </a:r>
          </a:p>
          <a:p>
            <a:pPr lvl="1"/>
            <a:endParaRPr lang="en-US" sz="2000" dirty="0" smtClean="0"/>
          </a:p>
          <a:p>
            <a:r>
              <a:rPr lang="en-US" sz="2300" dirty="0" smtClean="0"/>
              <a:t>Migrating displays</a:t>
            </a:r>
          </a:p>
          <a:p>
            <a:r>
              <a:rPr lang="en-US" sz="2300" dirty="0" smtClean="0"/>
              <a:t>Collaborative editing</a:t>
            </a:r>
          </a:p>
          <a:p>
            <a:r>
              <a:rPr lang="en-US" sz="2300" dirty="0" smtClean="0"/>
              <a:t>Real-time people maps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computer science of </a:t>
            </a:r>
            <a:r>
              <a:rPr lang="en-US" dirty="0" err="1" smtClean="0"/>
              <a:t>Ubicomp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power computer architecture</a:t>
            </a:r>
          </a:p>
          <a:p>
            <a:pPr lvl="1"/>
            <a:r>
              <a:rPr lang="en-US" dirty="0" smtClean="0"/>
              <a:t>Vastly improved, but work still continues today</a:t>
            </a:r>
          </a:p>
          <a:p>
            <a:r>
              <a:rPr lang="en-US" dirty="0" smtClean="0"/>
              <a:t>Wireless radios</a:t>
            </a:r>
          </a:p>
          <a:p>
            <a:pPr lvl="1"/>
            <a:r>
              <a:rPr lang="en-US" dirty="0" smtClean="0"/>
              <a:t>Metric: bits/sec/m</a:t>
            </a:r>
            <a:r>
              <a:rPr lang="en-US" baseline="30000" dirty="0" smtClean="0"/>
              <a:t>3</a:t>
            </a:r>
            <a:r>
              <a:rPr lang="en-US" dirty="0" smtClean="0"/>
              <a:t>  --&gt; better bandwidth in close proximity</a:t>
            </a:r>
          </a:p>
          <a:p>
            <a:r>
              <a:rPr lang="en-US" dirty="0" smtClean="0"/>
              <a:t>Pen hardware</a:t>
            </a:r>
          </a:p>
          <a:p>
            <a:pPr lvl="1"/>
            <a:r>
              <a:rPr lang="en-US" dirty="0" smtClean="0"/>
              <a:t>How to write on walls?</a:t>
            </a:r>
          </a:p>
          <a:p>
            <a:r>
              <a:rPr lang="en-US" dirty="0" smtClean="0"/>
              <a:t>Wireless MAC</a:t>
            </a:r>
          </a:p>
          <a:p>
            <a:pPr lvl="1"/>
            <a:r>
              <a:rPr lang="en-US" dirty="0" smtClean="0"/>
              <a:t>Lot of WSN research focused on this topic</a:t>
            </a:r>
          </a:p>
          <a:p>
            <a:r>
              <a:rPr lang="en-US" dirty="0" smtClean="0"/>
              <a:t>Networking</a:t>
            </a:r>
          </a:p>
          <a:p>
            <a:pPr lvl="1"/>
            <a:r>
              <a:rPr lang="en-US" dirty="0" smtClean="0"/>
              <a:t>High-speed (many small devices add up!)</a:t>
            </a:r>
          </a:p>
          <a:p>
            <a:pPr lvl="1"/>
            <a:r>
              <a:rPr lang="en-US" dirty="0" smtClean="0"/>
              <a:t>Real-time</a:t>
            </a:r>
          </a:p>
          <a:p>
            <a:pPr lvl="1"/>
            <a:r>
              <a:rPr lang="en-US" dirty="0" smtClean="0"/>
              <a:t>Mobile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research issues of the Internet of Things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63" y="878541"/>
            <a:ext cx="6538261" cy="42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issues are still issues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energy-efficient hardware and sensors</a:t>
            </a:r>
          </a:p>
          <a:p>
            <a:r>
              <a:rPr lang="en-US" dirty="0" smtClean="0"/>
              <a:t>Wireless radio technologies</a:t>
            </a:r>
          </a:p>
          <a:p>
            <a:r>
              <a:rPr lang="en-US" dirty="0" smtClean="0"/>
              <a:t>Privacy preserving techniques for user data</a:t>
            </a:r>
          </a:p>
          <a:p>
            <a:r>
              <a:rPr lang="en-US" dirty="0" smtClean="0"/>
              <a:t>Human interaction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new issues characterize the </a:t>
            </a:r>
            <a:r>
              <a:rPr lang="en-US" dirty="0" err="1" smtClean="0"/>
              <a:t>IoT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of heterogeneity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Management and discovery</a:t>
            </a:r>
          </a:p>
          <a:p>
            <a:pPr lvl="1"/>
            <a:r>
              <a:rPr lang="en-US" dirty="0" smtClean="0"/>
              <a:t>Secure systems</a:t>
            </a:r>
          </a:p>
          <a:p>
            <a:r>
              <a:rPr lang="en-US" dirty="0" smtClean="0"/>
              <a:t>Programming models</a:t>
            </a:r>
          </a:p>
          <a:p>
            <a:pPr lvl="1"/>
            <a:r>
              <a:rPr lang="en-US" dirty="0" smtClean="0"/>
              <a:t>Distributed or cloud based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did you find most interesting/compelling?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Picking research problems</a:t>
            </a:r>
          </a:p>
          <a:p>
            <a:pPr lvl="1"/>
            <a:r>
              <a:rPr lang="en-US" dirty="0" smtClean="0"/>
              <a:t>Things to keep in mind</a:t>
            </a:r>
          </a:p>
          <a:p>
            <a:pPr lvl="1"/>
            <a:endParaRPr lang="en-US" dirty="0"/>
          </a:p>
          <a:p>
            <a:r>
              <a:rPr lang="en-US" dirty="0" smtClean="0"/>
              <a:t>Computer science issues in ubiquitous computing and the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reviews</a:t>
            </a:r>
          </a:p>
          <a:p>
            <a:pPr lvl="1"/>
            <a:r>
              <a:rPr lang="en-US" dirty="0" smtClean="0"/>
              <a:t>An </a:t>
            </a:r>
            <a:r>
              <a:rPr lang="en-US" dirty="0"/>
              <a:t>Analysis of a Large Scale Habitat Monitoring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/>
              <a:t>Information Bang for the Energy Buck: Towards Energy- and </a:t>
            </a:r>
            <a:r>
              <a:rPr lang="en-US" dirty="0" smtClean="0"/>
              <a:t>Mobility-Aware Tracking</a:t>
            </a:r>
          </a:p>
          <a:p>
            <a:r>
              <a:rPr lang="en-US" dirty="0" smtClean="0"/>
              <a:t>Email them to </a:t>
            </a:r>
            <a:r>
              <a:rPr lang="en-US" dirty="0" smtClean="0">
                <a:hlinkClick r:id="rId2"/>
              </a:rPr>
              <a:t>bradjc@virginia.edu</a:t>
            </a:r>
            <a:endParaRPr lang="en-US" dirty="0" smtClean="0"/>
          </a:p>
          <a:p>
            <a:r>
              <a:rPr lang="en-US" dirty="0" smtClean="0"/>
              <a:t>Come prepared to discuss, critique, and debate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Heilmeier</a:t>
            </a:r>
            <a:r>
              <a:rPr lang="en-US" b="1" dirty="0"/>
              <a:t> </a:t>
            </a:r>
            <a:r>
              <a:rPr lang="en-US" b="1" dirty="0" smtClean="0"/>
              <a:t>Catechism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George H. </a:t>
            </a:r>
            <a:r>
              <a:rPr lang="en-US" dirty="0" err="1" smtClean="0"/>
              <a:t>Heilmeier</a:t>
            </a:r>
            <a:endParaRPr lang="en-US" dirty="0" smtClean="0"/>
          </a:p>
          <a:p>
            <a:pPr lvl="1"/>
            <a:r>
              <a:rPr lang="en-US" dirty="0" smtClean="0"/>
              <a:t>Director of DARPA, 1975-1977</a:t>
            </a:r>
          </a:p>
          <a:p>
            <a:pPr lvl="1"/>
            <a:r>
              <a:rPr lang="en-US" dirty="0" smtClean="0"/>
              <a:t>Invented LCD displays</a:t>
            </a:r>
          </a:p>
          <a:p>
            <a:pPr lvl="1"/>
            <a:endParaRPr lang="en-US" dirty="0"/>
          </a:p>
          <a:p>
            <a:r>
              <a:rPr lang="en-US" dirty="0" smtClean="0"/>
              <a:t>DARPA funds research projects</a:t>
            </a:r>
          </a:p>
          <a:p>
            <a:pPr lvl="1"/>
            <a:r>
              <a:rPr lang="en-US" dirty="0" smtClean="0"/>
              <a:t>But which ones to take risks 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  <p:pic>
        <p:nvPicPr>
          <p:cNvPr id="6146" name="Picture 2" descr="The Heilmeier Catechism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t="9342" r="22834" b="11004"/>
          <a:stretch/>
        </p:blipFill>
        <p:spPr bwMode="auto">
          <a:xfrm>
            <a:off x="5419492" y="878541"/>
            <a:ext cx="3189249" cy="23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Heilmeier</a:t>
            </a:r>
            <a:r>
              <a:rPr lang="en-US" b="1" dirty="0"/>
              <a:t> Catechism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trying to do? Articulate your objectives using absolutely no jargon. </a:t>
            </a:r>
          </a:p>
          <a:p>
            <a:r>
              <a:rPr lang="en-US" dirty="0"/>
              <a:t>How is it done today, and what are the limits of current practice? </a:t>
            </a:r>
          </a:p>
          <a:p>
            <a:r>
              <a:rPr lang="en-US" dirty="0"/>
              <a:t>What is new in your approach and why do you think it will be successful? </a:t>
            </a:r>
          </a:p>
          <a:p>
            <a:r>
              <a:rPr lang="en-US" dirty="0"/>
              <a:t>Who cares? If you succeed, what difference will it make? </a:t>
            </a:r>
          </a:p>
          <a:p>
            <a:r>
              <a:rPr lang="en-US" dirty="0"/>
              <a:t>What are the risks? </a:t>
            </a:r>
          </a:p>
          <a:p>
            <a:r>
              <a:rPr lang="en-US" dirty="0"/>
              <a:t>How much will it cost? </a:t>
            </a:r>
          </a:p>
          <a:p>
            <a:r>
              <a:rPr lang="en-US" dirty="0"/>
              <a:t>How long will it take? </a:t>
            </a:r>
          </a:p>
          <a:p>
            <a:r>
              <a:rPr lang="en-US" dirty="0"/>
              <a:t>What are the mid-term and final “exams” to check for success?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Allen </a:t>
            </a:r>
            <a:r>
              <a:rPr lang="en-US" altLang="x-none" dirty="0" smtClean="0"/>
              <a:t>Newell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Researcher at CMU</a:t>
            </a:r>
          </a:p>
          <a:p>
            <a:r>
              <a:rPr lang="en-US" dirty="0" smtClean="0"/>
              <a:t>Pioneer in Artificial Intelligence</a:t>
            </a:r>
          </a:p>
          <a:p>
            <a:r>
              <a:rPr lang="en-US" dirty="0" smtClean="0"/>
              <a:t>Turing Award winner</a:t>
            </a:r>
          </a:p>
          <a:p>
            <a:r>
              <a:rPr lang="en-US" dirty="0" smtClean="0"/>
              <a:t>Developed pre-cursor to Lisp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44" y="1081671"/>
            <a:ext cx="20859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Allen Newell’s Research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Good science responds to real problems</a:t>
            </a:r>
          </a:p>
          <a:p>
            <a:endParaRPr lang="en-US" altLang="x-none" dirty="0"/>
          </a:p>
          <a:p>
            <a:r>
              <a:rPr lang="en-US" altLang="x-none" dirty="0"/>
              <a:t>Good science is in the details</a:t>
            </a:r>
          </a:p>
          <a:p>
            <a:endParaRPr lang="en-US" altLang="x-none" dirty="0"/>
          </a:p>
          <a:p>
            <a:r>
              <a:rPr lang="en-US" altLang="x-none" dirty="0"/>
              <a:t>Good science makes a difference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Good science responds to real </a:t>
            </a:r>
            <a:r>
              <a:rPr lang="en-US" altLang="x-none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scientific problems are those that reflect real phenomena in the </a:t>
            </a:r>
            <a:r>
              <a:rPr lang="en-US" dirty="0" smtClean="0"/>
              <a:t>world.</a:t>
            </a:r>
          </a:p>
          <a:p>
            <a:endParaRPr lang="en-US" dirty="0" smtClean="0"/>
          </a:p>
          <a:p>
            <a:r>
              <a:rPr lang="en-US" dirty="0" smtClean="0"/>
              <a:t>Real </a:t>
            </a:r>
            <a:r>
              <a:rPr lang="en-US" dirty="0"/>
              <a:t>problems that need to be </a:t>
            </a:r>
            <a:r>
              <a:rPr lang="en-US" dirty="0" smtClean="0"/>
              <a:t>solved.</a:t>
            </a:r>
          </a:p>
          <a:p>
            <a:endParaRPr lang="en-US" dirty="0" smtClean="0"/>
          </a:p>
          <a:p>
            <a:r>
              <a:rPr lang="en-US" dirty="0" smtClean="0"/>
              <a:t>Clear </a:t>
            </a:r>
            <a:r>
              <a:rPr lang="en-US" dirty="0"/>
              <a:t>statement of the real phenomena or application it </a:t>
            </a:r>
            <a:r>
              <a:rPr lang="en-US" dirty="0" smtClean="0"/>
              <a:t>addresses.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Good science is in the </a:t>
            </a:r>
            <a:r>
              <a:rPr lang="en-US" altLang="x-none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Takes the form of a working model</a:t>
            </a:r>
          </a:p>
          <a:p>
            <a:pPr lvl="1"/>
            <a:r>
              <a:rPr lang="en-US" altLang="x-none" dirty="0"/>
              <a:t>The artifact is about understanding, not building</a:t>
            </a:r>
          </a:p>
          <a:p>
            <a:pPr lvl="1"/>
            <a:r>
              <a:rPr lang="en-US" altLang="x-none" dirty="0"/>
              <a:t>Must build when analysis is too complex</a:t>
            </a:r>
          </a:p>
          <a:p>
            <a:endParaRPr lang="en-US" altLang="x-none" dirty="0"/>
          </a:p>
          <a:p>
            <a:r>
              <a:rPr lang="en-US" altLang="x-none" dirty="0"/>
              <a:t>Includes detailed analysis or implemented models</a:t>
            </a:r>
          </a:p>
          <a:p>
            <a:pPr lvl="1"/>
            <a:r>
              <a:rPr lang="en-US" altLang="x-none" dirty="0"/>
              <a:t>Allows others to benefit from work at an abstract level</a:t>
            </a:r>
          </a:p>
          <a:p>
            <a:pPr lvl="1"/>
            <a:r>
              <a:rPr lang="en-US" altLang="x-none" dirty="0"/>
              <a:t>Enables comparisons between </a:t>
            </a:r>
            <a:r>
              <a:rPr lang="en-US" altLang="x-none" dirty="0" smtClean="0"/>
              <a:t>different </a:t>
            </a:r>
            <a:r>
              <a:rPr lang="en-US" altLang="x-none" dirty="0"/>
              <a:t>approaches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Good science makes a </a:t>
            </a:r>
            <a:r>
              <a:rPr lang="en-US" altLang="x-none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Measures of contribution:</a:t>
            </a:r>
          </a:p>
          <a:p>
            <a:pPr lvl="1"/>
            <a:r>
              <a:rPr lang="en-US" altLang="x-none" dirty="0"/>
              <a:t>How it solves a real problem</a:t>
            </a:r>
          </a:p>
          <a:p>
            <a:pPr lvl="1"/>
            <a:r>
              <a:rPr lang="en-US" altLang="x-none" dirty="0"/>
              <a:t>How it shapes the work of other</a:t>
            </a:r>
          </a:p>
          <a:p>
            <a:endParaRPr lang="en-US" altLang="x-none" dirty="0"/>
          </a:p>
          <a:p>
            <a:r>
              <a:rPr lang="en-US" altLang="x-none" dirty="0"/>
              <a:t>Solves a real problem</a:t>
            </a:r>
          </a:p>
          <a:p>
            <a:pPr lvl="1"/>
            <a:r>
              <a:rPr lang="en-US" altLang="x-none" dirty="0"/>
              <a:t>The problem sets the crucial context for the work</a:t>
            </a:r>
          </a:p>
          <a:p>
            <a:pPr lvl="1"/>
            <a:r>
              <a:rPr lang="en-US" altLang="x-none" dirty="0"/>
              <a:t>A million ideas to pursue, but which ones are worth doing?</a:t>
            </a:r>
          </a:p>
          <a:p>
            <a:endParaRPr lang="en-US" altLang="x-none" dirty="0"/>
          </a:p>
          <a:p>
            <a:r>
              <a:rPr lang="en-US" altLang="x-none" dirty="0"/>
              <a:t>Shapes the work of others</a:t>
            </a:r>
          </a:p>
          <a:p>
            <a:pPr lvl="1"/>
            <a:r>
              <a:rPr lang="en-US" altLang="x-none" dirty="0"/>
              <a:t>Highest goal: change other people’s thinking</a:t>
            </a:r>
          </a:p>
          <a:p>
            <a:pPr lvl="1"/>
            <a:r>
              <a:rPr lang="en-US" altLang="x-none" dirty="0"/>
              <a:t>Paradigm changes are the most impactful [Kuhn]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25468</TotalTime>
  <Words>763</Words>
  <Application>Microsoft Macintosh PowerPoint</Application>
  <PresentationFormat>On-screen Show (16:10)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Arial</vt:lpstr>
      <vt:lpstr>Helvetica</vt:lpstr>
      <vt:lpstr>Trebuchet MS</vt:lpstr>
      <vt:lpstr>Office Theme</vt:lpstr>
      <vt:lpstr>CS6501/ECE6501 IoT Sensors and Systems</vt:lpstr>
      <vt:lpstr>Outline</vt:lpstr>
      <vt:lpstr>The Heilmeier Catechism</vt:lpstr>
      <vt:lpstr>The Heilmeier Catechism</vt:lpstr>
      <vt:lpstr>Allen Newell</vt:lpstr>
      <vt:lpstr>Allen Newell’s Research Style</vt:lpstr>
      <vt:lpstr>Good science responds to real problems</vt:lpstr>
      <vt:lpstr>Good science is in the details</vt:lpstr>
      <vt:lpstr>Good science makes a difference</vt:lpstr>
      <vt:lpstr>Outline</vt:lpstr>
      <vt:lpstr>Mark Weiser</vt:lpstr>
      <vt:lpstr>Hypothesis of the article?</vt:lpstr>
      <vt:lpstr>Approach in the CSL at PARC</vt:lpstr>
      <vt:lpstr>Weiser’s Vision – Are we there yet?</vt:lpstr>
      <vt:lpstr>The computer science of Ubicomp</vt:lpstr>
      <vt:lpstr>The research issues of the Internet of Things</vt:lpstr>
      <vt:lpstr>What issues are still issues today?</vt:lpstr>
      <vt:lpstr>What new issues characterize the IoT?</vt:lpstr>
      <vt:lpstr>What did you find most interesting/compelling?</vt:lpstr>
      <vt:lpstr>For Wednesday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Microsoft account</cp:lastModifiedBy>
  <cp:revision>190</cp:revision>
  <dcterms:created xsi:type="dcterms:W3CDTF">2015-09-15T19:03:29Z</dcterms:created>
  <dcterms:modified xsi:type="dcterms:W3CDTF">2017-08-28T14:25:26Z</dcterms:modified>
</cp:coreProperties>
</file>