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notesMasterIdLst>
    <p:notesMasterId r:id="rId53"/>
  </p:notesMasterIdLst>
  <p:sldIdLst>
    <p:sldId id="256" r:id="rId2"/>
    <p:sldId id="293" r:id="rId3"/>
    <p:sldId id="1456" r:id="rId4"/>
    <p:sldId id="359" r:id="rId5"/>
    <p:sldId id="294" r:id="rId6"/>
    <p:sldId id="257" r:id="rId7"/>
    <p:sldId id="258" r:id="rId8"/>
    <p:sldId id="263" r:id="rId9"/>
    <p:sldId id="264" r:id="rId10"/>
    <p:sldId id="259" r:id="rId11"/>
    <p:sldId id="265" r:id="rId12"/>
    <p:sldId id="260" r:id="rId13"/>
    <p:sldId id="295" r:id="rId14"/>
    <p:sldId id="296" r:id="rId15"/>
    <p:sldId id="297" r:id="rId16"/>
    <p:sldId id="266" r:id="rId17"/>
    <p:sldId id="268" r:id="rId18"/>
    <p:sldId id="267" r:id="rId19"/>
    <p:sldId id="269" r:id="rId20"/>
    <p:sldId id="262" r:id="rId21"/>
    <p:sldId id="273" r:id="rId22"/>
    <p:sldId id="274" r:id="rId23"/>
    <p:sldId id="279" r:id="rId24"/>
    <p:sldId id="276" r:id="rId25"/>
    <p:sldId id="275" r:id="rId26"/>
    <p:sldId id="277" r:id="rId27"/>
    <p:sldId id="278" r:id="rId28"/>
    <p:sldId id="280" r:id="rId29"/>
    <p:sldId id="286" r:id="rId30"/>
    <p:sldId id="281" r:id="rId31"/>
    <p:sldId id="283" r:id="rId32"/>
    <p:sldId id="285" r:id="rId33"/>
    <p:sldId id="1457" r:id="rId34"/>
    <p:sldId id="261" r:id="rId35"/>
    <p:sldId id="1442" r:id="rId36"/>
    <p:sldId id="1453" r:id="rId37"/>
    <p:sldId id="1452" r:id="rId38"/>
    <p:sldId id="270" r:id="rId39"/>
    <p:sldId id="1420" r:id="rId40"/>
    <p:sldId id="1443" r:id="rId41"/>
    <p:sldId id="271" r:id="rId42"/>
    <p:sldId id="272" r:id="rId43"/>
    <p:sldId id="1451" r:id="rId44"/>
    <p:sldId id="1455" r:id="rId45"/>
    <p:sldId id="1388" r:id="rId46"/>
    <p:sldId id="1454" r:id="rId47"/>
    <p:sldId id="288" r:id="rId48"/>
    <p:sldId id="289" r:id="rId49"/>
    <p:sldId id="290" r:id="rId50"/>
    <p:sldId id="291" r:id="rId51"/>
    <p:sldId id="292" r:id="rId52"/>
  </p:sldIdLst>
  <p:sldSz cx="9144000" cy="5715000" type="screen16x1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BDBDB"/>
    <a:srgbClr val="002F6C"/>
    <a:srgbClr val="FFC000"/>
    <a:srgbClr val="2F468A"/>
    <a:srgbClr val="3C58AD"/>
    <a:srgbClr val="D5570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3222" autoAdjust="0"/>
    <p:restoredTop sz="95309"/>
  </p:normalViewPr>
  <p:slideViewPr>
    <p:cSldViewPr snapToGrid="0">
      <p:cViewPr varScale="1">
        <p:scale>
          <a:sx n="102" d="100"/>
          <a:sy n="102" d="100"/>
        </p:scale>
        <p:origin x="184" y="9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charts/_rels/chart1.xml.rels><?xml version="1.0" encoding="UTF-8" standalone="yes"?>
<Relationships xmlns="http://schemas.openxmlformats.org/package/2006/relationships"><Relationship Id="rId1" Type="http://schemas.openxmlformats.org/officeDocument/2006/relationships/oleObject" Target="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ltLang="zh-CN"/>
              <a:t>Citation count  in Google scholar</a:t>
            </a:r>
            <a:endParaRPr lang="zh-CN" altLang="en-US"/>
          </a:p>
        </c:rich>
      </c:tx>
      <c:overlay val="0"/>
    </c:title>
    <c:autoTitleDeleted val="0"/>
    <c:plotArea>
      <c:layout/>
      <c:barChart>
        <c:barDir val="col"/>
        <c:grouping val="clustered"/>
        <c:varyColors val="0"/>
        <c:ser>
          <c:idx val="0"/>
          <c:order val="0"/>
          <c:invertIfNegative val="0"/>
          <c:dLbls>
            <c:spPr>
              <a:noFill/>
              <a:ln>
                <a:noFill/>
              </a:ln>
              <a:effectLst/>
            </c:spPr>
            <c:txPr>
              <a:bodyPr/>
              <a:lstStyle/>
              <a:p>
                <a:pPr>
                  <a:defRPr sz="1100" b="1"/>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Sheet1!$A$1:$A$9</c:f>
              <c:strCache>
                <c:ptCount val="9"/>
                <c:pt idx="0">
                  <c:v>Disco (1997)</c:v>
                </c:pt>
                <c:pt idx="1">
                  <c:v>A fast file system for UNIX (1984)</c:v>
                </c:pt>
                <c:pt idx="2">
                  <c:v>SPIN (1995)</c:v>
                </c:pt>
                <c:pt idx="3">
                  <c:v>Exokernel (1995)</c:v>
                </c:pt>
                <c:pt idx="4">
                  <c:v>Coda (1990)</c:v>
                </c:pt>
                <c:pt idx="5">
                  <c:v>Log-structured file system (1992)</c:v>
                </c:pt>
                <c:pt idx="6">
                  <c:v>The UNIX time-sharing system (1974)</c:v>
                </c:pt>
                <c:pt idx="7">
                  <c:v>End-to-end arguments in system design (1984)</c:v>
                </c:pt>
                <c:pt idx="8">
                  <c:v>Xen(2003)</c:v>
                </c:pt>
              </c:strCache>
            </c:strRef>
          </c:cat>
          <c:val>
            <c:numRef>
              <c:f>Sheet1!$D$1:$D$9</c:f>
              <c:numCache>
                <c:formatCode>General</c:formatCode>
                <c:ptCount val="9"/>
                <c:pt idx="0">
                  <c:v>461</c:v>
                </c:pt>
                <c:pt idx="1">
                  <c:v>1093</c:v>
                </c:pt>
                <c:pt idx="2">
                  <c:v>1219</c:v>
                </c:pt>
                <c:pt idx="3">
                  <c:v>1222</c:v>
                </c:pt>
                <c:pt idx="4">
                  <c:v>1229</c:v>
                </c:pt>
                <c:pt idx="5">
                  <c:v>1413</c:v>
                </c:pt>
                <c:pt idx="6">
                  <c:v>1796</c:v>
                </c:pt>
                <c:pt idx="7">
                  <c:v>2286</c:v>
                </c:pt>
                <c:pt idx="8">
                  <c:v>5153</c:v>
                </c:pt>
              </c:numCache>
            </c:numRef>
          </c:val>
          <c:extLst>
            <c:ext xmlns:c16="http://schemas.microsoft.com/office/drawing/2014/chart" uri="{C3380CC4-5D6E-409C-BE32-E72D297353CC}">
              <c16:uniqueId val="{00000000-3B57-8841-A6EE-1FFC516FB58C}"/>
            </c:ext>
          </c:extLst>
        </c:ser>
        <c:dLbls>
          <c:showLegendKey val="0"/>
          <c:showVal val="0"/>
          <c:showCatName val="0"/>
          <c:showSerName val="0"/>
          <c:showPercent val="0"/>
          <c:showBubbleSize val="0"/>
        </c:dLbls>
        <c:gapWidth val="150"/>
        <c:axId val="397100640"/>
        <c:axId val="397101424"/>
      </c:barChart>
      <c:catAx>
        <c:axId val="397100640"/>
        <c:scaling>
          <c:orientation val="minMax"/>
        </c:scaling>
        <c:delete val="0"/>
        <c:axPos val="b"/>
        <c:numFmt formatCode="General" sourceLinked="0"/>
        <c:majorTickMark val="none"/>
        <c:minorTickMark val="none"/>
        <c:tickLblPos val="nextTo"/>
        <c:txPr>
          <a:bodyPr/>
          <a:lstStyle/>
          <a:p>
            <a:pPr>
              <a:defRPr sz="1050"/>
            </a:pPr>
            <a:endParaRPr lang="en-US"/>
          </a:p>
        </c:txPr>
        <c:crossAx val="397101424"/>
        <c:crosses val="autoZero"/>
        <c:auto val="1"/>
        <c:lblAlgn val="ctr"/>
        <c:lblOffset val="100"/>
        <c:noMultiLvlLbl val="0"/>
      </c:catAx>
      <c:valAx>
        <c:axId val="397101424"/>
        <c:scaling>
          <c:orientation val="minMax"/>
        </c:scaling>
        <c:delete val="0"/>
        <c:axPos val="l"/>
        <c:majorGridlines/>
        <c:numFmt formatCode="General" sourceLinked="1"/>
        <c:majorTickMark val="none"/>
        <c:minorTickMark val="none"/>
        <c:tickLblPos val="nextTo"/>
        <c:crossAx val="397100640"/>
        <c:crosses val="autoZero"/>
        <c:crossBetween val="between"/>
      </c:valAx>
    </c:plotArea>
    <c:plotVisOnly val="1"/>
    <c:dispBlanksAs val="gap"/>
    <c:showDLblsOverMax val="0"/>
  </c:chart>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A9829A-C801-414B-9062-70F3EA61D97A}" type="datetimeFigureOut">
              <a:rPr lang="en-US" smtClean="0"/>
              <a:t>11/6/19</a:t>
            </a:fld>
            <a:endParaRPr lang="en-US"/>
          </a:p>
        </p:txBody>
      </p:sp>
      <p:sp>
        <p:nvSpPr>
          <p:cNvPr id="4" name="Slide Image Placehold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CA99D1-313B-447B-B1F7-051EC4AE5B8B}" type="slidenum">
              <a:rPr lang="en-US" smtClean="0"/>
              <a:t>‹#›</a:t>
            </a:fld>
            <a:endParaRPr lang="en-US"/>
          </a:p>
        </p:txBody>
      </p:sp>
    </p:spTree>
    <p:extLst>
      <p:ext uri="{BB962C8B-B14F-4D97-AF65-F5344CB8AC3E}">
        <p14:creationId xmlns:p14="http://schemas.microsoft.com/office/powerpoint/2010/main" val="1782877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60438" y="1143000"/>
            <a:ext cx="4937125"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CA99D1-313B-447B-B1F7-051EC4AE5B8B}" type="slidenum">
              <a:rPr lang="en-US" smtClean="0"/>
              <a:t>1</a:t>
            </a:fld>
            <a:endParaRPr lang="en-US"/>
          </a:p>
        </p:txBody>
      </p:sp>
    </p:spTree>
    <p:extLst>
      <p:ext uri="{BB962C8B-B14F-4D97-AF65-F5344CB8AC3E}">
        <p14:creationId xmlns:p14="http://schemas.microsoft.com/office/powerpoint/2010/main" val="41747901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31"/>
          <p:cNvSpPr>
            <a:spLocks noGrp="1" noChangeArrowheads="1"/>
          </p:cNvSpPr>
          <p:nvPr>
            <p:ph type="sldNum" sz="quarter" idx="5"/>
          </p:nvPr>
        </p:nvSpPr>
        <p:spPr>
          <a:noFill/>
        </p:spPr>
        <p:txBody>
          <a:bodyPr/>
          <a:lstStyle>
            <a:lvl1pPr defTabSz="931863">
              <a:spcBef>
                <a:spcPct val="30000"/>
              </a:spcBef>
              <a:defRPr sz="1200">
                <a:solidFill>
                  <a:schemeClr val="tx1"/>
                </a:solidFill>
                <a:latin typeface="Arial" panose="020B0604020202020204" pitchFamily="34" charset="0"/>
              </a:defRPr>
            </a:lvl1pPr>
            <a:lvl2pPr marL="742950" indent="-285750" defTabSz="931863">
              <a:spcBef>
                <a:spcPct val="30000"/>
              </a:spcBef>
              <a:defRPr sz="1200">
                <a:solidFill>
                  <a:schemeClr val="tx1"/>
                </a:solidFill>
                <a:latin typeface="Arial" panose="020B0604020202020204" pitchFamily="34" charset="0"/>
              </a:defRPr>
            </a:lvl2pPr>
            <a:lvl3pPr marL="1143000" indent="-228600" defTabSz="931863">
              <a:spcBef>
                <a:spcPct val="30000"/>
              </a:spcBef>
              <a:defRPr sz="1200">
                <a:solidFill>
                  <a:schemeClr val="tx1"/>
                </a:solidFill>
                <a:latin typeface="Arial" panose="020B0604020202020204" pitchFamily="34" charset="0"/>
              </a:defRPr>
            </a:lvl3pPr>
            <a:lvl4pPr marL="1600200" indent="-228600" defTabSz="931863">
              <a:spcBef>
                <a:spcPct val="30000"/>
              </a:spcBef>
              <a:defRPr sz="1200">
                <a:solidFill>
                  <a:schemeClr val="tx1"/>
                </a:solidFill>
                <a:latin typeface="Arial" panose="020B0604020202020204" pitchFamily="34" charset="0"/>
              </a:defRPr>
            </a:lvl4pPr>
            <a:lvl5pPr marL="2057400" indent="-228600" defTabSz="931863">
              <a:spcBef>
                <a:spcPct val="30000"/>
              </a:spcBef>
              <a:defRPr sz="1200">
                <a:solidFill>
                  <a:schemeClr val="tx1"/>
                </a:solidFill>
                <a:latin typeface="Arial" panose="020B0604020202020204" pitchFamily="34" charset="0"/>
              </a:defRPr>
            </a:lvl5pPr>
            <a:lvl6pPr marL="2514600" indent="-228600" defTabSz="931863"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31863"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31863"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31863"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62A2FF5-EF94-4A0E-BEF8-1F99124D07FE}" type="slidenum">
              <a:rPr lang="en-US" altLang="en-US"/>
              <a:pPr>
                <a:spcBef>
                  <a:spcPct val="0"/>
                </a:spcBef>
              </a:pPr>
              <a:t>5</a:t>
            </a:fld>
            <a:endParaRPr lang="en-US" altLang="en-US"/>
          </a:p>
        </p:txBody>
      </p:sp>
      <p:sp>
        <p:nvSpPr>
          <p:cNvPr id="5123" name="Rectangle 2"/>
          <p:cNvSpPr>
            <a:spLocks noGrp="1" noRot="1" noChangeAspect="1" noChangeArrowheads="1" noTextEdit="1"/>
          </p:cNvSpPr>
          <p:nvPr>
            <p:ph type="sldImg"/>
          </p:nvPr>
        </p:nvSpPr>
        <p:spPr>
          <a:ln/>
        </p:spPr>
      </p:sp>
      <p:sp>
        <p:nvSpPr>
          <p:cNvPr id="5124"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25899272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31"/>
          <p:cNvSpPr>
            <a:spLocks noGrp="1" noChangeArrowheads="1"/>
          </p:cNvSpPr>
          <p:nvPr>
            <p:ph type="sldNum" sz="quarter" idx="5"/>
          </p:nvPr>
        </p:nvSpPr>
        <p:spPr>
          <a:noFill/>
        </p:spPr>
        <p:txBody>
          <a:bodyPr/>
          <a:lstStyle>
            <a:lvl1pPr defTabSz="931863">
              <a:spcBef>
                <a:spcPct val="30000"/>
              </a:spcBef>
              <a:defRPr sz="1200">
                <a:solidFill>
                  <a:schemeClr val="tx1"/>
                </a:solidFill>
                <a:latin typeface="Arial" panose="020B0604020202020204" pitchFamily="34" charset="0"/>
              </a:defRPr>
            </a:lvl1pPr>
            <a:lvl2pPr marL="742950" indent="-285750" defTabSz="931863">
              <a:spcBef>
                <a:spcPct val="30000"/>
              </a:spcBef>
              <a:defRPr sz="1200">
                <a:solidFill>
                  <a:schemeClr val="tx1"/>
                </a:solidFill>
                <a:latin typeface="Arial" panose="020B0604020202020204" pitchFamily="34" charset="0"/>
              </a:defRPr>
            </a:lvl2pPr>
            <a:lvl3pPr marL="1143000" indent="-228600" defTabSz="931863">
              <a:spcBef>
                <a:spcPct val="30000"/>
              </a:spcBef>
              <a:defRPr sz="1200">
                <a:solidFill>
                  <a:schemeClr val="tx1"/>
                </a:solidFill>
                <a:latin typeface="Arial" panose="020B0604020202020204" pitchFamily="34" charset="0"/>
              </a:defRPr>
            </a:lvl3pPr>
            <a:lvl4pPr marL="1600200" indent="-228600" defTabSz="931863">
              <a:spcBef>
                <a:spcPct val="30000"/>
              </a:spcBef>
              <a:defRPr sz="1200">
                <a:solidFill>
                  <a:schemeClr val="tx1"/>
                </a:solidFill>
                <a:latin typeface="Arial" panose="020B0604020202020204" pitchFamily="34" charset="0"/>
              </a:defRPr>
            </a:lvl4pPr>
            <a:lvl5pPr marL="2057400" indent="-228600" defTabSz="931863">
              <a:spcBef>
                <a:spcPct val="30000"/>
              </a:spcBef>
              <a:defRPr sz="1200">
                <a:solidFill>
                  <a:schemeClr val="tx1"/>
                </a:solidFill>
                <a:latin typeface="Arial" panose="020B0604020202020204" pitchFamily="34" charset="0"/>
              </a:defRPr>
            </a:lvl5pPr>
            <a:lvl6pPr marL="2514600" indent="-228600" defTabSz="931863"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31863"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31863"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31863"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62A2FF5-EF94-4A0E-BEF8-1F99124D07FE}" type="slidenum">
              <a:rPr lang="en-US" altLang="en-US"/>
              <a:pPr>
                <a:spcBef>
                  <a:spcPct val="0"/>
                </a:spcBef>
              </a:pPr>
              <a:t>13</a:t>
            </a:fld>
            <a:endParaRPr lang="en-US" altLang="en-US"/>
          </a:p>
        </p:txBody>
      </p:sp>
      <p:sp>
        <p:nvSpPr>
          <p:cNvPr id="5123" name="Rectangle 2"/>
          <p:cNvSpPr>
            <a:spLocks noGrp="1" noRot="1" noChangeAspect="1" noChangeArrowheads="1" noTextEdit="1"/>
          </p:cNvSpPr>
          <p:nvPr>
            <p:ph type="sldImg"/>
          </p:nvPr>
        </p:nvSpPr>
        <p:spPr>
          <a:ln/>
        </p:spPr>
      </p:sp>
      <p:sp>
        <p:nvSpPr>
          <p:cNvPr id="5124"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26801781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31"/>
          <p:cNvSpPr>
            <a:spLocks noGrp="1" noChangeArrowheads="1"/>
          </p:cNvSpPr>
          <p:nvPr>
            <p:ph type="sldNum" sz="quarter" idx="5"/>
          </p:nvPr>
        </p:nvSpPr>
        <p:spPr>
          <a:noFill/>
        </p:spPr>
        <p:txBody>
          <a:bodyPr/>
          <a:lstStyle>
            <a:lvl1pPr defTabSz="931863">
              <a:spcBef>
                <a:spcPct val="30000"/>
              </a:spcBef>
              <a:defRPr sz="1200">
                <a:solidFill>
                  <a:schemeClr val="tx1"/>
                </a:solidFill>
                <a:latin typeface="Arial" panose="020B0604020202020204" pitchFamily="34" charset="0"/>
              </a:defRPr>
            </a:lvl1pPr>
            <a:lvl2pPr marL="742950" indent="-285750" defTabSz="931863">
              <a:spcBef>
                <a:spcPct val="30000"/>
              </a:spcBef>
              <a:defRPr sz="1200">
                <a:solidFill>
                  <a:schemeClr val="tx1"/>
                </a:solidFill>
                <a:latin typeface="Arial" panose="020B0604020202020204" pitchFamily="34" charset="0"/>
              </a:defRPr>
            </a:lvl2pPr>
            <a:lvl3pPr marL="1143000" indent="-228600" defTabSz="931863">
              <a:spcBef>
                <a:spcPct val="30000"/>
              </a:spcBef>
              <a:defRPr sz="1200">
                <a:solidFill>
                  <a:schemeClr val="tx1"/>
                </a:solidFill>
                <a:latin typeface="Arial" panose="020B0604020202020204" pitchFamily="34" charset="0"/>
              </a:defRPr>
            </a:lvl3pPr>
            <a:lvl4pPr marL="1600200" indent="-228600" defTabSz="931863">
              <a:spcBef>
                <a:spcPct val="30000"/>
              </a:spcBef>
              <a:defRPr sz="1200">
                <a:solidFill>
                  <a:schemeClr val="tx1"/>
                </a:solidFill>
                <a:latin typeface="Arial" panose="020B0604020202020204" pitchFamily="34" charset="0"/>
              </a:defRPr>
            </a:lvl4pPr>
            <a:lvl5pPr marL="2057400" indent="-228600" defTabSz="931863">
              <a:spcBef>
                <a:spcPct val="30000"/>
              </a:spcBef>
              <a:defRPr sz="1200">
                <a:solidFill>
                  <a:schemeClr val="tx1"/>
                </a:solidFill>
                <a:latin typeface="Arial" panose="020B0604020202020204" pitchFamily="34" charset="0"/>
              </a:defRPr>
            </a:lvl5pPr>
            <a:lvl6pPr marL="2514600" indent="-228600" defTabSz="931863"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31863"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31863"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31863"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62A2FF5-EF94-4A0E-BEF8-1F99124D07FE}" type="slidenum">
              <a:rPr lang="en-US" altLang="en-US"/>
              <a:pPr>
                <a:spcBef>
                  <a:spcPct val="0"/>
                </a:spcBef>
              </a:pPr>
              <a:t>14</a:t>
            </a:fld>
            <a:endParaRPr lang="en-US" altLang="en-US"/>
          </a:p>
        </p:txBody>
      </p:sp>
      <p:sp>
        <p:nvSpPr>
          <p:cNvPr id="5123" name="Rectangle 2"/>
          <p:cNvSpPr>
            <a:spLocks noGrp="1" noRot="1" noChangeAspect="1" noChangeArrowheads="1" noTextEdit="1"/>
          </p:cNvSpPr>
          <p:nvPr>
            <p:ph type="sldImg"/>
          </p:nvPr>
        </p:nvSpPr>
        <p:spPr>
          <a:ln/>
        </p:spPr>
      </p:sp>
      <p:sp>
        <p:nvSpPr>
          <p:cNvPr id="5124"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19475196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31"/>
          <p:cNvSpPr>
            <a:spLocks noGrp="1" noChangeArrowheads="1"/>
          </p:cNvSpPr>
          <p:nvPr>
            <p:ph type="sldNum" sz="quarter" idx="5"/>
          </p:nvPr>
        </p:nvSpPr>
        <p:spPr>
          <a:noFill/>
        </p:spPr>
        <p:txBody>
          <a:bodyPr/>
          <a:lstStyle>
            <a:lvl1pPr defTabSz="931863">
              <a:spcBef>
                <a:spcPct val="30000"/>
              </a:spcBef>
              <a:defRPr sz="1200">
                <a:solidFill>
                  <a:schemeClr val="tx1"/>
                </a:solidFill>
                <a:latin typeface="Arial" panose="020B0604020202020204" pitchFamily="34" charset="0"/>
              </a:defRPr>
            </a:lvl1pPr>
            <a:lvl2pPr marL="742950" indent="-285750" defTabSz="931863">
              <a:spcBef>
                <a:spcPct val="30000"/>
              </a:spcBef>
              <a:defRPr sz="1200">
                <a:solidFill>
                  <a:schemeClr val="tx1"/>
                </a:solidFill>
                <a:latin typeface="Arial" panose="020B0604020202020204" pitchFamily="34" charset="0"/>
              </a:defRPr>
            </a:lvl2pPr>
            <a:lvl3pPr marL="1143000" indent="-228600" defTabSz="931863">
              <a:spcBef>
                <a:spcPct val="30000"/>
              </a:spcBef>
              <a:defRPr sz="1200">
                <a:solidFill>
                  <a:schemeClr val="tx1"/>
                </a:solidFill>
                <a:latin typeface="Arial" panose="020B0604020202020204" pitchFamily="34" charset="0"/>
              </a:defRPr>
            </a:lvl3pPr>
            <a:lvl4pPr marL="1600200" indent="-228600" defTabSz="931863">
              <a:spcBef>
                <a:spcPct val="30000"/>
              </a:spcBef>
              <a:defRPr sz="1200">
                <a:solidFill>
                  <a:schemeClr val="tx1"/>
                </a:solidFill>
                <a:latin typeface="Arial" panose="020B0604020202020204" pitchFamily="34" charset="0"/>
              </a:defRPr>
            </a:lvl4pPr>
            <a:lvl5pPr marL="2057400" indent="-228600" defTabSz="931863">
              <a:spcBef>
                <a:spcPct val="30000"/>
              </a:spcBef>
              <a:defRPr sz="1200">
                <a:solidFill>
                  <a:schemeClr val="tx1"/>
                </a:solidFill>
                <a:latin typeface="Arial" panose="020B0604020202020204" pitchFamily="34" charset="0"/>
              </a:defRPr>
            </a:lvl5pPr>
            <a:lvl6pPr marL="2514600" indent="-228600" defTabSz="931863"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31863"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31863"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31863"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62A2FF5-EF94-4A0E-BEF8-1F99124D07FE}" type="slidenum">
              <a:rPr lang="en-US" altLang="en-US"/>
              <a:pPr>
                <a:spcBef>
                  <a:spcPct val="0"/>
                </a:spcBef>
              </a:pPr>
              <a:t>15</a:t>
            </a:fld>
            <a:endParaRPr lang="en-US" altLang="en-US"/>
          </a:p>
        </p:txBody>
      </p:sp>
      <p:sp>
        <p:nvSpPr>
          <p:cNvPr id="5123" name="Rectangle 2"/>
          <p:cNvSpPr>
            <a:spLocks noGrp="1" noRot="1" noChangeAspect="1" noChangeArrowheads="1" noTextEdit="1"/>
          </p:cNvSpPr>
          <p:nvPr>
            <p:ph type="sldImg"/>
          </p:nvPr>
        </p:nvSpPr>
        <p:spPr>
          <a:ln/>
        </p:spPr>
      </p:sp>
      <p:sp>
        <p:nvSpPr>
          <p:cNvPr id="5124"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14456052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3"/>
          <p:cNvSpPr>
            <a:spLocks noGrp="1" noChangeArrowheads="1"/>
          </p:cNvSpPr>
          <p:nvPr>
            <p:ph type="dt"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a:lstStyle>
            <a:lvl1pPr eaLnBrk="0" hangingPunct="0">
              <a:tabLst>
                <a:tab pos="723900" algn="l"/>
                <a:tab pos="1447800" algn="l"/>
                <a:tab pos="2171700" algn="l"/>
                <a:tab pos="2895600" algn="l"/>
              </a:tabLst>
              <a:defRPr sz="2400">
                <a:solidFill>
                  <a:schemeClr val="bg1"/>
                </a:solidFill>
                <a:latin typeface="Arial" charset="0"/>
                <a:ea typeface="ＭＳ Ｐゴシック" charset="0"/>
                <a:cs typeface="ＭＳ Ｐゴシック" charset="0"/>
              </a:defRPr>
            </a:lvl1pPr>
            <a:lvl2pPr eaLnBrk="0" hangingPunct="0">
              <a:tabLst>
                <a:tab pos="723900" algn="l"/>
                <a:tab pos="1447800" algn="l"/>
                <a:tab pos="2171700" algn="l"/>
                <a:tab pos="2895600" algn="l"/>
              </a:tabLst>
              <a:defRPr sz="2400">
                <a:solidFill>
                  <a:schemeClr val="bg1"/>
                </a:solidFill>
                <a:latin typeface="Arial" charset="0"/>
                <a:ea typeface="ＭＳ Ｐゴシック" charset="0"/>
              </a:defRPr>
            </a:lvl2pPr>
            <a:lvl3pPr eaLnBrk="0" hangingPunct="0">
              <a:tabLst>
                <a:tab pos="723900" algn="l"/>
                <a:tab pos="1447800" algn="l"/>
                <a:tab pos="2171700" algn="l"/>
                <a:tab pos="2895600" algn="l"/>
              </a:tabLst>
              <a:defRPr sz="2400">
                <a:solidFill>
                  <a:schemeClr val="bg1"/>
                </a:solidFill>
                <a:latin typeface="Arial" charset="0"/>
                <a:ea typeface="ＭＳ Ｐゴシック" charset="0"/>
              </a:defRPr>
            </a:lvl3pPr>
            <a:lvl4pPr eaLnBrk="0" hangingPunct="0">
              <a:tabLst>
                <a:tab pos="723900" algn="l"/>
                <a:tab pos="1447800" algn="l"/>
                <a:tab pos="2171700" algn="l"/>
                <a:tab pos="2895600" algn="l"/>
              </a:tabLst>
              <a:defRPr sz="2400">
                <a:solidFill>
                  <a:schemeClr val="bg1"/>
                </a:solidFill>
                <a:latin typeface="Arial" charset="0"/>
                <a:ea typeface="ＭＳ Ｐゴシック" charset="0"/>
              </a:defRPr>
            </a:lvl4pPr>
            <a:lvl5pPr eaLnBrk="0" hangingPunct="0">
              <a:tabLst>
                <a:tab pos="723900" algn="l"/>
                <a:tab pos="1447800" algn="l"/>
                <a:tab pos="2171700" algn="l"/>
                <a:tab pos="2895600" algn="l"/>
              </a:tabLst>
              <a:defRPr sz="2400">
                <a:solidFill>
                  <a:schemeClr val="bg1"/>
                </a:solidFill>
                <a:latin typeface="Arial" charset="0"/>
                <a:ea typeface="ＭＳ Ｐゴシック" charset="0"/>
              </a:defRPr>
            </a:lvl5pPr>
            <a:lvl6pPr marL="2514600" indent="-228600" eaLnBrk="0" fontAlgn="base" hangingPunct="0">
              <a:spcBef>
                <a:spcPct val="0"/>
              </a:spcBef>
              <a:spcAft>
                <a:spcPct val="0"/>
              </a:spcAft>
              <a:tabLst>
                <a:tab pos="723900" algn="l"/>
                <a:tab pos="1447800" algn="l"/>
                <a:tab pos="2171700" algn="l"/>
                <a:tab pos="2895600" algn="l"/>
              </a:tabLst>
              <a:defRPr sz="2400">
                <a:solidFill>
                  <a:schemeClr val="bg1"/>
                </a:solidFill>
                <a:latin typeface="Arial" charset="0"/>
                <a:ea typeface="ＭＳ Ｐゴシック" charset="0"/>
              </a:defRPr>
            </a:lvl6pPr>
            <a:lvl7pPr marL="2971800" indent="-228600" eaLnBrk="0" fontAlgn="base" hangingPunct="0">
              <a:spcBef>
                <a:spcPct val="0"/>
              </a:spcBef>
              <a:spcAft>
                <a:spcPct val="0"/>
              </a:spcAft>
              <a:tabLst>
                <a:tab pos="723900" algn="l"/>
                <a:tab pos="1447800" algn="l"/>
                <a:tab pos="2171700" algn="l"/>
                <a:tab pos="2895600" algn="l"/>
              </a:tabLst>
              <a:defRPr sz="2400">
                <a:solidFill>
                  <a:schemeClr val="bg1"/>
                </a:solidFill>
                <a:latin typeface="Arial" charset="0"/>
                <a:ea typeface="ＭＳ Ｐゴシック" charset="0"/>
              </a:defRPr>
            </a:lvl7pPr>
            <a:lvl8pPr marL="3429000" indent="-228600" eaLnBrk="0" fontAlgn="base" hangingPunct="0">
              <a:spcBef>
                <a:spcPct val="0"/>
              </a:spcBef>
              <a:spcAft>
                <a:spcPct val="0"/>
              </a:spcAft>
              <a:tabLst>
                <a:tab pos="723900" algn="l"/>
                <a:tab pos="1447800" algn="l"/>
                <a:tab pos="2171700" algn="l"/>
                <a:tab pos="2895600" algn="l"/>
              </a:tabLst>
              <a:defRPr sz="2400">
                <a:solidFill>
                  <a:schemeClr val="bg1"/>
                </a:solidFill>
                <a:latin typeface="Arial" charset="0"/>
                <a:ea typeface="ＭＳ Ｐゴシック" charset="0"/>
              </a:defRPr>
            </a:lvl8pPr>
            <a:lvl9pPr marL="3886200" indent="-228600" eaLnBrk="0" fontAlgn="base" hangingPunct="0">
              <a:spcBef>
                <a:spcPct val="0"/>
              </a:spcBef>
              <a:spcAft>
                <a:spcPct val="0"/>
              </a:spcAft>
              <a:tabLst>
                <a:tab pos="723900" algn="l"/>
                <a:tab pos="1447800" algn="l"/>
                <a:tab pos="2171700" algn="l"/>
                <a:tab pos="2895600" algn="l"/>
              </a:tabLst>
              <a:defRPr sz="2400">
                <a:solidFill>
                  <a:schemeClr val="bg1"/>
                </a:solidFill>
                <a:latin typeface="Arial" charset="0"/>
                <a:ea typeface="ＭＳ Ｐゴシック" charset="0"/>
              </a:defRPr>
            </a:lvl9pPr>
          </a:lstStyle>
          <a:p>
            <a:pPr eaLnBrk="1" hangingPunct="1"/>
            <a:fld id="{293A8766-31F6-824D-8D81-FE1B453FC4D2}" type="datetime8">
              <a:rPr lang="en-US" sz="1200">
                <a:solidFill>
                  <a:srgbClr val="000000"/>
                </a:solidFill>
                <a:cs typeface="Arial" charset="0"/>
              </a:rPr>
              <a:pPr eaLnBrk="1" hangingPunct="1"/>
              <a:t>11/6/19 12:38 PM</a:t>
            </a:fld>
            <a:endParaRPr lang="en-US" sz="1200">
              <a:solidFill>
                <a:srgbClr val="000000"/>
              </a:solidFill>
              <a:cs typeface="Arial" charset="0"/>
            </a:endParaRPr>
          </a:p>
        </p:txBody>
      </p:sp>
      <p:sp>
        <p:nvSpPr>
          <p:cNvPr id="64514" name="Rectangle 6"/>
          <p:cNvSpPr>
            <a:spLocks noGrp="1" noChangeArrowheads="1"/>
          </p:cNvSpPr>
          <p:nvPr>
            <p:ph type="ftr" sz="quarter" idx="4294967295"/>
          </p:nvPr>
        </p:nvSpPr>
        <p:spPr bwMode="auto">
          <a:xfrm>
            <a:off x="0" y="8686800"/>
            <a:ext cx="2971800" cy="457200"/>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solidFill>
                  <a:prstClr val="white"/>
                </a:solidFill>
              </a:rPr>
              <a:t>© 2006 Microsoft Corporation. All rights reserved. Microsoft, Windows, Windows Vista and other product names are or may be registered trademarks and/or trademarks in the U.S. and/or other countries.</a:t>
            </a:r>
          </a:p>
          <a:p>
            <a:r>
              <a:rPr lang="en-US">
                <a:solidFill>
                  <a:prstClr val="white"/>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prstClr val="white"/>
                </a:solidFill>
              </a:rPr>
            </a:br>
            <a:r>
              <a:rPr lang="en-US">
                <a:solidFill>
                  <a:prstClr val="white"/>
                </a:solidFill>
              </a:rPr>
              <a:t>MICROSOFT MAKES NO WARRANTIES, EXPRESS, IMPLIED OR STATUTORY, AS TO THE INFORMATION IN THIS PRESENTATION.</a:t>
            </a:r>
          </a:p>
        </p:txBody>
      </p:sp>
      <p:sp>
        <p:nvSpPr>
          <p:cNvPr id="64515" name="Rectangle 7"/>
          <p:cNvSpPr>
            <a:spLocks noGrp="1" noChangeArrowheads="1"/>
          </p:cNvSpPr>
          <p:nvPr>
            <p:ph type="sldNum"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a:lstStyle>
            <a:lvl1pPr eaLnBrk="0" hangingPunct="0">
              <a:tabLst>
                <a:tab pos="723900" algn="l"/>
                <a:tab pos="1447800" algn="l"/>
                <a:tab pos="2171700" algn="l"/>
                <a:tab pos="2895600" algn="l"/>
              </a:tabLst>
              <a:defRPr sz="2400">
                <a:solidFill>
                  <a:schemeClr val="bg1"/>
                </a:solidFill>
                <a:latin typeface="Arial" charset="0"/>
                <a:ea typeface="ＭＳ Ｐゴシック" charset="0"/>
                <a:cs typeface="ＭＳ Ｐゴシック" charset="0"/>
              </a:defRPr>
            </a:lvl1pPr>
            <a:lvl2pPr eaLnBrk="0" hangingPunct="0">
              <a:tabLst>
                <a:tab pos="723900" algn="l"/>
                <a:tab pos="1447800" algn="l"/>
                <a:tab pos="2171700" algn="l"/>
                <a:tab pos="2895600" algn="l"/>
              </a:tabLst>
              <a:defRPr sz="2400">
                <a:solidFill>
                  <a:schemeClr val="bg1"/>
                </a:solidFill>
                <a:latin typeface="Arial" charset="0"/>
                <a:ea typeface="ＭＳ Ｐゴシック" charset="0"/>
              </a:defRPr>
            </a:lvl2pPr>
            <a:lvl3pPr eaLnBrk="0" hangingPunct="0">
              <a:tabLst>
                <a:tab pos="723900" algn="l"/>
                <a:tab pos="1447800" algn="l"/>
                <a:tab pos="2171700" algn="l"/>
                <a:tab pos="2895600" algn="l"/>
              </a:tabLst>
              <a:defRPr sz="2400">
                <a:solidFill>
                  <a:schemeClr val="bg1"/>
                </a:solidFill>
                <a:latin typeface="Arial" charset="0"/>
                <a:ea typeface="ＭＳ Ｐゴシック" charset="0"/>
              </a:defRPr>
            </a:lvl3pPr>
            <a:lvl4pPr eaLnBrk="0" hangingPunct="0">
              <a:tabLst>
                <a:tab pos="723900" algn="l"/>
                <a:tab pos="1447800" algn="l"/>
                <a:tab pos="2171700" algn="l"/>
                <a:tab pos="2895600" algn="l"/>
              </a:tabLst>
              <a:defRPr sz="2400">
                <a:solidFill>
                  <a:schemeClr val="bg1"/>
                </a:solidFill>
                <a:latin typeface="Arial" charset="0"/>
                <a:ea typeface="ＭＳ Ｐゴシック" charset="0"/>
              </a:defRPr>
            </a:lvl4pPr>
            <a:lvl5pPr eaLnBrk="0" hangingPunct="0">
              <a:tabLst>
                <a:tab pos="723900" algn="l"/>
                <a:tab pos="1447800" algn="l"/>
                <a:tab pos="2171700" algn="l"/>
                <a:tab pos="2895600" algn="l"/>
              </a:tabLst>
              <a:defRPr sz="2400">
                <a:solidFill>
                  <a:schemeClr val="bg1"/>
                </a:solidFill>
                <a:latin typeface="Arial" charset="0"/>
                <a:ea typeface="ＭＳ Ｐゴシック" charset="0"/>
              </a:defRPr>
            </a:lvl5pPr>
            <a:lvl6pPr marL="2514600" indent="-228600" eaLnBrk="0" fontAlgn="base" hangingPunct="0">
              <a:spcBef>
                <a:spcPct val="0"/>
              </a:spcBef>
              <a:spcAft>
                <a:spcPct val="0"/>
              </a:spcAft>
              <a:tabLst>
                <a:tab pos="723900" algn="l"/>
                <a:tab pos="1447800" algn="l"/>
                <a:tab pos="2171700" algn="l"/>
                <a:tab pos="2895600" algn="l"/>
              </a:tabLst>
              <a:defRPr sz="2400">
                <a:solidFill>
                  <a:schemeClr val="bg1"/>
                </a:solidFill>
                <a:latin typeface="Arial" charset="0"/>
                <a:ea typeface="ＭＳ Ｐゴシック" charset="0"/>
              </a:defRPr>
            </a:lvl6pPr>
            <a:lvl7pPr marL="2971800" indent="-228600" eaLnBrk="0" fontAlgn="base" hangingPunct="0">
              <a:spcBef>
                <a:spcPct val="0"/>
              </a:spcBef>
              <a:spcAft>
                <a:spcPct val="0"/>
              </a:spcAft>
              <a:tabLst>
                <a:tab pos="723900" algn="l"/>
                <a:tab pos="1447800" algn="l"/>
                <a:tab pos="2171700" algn="l"/>
                <a:tab pos="2895600" algn="l"/>
              </a:tabLst>
              <a:defRPr sz="2400">
                <a:solidFill>
                  <a:schemeClr val="bg1"/>
                </a:solidFill>
                <a:latin typeface="Arial" charset="0"/>
                <a:ea typeface="ＭＳ Ｐゴシック" charset="0"/>
              </a:defRPr>
            </a:lvl7pPr>
            <a:lvl8pPr marL="3429000" indent="-228600" eaLnBrk="0" fontAlgn="base" hangingPunct="0">
              <a:spcBef>
                <a:spcPct val="0"/>
              </a:spcBef>
              <a:spcAft>
                <a:spcPct val="0"/>
              </a:spcAft>
              <a:tabLst>
                <a:tab pos="723900" algn="l"/>
                <a:tab pos="1447800" algn="l"/>
                <a:tab pos="2171700" algn="l"/>
                <a:tab pos="2895600" algn="l"/>
              </a:tabLst>
              <a:defRPr sz="2400">
                <a:solidFill>
                  <a:schemeClr val="bg1"/>
                </a:solidFill>
                <a:latin typeface="Arial" charset="0"/>
                <a:ea typeface="ＭＳ Ｐゴシック" charset="0"/>
              </a:defRPr>
            </a:lvl8pPr>
            <a:lvl9pPr marL="3886200" indent="-228600" eaLnBrk="0" fontAlgn="base" hangingPunct="0">
              <a:spcBef>
                <a:spcPct val="0"/>
              </a:spcBef>
              <a:spcAft>
                <a:spcPct val="0"/>
              </a:spcAft>
              <a:tabLst>
                <a:tab pos="723900" algn="l"/>
                <a:tab pos="1447800" algn="l"/>
                <a:tab pos="2171700" algn="l"/>
                <a:tab pos="2895600" algn="l"/>
              </a:tabLst>
              <a:defRPr sz="2400">
                <a:solidFill>
                  <a:schemeClr val="bg1"/>
                </a:solidFill>
                <a:latin typeface="Arial" charset="0"/>
                <a:ea typeface="ＭＳ Ｐゴシック" charset="0"/>
              </a:defRPr>
            </a:lvl9pPr>
          </a:lstStyle>
          <a:p>
            <a:pPr eaLnBrk="1" hangingPunct="1"/>
            <a:fld id="{9DA5B20B-D4B4-8C44-A53C-2326DE30B027}" type="slidenum">
              <a:rPr lang="en-US" sz="1200">
                <a:solidFill>
                  <a:srgbClr val="000000"/>
                </a:solidFill>
                <a:cs typeface="Arial" charset="0"/>
              </a:rPr>
              <a:pPr eaLnBrk="1" hangingPunct="1"/>
              <a:t>40</a:t>
            </a:fld>
            <a:endParaRPr lang="en-US" sz="1200">
              <a:solidFill>
                <a:srgbClr val="000000"/>
              </a:solidFill>
              <a:cs typeface="Arial" charset="0"/>
            </a:endParaRPr>
          </a:p>
        </p:txBody>
      </p:sp>
      <p:sp>
        <p:nvSpPr>
          <p:cNvPr id="64516" name="Rectangle 2"/>
          <p:cNvSpPr>
            <a:spLocks noGrp="1" noRot="1" noChangeAspect="1" noChangeArrowheads="1" noTextEdit="1"/>
          </p:cNvSpPr>
          <p:nvPr>
            <p:ph type="sldImg"/>
          </p:nvPr>
        </p:nvSpPr>
        <p:spPr>
          <a:ln/>
        </p:spPr>
      </p:sp>
    </p:spTree>
    <p:extLst>
      <p:ext uri="{BB962C8B-B14F-4D97-AF65-F5344CB8AC3E}">
        <p14:creationId xmlns:p14="http://schemas.microsoft.com/office/powerpoint/2010/main" val="6734903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6" name="Slide Number Placeholder 5"/>
          <p:cNvSpPr>
            <a:spLocks noGrp="1"/>
          </p:cNvSpPr>
          <p:nvPr>
            <p:ph type="sldNum" sz="quarter" idx="12"/>
          </p:nvPr>
        </p:nvSpPr>
        <p:spPr/>
        <p:txBody>
          <a:bodyPr/>
          <a:lstStyle/>
          <a:p>
            <a:fld id="{5E6A3C3A-A029-4573-BC04-5DA27903A743}"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p>
            <a:fld id="{5E6A3C3A-A029-4573-BC04-5DA27903A74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p>
            <a:fld id="{5E6A3C3A-A029-4573-BC04-5DA27903A743}"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92097"/>
            <a:ext cx="6858000" cy="1803653"/>
          </a:xfrm>
        </p:spPr>
        <p:txBody>
          <a:bodyPr anchor="ctr"/>
          <a:lstStyle>
            <a:lvl1pPr algn="ctr">
              <a:defRPr sz="3750"/>
            </a:lvl1pPr>
          </a:lstStyle>
          <a:p>
            <a:r>
              <a:rPr lang="en-US" dirty="0"/>
              <a:t>Click to edit Master title style</a:t>
            </a:r>
          </a:p>
        </p:txBody>
      </p:sp>
      <p:sp>
        <p:nvSpPr>
          <p:cNvPr id="3" name="Subtitle 2"/>
          <p:cNvSpPr>
            <a:spLocks noGrp="1"/>
          </p:cNvSpPr>
          <p:nvPr>
            <p:ph type="subTitle" idx="1"/>
          </p:nvPr>
        </p:nvSpPr>
        <p:spPr>
          <a:xfrm>
            <a:off x="1143000" y="3001698"/>
            <a:ext cx="6858000" cy="1379802"/>
          </a:xfrm>
        </p:spPr>
        <p:txBody>
          <a:bodyPr/>
          <a:lstStyle>
            <a:lvl1pPr marL="0" indent="0" algn="ctr">
              <a:buNone/>
              <a:defRPr sz="1500"/>
            </a:lvl1pPr>
            <a:lvl2pPr marL="285739" indent="0" algn="ctr">
              <a:buNone/>
              <a:defRPr sz="1250"/>
            </a:lvl2pPr>
            <a:lvl3pPr marL="571477" indent="0" algn="ctr">
              <a:buNone/>
              <a:defRPr sz="1125"/>
            </a:lvl3pPr>
            <a:lvl4pPr marL="857216" indent="0" algn="ctr">
              <a:buNone/>
              <a:defRPr sz="1000"/>
            </a:lvl4pPr>
            <a:lvl5pPr marL="1142954" indent="0" algn="ctr">
              <a:buNone/>
              <a:defRPr sz="1000"/>
            </a:lvl5pPr>
            <a:lvl6pPr marL="1428693" indent="0" algn="ctr">
              <a:buNone/>
              <a:defRPr sz="1000"/>
            </a:lvl6pPr>
            <a:lvl7pPr marL="1714431" indent="0" algn="ctr">
              <a:buNone/>
              <a:defRPr sz="1000"/>
            </a:lvl7pPr>
            <a:lvl8pPr marL="2000170" indent="0" algn="ctr">
              <a:buNone/>
              <a:defRPr sz="1000"/>
            </a:lvl8pPr>
            <a:lvl9pPr marL="2285909" indent="0" algn="ctr">
              <a:buNone/>
              <a:defRPr sz="1000"/>
            </a:lvl9pPr>
          </a:lstStyle>
          <a:p>
            <a:r>
              <a:rPr lang="en-US" dirty="0"/>
              <a:t>Click to edit Master subtitle style</a:t>
            </a:r>
          </a:p>
        </p:txBody>
      </p:sp>
      <p:sp>
        <p:nvSpPr>
          <p:cNvPr id="6" name="Slide Number Placeholder 5"/>
          <p:cNvSpPr>
            <a:spLocks noGrp="1"/>
          </p:cNvSpPr>
          <p:nvPr>
            <p:ph type="sldNum" sz="quarter" idx="12"/>
          </p:nvPr>
        </p:nvSpPr>
        <p:spPr/>
        <p:txBody>
          <a:bodyPr/>
          <a:lstStyle>
            <a:lvl1pPr>
              <a:defRPr sz="1167">
                <a:solidFill>
                  <a:srgbClr val="3C58AD"/>
                </a:solidFill>
                <a:latin typeface="Arial" panose="020B0604020202020204" pitchFamily="34" charset="0"/>
                <a:cs typeface="Arial" panose="020B0604020202020204" pitchFamily="34" charset="0"/>
              </a:defRPr>
            </a:lvl1pPr>
          </a:lstStyle>
          <a:p>
            <a:fld id="{5E6A3C3A-A029-4573-BC04-5DA27903A743}" type="slidenum">
              <a:rPr lang="en-US" smtClean="0"/>
              <a:pPr/>
              <a:t>‹#›</a:t>
            </a:fld>
            <a:endParaRPr lang="en-US" dirty="0"/>
          </a:p>
        </p:txBody>
      </p:sp>
    </p:spTree>
    <p:extLst>
      <p:ext uri="{BB962C8B-B14F-4D97-AF65-F5344CB8AC3E}">
        <p14:creationId xmlns:p14="http://schemas.microsoft.com/office/powerpoint/2010/main" val="11534250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p>
            <a:fld id="{5E6A3C3A-A029-4573-BC04-5DA27903A74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fld id="{5E6A3C3A-A029-4573-BC04-5DA27903A743}"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p:cNvSpPr>
            <a:spLocks noGrp="1"/>
          </p:cNvSpPr>
          <p:nvPr>
            <p:ph type="sldNum" sz="quarter" idx="12"/>
          </p:nvPr>
        </p:nvSpPr>
        <p:spPr/>
        <p:txBody>
          <a:bodyPr/>
          <a:lstStyle/>
          <a:p>
            <a:fld id="{5E6A3C3A-A029-4573-BC04-5DA27903A74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087563"/>
            <a:ext cx="3868340" cy="30704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087563"/>
            <a:ext cx="3887391" cy="30704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lstStyle/>
          <a:p>
            <a:fld id="{5E6A3C3A-A029-4573-BC04-5DA27903A74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5" name="Slide Number Placeholder 4"/>
          <p:cNvSpPr>
            <a:spLocks noGrp="1"/>
          </p:cNvSpPr>
          <p:nvPr>
            <p:ph type="sldNum" sz="quarter" idx="12"/>
          </p:nvPr>
        </p:nvSpPr>
        <p:spPr/>
        <p:txBody>
          <a:bodyPr/>
          <a:lstStyle/>
          <a:p>
            <a:fld id="{5E6A3C3A-A029-4573-BC04-5DA27903A74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E6A3C3A-A029-4573-BC04-5DA27903A74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5E6A3C3A-A029-4573-BC04-5DA27903A743}"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5E6A3C3A-A029-4573-BC04-5DA27903A743}"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w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7207" y="89647"/>
            <a:ext cx="7793866" cy="788894"/>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07207" y="959224"/>
            <a:ext cx="8929217" cy="418824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5E6A3C3A-A029-4573-BC04-5DA27903A743}" type="slidenum">
              <a:rPr lang="en-US" smtClean="0"/>
              <a:pPr/>
              <a:t>‹#›</a:t>
            </a:fld>
            <a:endParaRPr lang="en-US" dirty="0"/>
          </a:p>
        </p:txBody>
      </p:sp>
      <p:pic>
        <p:nvPicPr>
          <p:cNvPr id="48" name="Picture 47"/>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8000476" y="177254"/>
            <a:ext cx="997802" cy="613680"/>
          </a:xfrm>
          <a:prstGeom prst="rect">
            <a:avLst/>
          </a:prstGeom>
        </p:spPr>
      </p:pic>
    </p:spTree>
    <p:extLst>
      <p:ext uri="{BB962C8B-B14F-4D97-AF65-F5344CB8AC3E}">
        <p14:creationId xmlns:p14="http://schemas.microsoft.com/office/powerpoint/2010/main" val="230656076"/>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73" r:id="rId12"/>
  </p:sldLayoutIdLst>
  <p:hf sldNum="0" hdr="0" ftr="0" dt="0"/>
  <p:txStyles>
    <p:titleStyle>
      <a:lvl1pPr algn="l" defTabSz="685800" rtl="0" eaLnBrk="1" latinLnBrk="0" hangingPunct="1">
        <a:lnSpc>
          <a:spcPct val="90000"/>
        </a:lnSpc>
        <a:spcBef>
          <a:spcPct val="0"/>
        </a:spcBef>
        <a:buNone/>
        <a:defRPr sz="3300" kern="1200">
          <a:solidFill>
            <a:srgbClr val="002F6C"/>
          </a:solidFill>
          <a:latin typeface="Trebuchet MS" charset="0"/>
          <a:ea typeface="Trebuchet MS" charset="0"/>
          <a:cs typeface="Trebuchet MS" charset="0"/>
        </a:defRPr>
      </a:lvl1pPr>
    </p:titleStyle>
    <p:bodyStyle>
      <a:lvl1pPr marL="171450" indent="-171450" algn="l" defTabSz="685800" rtl="0" eaLnBrk="1" latinLnBrk="0" hangingPunct="1">
        <a:lnSpc>
          <a:spcPct val="100000"/>
        </a:lnSpc>
        <a:spcBef>
          <a:spcPts val="750"/>
        </a:spcBef>
        <a:spcAft>
          <a:spcPts val="0"/>
        </a:spcAft>
        <a:buFont typeface="Arial" panose="020B0604020202020204" pitchFamily="34" charset="0"/>
        <a:buChar char="•"/>
        <a:defRPr sz="2800" kern="1200">
          <a:solidFill>
            <a:schemeClr val="tx1"/>
          </a:solidFill>
          <a:latin typeface="Helvetica" charset="0"/>
          <a:ea typeface="Helvetica" charset="0"/>
          <a:cs typeface="Helvetica" charset="0"/>
        </a:defRPr>
      </a:lvl1pPr>
      <a:lvl2pPr marL="514350" indent="-171450" algn="l" defTabSz="685800" rtl="0" eaLnBrk="1" latinLnBrk="0" hangingPunct="1">
        <a:lnSpc>
          <a:spcPct val="100000"/>
        </a:lnSpc>
        <a:spcBef>
          <a:spcPts val="375"/>
        </a:spcBef>
        <a:spcAft>
          <a:spcPts val="0"/>
        </a:spcAft>
        <a:buFont typeface="Arial" panose="020B0604020202020204" pitchFamily="34" charset="0"/>
        <a:buChar char="•"/>
        <a:defRPr sz="2400" kern="1200">
          <a:solidFill>
            <a:schemeClr val="tx1"/>
          </a:solidFill>
          <a:latin typeface="Helvetica" charset="0"/>
          <a:ea typeface="Helvetica" charset="0"/>
          <a:cs typeface="Helvetica" charset="0"/>
        </a:defRPr>
      </a:lvl2pPr>
      <a:lvl3pPr marL="857250" indent="-171450" algn="l" defTabSz="685800" rtl="0" eaLnBrk="1" latinLnBrk="0" hangingPunct="1">
        <a:lnSpc>
          <a:spcPct val="100000"/>
        </a:lnSpc>
        <a:spcBef>
          <a:spcPts val="375"/>
        </a:spcBef>
        <a:spcAft>
          <a:spcPts val="0"/>
        </a:spcAft>
        <a:buFont typeface="Arial" panose="020B0604020202020204" pitchFamily="34" charset="0"/>
        <a:buChar char="•"/>
        <a:defRPr sz="1800" kern="1200">
          <a:solidFill>
            <a:schemeClr val="tx1"/>
          </a:solidFill>
          <a:latin typeface="Helvetica" charset="0"/>
          <a:ea typeface="Helvetica" charset="0"/>
          <a:cs typeface="Helvetica" charset="0"/>
        </a:defRPr>
      </a:lvl3pPr>
      <a:lvl4pPr marL="1200150" indent="-171450" algn="l" defTabSz="685800" rtl="0" eaLnBrk="1" latinLnBrk="0" hangingPunct="1">
        <a:lnSpc>
          <a:spcPct val="100000"/>
        </a:lnSpc>
        <a:spcBef>
          <a:spcPts val="375"/>
        </a:spcBef>
        <a:spcAft>
          <a:spcPts val="0"/>
        </a:spcAft>
        <a:buFont typeface="Arial" panose="020B0604020202020204" pitchFamily="34" charset="0"/>
        <a:buChar char="•"/>
        <a:defRPr sz="1600" kern="1200">
          <a:solidFill>
            <a:schemeClr val="tx1"/>
          </a:solidFill>
          <a:latin typeface="Helvetica" charset="0"/>
          <a:ea typeface="Helvetica" charset="0"/>
          <a:cs typeface="Helvetica" charset="0"/>
        </a:defRPr>
      </a:lvl4pPr>
      <a:lvl5pPr marL="1543050" indent="-171450" algn="l" defTabSz="685800" rtl="0" eaLnBrk="1" latinLnBrk="0" hangingPunct="1">
        <a:lnSpc>
          <a:spcPct val="100000"/>
        </a:lnSpc>
        <a:spcBef>
          <a:spcPts val="375"/>
        </a:spcBef>
        <a:spcAft>
          <a:spcPts val="0"/>
        </a:spcAft>
        <a:buFont typeface="Arial" panose="020B0604020202020204" pitchFamily="34" charset="0"/>
        <a:buChar char="•"/>
        <a:defRPr sz="1600" kern="1200">
          <a:solidFill>
            <a:schemeClr val="tx1"/>
          </a:solidFill>
          <a:latin typeface="Helvetica" charset="0"/>
          <a:ea typeface="Helvetica" charset="0"/>
          <a:cs typeface="Helvetica"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bradjc@virginia.edu"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www.cs.virginia.edu/~bjc8c/class/cs6456-f19/"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xml"/><Relationship Id="rId1" Type="http://schemas.openxmlformats.org/officeDocument/2006/relationships/vmlDrawing" Target="../drawings/vmlDrawing1.vml"/><Relationship Id="rId4" Type="http://schemas.openxmlformats.org/officeDocument/2006/relationships/image" Target="../media/image13.e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6.xml"/><Relationship Id="rId1" Type="http://schemas.openxmlformats.org/officeDocument/2006/relationships/vmlDrawing" Target="../drawings/vmlDrawing2.vml"/><Relationship Id="rId4" Type="http://schemas.openxmlformats.org/officeDocument/2006/relationships/image" Target="../media/image13.e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b="1" dirty="0"/>
              <a:t>CS6456: Graduate Operating Systems</a:t>
            </a:r>
            <a:endParaRPr lang="en-US" dirty="0"/>
          </a:p>
        </p:txBody>
      </p:sp>
      <p:sp>
        <p:nvSpPr>
          <p:cNvPr id="3" name="Subtitle 2"/>
          <p:cNvSpPr>
            <a:spLocks noGrp="1"/>
          </p:cNvSpPr>
          <p:nvPr>
            <p:ph type="subTitle" idx="1"/>
          </p:nvPr>
        </p:nvSpPr>
        <p:spPr>
          <a:xfrm>
            <a:off x="1143000" y="3421063"/>
            <a:ext cx="6858000" cy="1379802"/>
          </a:xfrm>
        </p:spPr>
        <p:txBody>
          <a:bodyPr>
            <a:normAutofit/>
          </a:bodyPr>
          <a:lstStyle/>
          <a:p>
            <a:r>
              <a:rPr lang="en-US" dirty="0"/>
              <a:t>Brad Campbell </a:t>
            </a:r>
            <a:r>
              <a:rPr lang="mr-IN" dirty="0"/>
              <a:t>–</a:t>
            </a:r>
            <a:r>
              <a:rPr lang="en-US" dirty="0"/>
              <a:t> </a:t>
            </a:r>
            <a:r>
              <a:rPr lang="en-US" dirty="0">
                <a:hlinkClick r:id="rId3"/>
              </a:rPr>
              <a:t>bradjc@virginia.edu</a:t>
            </a:r>
            <a:endParaRPr lang="en-US" dirty="0"/>
          </a:p>
          <a:p>
            <a:r>
              <a:rPr lang="en-US" dirty="0">
                <a:hlinkClick r:id="rId4"/>
              </a:rPr>
              <a:t>https://www.cs.virginia.edu/~bjc8c/class/cs6456-f19/</a:t>
            </a:r>
            <a:endParaRPr lang="en-US" dirty="0"/>
          </a:p>
        </p:txBody>
      </p:sp>
    </p:spTree>
    <p:extLst>
      <p:ext uri="{BB962C8B-B14F-4D97-AF65-F5344CB8AC3E}">
        <p14:creationId xmlns:p14="http://schemas.microsoft.com/office/powerpoint/2010/main" val="32250640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Virtualization on x86 architecture</a:t>
            </a:r>
          </a:p>
        </p:txBody>
      </p:sp>
      <p:sp>
        <p:nvSpPr>
          <p:cNvPr id="3" name="内容占位符 2"/>
          <p:cNvSpPr>
            <a:spLocks noGrp="1"/>
          </p:cNvSpPr>
          <p:nvPr>
            <p:ph idx="1"/>
          </p:nvPr>
        </p:nvSpPr>
        <p:spPr/>
        <p:txBody>
          <a:bodyPr/>
          <a:lstStyle/>
          <a:p>
            <a:r>
              <a:rPr lang="en-US" dirty="0"/>
              <a:t>Challenges</a:t>
            </a:r>
          </a:p>
          <a:p>
            <a:pPr lvl="1"/>
            <a:r>
              <a:rPr lang="en-US" dirty="0"/>
              <a:t>Correctness: not all privileged instructions produce traps!</a:t>
            </a:r>
          </a:p>
          <a:p>
            <a:pPr lvl="2"/>
            <a:r>
              <a:rPr lang="en-US" dirty="0"/>
              <a:t>Example: </a:t>
            </a:r>
            <a:r>
              <a:rPr lang="en-US" dirty="0" err="1"/>
              <a:t>popf</a:t>
            </a:r>
            <a:endParaRPr lang="en-US" dirty="0"/>
          </a:p>
          <a:p>
            <a:pPr lvl="3"/>
            <a:r>
              <a:rPr lang="en-US" dirty="0" err="1"/>
              <a:t>popf</a:t>
            </a:r>
            <a:r>
              <a:rPr lang="en-US" dirty="0"/>
              <a:t> does different things in kernel mode vs. user mode</a:t>
            </a:r>
          </a:p>
          <a:p>
            <a:pPr lvl="1"/>
            <a:r>
              <a:rPr lang="en-US" dirty="0"/>
              <a:t>Performance:</a:t>
            </a:r>
          </a:p>
          <a:p>
            <a:pPr lvl="2"/>
            <a:r>
              <a:rPr lang="en-US" dirty="0"/>
              <a:t>System calls: traps in both enter and exit (10X)</a:t>
            </a:r>
          </a:p>
          <a:p>
            <a:pPr lvl="2"/>
            <a:r>
              <a:rPr lang="en-US" dirty="0"/>
              <a:t>I/O performance: high CPU overhead</a:t>
            </a:r>
          </a:p>
          <a:p>
            <a:pPr lvl="2"/>
            <a:r>
              <a:rPr lang="en-US" dirty="0"/>
              <a:t>Virtual memory: no software-controlled TLB</a:t>
            </a:r>
          </a:p>
        </p:txBody>
      </p:sp>
    </p:spTree>
    <p:extLst>
      <p:ext uri="{BB962C8B-B14F-4D97-AF65-F5344CB8AC3E}">
        <p14:creationId xmlns:p14="http://schemas.microsoft.com/office/powerpoint/2010/main" val="2613046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1000"/>
                                        <p:tgtEl>
                                          <p:spTgt spid="3">
                                            <p:txEl>
                                              <p:pRg st="4" end="4"/>
                                            </p:txEl>
                                          </p:spTgt>
                                        </p:tgtEl>
                                      </p:cBhvr>
                                    </p:animEffect>
                                    <p:anim calcmode="lin" valueType="num">
                                      <p:cBhvr>
                                        <p:cTn id="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fade">
                                      <p:cBhvr>
                                        <p:cTn id="12" dur="1000"/>
                                        <p:tgtEl>
                                          <p:spTgt spid="3">
                                            <p:txEl>
                                              <p:pRg st="5" end="5"/>
                                            </p:txEl>
                                          </p:spTgt>
                                        </p:tgtEl>
                                      </p:cBhvr>
                                    </p:animEffect>
                                    <p:anim calcmode="lin" valueType="num">
                                      <p:cBhvr>
                                        <p:cTn id="1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fade">
                                      <p:cBhvr>
                                        <p:cTn id="17" dur="1000"/>
                                        <p:tgtEl>
                                          <p:spTgt spid="3">
                                            <p:txEl>
                                              <p:pRg st="6" end="6"/>
                                            </p:txEl>
                                          </p:spTgt>
                                        </p:tgtEl>
                                      </p:cBhvr>
                                    </p:animEffect>
                                    <p:anim calcmode="lin" valueType="num">
                                      <p:cBhvr>
                                        <p:cTn id="1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6" end="6"/>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fade">
                                      <p:cBhvr>
                                        <p:cTn id="22" dur="1000"/>
                                        <p:tgtEl>
                                          <p:spTgt spid="3">
                                            <p:txEl>
                                              <p:pRg st="7" end="7"/>
                                            </p:txEl>
                                          </p:spTgt>
                                        </p:tgtEl>
                                      </p:cBhvr>
                                    </p:animEffect>
                                    <p:anim calcmode="lin" valueType="num">
                                      <p:cBhvr>
                                        <p:cTn id="2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Virtualization on x86 architecture</a:t>
            </a:r>
          </a:p>
        </p:txBody>
      </p:sp>
      <p:sp>
        <p:nvSpPr>
          <p:cNvPr id="3" name="内容占位符 2"/>
          <p:cNvSpPr>
            <a:spLocks noGrp="1"/>
          </p:cNvSpPr>
          <p:nvPr>
            <p:ph idx="1"/>
          </p:nvPr>
        </p:nvSpPr>
        <p:spPr/>
        <p:txBody>
          <a:bodyPr/>
          <a:lstStyle/>
          <a:p>
            <a:r>
              <a:rPr lang="en-US" dirty="0"/>
              <a:t>Solutions:</a:t>
            </a:r>
          </a:p>
          <a:p>
            <a:pPr lvl="1"/>
            <a:r>
              <a:rPr lang="en-US" dirty="0"/>
              <a:t>Dynamic binary translation &amp; shadow page table</a:t>
            </a:r>
          </a:p>
          <a:p>
            <a:pPr lvl="1"/>
            <a:r>
              <a:rPr lang="en-US" dirty="0"/>
              <a:t>Para-virtualization (Xen)</a:t>
            </a:r>
          </a:p>
          <a:p>
            <a:pPr lvl="1"/>
            <a:r>
              <a:rPr lang="en-US" dirty="0"/>
              <a:t>Hardware extension</a:t>
            </a:r>
          </a:p>
        </p:txBody>
      </p:sp>
    </p:spTree>
    <p:extLst>
      <p:ext uri="{BB962C8B-B14F-4D97-AF65-F5344CB8AC3E}">
        <p14:creationId xmlns:p14="http://schemas.microsoft.com/office/powerpoint/2010/main" val="36320382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Dynamic binary translation</a:t>
            </a:r>
          </a:p>
        </p:txBody>
      </p:sp>
      <p:sp>
        <p:nvSpPr>
          <p:cNvPr id="3" name="内容占位符 2"/>
          <p:cNvSpPr>
            <a:spLocks noGrp="1"/>
          </p:cNvSpPr>
          <p:nvPr>
            <p:ph idx="1"/>
          </p:nvPr>
        </p:nvSpPr>
        <p:spPr/>
        <p:txBody>
          <a:bodyPr/>
          <a:lstStyle/>
          <a:p>
            <a:r>
              <a:rPr lang="en-US" dirty="0"/>
              <a:t>Idea: intercept privileged instructions by changing the binary</a:t>
            </a:r>
          </a:p>
          <a:p>
            <a:r>
              <a:rPr lang="en-US" dirty="0"/>
              <a:t>Cannot patch the guest kernel directly (would be visible to guests)</a:t>
            </a:r>
          </a:p>
          <a:p>
            <a:r>
              <a:rPr lang="en-US" dirty="0"/>
              <a:t>Solution: make a copy, change it, and execute it from there</a:t>
            </a:r>
          </a:p>
          <a:p>
            <a:pPr lvl="1"/>
            <a:r>
              <a:rPr lang="en-US" dirty="0"/>
              <a:t>Use a cache to improve the performance</a:t>
            </a:r>
          </a:p>
        </p:txBody>
      </p:sp>
    </p:spTree>
    <p:extLst>
      <p:ext uri="{BB962C8B-B14F-4D97-AF65-F5344CB8AC3E}">
        <p14:creationId xmlns:p14="http://schemas.microsoft.com/office/powerpoint/2010/main" val="37004887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AF3C7-6B1E-734D-AB78-533D2DE915EC}"/>
              </a:ext>
            </a:extLst>
          </p:cNvPr>
          <p:cNvSpPr>
            <a:spLocks noGrp="1"/>
          </p:cNvSpPr>
          <p:nvPr>
            <p:ph type="title"/>
          </p:nvPr>
        </p:nvSpPr>
        <p:spPr/>
        <p:txBody>
          <a:bodyPr/>
          <a:lstStyle/>
          <a:p>
            <a:r>
              <a:rPr lang="en-US" dirty="0"/>
              <a:t>Binary translation</a:t>
            </a:r>
          </a:p>
        </p:txBody>
      </p:sp>
      <p:sp>
        <p:nvSpPr>
          <p:cNvPr id="3" name="Content Placeholder 2">
            <a:extLst>
              <a:ext uri="{FF2B5EF4-FFF2-40B4-BE49-F238E27FC236}">
                <a16:creationId xmlns:a16="http://schemas.microsoft.com/office/drawing/2014/main" id="{9601DC0C-100D-B049-AFEB-3B8D405946DD}"/>
              </a:ext>
            </a:extLst>
          </p:cNvPr>
          <p:cNvSpPr>
            <a:spLocks noGrp="1"/>
          </p:cNvSpPr>
          <p:nvPr>
            <p:ph idx="1"/>
          </p:nvPr>
        </p:nvSpPr>
        <p:spPr>
          <a:xfrm>
            <a:off x="107207" y="2149942"/>
            <a:ext cx="8929217" cy="2997528"/>
          </a:xfrm>
        </p:spPr>
        <p:txBody>
          <a:bodyPr>
            <a:normAutofit fontScale="77500" lnSpcReduction="20000"/>
          </a:bodyPr>
          <a:lstStyle/>
          <a:p>
            <a:r>
              <a:rPr lang="en-US" b="1" dirty="0"/>
              <a:t>Directly execute unprivileged guest application code</a:t>
            </a:r>
          </a:p>
          <a:p>
            <a:pPr marL="285739" indent="-285739"/>
            <a:r>
              <a:rPr lang="en-US" dirty="0"/>
              <a:t>Will run at full speed until it traps, we get an interrupt, etc.</a:t>
            </a:r>
          </a:p>
          <a:p>
            <a:r>
              <a:rPr lang="en-US" b="1" dirty="0"/>
              <a:t>“Binary translate” all guest kernel code, run it unprivileged</a:t>
            </a:r>
          </a:p>
          <a:p>
            <a:pPr marL="285739" indent="-285739"/>
            <a:r>
              <a:rPr lang="en-US" dirty="0"/>
              <a:t>Since x86 has non-virtualizable instructions, </a:t>
            </a:r>
            <a:r>
              <a:rPr lang="en-US" i="1" dirty="0"/>
              <a:t>proactively </a:t>
            </a:r>
            <a:r>
              <a:rPr lang="en-US" dirty="0"/>
              <a:t>transfer control to the VMM (no need for traps)</a:t>
            </a:r>
          </a:p>
          <a:p>
            <a:pPr marL="285739" indent="-285739"/>
            <a:r>
              <a:rPr lang="en-US" dirty="0"/>
              <a:t>Safe instructions are emitted without change</a:t>
            </a:r>
          </a:p>
          <a:p>
            <a:pPr marL="285739" indent="-285739"/>
            <a:r>
              <a:rPr lang="en-US" dirty="0"/>
              <a:t>For “unsafe” instructions, emit a controlled emulation sequence</a:t>
            </a:r>
          </a:p>
          <a:p>
            <a:pPr marL="285739" indent="-285739"/>
            <a:r>
              <a:rPr lang="en-US" dirty="0"/>
              <a:t>VMM translation cache for good performance</a:t>
            </a:r>
          </a:p>
          <a:p>
            <a:endParaRPr lang="en-US" dirty="0"/>
          </a:p>
        </p:txBody>
      </p:sp>
      <p:pic>
        <p:nvPicPr>
          <p:cNvPr id="7" name="Picture 6"/>
          <p:cNvPicPr/>
          <p:nvPr/>
        </p:nvPicPr>
        <p:blipFill>
          <a:blip r:embed="rId3"/>
          <a:stretch>
            <a:fillRect/>
          </a:stretch>
        </p:blipFill>
        <p:spPr>
          <a:xfrm>
            <a:off x="4004140" y="200367"/>
            <a:ext cx="4862513" cy="1838854"/>
          </a:xfrm>
          <a:prstGeom prst="rect">
            <a:avLst/>
          </a:prstGeom>
        </p:spPr>
      </p:pic>
    </p:spTree>
    <p:extLst>
      <p:ext uri="{BB962C8B-B14F-4D97-AF65-F5344CB8AC3E}">
        <p14:creationId xmlns:p14="http://schemas.microsoft.com/office/powerpoint/2010/main" val="39289489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A13F9-E948-ED42-A72C-FD266F4784AB}"/>
              </a:ext>
            </a:extLst>
          </p:cNvPr>
          <p:cNvSpPr>
            <a:spLocks noGrp="1"/>
          </p:cNvSpPr>
          <p:nvPr>
            <p:ph type="title"/>
          </p:nvPr>
        </p:nvSpPr>
        <p:spPr/>
        <p:txBody>
          <a:bodyPr/>
          <a:lstStyle/>
          <a:p>
            <a:r>
              <a:rPr lang="en-US" dirty="0"/>
              <a:t>How does VMWare do this?</a:t>
            </a:r>
          </a:p>
        </p:txBody>
      </p:sp>
      <p:sp>
        <p:nvSpPr>
          <p:cNvPr id="3" name="Content Placeholder 2">
            <a:extLst>
              <a:ext uri="{FF2B5EF4-FFF2-40B4-BE49-F238E27FC236}">
                <a16:creationId xmlns:a16="http://schemas.microsoft.com/office/drawing/2014/main" id="{80A7AFCE-3F30-644D-93B6-24AD317517D3}"/>
              </a:ext>
            </a:extLst>
          </p:cNvPr>
          <p:cNvSpPr>
            <a:spLocks noGrp="1"/>
          </p:cNvSpPr>
          <p:nvPr>
            <p:ph idx="1"/>
          </p:nvPr>
        </p:nvSpPr>
        <p:spPr/>
        <p:txBody>
          <a:bodyPr>
            <a:normAutofit fontScale="77500" lnSpcReduction="20000"/>
          </a:bodyPr>
          <a:lstStyle/>
          <a:p>
            <a:r>
              <a:rPr lang="en-US" b="1" dirty="0"/>
              <a:t>Binary </a:t>
            </a:r>
            <a:r>
              <a:rPr lang="en-US" dirty="0"/>
              <a:t>– input is x86 “hex”, not source</a:t>
            </a:r>
          </a:p>
          <a:p>
            <a:endParaRPr lang="en-US" dirty="0"/>
          </a:p>
          <a:p>
            <a:r>
              <a:rPr lang="en-US" b="1" dirty="0"/>
              <a:t>Dynamic </a:t>
            </a:r>
            <a:r>
              <a:rPr lang="en-US" dirty="0"/>
              <a:t>– interleave translation and execution</a:t>
            </a:r>
          </a:p>
          <a:p>
            <a:endParaRPr lang="en-US" dirty="0"/>
          </a:p>
          <a:p>
            <a:r>
              <a:rPr lang="en-US" b="1" dirty="0"/>
              <a:t>On Demand </a:t>
            </a:r>
            <a:r>
              <a:rPr lang="en-US" dirty="0"/>
              <a:t>– translate only what about to execute (lazy)</a:t>
            </a:r>
          </a:p>
          <a:p>
            <a:endParaRPr lang="en-US" dirty="0"/>
          </a:p>
          <a:p>
            <a:r>
              <a:rPr lang="en-US" b="1" dirty="0"/>
              <a:t>System Level </a:t>
            </a:r>
            <a:r>
              <a:rPr lang="en-US" dirty="0"/>
              <a:t>– makes no assumptions about guest code</a:t>
            </a:r>
          </a:p>
          <a:p>
            <a:endParaRPr lang="en-US" dirty="0"/>
          </a:p>
          <a:p>
            <a:r>
              <a:rPr lang="en-US" b="1" dirty="0" err="1"/>
              <a:t>Subsetting</a:t>
            </a:r>
            <a:r>
              <a:rPr lang="en-US" b="1" dirty="0"/>
              <a:t> </a:t>
            </a:r>
            <a:r>
              <a:rPr lang="en-US" dirty="0"/>
              <a:t>– full x86 to safe subset</a:t>
            </a:r>
          </a:p>
          <a:p>
            <a:endParaRPr lang="en-US" dirty="0"/>
          </a:p>
          <a:p>
            <a:r>
              <a:rPr lang="en-US" b="1" dirty="0"/>
              <a:t>Adaptive </a:t>
            </a:r>
            <a:r>
              <a:rPr lang="en-US" dirty="0"/>
              <a:t>– adjust translations based on guest behavior</a:t>
            </a:r>
            <a:endParaRPr lang="en-US" sz="4000" dirty="0"/>
          </a:p>
          <a:p>
            <a:endParaRPr lang="en-US" dirty="0"/>
          </a:p>
        </p:txBody>
      </p:sp>
    </p:spTree>
    <p:extLst>
      <p:ext uri="{BB962C8B-B14F-4D97-AF65-F5344CB8AC3E}">
        <p14:creationId xmlns:p14="http://schemas.microsoft.com/office/powerpoint/2010/main" val="18116195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CF975-CDB8-EE4D-9D30-E4E573F86000}"/>
              </a:ext>
            </a:extLst>
          </p:cNvPr>
          <p:cNvSpPr>
            <a:spLocks noGrp="1"/>
          </p:cNvSpPr>
          <p:nvPr>
            <p:ph type="title"/>
          </p:nvPr>
        </p:nvSpPr>
        <p:spPr/>
        <p:txBody>
          <a:bodyPr>
            <a:normAutofit fontScale="90000"/>
          </a:bodyPr>
          <a:lstStyle/>
          <a:p>
            <a:r>
              <a:rPr lang="en-US" dirty="0"/>
              <a:t>Convert unsafe operations and cache them</a:t>
            </a:r>
          </a:p>
        </p:txBody>
      </p:sp>
      <p:sp>
        <p:nvSpPr>
          <p:cNvPr id="6" name="TextBox 5"/>
          <p:cNvSpPr txBox="1"/>
          <p:nvPr/>
        </p:nvSpPr>
        <p:spPr>
          <a:xfrm>
            <a:off x="3171477" y="1205970"/>
            <a:ext cx="5083523" cy="2862322"/>
          </a:xfrm>
          <a:prstGeom prst="rect">
            <a:avLst/>
          </a:prstGeom>
          <a:noFill/>
        </p:spPr>
        <p:txBody>
          <a:bodyPr wrap="square" rtlCol="0">
            <a:spAutoFit/>
          </a:bodyPr>
          <a:lstStyle/>
          <a:p>
            <a:r>
              <a:rPr lang="en-US" sz="2000" b="1" dirty="0">
                <a:latin typeface="Helvetica" pitchFamily="2" charset="0"/>
              </a:rPr>
              <a:t>Each Translator Invocation</a:t>
            </a:r>
          </a:p>
          <a:p>
            <a:r>
              <a:rPr lang="en-US" sz="2000" dirty="0">
                <a:latin typeface="Helvetica" pitchFamily="2" charset="0"/>
              </a:rPr>
              <a:t>• Consume a basic block (BB)</a:t>
            </a:r>
          </a:p>
          <a:p>
            <a:r>
              <a:rPr lang="en-US" sz="2000" dirty="0">
                <a:latin typeface="Helvetica" pitchFamily="2" charset="0"/>
              </a:rPr>
              <a:t>• Produce a compiled code fragment (CCF)</a:t>
            </a:r>
          </a:p>
          <a:p>
            <a:endParaRPr lang="en-US" sz="2000" dirty="0">
              <a:latin typeface="Helvetica" pitchFamily="2" charset="0"/>
            </a:endParaRPr>
          </a:p>
          <a:p>
            <a:r>
              <a:rPr lang="en-US" sz="2000" b="1" dirty="0">
                <a:latin typeface="Helvetica" pitchFamily="2" charset="0"/>
              </a:rPr>
              <a:t>Store CCF in Translation Cache</a:t>
            </a:r>
          </a:p>
          <a:p>
            <a:r>
              <a:rPr lang="en-US" sz="2000" dirty="0">
                <a:latin typeface="Helvetica" pitchFamily="2" charset="0"/>
              </a:rPr>
              <a:t>• Future reuse</a:t>
            </a:r>
          </a:p>
          <a:p>
            <a:r>
              <a:rPr lang="en-US" sz="2000" dirty="0">
                <a:latin typeface="Helvetica" pitchFamily="2" charset="0"/>
              </a:rPr>
              <a:t>• Capture working set of guest kernel</a:t>
            </a:r>
          </a:p>
          <a:p>
            <a:r>
              <a:rPr lang="en-US" sz="2000" dirty="0">
                <a:latin typeface="Helvetica" pitchFamily="2" charset="0"/>
              </a:rPr>
              <a:t>• Amortize translation costs</a:t>
            </a:r>
          </a:p>
          <a:p>
            <a:r>
              <a:rPr lang="en-US" sz="2000" dirty="0">
                <a:latin typeface="Helvetica" pitchFamily="2" charset="0"/>
              </a:rPr>
              <a:t>• Not “patching in place”</a:t>
            </a:r>
            <a:endParaRPr lang="en-US" sz="4000" dirty="0">
              <a:latin typeface="Helvetica" pitchFamily="2" charset="0"/>
            </a:endParaRPr>
          </a:p>
        </p:txBody>
      </p:sp>
      <p:sp>
        <p:nvSpPr>
          <p:cNvPr id="14" name="Rectangle 22"/>
          <p:cNvSpPr>
            <a:spLocks noChangeArrowheads="1"/>
          </p:cNvSpPr>
          <p:nvPr/>
        </p:nvSpPr>
        <p:spPr bwMode="auto">
          <a:xfrm>
            <a:off x="1474107" y="868750"/>
            <a:ext cx="1406866"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6200" tIns="38100" rIns="76200" bIns="38100"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761970" eaLnBrk="0" fontAlgn="base" hangingPunct="0">
              <a:spcBef>
                <a:spcPct val="0"/>
              </a:spcBef>
              <a:spcAft>
                <a:spcPct val="0"/>
              </a:spcAft>
            </a:pPr>
            <a:r>
              <a:rPr lang="en-US" altLang="en-US" sz="1667" b="1" dirty="0">
                <a:solidFill>
                  <a:srgbClr val="000000"/>
                </a:solidFill>
                <a:ea typeface="Arial" panose="020B0604020202020204" pitchFamily="34" charset="0"/>
              </a:rPr>
              <a:t>Input: BB</a:t>
            </a:r>
            <a:endParaRPr lang="en-US" altLang="en-US" sz="667" dirty="0"/>
          </a:p>
          <a:p>
            <a:pPr defTabSz="761970" eaLnBrk="0" fontAlgn="base" hangingPunct="0">
              <a:spcBef>
                <a:spcPct val="0"/>
              </a:spcBef>
              <a:spcAft>
                <a:spcPct val="0"/>
              </a:spcAft>
            </a:pPr>
            <a:r>
              <a:rPr lang="en-US" altLang="en-US" sz="1333" b="1" dirty="0">
                <a:solidFill>
                  <a:srgbClr val="000000"/>
                </a:solidFill>
                <a:ea typeface="Courier New" panose="02070309020205020404" pitchFamily="49" charset="0"/>
              </a:rPr>
              <a:t>55 </a:t>
            </a:r>
            <a:r>
              <a:rPr lang="en-US" altLang="en-US" sz="1333" b="1" dirty="0" err="1">
                <a:solidFill>
                  <a:srgbClr val="000000"/>
                </a:solidFill>
                <a:ea typeface="Courier New" panose="02070309020205020404" pitchFamily="49" charset="0"/>
              </a:rPr>
              <a:t>ff</a:t>
            </a:r>
            <a:r>
              <a:rPr lang="en-US" altLang="en-US" sz="1333" b="1" dirty="0">
                <a:solidFill>
                  <a:srgbClr val="000000"/>
                </a:solidFill>
                <a:ea typeface="Courier New" panose="02070309020205020404" pitchFamily="49" charset="0"/>
              </a:rPr>
              <a:t> 33 c7 03 ...</a:t>
            </a:r>
            <a:endParaRPr lang="en-US" altLang="en-US" sz="667" dirty="0"/>
          </a:p>
          <a:p>
            <a:pPr defTabSz="761970" eaLnBrk="0" fontAlgn="base" hangingPunct="0">
              <a:spcBef>
                <a:spcPct val="0"/>
              </a:spcBef>
              <a:spcAft>
                <a:spcPct val="0"/>
              </a:spcAft>
            </a:pPr>
            <a:endParaRPr lang="en-US" altLang="en-US" sz="1500" dirty="0"/>
          </a:p>
        </p:txBody>
      </p:sp>
      <p:grpSp>
        <p:nvGrpSpPr>
          <p:cNvPr id="23" name="Group 22"/>
          <p:cNvGrpSpPr/>
          <p:nvPr/>
        </p:nvGrpSpPr>
        <p:grpSpPr>
          <a:xfrm>
            <a:off x="1270000" y="1437692"/>
            <a:ext cx="1573892" cy="2636308"/>
            <a:chOff x="0" y="0"/>
            <a:chExt cx="1857756" cy="3163824"/>
          </a:xfrm>
        </p:grpSpPr>
        <p:sp>
          <p:nvSpPr>
            <p:cNvPr id="24" name="Shape 45820"/>
            <p:cNvSpPr/>
            <p:nvPr/>
          </p:nvSpPr>
          <p:spPr>
            <a:xfrm>
              <a:off x="0" y="1085088"/>
              <a:ext cx="1857756" cy="993648"/>
            </a:xfrm>
            <a:custGeom>
              <a:avLst/>
              <a:gdLst/>
              <a:ahLst/>
              <a:cxnLst/>
              <a:rect l="0" t="0" r="0" b="0"/>
              <a:pathLst>
                <a:path w="1857756" h="993648">
                  <a:moveTo>
                    <a:pt x="1524" y="0"/>
                  </a:moveTo>
                  <a:cubicBezTo>
                    <a:pt x="1524" y="0"/>
                    <a:pt x="0" y="1524"/>
                    <a:pt x="0" y="1524"/>
                  </a:cubicBezTo>
                  <a:lnTo>
                    <a:pt x="0" y="992124"/>
                  </a:lnTo>
                  <a:cubicBezTo>
                    <a:pt x="0" y="993648"/>
                    <a:pt x="1524" y="993648"/>
                    <a:pt x="1524" y="993648"/>
                  </a:cubicBezTo>
                  <a:lnTo>
                    <a:pt x="1856232" y="993648"/>
                  </a:lnTo>
                  <a:cubicBezTo>
                    <a:pt x="1857756" y="993648"/>
                    <a:pt x="1857756" y="993648"/>
                    <a:pt x="1857756" y="992124"/>
                  </a:cubicBezTo>
                  <a:lnTo>
                    <a:pt x="1857756" y="1524"/>
                  </a:lnTo>
                  <a:cubicBezTo>
                    <a:pt x="1857756" y="1524"/>
                    <a:pt x="1857756" y="0"/>
                    <a:pt x="1856232" y="0"/>
                  </a:cubicBezTo>
                  <a:close/>
                </a:path>
              </a:pathLst>
            </a:custGeom>
            <a:ln w="0" cap="rnd">
              <a:round/>
            </a:ln>
          </p:spPr>
          <p:style>
            <a:lnRef idx="1">
              <a:srgbClr val="000000"/>
            </a:lnRef>
            <a:fillRef idx="0">
              <a:srgbClr val="000000">
                <a:alpha val="0"/>
              </a:srgbClr>
            </a:fillRef>
            <a:effectRef idx="0">
              <a:scrgbClr r="0" g="0" b="0"/>
            </a:effectRef>
            <a:fontRef idx="none"/>
          </p:style>
          <p:txBody>
            <a:bodyPr/>
            <a:lstStyle/>
            <a:p>
              <a:endParaRPr lang="en-US" sz="1500"/>
            </a:p>
          </p:txBody>
        </p:sp>
        <p:sp>
          <p:nvSpPr>
            <p:cNvPr id="25" name="Rectangle 24"/>
            <p:cNvSpPr/>
            <p:nvPr/>
          </p:nvSpPr>
          <p:spPr>
            <a:xfrm>
              <a:off x="342899" y="1480948"/>
              <a:ext cx="1558626" cy="325972"/>
            </a:xfrm>
            <a:prstGeom prst="rect">
              <a:avLst/>
            </a:prstGeom>
            <a:ln>
              <a:noFill/>
            </a:ln>
          </p:spPr>
          <p:txBody>
            <a:bodyPr vert="horz" lIns="0" tIns="0" rIns="0" bIns="0" rtlCol="0">
              <a:noAutofit/>
            </a:bodyPr>
            <a:lstStyle/>
            <a:p>
              <a:pPr>
                <a:lnSpc>
                  <a:spcPct val="107000"/>
                </a:lnSpc>
                <a:spcAft>
                  <a:spcPts val="667"/>
                </a:spcAft>
              </a:pPr>
              <a:r>
                <a:rPr lang="en-US" sz="1667" b="1">
                  <a:solidFill>
                    <a:srgbClr val="000000"/>
                  </a:solidFill>
                  <a:latin typeface="Arial" panose="020B0604020202020204" pitchFamily="34" charset="0"/>
                  <a:ea typeface="Arial" panose="020B0604020202020204" pitchFamily="34" charset="0"/>
                </a:rPr>
                <a:t>translator</a:t>
              </a:r>
              <a:endParaRPr lang="en-US" sz="1500">
                <a:solidFill>
                  <a:srgbClr val="33679B"/>
                </a:solidFill>
                <a:latin typeface="Arial" panose="020B0604020202020204" pitchFamily="34" charset="0"/>
                <a:ea typeface="Arial" panose="020B0604020202020204" pitchFamily="34" charset="0"/>
              </a:endParaRPr>
            </a:p>
          </p:txBody>
        </p:sp>
        <p:sp>
          <p:nvSpPr>
            <p:cNvPr id="26" name="Shape 45822"/>
            <p:cNvSpPr/>
            <p:nvPr/>
          </p:nvSpPr>
          <p:spPr>
            <a:xfrm>
              <a:off x="833628" y="0"/>
              <a:ext cx="76200" cy="1077468"/>
            </a:xfrm>
            <a:custGeom>
              <a:avLst/>
              <a:gdLst/>
              <a:ahLst/>
              <a:cxnLst/>
              <a:rect l="0" t="0" r="0" b="0"/>
              <a:pathLst>
                <a:path w="76200" h="1077468">
                  <a:moveTo>
                    <a:pt x="33528" y="0"/>
                  </a:moveTo>
                  <a:lnTo>
                    <a:pt x="36576" y="1524"/>
                  </a:lnTo>
                  <a:lnTo>
                    <a:pt x="38100" y="4572"/>
                  </a:lnTo>
                  <a:lnTo>
                    <a:pt x="42617" y="1001268"/>
                  </a:lnTo>
                  <a:lnTo>
                    <a:pt x="76200" y="1001268"/>
                  </a:lnTo>
                  <a:lnTo>
                    <a:pt x="38100" y="1077468"/>
                  </a:lnTo>
                  <a:lnTo>
                    <a:pt x="0" y="1001268"/>
                  </a:lnTo>
                  <a:lnTo>
                    <a:pt x="33473" y="1001268"/>
                  </a:lnTo>
                  <a:lnTo>
                    <a:pt x="28956" y="4572"/>
                  </a:lnTo>
                  <a:lnTo>
                    <a:pt x="30480" y="1524"/>
                  </a:lnTo>
                  <a:lnTo>
                    <a:pt x="33528" y="0"/>
                  </a:lnTo>
                  <a:close/>
                </a:path>
              </a:pathLst>
            </a:custGeom>
            <a:ln w="0" cap="rnd">
              <a:round/>
            </a:ln>
          </p:spPr>
          <p:style>
            <a:lnRef idx="0">
              <a:srgbClr val="000000">
                <a:alpha val="0"/>
              </a:srgbClr>
            </a:lnRef>
            <a:fillRef idx="1">
              <a:srgbClr val="000000"/>
            </a:fillRef>
            <a:effectRef idx="0">
              <a:scrgbClr r="0" g="0" b="0"/>
            </a:effectRef>
            <a:fontRef idx="none"/>
          </p:style>
          <p:txBody>
            <a:bodyPr/>
            <a:lstStyle/>
            <a:p>
              <a:endParaRPr lang="en-US" sz="1500"/>
            </a:p>
          </p:txBody>
        </p:sp>
        <p:sp>
          <p:nvSpPr>
            <p:cNvPr id="27" name="Shape 45827"/>
            <p:cNvSpPr/>
            <p:nvPr/>
          </p:nvSpPr>
          <p:spPr>
            <a:xfrm>
              <a:off x="833628" y="2084832"/>
              <a:ext cx="76200" cy="1078992"/>
            </a:xfrm>
            <a:custGeom>
              <a:avLst/>
              <a:gdLst/>
              <a:ahLst/>
              <a:cxnLst/>
              <a:rect l="0" t="0" r="0" b="0"/>
              <a:pathLst>
                <a:path w="76200" h="1078992">
                  <a:moveTo>
                    <a:pt x="33528" y="0"/>
                  </a:moveTo>
                  <a:lnTo>
                    <a:pt x="36576" y="1524"/>
                  </a:lnTo>
                  <a:lnTo>
                    <a:pt x="38100" y="4572"/>
                  </a:lnTo>
                  <a:lnTo>
                    <a:pt x="42617" y="1002792"/>
                  </a:lnTo>
                  <a:lnTo>
                    <a:pt x="76200" y="1002792"/>
                  </a:lnTo>
                  <a:lnTo>
                    <a:pt x="38100" y="1078992"/>
                  </a:lnTo>
                  <a:lnTo>
                    <a:pt x="0" y="1002792"/>
                  </a:lnTo>
                  <a:lnTo>
                    <a:pt x="33473" y="1002792"/>
                  </a:lnTo>
                  <a:lnTo>
                    <a:pt x="28956" y="6096"/>
                  </a:lnTo>
                  <a:lnTo>
                    <a:pt x="30480" y="1524"/>
                  </a:lnTo>
                  <a:lnTo>
                    <a:pt x="33528" y="0"/>
                  </a:lnTo>
                  <a:close/>
                </a:path>
              </a:pathLst>
            </a:custGeom>
            <a:ln w="0" cap="rnd">
              <a:round/>
            </a:ln>
          </p:spPr>
          <p:style>
            <a:lnRef idx="0">
              <a:srgbClr val="000000">
                <a:alpha val="0"/>
              </a:srgbClr>
            </a:lnRef>
            <a:fillRef idx="1">
              <a:srgbClr val="000000"/>
            </a:fillRef>
            <a:effectRef idx="0">
              <a:scrgbClr r="0" g="0" b="0"/>
            </a:effectRef>
            <a:fontRef idx="none"/>
          </p:style>
          <p:txBody>
            <a:bodyPr/>
            <a:lstStyle/>
            <a:p>
              <a:endParaRPr lang="en-US" sz="1500"/>
            </a:p>
          </p:txBody>
        </p:sp>
      </p:grpSp>
      <p:sp>
        <p:nvSpPr>
          <p:cNvPr id="15" name="Rectangle 24"/>
          <p:cNvSpPr>
            <a:spLocks noChangeArrowheads="1"/>
          </p:cNvSpPr>
          <p:nvPr/>
        </p:nvSpPr>
        <p:spPr bwMode="auto">
          <a:xfrm>
            <a:off x="1474108" y="3873469"/>
            <a:ext cx="1637393" cy="795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6200" tIns="38100" rIns="76200" bIns="38100"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761970" eaLnBrk="0" fontAlgn="base" hangingPunct="0">
              <a:spcBef>
                <a:spcPct val="0"/>
              </a:spcBef>
              <a:spcAft>
                <a:spcPct val="0"/>
              </a:spcAft>
            </a:pPr>
            <a:endParaRPr lang="en-US" altLang="en-US" sz="1667" b="1" dirty="0">
              <a:solidFill>
                <a:srgbClr val="000000"/>
              </a:solidFill>
              <a:ea typeface="Arial" panose="020B0604020202020204" pitchFamily="34" charset="0"/>
            </a:endParaRPr>
          </a:p>
          <a:p>
            <a:pPr defTabSz="761970" eaLnBrk="0" fontAlgn="base" hangingPunct="0">
              <a:spcBef>
                <a:spcPct val="0"/>
              </a:spcBef>
              <a:spcAft>
                <a:spcPct val="0"/>
              </a:spcAft>
            </a:pPr>
            <a:r>
              <a:rPr lang="en-US" altLang="en-US" sz="1667" b="1" dirty="0">
                <a:solidFill>
                  <a:srgbClr val="000000"/>
                </a:solidFill>
                <a:ea typeface="Arial" panose="020B0604020202020204" pitchFamily="34" charset="0"/>
              </a:rPr>
              <a:t>Output: CCF</a:t>
            </a:r>
            <a:endParaRPr lang="en-US" altLang="en-US" sz="667" dirty="0"/>
          </a:p>
          <a:p>
            <a:pPr defTabSz="761970" eaLnBrk="0" fontAlgn="base" hangingPunct="0">
              <a:spcBef>
                <a:spcPct val="0"/>
              </a:spcBef>
              <a:spcAft>
                <a:spcPct val="0"/>
              </a:spcAft>
            </a:pPr>
            <a:r>
              <a:rPr lang="en-US" altLang="en-US" sz="1333" b="1" dirty="0">
                <a:solidFill>
                  <a:srgbClr val="000000"/>
                </a:solidFill>
                <a:ea typeface="Courier New" panose="02070309020205020404" pitchFamily="49" charset="0"/>
              </a:rPr>
              <a:t>55 </a:t>
            </a:r>
            <a:r>
              <a:rPr lang="en-US" altLang="en-US" sz="1333" b="1" dirty="0" err="1">
                <a:solidFill>
                  <a:srgbClr val="000000"/>
                </a:solidFill>
                <a:ea typeface="Courier New" panose="02070309020205020404" pitchFamily="49" charset="0"/>
              </a:rPr>
              <a:t>ff</a:t>
            </a:r>
            <a:r>
              <a:rPr lang="en-US" altLang="en-US" sz="1333" b="1" dirty="0">
                <a:solidFill>
                  <a:srgbClr val="000000"/>
                </a:solidFill>
                <a:ea typeface="Courier New" panose="02070309020205020404" pitchFamily="49" charset="0"/>
              </a:rPr>
              <a:t> 33 c7 03 ...</a:t>
            </a:r>
            <a:endParaRPr lang="en-US" altLang="en-US" sz="1500" dirty="0"/>
          </a:p>
        </p:txBody>
      </p:sp>
    </p:spTree>
    <p:extLst>
      <p:ext uri="{BB962C8B-B14F-4D97-AF65-F5344CB8AC3E}">
        <p14:creationId xmlns:p14="http://schemas.microsoft.com/office/powerpoint/2010/main" val="15940646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Dynamic binary translation</a:t>
            </a:r>
          </a:p>
        </p:txBody>
      </p:sp>
      <p:sp>
        <p:nvSpPr>
          <p:cNvPr id="3" name="内容占位符 2"/>
          <p:cNvSpPr>
            <a:spLocks noGrp="1"/>
          </p:cNvSpPr>
          <p:nvPr>
            <p:ph idx="1"/>
          </p:nvPr>
        </p:nvSpPr>
        <p:spPr/>
        <p:txBody>
          <a:bodyPr/>
          <a:lstStyle/>
          <a:p>
            <a:r>
              <a:rPr lang="en-US" dirty="0"/>
              <a:t>Pros:</a:t>
            </a:r>
          </a:p>
          <a:p>
            <a:pPr lvl="1"/>
            <a:r>
              <a:rPr lang="en-US" dirty="0"/>
              <a:t>Make x86 </a:t>
            </a:r>
            <a:r>
              <a:rPr lang="en-US" dirty="0" err="1"/>
              <a:t>virtualizable</a:t>
            </a:r>
            <a:endParaRPr lang="en-US" dirty="0"/>
          </a:p>
          <a:p>
            <a:pPr lvl="1"/>
            <a:r>
              <a:rPr lang="en-US" dirty="0"/>
              <a:t>Can reduce traps</a:t>
            </a:r>
          </a:p>
          <a:p>
            <a:r>
              <a:rPr lang="en-US" dirty="0"/>
              <a:t>Cons:</a:t>
            </a:r>
          </a:p>
          <a:p>
            <a:pPr lvl="1"/>
            <a:r>
              <a:rPr lang="en-US" dirty="0"/>
              <a:t>Overhead</a:t>
            </a:r>
          </a:p>
          <a:p>
            <a:pPr lvl="1"/>
            <a:r>
              <a:rPr lang="en-US" dirty="0"/>
              <a:t>Hard to improve system calls, I/O operations</a:t>
            </a:r>
          </a:p>
          <a:p>
            <a:pPr lvl="1"/>
            <a:r>
              <a:rPr lang="en-US" dirty="0"/>
              <a:t>Hard to handle complex code</a:t>
            </a:r>
          </a:p>
        </p:txBody>
      </p:sp>
    </p:spTree>
    <p:extLst>
      <p:ext uri="{BB962C8B-B14F-4D97-AF65-F5344CB8AC3E}">
        <p14:creationId xmlns:p14="http://schemas.microsoft.com/office/powerpoint/2010/main" val="1559874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1000"/>
                                        <p:tgtEl>
                                          <p:spTgt spid="3">
                                            <p:txEl>
                                              <p:pRg st="3" end="3"/>
                                            </p:txEl>
                                          </p:spTgt>
                                        </p:tgtEl>
                                      </p:cBhvr>
                                    </p:animEffect>
                                    <p:anim calcmode="lin" valueType="num">
                                      <p:cBhvr>
                                        <p:cTn id="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3" end="3"/>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1000"/>
                                        <p:tgtEl>
                                          <p:spTgt spid="3">
                                            <p:txEl>
                                              <p:pRg st="4" end="4"/>
                                            </p:txEl>
                                          </p:spTgt>
                                        </p:tgtEl>
                                      </p:cBhvr>
                                    </p:animEffect>
                                    <p:anim calcmode="lin" valueType="num">
                                      <p:cBhvr>
                                        <p:cTn id="1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4" end="4"/>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1000"/>
                                        <p:tgtEl>
                                          <p:spTgt spid="3">
                                            <p:txEl>
                                              <p:pRg st="5" end="5"/>
                                            </p:txEl>
                                          </p:spTgt>
                                        </p:tgtEl>
                                      </p:cBhvr>
                                    </p:animEffect>
                                    <p:anim calcmode="lin" valueType="num">
                                      <p:cBhvr>
                                        <p:cTn id="1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5" end="5"/>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1000"/>
                                        <p:tgtEl>
                                          <p:spTgt spid="3">
                                            <p:txEl>
                                              <p:pRg st="6" end="6"/>
                                            </p:txEl>
                                          </p:spTgt>
                                        </p:tgtEl>
                                      </p:cBhvr>
                                    </p:animEffect>
                                    <p:anim calcmode="lin" valueType="num">
                                      <p:cBhvr>
                                        <p:cTn id="2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Shadow page table</a:t>
            </a:r>
          </a:p>
        </p:txBody>
      </p:sp>
      <p:pic>
        <p:nvPicPr>
          <p:cNvPr id="21506" name="Picture 2" descr="File:X86 Paging 4K.svg"/>
          <p:cNvPicPr>
            <a:picLocks noChangeAspect="1" noChangeArrowheads="1"/>
          </p:cNvPicPr>
          <p:nvPr/>
        </p:nvPicPr>
        <p:blipFill>
          <a:blip r:embed="rId2" cstate="print"/>
          <a:srcRect/>
          <a:stretch>
            <a:fillRect/>
          </a:stretch>
        </p:blipFill>
        <p:spPr bwMode="auto">
          <a:xfrm>
            <a:off x="1451654" y="1080120"/>
            <a:ext cx="6146328" cy="4417673"/>
          </a:xfrm>
          <a:prstGeom prst="rect">
            <a:avLst/>
          </a:prstGeom>
          <a:noFill/>
        </p:spPr>
      </p:pic>
    </p:spTree>
    <p:extLst>
      <p:ext uri="{BB962C8B-B14F-4D97-AF65-F5344CB8AC3E}">
        <p14:creationId xmlns:p14="http://schemas.microsoft.com/office/powerpoint/2010/main" val="9982330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Shadow page table</a:t>
            </a:r>
          </a:p>
        </p:txBody>
      </p:sp>
      <p:pic>
        <p:nvPicPr>
          <p:cNvPr id="20482" name="Picture 2"/>
          <p:cNvPicPr>
            <a:picLocks noChangeAspect="1" noChangeArrowheads="1"/>
          </p:cNvPicPr>
          <p:nvPr/>
        </p:nvPicPr>
        <p:blipFill>
          <a:blip r:embed="rId2" cstate="print"/>
          <a:srcRect/>
          <a:stretch>
            <a:fillRect/>
          </a:stretch>
        </p:blipFill>
        <p:spPr bwMode="auto">
          <a:xfrm>
            <a:off x="2231740" y="1297327"/>
            <a:ext cx="4346830" cy="4020447"/>
          </a:xfrm>
          <a:prstGeom prst="rect">
            <a:avLst/>
          </a:prstGeom>
          <a:noFill/>
          <a:ln w="9525">
            <a:noFill/>
            <a:miter lim="800000"/>
            <a:headEnd/>
            <a:tailEnd/>
          </a:ln>
        </p:spPr>
      </p:pic>
      <p:sp>
        <p:nvSpPr>
          <p:cNvPr id="5" name="矩形标注 4"/>
          <p:cNvSpPr/>
          <p:nvPr/>
        </p:nvSpPr>
        <p:spPr>
          <a:xfrm>
            <a:off x="2111727" y="1477347"/>
            <a:ext cx="1320147" cy="720080"/>
          </a:xfrm>
          <a:prstGeom prst="wedgeRectCallout">
            <a:avLst>
              <a:gd name="adj1" fmla="val 125393"/>
              <a:gd name="adj2" fmla="val 14715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67" dirty="0"/>
              <a:t>Guest page table</a:t>
            </a:r>
          </a:p>
        </p:txBody>
      </p:sp>
      <p:sp>
        <p:nvSpPr>
          <p:cNvPr id="6" name="矩形标注 5"/>
          <p:cNvSpPr/>
          <p:nvPr/>
        </p:nvSpPr>
        <p:spPr>
          <a:xfrm>
            <a:off x="6672233" y="3337553"/>
            <a:ext cx="1320147" cy="720080"/>
          </a:xfrm>
          <a:prstGeom prst="wedgeRectCallout">
            <a:avLst>
              <a:gd name="adj1" fmla="val -131856"/>
              <a:gd name="adj2" fmla="val -5007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67" dirty="0"/>
              <a:t>Shadow page table</a:t>
            </a:r>
          </a:p>
        </p:txBody>
      </p:sp>
    </p:spTree>
    <p:extLst>
      <p:ext uri="{BB962C8B-B14F-4D97-AF65-F5344CB8AC3E}">
        <p14:creationId xmlns:p14="http://schemas.microsoft.com/office/powerpoint/2010/main" val="2914644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Shadow page table</a:t>
            </a:r>
          </a:p>
        </p:txBody>
      </p:sp>
      <p:sp>
        <p:nvSpPr>
          <p:cNvPr id="3" name="内容占位符 2"/>
          <p:cNvSpPr>
            <a:spLocks noGrp="1"/>
          </p:cNvSpPr>
          <p:nvPr>
            <p:ph idx="1"/>
          </p:nvPr>
        </p:nvSpPr>
        <p:spPr/>
        <p:txBody>
          <a:bodyPr>
            <a:normAutofit/>
          </a:bodyPr>
          <a:lstStyle/>
          <a:p>
            <a:r>
              <a:rPr lang="en-US" dirty="0"/>
              <a:t>Pros:</a:t>
            </a:r>
          </a:p>
          <a:p>
            <a:pPr lvl="1"/>
            <a:r>
              <a:rPr lang="en-US" dirty="0"/>
              <a:t>Transparent to guest VMs</a:t>
            </a:r>
          </a:p>
          <a:p>
            <a:pPr lvl="1"/>
            <a:r>
              <a:rPr lang="en-US" dirty="0"/>
              <a:t>Good performance when working set is stable</a:t>
            </a:r>
          </a:p>
          <a:p>
            <a:r>
              <a:rPr lang="en-US" dirty="0"/>
              <a:t>Cons:</a:t>
            </a:r>
          </a:p>
          <a:p>
            <a:pPr lvl="1"/>
            <a:r>
              <a:rPr lang="en-US" dirty="0"/>
              <a:t>Big overhead of keeping two page tables consistent</a:t>
            </a:r>
          </a:p>
          <a:p>
            <a:pPr lvl="1"/>
            <a:r>
              <a:rPr lang="en-US" dirty="0"/>
              <a:t>Introducing more issues: hidden fault, double paging …</a:t>
            </a:r>
          </a:p>
        </p:txBody>
      </p:sp>
    </p:spTree>
    <p:extLst>
      <p:ext uri="{BB962C8B-B14F-4D97-AF65-F5344CB8AC3E}">
        <p14:creationId xmlns:p14="http://schemas.microsoft.com/office/powerpoint/2010/main" val="450709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1000"/>
                                        <p:tgtEl>
                                          <p:spTgt spid="3">
                                            <p:txEl>
                                              <p:pRg st="3" end="3"/>
                                            </p:txEl>
                                          </p:spTgt>
                                        </p:tgtEl>
                                      </p:cBhvr>
                                    </p:animEffect>
                                    <p:anim calcmode="lin" valueType="num">
                                      <p:cBhvr>
                                        <p:cTn id="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3" end="3"/>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1000"/>
                                        <p:tgtEl>
                                          <p:spTgt spid="3">
                                            <p:txEl>
                                              <p:pRg st="4" end="4"/>
                                            </p:txEl>
                                          </p:spTgt>
                                        </p:tgtEl>
                                      </p:cBhvr>
                                    </p:animEffect>
                                    <p:anim calcmode="lin" valueType="num">
                                      <p:cBhvr>
                                        <p:cTn id="1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4" end="4"/>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1000"/>
                                        <p:tgtEl>
                                          <p:spTgt spid="3">
                                            <p:txEl>
                                              <p:pRg st="5" end="5"/>
                                            </p:txEl>
                                          </p:spTgt>
                                        </p:tgtEl>
                                      </p:cBhvr>
                                    </p:animEffect>
                                    <p:anim calcmode="lin" valueType="num">
                                      <p:cBhvr>
                                        <p:cTn id="1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virtualization?</a:t>
            </a:r>
          </a:p>
        </p:txBody>
      </p:sp>
      <p:sp>
        <p:nvSpPr>
          <p:cNvPr id="3" name="Content Placeholder 2"/>
          <p:cNvSpPr>
            <a:spLocks noGrp="1"/>
          </p:cNvSpPr>
          <p:nvPr>
            <p:ph idx="1"/>
          </p:nvPr>
        </p:nvSpPr>
        <p:spPr/>
        <p:txBody>
          <a:bodyPr>
            <a:normAutofit fontScale="92500" lnSpcReduction="20000"/>
          </a:bodyPr>
          <a:lstStyle/>
          <a:p>
            <a:r>
              <a:rPr lang="en-US" dirty="0">
                <a:solidFill>
                  <a:srgbClr val="FF0000"/>
                </a:solidFill>
              </a:rPr>
              <a:t>Virtualization</a:t>
            </a:r>
            <a:r>
              <a:rPr lang="en-US" dirty="0"/>
              <a:t> is the ability to run multiple operating systems on a single physical system and share the underlying hardware resources</a:t>
            </a:r>
            <a:r>
              <a:rPr lang="en-US" baseline="30000" dirty="0"/>
              <a:t>1</a:t>
            </a:r>
          </a:p>
          <a:p>
            <a:r>
              <a:rPr lang="en-US" dirty="0"/>
              <a:t>Allows one computer to provide the appearance of many computers.</a:t>
            </a:r>
          </a:p>
          <a:p>
            <a:r>
              <a:rPr lang="en-US" dirty="0">
                <a:cs typeface="Arial" charset="0"/>
              </a:rPr>
              <a:t>Goals:</a:t>
            </a:r>
          </a:p>
          <a:p>
            <a:pPr lvl="1"/>
            <a:r>
              <a:rPr lang="en-US" dirty="0"/>
              <a:t>Provide flexibility for users</a:t>
            </a:r>
          </a:p>
          <a:p>
            <a:pPr lvl="1"/>
            <a:r>
              <a:rPr lang="en-US" dirty="0"/>
              <a:t>Amortize hardware costs</a:t>
            </a:r>
          </a:p>
          <a:p>
            <a:pPr lvl="1"/>
            <a:r>
              <a:rPr lang="en-US" dirty="0"/>
              <a:t>Isolate completely separate users</a:t>
            </a:r>
          </a:p>
          <a:p>
            <a:pPr marL="0" indent="0">
              <a:buNone/>
            </a:pPr>
            <a:endParaRPr lang="en-US" dirty="0"/>
          </a:p>
          <a:p>
            <a:pPr marL="0" indent="0">
              <a:buNone/>
            </a:pPr>
            <a:r>
              <a:rPr lang="en-US" sz="2000" baseline="30000" dirty="0"/>
              <a:t>1</a:t>
            </a:r>
            <a:r>
              <a:rPr lang="en-US" sz="2000" dirty="0"/>
              <a:t> VMWare white paper</a:t>
            </a:r>
            <a:r>
              <a:rPr lang="en-US" sz="2000" i="1" dirty="0"/>
              <a:t>, Virtualization Overview</a:t>
            </a:r>
          </a:p>
        </p:txBody>
      </p:sp>
    </p:spTree>
    <p:extLst>
      <p:ext uri="{BB962C8B-B14F-4D97-AF65-F5344CB8AC3E}">
        <p14:creationId xmlns:p14="http://schemas.microsoft.com/office/powerpoint/2010/main" val="11863796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Para-virtualization</a:t>
            </a:r>
          </a:p>
        </p:txBody>
      </p:sp>
      <p:sp>
        <p:nvSpPr>
          <p:cNvPr id="3" name="内容占位符 2"/>
          <p:cNvSpPr>
            <a:spLocks noGrp="1"/>
          </p:cNvSpPr>
          <p:nvPr>
            <p:ph idx="1"/>
          </p:nvPr>
        </p:nvSpPr>
        <p:spPr/>
        <p:txBody>
          <a:bodyPr/>
          <a:lstStyle/>
          <a:p>
            <a:r>
              <a:rPr lang="en-US" dirty="0"/>
              <a:t>Full vs. </a:t>
            </a:r>
            <a:r>
              <a:rPr lang="en-US" dirty="0" err="1"/>
              <a:t>para</a:t>
            </a:r>
            <a:r>
              <a:rPr lang="en-US" dirty="0"/>
              <a:t> virtualization</a:t>
            </a:r>
          </a:p>
        </p:txBody>
      </p:sp>
      <p:pic>
        <p:nvPicPr>
          <p:cNvPr id="1025" name="Picture 1"/>
          <p:cNvPicPr>
            <a:picLocks noChangeAspect="1" noChangeArrowheads="1"/>
          </p:cNvPicPr>
          <p:nvPr/>
        </p:nvPicPr>
        <p:blipFill>
          <a:blip r:embed="rId2" cstate="print"/>
          <a:srcRect/>
          <a:stretch>
            <a:fillRect/>
          </a:stretch>
        </p:blipFill>
        <p:spPr bwMode="auto">
          <a:xfrm>
            <a:off x="1991713" y="1957401"/>
            <a:ext cx="5460607" cy="2936364"/>
          </a:xfrm>
          <a:prstGeom prst="rect">
            <a:avLst/>
          </a:prstGeom>
          <a:noFill/>
          <a:ln w="9525">
            <a:noFill/>
            <a:miter lim="800000"/>
            <a:headEnd/>
            <a:tailEnd/>
          </a:ln>
        </p:spPr>
      </p:pic>
    </p:spTree>
    <p:extLst>
      <p:ext uri="{BB962C8B-B14F-4D97-AF65-F5344CB8AC3E}">
        <p14:creationId xmlns:p14="http://schemas.microsoft.com/office/powerpoint/2010/main" val="32750553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err="1"/>
              <a:t>Xen</a:t>
            </a:r>
            <a:r>
              <a:rPr lang="en-US" dirty="0"/>
              <a:t> and the art of virtualization</a:t>
            </a:r>
          </a:p>
        </p:txBody>
      </p:sp>
      <p:sp>
        <p:nvSpPr>
          <p:cNvPr id="3" name="内容占位符 2"/>
          <p:cNvSpPr>
            <a:spLocks noGrp="1"/>
          </p:cNvSpPr>
          <p:nvPr>
            <p:ph idx="1"/>
          </p:nvPr>
        </p:nvSpPr>
        <p:spPr/>
        <p:txBody>
          <a:bodyPr/>
          <a:lstStyle/>
          <a:p>
            <a:r>
              <a:rPr lang="en-US" dirty="0"/>
              <a:t>SOSP’03</a:t>
            </a:r>
          </a:p>
          <a:p>
            <a:r>
              <a:rPr lang="en-US" dirty="0"/>
              <a:t>Very high impact (data collected in 2013)</a:t>
            </a:r>
          </a:p>
        </p:txBody>
      </p:sp>
      <p:graphicFrame>
        <p:nvGraphicFramePr>
          <p:cNvPr id="4" name="图表 3"/>
          <p:cNvGraphicFramePr/>
          <p:nvPr/>
        </p:nvGraphicFramePr>
        <p:xfrm>
          <a:off x="1331640" y="2317440"/>
          <a:ext cx="6500296" cy="3240360"/>
        </p:xfrm>
        <a:graphic>
          <a:graphicData uri="http://schemas.openxmlformats.org/drawingml/2006/chart">
            <c:chart xmlns:c="http://schemas.openxmlformats.org/drawingml/2006/chart" xmlns:r="http://schemas.openxmlformats.org/officeDocument/2006/relationships" r:id="rId2"/>
          </a:graphicData>
        </a:graphic>
      </p:graphicFrame>
      <p:sp>
        <p:nvSpPr>
          <p:cNvPr id="5" name="Rectangle 4"/>
          <p:cNvSpPr/>
          <p:nvPr/>
        </p:nvSpPr>
        <p:spPr>
          <a:xfrm>
            <a:off x="6857166" y="2388290"/>
            <a:ext cx="943599" cy="258028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p>
        </p:txBody>
      </p:sp>
      <p:sp>
        <p:nvSpPr>
          <p:cNvPr id="6" name="TextBox 5">
            <a:extLst>
              <a:ext uri="{FF2B5EF4-FFF2-40B4-BE49-F238E27FC236}">
                <a16:creationId xmlns:a16="http://schemas.microsoft.com/office/drawing/2014/main" id="{04C947D7-50D1-914B-BC72-2DCE68C39994}"/>
              </a:ext>
            </a:extLst>
          </p:cNvPr>
          <p:cNvSpPr txBox="1"/>
          <p:nvPr/>
        </p:nvSpPr>
        <p:spPr>
          <a:xfrm>
            <a:off x="7055322" y="2720938"/>
            <a:ext cx="776614" cy="369332"/>
          </a:xfrm>
          <a:prstGeom prst="rect">
            <a:avLst/>
          </a:prstGeom>
          <a:solidFill>
            <a:schemeClr val="bg1"/>
          </a:solidFill>
        </p:spPr>
        <p:txBody>
          <a:bodyPr wrap="square" rtlCol="0">
            <a:spAutoFit/>
          </a:bodyPr>
          <a:lstStyle/>
          <a:p>
            <a:r>
              <a:rPr lang="en-US" dirty="0">
                <a:solidFill>
                  <a:schemeClr val="accent5"/>
                </a:solidFill>
                <a:latin typeface="Helvetica" panose="020B0604020202020204" pitchFamily="34" charset="0"/>
                <a:cs typeface="Helvetica" panose="020B0604020202020204" pitchFamily="34" charset="0"/>
              </a:rPr>
              <a:t>8807</a:t>
            </a:r>
          </a:p>
        </p:txBody>
      </p:sp>
      <p:sp>
        <p:nvSpPr>
          <p:cNvPr id="7" name="TextBox 6">
            <a:extLst>
              <a:ext uri="{FF2B5EF4-FFF2-40B4-BE49-F238E27FC236}">
                <a16:creationId xmlns:a16="http://schemas.microsoft.com/office/drawing/2014/main" id="{0DE8EA3B-1A9F-F343-98C0-824BC7DDE91E}"/>
              </a:ext>
            </a:extLst>
          </p:cNvPr>
          <p:cNvSpPr txBox="1"/>
          <p:nvPr/>
        </p:nvSpPr>
        <p:spPr>
          <a:xfrm>
            <a:off x="6278708" y="3309102"/>
            <a:ext cx="776614" cy="369332"/>
          </a:xfrm>
          <a:prstGeom prst="rect">
            <a:avLst/>
          </a:prstGeom>
          <a:solidFill>
            <a:schemeClr val="bg1"/>
          </a:solidFill>
        </p:spPr>
        <p:txBody>
          <a:bodyPr wrap="square" rtlCol="0">
            <a:spAutoFit/>
          </a:bodyPr>
          <a:lstStyle/>
          <a:p>
            <a:r>
              <a:rPr lang="en-US" dirty="0">
                <a:solidFill>
                  <a:schemeClr val="accent5"/>
                </a:solidFill>
                <a:latin typeface="Helvetica" panose="020B0604020202020204" pitchFamily="34" charset="0"/>
                <a:cs typeface="Helvetica" panose="020B0604020202020204" pitchFamily="34" charset="0"/>
              </a:rPr>
              <a:t>3090</a:t>
            </a:r>
          </a:p>
        </p:txBody>
      </p:sp>
      <p:sp>
        <p:nvSpPr>
          <p:cNvPr id="8" name="TextBox 7">
            <a:extLst>
              <a:ext uri="{FF2B5EF4-FFF2-40B4-BE49-F238E27FC236}">
                <a16:creationId xmlns:a16="http://schemas.microsoft.com/office/drawing/2014/main" id="{B0B61F7F-A020-8A4E-BE02-916E3DCD8474}"/>
              </a:ext>
            </a:extLst>
          </p:cNvPr>
          <p:cNvSpPr txBox="1"/>
          <p:nvPr/>
        </p:nvSpPr>
        <p:spPr>
          <a:xfrm>
            <a:off x="5533265" y="3426672"/>
            <a:ext cx="745443" cy="369332"/>
          </a:xfrm>
          <a:prstGeom prst="rect">
            <a:avLst/>
          </a:prstGeom>
          <a:solidFill>
            <a:schemeClr val="bg1"/>
          </a:solidFill>
        </p:spPr>
        <p:txBody>
          <a:bodyPr wrap="square" rtlCol="0">
            <a:spAutoFit/>
          </a:bodyPr>
          <a:lstStyle/>
          <a:p>
            <a:r>
              <a:rPr lang="en-US" dirty="0">
                <a:solidFill>
                  <a:schemeClr val="accent5"/>
                </a:solidFill>
                <a:latin typeface="Helvetica" panose="020B0604020202020204" pitchFamily="34" charset="0"/>
                <a:cs typeface="Helvetica" panose="020B0604020202020204" pitchFamily="34" charset="0"/>
              </a:rPr>
              <a:t>2116</a:t>
            </a:r>
          </a:p>
        </p:txBody>
      </p:sp>
    </p:spTree>
    <p:extLst>
      <p:ext uri="{BB962C8B-B14F-4D97-AF65-F5344CB8AC3E}">
        <p14:creationId xmlns:p14="http://schemas.microsoft.com/office/powerpoint/2010/main" val="1306074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xit" presetSubtype="10" fill="hold" grpId="0" nodeType="clickEffect">
                                  <p:stCondLst>
                                    <p:cond delay="0"/>
                                  </p:stCondLst>
                                  <p:childTnLst>
                                    <p:animEffect transition="out" filter="randombar(horizontal)">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7"/>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Overview of the </a:t>
            </a:r>
            <a:r>
              <a:rPr lang="en-US" dirty="0" err="1"/>
              <a:t>Xen</a:t>
            </a:r>
            <a:r>
              <a:rPr lang="en-US" dirty="0"/>
              <a:t> approach</a:t>
            </a:r>
          </a:p>
        </p:txBody>
      </p:sp>
      <p:sp>
        <p:nvSpPr>
          <p:cNvPr id="3" name="内容占位符 2"/>
          <p:cNvSpPr>
            <a:spLocks noGrp="1"/>
          </p:cNvSpPr>
          <p:nvPr>
            <p:ph idx="1"/>
          </p:nvPr>
        </p:nvSpPr>
        <p:spPr/>
        <p:txBody>
          <a:bodyPr/>
          <a:lstStyle/>
          <a:p>
            <a:r>
              <a:rPr lang="en-US" dirty="0"/>
              <a:t>Support for unmodified application binaries (but not OS)</a:t>
            </a:r>
          </a:p>
          <a:p>
            <a:pPr lvl="1"/>
            <a:r>
              <a:rPr lang="en-US" dirty="0"/>
              <a:t>Keep Application Binary Interface (ABI) </a:t>
            </a:r>
          </a:p>
          <a:p>
            <a:r>
              <a:rPr lang="en-US" dirty="0"/>
              <a:t>Modify guest OS to be aware of virtualization</a:t>
            </a:r>
          </a:p>
          <a:p>
            <a:pPr lvl="1"/>
            <a:r>
              <a:rPr lang="en-US" dirty="0"/>
              <a:t>Get around issues of x86 architecture</a:t>
            </a:r>
          </a:p>
          <a:p>
            <a:pPr lvl="1"/>
            <a:r>
              <a:rPr lang="en-US" dirty="0"/>
              <a:t>Better performance</a:t>
            </a:r>
          </a:p>
          <a:p>
            <a:r>
              <a:rPr lang="en-US" dirty="0"/>
              <a:t>Keep hypervisor as small as possible</a:t>
            </a:r>
          </a:p>
          <a:p>
            <a:pPr lvl="1"/>
            <a:r>
              <a:rPr lang="en-US" dirty="0"/>
              <a:t>Device driver is in Dom0</a:t>
            </a:r>
          </a:p>
        </p:txBody>
      </p:sp>
    </p:spTree>
    <p:extLst>
      <p:ext uri="{BB962C8B-B14F-4D97-AF65-F5344CB8AC3E}">
        <p14:creationId xmlns:p14="http://schemas.microsoft.com/office/powerpoint/2010/main" val="13058416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err="1"/>
              <a:t>Xen</a:t>
            </a:r>
            <a:r>
              <a:rPr lang="en-US" dirty="0"/>
              <a:t> architecture</a:t>
            </a:r>
          </a:p>
        </p:txBody>
      </p:sp>
      <p:pic>
        <p:nvPicPr>
          <p:cNvPr id="32770" name="Picture 2"/>
          <p:cNvPicPr>
            <a:picLocks noChangeAspect="1" noChangeArrowheads="1"/>
          </p:cNvPicPr>
          <p:nvPr/>
        </p:nvPicPr>
        <p:blipFill>
          <a:blip r:embed="rId2" cstate="print"/>
          <a:srcRect/>
          <a:stretch>
            <a:fillRect/>
          </a:stretch>
        </p:blipFill>
        <p:spPr bwMode="auto">
          <a:xfrm>
            <a:off x="1331640" y="1177314"/>
            <a:ext cx="6420713" cy="4142668"/>
          </a:xfrm>
          <a:prstGeom prst="rect">
            <a:avLst/>
          </a:prstGeom>
          <a:noFill/>
          <a:ln w="9525">
            <a:noFill/>
            <a:miter lim="800000"/>
            <a:headEnd/>
            <a:tailEnd/>
          </a:ln>
        </p:spPr>
      </p:pic>
    </p:spTree>
    <p:extLst>
      <p:ext uri="{BB962C8B-B14F-4D97-AF65-F5344CB8AC3E}">
        <p14:creationId xmlns:p14="http://schemas.microsoft.com/office/powerpoint/2010/main" val="4219378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Virtualization on x86 architecture</a:t>
            </a:r>
          </a:p>
        </p:txBody>
      </p:sp>
      <p:sp>
        <p:nvSpPr>
          <p:cNvPr id="3" name="内容占位符 2"/>
          <p:cNvSpPr>
            <a:spLocks noGrp="1"/>
          </p:cNvSpPr>
          <p:nvPr>
            <p:ph idx="1"/>
          </p:nvPr>
        </p:nvSpPr>
        <p:spPr/>
        <p:txBody>
          <a:bodyPr/>
          <a:lstStyle/>
          <a:p>
            <a:r>
              <a:rPr lang="en-US" dirty="0"/>
              <a:t>Challenges</a:t>
            </a:r>
          </a:p>
          <a:p>
            <a:pPr lvl="1"/>
            <a:r>
              <a:rPr lang="en-US" dirty="0"/>
              <a:t>Correctness: not all privileged instructions produce traps!</a:t>
            </a:r>
          </a:p>
          <a:p>
            <a:pPr lvl="2"/>
            <a:r>
              <a:rPr lang="en-US" dirty="0"/>
              <a:t>Example: </a:t>
            </a:r>
            <a:r>
              <a:rPr lang="en-US" dirty="0" err="1"/>
              <a:t>popf</a:t>
            </a:r>
            <a:endParaRPr lang="en-US" dirty="0"/>
          </a:p>
          <a:p>
            <a:pPr lvl="1"/>
            <a:r>
              <a:rPr lang="en-US" dirty="0"/>
              <a:t>Performance:</a:t>
            </a:r>
          </a:p>
          <a:p>
            <a:pPr lvl="2"/>
            <a:r>
              <a:rPr lang="en-US" dirty="0"/>
              <a:t>System calls: traps in both enter and exit (10X)</a:t>
            </a:r>
          </a:p>
          <a:p>
            <a:pPr lvl="2"/>
            <a:r>
              <a:rPr lang="en-US" dirty="0"/>
              <a:t>I/O performance: high CPU overhead</a:t>
            </a:r>
          </a:p>
          <a:p>
            <a:pPr lvl="2"/>
            <a:r>
              <a:rPr lang="en-US" dirty="0"/>
              <a:t>Virtual memory: no software-controlled TLB</a:t>
            </a:r>
          </a:p>
        </p:txBody>
      </p:sp>
    </p:spTree>
    <p:extLst>
      <p:ext uri="{BB962C8B-B14F-4D97-AF65-F5344CB8AC3E}">
        <p14:creationId xmlns:p14="http://schemas.microsoft.com/office/powerpoint/2010/main" val="11422476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CPU virtualization</a:t>
            </a:r>
          </a:p>
        </p:txBody>
      </p:sp>
      <p:sp>
        <p:nvSpPr>
          <p:cNvPr id="3" name="内容占位符 2"/>
          <p:cNvSpPr>
            <a:spLocks noGrp="1"/>
          </p:cNvSpPr>
          <p:nvPr>
            <p:ph idx="1"/>
          </p:nvPr>
        </p:nvSpPr>
        <p:spPr/>
        <p:txBody>
          <a:bodyPr>
            <a:normAutofit/>
          </a:bodyPr>
          <a:lstStyle/>
          <a:p>
            <a:r>
              <a:rPr lang="en-US" dirty="0"/>
              <a:t>Protection</a:t>
            </a:r>
          </a:p>
          <a:p>
            <a:pPr lvl="1"/>
            <a:r>
              <a:rPr lang="en-US" dirty="0" err="1"/>
              <a:t>Xen</a:t>
            </a:r>
            <a:r>
              <a:rPr lang="en-US" dirty="0"/>
              <a:t> in ring0, guest kernel in ring1</a:t>
            </a:r>
          </a:p>
          <a:p>
            <a:pPr lvl="1"/>
            <a:r>
              <a:rPr lang="en-US" dirty="0"/>
              <a:t>Privileged instructions are replaced with </a:t>
            </a:r>
            <a:r>
              <a:rPr lang="en-US" dirty="0" err="1"/>
              <a:t>hypercalls</a:t>
            </a:r>
            <a:endParaRPr lang="en-US" dirty="0"/>
          </a:p>
          <a:p>
            <a:r>
              <a:rPr lang="en-US" dirty="0"/>
              <a:t>Exception and system calls</a:t>
            </a:r>
          </a:p>
          <a:p>
            <a:pPr lvl="1"/>
            <a:r>
              <a:rPr lang="en-US" dirty="0"/>
              <a:t>Guest OS registers handles validated by </a:t>
            </a:r>
            <a:r>
              <a:rPr lang="en-US" dirty="0" err="1"/>
              <a:t>Xen</a:t>
            </a:r>
            <a:endParaRPr lang="en-US" dirty="0"/>
          </a:p>
          <a:p>
            <a:pPr lvl="1"/>
            <a:r>
              <a:rPr lang="en-US" dirty="0"/>
              <a:t>Allowing direct system call from app into guest OS</a:t>
            </a:r>
          </a:p>
          <a:p>
            <a:pPr lvl="1"/>
            <a:r>
              <a:rPr lang="en-US" dirty="0"/>
              <a:t>Page fault: redirected by </a:t>
            </a:r>
            <a:r>
              <a:rPr lang="en-US" dirty="0" err="1"/>
              <a:t>Xen</a:t>
            </a:r>
            <a:endParaRPr lang="en-US" dirty="0"/>
          </a:p>
        </p:txBody>
      </p:sp>
    </p:spTree>
    <p:extLst>
      <p:ext uri="{BB962C8B-B14F-4D97-AF65-F5344CB8AC3E}">
        <p14:creationId xmlns:p14="http://schemas.microsoft.com/office/powerpoint/2010/main" val="3396646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CPU virtualization (cont.)</a:t>
            </a:r>
          </a:p>
        </p:txBody>
      </p:sp>
      <p:sp>
        <p:nvSpPr>
          <p:cNvPr id="3" name="内容占位符 2"/>
          <p:cNvSpPr>
            <a:spLocks noGrp="1"/>
          </p:cNvSpPr>
          <p:nvPr>
            <p:ph idx="1"/>
          </p:nvPr>
        </p:nvSpPr>
        <p:spPr/>
        <p:txBody>
          <a:bodyPr/>
          <a:lstStyle/>
          <a:p>
            <a:r>
              <a:rPr lang="en-US" dirty="0"/>
              <a:t>Interrupts:</a:t>
            </a:r>
          </a:p>
          <a:p>
            <a:pPr lvl="1"/>
            <a:r>
              <a:rPr lang="en-US" dirty="0"/>
              <a:t>Lightweight event system</a:t>
            </a:r>
          </a:p>
          <a:p>
            <a:r>
              <a:rPr lang="en-US" dirty="0"/>
              <a:t>Time:</a:t>
            </a:r>
          </a:p>
          <a:p>
            <a:pPr lvl="1"/>
            <a:r>
              <a:rPr lang="en-US" dirty="0"/>
              <a:t>Interfaces for both real and virtual time</a:t>
            </a:r>
          </a:p>
          <a:p>
            <a:endParaRPr lang="en-US" dirty="0"/>
          </a:p>
        </p:txBody>
      </p:sp>
    </p:spTree>
    <p:extLst>
      <p:ext uri="{BB962C8B-B14F-4D97-AF65-F5344CB8AC3E}">
        <p14:creationId xmlns:p14="http://schemas.microsoft.com/office/powerpoint/2010/main" val="21490032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Memory virtualization</a:t>
            </a:r>
          </a:p>
        </p:txBody>
      </p:sp>
      <p:sp>
        <p:nvSpPr>
          <p:cNvPr id="3" name="内容占位符 2"/>
          <p:cNvSpPr>
            <a:spLocks noGrp="1"/>
          </p:cNvSpPr>
          <p:nvPr>
            <p:ph idx="1"/>
          </p:nvPr>
        </p:nvSpPr>
        <p:spPr/>
        <p:txBody>
          <a:bodyPr/>
          <a:lstStyle/>
          <a:p>
            <a:r>
              <a:rPr lang="en-US" dirty="0" err="1"/>
              <a:t>Xen</a:t>
            </a:r>
            <a:r>
              <a:rPr lang="en-US" dirty="0"/>
              <a:t> exists in a 64MB section at the top of every address space</a:t>
            </a:r>
          </a:p>
          <a:p>
            <a:r>
              <a:rPr lang="en-US" dirty="0"/>
              <a:t>Guest sees real physical address</a:t>
            </a:r>
          </a:p>
          <a:p>
            <a:r>
              <a:rPr lang="en-US" dirty="0"/>
              <a:t>Guest kernels are responsible for allocating and managing the hardware page tables.</a:t>
            </a:r>
          </a:p>
          <a:p>
            <a:r>
              <a:rPr lang="en-US" dirty="0"/>
              <a:t>After registering the page table to </a:t>
            </a:r>
            <a:r>
              <a:rPr lang="en-US" dirty="0" err="1"/>
              <a:t>Xen</a:t>
            </a:r>
            <a:r>
              <a:rPr lang="en-US" dirty="0"/>
              <a:t>, all subsequent updates must be validated.</a:t>
            </a:r>
          </a:p>
        </p:txBody>
      </p:sp>
    </p:spTree>
    <p:extLst>
      <p:ext uri="{BB962C8B-B14F-4D97-AF65-F5344CB8AC3E}">
        <p14:creationId xmlns:p14="http://schemas.microsoft.com/office/powerpoint/2010/main" val="12141602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I/O virtualization</a:t>
            </a:r>
          </a:p>
        </p:txBody>
      </p:sp>
      <p:sp>
        <p:nvSpPr>
          <p:cNvPr id="3" name="内容占位符 2"/>
          <p:cNvSpPr>
            <a:spLocks noGrp="1"/>
          </p:cNvSpPr>
          <p:nvPr>
            <p:ph idx="1"/>
          </p:nvPr>
        </p:nvSpPr>
        <p:spPr/>
        <p:txBody>
          <a:bodyPr/>
          <a:lstStyle/>
          <a:p>
            <a:r>
              <a:rPr lang="en-US" dirty="0"/>
              <a:t>Shared-memory, asynchronous buffer descriptor rings</a:t>
            </a:r>
          </a:p>
        </p:txBody>
      </p:sp>
      <p:pic>
        <p:nvPicPr>
          <p:cNvPr id="33794" name="Picture 2"/>
          <p:cNvPicPr>
            <a:picLocks noChangeAspect="1" noChangeArrowheads="1"/>
          </p:cNvPicPr>
          <p:nvPr/>
        </p:nvPicPr>
        <p:blipFill>
          <a:blip r:embed="rId2" cstate="print"/>
          <a:srcRect/>
          <a:stretch>
            <a:fillRect/>
          </a:stretch>
        </p:blipFill>
        <p:spPr bwMode="auto">
          <a:xfrm>
            <a:off x="1871700" y="2257433"/>
            <a:ext cx="5160573" cy="3403389"/>
          </a:xfrm>
          <a:prstGeom prst="rect">
            <a:avLst/>
          </a:prstGeom>
          <a:noFill/>
          <a:ln w="9525">
            <a:noFill/>
            <a:miter lim="800000"/>
            <a:headEnd/>
            <a:tailEnd/>
          </a:ln>
        </p:spPr>
      </p:pic>
    </p:spTree>
    <p:extLst>
      <p:ext uri="{BB962C8B-B14F-4D97-AF65-F5344CB8AC3E}">
        <p14:creationId xmlns:p14="http://schemas.microsoft.com/office/powerpoint/2010/main" val="5431442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Porting effort is quite low</a:t>
            </a:r>
          </a:p>
        </p:txBody>
      </p:sp>
      <p:pic>
        <p:nvPicPr>
          <p:cNvPr id="38914" name="Picture 2"/>
          <p:cNvPicPr>
            <a:picLocks noChangeAspect="1" noChangeArrowheads="1"/>
          </p:cNvPicPr>
          <p:nvPr/>
        </p:nvPicPr>
        <p:blipFill>
          <a:blip r:embed="rId2" cstate="print"/>
          <a:srcRect/>
          <a:stretch>
            <a:fillRect/>
          </a:stretch>
        </p:blipFill>
        <p:spPr bwMode="auto">
          <a:xfrm>
            <a:off x="2351754" y="1957400"/>
            <a:ext cx="4359188" cy="2580287"/>
          </a:xfrm>
          <a:prstGeom prst="rect">
            <a:avLst/>
          </a:prstGeom>
          <a:noFill/>
          <a:ln w="9525">
            <a:noFill/>
            <a:miter lim="800000"/>
            <a:headEnd/>
            <a:tailEnd/>
          </a:ln>
        </p:spPr>
      </p:pic>
    </p:spTree>
    <p:extLst>
      <p:ext uri="{BB962C8B-B14F-4D97-AF65-F5344CB8AC3E}">
        <p14:creationId xmlns:p14="http://schemas.microsoft.com/office/powerpoint/2010/main" val="27848605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C28A6-8020-E74E-B40F-663B3C8DF3D5}"/>
              </a:ext>
            </a:extLst>
          </p:cNvPr>
          <p:cNvSpPr>
            <a:spLocks noGrp="1"/>
          </p:cNvSpPr>
          <p:nvPr>
            <p:ph type="title"/>
          </p:nvPr>
        </p:nvSpPr>
        <p:spPr/>
        <p:txBody>
          <a:bodyPr>
            <a:normAutofit fontScale="90000"/>
          </a:bodyPr>
          <a:lstStyle/>
          <a:p>
            <a:r>
              <a:rPr lang="en-US" dirty="0"/>
              <a:t>Formal Requirements for Virtualizable Third Generation Architectures</a:t>
            </a:r>
          </a:p>
        </p:txBody>
      </p:sp>
      <p:sp>
        <p:nvSpPr>
          <p:cNvPr id="3" name="Content Placeholder 2">
            <a:extLst>
              <a:ext uri="{FF2B5EF4-FFF2-40B4-BE49-F238E27FC236}">
                <a16:creationId xmlns:a16="http://schemas.microsoft.com/office/drawing/2014/main" id="{60A61BB0-72A3-9847-962F-FB23C4DDFD9B}"/>
              </a:ext>
            </a:extLst>
          </p:cNvPr>
          <p:cNvSpPr>
            <a:spLocks noGrp="1"/>
          </p:cNvSpPr>
          <p:nvPr>
            <p:ph idx="1"/>
          </p:nvPr>
        </p:nvSpPr>
        <p:spPr/>
        <p:txBody>
          <a:bodyPr/>
          <a:lstStyle/>
          <a:p>
            <a:r>
              <a:rPr lang="en-US" dirty="0"/>
              <a:t>“First, the VMM provides an environment for programs which is essentially identical with the original machine;</a:t>
            </a:r>
          </a:p>
          <a:p>
            <a:r>
              <a:rPr lang="en-US" dirty="0"/>
              <a:t>second, programs run in this environment show at worst only minor decreases in speed;</a:t>
            </a:r>
          </a:p>
          <a:p>
            <a:r>
              <a:rPr lang="en-US" dirty="0"/>
              <a:t>and last, the VMM is in complete control of system resources.”</a:t>
            </a:r>
          </a:p>
        </p:txBody>
      </p:sp>
    </p:spTree>
    <p:extLst>
      <p:ext uri="{BB962C8B-B14F-4D97-AF65-F5344CB8AC3E}">
        <p14:creationId xmlns:p14="http://schemas.microsoft.com/office/powerpoint/2010/main" val="14634273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Evaluation</a:t>
            </a:r>
          </a:p>
        </p:txBody>
      </p:sp>
      <p:sp>
        <p:nvSpPr>
          <p:cNvPr id="3" name="内容占位符 2"/>
          <p:cNvSpPr>
            <a:spLocks noGrp="1"/>
          </p:cNvSpPr>
          <p:nvPr>
            <p:ph idx="1"/>
          </p:nvPr>
        </p:nvSpPr>
        <p:spPr/>
        <p:txBody>
          <a:bodyPr/>
          <a:lstStyle/>
          <a:p>
            <a:endParaRPr lang="en-US" dirty="0"/>
          </a:p>
        </p:txBody>
      </p:sp>
      <p:pic>
        <p:nvPicPr>
          <p:cNvPr id="34819" name="Picture 3"/>
          <p:cNvPicPr>
            <a:picLocks noChangeAspect="1" noChangeArrowheads="1"/>
          </p:cNvPicPr>
          <p:nvPr/>
        </p:nvPicPr>
        <p:blipFill>
          <a:blip r:embed="rId2" cstate="print"/>
          <a:srcRect/>
          <a:stretch>
            <a:fillRect/>
          </a:stretch>
        </p:blipFill>
        <p:spPr bwMode="auto">
          <a:xfrm>
            <a:off x="851587" y="1392808"/>
            <a:ext cx="7410400" cy="3504919"/>
          </a:xfrm>
          <a:prstGeom prst="rect">
            <a:avLst/>
          </a:prstGeom>
          <a:noFill/>
          <a:ln w="9525">
            <a:noFill/>
            <a:miter lim="800000"/>
            <a:headEnd/>
            <a:tailEnd/>
          </a:ln>
        </p:spPr>
      </p:pic>
    </p:spTree>
    <p:extLst>
      <p:ext uri="{BB962C8B-B14F-4D97-AF65-F5344CB8AC3E}">
        <p14:creationId xmlns:p14="http://schemas.microsoft.com/office/powerpoint/2010/main" val="6726683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Evaluation</a:t>
            </a:r>
          </a:p>
        </p:txBody>
      </p:sp>
      <p:sp>
        <p:nvSpPr>
          <p:cNvPr id="3" name="内容占位符 2"/>
          <p:cNvSpPr>
            <a:spLocks noGrp="1"/>
          </p:cNvSpPr>
          <p:nvPr>
            <p:ph idx="1"/>
          </p:nvPr>
        </p:nvSpPr>
        <p:spPr/>
        <p:txBody>
          <a:bodyPr/>
          <a:lstStyle/>
          <a:p>
            <a:endParaRPr lang="en-US"/>
          </a:p>
        </p:txBody>
      </p:sp>
      <p:pic>
        <p:nvPicPr>
          <p:cNvPr id="36866" name="Picture 2"/>
          <p:cNvPicPr>
            <a:picLocks noChangeAspect="1" noChangeArrowheads="1"/>
          </p:cNvPicPr>
          <p:nvPr/>
        </p:nvPicPr>
        <p:blipFill>
          <a:blip r:embed="rId2" cstate="print"/>
          <a:srcRect/>
          <a:stretch>
            <a:fillRect/>
          </a:stretch>
        </p:blipFill>
        <p:spPr bwMode="auto">
          <a:xfrm>
            <a:off x="822007" y="1409788"/>
            <a:ext cx="7470407" cy="3607952"/>
          </a:xfrm>
          <a:prstGeom prst="rect">
            <a:avLst/>
          </a:prstGeom>
          <a:noFill/>
          <a:ln w="9525">
            <a:noFill/>
            <a:miter lim="800000"/>
            <a:headEnd/>
            <a:tailEnd/>
          </a:ln>
        </p:spPr>
      </p:pic>
    </p:spTree>
    <p:extLst>
      <p:ext uri="{BB962C8B-B14F-4D97-AF65-F5344CB8AC3E}">
        <p14:creationId xmlns:p14="http://schemas.microsoft.com/office/powerpoint/2010/main" val="27923535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Conclusion</a:t>
            </a:r>
          </a:p>
        </p:txBody>
      </p:sp>
      <p:sp>
        <p:nvSpPr>
          <p:cNvPr id="3" name="内容占位符 2"/>
          <p:cNvSpPr>
            <a:spLocks noGrp="1"/>
          </p:cNvSpPr>
          <p:nvPr>
            <p:ph idx="1"/>
          </p:nvPr>
        </p:nvSpPr>
        <p:spPr/>
        <p:txBody>
          <a:bodyPr>
            <a:normAutofit/>
          </a:bodyPr>
          <a:lstStyle/>
          <a:p>
            <a:r>
              <a:rPr lang="en-US" dirty="0"/>
              <a:t>x86 architecture makes virtualization challenging</a:t>
            </a:r>
          </a:p>
          <a:p>
            <a:r>
              <a:rPr lang="en-US" dirty="0"/>
              <a:t>Full virtualization</a:t>
            </a:r>
          </a:p>
          <a:p>
            <a:pPr lvl="1"/>
            <a:r>
              <a:rPr lang="en-US" dirty="0"/>
              <a:t>unmodified guest OS; good isolation</a:t>
            </a:r>
          </a:p>
          <a:p>
            <a:pPr lvl="1"/>
            <a:r>
              <a:rPr lang="en-US" dirty="0"/>
              <a:t>Performance issue (especially I/O)</a:t>
            </a:r>
          </a:p>
          <a:p>
            <a:r>
              <a:rPr lang="en-US" dirty="0"/>
              <a:t>Para virtualization: </a:t>
            </a:r>
          </a:p>
          <a:p>
            <a:pPr lvl="1"/>
            <a:r>
              <a:rPr lang="en-US" dirty="0"/>
              <a:t>Better performance (potentially)</a:t>
            </a:r>
          </a:p>
          <a:p>
            <a:pPr lvl="1"/>
            <a:r>
              <a:rPr lang="en-US" dirty="0"/>
              <a:t>Need to update guest kernel</a:t>
            </a:r>
          </a:p>
          <a:p>
            <a:r>
              <a:rPr lang="en-US" dirty="0"/>
              <a:t>Full and </a:t>
            </a:r>
            <a:r>
              <a:rPr lang="en-US" dirty="0" err="1"/>
              <a:t>para</a:t>
            </a:r>
            <a:r>
              <a:rPr lang="en-US" dirty="0"/>
              <a:t> virtualization will keep evolving together</a:t>
            </a:r>
          </a:p>
          <a:p>
            <a:endParaRPr lang="en-US" dirty="0"/>
          </a:p>
        </p:txBody>
      </p:sp>
    </p:spTree>
    <p:extLst>
      <p:ext uri="{BB962C8B-B14F-4D97-AF65-F5344CB8AC3E}">
        <p14:creationId xmlns:p14="http://schemas.microsoft.com/office/powerpoint/2010/main" val="18779032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E9E30-D3A4-C64A-895D-3FA1186020A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18E3F3F-F1B5-F04B-A053-91861A3F5B07}"/>
              </a:ext>
            </a:extLst>
          </p:cNvPr>
          <p:cNvSpPr>
            <a:spLocks noGrp="1"/>
          </p:cNvSpPr>
          <p:nvPr>
            <p:ph idx="1"/>
          </p:nvPr>
        </p:nvSpPr>
        <p:spPr>
          <a:xfrm>
            <a:off x="107207" y="3194137"/>
            <a:ext cx="8929217" cy="1953332"/>
          </a:xfrm>
        </p:spPr>
        <p:txBody>
          <a:bodyPr>
            <a:normAutofit/>
          </a:bodyPr>
          <a:lstStyle/>
          <a:p>
            <a:r>
              <a:rPr lang="en-US" sz="2000" dirty="0"/>
              <a:t>Corollary: How often do we lose our audience?</a:t>
            </a:r>
          </a:p>
          <a:p>
            <a:pPr lvl="1"/>
            <a:r>
              <a:rPr lang="en-US" sz="1600" dirty="0"/>
              <a:t>My tip: </a:t>
            </a:r>
            <a:r>
              <a:rPr lang="en-US" sz="1600" dirty="0">
                <a:solidFill>
                  <a:schemeClr val="accent5"/>
                </a:solidFill>
              </a:rPr>
              <a:t>put the point of the slide directly in the title</a:t>
            </a:r>
          </a:p>
          <a:p>
            <a:pPr lvl="2"/>
            <a:r>
              <a:rPr lang="en-US" dirty="0"/>
              <a:t>“Evaluation”</a:t>
            </a:r>
            <a:br>
              <a:rPr lang="en-US" dirty="0"/>
            </a:br>
            <a:r>
              <a:rPr lang="en-US" dirty="0"/>
              <a:t>vs.</a:t>
            </a:r>
          </a:p>
          <a:p>
            <a:pPr lvl="2"/>
            <a:r>
              <a:rPr lang="en-US" dirty="0"/>
              <a:t>“Xen is 1.1x to 3x more performant than VMWare”</a:t>
            </a:r>
          </a:p>
          <a:p>
            <a:pPr lvl="2"/>
            <a:endParaRPr lang="en-US" sz="1000" dirty="0"/>
          </a:p>
        </p:txBody>
      </p:sp>
      <p:pic>
        <p:nvPicPr>
          <p:cNvPr id="4" name="Picture 3">
            <a:extLst>
              <a:ext uri="{FF2B5EF4-FFF2-40B4-BE49-F238E27FC236}">
                <a16:creationId xmlns:a16="http://schemas.microsoft.com/office/drawing/2014/main" id="{2C848662-116A-2642-AD31-02B3DA1E924F}"/>
              </a:ext>
            </a:extLst>
          </p:cNvPr>
          <p:cNvPicPr>
            <a:picLocks noChangeAspect="1"/>
          </p:cNvPicPr>
          <p:nvPr/>
        </p:nvPicPr>
        <p:blipFill>
          <a:blip r:embed="rId2"/>
          <a:stretch>
            <a:fillRect/>
          </a:stretch>
        </p:blipFill>
        <p:spPr>
          <a:xfrm>
            <a:off x="697979" y="89647"/>
            <a:ext cx="5803030" cy="2929777"/>
          </a:xfrm>
          <a:prstGeom prst="rect">
            <a:avLst/>
          </a:prstGeom>
        </p:spPr>
      </p:pic>
    </p:spTree>
    <p:extLst>
      <p:ext uri="{BB962C8B-B14F-4D97-AF65-F5344CB8AC3E}">
        <p14:creationId xmlns:p14="http://schemas.microsoft.com/office/powerpoint/2010/main" val="3433790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Instead: Leverage hardware support</a:t>
            </a:r>
          </a:p>
        </p:txBody>
      </p:sp>
      <p:sp>
        <p:nvSpPr>
          <p:cNvPr id="3" name="内容占位符 2"/>
          <p:cNvSpPr>
            <a:spLocks noGrp="1"/>
          </p:cNvSpPr>
          <p:nvPr>
            <p:ph idx="1"/>
          </p:nvPr>
        </p:nvSpPr>
        <p:spPr/>
        <p:txBody>
          <a:bodyPr/>
          <a:lstStyle/>
          <a:p>
            <a:r>
              <a:rPr lang="en-US" dirty="0"/>
              <a:t>First generation - processor</a:t>
            </a:r>
          </a:p>
          <a:p>
            <a:r>
              <a:rPr lang="en-US" dirty="0"/>
              <a:t>Second generation - memory</a:t>
            </a:r>
          </a:p>
          <a:p>
            <a:r>
              <a:rPr lang="en-US" dirty="0"/>
              <a:t>Third generation – I/O device</a:t>
            </a:r>
          </a:p>
        </p:txBody>
      </p:sp>
    </p:spTree>
    <p:extLst>
      <p:ext uri="{BB962C8B-B14F-4D97-AF65-F5344CB8AC3E}">
        <p14:creationId xmlns:p14="http://schemas.microsoft.com/office/powerpoint/2010/main" val="38032877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Title 8"/>
          <p:cNvSpPr>
            <a:spLocks noGrp="1"/>
          </p:cNvSpPr>
          <p:nvPr>
            <p:ph type="title"/>
          </p:nvPr>
        </p:nvSpPr>
        <p:spPr/>
        <p:txBody>
          <a:bodyPr/>
          <a:lstStyle/>
          <a:p>
            <a:r>
              <a:rPr lang="en-US" sz="3000" dirty="0">
                <a:latin typeface="Arial" charset="0"/>
                <a:ea typeface="ＭＳ Ｐゴシック" charset="0"/>
              </a:rPr>
              <a:t>IA Protection Rings (CPL)</a:t>
            </a:r>
          </a:p>
        </p:txBody>
      </p:sp>
      <p:sp>
        <p:nvSpPr>
          <p:cNvPr id="57346" name="Content Placeholder 9"/>
          <p:cNvSpPr>
            <a:spLocks noGrp="1"/>
          </p:cNvSpPr>
          <p:nvPr>
            <p:ph sz="half" idx="1"/>
          </p:nvPr>
        </p:nvSpPr>
        <p:spPr>
          <a:xfrm>
            <a:off x="1143000" y="1333501"/>
            <a:ext cx="3365500" cy="3426354"/>
          </a:xfrm>
        </p:spPr>
        <p:txBody>
          <a:bodyPr>
            <a:normAutofit lnSpcReduction="10000"/>
          </a:bodyPr>
          <a:lstStyle/>
          <a:p>
            <a:r>
              <a:rPr lang="en-US" sz="1667" dirty="0">
                <a:latin typeface="Arial" charset="0"/>
                <a:ea typeface="ＭＳ Ｐゴシック" charset="0"/>
              </a:rPr>
              <a:t>Actually, IA has four protection levels, not two (kernel/user).</a:t>
            </a:r>
          </a:p>
          <a:p>
            <a:r>
              <a:rPr lang="en-US" sz="1667" dirty="0">
                <a:latin typeface="Arial" charset="0"/>
                <a:ea typeface="ＭＳ Ｐゴシック" charset="0"/>
              </a:rPr>
              <a:t>IA/X86 rings (CPL)</a:t>
            </a:r>
          </a:p>
          <a:p>
            <a:pPr lvl="1"/>
            <a:r>
              <a:rPr lang="en-US" sz="1500" dirty="0">
                <a:latin typeface="Arial" charset="0"/>
                <a:ea typeface="ＭＳ Ｐゴシック" charset="0"/>
              </a:rPr>
              <a:t>Ring 0 – “Kernel mode” (most privileged)</a:t>
            </a:r>
          </a:p>
          <a:p>
            <a:pPr lvl="1"/>
            <a:r>
              <a:rPr lang="en-US" sz="1500" dirty="0">
                <a:latin typeface="Arial" charset="0"/>
                <a:ea typeface="ＭＳ Ｐゴシック" charset="0"/>
              </a:rPr>
              <a:t>Ring 3 – “User mode”</a:t>
            </a:r>
          </a:p>
          <a:p>
            <a:pPr lvl="1"/>
            <a:r>
              <a:rPr lang="en-US" sz="1500" dirty="0">
                <a:latin typeface="Arial" charset="0"/>
                <a:ea typeface="ＭＳ Ｐゴシック" charset="0"/>
              </a:rPr>
              <a:t>Ring 1 &amp; 2 – Other</a:t>
            </a:r>
          </a:p>
          <a:p>
            <a:r>
              <a:rPr lang="en-US" sz="1667" dirty="0">
                <a:latin typeface="Arial" charset="0"/>
                <a:ea typeface="ＭＳ Ｐゴシック" charset="0"/>
              </a:rPr>
              <a:t>Linux only uses 0 and 3.</a:t>
            </a:r>
          </a:p>
          <a:p>
            <a:pPr lvl="1"/>
            <a:r>
              <a:rPr lang="en-US" sz="1333" dirty="0">
                <a:latin typeface="Arial" charset="0"/>
                <a:ea typeface="ＭＳ Ｐゴシック" charset="0"/>
              </a:rPr>
              <a:t>“Kernel vs. user mode”</a:t>
            </a:r>
          </a:p>
          <a:p>
            <a:r>
              <a:rPr lang="en-US" sz="1667" dirty="0">
                <a:latin typeface="Arial" charset="0"/>
                <a:ea typeface="ＭＳ Ｐゴシック" charset="0"/>
              </a:rPr>
              <a:t>Pre-VT </a:t>
            </a:r>
            <a:r>
              <a:rPr lang="en-US" sz="1667" dirty="0" err="1">
                <a:latin typeface="Arial" charset="0"/>
                <a:ea typeface="ＭＳ Ｐゴシック" charset="0"/>
              </a:rPr>
              <a:t>Xen</a:t>
            </a:r>
            <a:r>
              <a:rPr lang="en-US" sz="1667" dirty="0">
                <a:latin typeface="Arial" charset="0"/>
                <a:ea typeface="ＭＳ Ｐゴシック" charset="0"/>
              </a:rPr>
              <a:t> modified to run the guest OS kernel to Ring 1: reserve Ring 0 for hypervisor.</a:t>
            </a:r>
          </a:p>
          <a:p>
            <a:pPr>
              <a:buFont typeface="Times New Roman" charset="0"/>
              <a:buNone/>
            </a:pPr>
            <a:endParaRPr lang="en-US" dirty="0">
              <a:latin typeface="Arial" charset="0"/>
              <a:ea typeface="ＭＳ Ｐゴシック" charset="0"/>
            </a:endParaRPr>
          </a:p>
        </p:txBody>
      </p:sp>
      <p:graphicFrame>
        <p:nvGraphicFramePr>
          <p:cNvPr id="57347" name="Object 2"/>
          <p:cNvGraphicFramePr>
            <a:graphicFrameLocks noGrp="1" noChangeAspect="1"/>
          </p:cNvGraphicFramePr>
          <p:nvPr>
            <p:ph sz="half" idx="2"/>
          </p:nvPr>
        </p:nvGraphicFramePr>
        <p:xfrm>
          <a:off x="4616979" y="1598083"/>
          <a:ext cx="3344333" cy="3520282"/>
        </p:xfrm>
        <a:graphic>
          <a:graphicData uri="http://schemas.openxmlformats.org/presentationml/2006/ole">
            <mc:AlternateContent xmlns:mc="http://schemas.openxmlformats.org/markup-compatibility/2006">
              <mc:Choice xmlns:v="urn:schemas-microsoft-com:vml" Requires="v">
                <p:oleObj spid="_x0000_s1041" name="Visio" r:id="rId3" imgW="4789627" imgH="4789627" progId="Visio.Drawing.11">
                  <p:embed/>
                </p:oleObj>
              </mc:Choice>
              <mc:Fallback>
                <p:oleObj name="Visio" r:id="rId3" imgW="4789627" imgH="4789627" progId="Visio.Drawing.11">
                  <p:embed/>
                  <p:pic>
                    <p:nvPicPr>
                      <p:cNvPr id="57347"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16979" y="1598083"/>
                        <a:ext cx="3344333" cy="352028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57348" name="Rectangle 5"/>
          <p:cNvSpPr>
            <a:spLocks noChangeArrowheads="1"/>
          </p:cNvSpPr>
          <p:nvPr/>
        </p:nvSpPr>
        <p:spPr bwMode="auto">
          <a:xfrm>
            <a:off x="5080000" y="1270001"/>
            <a:ext cx="2107052" cy="3231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defTabSz="761970"/>
            <a:r>
              <a:rPr lang="en-US" sz="1500">
                <a:solidFill>
                  <a:srgbClr val="000000"/>
                </a:solidFill>
              </a:rPr>
              <a:t>CPU Privilege Level (CPL)</a:t>
            </a:r>
          </a:p>
        </p:txBody>
      </p:sp>
      <p:sp>
        <p:nvSpPr>
          <p:cNvPr id="57349" name="Text Box 5"/>
          <p:cNvSpPr txBox="1">
            <a:spLocks noChangeArrowheads="1"/>
          </p:cNvSpPr>
          <p:nvPr/>
        </p:nvSpPr>
        <p:spPr bwMode="auto">
          <a:xfrm>
            <a:off x="6725709" y="5332677"/>
            <a:ext cx="872355" cy="2719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sz="1167" dirty="0"/>
              <a:t>[</a:t>
            </a:r>
            <a:r>
              <a:rPr lang="en-US" sz="1167" dirty="0" err="1"/>
              <a:t>Fischbach</a:t>
            </a:r>
            <a:r>
              <a:rPr lang="en-US" sz="1167" dirty="0"/>
              <a:t>]</a:t>
            </a:r>
          </a:p>
        </p:txBody>
      </p:sp>
    </p:spTree>
    <p:extLst>
      <p:ext uri="{BB962C8B-B14F-4D97-AF65-F5344CB8AC3E}">
        <p14:creationId xmlns:p14="http://schemas.microsoft.com/office/powerpoint/2010/main" val="30051164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3000" dirty="0"/>
              <a:t>Why aren’t (IA) rings good enough?</a:t>
            </a:r>
          </a:p>
        </p:txBody>
      </p:sp>
      <p:graphicFrame>
        <p:nvGraphicFramePr>
          <p:cNvPr id="6" name="Object 2"/>
          <p:cNvGraphicFramePr>
            <a:graphicFrameLocks noChangeAspect="1"/>
          </p:cNvGraphicFramePr>
          <p:nvPr/>
        </p:nvGraphicFramePr>
        <p:xfrm>
          <a:off x="4616979" y="1598083"/>
          <a:ext cx="3344333" cy="3520282"/>
        </p:xfrm>
        <a:graphic>
          <a:graphicData uri="http://schemas.openxmlformats.org/presentationml/2006/ole">
            <mc:AlternateContent xmlns:mc="http://schemas.openxmlformats.org/markup-compatibility/2006">
              <mc:Choice xmlns:v="urn:schemas-microsoft-com:vml" Requires="v">
                <p:oleObj spid="_x0000_s2065" name="Visio" r:id="rId3" imgW="4789627" imgH="4789627" progId="Visio.Drawing.11">
                  <p:embed/>
                </p:oleObj>
              </mc:Choice>
              <mc:Fallback>
                <p:oleObj name="Visio" r:id="rId3" imgW="4789627" imgH="4789627" progId="Visio.Drawing.11">
                  <p:embed/>
                  <p:pic>
                    <p:nvPicPr>
                      <p:cNvPr id="6"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16979" y="1598083"/>
                        <a:ext cx="3344333" cy="352028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7" name="Rectangle 6"/>
          <p:cNvSpPr/>
          <p:nvPr/>
        </p:nvSpPr>
        <p:spPr bwMode="auto">
          <a:xfrm>
            <a:off x="1479021" y="2603500"/>
            <a:ext cx="1759479" cy="1161521"/>
          </a:xfrm>
          <a:prstGeom prst="rect">
            <a:avLst/>
          </a:prstGeom>
          <a:solidFill>
            <a:schemeClr val="bg1">
              <a:lumMod val="75000"/>
            </a:schemeClr>
          </a:solidFill>
          <a:ln w="19050" cap="flat" cmpd="sng" algn="ctr">
            <a:solidFill>
              <a:schemeClr val="accent6"/>
            </a:solidFill>
            <a:prstDash val="solid"/>
            <a:round/>
            <a:headEnd type="none" w="med" len="med"/>
            <a:tailEnd type="none" w="med" len="med"/>
          </a:ln>
          <a:effectLst/>
        </p:spPr>
        <p:txBody>
          <a:bodyPr/>
          <a:lstStyle/>
          <a:p>
            <a:pPr>
              <a:buClr>
                <a:srgbClr val="000000"/>
              </a:buClr>
              <a:buSzPct val="100000"/>
              <a:buFont typeface="Times New Roman" pitchFamily="16" charset="0"/>
              <a:buNone/>
              <a:defRPr/>
            </a:pPr>
            <a:endParaRPr lang="en-US" sz="1500">
              <a:solidFill>
                <a:prstClr val="white"/>
              </a:solidFill>
              <a:cs typeface="Arial" charset="0"/>
            </a:endParaRPr>
          </a:p>
        </p:txBody>
      </p:sp>
      <p:sp>
        <p:nvSpPr>
          <p:cNvPr id="9" name="AutoShape 10"/>
          <p:cNvSpPr>
            <a:spLocks noChangeArrowheads="1"/>
          </p:cNvSpPr>
          <p:nvPr/>
        </p:nvSpPr>
        <p:spPr bwMode="auto">
          <a:xfrm>
            <a:off x="1664230" y="3299354"/>
            <a:ext cx="1383771" cy="359833"/>
          </a:xfrm>
          <a:prstGeom prst="flowChartProcess">
            <a:avLst/>
          </a:prstGeom>
          <a:solidFill>
            <a:srgbClr val="99CCFF"/>
          </a:solidFill>
          <a:ln w="12700">
            <a:solidFill>
              <a:schemeClr val="tx1"/>
            </a:solidFill>
            <a:miter lim="800000"/>
            <a:headEnd type="none" w="sm" len="sm"/>
            <a:tailEnd type="none" w="sm" len="sm"/>
          </a:ln>
        </p:spPr>
        <p:txBody>
          <a:bodyPr wrap="none" anchor="ctr"/>
          <a:lstStyle/>
          <a:p>
            <a:pPr algn="ctr">
              <a:buClr>
                <a:srgbClr val="000000"/>
              </a:buClr>
              <a:buSzPct val="100000"/>
              <a:buFont typeface="Times New Roman" charset="0"/>
              <a:buNone/>
            </a:pPr>
            <a:endParaRPr lang="en-US" sz="1500">
              <a:solidFill>
                <a:prstClr val="white"/>
              </a:solidFill>
            </a:endParaRPr>
          </a:p>
        </p:txBody>
      </p:sp>
      <p:sp>
        <p:nvSpPr>
          <p:cNvPr id="10" name="Rectangle 9"/>
          <p:cNvSpPr/>
          <p:nvPr/>
        </p:nvSpPr>
        <p:spPr bwMode="auto">
          <a:xfrm>
            <a:off x="2172230" y="2727854"/>
            <a:ext cx="367771" cy="508000"/>
          </a:xfrm>
          <a:prstGeom prst="rect">
            <a:avLst/>
          </a:prstGeom>
          <a:solidFill>
            <a:schemeClr val="bg1">
              <a:lumMod val="50000"/>
            </a:schemeClr>
          </a:solidFill>
          <a:ln w="19050" cap="flat" cmpd="sng" algn="ctr">
            <a:solidFill>
              <a:schemeClr val="accent6"/>
            </a:solidFill>
            <a:prstDash val="solid"/>
            <a:round/>
            <a:headEnd type="none" w="med" len="med"/>
            <a:tailEnd type="none" w="med" len="med"/>
          </a:ln>
          <a:effectLst/>
        </p:spPr>
        <p:txBody>
          <a:bodyPr/>
          <a:lstStyle/>
          <a:p>
            <a:pPr>
              <a:buClr>
                <a:srgbClr val="000000"/>
              </a:buClr>
              <a:buSzPct val="100000"/>
              <a:buFont typeface="Times New Roman" pitchFamily="16" charset="0"/>
              <a:buNone/>
              <a:defRPr/>
            </a:pPr>
            <a:endParaRPr lang="en-US" sz="1500">
              <a:solidFill>
                <a:prstClr val="white"/>
              </a:solidFill>
              <a:cs typeface="Arial" charset="0"/>
            </a:endParaRPr>
          </a:p>
        </p:txBody>
      </p:sp>
      <p:sp>
        <p:nvSpPr>
          <p:cNvPr id="11" name="Rectangle 10"/>
          <p:cNvSpPr/>
          <p:nvPr/>
        </p:nvSpPr>
        <p:spPr bwMode="auto">
          <a:xfrm>
            <a:off x="2680230" y="2727854"/>
            <a:ext cx="367771" cy="508000"/>
          </a:xfrm>
          <a:prstGeom prst="rect">
            <a:avLst/>
          </a:prstGeom>
          <a:solidFill>
            <a:schemeClr val="bg1">
              <a:lumMod val="50000"/>
            </a:schemeClr>
          </a:solidFill>
          <a:ln w="19050" cap="flat" cmpd="sng" algn="ctr">
            <a:solidFill>
              <a:schemeClr val="accent6"/>
            </a:solidFill>
            <a:prstDash val="solid"/>
            <a:round/>
            <a:headEnd type="none" w="med" len="med"/>
            <a:tailEnd type="none" w="med" len="med"/>
          </a:ln>
          <a:effectLst/>
        </p:spPr>
        <p:txBody>
          <a:bodyPr/>
          <a:lstStyle/>
          <a:p>
            <a:pPr>
              <a:buClr>
                <a:srgbClr val="000000"/>
              </a:buClr>
              <a:buSzPct val="100000"/>
              <a:buFont typeface="Times New Roman" pitchFamily="16" charset="0"/>
              <a:buNone/>
              <a:defRPr/>
            </a:pPr>
            <a:endParaRPr lang="en-US" sz="1500">
              <a:solidFill>
                <a:prstClr val="white"/>
              </a:solidFill>
              <a:cs typeface="Arial" charset="0"/>
            </a:endParaRPr>
          </a:p>
        </p:txBody>
      </p:sp>
      <p:sp>
        <p:nvSpPr>
          <p:cNvPr id="12" name="AutoShape 10"/>
          <p:cNvSpPr>
            <a:spLocks noChangeArrowheads="1"/>
          </p:cNvSpPr>
          <p:nvPr/>
        </p:nvSpPr>
        <p:spPr bwMode="auto">
          <a:xfrm>
            <a:off x="1460500" y="3892021"/>
            <a:ext cx="1778000" cy="359833"/>
          </a:xfrm>
          <a:prstGeom prst="flowChartProcess">
            <a:avLst/>
          </a:prstGeom>
          <a:solidFill>
            <a:srgbClr val="99CCFF"/>
          </a:solidFill>
          <a:ln w="12700">
            <a:solidFill>
              <a:schemeClr val="tx1"/>
            </a:solidFill>
            <a:miter lim="800000"/>
            <a:headEnd type="none" w="sm" len="sm"/>
            <a:tailEnd type="none" w="sm" len="sm"/>
          </a:ln>
        </p:spPr>
        <p:txBody>
          <a:bodyPr wrap="none" anchor="ctr"/>
          <a:lstStyle/>
          <a:p>
            <a:pPr algn="ctr">
              <a:buClr>
                <a:srgbClr val="000000"/>
              </a:buClr>
              <a:buSzPct val="100000"/>
              <a:buFont typeface="Times New Roman" charset="0"/>
              <a:buNone/>
            </a:pPr>
            <a:endParaRPr lang="en-US" sz="1500">
              <a:solidFill>
                <a:prstClr val="white"/>
              </a:solidFill>
            </a:endParaRPr>
          </a:p>
        </p:txBody>
      </p:sp>
      <p:sp>
        <p:nvSpPr>
          <p:cNvPr id="23" name="Text Box 18"/>
          <p:cNvSpPr txBox="1">
            <a:spLocks noChangeArrowheads="1"/>
          </p:cNvSpPr>
          <p:nvPr/>
        </p:nvSpPr>
        <p:spPr bwMode="auto">
          <a:xfrm>
            <a:off x="1479021" y="3870854"/>
            <a:ext cx="1632479"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defTabSz="761970"/>
            <a:r>
              <a:rPr lang="en-US" sz="2000" b="1" dirty="0">
                <a:solidFill>
                  <a:srgbClr val="00264D"/>
                </a:solidFill>
              </a:rPr>
              <a:t>hypervisor</a:t>
            </a:r>
          </a:p>
        </p:txBody>
      </p:sp>
      <p:sp>
        <p:nvSpPr>
          <p:cNvPr id="25" name="Text Box 18"/>
          <p:cNvSpPr txBox="1">
            <a:spLocks noChangeArrowheads="1"/>
          </p:cNvSpPr>
          <p:nvPr/>
        </p:nvSpPr>
        <p:spPr bwMode="auto">
          <a:xfrm>
            <a:off x="1669521" y="3302000"/>
            <a:ext cx="1460500" cy="34887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defTabSz="761970"/>
            <a:r>
              <a:rPr lang="en-US" sz="1667" b="1" dirty="0">
                <a:solidFill>
                  <a:srgbClr val="00264D"/>
                </a:solidFill>
              </a:rPr>
              <a:t>guest kernel</a:t>
            </a:r>
          </a:p>
        </p:txBody>
      </p:sp>
      <p:sp>
        <p:nvSpPr>
          <p:cNvPr id="26" name="Text Box 93"/>
          <p:cNvSpPr txBox="1">
            <a:spLocks noChangeArrowheads="1"/>
          </p:cNvSpPr>
          <p:nvPr/>
        </p:nvSpPr>
        <p:spPr bwMode="auto">
          <a:xfrm>
            <a:off x="3302000" y="3873501"/>
            <a:ext cx="825500" cy="3353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square" lIns="75000" tIns="39000" rIns="75000" bIns="39000">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algn="ctr" defTabSz="761970" eaLnBrk="1" hangingPunct="1"/>
            <a:r>
              <a:rPr lang="en-US" sz="1667" dirty="0">
                <a:solidFill>
                  <a:srgbClr val="000000"/>
                </a:solidFill>
              </a:rPr>
              <a:t>CPL 0</a:t>
            </a:r>
            <a:endParaRPr lang="en-US" sz="2000" dirty="0">
              <a:solidFill>
                <a:srgbClr val="000000"/>
              </a:solidFill>
            </a:endParaRPr>
          </a:p>
        </p:txBody>
      </p:sp>
      <p:sp>
        <p:nvSpPr>
          <p:cNvPr id="27" name="Text Box 93"/>
          <p:cNvSpPr txBox="1">
            <a:spLocks noChangeArrowheads="1"/>
          </p:cNvSpPr>
          <p:nvPr/>
        </p:nvSpPr>
        <p:spPr bwMode="auto">
          <a:xfrm>
            <a:off x="3302000" y="3302001"/>
            <a:ext cx="825500" cy="3353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square" lIns="75000" tIns="39000" rIns="75000" bIns="39000">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algn="ctr" defTabSz="761970" eaLnBrk="1" hangingPunct="1"/>
            <a:r>
              <a:rPr lang="en-US" sz="1667" dirty="0">
                <a:solidFill>
                  <a:srgbClr val="000000"/>
                </a:solidFill>
              </a:rPr>
              <a:t>CPL 1</a:t>
            </a:r>
            <a:endParaRPr lang="en-US" sz="2000" dirty="0">
              <a:solidFill>
                <a:srgbClr val="000000"/>
              </a:solidFill>
            </a:endParaRPr>
          </a:p>
        </p:txBody>
      </p:sp>
      <p:sp>
        <p:nvSpPr>
          <p:cNvPr id="28" name="Text Box 93"/>
          <p:cNvSpPr txBox="1">
            <a:spLocks noChangeArrowheads="1"/>
          </p:cNvSpPr>
          <p:nvPr/>
        </p:nvSpPr>
        <p:spPr bwMode="auto">
          <a:xfrm>
            <a:off x="3302000" y="2839758"/>
            <a:ext cx="825500" cy="3353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square" lIns="75000" tIns="39000" rIns="75000" bIns="39000">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algn="ctr" defTabSz="761970" eaLnBrk="1" hangingPunct="1"/>
            <a:r>
              <a:rPr lang="en-US" sz="1667" dirty="0">
                <a:solidFill>
                  <a:srgbClr val="000000"/>
                </a:solidFill>
              </a:rPr>
              <a:t>CPL 3</a:t>
            </a:r>
            <a:endParaRPr lang="en-US" sz="2000" dirty="0">
              <a:solidFill>
                <a:srgbClr val="000000"/>
              </a:solidFill>
            </a:endParaRPr>
          </a:p>
        </p:txBody>
      </p:sp>
      <p:sp>
        <p:nvSpPr>
          <p:cNvPr id="29" name="Text Box 18"/>
          <p:cNvSpPr txBox="1">
            <a:spLocks noChangeArrowheads="1"/>
          </p:cNvSpPr>
          <p:nvPr/>
        </p:nvSpPr>
        <p:spPr bwMode="auto">
          <a:xfrm>
            <a:off x="1460500" y="2603500"/>
            <a:ext cx="57150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defTabSz="761970"/>
            <a:r>
              <a:rPr lang="en-US" sz="2000" b="1" dirty="0">
                <a:solidFill>
                  <a:srgbClr val="00264D"/>
                </a:solidFill>
              </a:rPr>
              <a:t>VM</a:t>
            </a:r>
          </a:p>
        </p:txBody>
      </p:sp>
      <p:sp>
        <p:nvSpPr>
          <p:cNvPr id="30" name="Text Box 93"/>
          <p:cNvSpPr txBox="1">
            <a:spLocks noChangeArrowheads="1"/>
          </p:cNvSpPr>
          <p:nvPr/>
        </p:nvSpPr>
        <p:spPr bwMode="auto">
          <a:xfrm>
            <a:off x="1968500" y="4699001"/>
            <a:ext cx="825500" cy="3353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square" lIns="75000" tIns="39000" rIns="75000" bIns="39000">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algn="ctr" defTabSz="761970" eaLnBrk="1" hangingPunct="1"/>
            <a:r>
              <a:rPr lang="en-US" sz="1667" dirty="0">
                <a:solidFill>
                  <a:srgbClr val="000000"/>
                </a:solidFill>
              </a:rPr>
              <a:t>???</a:t>
            </a:r>
            <a:endParaRPr lang="en-US" sz="2000" dirty="0">
              <a:solidFill>
                <a:srgbClr val="000000"/>
              </a:solidFill>
            </a:endParaRPr>
          </a:p>
        </p:txBody>
      </p:sp>
    </p:spTree>
    <p:extLst>
      <p:ext uri="{BB962C8B-B14F-4D97-AF65-F5344CB8AC3E}">
        <p14:creationId xmlns:p14="http://schemas.microsoft.com/office/powerpoint/2010/main" val="8252763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 short list of pre-VT problems</a:t>
            </a:r>
          </a:p>
        </p:txBody>
      </p:sp>
      <p:sp>
        <p:nvSpPr>
          <p:cNvPr id="6" name="Content Placeholder 5"/>
          <p:cNvSpPr>
            <a:spLocks noGrp="1"/>
          </p:cNvSpPr>
          <p:nvPr>
            <p:ph idx="1"/>
          </p:nvPr>
        </p:nvSpPr>
        <p:spPr/>
        <p:txBody>
          <a:bodyPr>
            <a:normAutofit/>
          </a:bodyPr>
          <a:lstStyle/>
          <a:p>
            <a:pPr marL="0" indent="0">
              <a:buNone/>
            </a:pPr>
            <a:r>
              <a:rPr lang="en-US" sz="2000" dirty="0"/>
              <a:t>Early IA hypervisors (VMware, </a:t>
            </a:r>
            <a:r>
              <a:rPr lang="en-US" sz="2000" dirty="0" err="1"/>
              <a:t>Xen</a:t>
            </a:r>
            <a:r>
              <a:rPr lang="en-US" sz="2000" dirty="0"/>
              <a:t>) had to emulate various machine behaviors and generally bend over backwards.</a:t>
            </a:r>
          </a:p>
          <a:p>
            <a:r>
              <a:rPr lang="en-US" sz="2000" dirty="0"/>
              <a:t>IA32 page protection does not distinguish CPL 0-2.</a:t>
            </a:r>
          </a:p>
          <a:p>
            <a:pPr lvl="1"/>
            <a:r>
              <a:rPr lang="en-US" sz="1667" dirty="0"/>
              <a:t>Segment-grained memory protection only.</a:t>
            </a:r>
          </a:p>
          <a:p>
            <a:r>
              <a:rPr lang="en-US" sz="2000" dirty="0"/>
              <a:t>Ring aliasing: some IA instructions expose CPL to guest!</a:t>
            </a:r>
          </a:p>
          <a:p>
            <a:pPr lvl="1"/>
            <a:r>
              <a:rPr lang="en-US" sz="1667" dirty="0"/>
              <a:t>Or fail silently…</a:t>
            </a:r>
          </a:p>
          <a:p>
            <a:r>
              <a:rPr lang="en-US" sz="2000" dirty="0" err="1"/>
              <a:t>Syscalls</a:t>
            </a:r>
            <a:r>
              <a:rPr lang="en-US" sz="2000" dirty="0"/>
              <a:t> don</a:t>
            </a:r>
            <a:r>
              <a:rPr lang="fr-FR" sz="2000" dirty="0"/>
              <a:t>’</a:t>
            </a:r>
            <a:r>
              <a:rPr lang="fr-FR" sz="2000" dirty="0" err="1"/>
              <a:t>t</a:t>
            </a:r>
            <a:r>
              <a:rPr lang="fr-FR" sz="2000" dirty="0"/>
              <a:t> </a:t>
            </a:r>
            <a:r>
              <a:rPr lang="fr-FR" sz="2000" dirty="0" err="1"/>
              <a:t>work</a:t>
            </a:r>
            <a:r>
              <a:rPr lang="fr-FR" sz="2000" dirty="0"/>
              <a:t> </a:t>
            </a:r>
            <a:r>
              <a:rPr lang="fr-FR" sz="2000" dirty="0" err="1"/>
              <a:t>properly</a:t>
            </a:r>
            <a:r>
              <a:rPr lang="fr-FR" sz="2000" dirty="0"/>
              <a:t> and </a:t>
            </a:r>
            <a:r>
              <a:rPr lang="fr-FR" sz="2000" dirty="0" err="1"/>
              <a:t>require</a:t>
            </a:r>
            <a:r>
              <a:rPr lang="fr-FR" sz="2000" dirty="0"/>
              <a:t> </a:t>
            </a:r>
            <a:r>
              <a:rPr lang="fr-FR" sz="2000" dirty="0" err="1"/>
              <a:t>emulation</a:t>
            </a:r>
            <a:r>
              <a:rPr lang="fr-FR" sz="2000" dirty="0"/>
              <a:t>.</a:t>
            </a:r>
          </a:p>
          <a:p>
            <a:pPr lvl="1"/>
            <a:r>
              <a:rPr lang="fr-FR" sz="1667" dirty="0" err="1"/>
              <a:t>sysenter</a:t>
            </a:r>
            <a:r>
              <a:rPr lang="fr-FR" sz="1667" dirty="0"/>
              <a:t> </a:t>
            </a:r>
            <a:r>
              <a:rPr lang="fr-FR" sz="1667" dirty="0" err="1"/>
              <a:t>always</a:t>
            </a:r>
            <a:r>
              <a:rPr lang="fr-FR" sz="1667" dirty="0"/>
              <a:t> transitions to CPL 0.  (</a:t>
            </a:r>
            <a:r>
              <a:rPr lang="fr-FR" sz="1667" dirty="0" err="1"/>
              <a:t>D’oh</a:t>
            </a:r>
            <a:r>
              <a:rPr lang="fr-FR" sz="1667" dirty="0"/>
              <a:t>!)</a:t>
            </a:r>
          </a:p>
          <a:p>
            <a:pPr lvl="1"/>
            <a:r>
              <a:rPr lang="fr-FR" sz="1667" dirty="0" err="1"/>
              <a:t>sysexit</a:t>
            </a:r>
            <a:r>
              <a:rPr lang="fr-FR" sz="1667" dirty="0"/>
              <a:t> </a:t>
            </a:r>
            <a:r>
              <a:rPr lang="fr-FR" sz="1667" dirty="0" err="1"/>
              <a:t>faults</a:t>
            </a:r>
            <a:r>
              <a:rPr lang="fr-FR" sz="1667" dirty="0"/>
              <a:t> if the </a:t>
            </a:r>
            <a:r>
              <a:rPr lang="fr-FR" sz="1667" dirty="0" err="1"/>
              <a:t>core</a:t>
            </a:r>
            <a:r>
              <a:rPr lang="fr-FR" sz="1667" dirty="0"/>
              <a:t> </a:t>
            </a:r>
            <a:r>
              <a:rPr lang="fr-FR" sz="1667" dirty="0" err="1"/>
              <a:t>is</a:t>
            </a:r>
            <a:r>
              <a:rPr lang="fr-FR" sz="1667" dirty="0"/>
              <a:t> not in CPL 0.</a:t>
            </a:r>
            <a:endParaRPr lang="en-US" sz="1667" dirty="0"/>
          </a:p>
          <a:p>
            <a:r>
              <a:rPr lang="en-US" sz="2000" dirty="0"/>
              <a:t>Interrupts don’t work properly and require emulation.</a:t>
            </a:r>
            <a:endParaRPr lang="en-US" sz="1667" dirty="0"/>
          </a:p>
          <a:p>
            <a:pPr lvl="1"/>
            <a:r>
              <a:rPr lang="en-US" sz="1667" dirty="0"/>
              <a:t>Interrupt disable/enable reserved to CPL0.</a:t>
            </a:r>
          </a:p>
          <a:p>
            <a:pPr marL="380985" lvl="1" indent="0">
              <a:buNone/>
            </a:pPr>
            <a:endParaRPr lang="en-US" sz="1667" dirty="0"/>
          </a:p>
        </p:txBody>
      </p:sp>
    </p:spTree>
    <p:extLst>
      <p:ext uri="{BB962C8B-B14F-4D97-AF65-F5344CB8AC3E}">
        <p14:creationId xmlns:p14="http://schemas.microsoft.com/office/powerpoint/2010/main" val="21663939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dirty="0"/>
              <a:t>First generation: Intel VT-x &amp; AMD SVM</a:t>
            </a:r>
          </a:p>
        </p:txBody>
      </p:sp>
      <p:sp>
        <p:nvSpPr>
          <p:cNvPr id="3" name="内容占位符 2"/>
          <p:cNvSpPr>
            <a:spLocks noGrp="1"/>
          </p:cNvSpPr>
          <p:nvPr>
            <p:ph idx="1"/>
          </p:nvPr>
        </p:nvSpPr>
        <p:spPr/>
        <p:txBody>
          <a:bodyPr/>
          <a:lstStyle/>
          <a:p>
            <a:r>
              <a:rPr lang="en-US" dirty="0"/>
              <a:t>Eliminating the need of binary translation or modifying OSes</a:t>
            </a:r>
          </a:p>
        </p:txBody>
      </p:sp>
      <p:grpSp>
        <p:nvGrpSpPr>
          <p:cNvPr id="30" name="组合 29"/>
          <p:cNvGrpSpPr/>
          <p:nvPr/>
        </p:nvGrpSpPr>
        <p:grpSpPr>
          <a:xfrm>
            <a:off x="973893" y="2377447"/>
            <a:ext cx="1620180" cy="2160240"/>
            <a:chOff x="2267744" y="2852936"/>
            <a:chExt cx="1944216" cy="2592288"/>
          </a:xfrm>
        </p:grpSpPr>
        <p:sp>
          <p:nvSpPr>
            <p:cNvPr id="29" name="矩形 28"/>
            <p:cNvSpPr/>
            <p:nvPr/>
          </p:nvSpPr>
          <p:spPr>
            <a:xfrm>
              <a:off x="2267744" y="2852936"/>
              <a:ext cx="1944216" cy="25922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p>
          </p:txBody>
        </p:sp>
        <p:grpSp>
          <p:nvGrpSpPr>
            <p:cNvPr id="19" name="组合 18"/>
            <p:cNvGrpSpPr/>
            <p:nvPr/>
          </p:nvGrpSpPr>
          <p:grpSpPr>
            <a:xfrm>
              <a:off x="2555776" y="3068960"/>
              <a:ext cx="1368152" cy="2280332"/>
              <a:chOff x="2555776" y="3068960"/>
              <a:chExt cx="1368152" cy="2280332"/>
            </a:xfrm>
          </p:grpSpPr>
          <p:cxnSp>
            <p:nvCxnSpPr>
              <p:cNvPr id="7" name="直接连接符 6"/>
              <p:cNvCxnSpPr/>
              <p:nvPr/>
            </p:nvCxnSpPr>
            <p:spPr>
              <a:xfrm>
                <a:off x="2555776" y="4797152"/>
                <a:ext cx="1368152"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771800" y="4869160"/>
                <a:ext cx="921791" cy="480132"/>
              </a:xfrm>
              <a:prstGeom prst="rect">
                <a:avLst/>
              </a:prstGeom>
              <a:noFill/>
            </p:spPr>
            <p:txBody>
              <a:bodyPr wrap="none" rtlCol="0">
                <a:spAutoFit/>
              </a:bodyPr>
              <a:lstStyle/>
              <a:p>
                <a:r>
                  <a:rPr lang="en-US" sz="2000" dirty="0"/>
                  <a:t>Ring0</a:t>
                </a:r>
              </a:p>
            </p:txBody>
          </p:sp>
          <p:cxnSp>
            <p:nvCxnSpPr>
              <p:cNvPr id="13" name="直接连接符 12"/>
              <p:cNvCxnSpPr/>
              <p:nvPr/>
            </p:nvCxnSpPr>
            <p:spPr>
              <a:xfrm>
                <a:off x="2555776" y="4221088"/>
                <a:ext cx="1368152"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771800" y="4293097"/>
                <a:ext cx="921791" cy="480132"/>
              </a:xfrm>
              <a:prstGeom prst="rect">
                <a:avLst/>
              </a:prstGeom>
              <a:noFill/>
            </p:spPr>
            <p:txBody>
              <a:bodyPr wrap="none" rtlCol="0">
                <a:spAutoFit/>
              </a:bodyPr>
              <a:lstStyle/>
              <a:p>
                <a:r>
                  <a:rPr lang="en-US" sz="2000" dirty="0"/>
                  <a:t>Ring1</a:t>
                </a:r>
              </a:p>
            </p:txBody>
          </p:sp>
          <p:cxnSp>
            <p:nvCxnSpPr>
              <p:cNvPr id="15" name="直接连接符 14"/>
              <p:cNvCxnSpPr/>
              <p:nvPr/>
            </p:nvCxnSpPr>
            <p:spPr>
              <a:xfrm>
                <a:off x="2555776" y="3645024"/>
                <a:ext cx="1368152"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771800" y="3717032"/>
                <a:ext cx="921791" cy="480132"/>
              </a:xfrm>
              <a:prstGeom prst="rect">
                <a:avLst/>
              </a:prstGeom>
              <a:noFill/>
            </p:spPr>
            <p:txBody>
              <a:bodyPr wrap="none" rtlCol="0">
                <a:spAutoFit/>
              </a:bodyPr>
              <a:lstStyle/>
              <a:p>
                <a:r>
                  <a:rPr lang="en-US" sz="2000" dirty="0"/>
                  <a:t>Ring2</a:t>
                </a:r>
              </a:p>
            </p:txBody>
          </p:sp>
          <p:cxnSp>
            <p:nvCxnSpPr>
              <p:cNvPr id="17" name="直接连接符 16"/>
              <p:cNvCxnSpPr/>
              <p:nvPr/>
            </p:nvCxnSpPr>
            <p:spPr>
              <a:xfrm>
                <a:off x="2555776" y="3068960"/>
                <a:ext cx="1368152"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771800" y="3140968"/>
                <a:ext cx="921791" cy="480132"/>
              </a:xfrm>
              <a:prstGeom prst="rect">
                <a:avLst/>
              </a:prstGeom>
              <a:noFill/>
            </p:spPr>
            <p:txBody>
              <a:bodyPr wrap="none" rtlCol="0">
                <a:spAutoFit/>
              </a:bodyPr>
              <a:lstStyle/>
              <a:p>
                <a:r>
                  <a:rPr lang="en-US" sz="2000" dirty="0"/>
                  <a:t>Ring3</a:t>
                </a:r>
              </a:p>
            </p:txBody>
          </p:sp>
        </p:grpSp>
      </p:grpSp>
      <p:grpSp>
        <p:nvGrpSpPr>
          <p:cNvPr id="31" name="组合 30"/>
          <p:cNvGrpSpPr/>
          <p:nvPr/>
        </p:nvGrpSpPr>
        <p:grpSpPr>
          <a:xfrm>
            <a:off x="3794207" y="2377447"/>
            <a:ext cx="1620180" cy="2160240"/>
            <a:chOff x="2267744" y="2852936"/>
            <a:chExt cx="1944216" cy="2592288"/>
          </a:xfrm>
        </p:grpSpPr>
        <p:sp>
          <p:nvSpPr>
            <p:cNvPr id="32" name="矩形 31"/>
            <p:cNvSpPr/>
            <p:nvPr/>
          </p:nvSpPr>
          <p:spPr>
            <a:xfrm>
              <a:off x="2267744" y="2852936"/>
              <a:ext cx="1944216" cy="25922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p>
          </p:txBody>
        </p:sp>
        <p:grpSp>
          <p:nvGrpSpPr>
            <p:cNvPr id="33" name="组合 18"/>
            <p:cNvGrpSpPr/>
            <p:nvPr/>
          </p:nvGrpSpPr>
          <p:grpSpPr>
            <a:xfrm>
              <a:off x="2555776" y="3068960"/>
              <a:ext cx="1368152" cy="2280332"/>
              <a:chOff x="2555776" y="3068960"/>
              <a:chExt cx="1368152" cy="2280332"/>
            </a:xfrm>
          </p:grpSpPr>
          <p:cxnSp>
            <p:nvCxnSpPr>
              <p:cNvPr id="34" name="直接连接符 33"/>
              <p:cNvCxnSpPr/>
              <p:nvPr/>
            </p:nvCxnSpPr>
            <p:spPr>
              <a:xfrm>
                <a:off x="2555776" y="4797152"/>
                <a:ext cx="1368152"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771800" y="4869160"/>
                <a:ext cx="921791" cy="480132"/>
              </a:xfrm>
              <a:prstGeom prst="rect">
                <a:avLst/>
              </a:prstGeom>
              <a:noFill/>
            </p:spPr>
            <p:txBody>
              <a:bodyPr wrap="none" rtlCol="0">
                <a:spAutoFit/>
              </a:bodyPr>
              <a:lstStyle/>
              <a:p>
                <a:r>
                  <a:rPr lang="en-US" sz="2000" dirty="0"/>
                  <a:t>Ring0</a:t>
                </a:r>
              </a:p>
            </p:txBody>
          </p:sp>
          <p:cxnSp>
            <p:nvCxnSpPr>
              <p:cNvPr id="36" name="直接连接符 35"/>
              <p:cNvCxnSpPr/>
              <p:nvPr/>
            </p:nvCxnSpPr>
            <p:spPr>
              <a:xfrm>
                <a:off x="2555776" y="4221088"/>
                <a:ext cx="1368152"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2771800" y="4293097"/>
                <a:ext cx="921791" cy="480132"/>
              </a:xfrm>
              <a:prstGeom prst="rect">
                <a:avLst/>
              </a:prstGeom>
              <a:noFill/>
            </p:spPr>
            <p:txBody>
              <a:bodyPr wrap="none" rtlCol="0">
                <a:spAutoFit/>
              </a:bodyPr>
              <a:lstStyle/>
              <a:p>
                <a:r>
                  <a:rPr lang="en-US" sz="2000" dirty="0"/>
                  <a:t>Ring1</a:t>
                </a:r>
              </a:p>
            </p:txBody>
          </p:sp>
          <p:cxnSp>
            <p:nvCxnSpPr>
              <p:cNvPr id="38" name="直接连接符 37"/>
              <p:cNvCxnSpPr/>
              <p:nvPr/>
            </p:nvCxnSpPr>
            <p:spPr>
              <a:xfrm>
                <a:off x="2555776" y="3645024"/>
                <a:ext cx="1368152"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2771800" y="3717032"/>
                <a:ext cx="921791" cy="480132"/>
              </a:xfrm>
              <a:prstGeom prst="rect">
                <a:avLst/>
              </a:prstGeom>
              <a:noFill/>
            </p:spPr>
            <p:txBody>
              <a:bodyPr wrap="none" rtlCol="0">
                <a:spAutoFit/>
              </a:bodyPr>
              <a:lstStyle/>
              <a:p>
                <a:r>
                  <a:rPr lang="en-US" sz="2000" dirty="0"/>
                  <a:t>Ring2</a:t>
                </a:r>
              </a:p>
            </p:txBody>
          </p:sp>
          <p:cxnSp>
            <p:nvCxnSpPr>
              <p:cNvPr id="40" name="直接连接符 39"/>
              <p:cNvCxnSpPr/>
              <p:nvPr/>
            </p:nvCxnSpPr>
            <p:spPr>
              <a:xfrm>
                <a:off x="2555776" y="3068960"/>
                <a:ext cx="1368152"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2771800" y="3140968"/>
                <a:ext cx="921791" cy="480132"/>
              </a:xfrm>
              <a:prstGeom prst="rect">
                <a:avLst/>
              </a:prstGeom>
              <a:noFill/>
            </p:spPr>
            <p:txBody>
              <a:bodyPr wrap="none" rtlCol="0">
                <a:spAutoFit/>
              </a:bodyPr>
              <a:lstStyle/>
              <a:p>
                <a:r>
                  <a:rPr lang="en-US" sz="2000" dirty="0"/>
                  <a:t>Ring3</a:t>
                </a:r>
              </a:p>
            </p:txBody>
          </p:sp>
        </p:grpSp>
      </p:grpSp>
      <p:sp>
        <p:nvSpPr>
          <p:cNvPr id="42" name="TextBox 41"/>
          <p:cNvSpPr txBox="1"/>
          <p:nvPr/>
        </p:nvSpPr>
        <p:spPr>
          <a:xfrm>
            <a:off x="1153913" y="1957400"/>
            <a:ext cx="1324722" cy="400110"/>
          </a:xfrm>
          <a:prstGeom prst="rect">
            <a:avLst/>
          </a:prstGeom>
          <a:noFill/>
        </p:spPr>
        <p:txBody>
          <a:bodyPr wrap="none" rtlCol="0">
            <a:spAutoFit/>
          </a:bodyPr>
          <a:lstStyle/>
          <a:p>
            <a:r>
              <a:rPr lang="en-US" sz="2000" dirty="0"/>
              <a:t>Host mode</a:t>
            </a:r>
          </a:p>
        </p:txBody>
      </p:sp>
      <p:sp>
        <p:nvSpPr>
          <p:cNvPr id="43" name="TextBox 42"/>
          <p:cNvSpPr txBox="1"/>
          <p:nvPr/>
        </p:nvSpPr>
        <p:spPr>
          <a:xfrm>
            <a:off x="3854214" y="1957400"/>
            <a:ext cx="1454565" cy="400110"/>
          </a:xfrm>
          <a:prstGeom prst="rect">
            <a:avLst/>
          </a:prstGeom>
          <a:noFill/>
        </p:spPr>
        <p:txBody>
          <a:bodyPr wrap="none" rtlCol="0">
            <a:spAutoFit/>
          </a:bodyPr>
          <a:lstStyle/>
          <a:p>
            <a:r>
              <a:rPr lang="en-US" sz="2000" dirty="0"/>
              <a:t>Guest mode</a:t>
            </a:r>
          </a:p>
        </p:txBody>
      </p:sp>
      <p:sp>
        <p:nvSpPr>
          <p:cNvPr id="44" name="右箭头 43"/>
          <p:cNvSpPr/>
          <p:nvPr/>
        </p:nvSpPr>
        <p:spPr>
          <a:xfrm>
            <a:off x="2714087" y="2917507"/>
            <a:ext cx="960107" cy="42004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VMRUN</a:t>
            </a:r>
          </a:p>
        </p:txBody>
      </p:sp>
      <p:sp>
        <p:nvSpPr>
          <p:cNvPr id="46" name="左箭头 45"/>
          <p:cNvSpPr/>
          <p:nvPr/>
        </p:nvSpPr>
        <p:spPr>
          <a:xfrm>
            <a:off x="2654080" y="3637587"/>
            <a:ext cx="960107" cy="42004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VMEXIT</a:t>
            </a:r>
          </a:p>
        </p:txBody>
      </p:sp>
      <p:pic>
        <p:nvPicPr>
          <p:cNvPr id="45" name="Picture 2" descr="C:\Users\Rohan\Desktop\intel_vtx_pre_post.JPG">
            <a:extLst>
              <a:ext uri="{FF2B5EF4-FFF2-40B4-BE49-F238E27FC236}">
                <a16:creationId xmlns:a16="http://schemas.microsoft.com/office/drawing/2014/main" id="{2CFF470C-2B65-844A-831F-4C5D20581F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15109" y="2621194"/>
            <a:ext cx="3328891" cy="143644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23679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par>
                          <p:cTn id="7" fill="hold">
                            <p:stCondLst>
                              <p:cond delay="0"/>
                            </p:stCondLst>
                            <p:childTnLst>
                              <p:par>
                                <p:cTn id="8" presetID="63" presetClass="path" presetSubtype="0" accel="50000" decel="50000" fill="hold" nodeType="afterEffect">
                                  <p:stCondLst>
                                    <p:cond delay="0"/>
                                  </p:stCondLst>
                                  <p:childTnLst>
                                    <p:animMotion origin="layout" path="M -0.36805 -0.00028 L -2.22222E-6 1.11022E-16 " pathEditMode="relative" rAng="0" ptsTypes="AA">
                                      <p:cBhvr>
                                        <p:cTn id="9" dur="2000" fill="hold"/>
                                        <p:tgtEl>
                                          <p:spTgt spid="31"/>
                                        </p:tgtEl>
                                        <p:attrNameLst>
                                          <p:attrName>ppt_x</p:attrName>
                                          <p:attrName>ppt_y</p:attrName>
                                        </p:attrNameLst>
                                      </p:cBhvr>
                                      <p:rCtr x="18403" y="0"/>
                                    </p:animMotion>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grpId="0" nodeType="clickEffect">
                                  <p:stCondLst>
                                    <p:cond delay="0"/>
                                  </p:stCondLst>
                                  <p:childTnLst>
                                    <p:set>
                                      <p:cBhvr>
                                        <p:cTn id="13" dur="1" fill="hold">
                                          <p:stCondLst>
                                            <p:cond delay="0"/>
                                          </p:stCondLst>
                                        </p:cTn>
                                        <p:tgtEl>
                                          <p:spTgt spid="42"/>
                                        </p:tgtEl>
                                        <p:attrNameLst>
                                          <p:attrName>style.visibility</p:attrName>
                                        </p:attrNameLst>
                                      </p:cBhvr>
                                      <p:to>
                                        <p:strVal val="visible"/>
                                      </p:to>
                                    </p:set>
                                    <p:animEffect transition="in" filter="slide(fromBottom)">
                                      <p:cBhvr>
                                        <p:cTn id="14" dur="500"/>
                                        <p:tgtEl>
                                          <p:spTgt spid="42"/>
                                        </p:tgtEl>
                                      </p:cBhvr>
                                    </p:animEffect>
                                  </p:childTnLst>
                                </p:cTn>
                              </p:par>
                              <p:par>
                                <p:cTn id="15" presetID="12" presetClass="entr" presetSubtype="4" fill="hold" grpId="0" nodeType="withEffect">
                                  <p:stCondLst>
                                    <p:cond delay="0"/>
                                  </p:stCondLst>
                                  <p:childTnLst>
                                    <p:set>
                                      <p:cBhvr>
                                        <p:cTn id="16" dur="1" fill="hold">
                                          <p:stCondLst>
                                            <p:cond delay="0"/>
                                          </p:stCondLst>
                                        </p:cTn>
                                        <p:tgtEl>
                                          <p:spTgt spid="43"/>
                                        </p:tgtEl>
                                        <p:attrNameLst>
                                          <p:attrName>style.visibility</p:attrName>
                                        </p:attrNameLst>
                                      </p:cBhvr>
                                      <p:to>
                                        <p:strVal val="visible"/>
                                      </p:to>
                                    </p:set>
                                    <p:animEffect transition="in" filter="slide(fromBottom)">
                                      <p:cBhvr>
                                        <p:cTn id="17" dur="500"/>
                                        <p:tgtEl>
                                          <p:spTgt spid="43"/>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44"/>
                                        </p:tgtEl>
                                        <p:attrNameLst>
                                          <p:attrName>style.visibility</p:attrName>
                                        </p:attrNameLst>
                                      </p:cBhvr>
                                      <p:to>
                                        <p:strVal val="visible"/>
                                      </p:to>
                                    </p:set>
                                    <p:animEffect transition="in" filter="slide(fromBottom)">
                                      <p:cBhvr>
                                        <p:cTn id="22" dur="500"/>
                                        <p:tgtEl>
                                          <p:spTgt spid="44"/>
                                        </p:tgtEl>
                                      </p:cBhvr>
                                    </p:animEffect>
                                  </p:childTnLst>
                                </p:cTn>
                              </p:par>
                              <p:par>
                                <p:cTn id="23" presetID="12" presetClass="entr" presetSubtype="4" fill="hold" grpId="0" nodeType="withEffect">
                                  <p:stCondLst>
                                    <p:cond delay="0"/>
                                  </p:stCondLst>
                                  <p:childTnLst>
                                    <p:set>
                                      <p:cBhvr>
                                        <p:cTn id="24" dur="1" fill="hold">
                                          <p:stCondLst>
                                            <p:cond delay="0"/>
                                          </p:stCondLst>
                                        </p:cTn>
                                        <p:tgtEl>
                                          <p:spTgt spid="46"/>
                                        </p:tgtEl>
                                        <p:attrNameLst>
                                          <p:attrName>style.visibility</p:attrName>
                                        </p:attrNameLst>
                                      </p:cBhvr>
                                      <p:to>
                                        <p:strVal val="visible"/>
                                      </p:to>
                                    </p:set>
                                    <p:animEffect transition="in" filter="slide(fromBottom)">
                                      <p:cBhvr>
                                        <p:cTn id="25"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3" grpId="0"/>
      <p:bldP spid="44" grpId="0" animBg="1"/>
      <p:bldP spid="46"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Title 3"/>
          <p:cNvSpPr>
            <a:spLocks noGrp="1"/>
          </p:cNvSpPr>
          <p:nvPr>
            <p:ph type="title"/>
          </p:nvPr>
        </p:nvSpPr>
        <p:spPr/>
        <p:txBody>
          <a:bodyPr/>
          <a:lstStyle/>
          <a:p>
            <a:r>
              <a:rPr lang="en-US">
                <a:latin typeface="Arial" charset="0"/>
                <a:ea typeface="ＭＳ Ｐゴシック" charset="0"/>
                <a:cs typeface="Arial" charset="0"/>
              </a:rPr>
              <a:t>VT in a Nutshell</a:t>
            </a:r>
          </a:p>
        </p:txBody>
      </p:sp>
      <p:sp>
        <p:nvSpPr>
          <p:cNvPr id="69634" name="Content Placeholder 2"/>
          <p:cNvSpPr>
            <a:spLocks noGrp="1"/>
          </p:cNvSpPr>
          <p:nvPr>
            <p:ph idx="1"/>
          </p:nvPr>
        </p:nvSpPr>
        <p:spPr/>
        <p:txBody>
          <a:bodyPr/>
          <a:lstStyle/>
          <a:p>
            <a:r>
              <a:rPr lang="en-US" sz="2000" dirty="0">
                <a:latin typeface="Arial" charset="0"/>
                <a:ea typeface="ＭＳ Ｐゴシック" charset="0"/>
                <a:cs typeface="Arial" charset="0"/>
              </a:rPr>
              <a:t>New VM mode bit</a:t>
            </a:r>
          </a:p>
          <a:p>
            <a:pPr lvl="1"/>
            <a:r>
              <a:rPr lang="en-US" sz="1667" dirty="0">
                <a:solidFill>
                  <a:schemeClr val="accent2"/>
                </a:solidFill>
                <a:latin typeface="Arial" charset="0"/>
                <a:ea typeface="ＭＳ Ｐゴシック" charset="0"/>
                <a:cs typeface="Arial" charset="0"/>
              </a:rPr>
              <a:t>Orthogonal </a:t>
            </a:r>
            <a:r>
              <a:rPr lang="en-US" sz="1667" dirty="0">
                <a:latin typeface="Arial" charset="0"/>
                <a:ea typeface="ＭＳ Ｐゴシック" charset="0"/>
                <a:cs typeface="Arial" charset="0"/>
              </a:rPr>
              <a:t>to CPL (e.g., kernel/user mode)</a:t>
            </a:r>
          </a:p>
          <a:p>
            <a:r>
              <a:rPr lang="en-US" sz="2000" dirty="0">
                <a:latin typeface="Arial" charset="0"/>
                <a:ea typeface="ＭＳ Ｐゴシック" charset="0"/>
                <a:cs typeface="Arial" charset="0"/>
              </a:rPr>
              <a:t>If VM mode is </a:t>
            </a:r>
            <a:r>
              <a:rPr lang="en-US" sz="2000" dirty="0">
                <a:solidFill>
                  <a:srgbClr val="651222"/>
                </a:solidFill>
                <a:latin typeface="Arial" charset="0"/>
                <a:ea typeface="ＭＳ Ｐゴシック" charset="0"/>
                <a:cs typeface="Arial" charset="0"/>
              </a:rPr>
              <a:t>off </a:t>
            </a:r>
            <a:r>
              <a:rPr lang="en-US" sz="2000" dirty="0">
                <a:latin typeface="Arial" charset="0"/>
                <a:ea typeface="ＭＳ Ｐゴシック" charset="0"/>
                <a:cs typeface="Arial" charset="0"/>
                <a:sym typeface="Wingdings"/>
              </a:rPr>
              <a:t> h</a:t>
            </a:r>
            <a:r>
              <a:rPr lang="en-US" sz="2000" dirty="0">
                <a:latin typeface="Arial" charset="0"/>
                <a:ea typeface="ＭＳ Ｐゴシック" charset="0"/>
                <a:cs typeface="Arial" charset="0"/>
              </a:rPr>
              <a:t>ost mode</a:t>
            </a:r>
          </a:p>
          <a:p>
            <a:pPr lvl="1"/>
            <a:r>
              <a:rPr lang="en-US" sz="1667" dirty="0">
                <a:latin typeface="Arial" charset="0"/>
                <a:ea typeface="ＭＳ Ｐゴシック" charset="0"/>
                <a:cs typeface="Arial" charset="0"/>
              </a:rPr>
              <a:t>Machine “looks just like it always did” (“VMX root”)</a:t>
            </a:r>
          </a:p>
          <a:p>
            <a:r>
              <a:rPr lang="en-US" sz="2000" dirty="0">
                <a:latin typeface="Arial" charset="0"/>
                <a:ea typeface="ＭＳ Ｐゴシック" charset="0"/>
                <a:cs typeface="Arial" charset="0"/>
              </a:rPr>
              <a:t>If VM bit is </a:t>
            </a:r>
            <a:r>
              <a:rPr lang="en-US" sz="2000" dirty="0">
                <a:solidFill>
                  <a:srgbClr val="651222"/>
                </a:solidFill>
                <a:latin typeface="Arial" charset="0"/>
                <a:ea typeface="ＭＳ Ｐゴシック" charset="0"/>
                <a:cs typeface="Arial" charset="0"/>
              </a:rPr>
              <a:t>on </a:t>
            </a:r>
            <a:r>
              <a:rPr lang="en-US" sz="2000" dirty="0">
                <a:latin typeface="Arial" charset="0"/>
                <a:ea typeface="ＭＳ Ｐゴシック" charset="0"/>
                <a:cs typeface="Arial" charset="0"/>
                <a:sym typeface="Wingdings"/>
              </a:rPr>
              <a:t> </a:t>
            </a:r>
            <a:r>
              <a:rPr lang="en-US" sz="2000" dirty="0">
                <a:latin typeface="Arial" charset="0"/>
                <a:ea typeface="ＭＳ Ｐゴシック" charset="0"/>
                <a:cs typeface="Arial" charset="0"/>
              </a:rPr>
              <a:t>guest mode</a:t>
            </a:r>
          </a:p>
          <a:p>
            <a:pPr lvl="1"/>
            <a:r>
              <a:rPr lang="en-US" sz="1667" dirty="0">
                <a:latin typeface="Arial" charset="0"/>
                <a:ea typeface="ＭＳ Ｐゴシック" charset="0"/>
                <a:cs typeface="Arial" charset="0"/>
              </a:rPr>
              <a:t>Machine is running a guest VM: “VMX non-root mode”</a:t>
            </a:r>
          </a:p>
          <a:p>
            <a:pPr lvl="1"/>
            <a:r>
              <a:rPr lang="en-US" sz="1667" dirty="0">
                <a:latin typeface="Arial" charset="0"/>
                <a:ea typeface="ＭＳ Ｐゴシック" charset="0"/>
                <a:cs typeface="Arial" charset="0"/>
              </a:rPr>
              <a:t>Machine “looks just like it always did” to the guest, BUT:</a:t>
            </a:r>
          </a:p>
          <a:p>
            <a:pPr lvl="1"/>
            <a:r>
              <a:rPr lang="en-US" sz="1667" dirty="0">
                <a:latin typeface="Arial" charset="0"/>
                <a:ea typeface="ＭＳ Ｐゴシック" charset="0"/>
                <a:cs typeface="Arial" charset="0"/>
              </a:rPr>
              <a:t>Various events trigger gated entry to hypervisor (in VMX root)</a:t>
            </a:r>
          </a:p>
          <a:p>
            <a:pPr lvl="1"/>
            <a:r>
              <a:rPr lang="en-US" sz="1667" dirty="0">
                <a:latin typeface="Arial" charset="0"/>
                <a:ea typeface="ＭＳ Ｐゴシック" charset="0"/>
                <a:cs typeface="Arial" charset="0"/>
              </a:rPr>
              <a:t>A “virtualization intercept”: exit VM mode to VMM (VM Exit)</a:t>
            </a:r>
          </a:p>
          <a:p>
            <a:pPr lvl="1"/>
            <a:r>
              <a:rPr lang="en-US" sz="1667" dirty="0">
                <a:latin typeface="Arial" charset="0"/>
                <a:ea typeface="ＭＳ Ｐゴシック" charset="0"/>
                <a:cs typeface="Arial" charset="0"/>
              </a:rPr>
              <a:t>Hypervisor (VMM) can control which events cause intercepts</a:t>
            </a:r>
          </a:p>
          <a:p>
            <a:pPr lvl="1"/>
            <a:r>
              <a:rPr lang="en-US" sz="1667" dirty="0">
                <a:latin typeface="Arial" charset="0"/>
                <a:ea typeface="ＭＳ Ｐゴシック" charset="0"/>
                <a:cs typeface="Arial" charset="0"/>
              </a:rPr>
              <a:t>Hypervisor can examine/manipulate guest VM state and return to VM (VM Entry) </a:t>
            </a:r>
          </a:p>
        </p:txBody>
      </p:sp>
    </p:spTree>
    <p:extLst>
      <p:ext uri="{BB962C8B-B14F-4D97-AF65-F5344CB8AC3E}">
        <p14:creationId xmlns:p14="http://schemas.microsoft.com/office/powerpoint/2010/main" val="1533467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a:t>Native and Hosted VM Systems</a:t>
            </a:r>
          </a:p>
        </p:txBody>
      </p:sp>
      <p:sp>
        <p:nvSpPr>
          <p:cNvPr id="2" name="Rectangle 1"/>
          <p:cNvSpPr/>
          <p:nvPr/>
        </p:nvSpPr>
        <p:spPr>
          <a:xfrm>
            <a:off x="1206500" y="2476500"/>
            <a:ext cx="1206500" cy="171450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z="1167" dirty="0"/>
              <a:t>Applications</a:t>
            </a:r>
          </a:p>
          <a:p>
            <a:pPr algn="ctr">
              <a:defRPr/>
            </a:pPr>
            <a:endParaRPr lang="en-US" sz="1167" dirty="0"/>
          </a:p>
          <a:p>
            <a:pPr algn="ctr">
              <a:defRPr/>
            </a:pPr>
            <a:endParaRPr lang="en-US" sz="1167" dirty="0"/>
          </a:p>
          <a:p>
            <a:pPr>
              <a:defRPr/>
            </a:pPr>
            <a:r>
              <a:rPr lang="en-US" sz="1167" dirty="0"/>
              <a:t>       </a:t>
            </a:r>
          </a:p>
          <a:p>
            <a:pPr algn="ctr">
              <a:defRPr/>
            </a:pPr>
            <a:r>
              <a:rPr lang="en-US" sz="1167" dirty="0"/>
              <a:t>OS</a:t>
            </a:r>
          </a:p>
          <a:p>
            <a:pPr algn="ctr">
              <a:defRPr/>
            </a:pPr>
            <a:endParaRPr lang="en-US" sz="1167" dirty="0"/>
          </a:p>
          <a:p>
            <a:pPr algn="ctr">
              <a:defRPr/>
            </a:pPr>
            <a:endParaRPr lang="en-US" sz="1167" dirty="0"/>
          </a:p>
          <a:p>
            <a:pPr algn="ctr">
              <a:defRPr/>
            </a:pPr>
            <a:r>
              <a:rPr lang="en-US" sz="1167" dirty="0"/>
              <a:t>Hardware</a:t>
            </a:r>
          </a:p>
        </p:txBody>
      </p:sp>
      <p:cxnSp>
        <p:nvCxnSpPr>
          <p:cNvPr id="13" name="Straight Connector 12"/>
          <p:cNvCxnSpPr/>
          <p:nvPr/>
        </p:nvCxnSpPr>
        <p:spPr>
          <a:xfrm>
            <a:off x="1206500" y="3556000"/>
            <a:ext cx="12065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1206500" y="3048000"/>
            <a:ext cx="12065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2476500" y="1968500"/>
            <a:ext cx="1206500" cy="222250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z="1167" dirty="0"/>
              <a:t>Guest Applications</a:t>
            </a:r>
          </a:p>
          <a:p>
            <a:pPr algn="ctr">
              <a:defRPr/>
            </a:pPr>
            <a:endParaRPr lang="en-US" sz="1167" dirty="0"/>
          </a:p>
          <a:p>
            <a:pPr>
              <a:defRPr/>
            </a:pPr>
            <a:r>
              <a:rPr lang="en-US" sz="1167" dirty="0"/>
              <a:t>       </a:t>
            </a:r>
          </a:p>
          <a:p>
            <a:pPr algn="ctr">
              <a:defRPr/>
            </a:pPr>
            <a:r>
              <a:rPr lang="en-US" sz="1167" dirty="0"/>
              <a:t>Guest OS</a:t>
            </a:r>
          </a:p>
          <a:p>
            <a:pPr algn="ctr">
              <a:defRPr/>
            </a:pPr>
            <a:endParaRPr lang="en-US" sz="1167" dirty="0"/>
          </a:p>
          <a:p>
            <a:pPr algn="ctr">
              <a:defRPr/>
            </a:pPr>
            <a:endParaRPr lang="en-US" sz="1167" dirty="0"/>
          </a:p>
          <a:p>
            <a:pPr algn="ctr">
              <a:defRPr/>
            </a:pPr>
            <a:r>
              <a:rPr lang="en-US" sz="1167" dirty="0"/>
              <a:t>VMM</a:t>
            </a:r>
          </a:p>
          <a:p>
            <a:pPr algn="ctr">
              <a:defRPr/>
            </a:pPr>
            <a:endParaRPr lang="en-US" sz="1167" dirty="0"/>
          </a:p>
          <a:p>
            <a:pPr algn="ctr">
              <a:defRPr/>
            </a:pPr>
            <a:endParaRPr lang="en-US" sz="1167" dirty="0"/>
          </a:p>
          <a:p>
            <a:pPr algn="ctr">
              <a:defRPr/>
            </a:pPr>
            <a:r>
              <a:rPr lang="en-US" sz="1167" dirty="0"/>
              <a:t>Hardware</a:t>
            </a:r>
          </a:p>
        </p:txBody>
      </p:sp>
      <p:cxnSp>
        <p:nvCxnSpPr>
          <p:cNvPr id="33" name="Straight Connector 32"/>
          <p:cNvCxnSpPr/>
          <p:nvPr/>
        </p:nvCxnSpPr>
        <p:spPr>
          <a:xfrm>
            <a:off x="2476500" y="3556000"/>
            <a:ext cx="12065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2476500" y="3048000"/>
            <a:ext cx="12065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2476500" y="2596886"/>
            <a:ext cx="12065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3746500" y="1651000"/>
            <a:ext cx="1206500" cy="254000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z="1167" dirty="0"/>
              <a:t>Guest Applications</a:t>
            </a:r>
          </a:p>
          <a:p>
            <a:pPr algn="ctr">
              <a:defRPr/>
            </a:pPr>
            <a:endParaRPr lang="en-US" sz="1167" dirty="0"/>
          </a:p>
          <a:p>
            <a:pPr>
              <a:defRPr/>
            </a:pPr>
            <a:r>
              <a:rPr lang="en-US" sz="1167" dirty="0"/>
              <a:t>     Guest OS</a:t>
            </a:r>
          </a:p>
          <a:p>
            <a:pPr algn="ctr">
              <a:defRPr/>
            </a:pPr>
            <a:endParaRPr lang="en-US" sz="1167" dirty="0"/>
          </a:p>
          <a:p>
            <a:pPr algn="ctr">
              <a:defRPr/>
            </a:pPr>
            <a:endParaRPr lang="en-US" sz="1167" dirty="0"/>
          </a:p>
          <a:p>
            <a:pPr algn="ctr">
              <a:defRPr/>
            </a:pPr>
            <a:r>
              <a:rPr lang="en-US" sz="1167" dirty="0"/>
              <a:t>VMM</a:t>
            </a:r>
          </a:p>
          <a:p>
            <a:pPr algn="ctr">
              <a:defRPr/>
            </a:pPr>
            <a:endParaRPr lang="en-US" sz="1167" dirty="0"/>
          </a:p>
          <a:p>
            <a:pPr algn="ctr">
              <a:defRPr/>
            </a:pPr>
            <a:endParaRPr lang="en-US" sz="1167" dirty="0"/>
          </a:p>
          <a:p>
            <a:pPr algn="ctr">
              <a:defRPr/>
            </a:pPr>
            <a:r>
              <a:rPr lang="en-US" sz="1167" dirty="0"/>
              <a:t>Host OS</a:t>
            </a:r>
          </a:p>
          <a:p>
            <a:pPr algn="ctr">
              <a:defRPr/>
            </a:pPr>
            <a:endParaRPr lang="en-US" sz="1167" dirty="0"/>
          </a:p>
          <a:p>
            <a:pPr algn="ctr">
              <a:defRPr/>
            </a:pPr>
            <a:endParaRPr lang="en-US" sz="1167" dirty="0"/>
          </a:p>
          <a:p>
            <a:pPr algn="ctr">
              <a:defRPr/>
            </a:pPr>
            <a:r>
              <a:rPr lang="en-US" sz="1167" dirty="0"/>
              <a:t>Hardware</a:t>
            </a:r>
          </a:p>
        </p:txBody>
      </p:sp>
      <p:cxnSp>
        <p:nvCxnSpPr>
          <p:cNvPr id="37" name="Straight Connector 36"/>
          <p:cNvCxnSpPr/>
          <p:nvPr/>
        </p:nvCxnSpPr>
        <p:spPr>
          <a:xfrm>
            <a:off x="3746500" y="3556000"/>
            <a:ext cx="12065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3746500" y="3048000"/>
            <a:ext cx="12065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3746500" y="2596886"/>
            <a:ext cx="12065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3746500" y="2159000"/>
            <a:ext cx="12065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5016500" y="1639094"/>
            <a:ext cx="1206500" cy="254000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z="1167" dirty="0"/>
              <a:t>Guest Applications</a:t>
            </a:r>
          </a:p>
          <a:p>
            <a:pPr algn="ctr">
              <a:defRPr/>
            </a:pPr>
            <a:endParaRPr lang="en-US" sz="1167" dirty="0"/>
          </a:p>
          <a:p>
            <a:pPr>
              <a:defRPr/>
            </a:pPr>
            <a:r>
              <a:rPr lang="en-US" sz="1167" dirty="0"/>
              <a:t>     Guest OS</a:t>
            </a:r>
          </a:p>
          <a:p>
            <a:pPr algn="ctr">
              <a:defRPr/>
            </a:pPr>
            <a:endParaRPr lang="en-US" sz="1167" dirty="0"/>
          </a:p>
          <a:p>
            <a:pPr algn="ctr">
              <a:defRPr/>
            </a:pPr>
            <a:endParaRPr lang="en-US" sz="1167" dirty="0"/>
          </a:p>
          <a:p>
            <a:pPr algn="ctr">
              <a:defRPr/>
            </a:pPr>
            <a:r>
              <a:rPr lang="en-US" sz="1167" dirty="0"/>
              <a:t>VMM</a:t>
            </a:r>
          </a:p>
          <a:p>
            <a:pPr algn="ctr">
              <a:defRPr/>
            </a:pPr>
            <a:endParaRPr lang="en-US" sz="1167" dirty="0"/>
          </a:p>
          <a:p>
            <a:pPr>
              <a:defRPr/>
            </a:pPr>
            <a:endParaRPr lang="en-US" sz="1167" dirty="0"/>
          </a:p>
          <a:p>
            <a:pPr>
              <a:defRPr/>
            </a:pPr>
            <a:r>
              <a:rPr lang="en-US" sz="1167" dirty="0"/>
              <a:t>Host OS</a:t>
            </a:r>
          </a:p>
          <a:p>
            <a:pPr algn="ctr">
              <a:defRPr/>
            </a:pPr>
            <a:endParaRPr lang="en-US" sz="1167" dirty="0"/>
          </a:p>
          <a:p>
            <a:pPr algn="ctr">
              <a:defRPr/>
            </a:pPr>
            <a:endParaRPr lang="en-US" sz="1167" dirty="0"/>
          </a:p>
          <a:p>
            <a:pPr algn="ctr">
              <a:defRPr/>
            </a:pPr>
            <a:r>
              <a:rPr lang="en-US" sz="1167" dirty="0"/>
              <a:t>Hardware</a:t>
            </a:r>
          </a:p>
        </p:txBody>
      </p:sp>
      <p:cxnSp>
        <p:nvCxnSpPr>
          <p:cNvPr id="42" name="Straight Connector 41"/>
          <p:cNvCxnSpPr/>
          <p:nvPr/>
        </p:nvCxnSpPr>
        <p:spPr>
          <a:xfrm>
            <a:off x="5016500" y="3544094"/>
            <a:ext cx="12065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5016500" y="3036094"/>
            <a:ext cx="76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5016500" y="2583657"/>
            <a:ext cx="12065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5016500" y="2147094"/>
            <a:ext cx="12065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5778500" y="3036094"/>
            <a:ext cx="0" cy="50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TextBox 26"/>
          <p:cNvSpPr txBox="1">
            <a:spLocks noChangeArrowheads="1"/>
          </p:cNvSpPr>
          <p:nvPr/>
        </p:nvSpPr>
        <p:spPr bwMode="auto">
          <a:xfrm>
            <a:off x="1357313" y="4318000"/>
            <a:ext cx="872355" cy="553998"/>
          </a:xfrm>
          <a:prstGeom prst="rect">
            <a:avLst/>
          </a:prstGeom>
          <a:noFill/>
          <a:ln w="9525">
            <a:noFill/>
            <a:miter lim="800000"/>
            <a:headEnd/>
            <a:tailEnd/>
          </a:ln>
        </p:spPr>
        <p:txBody>
          <a:bodyPr wrap="none">
            <a:spAutoFit/>
          </a:bodyPr>
          <a:lstStyle/>
          <a:p>
            <a:r>
              <a:rPr lang="en-US" sz="1000"/>
              <a:t>Traditional </a:t>
            </a:r>
          </a:p>
          <a:p>
            <a:r>
              <a:rPr lang="en-US" sz="1000"/>
              <a:t>Uniprocessor</a:t>
            </a:r>
          </a:p>
          <a:p>
            <a:r>
              <a:rPr lang="en-US" sz="1000"/>
              <a:t>System</a:t>
            </a:r>
          </a:p>
        </p:txBody>
      </p:sp>
      <p:sp>
        <p:nvSpPr>
          <p:cNvPr id="48" name="TextBox 47"/>
          <p:cNvSpPr txBox="1">
            <a:spLocks noChangeArrowheads="1"/>
          </p:cNvSpPr>
          <p:nvPr/>
        </p:nvSpPr>
        <p:spPr bwMode="auto">
          <a:xfrm>
            <a:off x="2674938" y="4318000"/>
            <a:ext cx="771365" cy="400110"/>
          </a:xfrm>
          <a:prstGeom prst="rect">
            <a:avLst/>
          </a:prstGeom>
          <a:noFill/>
          <a:ln w="9525">
            <a:noFill/>
            <a:miter lim="800000"/>
            <a:headEnd/>
            <a:tailEnd/>
          </a:ln>
        </p:spPr>
        <p:txBody>
          <a:bodyPr wrap="none">
            <a:spAutoFit/>
          </a:bodyPr>
          <a:lstStyle/>
          <a:p>
            <a:r>
              <a:rPr lang="en-US" sz="1000"/>
              <a:t>Native </a:t>
            </a:r>
          </a:p>
          <a:p>
            <a:r>
              <a:rPr lang="en-US" sz="1000"/>
              <a:t>VM System</a:t>
            </a:r>
          </a:p>
        </p:txBody>
      </p:sp>
      <p:sp>
        <p:nvSpPr>
          <p:cNvPr id="49" name="TextBox 48"/>
          <p:cNvSpPr txBox="1">
            <a:spLocks noChangeArrowheads="1"/>
          </p:cNvSpPr>
          <p:nvPr/>
        </p:nvSpPr>
        <p:spPr bwMode="auto">
          <a:xfrm>
            <a:off x="3897313" y="4333875"/>
            <a:ext cx="771365" cy="553998"/>
          </a:xfrm>
          <a:prstGeom prst="rect">
            <a:avLst/>
          </a:prstGeom>
          <a:noFill/>
          <a:ln w="9525">
            <a:noFill/>
            <a:miter lim="800000"/>
            <a:headEnd/>
            <a:tailEnd/>
          </a:ln>
        </p:spPr>
        <p:txBody>
          <a:bodyPr wrap="none">
            <a:spAutoFit/>
          </a:bodyPr>
          <a:lstStyle/>
          <a:p>
            <a:r>
              <a:rPr lang="en-US" sz="1000"/>
              <a:t>User-mode</a:t>
            </a:r>
          </a:p>
          <a:p>
            <a:r>
              <a:rPr lang="en-US" sz="1000"/>
              <a:t>Hosted</a:t>
            </a:r>
          </a:p>
          <a:p>
            <a:r>
              <a:rPr lang="en-US" sz="1000"/>
              <a:t>VM System</a:t>
            </a:r>
          </a:p>
        </p:txBody>
      </p:sp>
      <p:sp>
        <p:nvSpPr>
          <p:cNvPr id="50" name="TextBox 49"/>
          <p:cNvSpPr txBox="1">
            <a:spLocks noChangeArrowheads="1"/>
          </p:cNvSpPr>
          <p:nvPr/>
        </p:nvSpPr>
        <p:spPr bwMode="auto">
          <a:xfrm>
            <a:off x="5167313" y="4336521"/>
            <a:ext cx="771365" cy="553998"/>
          </a:xfrm>
          <a:prstGeom prst="rect">
            <a:avLst/>
          </a:prstGeom>
          <a:noFill/>
          <a:ln w="9525">
            <a:noFill/>
            <a:miter lim="800000"/>
            <a:headEnd/>
            <a:tailEnd/>
          </a:ln>
        </p:spPr>
        <p:txBody>
          <a:bodyPr wrap="none">
            <a:spAutoFit/>
          </a:bodyPr>
          <a:lstStyle/>
          <a:p>
            <a:r>
              <a:rPr lang="en-US" sz="1000"/>
              <a:t>Dual-mode</a:t>
            </a:r>
          </a:p>
          <a:p>
            <a:r>
              <a:rPr lang="en-US" sz="1000"/>
              <a:t>Hosted </a:t>
            </a:r>
          </a:p>
          <a:p>
            <a:r>
              <a:rPr lang="en-US" sz="1000"/>
              <a:t>VM System</a:t>
            </a:r>
          </a:p>
        </p:txBody>
      </p:sp>
      <p:cxnSp>
        <p:nvCxnSpPr>
          <p:cNvPr id="55" name="Straight Arrow Connector 54"/>
          <p:cNvCxnSpPr/>
          <p:nvPr/>
        </p:nvCxnSpPr>
        <p:spPr>
          <a:xfrm>
            <a:off x="6604000" y="2583657"/>
            <a:ext cx="0" cy="825500"/>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3578" name="TextBox 55"/>
          <p:cNvSpPr txBox="1">
            <a:spLocks noChangeArrowheads="1"/>
          </p:cNvSpPr>
          <p:nvPr/>
        </p:nvSpPr>
        <p:spPr bwMode="auto">
          <a:xfrm>
            <a:off x="6715126" y="2596886"/>
            <a:ext cx="934871" cy="400110"/>
          </a:xfrm>
          <a:prstGeom prst="rect">
            <a:avLst/>
          </a:prstGeom>
          <a:noFill/>
          <a:ln w="9525">
            <a:noFill/>
            <a:miter lim="800000"/>
            <a:headEnd/>
            <a:tailEnd/>
          </a:ln>
        </p:spPr>
        <p:txBody>
          <a:bodyPr wrap="none">
            <a:spAutoFit/>
          </a:bodyPr>
          <a:lstStyle/>
          <a:p>
            <a:r>
              <a:rPr lang="en-US" sz="1000" i="1"/>
              <a:t>Nonprivileged </a:t>
            </a:r>
          </a:p>
          <a:p>
            <a:r>
              <a:rPr lang="en-US" sz="1000" i="1"/>
              <a:t>modes</a:t>
            </a:r>
          </a:p>
        </p:txBody>
      </p:sp>
      <p:sp>
        <p:nvSpPr>
          <p:cNvPr id="23579" name="TextBox 56"/>
          <p:cNvSpPr txBox="1">
            <a:spLocks noChangeArrowheads="1"/>
          </p:cNvSpPr>
          <p:nvPr/>
        </p:nvSpPr>
        <p:spPr bwMode="auto">
          <a:xfrm>
            <a:off x="6715125" y="3032125"/>
            <a:ext cx="720069" cy="400110"/>
          </a:xfrm>
          <a:prstGeom prst="rect">
            <a:avLst/>
          </a:prstGeom>
          <a:noFill/>
          <a:ln w="9525">
            <a:noFill/>
            <a:miter lim="800000"/>
            <a:headEnd/>
            <a:tailEnd/>
          </a:ln>
        </p:spPr>
        <p:txBody>
          <a:bodyPr wrap="none">
            <a:spAutoFit/>
          </a:bodyPr>
          <a:lstStyle/>
          <a:p>
            <a:r>
              <a:rPr lang="en-US" sz="1000" i="1"/>
              <a:t>Privileged </a:t>
            </a:r>
          </a:p>
          <a:p>
            <a:r>
              <a:rPr lang="en-US" sz="1000" i="1"/>
              <a:t>modes</a:t>
            </a:r>
          </a:p>
        </p:txBody>
      </p:sp>
      <p:cxnSp>
        <p:nvCxnSpPr>
          <p:cNvPr id="62" name="Straight Connector 61"/>
          <p:cNvCxnSpPr/>
          <p:nvPr/>
        </p:nvCxnSpPr>
        <p:spPr>
          <a:xfrm flipV="1">
            <a:off x="2413000" y="3032126"/>
            <a:ext cx="5271823" cy="396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528" name="Straight Connector 22527"/>
          <p:cNvCxnSpPr/>
          <p:nvPr/>
        </p:nvCxnSpPr>
        <p:spPr>
          <a:xfrm>
            <a:off x="5781146" y="3036095"/>
            <a:ext cx="444500" cy="11906"/>
          </a:xfrm>
          <a:prstGeom prst="line">
            <a:avLst/>
          </a:prstGeom>
          <a:ln w="10160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530680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73" name="Rectangle 17"/>
          <p:cNvSpPr>
            <a:spLocks noChangeArrowheads="1"/>
          </p:cNvSpPr>
          <p:nvPr/>
        </p:nvSpPr>
        <p:spPr bwMode="auto">
          <a:xfrm>
            <a:off x="6834188" y="1453886"/>
            <a:ext cx="1152261" cy="1251479"/>
          </a:xfrm>
          <a:prstGeom prst="rect">
            <a:avLst/>
          </a:prstGeom>
          <a:solidFill>
            <a:schemeClr val="bg1"/>
          </a:solidFill>
          <a:ln w="28575">
            <a:solidFill>
              <a:schemeClr val="tx1"/>
            </a:solidFill>
            <a:miter lim="800000"/>
            <a:headEnd/>
            <a:tailEnd/>
          </a:ln>
          <a:effectLst/>
        </p:spPr>
        <p:txBody>
          <a:bodyPr wrap="none" anchor="ctr"/>
          <a:lstStyle/>
          <a:p>
            <a:pPr>
              <a:defRPr/>
            </a:pPr>
            <a:endParaRPr lang="en-US" sz="1500">
              <a:effectLst>
                <a:outerShdw blurRad="38100" dist="38100" dir="2700000" algn="tl">
                  <a:srgbClr val="000000"/>
                </a:outerShdw>
              </a:effectLst>
            </a:endParaRPr>
          </a:p>
        </p:txBody>
      </p:sp>
      <p:sp>
        <p:nvSpPr>
          <p:cNvPr id="275458" name="Rectangle 2"/>
          <p:cNvSpPr>
            <a:spLocks noGrp="1" noChangeArrowheads="1"/>
          </p:cNvSpPr>
          <p:nvPr>
            <p:ph type="title"/>
          </p:nvPr>
        </p:nvSpPr>
        <p:spPr/>
        <p:txBody>
          <a:bodyPr>
            <a:normAutofit/>
          </a:bodyPr>
          <a:lstStyle/>
          <a:p>
            <a:pPr eaLnBrk="1" hangingPunct="1">
              <a:defRPr/>
            </a:pPr>
            <a:r>
              <a:rPr lang="en-US" sz="3667">
                <a:latin typeface="Arial" charset="0"/>
                <a:ea typeface="ＭＳ Ｐゴシック" charset="0"/>
                <a:cs typeface="ＭＳ Ｐゴシック" charset="0"/>
              </a:rPr>
              <a:t>CPU Virtualization With VT-x</a:t>
            </a:r>
          </a:p>
        </p:txBody>
      </p:sp>
      <p:sp>
        <p:nvSpPr>
          <p:cNvPr id="275459" name="Rectangle 3"/>
          <p:cNvSpPr>
            <a:spLocks noGrp="1" noChangeArrowheads="1"/>
          </p:cNvSpPr>
          <p:nvPr>
            <p:ph type="body" sz="half" idx="4294967295"/>
          </p:nvPr>
        </p:nvSpPr>
        <p:spPr>
          <a:xfrm>
            <a:off x="350728" y="1249363"/>
            <a:ext cx="4217988" cy="2228850"/>
          </a:xfrm>
        </p:spPr>
        <p:txBody>
          <a:bodyPr>
            <a:normAutofit lnSpcReduction="10000"/>
          </a:bodyPr>
          <a:lstStyle/>
          <a:p>
            <a:pPr marL="287062" indent="-287062">
              <a:defRPr/>
            </a:pPr>
            <a:r>
              <a:rPr lang="en-US" sz="2000" dirty="0">
                <a:latin typeface="Arial" charset="0"/>
                <a:ea typeface="ＭＳ Ｐゴシック" charset="0"/>
                <a:cs typeface="ＭＳ Ｐゴシック" charset="0"/>
              </a:rPr>
              <a:t>Two new VT-x operating modes</a:t>
            </a:r>
          </a:p>
          <a:p>
            <a:pPr marL="575446" lvl="1" indent="-287062">
              <a:defRPr/>
            </a:pPr>
            <a:r>
              <a:rPr lang="en-US" sz="1500" dirty="0">
                <a:latin typeface="Arial" charset="0"/>
                <a:ea typeface="ＭＳ Ｐゴシック" charset="0"/>
              </a:rPr>
              <a:t>Less-privileged mode</a:t>
            </a:r>
            <a:br>
              <a:rPr lang="en-US" sz="1500" dirty="0">
                <a:latin typeface="Arial" charset="0"/>
                <a:ea typeface="ＭＳ Ｐゴシック" charset="0"/>
              </a:rPr>
            </a:br>
            <a:r>
              <a:rPr lang="en-US" sz="1500" dirty="0">
                <a:latin typeface="Arial" charset="0"/>
                <a:ea typeface="ＭＳ Ｐゴシック" charset="0"/>
              </a:rPr>
              <a:t>(VMX non-root) for guest OSes</a:t>
            </a:r>
          </a:p>
          <a:p>
            <a:pPr marL="575446" lvl="1" indent="-287062">
              <a:defRPr/>
            </a:pPr>
            <a:r>
              <a:rPr lang="en-US" sz="1500" dirty="0">
                <a:latin typeface="Arial" charset="0"/>
                <a:ea typeface="ＭＳ Ｐゴシック" charset="0"/>
              </a:rPr>
              <a:t>More-privileged mode</a:t>
            </a:r>
            <a:br>
              <a:rPr lang="en-US" sz="1500" dirty="0">
                <a:latin typeface="Arial" charset="0"/>
                <a:ea typeface="ＭＳ Ｐゴシック" charset="0"/>
              </a:rPr>
            </a:br>
            <a:r>
              <a:rPr lang="en-US" sz="1500" dirty="0">
                <a:latin typeface="Arial" charset="0"/>
                <a:ea typeface="ＭＳ Ｐゴシック" charset="0"/>
              </a:rPr>
              <a:t>(VMX root) for VMM</a:t>
            </a:r>
          </a:p>
          <a:p>
            <a:pPr marL="287062" indent="-287062">
              <a:defRPr/>
            </a:pPr>
            <a:r>
              <a:rPr lang="en-US" sz="2000" dirty="0">
                <a:latin typeface="Arial" charset="0"/>
                <a:ea typeface="ＭＳ Ｐゴシック" charset="0"/>
                <a:cs typeface="ＭＳ Ｐゴシック" charset="0"/>
              </a:rPr>
              <a:t>Two new transitions</a:t>
            </a:r>
          </a:p>
          <a:p>
            <a:pPr marL="575446" lvl="1" indent="-287062">
              <a:defRPr/>
            </a:pPr>
            <a:r>
              <a:rPr lang="en-US" sz="1500" dirty="0">
                <a:latin typeface="Arial" charset="0"/>
                <a:ea typeface="ＭＳ Ｐゴシック" charset="0"/>
              </a:rPr>
              <a:t>VM entry to non-root operation</a:t>
            </a:r>
          </a:p>
          <a:p>
            <a:pPr marL="575446" lvl="1" indent="-287062">
              <a:defRPr/>
            </a:pPr>
            <a:r>
              <a:rPr lang="en-US" sz="1500" dirty="0">
                <a:latin typeface="Arial" charset="0"/>
                <a:ea typeface="ＭＳ Ｐゴシック" charset="0"/>
              </a:rPr>
              <a:t>VM exit to root operation</a:t>
            </a:r>
          </a:p>
        </p:txBody>
      </p:sp>
      <p:sp>
        <p:nvSpPr>
          <p:cNvPr id="275460" name="Rectangle 4"/>
          <p:cNvSpPr>
            <a:spLocks noChangeArrowheads="1"/>
          </p:cNvSpPr>
          <p:nvPr/>
        </p:nvSpPr>
        <p:spPr bwMode="auto">
          <a:xfrm>
            <a:off x="5455709" y="1460501"/>
            <a:ext cx="1152261" cy="1251479"/>
          </a:xfrm>
          <a:prstGeom prst="rect">
            <a:avLst/>
          </a:prstGeom>
          <a:solidFill>
            <a:schemeClr val="bg1"/>
          </a:solidFill>
          <a:ln w="28575">
            <a:solidFill>
              <a:schemeClr val="tx1"/>
            </a:solidFill>
            <a:miter lim="800000"/>
            <a:headEnd/>
            <a:tailEnd/>
          </a:ln>
          <a:effectLst/>
        </p:spPr>
        <p:txBody>
          <a:bodyPr wrap="none" anchor="ctr"/>
          <a:lstStyle/>
          <a:p>
            <a:pPr>
              <a:defRPr/>
            </a:pPr>
            <a:endParaRPr lang="en-US" sz="1500">
              <a:effectLst>
                <a:outerShdw blurRad="38100" dist="38100" dir="2700000" algn="tl">
                  <a:srgbClr val="000000"/>
                </a:outerShdw>
              </a:effectLst>
            </a:endParaRPr>
          </a:p>
        </p:txBody>
      </p:sp>
      <p:sp>
        <p:nvSpPr>
          <p:cNvPr id="63493" name="Text Box 5"/>
          <p:cNvSpPr txBox="1">
            <a:spLocks noChangeArrowheads="1"/>
          </p:cNvSpPr>
          <p:nvPr/>
        </p:nvSpPr>
        <p:spPr bwMode="auto">
          <a:xfrm>
            <a:off x="4656667" y="1815042"/>
            <a:ext cx="480901" cy="230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lIns="0" tIns="0" rIns="0" bIns="0">
            <a:spAutoFit/>
          </a:bodyPr>
          <a:lstStyle/>
          <a:p>
            <a:r>
              <a:rPr lang="en-US" sz="1500"/>
              <a:t>Ring 3</a:t>
            </a:r>
          </a:p>
        </p:txBody>
      </p:sp>
      <p:sp>
        <p:nvSpPr>
          <p:cNvPr id="63494" name="Text Box 6"/>
          <p:cNvSpPr txBox="1">
            <a:spLocks noChangeArrowheads="1"/>
          </p:cNvSpPr>
          <p:nvPr/>
        </p:nvSpPr>
        <p:spPr bwMode="auto">
          <a:xfrm>
            <a:off x="4656667" y="2362729"/>
            <a:ext cx="480901" cy="230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lIns="0" tIns="0" rIns="0" bIns="0">
            <a:spAutoFit/>
          </a:bodyPr>
          <a:lstStyle/>
          <a:p>
            <a:r>
              <a:rPr lang="en-US" sz="1500"/>
              <a:t>Ring 0</a:t>
            </a:r>
          </a:p>
        </p:txBody>
      </p:sp>
      <p:sp>
        <p:nvSpPr>
          <p:cNvPr id="63495" name="Text Box 7"/>
          <p:cNvSpPr txBox="1">
            <a:spLocks noChangeArrowheads="1"/>
          </p:cNvSpPr>
          <p:nvPr/>
        </p:nvSpPr>
        <p:spPr bwMode="auto">
          <a:xfrm>
            <a:off x="4870979" y="3157803"/>
            <a:ext cx="3735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lIns="0" tIns="0" rIns="0" bIns="0">
            <a:spAutoFit/>
          </a:bodyPr>
          <a:lstStyle/>
          <a:p>
            <a:r>
              <a:rPr lang="en-US" sz="1500"/>
              <a:t>VMX</a:t>
            </a:r>
            <a:br>
              <a:rPr lang="en-US" sz="1500"/>
            </a:br>
            <a:r>
              <a:rPr lang="en-US" sz="1500"/>
              <a:t>Root</a:t>
            </a:r>
          </a:p>
        </p:txBody>
      </p:sp>
      <p:sp>
        <p:nvSpPr>
          <p:cNvPr id="275464" name="Rectangle 8"/>
          <p:cNvSpPr>
            <a:spLocks noChangeArrowheads="1"/>
          </p:cNvSpPr>
          <p:nvPr/>
        </p:nvSpPr>
        <p:spPr bwMode="auto">
          <a:xfrm>
            <a:off x="5454386" y="3166216"/>
            <a:ext cx="2713302" cy="323165"/>
          </a:xfrm>
          <a:prstGeom prst="rect">
            <a:avLst/>
          </a:prstGeom>
          <a:solidFill>
            <a:schemeClr val="bg1"/>
          </a:solidFill>
          <a:ln w="28575">
            <a:solidFill>
              <a:schemeClr val="tx1"/>
            </a:solidFill>
            <a:miter lim="800000"/>
            <a:headEnd type="none" w="sm" len="sm"/>
            <a:tailEnd type="none" w="sm" len="sm"/>
          </a:ln>
          <a:effectLst/>
        </p:spPr>
        <p:txBody>
          <a:bodyPr anchor="ctr">
            <a:spAutoFit/>
          </a:bodyPr>
          <a:lstStyle/>
          <a:p>
            <a:pPr>
              <a:defRPr/>
            </a:pPr>
            <a:endParaRPr lang="en-US" sz="1500">
              <a:effectLst>
                <a:outerShdw blurRad="38100" dist="38100" dir="2700000" algn="tl">
                  <a:srgbClr val="000000"/>
                </a:outerShdw>
              </a:effectLst>
            </a:endParaRPr>
          </a:p>
        </p:txBody>
      </p:sp>
      <p:sp>
        <p:nvSpPr>
          <p:cNvPr id="63497" name="Text Box 9"/>
          <p:cNvSpPr txBox="1">
            <a:spLocks noChangeArrowheads="1"/>
          </p:cNvSpPr>
          <p:nvPr/>
        </p:nvSpPr>
        <p:spPr bwMode="auto">
          <a:xfrm>
            <a:off x="5695157" y="1143000"/>
            <a:ext cx="1830629" cy="219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lIns="0" tIns="0" rIns="0" bIns="0">
            <a:spAutoFit/>
          </a:bodyPr>
          <a:lstStyle/>
          <a:p>
            <a:pPr>
              <a:lnSpc>
                <a:spcPct val="95000"/>
              </a:lnSpc>
            </a:pPr>
            <a:r>
              <a:rPr lang="en-US" sz="1500"/>
              <a:t>Virtual Machines (VMs)</a:t>
            </a:r>
          </a:p>
        </p:txBody>
      </p:sp>
      <p:sp>
        <p:nvSpPr>
          <p:cNvPr id="275466" name="Line 10"/>
          <p:cNvSpPr>
            <a:spLocks noChangeShapeType="1"/>
          </p:cNvSpPr>
          <p:nvPr/>
        </p:nvSpPr>
        <p:spPr bwMode="auto">
          <a:xfrm>
            <a:off x="5986198" y="2012157"/>
            <a:ext cx="0" cy="468313"/>
          </a:xfrm>
          <a:prstGeom prst="line">
            <a:avLst/>
          </a:prstGeom>
          <a:noFill/>
          <a:ln w="19050">
            <a:solidFill>
              <a:schemeClr val="tx1"/>
            </a:solidFill>
            <a:round/>
            <a:headEnd/>
            <a:tailEnd/>
          </a:ln>
          <a:effectLst/>
        </p:spPr>
        <p:txBody>
          <a:bodyPr anchor="ctr">
            <a:spAutoFit/>
          </a:bodyPr>
          <a:lstStyle/>
          <a:p>
            <a:pPr>
              <a:defRPr/>
            </a:pPr>
            <a:endParaRPr lang="en-US" sz="1500">
              <a:effectLst>
                <a:outerShdw blurRad="38100" dist="38100" dir="2700000" algn="tl">
                  <a:srgbClr val="000000">
                    <a:alpha val="43137"/>
                  </a:srgbClr>
                </a:outerShdw>
              </a:effectLst>
              <a:ea typeface="ＭＳ Ｐゴシック" pitchFamily="-111" charset="-128"/>
              <a:cs typeface="ＭＳ Ｐゴシック" pitchFamily="-111" charset="-128"/>
            </a:endParaRPr>
          </a:p>
        </p:txBody>
      </p:sp>
      <p:sp>
        <p:nvSpPr>
          <p:cNvPr id="63499" name="Rectangle 11"/>
          <p:cNvSpPr>
            <a:spLocks noChangeArrowheads="1"/>
          </p:cNvSpPr>
          <p:nvPr/>
        </p:nvSpPr>
        <p:spPr bwMode="gray">
          <a:xfrm>
            <a:off x="5618428" y="1750220"/>
            <a:ext cx="732896" cy="336021"/>
          </a:xfrm>
          <a:prstGeom prst="rect">
            <a:avLst/>
          </a:prstGeom>
          <a:solidFill>
            <a:schemeClr val="bg1"/>
          </a:solidFill>
          <a:ln w="25400">
            <a:solidFill>
              <a:schemeClr val="tx1"/>
            </a:solidFill>
            <a:miter lim="800000"/>
            <a:headEnd type="none" w="sm" len="sm"/>
            <a:tailEnd type="none" w="sm" len="sm"/>
          </a:ln>
          <a:effectLst>
            <a:prstShdw prst="shdw13" dist="143684" dir="18900000">
              <a:srgbClr val="292929">
                <a:alpha val="74997"/>
              </a:srgbClr>
            </a:prstShdw>
          </a:effectLst>
        </p:spPr>
        <p:txBody>
          <a:bodyPr wrap="none" lIns="0" rIns="0" anchor="ctr"/>
          <a:lstStyle/>
          <a:p>
            <a:pPr algn="ctr">
              <a:tabLst>
                <a:tab pos="714346" algn="ctr"/>
                <a:tab pos="1047708" algn="ctr"/>
                <a:tab pos="1190577" algn="ctr"/>
              </a:tabLst>
            </a:pPr>
            <a:r>
              <a:rPr lang="en-US" sz="1500" dirty="0"/>
              <a:t>Apps</a:t>
            </a:r>
          </a:p>
        </p:txBody>
      </p:sp>
      <p:sp>
        <p:nvSpPr>
          <p:cNvPr id="63500" name="Rectangle 12"/>
          <p:cNvSpPr>
            <a:spLocks noChangeArrowheads="1"/>
          </p:cNvSpPr>
          <p:nvPr/>
        </p:nvSpPr>
        <p:spPr bwMode="gray">
          <a:xfrm>
            <a:off x="5618428" y="2320396"/>
            <a:ext cx="732896" cy="268553"/>
          </a:xfrm>
          <a:prstGeom prst="rect">
            <a:avLst/>
          </a:prstGeom>
          <a:solidFill>
            <a:schemeClr val="bg1"/>
          </a:solidFill>
          <a:ln w="25400">
            <a:solidFill>
              <a:schemeClr val="tx1"/>
            </a:solidFill>
            <a:miter lim="800000"/>
            <a:headEnd type="none" w="sm" len="sm"/>
            <a:tailEnd type="none" w="sm" len="sm"/>
          </a:ln>
        </p:spPr>
        <p:txBody>
          <a:bodyPr wrap="none" lIns="0" rIns="0" anchor="ctr"/>
          <a:lstStyle/>
          <a:p>
            <a:pPr algn="ctr">
              <a:tabLst>
                <a:tab pos="714346" algn="ctr"/>
                <a:tab pos="1047708" algn="ctr"/>
                <a:tab pos="1190577" algn="ctr"/>
              </a:tabLst>
            </a:pPr>
            <a:r>
              <a:rPr lang="en-US" sz="1500"/>
              <a:t>OS </a:t>
            </a:r>
          </a:p>
        </p:txBody>
      </p:sp>
      <p:grpSp>
        <p:nvGrpSpPr>
          <p:cNvPr id="63501" name="Group 13"/>
          <p:cNvGrpSpPr>
            <a:grpSpLocks/>
          </p:cNvGrpSpPr>
          <p:nvPr/>
        </p:nvGrpSpPr>
        <p:grpSpPr bwMode="auto">
          <a:xfrm>
            <a:off x="4762500" y="2198688"/>
            <a:ext cx="3492500" cy="632354"/>
            <a:chOff x="701" y="1936"/>
            <a:chExt cx="3568" cy="542"/>
          </a:xfrm>
        </p:grpSpPr>
        <p:sp>
          <p:nvSpPr>
            <p:cNvPr id="275470" name="Line 14"/>
            <p:cNvSpPr>
              <a:spLocks noChangeShapeType="1"/>
            </p:cNvSpPr>
            <p:nvPr/>
          </p:nvSpPr>
          <p:spPr bwMode="auto">
            <a:xfrm>
              <a:off x="701" y="1936"/>
              <a:ext cx="3568" cy="0"/>
            </a:xfrm>
            <a:prstGeom prst="line">
              <a:avLst/>
            </a:prstGeom>
            <a:noFill/>
            <a:ln w="12700">
              <a:solidFill>
                <a:schemeClr val="tx1"/>
              </a:solidFill>
              <a:prstDash val="dash"/>
              <a:round/>
              <a:headEnd/>
              <a:tailEnd/>
            </a:ln>
            <a:effectLst/>
          </p:spPr>
          <p:txBody>
            <a:bodyPr anchor="ctr">
              <a:spAutoFit/>
            </a:bodyPr>
            <a:lstStyle/>
            <a:p>
              <a:pPr>
                <a:defRPr/>
              </a:pPr>
              <a:endParaRPr lang="en-US" sz="1500">
                <a:effectLst>
                  <a:outerShdw blurRad="38100" dist="38100" dir="2700000" algn="tl">
                    <a:srgbClr val="000000">
                      <a:alpha val="43137"/>
                    </a:srgbClr>
                  </a:outerShdw>
                </a:effectLst>
                <a:ea typeface="ＭＳ Ｐゴシック" pitchFamily="-111" charset="-128"/>
                <a:cs typeface="ＭＳ Ｐゴシック" pitchFamily="-111" charset="-128"/>
              </a:endParaRPr>
            </a:p>
          </p:txBody>
        </p:sp>
        <p:sp>
          <p:nvSpPr>
            <p:cNvPr id="275471" name="Line 15"/>
            <p:cNvSpPr>
              <a:spLocks noChangeShapeType="1"/>
            </p:cNvSpPr>
            <p:nvPr/>
          </p:nvSpPr>
          <p:spPr bwMode="auto">
            <a:xfrm>
              <a:off x="701" y="2478"/>
              <a:ext cx="3568" cy="0"/>
            </a:xfrm>
            <a:prstGeom prst="line">
              <a:avLst/>
            </a:prstGeom>
            <a:noFill/>
            <a:ln w="12700">
              <a:solidFill>
                <a:schemeClr val="tx1"/>
              </a:solidFill>
              <a:prstDash val="dash"/>
              <a:round/>
              <a:headEnd/>
              <a:tailEnd/>
            </a:ln>
            <a:effectLst/>
          </p:spPr>
          <p:txBody>
            <a:bodyPr anchor="ctr">
              <a:spAutoFit/>
            </a:bodyPr>
            <a:lstStyle/>
            <a:p>
              <a:pPr>
                <a:defRPr/>
              </a:pPr>
              <a:endParaRPr lang="en-US" sz="1500">
                <a:effectLst>
                  <a:outerShdw blurRad="38100" dist="38100" dir="2700000" algn="tl">
                    <a:srgbClr val="000000">
                      <a:alpha val="43137"/>
                    </a:srgbClr>
                  </a:outerShdw>
                </a:effectLst>
                <a:ea typeface="ＭＳ Ｐゴシック" pitchFamily="-111" charset="-128"/>
                <a:cs typeface="ＭＳ Ｐゴシック" pitchFamily="-111" charset="-128"/>
              </a:endParaRPr>
            </a:p>
          </p:txBody>
        </p:sp>
      </p:grpSp>
      <p:sp>
        <p:nvSpPr>
          <p:cNvPr id="63502" name="Rectangle 16"/>
          <p:cNvSpPr>
            <a:spLocks noChangeArrowheads="1"/>
          </p:cNvSpPr>
          <p:nvPr/>
        </p:nvSpPr>
        <p:spPr bwMode="gray">
          <a:xfrm>
            <a:off x="5658115" y="3249084"/>
            <a:ext cx="2342885" cy="261938"/>
          </a:xfrm>
          <a:prstGeom prst="rect">
            <a:avLst/>
          </a:prstGeom>
          <a:noFill/>
          <a:ln>
            <a:noFill/>
          </a:ln>
          <a:extLst>
            <a:ext uri="{91240B29-F687-4f45-9708-019B960494DF}">
              <a14:hiddenLine xmlns:a14="http://schemas.microsoft.com/office/drawing/2010/main" xmlns="" w="25400">
                <a:solidFill>
                  <a:srgbClr val="000000"/>
                </a:solidFill>
                <a:miter lim="800000"/>
                <a:headEnd type="none" w="sm" len="sm"/>
                <a:tailEnd type="none" w="sm" len="sm"/>
              </a14:hiddenLine>
            </a:ext>
          </a:extLst>
        </p:spPr>
        <p:txBody>
          <a:bodyPr wrap="none" lIns="0" rIns="0" anchor="ctr"/>
          <a:lstStyle/>
          <a:p>
            <a:pPr>
              <a:tabLst>
                <a:tab pos="714346" algn="ctr"/>
                <a:tab pos="1047708" algn="ctr"/>
                <a:tab pos="1190577" algn="ctr"/>
              </a:tabLst>
            </a:pPr>
            <a:r>
              <a:rPr lang="en-US" sz="1500"/>
              <a:t>VM Monitor (VMM)</a:t>
            </a:r>
          </a:p>
        </p:txBody>
      </p:sp>
      <p:sp>
        <p:nvSpPr>
          <p:cNvPr id="275474" name="Line 18"/>
          <p:cNvSpPr>
            <a:spLocks noChangeShapeType="1"/>
          </p:cNvSpPr>
          <p:nvPr/>
        </p:nvSpPr>
        <p:spPr bwMode="auto">
          <a:xfrm>
            <a:off x="7364678" y="2005542"/>
            <a:ext cx="0" cy="468313"/>
          </a:xfrm>
          <a:prstGeom prst="line">
            <a:avLst/>
          </a:prstGeom>
          <a:noFill/>
          <a:ln w="19050">
            <a:solidFill>
              <a:schemeClr val="tx1"/>
            </a:solidFill>
            <a:round/>
            <a:headEnd/>
            <a:tailEnd/>
          </a:ln>
          <a:effectLst/>
        </p:spPr>
        <p:txBody>
          <a:bodyPr anchor="ctr">
            <a:spAutoFit/>
          </a:bodyPr>
          <a:lstStyle/>
          <a:p>
            <a:pPr>
              <a:defRPr/>
            </a:pPr>
            <a:endParaRPr lang="en-US" sz="1500">
              <a:effectLst>
                <a:outerShdw blurRad="38100" dist="38100" dir="2700000" algn="tl">
                  <a:srgbClr val="000000">
                    <a:alpha val="43137"/>
                  </a:srgbClr>
                </a:outerShdw>
              </a:effectLst>
              <a:ea typeface="ＭＳ Ｐゴシック" pitchFamily="-111" charset="-128"/>
              <a:cs typeface="ＭＳ Ｐゴシック" pitchFamily="-111" charset="-128"/>
            </a:endParaRPr>
          </a:p>
        </p:txBody>
      </p:sp>
      <p:sp>
        <p:nvSpPr>
          <p:cNvPr id="63504" name="Rectangle 19"/>
          <p:cNvSpPr>
            <a:spLocks noChangeArrowheads="1"/>
          </p:cNvSpPr>
          <p:nvPr/>
        </p:nvSpPr>
        <p:spPr bwMode="gray">
          <a:xfrm>
            <a:off x="6996907" y="1743605"/>
            <a:ext cx="732896" cy="337344"/>
          </a:xfrm>
          <a:prstGeom prst="rect">
            <a:avLst/>
          </a:prstGeom>
          <a:solidFill>
            <a:schemeClr val="bg1"/>
          </a:solidFill>
          <a:ln w="25400">
            <a:solidFill>
              <a:schemeClr val="tx1"/>
            </a:solidFill>
            <a:miter lim="800000"/>
            <a:headEnd type="none" w="sm" len="sm"/>
            <a:tailEnd type="none" w="sm" len="sm"/>
          </a:ln>
          <a:effectLst>
            <a:prstShdw prst="shdw13" dist="143684" dir="18900000">
              <a:srgbClr val="292929">
                <a:alpha val="74997"/>
              </a:srgbClr>
            </a:prstShdw>
          </a:effectLst>
        </p:spPr>
        <p:txBody>
          <a:bodyPr wrap="none" lIns="0" rIns="0" anchor="ctr"/>
          <a:lstStyle/>
          <a:p>
            <a:pPr algn="ctr">
              <a:tabLst>
                <a:tab pos="714346" algn="ctr"/>
                <a:tab pos="1047708" algn="ctr"/>
                <a:tab pos="1190577" algn="ctr"/>
              </a:tabLst>
            </a:pPr>
            <a:r>
              <a:rPr lang="en-US" sz="1500"/>
              <a:t>Apps</a:t>
            </a:r>
          </a:p>
        </p:txBody>
      </p:sp>
      <p:sp>
        <p:nvSpPr>
          <p:cNvPr id="63505" name="Rectangle 20"/>
          <p:cNvSpPr>
            <a:spLocks noChangeArrowheads="1"/>
          </p:cNvSpPr>
          <p:nvPr/>
        </p:nvSpPr>
        <p:spPr bwMode="gray">
          <a:xfrm>
            <a:off x="6996907" y="2313782"/>
            <a:ext cx="732896" cy="268552"/>
          </a:xfrm>
          <a:prstGeom prst="rect">
            <a:avLst/>
          </a:prstGeom>
          <a:solidFill>
            <a:schemeClr val="bg1"/>
          </a:solidFill>
          <a:ln w="25400">
            <a:solidFill>
              <a:schemeClr val="tx1"/>
            </a:solidFill>
            <a:miter lim="800000"/>
            <a:headEnd type="none" w="sm" len="sm"/>
            <a:tailEnd type="none" w="sm" len="sm"/>
          </a:ln>
        </p:spPr>
        <p:txBody>
          <a:bodyPr wrap="none" lIns="0" rIns="0" anchor="ctr"/>
          <a:lstStyle/>
          <a:p>
            <a:pPr algn="ctr">
              <a:tabLst>
                <a:tab pos="714346" algn="ctr"/>
                <a:tab pos="1047708" algn="ctr"/>
                <a:tab pos="1190577" algn="ctr"/>
              </a:tabLst>
            </a:pPr>
            <a:r>
              <a:rPr lang="en-US" sz="1500"/>
              <a:t>OS </a:t>
            </a:r>
          </a:p>
        </p:txBody>
      </p:sp>
      <p:grpSp>
        <p:nvGrpSpPr>
          <p:cNvPr id="3" name="Group 21"/>
          <p:cNvGrpSpPr>
            <a:grpSpLocks/>
          </p:cNvGrpSpPr>
          <p:nvPr/>
        </p:nvGrpSpPr>
        <p:grpSpPr bwMode="auto">
          <a:xfrm>
            <a:off x="4953001" y="2522803"/>
            <a:ext cx="2222501" cy="789781"/>
            <a:chOff x="3168" y="1811"/>
            <a:chExt cx="1680" cy="597"/>
          </a:xfrm>
        </p:grpSpPr>
        <p:grpSp>
          <p:nvGrpSpPr>
            <p:cNvPr id="63508" name="Group 22"/>
            <p:cNvGrpSpPr>
              <a:grpSpLocks/>
            </p:cNvGrpSpPr>
            <p:nvPr/>
          </p:nvGrpSpPr>
          <p:grpSpPr bwMode="auto">
            <a:xfrm>
              <a:off x="3168" y="1850"/>
              <a:ext cx="473" cy="558"/>
              <a:chOff x="3168" y="1850"/>
              <a:chExt cx="473" cy="558"/>
            </a:xfrm>
          </p:grpSpPr>
          <p:sp>
            <p:nvSpPr>
              <p:cNvPr id="275479" name="Line 23"/>
              <p:cNvSpPr>
                <a:spLocks noChangeShapeType="1"/>
              </p:cNvSpPr>
              <p:nvPr/>
            </p:nvSpPr>
            <p:spPr bwMode="auto">
              <a:xfrm>
                <a:off x="3630" y="1850"/>
                <a:ext cx="0" cy="558"/>
              </a:xfrm>
              <a:prstGeom prst="line">
                <a:avLst/>
              </a:prstGeom>
              <a:noFill/>
              <a:ln w="25400">
                <a:solidFill>
                  <a:srgbClr val="FF0000"/>
                </a:solidFill>
                <a:round/>
                <a:headEnd/>
                <a:tailEnd type="stealth" w="med" len="med"/>
              </a:ln>
              <a:effectLst/>
            </p:spPr>
            <p:txBody>
              <a:bodyPr/>
              <a:lstStyle/>
              <a:p>
                <a:pPr>
                  <a:defRPr/>
                </a:pPr>
                <a:endParaRPr lang="en-US" sz="1500">
                  <a:effectLst>
                    <a:outerShdw blurRad="38100" dist="38100" dir="2700000" algn="tl">
                      <a:srgbClr val="000000">
                        <a:alpha val="43137"/>
                      </a:srgbClr>
                    </a:outerShdw>
                  </a:effectLst>
                  <a:ea typeface="ＭＳ Ｐゴシック" pitchFamily="-111" charset="-128"/>
                  <a:cs typeface="ＭＳ Ｐゴシック" pitchFamily="-111" charset="-128"/>
                </a:endParaRPr>
              </a:p>
            </p:txBody>
          </p:sp>
          <p:sp>
            <p:nvSpPr>
              <p:cNvPr id="275480" name="Text Box 24"/>
              <p:cNvSpPr txBox="1">
                <a:spLocks noChangeArrowheads="1"/>
              </p:cNvSpPr>
              <p:nvPr/>
            </p:nvSpPr>
            <p:spPr bwMode="auto">
              <a:xfrm>
                <a:off x="3168" y="2061"/>
                <a:ext cx="473" cy="186"/>
              </a:xfrm>
              <a:prstGeom prst="rect">
                <a:avLst/>
              </a:prstGeom>
              <a:noFill/>
              <a:ln w="9525">
                <a:noFill/>
                <a:miter lim="800000"/>
                <a:headEnd/>
                <a:tailEnd/>
              </a:ln>
              <a:effectLst/>
            </p:spPr>
            <p:txBody>
              <a:bodyPr wrap="none">
                <a:spAutoFit/>
              </a:bodyPr>
              <a:lstStyle>
                <a:lvl1pPr eaLnBrk="0" hangingPunct="0">
                  <a:defRPr sz="2400">
                    <a:solidFill>
                      <a:schemeClr val="bg1"/>
                    </a:solidFill>
                    <a:latin typeface="Arial" charset="0"/>
                    <a:ea typeface="ＭＳ Ｐゴシック" charset="0"/>
                    <a:cs typeface="ＭＳ Ｐゴシック" charset="0"/>
                  </a:defRPr>
                </a:lvl1pPr>
                <a:lvl2pPr marL="37931725" indent="-37474525"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457200" eaLnBrk="0" fontAlgn="base" hangingPunct="0">
                  <a:spcBef>
                    <a:spcPct val="0"/>
                  </a:spcBef>
                  <a:spcAft>
                    <a:spcPct val="0"/>
                  </a:spcAft>
                  <a:defRPr sz="2400">
                    <a:solidFill>
                      <a:schemeClr val="bg1"/>
                    </a:solidFill>
                    <a:latin typeface="Arial" charset="0"/>
                    <a:ea typeface="ＭＳ Ｐゴシック" charset="0"/>
                  </a:defRPr>
                </a:lvl6pPr>
                <a:lvl7pPr marL="914400" eaLnBrk="0" fontAlgn="base" hangingPunct="0">
                  <a:spcBef>
                    <a:spcPct val="0"/>
                  </a:spcBef>
                  <a:spcAft>
                    <a:spcPct val="0"/>
                  </a:spcAft>
                  <a:defRPr sz="2400">
                    <a:solidFill>
                      <a:schemeClr val="bg1"/>
                    </a:solidFill>
                    <a:latin typeface="Arial" charset="0"/>
                    <a:ea typeface="ＭＳ Ｐゴシック" charset="0"/>
                  </a:defRPr>
                </a:lvl7pPr>
                <a:lvl8pPr marL="1371600" eaLnBrk="0" fontAlgn="base" hangingPunct="0">
                  <a:spcBef>
                    <a:spcPct val="0"/>
                  </a:spcBef>
                  <a:spcAft>
                    <a:spcPct val="0"/>
                  </a:spcAft>
                  <a:defRPr sz="2400">
                    <a:solidFill>
                      <a:schemeClr val="bg1"/>
                    </a:solidFill>
                    <a:latin typeface="Arial" charset="0"/>
                    <a:ea typeface="ＭＳ Ｐゴシック" charset="0"/>
                  </a:defRPr>
                </a:lvl8pPr>
                <a:lvl9pPr marL="1828800" eaLnBrk="0" fontAlgn="base" hangingPunct="0">
                  <a:spcBef>
                    <a:spcPct val="0"/>
                  </a:spcBef>
                  <a:spcAft>
                    <a:spcPct val="0"/>
                  </a:spcAft>
                  <a:defRPr sz="2400">
                    <a:solidFill>
                      <a:schemeClr val="bg1"/>
                    </a:solidFill>
                    <a:latin typeface="Arial" charset="0"/>
                    <a:ea typeface="ＭＳ Ｐゴシック" charset="0"/>
                  </a:defRPr>
                </a:lvl9pPr>
              </a:lstStyle>
              <a:p>
                <a:pPr eaLnBrk="1" hangingPunct="1">
                  <a:defRPr/>
                </a:pPr>
                <a:r>
                  <a:rPr lang="en-US" sz="1000">
                    <a:solidFill>
                      <a:schemeClr val="tx1"/>
                    </a:solidFill>
                    <a:effectLst>
                      <a:outerShdw blurRad="38100" dist="38100" dir="2700000" algn="tl">
                        <a:srgbClr val="000000"/>
                      </a:outerShdw>
                    </a:effectLst>
                  </a:rPr>
                  <a:t>VM Exit</a:t>
                </a:r>
              </a:p>
            </p:txBody>
          </p:sp>
        </p:grpSp>
        <p:grpSp>
          <p:nvGrpSpPr>
            <p:cNvPr id="63509" name="Group 25"/>
            <p:cNvGrpSpPr>
              <a:grpSpLocks/>
            </p:cNvGrpSpPr>
            <p:nvPr/>
          </p:nvGrpSpPr>
          <p:grpSpPr bwMode="auto">
            <a:xfrm>
              <a:off x="4311" y="1811"/>
              <a:ext cx="537" cy="550"/>
              <a:chOff x="4311" y="1811"/>
              <a:chExt cx="537" cy="550"/>
            </a:xfrm>
          </p:grpSpPr>
          <p:sp>
            <p:nvSpPr>
              <p:cNvPr id="275482" name="Line 26"/>
              <p:cNvSpPr>
                <a:spLocks noChangeShapeType="1"/>
              </p:cNvSpPr>
              <p:nvPr/>
            </p:nvSpPr>
            <p:spPr bwMode="auto">
              <a:xfrm rot="10800000" flipH="1">
                <a:off x="4338" y="1811"/>
                <a:ext cx="0" cy="550"/>
              </a:xfrm>
              <a:prstGeom prst="line">
                <a:avLst/>
              </a:prstGeom>
              <a:noFill/>
              <a:ln w="25400">
                <a:solidFill>
                  <a:srgbClr val="FF0000"/>
                </a:solidFill>
                <a:round/>
                <a:headEnd/>
                <a:tailEnd type="stealth" w="med" len="med"/>
              </a:ln>
              <a:effectLst/>
            </p:spPr>
            <p:txBody>
              <a:bodyPr/>
              <a:lstStyle/>
              <a:p>
                <a:pPr>
                  <a:defRPr/>
                </a:pPr>
                <a:endParaRPr lang="en-US" sz="1500">
                  <a:effectLst>
                    <a:outerShdw blurRad="38100" dist="38100" dir="2700000" algn="tl">
                      <a:srgbClr val="000000">
                        <a:alpha val="43137"/>
                      </a:srgbClr>
                    </a:outerShdw>
                  </a:effectLst>
                  <a:ea typeface="ＭＳ Ｐゴシック" pitchFamily="-111" charset="-128"/>
                  <a:cs typeface="ＭＳ Ｐゴシック" pitchFamily="-111" charset="-128"/>
                </a:endParaRPr>
              </a:p>
            </p:txBody>
          </p:sp>
          <p:sp>
            <p:nvSpPr>
              <p:cNvPr id="275483" name="Text Box 27"/>
              <p:cNvSpPr txBox="1">
                <a:spLocks noChangeArrowheads="1"/>
              </p:cNvSpPr>
              <p:nvPr/>
            </p:nvSpPr>
            <p:spPr bwMode="auto">
              <a:xfrm>
                <a:off x="4311" y="2062"/>
                <a:ext cx="537" cy="186"/>
              </a:xfrm>
              <a:prstGeom prst="rect">
                <a:avLst/>
              </a:prstGeom>
              <a:noFill/>
              <a:ln w="9525">
                <a:noFill/>
                <a:miter lim="800000"/>
                <a:headEnd/>
                <a:tailEnd/>
              </a:ln>
              <a:effectLst/>
            </p:spPr>
            <p:txBody>
              <a:bodyPr wrap="none">
                <a:spAutoFit/>
              </a:bodyPr>
              <a:lstStyle>
                <a:lvl1pPr eaLnBrk="0" hangingPunct="0">
                  <a:defRPr sz="2400">
                    <a:solidFill>
                      <a:schemeClr val="bg1"/>
                    </a:solidFill>
                    <a:latin typeface="Arial" charset="0"/>
                    <a:ea typeface="ＭＳ Ｐゴシック" charset="0"/>
                    <a:cs typeface="ＭＳ Ｐゴシック" charset="0"/>
                  </a:defRPr>
                </a:lvl1pPr>
                <a:lvl2pPr marL="37931725" indent="-37474525"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457200" eaLnBrk="0" fontAlgn="base" hangingPunct="0">
                  <a:spcBef>
                    <a:spcPct val="0"/>
                  </a:spcBef>
                  <a:spcAft>
                    <a:spcPct val="0"/>
                  </a:spcAft>
                  <a:defRPr sz="2400">
                    <a:solidFill>
                      <a:schemeClr val="bg1"/>
                    </a:solidFill>
                    <a:latin typeface="Arial" charset="0"/>
                    <a:ea typeface="ＭＳ Ｐゴシック" charset="0"/>
                  </a:defRPr>
                </a:lvl6pPr>
                <a:lvl7pPr marL="914400" eaLnBrk="0" fontAlgn="base" hangingPunct="0">
                  <a:spcBef>
                    <a:spcPct val="0"/>
                  </a:spcBef>
                  <a:spcAft>
                    <a:spcPct val="0"/>
                  </a:spcAft>
                  <a:defRPr sz="2400">
                    <a:solidFill>
                      <a:schemeClr val="bg1"/>
                    </a:solidFill>
                    <a:latin typeface="Arial" charset="0"/>
                    <a:ea typeface="ＭＳ Ｐゴシック" charset="0"/>
                  </a:defRPr>
                </a:lvl7pPr>
                <a:lvl8pPr marL="1371600" eaLnBrk="0" fontAlgn="base" hangingPunct="0">
                  <a:spcBef>
                    <a:spcPct val="0"/>
                  </a:spcBef>
                  <a:spcAft>
                    <a:spcPct val="0"/>
                  </a:spcAft>
                  <a:defRPr sz="2400">
                    <a:solidFill>
                      <a:schemeClr val="bg1"/>
                    </a:solidFill>
                    <a:latin typeface="Arial" charset="0"/>
                    <a:ea typeface="ＭＳ Ｐゴシック" charset="0"/>
                  </a:defRPr>
                </a:lvl8pPr>
                <a:lvl9pPr marL="1828800" eaLnBrk="0" fontAlgn="base" hangingPunct="0">
                  <a:spcBef>
                    <a:spcPct val="0"/>
                  </a:spcBef>
                  <a:spcAft>
                    <a:spcPct val="0"/>
                  </a:spcAft>
                  <a:defRPr sz="2400">
                    <a:solidFill>
                      <a:schemeClr val="bg1"/>
                    </a:solidFill>
                    <a:latin typeface="Arial" charset="0"/>
                    <a:ea typeface="ＭＳ Ｐゴシック" charset="0"/>
                  </a:defRPr>
                </a:lvl9pPr>
              </a:lstStyle>
              <a:p>
                <a:pPr eaLnBrk="1" hangingPunct="1">
                  <a:defRPr/>
                </a:pPr>
                <a:r>
                  <a:rPr lang="en-US" sz="1000">
                    <a:solidFill>
                      <a:schemeClr val="tx1"/>
                    </a:solidFill>
                    <a:effectLst>
                      <a:outerShdw blurRad="38100" dist="38100" dir="2700000" algn="tl">
                        <a:srgbClr val="000000"/>
                      </a:outerShdw>
                    </a:effectLst>
                  </a:rPr>
                  <a:t>VM Entry</a:t>
                </a:r>
              </a:p>
            </p:txBody>
          </p:sp>
        </p:grpSp>
      </p:grpSp>
      <p:sp>
        <p:nvSpPr>
          <p:cNvPr id="275485" name="Rectangle 29"/>
          <p:cNvSpPr>
            <a:spLocks noChangeArrowheads="1"/>
          </p:cNvSpPr>
          <p:nvPr/>
        </p:nvSpPr>
        <p:spPr bwMode="auto">
          <a:xfrm>
            <a:off x="885693" y="3675325"/>
            <a:ext cx="6524625" cy="1533261"/>
          </a:xfrm>
          <a:prstGeom prst="rect">
            <a:avLst/>
          </a:prstGeom>
          <a:noFill/>
          <a:ln w="9525">
            <a:noFill/>
            <a:miter lim="800000"/>
            <a:headEnd/>
            <a:tailEnd/>
          </a:ln>
          <a:effectLst/>
        </p:spPr>
        <p:txBody>
          <a:bodyPr lIns="76729" tIns="38365" rIns="76729" bIns="38365"/>
          <a:lstStyle/>
          <a:p>
            <a:pPr marL="342900" indent="-342900">
              <a:lnSpc>
                <a:spcPct val="90000"/>
              </a:lnSpc>
              <a:spcBef>
                <a:spcPct val="30000"/>
              </a:spcBef>
              <a:buClr>
                <a:srgbClr val="F7AB3B"/>
              </a:buClr>
              <a:buSzPct val="95000"/>
              <a:buFont typeface="Arial" panose="020B0604020202020204" pitchFamily="34" charset="0"/>
              <a:buChar char="•"/>
              <a:defRPr/>
            </a:pPr>
            <a:r>
              <a:rPr lang="en-US" dirty="0">
                <a:latin typeface="Arial" charset="0"/>
                <a:ea typeface="ＭＳ Ｐゴシック" charset="0"/>
              </a:rPr>
              <a:t>Execution controls determine when exits occur</a:t>
            </a:r>
          </a:p>
          <a:p>
            <a:pPr marL="624670" lvl="1" indent="-342900">
              <a:lnSpc>
                <a:spcPct val="90000"/>
              </a:lnSpc>
              <a:spcBef>
                <a:spcPct val="30000"/>
              </a:spcBef>
              <a:buClr>
                <a:srgbClr val="F7AB3B"/>
              </a:buClr>
              <a:buSzPct val="95000"/>
              <a:buFont typeface="Arial" panose="020B0604020202020204" pitchFamily="34" charset="0"/>
              <a:buChar char="•"/>
              <a:defRPr/>
            </a:pPr>
            <a:r>
              <a:rPr lang="en-US" dirty="0">
                <a:latin typeface="Arial" charset="0"/>
                <a:ea typeface="ＭＳ Ｐゴシック" charset="0"/>
              </a:rPr>
              <a:t>Access to privilege state, occurrence of exceptions, etc.</a:t>
            </a:r>
          </a:p>
          <a:p>
            <a:pPr marL="624670" lvl="1" indent="-342900">
              <a:lnSpc>
                <a:spcPct val="90000"/>
              </a:lnSpc>
              <a:spcBef>
                <a:spcPct val="30000"/>
              </a:spcBef>
              <a:buClr>
                <a:srgbClr val="F7AB3B"/>
              </a:buClr>
              <a:buSzPct val="95000"/>
              <a:buFont typeface="Arial" panose="020B0604020202020204" pitchFamily="34" charset="0"/>
              <a:buChar char="•"/>
              <a:defRPr/>
            </a:pPr>
            <a:r>
              <a:rPr lang="en-US" dirty="0">
                <a:latin typeface="Arial" charset="0"/>
                <a:ea typeface="ＭＳ Ｐゴシック" charset="0"/>
              </a:rPr>
              <a:t>Flexibility provided to minimize unwanted exits</a:t>
            </a:r>
          </a:p>
          <a:p>
            <a:pPr marL="342900" indent="-342900">
              <a:lnSpc>
                <a:spcPct val="90000"/>
              </a:lnSpc>
              <a:spcBef>
                <a:spcPct val="30000"/>
              </a:spcBef>
              <a:buClr>
                <a:srgbClr val="F7AB3B"/>
              </a:buClr>
              <a:buSzPct val="95000"/>
              <a:buFont typeface="Arial" panose="020B0604020202020204" pitchFamily="34" charset="0"/>
              <a:buChar char="•"/>
              <a:defRPr/>
            </a:pPr>
            <a:r>
              <a:rPr lang="en-US" dirty="0">
                <a:latin typeface="Arial" charset="0"/>
                <a:ea typeface="ＭＳ Ｐゴシック" charset="0"/>
              </a:rPr>
              <a:t>VM Control Structure (VMCS) controls VT-x operation</a:t>
            </a:r>
          </a:p>
          <a:p>
            <a:pPr marL="624670" lvl="1" indent="-342900">
              <a:lnSpc>
                <a:spcPct val="90000"/>
              </a:lnSpc>
              <a:spcBef>
                <a:spcPct val="30000"/>
              </a:spcBef>
              <a:buClr>
                <a:srgbClr val="F7AB3B"/>
              </a:buClr>
              <a:buSzPct val="95000"/>
              <a:buFont typeface="Arial" panose="020B0604020202020204" pitchFamily="34" charset="0"/>
              <a:buChar char="•"/>
              <a:defRPr/>
            </a:pPr>
            <a:r>
              <a:rPr lang="en-US" dirty="0">
                <a:latin typeface="Arial" charset="0"/>
                <a:ea typeface="ＭＳ Ｐゴシック" charset="0"/>
              </a:rPr>
              <a:t>Also holds guest and host state</a:t>
            </a:r>
          </a:p>
        </p:txBody>
      </p:sp>
    </p:spTree>
    <p:extLst>
      <p:ext uri="{BB962C8B-B14F-4D97-AF65-F5344CB8AC3E}">
        <p14:creationId xmlns:p14="http://schemas.microsoft.com/office/powerpoint/2010/main" val="20150742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545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545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5459">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545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75459">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75459">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754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5459" grpId="0" build="p"/>
      <p:bldP spid="275485"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dirty="0"/>
              <a:t>Second generation: Intel EPT &amp; AMD NPT </a:t>
            </a:r>
          </a:p>
        </p:txBody>
      </p:sp>
      <p:sp>
        <p:nvSpPr>
          <p:cNvPr id="3" name="内容占位符 2"/>
          <p:cNvSpPr>
            <a:spLocks noGrp="1"/>
          </p:cNvSpPr>
          <p:nvPr>
            <p:ph idx="1"/>
          </p:nvPr>
        </p:nvSpPr>
        <p:spPr/>
        <p:txBody>
          <a:bodyPr/>
          <a:lstStyle/>
          <a:p>
            <a:r>
              <a:rPr lang="en-US" dirty="0"/>
              <a:t>Eliminating the need to shadow page table</a:t>
            </a:r>
          </a:p>
        </p:txBody>
      </p:sp>
      <p:pic>
        <p:nvPicPr>
          <p:cNvPr id="26626" name="Picture 2" descr="http://virtualization.info/images/EPT-716833.png"/>
          <p:cNvPicPr>
            <a:picLocks noChangeAspect="1" noChangeArrowheads="1"/>
          </p:cNvPicPr>
          <p:nvPr/>
        </p:nvPicPr>
        <p:blipFill>
          <a:blip r:embed="rId2" cstate="print"/>
          <a:srcRect/>
          <a:stretch>
            <a:fillRect/>
          </a:stretch>
        </p:blipFill>
        <p:spPr bwMode="auto">
          <a:xfrm>
            <a:off x="2051720" y="1800200"/>
            <a:ext cx="5010133" cy="3757600"/>
          </a:xfrm>
          <a:prstGeom prst="rect">
            <a:avLst/>
          </a:prstGeom>
          <a:noFill/>
        </p:spPr>
      </p:pic>
    </p:spTree>
    <p:extLst>
      <p:ext uri="{BB962C8B-B14F-4D97-AF65-F5344CB8AC3E}">
        <p14:creationId xmlns:p14="http://schemas.microsoft.com/office/powerpoint/2010/main" val="183788805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dirty="0"/>
              <a:t>Third generation: Intel VT-d &amp; AMD IOMMU</a:t>
            </a:r>
          </a:p>
        </p:txBody>
      </p:sp>
      <p:sp>
        <p:nvSpPr>
          <p:cNvPr id="3" name="内容占位符 2"/>
          <p:cNvSpPr>
            <a:spLocks noGrp="1"/>
          </p:cNvSpPr>
          <p:nvPr>
            <p:ph idx="1"/>
          </p:nvPr>
        </p:nvSpPr>
        <p:spPr/>
        <p:txBody>
          <a:bodyPr/>
          <a:lstStyle/>
          <a:p>
            <a:r>
              <a:rPr lang="en-US" dirty="0"/>
              <a:t>I/O device assignment</a:t>
            </a:r>
          </a:p>
          <a:p>
            <a:pPr lvl="1"/>
            <a:r>
              <a:rPr lang="en-US" dirty="0"/>
              <a:t>VM owns real device</a:t>
            </a:r>
          </a:p>
          <a:p>
            <a:r>
              <a:rPr lang="en-US" dirty="0"/>
              <a:t>DMA remapping</a:t>
            </a:r>
          </a:p>
          <a:p>
            <a:pPr lvl="1"/>
            <a:r>
              <a:rPr lang="en-US" dirty="0"/>
              <a:t>Support address translation for DMA</a:t>
            </a:r>
          </a:p>
          <a:p>
            <a:r>
              <a:rPr lang="en-US" dirty="0"/>
              <a:t>Interrupt remapping</a:t>
            </a:r>
          </a:p>
          <a:p>
            <a:pPr lvl="1"/>
            <a:r>
              <a:rPr lang="en-US" dirty="0"/>
              <a:t>Routing device interrupt</a:t>
            </a:r>
          </a:p>
          <a:p>
            <a:endParaRPr lang="en-US" dirty="0"/>
          </a:p>
          <a:p>
            <a:endParaRPr lang="en-US" dirty="0"/>
          </a:p>
        </p:txBody>
      </p:sp>
      <p:pic>
        <p:nvPicPr>
          <p:cNvPr id="4" name="Picture 3">
            <a:extLst>
              <a:ext uri="{FF2B5EF4-FFF2-40B4-BE49-F238E27FC236}">
                <a16:creationId xmlns:a16="http://schemas.microsoft.com/office/drawing/2014/main" id="{D43F5A18-1438-234F-90B5-5A916D94AB0F}"/>
              </a:ext>
            </a:extLst>
          </p:cNvPr>
          <p:cNvPicPr>
            <a:picLocks noChangeAspect="1"/>
          </p:cNvPicPr>
          <p:nvPr/>
        </p:nvPicPr>
        <p:blipFill>
          <a:blip r:embed="rId2"/>
          <a:stretch>
            <a:fillRect/>
          </a:stretch>
        </p:blipFill>
        <p:spPr>
          <a:xfrm>
            <a:off x="0" y="260061"/>
            <a:ext cx="9144000" cy="5194877"/>
          </a:xfrm>
          <a:prstGeom prst="rect">
            <a:avLst/>
          </a:prstGeom>
        </p:spPr>
      </p:pic>
      <p:sp>
        <p:nvSpPr>
          <p:cNvPr id="5" name="TextBox 4">
            <a:extLst>
              <a:ext uri="{FF2B5EF4-FFF2-40B4-BE49-F238E27FC236}">
                <a16:creationId xmlns:a16="http://schemas.microsoft.com/office/drawing/2014/main" id="{5D076507-325C-5748-BCD7-075A7BC2CB9C}"/>
              </a:ext>
            </a:extLst>
          </p:cNvPr>
          <p:cNvSpPr txBox="1"/>
          <p:nvPr/>
        </p:nvSpPr>
        <p:spPr>
          <a:xfrm>
            <a:off x="588723" y="4484318"/>
            <a:ext cx="1056700" cy="369332"/>
          </a:xfrm>
          <a:prstGeom prst="rect">
            <a:avLst/>
          </a:prstGeom>
          <a:noFill/>
        </p:spPr>
        <p:txBody>
          <a:bodyPr wrap="none" rtlCol="0">
            <a:spAutoFit/>
          </a:bodyPr>
          <a:lstStyle/>
          <a:p>
            <a:r>
              <a:rPr lang="en-US" dirty="0">
                <a:latin typeface="Helvetica" panose="020B0604020202020204" pitchFamily="34" charset="0"/>
                <a:cs typeface="Helvetica" panose="020B0604020202020204" pitchFamily="34" charset="0"/>
              </a:rPr>
              <a:t>OSDI’12</a:t>
            </a:r>
          </a:p>
        </p:txBody>
      </p:sp>
    </p:spTree>
    <p:extLst>
      <p:ext uri="{BB962C8B-B14F-4D97-AF65-F5344CB8AC3E}">
        <p14:creationId xmlns:p14="http://schemas.microsoft.com/office/powerpoint/2010/main" val="32699991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une-nutshell.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637290" y="-843540"/>
            <a:ext cx="5880004" cy="7609417"/>
          </a:xfrm>
          <a:prstGeom prst="rect">
            <a:avLst/>
          </a:prstGeom>
        </p:spPr>
      </p:pic>
      <p:sp>
        <p:nvSpPr>
          <p:cNvPr id="3" name="Text Box 93"/>
          <p:cNvSpPr txBox="1">
            <a:spLocks noChangeArrowheads="1"/>
          </p:cNvSpPr>
          <p:nvPr/>
        </p:nvSpPr>
        <p:spPr bwMode="auto">
          <a:xfrm>
            <a:off x="1270000" y="5207001"/>
            <a:ext cx="6921500" cy="3353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square" lIns="75000" tIns="39000" rIns="75000" bIns="39000">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defTabSz="761970" eaLnBrk="1" hangingPunct="1"/>
            <a:r>
              <a:rPr lang="en-US" sz="1667" b="1" dirty="0">
                <a:solidFill>
                  <a:srgbClr val="00264D"/>
                </a:solidFill>
              </a:rPr>
              <a:t>Run App as a “process” in guest mode, and let it use all CPLs.</a:t>
            </a:r>
            <a:endParaRPr lang="en-US" sz="2000" b="1" dirty="0">
              <a:solidFill>
                <a:srgbClr val="00264D"/>
              </a:solidFill>
            </a:endParaRPr>
          </a:p>
        </p:txBody>
      </p:sp>
    </p:spTree>
    <p:extLst>
      <p:ext uri="{BB962C8B-B14F-4D97-AF65-F5344CB8AC3E}">
        <p14:creationId xmlns:p14="http://schemas.microsoft.com/office/powerpoint/2010/main" val="384743176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D9B6744-BBBF-1D42-92C9-F01586E262A9}"/>
              </a:ext>
            </a:extLst>
          </p:cNvPr>
          <p:cNvPicPr>
            <a:picLocks noChangeAspect="1"/>
          </p:cNvPicPr>
          <p:nvPr/>
        </p:nvPicPr>
        <p:blipFill>
          <a:blip r:embed="rId2"/>
          <a:stretch>
            <a:fillRect/>
          </a:stretch>
        </p:blipFill>
        <p:spPr>
          <a:xfrm>
            <a:off x="250902" y="0"/>
            <a:ext cx="8642195" cy="5715000"/>
          </a:xfrm>
          <a:prstGeom prst="rect">
            <a:avLst/>
          </a:prstGeom>
        </p:spPr>
      </p:pic>
    </p:spTree>
    <p:extLst>
      <p:ext uri="{BB962C8B-B14F-4D97-AF65-F5344CB8AC3E}">
        <p14:creationId xmlns:p14="http://schemas.microsoft.com/office/powerpoint/2010/main" val="31675971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62000" y="2086588"/>
            <a:ext cx="7620000" cy="3564913"/>
          </a:xfrm>
          <a:prstGeom prst="rect">
            <a:avLst/>
          </a:prstGeom>
        </p:spPr>
      </p:pic>
      <p:sp>
        <p:nvSpPr>
          <p:cNvPr id="3" name="Title 2"/>
          <p:cNvSpPr>
            <a:spLocks noGrp="1"/>
          </p:cNvSpPr>
          <p:nvPr>
            <p:ph type="title"/>
          </p:nvPr>
        </p:nvSpPr>
        <p:spPr/>
        <p:txBody>
          <a:bodyPr/>
          <a:lstStyle/>
          <a:p>
            <a:r>
              <a:rPr lang="en-US" dirty="0"/>
              <a:t>Hypervisor calls</a:t>
            </a:r>
          </a:p>
        </p:txBody>
      </p:sp>
      <p:sp>
        <p:nvSpPr>
          <p:cNvPr id="4" name="Text Box 93"/>
          <p:cNvSpPr txBox="1">
            <a:spLocks noChangeArrowheads="1"/>
          </p:cNvSpPr>
          <p:nvPr/>
        </p:nvSpPr>
        <p:spPr bwMode="auto">
          <a:xfrm>
            <a:off x="1143000" y="1186278"/>
            <a:ext cx="6921500" cy="59185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square" lIns="75000" tIns="39000" rIns="75000" bIns="39000">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defTabSz="761970" eaLnBrk="1" hangingPunct="1"/>
            <a:r>
              <a:rPr lang="en-US" sz="1667" dirty="0">
                <a:solidFill>
                  <a:srgbClr val="000000"/>
                </a:solidFill>
              </a:rPr>
              <a:t>VT VMCALL operation (an instruction) voluntarily traps to hypervisor.</a:t>
            </a:r>
          </a:p>
          <a:p>
            <a:pPr defTabSz="761970" eaLnBrk="1" hangingPunct="1"/>
            <a:r>
              <a:rPr lang="en-US" sz="1667" dirty="0">
                <a:solidFill>
                  <a:srgbClr val="000000"/>
                </a:solidFill>
              </a:rPr>
              <a:t>Similar to SYSCALL to trap to kernel mode.</a:t>
            </a:r>
          </a:p>
        </p:txBody>
      </p:sp>
      <p:sp>
        <p:nvSpPr>
          <p:cNvPr id="5" name="Text Box 93"/>
          <p:cNvSpPr txBox="1">
            <a:spLocks noChangeArrowheads="1"/>
          </p:cNvSpPr>
          <p:nvPr/>
        </p:nvSpPr>
        <p:spPr bwMode="auto">
          <a:xfrm>
            <a:off x="1143000" y="1841500"/>
            <a:ext cx="3746500" cy="5404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square" lIns="75000" tIns="39000" rIns="75000" bIns="39000">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defTabSz="761970" eaLnBrk="1" hangingPunct="1"/>
            <a:r>
              <a:rPr lang="en-US" sz="1500" dirty="0">
                <a:solidFill>
                  <a:srgbClr val="000000"/>
                </a:solidFill>
              </a:rPr>
              <a:t>Not needed for transparent virtualization: but Dune uses it to call the “real” kernel.</a:t>
            </a:r>
            <a:endParaRPr lang="en-US" sz="1667" dirty="0">
              <a:solidFill>
                <a:srgbClr val="000000"/>
              </a:solidFill>
            </a:endParaRPr>
          </a:p>
        </p:txBody>
      </p:sp>
    </p:spTree>
    <p:extLst>
      <p:ext uri="{BB962C8B-B14F-4D97-AF65-F5344CB8AC3E}">
        <p14:creationId xmlns:p14="http://schemas.microsoft.com/office/powerpoint/2010/main" val="414640458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une-vm.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515341" y="-1007342"/>
            <a:ext cx="5986318" cy="7747000"/>
          </a:xfrm>
          <a:prstGeom prst="rect">
            <a:avLst/>
          </a:prstGeom>
        </p:spPr>
      </p:pic>
    </p:spTree>
    <p:extLst>
      <p:ext uri="{BB962C8B-B14F-4D97-AF65-F5344CB8AC3E}">
        <p14:creationId xmlns:p14="http://schemas.microsoft.com/office/powerpoint/2010/main" val="288558856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Microkernel vs. VMM(</a:t>
            </a:r>
            <a:r>
              <a:rPr lang="en-US" dirty="0" err="1"/>
              <a:t>Xen</a:t>
            </a:r>
            <a:r>
              <a:rPr lang="en-US" dirty="0"/>
              <a:t>)</a:t>
            </a:r>
          </a:p>
        </p:txBody>
      </p:sp>
      <p:pic>
        <p:nvPicPr>
          <p:cNvPr id="39938" name="Picture 2" descr="File:OS-structure.svg"/>
          <p:cNvPicPr>
            <a:picLocks noChangeAspect="1" noChangeArrowheads="1"/>
          </p:cNvPicPr>
          <p:nvPr/>
        </p:nvPicPr>
        <p:blipFill>
          <a:blip r:embed="rId2" cstate="print"/>
          <a:srcRect/>
          <a:stretch>
            <a:fillRect/>
          </a:stretch>
        </p:blipFill>
        <p:spPr bwMode="auto">
          <a:xfrm>
            <a:off x="821583" y="1057300"/>
            <a:ext cx="4500500" cy="2400267"/>
          </a:xfrm>
          <a:prstGeom prst="rect">
            <a:avLst/>
          </a:prstGeom>
          <a:noFill/>
        </p:spPr>
      </p:pic>
      <p:pic>
        <p:nvPicPr>
          <p:cNvPr id="5" name="Picture 2"/>
          <p:cNvPicPr>
            <a:picLocks noChangeAspect="1" noChangeArrowheads="1"/>
          </p:cNvPicPr>
          <p:nvPr/>
        </p:nvPicPr>
        <p:blipFill>
          <a:blip r:embed="rId3" cstate="print"/>
          <a:srcRect/>
          <a:stretch>
            <a:fillRect/>
          </a:stretch>
        </p:blipFill>
        <p:spPr bwMode="auto">
          <a:xfrm>
            <a:off x="5058286" y="1392186"/>
            <a:ext cx="3294134" cy="2125388"/>
          </a:xfrm>
          <a:prstGeom prst="rect">
            <a:avLst/>
          </a:prstGeom>
          <a:noFill/>
          <a:ln w="9525">
            <a:noFill/>
            <a:miter lim="800000"/>
            <a:headEnd/>
            <a:tailEnd/>
          </a:ln>
        </p:spPr>
      </p:pic>
      <p:sp>
        <p:nvSpPr>
          <p:cNvPr id="6" name="TextBox 5"/>
          <p:cNvSpPr txBox="1"/>
          <p:nvPr/>
        </p:nvSpPr>
        <p:spPr>
          <a:xfrm>
            <a:off x="971600" y="3615808"/>
            <a:ext cx="7200800" cy="1477136"/>
          </a:xfrm>
          <a:prstGeom prst="rect">
            <a:avLst/>
          </a:prstGeom>
          <a:noFill/>
        </p:spPr>
        <p:txBody>
          <a:bodyPr wrap="square" rtlCol="0">
            <a:spAutoFit/>
          </a:bodyPr>
          <a:lstStyle/>
          <a:p>
            <a:r>
              <a:rPr lang="en-US" sz="1333" b="1" i="1" dirty="0"/>
              <a:t>Virtual Machine Monitor (VMM)</a:t>
            </a:r>
            <a:r>
              <a:rPr lang="en-US" sz="1333" i="1" dirty="0"/>
              <a:t>: “… software which transforms the single machine interface into the illusion of many. Each of these interfaces (virtual machines) is an efficient replica of the original computer system, complete with all of the processor instructions …“</a:t>
            </a:r>
          </a:p>
          <a:p>
            <a:pPr algn="r"/>
            <a:r>
              <a:rPr lang="en-US" sz="1167" i="1" dirty="0"/>
              <a:t>-- Robert P. Goldberg. Survey of virtual machine research. 1974 </a:t>
            </a:r>
          </a:p>
          <a:p>
            <a:endParaRPr lang="en-US" sz="1333" i="1" dirty="0"/>
          </a:p>
          <a:p>
            <a:r>
              <a:rPr lang="en-US" sz="1333" b="1" i="1" dirty="0"/>
              <a:t>Microkernel</a:t>
            </a:r>
            <a:r>
              <a:rPr lang="en-US" sz="1333" i="1" dirty="0"/>
              <a:t>: "... to minimize the kernel and to implement whatever possible outside of the kernel…“</a:t>
            </a:r>
          </a:p>
          <a:p>
            <a:pPr algn="r"/>
            <a:r>
              <a:rPr lang="en-US" sz="1167" i="1" dirty="0"/>
              <a:t>-- </a:t>
            </a:r>
            <a:r>
              <a:rPr lang="en-US" sz="1167" i="1" dirty="0" err="1"/>
              <a:t>Jochen</a:t>
            </a:r>
            <a:r>
              <a:rPr lang="en-US" sz="1167" i="1" dirty="0"/>
              <a:t> </a:t>
            </a:r>
            <a:r>
              <a:rPr lang="en-US" sz="1167" i="1" dirty="0" err="1"/>
              <a:t>Liedtke</a:t>
            </a:r>
            <a:r>
              <a:rPr lang="en-US" sz="1167" i="1" dirty="0"/>
              <a:t>. Towards real </a:t>
            </a:r>
            <a:r>
              <a:rPr lang="en-US" sz="1167" i="1" dirty="0" err="1"/>
              <a:t>microkernels</a:t>
            </a:r>
            <a:r>
              <a:rPr lang="en-US" sz="1167" i="1" dirty="0"/>
              <a:t>. 1996</a:t>
            </a:r>
          </a:p>
        </p:txBody>
      </p:sp>
    </p:spTree>
    <p:extLst>
      <p:ext uri="{BB962C8B-B14F-4D97-AF65-F5344CB8AC3E}">
        <p14:creationId xmlns:p14="http://schemas.microsoft.com/office/powerpoint/2010/main" val="267397137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dirty="0"/>
              <a:t>Are Virtual Machine Monitors </a:t>
            </a:r>
            <a:r>
              <a:rPr lang="en-US" dirty="0" err="1"/>
              <a:t>Microkernels</a:t>
            </a:r>
            <a:r>
              <a:rPr lang="en-US" dirty="0"/>
              <a:t> Done Right?</a:t>
            </a:r>
          </a:p>
        </p:txBody>
      </p:sp>
      <p:sp>
        <p:nvSpPr>
          <p:cNvPr id="3" name="内容占位符 2"/>
          <p:cNvSpPr>
            <a:spLocks noGrp="1"/>
          </p:cNvSpPr>
          <p:nvPr>
            <p:ph idx="1"/>
          </p:nvPr>
        </p:nvSpPr>
        <p:spPr/>
        <p:txBody>
          <a:bodyPr/>
          <a:lstStyle/>
          <a:p>
            <a:endParaRPr lang="en-US" dirty="0"/>
          </a:p>
          <a:p>
            <a:r>
              <a:rPr lang="en-US" dirty="0"/>
              <a:t>VMMs (especially </a:t>
            </a:r>
            <a:r>
              <a:rPr lang="en-US" dirty="0" err="1"/>
              <a:t>Xen</a:t>
            </a:r>
            <a:r>
              <a:rPr lang="en-US" dirty="0"/>
              <a:t>) are </a:t>
            </a:r>
            <a:r>
              <a:rPr lang="en-US" dirty="0" err="1"/>
              <a:t>microkernels</a:t>
            </a:r>
            <a:r>
              <a:rPr lang="en-US" dirty="0"/>
              <a:t> done right</a:t>
            </a:r>
          </a:p>
          <a:p>
            <a:pPr lvl="1"/>
            <a:r>
              <a:rPr lang="en-US" dirty="0"/>
              <a:t>Avoid liability inversion: </a:t>
            </a:r>
          </a:p>
          <a:p>
            <a:pPr lvl="2"/>
            <a:r>
              <a:rPr lang="en-US" dirty="0" err="1"/>
              <a:t>Microkernels</a:t>
            </a:r>
            <a:r>
              <a:rPr lang="en-US" dirty="0"/>
              <a:t> depend on some user level components</a:t>
            </a:r>
          </a:p>
          <a:p>
            <a:pPr lvl="1"/>
            <a:r>
              <a:rPr lang="en-US" dirty="0"/>
              <a:t>Make IPC performance irrelevant: </a:t>
            </a:r>
          </a:p>
          <a:p>
            <a:pPr lvl="2"/>
            <a:r>
              <a:rPr lang="en-US" dirty="0"/>
              <a:t>IPC performance is the key in </a:t>
            </a:r>
            <a:r>
              <a:rPr lang="en-US" dirty="0" err="1"/>
              <a:t>microkernels</a:t>
            </a:r>
            <a:endParaRPr lang="en-US" dirty="0"/>
          </a:p>
          <a:p>
            <a:pPr lvl="1"/>
            <a:r>
              <a:rPr lang="en-US" dirty="0"/>
              <a:t>Treat the OS as a component</a:t>
            </a:r>
          </a:p>
          <a:p>
            <a:pPr lvl="2"/>
            <a:r>
              <a:rPr lang="en-US" dirty="0"/>
              <a:t>Hard for </a:t>
            </a:r>
            <a:r>
              <a:rPr lang="en-US" dirty="0" err="1"/>
              <a:t>microkernels</a:t>
            </a:r>
            <a:r>
              <a:rPr lang="en-US" dirty="0"/>
              <a:t> to support legacy applications</a:t>
            </a:r>
          </a:p>
          <a:p>
            <a:pPr lvl="1"/>
            <a:endParaRPr lang="en-US" dirty="0"/>
          </a:p>
          <a:p>
            <a:pPr lvl="1"/>
            <a:endParaRPr lang="en-US" dirty="0"/>
          </a:p>
          <a:p>
            <a:pPr lvl="1"/>
            <a:endParaRPr lang="en-US" dirty="0"/>
          </a:p>
          <a:p>
            <a:pPr lvl="1"/>
            <a:endParaRPr lang="en-US" dirty="0"/>
          </a:p>
        </p:txBody>
      </p:sp>
      <p:sp>
        <p:nvSpPr>
          <p:cNvPr id="4" name="TextBox 3"/>
          <p:cNvSpPr txBox="1"/>
          <p:nvPr/>
        </p:nvSpPr>
        <p:spPr>
          <a:xfrm>
            <a:off x="2561591" y="682225"/>
            <a:ext cx="4020447" cy="553998"/>
          </a:xfrm>
          <a:prstGeom prst="rect">
            <a:avLst/>
          </a:prstGeom>
          <a:noFill/>
        </p:spPr>
        <p:txBody>
          <a:bodyPr wrap="square" rtlCol="0">
            <a:spAutoFit/>
          </a:bodyPr>
          <a:lstStyle/>
          <a:p>
            <a:pPr algn="ctr"/>
            <a:r>
              <a:rPr lang="en-US" sz="1500" i="1" dirty="0"/>
              <a:t>Steven Hand, Andrew </a:t>
            </a:r>
            <a:r>
              <a:rPr lang="en-US" sz="1500" i="1" dirty="0" err="1"/>
              <a:t>Wareld</a:t>
            </a:r>
            <a:r>
              <a:rPr lang="en-US" sz="1500" i="1" dirty="0"/>
              <a:t>, </a:t>
            </a:r>
            <a:r>
              <a:rPr lang="en-US" sz="1500" i="1" dirty="0" err="1"/>
              <a:t>Keir</a:t>
            </a:r>
            <a:r>
              <a:rPr lang="en-US" sz="1500" i="1" dirty="0"/>
              <a:t> Fraser</a:t>
            </a:r>
          </a:p>
          <a:p>
            <a:pPr algn="ctr"/>
            <a:r>
              <a:rPr lang="en-US" sz="1500" i="1" dirty="0"/>
              <a:t>HotOS’05</a:t>
            </a:r>
          </a:p>
        </p:txBody>
      </p:sp>
    </p:spTree>
    <p:extLst>
      <p:ext uri="{BB962C8B-B14F-4D97-AF65-F5344CB8AC3E}">
        <p14:creationId xmlns:p14="http://schemas.microsoft.com/office/powerpoint/2010/main" val="26069607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dirty="0"/>
              <a:t>Are Virtual Machine Monitors </a:t>
            </a:r>
            <a:r>
              <a:rPr lang="en-US" dirty="0" err="1"/>
              <a:t>Microkernels</a:t>
            </a:r>
            <a:r>
              <a:rPr lang="en-US" dirty="0"/>
              <a:t> Done Right?</a:t>
            </a:r>
          </a:p>
        </p:txBody>
      </p:sp>
      <p:sp>
        <p:nvSpPr>
          <p:cNvPr id="3" name="内容占位符 2"/>
          <p:cNvSpPr>
            <a:spLocks noGrp="1"/>
          </p:cNvSpPr>
          <p:nvPr>
            <p:ph idx="1"/>
          </p:nvPr>
        </p:nvSpPr>
        <p:spPr/>
        <p:txBody>
          <a:bodyPr/>
          <a:lstStyle/>
          <a:p>
            <a:endParaRPr lang="en-US" dirty="0"/>
          </a:p>
          <a:p>
            <a:r>
              <a:rPr lang="en-US" dirty="0"/>
              <a:t>VMMs (especially </a:t>
            </a:r>
            <a:r>
              <a:rPr lang="en-US" dirty="0" err="1"/>
              <a:t>Xen</a:t>
            </a:r>
            <a:r>
              <a:rPr lang="en-US" dirty="0"/>
              <a:t>) are </a:t>
            </a:r>
            <a:r>
              <a:rPr lang="en-US" dirty="0" err="1"/>
              <a:t>microkernels</a:t>
            </a:r>
            <a:r>
              <a:rPr lang="en-US" dirty="0"/>
              <a:t> done right. </a:t>
            </a:r>
          </a:p>
          <a:p>
            <a:pPr lvl="1"/>
            <a:r>
              <a:rPr lang="en-US" dirty="0"/>
              <a:t>Avoid liability inversion: </a:t>
            </a:r>
          </a:p>
          <a:p>
            <a:pPr lvl="2"/>
            <a:r>
              <a:rPr lang="en-US" dirty="0" err="1"/>
              <a:t>Microkernels</a:t>
            </a:r>
            <a:r>
              <a:rPr lang="en-US" dirty="0"/>
              <a:t> depend on some user level components</a:t>
            </a:r>
          </a:p>
          <a:p>
            <a:pPr lvl="1"/>
            <a:r>
              <a:rPr lang="en-US" dirty="0"/>
              <a:t>Make IPC performance irrelevant: </a:t>
            </a:r>
          </a:p>
          <a:p>
            <a:pPr lvl="2"/>
            <a:r>
              <a:rPr lang="en-US" dirty="0"/>
              <a:t>IPC performance is the key in </a:t>
            </a:r>
            <a:r>
              <a:rPr lang="en-US" dirty="0" err="1"/>
              <a:t>microkernels</a:t>
            </a:r>
            <a:endParaRPr lang="en-US" dirty="0"/>
          </a:p>
          <a:p>
            <a:pPr lvl="1"/>
            <a:r>
              <a:rPr lang="en-US" dirty="0"/>
              <a:t>Treat the OS as a component</a:t>
            </a:r>
          </a:p>
          <a:p>
            <a:pPr lvl="2"/>
            <a:r>
              <a:rPr lang="en-US" dirty="0"/>
              <a:t>Hard for </a:t>
            </a:r>
            <a:r>
              <a:rPr lang="en-US" dirty="0" err="1"/>
              <a:t>microkernels</a:t>
            </a:r>
            <a:r>
              <a:rPr lang="en-US" dirty="0"/>
              <a:t> to support legacy applications</a:t>
            </a:r>
          </a:p>
        </p:txBody>
      </p:sp>
      <p:sp>
        <p:nvSpPr>
          <p:cNvPr id="4" name="TextBox 3"/>
          <p:cNvSpPr txBox="1"/>
          <p:nvPr/>
        </p:nvSpPr>
        <p:spPr>
          <a:xfrm>
            <a:off x="2471767" y="1237320"/>
            <a:ext cx="4020447" cy="553998"/>
          </a:xfrm>
          <a:prstGeom prst="rect">
            <a:avLst/>
          </a:prstGeom>
          <a:noFill/>
        </p:spPr>
        <p:txBody>
          <a:bodyPr wrap="square" rtlCol="0">
            <a:spAutoFit/>
          </a:bodyPr>
          <a:lstStyle/>
          <a:p>
            <a:pPr algn="ctr"/>
            <a:r>
              <a:rPr lang="en-US" sz="1500" i="1" dirty="0" err="1"/>
              <a:t>Gernot</a:t>
            </a:r>
            <a:r>
              <a:rPr lang="en-US" sz="1500" i="1" dirty="0"/>
              <a:t> </a:t>
            </a:r>
            <a:r>
              <a:rPr lang="en-US" sz="1500" i="1" dirty="0" err="1"/>
              <a:t>Heiser</a:t>
            </a:r>
            <a:r>
              <a:rPr lang="en-US" sz="1500" i="1" dirty="0"/>
              <a:t>, </a:t>
            </a:r>
            <a:r>
              <a:rPr lang="en-US" sz="1500" i="1" dirty="0" err="1"/>
              <a:t>Volkmar</a:t>
            </a:r>
            <a:r>
              <a:rPr lang="en-US" sz="1500" i="1" dirty="0"/>
              <a:t> </a:t>
            </a:r>
            <a:r>
              <a:rPr lang="en-US" sz="1500" i="1" dirty="0" err="1"/>
              <a:t>Uhlig</a:t>
            </a:r>
            <a:r>
              <a:rPr lang="en-US" sz="1500" i="1" dirty="0"/>
              <a:t>, Joshua </a:t>
            </a:r>
            <a:r>
              <a:rPr lang="en-US" sz="1500" i="1" dirty="0" err="1"/>
              <a:t>LeVasseur</a:t>
            </a:r>
            <a:endParaRPr lang="en-US" sz="1500" i="1" dirty="0"/>
          </a:p>
          <a:p>
            <a:pPr algn="ctr"/>
            <a:r>
              <a:rPr lang="en-US" sz="1500" i="1" dirty="0"/>
              <a:t>ACM SIGOPS’06</a:t>
            </a:r>
          </a:p>
        </p:txBody>
      </p:sp>
      <p:sp>
        <p:nvSpPr>
          <p:cNvPr id="5" name="圆角矩形标注 4"/>
          <p:cNvSpPr/>
          <p:nvPr/>
        </p:nvSpPr>
        <p:spPr>
          <a:xfrm>
            <a:off x="5232073" y="2317440"/>
            <a:ext cx="1860207" cy="660073"/>
          </a:xfrm>
          <a:prstGeom prst="wedgeRoundRectCallout">
            <a:avLst>
              <a:gd name="adj1" fmla="val -74821"/>
              <a:gd name="adj2" fmla="val 9078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a:t>Xen</a:t>
            </a:r>
            <a:r>
              <a:rPr lang="en-US" sz="2000" dirty="0"/>
              <a:t> also relies on Dom0!</a:t>
            </a:r>
          </a:p>
        </p:txBody>
      </p:sp>
      <p:sp>
        <p:nvSpPr>
          <p:cNvPr id="6" name="圆角矩形标注 5"/>
          <p:cNvSpPr/>
          <p:nvPr/>
        </p:nvSpPr>
        <p:spPr>
          <a:xfrm>
            <a:off x="6581800" y="3577580"/>
            <a:ext cx="1770620" cy="1200133"/>
          </a:xfrm>
          <a:prstGeom prst="wedgeRoundRectCallout">
            <a:avLst>
              <a:gd name="adj1" fmla="val -111563"/>
              <a:gd name="adj2" fmla="val -1879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a:t>Xen</a:t>
            </a:r>
            <a:r>
              <a:rPr lang="en-US" sz="2000" dirty="0"/>
              <a:t> performs the same number of IPC!</a:t>
            </a:r>
          </a:p>
        </p:txBody>
      </p:sp>
      <p:sp>
        <p:nvSpPr>
          <p:cNvPr id="7" name="圆角矩形标注 6"/>
          <p:cNvSpPr/>
          <p:nvPr/>
        </p:nvSpPr>
        <p:spPr>
          <a:xfrm>
            <a:off x="762000" y="5017740"/>
            <a:ext cx="1349727" cy="637253"/>
          </a:xfrm>
          <a:prstGeom prst="wedgeRoundRectCallout">
            <a:avLst>
              <a:gd name="adj1" fmla="val 102114"/>
              <a:gd name="adj2" fmla="val -5099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Look at L4Linux!</a:t>
            </a:r>
          </a:p>
        </p:txBody>
      </p:sp>
      <p:sp>
        <p:nvSpPr>
          <p:cNvPr id="8" name="TextBox 7"/>
          <p:cNvSpPr txBox="1"/>
          <p:nvPr/>
        </p:nvSpPr>
        <p:spPr>
          <a:xfrm>
            <a:off x="2231740" y="2197427"/>
            <a:ext cx="1560173" cy="502766"/>
          </a:xfrm>
          <a:prstGeom prst="rect">
            <a:avLst/>
          </a:prstGeom>
          <a:noFill/>
        </p:spPr>
        <p:txBody>
          <a:bodyPr wrap="square" rtlCol="0">
            <a:spAutoFit/>
          </a:bodyPr>
          <a:lstStyle/>
          <a:p>
            <a:r>
              <a:rPr lang="en-US" sz="2667" dirty="0">
                <a:solidFill>
                  <a:srgbClr val="FF0000"/>
                </a:solidFill>
              </a:rPr>
              <a:t>Really??</a:t>
            </a:r>
          </a:p>
        </p:txBody>
      </p:sp>
    </p:spTree>
    <p:extLst>
      <p:ext uri="{BB962C8B-B14F-4D97-AF65-F5344CB8AC3E}">
        <p14:creationId xmlns:p14="http://schemas.microsoft.com/office/powerpoint/2010/main" val="1463225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slide(fromBottom)">
                                      <p:cBhvr>
                                        <p:cTn id="7" dur="500"/>
                                        <p:tgtEl>
                                          <p:spTgt spid="3">
                                            <p:txEl>
                                              <p:pRg st="1" end="1"/>
                                            </p:txEl>
                                          </p:spTgt>
                                        </p:tgtEl>
                                      </p:cBhvr>
                                    </p:animEffect>
                                  </p:childTnLst>
                                </p:cTn>
                              </p:par>
                              <p:par>
                                <p:cTn id="8" presetID="12" presetClass="entr" presetSubtype="4" fill="hold" grpId="0"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slide(fromBottom)">
                                      <p:cBhvr>
                                        <p:cTn id="10" dur="500"/>
                                        <p:tgtEl>
                                          <p:spTgt spid="3">
                                            <p:txEl>
                                              <p:pRg st="2" end="2"/>
                                            </p:txEl>
                                          </p:spTgt>
                                        </p:tgtEl>
                                      </p:cBhvr>
                                    </p:animEffect>
                                  </p:childTnLst>
                                </p:cTn>
                              </p:par>
                              <p:par>
                                <p:cTn id="11" presetID="12" presetClass="entr" presetSubtype="4"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slide(fromBottom)">
                                      <p:cBhvr>
                                        <p:cTn id="13" dur="500"/>
                                        <p:tgtEl>
                                          <p:spTgt spid="3">
                                            <p:txEl>
                                              <p:pRg st="3" end="3"/>
                                            </p:txEl>
                                          </p:spTgt>
                                        </p:tgtEl>
                                      </p:cBhvr>
                                    </p:animEffect>
                                  </p:childTnLst>
                                </p:cTn>
                              </p:par>
                              <p:par>
                                <p:cTn id="14" presetID="12" presetClass="entr" presetSubtype="4" fill="hold" grpId="0"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slide(fromBottom)">
                                      <p:cBhvr>
                                        <p:cTn id="16" dur="500"/>
                                        <p:tgtEl>
                                          <p:spTgt spid="3">
                                            <p:txEl>
                                              <p:pRg st="4" end="4"/>
                                            </p:txEl>
                                          </p:spTgt>
                                        </p:tgtEl>
                                      </p:cBhvr>
                                    </p:animEffect>
                                  </p:childTnLst>
                                </p:cTn>
                              </p:par>
                              <p:par>
                                <p:cTn id="17" presetID="12" presetClass="entr" presetSubtype="4"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slide(fromBottom)">
                                      <p:cBhvr>
                                        <p:cTn id="19" dur="500"/>
                                        <p:tgtEl>
                                          <p:spTgt spid="3">
                                            <p:txEl>
                                              <p:pRg st="5" end="5"/>
                                            </p:txEl>
                                          </p:spTgt>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slide(fromBottom)">
                                      <p:cBhvr>
                                        <p:cTn id="22" dur="500"/>
                                        <p:tgtEl>
                                          <p:spTgt spid="3">
                                            <p:txEl>
                                              <p:pRg st="6" end="6"/>
                                            </p:txEl>
                                          </p:spTgt>
                                        </p:tgtEl>
                                      </p:cBhvr>
                                    </p:animEffect>
                                  </p:childTnLst>
                                </p:cTn>
                              </p:par>
                              <p:par>
                                <p:cTn id="23" presetID="12" presetClass="entr" presetSubtype="4"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Effect transition="in" filter="slide(fromBottom)">
                                      <p:cBhvr>
                                        <p:cTn id="25" dur="500"/>
                                        <p:tgtEl>
                                          <p:spTgt spid="3">
                                            <p:txEl>
                                              <p:pRg st="7" end="7"/>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6" presetClass="entr" presetSubtype="0" fill="hold" grpId="0" nodeType="click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wipe(down)">
                                      <p:cBhvr>
                                        <p:cTn id="30" dur="580">
                                          <p:stCondLst>
                                            <p:cond delay="0"/>
                                          </p:stCondLst>
                                        </p:cTn>
                                        <p:tgtEl>
                                          <p:spTgt spid="8"/>
                                        </p:tgtEl>
                                      </p:cBhvr>
                                    </p:animEffect>
                                    <p:anim calcmode="lin" valueType="num">
                                      <p:cBhvr>
                                        <p:cTn id="31"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32"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33"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34"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35"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36" dur="26">
                                          <p:stCondLst>
                                            <p:cond delay="650"/>
                                          </p:stCondLst>
                                        </p:cTn>
                                        <p:tgtEl>
                                          <p:spTgt spid="8"/>
                                        </p:tgtEl>
                                      </p:cBhvr>
                                      <p:to x="100000" y="60000"/>
                                    </p:animScale>
                                    <p:animScale>
                                      <p:cBhvr>
                                        <p:cTn id="37" dur="166" decel="50000">
                                          <p:stCondLst>
                                            <p:cond delay="676"/>
                                          </p:stCondLst>
                                        </p:cTn>
                                        <p:tgtEl>
                                          <p:spTgt spid="8"/>
                                        </p:tgtEl>
                                      </p:cBhvr>
                                      <p:to x="100000" y="100000"/>
                                    </p:animScale>
                                    <p:animScale>
                                      <p:cBhvr>
                                        <p:cTn id="38" dur="26">
                                          <p:stCondLst>
                                            <p:cond delay="1312"/>
                                          </p:stCondLst>
                                        </p:cTn>
                                        <p:tgtEl>
                                          <p:spTgt spid="8"/>
                                        </p:tgtEl>
                                      </p:cBhvr>
                                      <p:to x="100000" y="80000"/>
                                    </p:animScale>
                                    <p:animScale>
                                      <p:cBhvr>
                                        <p:cTn id="39" dur="166" decel="50000">
                                          <p:stCondLst>
                                            <p:cond delay="1338"/>
                                          </p:stCondLst>
                                        </p:cTn>
                                        <p:tgtEl>
                                          <p:spTgt spid="8"/>
                                        </p:tgtEl>
                                      </p:cBhvr>
                                      <p:to x="100000" y="100000"/>
                                    </p:animScale>
                                    <p:animScale>
                                      <p:cBhvr>
                                        <p:cTn id="40" dur="26">
                                          <p:stCondLst>
                                            <p:cond delay="1642"/>
                                          </p:stCondLst>
                                        </p:cTn>
                                        <p:tgtEl>
                                          <p:spTgt spid="8"/>
                                        </p:tgtEl>
                                      </p:cBhvr>
                                      <p:to x="100000" y="90000"/>
                                    </p:animScale>
                                    <p:animScale>
                                      <p:cBhvr>
                                        <p:cTn id="41" dur="166" decel="50000">
                                          <p:stCondLst>
                                            <p:cond delay="1668"/>
                                          </p:stCondLst>
                                        </p:cTn>
                                        <p:tgtEl>
                                          <p:spTgt spid="8"/>
                                        </p:tgtEl>
                                      </p:cBhvr>
                                      <p:to x="100000" y="100000"/>
                                    </p:animScale>
                                    <p:animScale>
                                      <p:cBhvr>
                                        <p:cTn id="42" dur="26">
                                          <p:stCondLst>
                                            <p:cond delay="1808"/>
                                          </p:stCondLst>
                                        </p:cTn>
                                        <p:tgtEl>
                                          <p:spTgt spid="8"/>
                                        </p:tgtEl>
                                      </p:cBhvr>
                                      <p:to x="100000" y="95000"/>
                                    </p:animScale>
                                    <p:animScale>
                                      <p:cBhvr>
                                        <p:cTn id="43" dur="166" decel="50000">
                                          <p:stCondLst>
                                            <p:cond delay="1834"/>
                                          </p:stCondLst>
                                        </p:cTn>
                                        <p:tgtEl>
                                          <p:spTgt spid="8"/>
                                        </p:tgtEl>
                                      </p:cBhvr>
                                      <p:to x="100000" y="100000"/>
                                    </p:animScale>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5"/>
                                        </p:tgtEl>
                                        <p:attrNameLst>
                                          <p:attrName>style.visibility</p:attrName>
                                        </p:attrNameLst>
                                      </p:cBhvr>
                                      <p:to>
                                        <p:strVal val="visible"/>
                                      </p:to>
                                    </p:set>
                                    <p:animEffect transition="in" filter="blinds(horizontal)">
                                      <p:cBhvr>
                                        <p:cTn id="48" dur="500"/>
                                        <p:tgtEl>
                                          <p:spTgt spid="5"/>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6"/>
                                        </p:tgtEl>
                                        <p:attrNameLst>
                                          <p:attrName>style.visibility</p:attrName>
                                        </p:attrNameLst>
                                      </p:cBhvr>
                                      <p:to>
                                        <p:strVal val="visible"/>
                                      </p:to>
                                    </p:set>
                                    <p:animEffect transition="in" filter="blinds(horizontal)">
                                      <p:cBhvr>
                                        <p:cTn id="53" dur="500"/>
                                        <p:tgtEl>
                                          <p:spTgt spid="6"/>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grpId="0" nodeType="clickEffect">
                                  <p:stCondLst>
                                    <p:cond delay="0"/>
                                  </p:stCondLst>
                                  <p:childTnLst>
                                    <p:set>
                                      <p:cBhvr>
                                        <p:cTn id="57" dur="1" fill="hold">
                                          <p:stCondLst>
                                            <p:cond delay="0"/>
                                          </p:stCondLst>
                                        </p:cTn>
                                        <p:tgtEl>
                                          <p:spTgt spid="7"/>
                                        </p:tgtEl>
                                        <p:attrNameLst>
                                          <p:attrName>style.visibility</p:attrName>
                                        </p:attrNameLst>
                                      </p:cBhvr>
                                      <p:to>
                                        <p:strVal val="visible"/>
                                      </p:to>
                                    </p:set>
                                    <p:animEffect transition="in" filter="blinds(horizontal)">
                                      <p:cBhvr>
                                        <p:cTn id="5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6" grpId="0" animBg="1"/>
      <p:bldP spid="7" grpId="0" animBg="1"/>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6F3A2-607F-5E44-824D-DEA8DA7B7FFE}"/>
              </a:ext>
            </a:extLst>
          </p:cNvPr>
          <p:cNvSpPr>
            <a:spLocks noGrp="1"/>
          </p:cNvSpPr>
          <p:nvPr>
            <p:ph type="title"/>
          </p:nvPr>
        </p:nvSpPr>
        <p:spPr/>
        <p:txBody>
          <a:bodyPr/>
          <a:lstStyle/>
          <a:p>
            <a:r>
              <a:rPr lang="en-US" dirty="0"/>
              <a:t>VMM Platform Types</a:t>
            </a:r>
          </a:p>
        </p:txBody>
      </p:sp>
      <p:sp>
        <p:nvSpPr>
          <p:cNvPr id="3" name="Content Placeholder 2">
            <a:extLst>
              <a:ext uri="{FF2B5EF4-FFF2-40B4-BE49-F238E27FC236}">
                <a16:creationId xmlns:a16="http://schemas.microsoft.com/office/drawing/2014/main" id="{A5C00A18-CC1F-B44B-A070-EA1DB223F53F}"/>
              </a:ext>
            </a:extLst>
          </p:cNvPr>
          <p:cNvSpPr>
            <a:spLocks noGrp="1"/>
          </p:cNvSpPr>
          <p:nvPr>
            <p:ph idx="1"/>
          </p:nvPr>
        </p:nvSpPr>
        <p:spPr/>
        <p:txBody>
          <a:bodyPr>
            <a:normAutofit fontScale="77500" lnSpcReduction="20000"/>
          </a:bodyPr>
          <a:lstStyle/>
          <a:p>
            <a:r>
              <a:rPr lang="en-US" b="1" dirty="0"/>
              <a:t>Hosted Architecture</a:t>
            </a:r>
          </a:p>
          <a:p>
            <a:pPr marL="285739" indent="-285739"/>
            <a:r>
              <a:rPr lang="en-US" dirty="0"/>
              <a:t>Install as application on existing x86 “host” OS, </a:t>
            </a:r>
            <a:r>
              <a:rPr lang="en-US" i="1" dirty="0"/>
              <a:t>e.g. </a:t>
            </a:r>
            <a:r>
              <a:rPr lang="en-US" dirty="0"/>
              <a:t>Windows, Linux, OS X</a:t>
            </a:r>
          </a:p>
          <a:p>
            <a:pPr marL="285739" indent="-285739"/>
            <a:r>
              <a:rPr lang="en-US" dirty="0"/>
              <a:t>Small context-switching driver</a:t>
            </a:r>
          </a:p>
          <a:p>
            <a:pPr marL="285739" indent="-285739"/>
            <a:r>
              <a:rPr lang="en-US" dirty="0"/>
              <a:t>Leverage host I/O stack and resource management</a:t>
            </a:r>
          </a:p>
          <a:p>
            <a:pPr marL="285739" indent="-285739"/>
            <a:r>
              <a:rPr lang="en-US" dirty="0"/>
              <a:t>Examples: VMware Player/Workstation/Server, Microsoft Virtual PC/Server, Parallels Desktop</a:t>
            </a:r>
          </a:p>
          <a:p>
            <a:r>
              <a:rPr lang="en-US" b="1" dirty="0"/>
              <a:t>Bare-Metal Architecture</a:t>
            </a:r>
          </a:p>
          <a:p>
            <a:pPr marL="285739" indent="-285739"/>
            <a:r>
              <a:rPr lang="en-US" dirty="0"/>
              <a:t>“Hypervisor” installs directly on hardware</a:t>
            </a:r>
          </a:p>
          <a:p>
            <a:pPr marL="285739" indent="-285739"/>
            <a:r>
              <a:rPr lang="en-US" dirty="0"/>
              <a:t>Acknowledged as preferred architecture for high-end servers</a:t>
            </a:r>
          </a:p>
          <a:p>
            <a:pPr marL="285739" indent="-285739"/>
            <a:r>
              <a:rPr lang="en-US" dirty="0"/>
              <a:t>Examples: VMware ESX Server, Xen, Microsoft Viridian (2008)</a:t>
            </a:r>
          </a:p>
          <a:p>
            <a:endParaRPr lang="en-US" dirty="0"/>
          </a:p>
        </p:txBody>
      </p:sp>
    </p:spTree>
    <p:extLst>
      <p:ext uri="{BB962C8B-B14F-4D97-AF65-F5344CB8AC3E}">
        <p14:creationId xmlns:p14="http://schemas.microsoft.com/office/powerpoint/2010/main" val="32665594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Discussion</a:t>
            </a:r>
          </a:p>
        </p:txBody>
      </p:sp>
      <p:sp>
        <p:nvSpPr>
          <p:cNvPr id="3" name="内容占位符 2"/>
          <p:cNvSpPr>
            <a:spLocks noGrp="1"/>
          </p:cNvSpPr>
          <p:nvPr>
            <p:ph idx="1"/>
          </p:nvPr>
        </p:nvSpPr>
        <p:spPr/>
        <p:txBody>
          <a:bodyPr/>
          <a:lstStyle/>
          <a:p>
            <a:r>
              <a:rPr lang="en-US" dirty="0"/>
              <a:t>What is the difference between VMMs and </a:t>
            </a:r>
            <a:r>
              <a:rPr lang="en-US" dirty="0" err="1"/>
              <a:t>microkernels</a:t>
            </a:r>
            <a:r>
              <a:rPr lang="en-US" dirty="0"/>
              <a:t>?</a:t>
            </a:r>
          </a:p>
          <a:p>
            <a:r>
              <a:rPr lang="en-US" dirty="0"/>
              <a:t>Why do VMMs seem to be more successful than </a:t>
            </a:r>
            <a:r>
              <a:rPr lang="en-US" dirty="0" err="1"/>
              <a:t>microkernels</a:t>
            </a:r>
            <a:r>
              <a:rPr lang="en-US" dirty="0"/>
              <a:t>?</a:t>
            </a:r>
          </a:p>
          <a:p>
            <a:pPr>
              <a:buNone/>
            </a:pPr>
            <a:endParaRPr lang="en-US" dirty="0"/>
          </a:p>
        </p:txBody>
      </p:sp>
    </p:spTree>
    <p:extLst>
      <p:ext uri="{BB962C8B-B14F-4D97-AF65-F5344CB8AC3E}">
        <p14:creationId xmlns:p14="http://schemas.microsoft.com/office/powerpoint/2010/main" val="346207006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Conclusion (again)</a:t>
            </a:r>
          </a:p>
        </p:txBody>
      </p:sp>
      <p:sp>
        <p:nvSpPr>
          <p:cNvPr id="3" name="内容占位符 2"/>
          <p:cNvSpPr>
            <a:spLocks noGrp="1"/>
          </p:cNvSpPr>
          <p:nvPr>
            <p:ph idx="1"/>
          </p:nvPr>
        </p:nvSpPr>
        <p:spPr/>
        <p:txBody>
          <a:bodyPr/>
          <a:lstStyle/>
          <a:p>
            <a:r>
              <a:rPr lang="en-US" dirty="0"/>
              <a:t>Virtualization: creating a illusion of something</a:t>
            </a:r>
          </a:p>
          <a:p>
            <a:r>
              <a:rPr lang="en-US" dirty="0"/>
              <a:t>Virtualization is a principle approach in system design</a:t>
            </a:r>
          </a:p>
          <a:p>
            <a:pPr lvl="1"/>
            <a:r>
              <a:rPr lang="en-US" dirty="0"/>
              <a:t>OS is </a:t>
            </a:r>
            <a:r>
              <a:rPr lang="en-US" dirty="0" err="1"/>
              <a:t>virtualizing</a:t>
            </a:r>
            <a:r>
              <a:rPr lang="en-US" dirty="0"/>
              <a:t> CPU, memory, I/O …</a:t>
            </a:r>
          </a:p>
          <a:p>
            <a:pPr lvl="1"/>
            <a:r>
              <a:rPr lang="en-US" dirty="0"/>
              <a:t>VMM is </a:t>
            </a:r>
            <a:r>
              <a:rPr lang="en-US" dirty="0" err="1"/>
              <a:t>virtualizing</a:t>
            </a:r>
            <a:r>
              <a:rPr lang="en-US" dirty="0"/>
              <a:t> the whole architecture</a:t>
            </a:r>
          </a:p>
          <a:p>
            <a:pPr lvl="1"/>
            <a:r>
              <a:rPr lang="en-US" dirty="0"/>
              <a:t>What else? What next?</a:t>
            </a:r>
          </a:p>
          <a:p>
            <a:endParaRPr lang="en-US" dirty="0"/>
          </a:p>
          <a:p>
            <a:endParaRPr lang="en-US" dirty="0"/>
          </a:p>
        </p:txBody>
      </p:sp>
    </p:spTree>
    <p:extLst>
      <p:ext uri="{BB962C8B-B14F-4D97-AF65-F5344CB8AC3E}">
        <p14:creationId xmlns:p14="http://schemas.microsoft.com/office/powerpoint/2010/main" val="12828704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Virtualization: rejuvenation</a:t>
            </a:r>
          </a:p>
        </p:txBody>
      </p:sp>
      <p:sp>
        <p:nvSpPr>
          <p:cNvPr id="3" name="内容占位符 2"/>
          <p:cNvSpPr>
            <a:spLocks noGrp="1"/>
          </p:cNvSpPr>
          <p:nvPr>
            <p:ph idx="1"/>
          </p:nvPr>
        </p:nvSpPr>
        <p:spPr/>
        <p:txBody>
          <a:bodyPr>
            <a:normAutofit fontScale="92500" lnSpcReduction="20000"/>
          </a:bodyPr>
          <a:lstStyle/>
          <a:p>
            <a:r>
              <a:rPr lang="en-US" dirty="0"/>
              <a:t>1960’s: first track of virtualization</a:t>
            </a:r>
          </a:p>
          <a:p>
            <a:pPr lvl="1"/>
            <a:r>
              <a:rPr lang="en-US" dirty="0"/>
              <a:t>Time and resource sharing on expensive mainframes</a:t>
            </a:r>
          </a:p>
          <a:p>
            <a:pPr lvl="1"/>
            <a:r>
              <a:rPr lang="en-US" dirty="0"/>
              <a:t>IBM VM/370</a:t>
            </a:r>
          </a:p>
          <a:p>
            <a:r>
              <a:rPr lang="en-US" dirty="0"/>
              <a:t>Late 1970s and early 1980s: became unpopular</a:t>
            </a:r>
          </a:p>
          <a:p>
            <a:pPr lvl="1"/>
            <a:r>
              <a:rPr lang="en-US" dirty="0"/>
              <a:t>Cheap hardware and multiprocessing OS</a:t>
            </a:r>
          </a:p>
          <a:p>
            <a:r>
              <a:rPr lang="en-US" dirty="0"/>
              <a:t>Late 1990s: became popular again</a:t>
            </a:r>
          </a:p>
          <a:p>
            <a:pPr lvl="1"/>
            <a:r>
              <a:rPr lang="en-US" dirty="0"/>
              <a:t>Wide variety of OS and hardware configurations</a:t>
            </a:r>
          </a:p>
          <a:p>
            <a:pPr lvl="1"/>
            <a:r>
              <a:rPr lang="en-US" dirty="0" err="1"/>
              <a:t>VMWare</a:t>
            </a:r>
            <a:endParaRPr lang="en-US" dirty="0"/>
          </a:p>
          <a:p>
            <a:r>
              <a:rPr lang="en-US" dirty="0"/>
              <a:t>Since 2000: hot and important</a:t>
            </a:r>
          </a:p>
          <a:p>
            <a:pPr lvl="1"/>
            <a:r>
              <a:rPr lang="en-US" dirty="0"/>
              <a:t>Cloud computing</a:t>
            </a:r>
          </a:p>
          <a:p>
            <a:pPr lvl="1"/>
            <a:r>
              <a:rPr lang="en-US" dirty="0"/>
              <a:t>Docker containers</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223913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slide(fromBottom)">
                                      <p:cBhvr>
                                        <p:cTn id="7" dur="500"/>
                                        <p:tgtEl>
                                          <p:spTgt spid="3">
                                            <p:txEl>
                                              <p:pRg st="3" end="3"/>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slide(fromBottom)">
                                      <p:cBhvr>
                                        <p:cTn id="10" dur="500"/>
                                        <p:tgtEl>
                                          <p:spTgt spid="3">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2" presetClass="entr" presetSubtype="4"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slide(fromBottom)">
                                      <p:cBhvr>
                                        <p:cTn id="15" dur="500"/>
                                        <p:tgtEl>
                                          <p:spTgt spid="3">
                                            <p:txEl>
                                              <p:pRg st="5" end="5"/>
                                            </p:txEl>
                                          </p:spTgt>
                                        </p:tgtEl>
                                      </p:cBhvr>
                                    </p:animEffect>
                                  </p:childTnLst>
                                </p:cTn>
                              </p:par>
                              <p:par>
                                <p:cTn id="16" presetID="12" presetClass="entr" presetSubtype="4" fill="hold" nodeType="with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slide(fromBottom)">
                                      <p:cBhvr>
                                        <p:cTn id="18" dur="500"/>
                                        <p:tgtEl>
                                          <p:spTgt spid="3">
                                            <p:txEl>
                                              <p:pRg st="6" end="6"/>
                                            </p:txEl>
                                          </p:spTgt>
                                        </p:tgtEl>
                                      </p:cBhvr>
                                    </p:animEffect>
                                  </p:childTnLst>
                                </p:cTn>
                              </p:par>
                              <p:par>
                                <p:cTn id="19" presetID="12" presetClass="entr" presetSubtype="4"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slide(fromBottom)">
                                      <p:cBhvr>
                                        <p:cTn id="21" dur="500"/>
                                        <p:tgtEl>
                                          <p:spTgt spid="3">
                                            <p:txEl>
                                              <p:pRg st="7" end="7"/>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nodeType="clickEffect">
                                  <p:stCondLst>
                                    <p:cond delay="0"/>
                                  </p:stCondLst>
                                  <p:childTnLst>
                                    <p:set>
                                      <p:cBhvr>
                                        <p:cTn id="25" dur="1" fill="hold">
                                          <p:stCondLst>
                                            <p:cond delay="0"/>
                                          </p:stCondLst>
                                        </p:cTn>
                                        <p:tgtEl>
                                          <p:spTgt spid="3">
                                            <p:txEl>
                                              <p:pRg st="8" end="8"/>
                                            </p:txEl>
                                          </p:spTgt>
                                        </p:tgtEl>
                                        <p:attrNameLst>
                                          <p:attrName>style.visibility</p:attrName>
                                        </p:attrNameLst>
                                      </p:cBhvr>
                                      <p:to>
                                        <p:strVal val="visible"/>
                                      </p:to>
                                    </p:set>
                                    <p:animEffect transition="in" filter="slide(fromBottom)">
                                      <p:cBhvr>
                                        <p:cTn id="26" dur="500"/>
                                        <p:tgtEl>
                                          <p:spTgt spid="3">
                                            <p:txEl>
                                              <p:pRg st="8" end="8"/>
                                            </p:txEl>
                                          </p:spTgt>
                                        </p:tgtEl>
                                      </p:cBhvr>
                                    </p:animEffect>
                                  </p:childTnLst>
                                </p:cTn>
                              </p:par>
                              <p:par>
                                <p:cTn id="27" presetID="12" presetClass="entr" presetSubtype="4"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animEffect transition="in" filter="slide(fromBottom)">
                                      <p:cBhvr>
                                        <p:cTn id="29" dur="500"/>
                                        <p:tgtEl>
                                          <p:spTgt spid="3">
                                            <p:txEl>
                                              <p:pRg st="9" end="9"/>
                                            </p:txEl>
                                          </p:spTgt>
                                        </p:tgtEl>
                                      </p:cBhvr>
                                    </p:animEffect>
                                  </p:childTnLst>
                                </p:cTn>
                              </p:par>
                              <p:par>
                                <p:cTn id="30" presetID="12" presetClass="entr" presetSubtype="4" fill="hold" nodeType="withEffect">
                                  <p:stCondLst>
                                    <p:cond delay="0"/>
                                  </p:stCondLst>
                                  <p:childTnLst>
                                    <p:set>
                                      <p:cBhvr>
                                        <p:cTn id="31" dur="1" fill="hold">
                                          <p:stCondLst>
                                            <p:cond delay="0"/>
                                          </p:stCondLst>
                                        </p:cTn>
                                        <p:tgtEl>
                                          <p:spTgt spid="3">
                                            <p:txEl>
                                              <p:pRg st="10" end="10"/>
                                            </p:txEl>
                                          </p:spTgt>
                                        </p:tgtEl>
                                        <p:attrNameLst>
                                          <p:attrName>style.visibility</p:attrName>
                                        </p:attrNameLst>
                                      </p:cBhvr>
                                      <p:to>
                                        <p:strVal val="visible"/>
                                      </p:to>
                                    </p:set>
                                    <p:animEffect transition="in" filter="slide(fromBottom)">
                                      <p:cBhvr>
                                        <p:cTn id="32"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IBM VM/370</a:t>
            </a:r>
          </a:p>
        </p:txBody>
      </p:sp>
      <p:sp>
        <p:nvSpPr>
          <p:cNvPr id="3" name="内容占位符 2"/>
          <p:cNvSpPr>
            <a:spLocks noGrp="1"/>
          </p:cNvSpPr>
          <p:nvPr>
            <p:ph idx="1"/>
          </p:nvPr>
        </p:nvSpPr>
        <p:spPr/>
        <p:txBody>
          <a:bodyPr/>
          <a:lstStyle/>
          <a:p>
            <a:r>
              <a:rPr lang="en-US" dirty="0"/>
              <a:t>Robert Jay Creasy (1939-2005)</a:t>
            </a:r>
          </a:p>
          <a:p>
            <a:pPr lvl="1"/>
            <a:r>
              <a:rPr lang="en-US" dirty="0"/>
              <a:t>Project leader of the first full virtualization hypervisor: IBM CP-40, a core component in the VM system</a:t>
            </a:r>
          </a:p>
          <a:p>
            <a:pPr lvl="1"/>
            <a:r>
              <a:rPr lang="en-US" dirty="0"/>
              <a:t>The first VM system: VM/370</a:t>
            </a:r>
          </a:p>
        </p:txBody>
      </p:sp>
      <p:pic>
        <p:nvPicPr>
          <p:cNvPr id="5122" name="Picture 2" descr="http://upload.wikimedia.org/wikipedia/en/thumb/6/66/Rj_creasy.jpg/220px-Rj_creasy.jpg"/>
          <p:cNvPicPr>
            <a:picLocks noChangeAspect="1" noChangeArrowheads="1"/>
          </p:cNvPicPr>
          <p:nvPr/>
        </p:nvPicPr>
        <p:blipFill>
          <a:blip r:embed="rId2" cstate="print"/>
          <a:srcRect/>
          <a:stretch>
            <a:fillRect/>
          </a:stretch>
        </p:blipFill>
        <p:spPr bwMode="auto">
          <a:xfrm>
            <a:off x="3791914" y="3448565"/>
            <a:ext cx="1727318" cy="2049228"/>
          </a:xfrm>
          <a:prstGeom prst="rect">
            <a:avLst/>
          </a:prstGeom>
          <a:noFill/>
        </p:spPr>
      </p:pic>
    </p:spTree>
    <p:extLst>
      <p:ext uri="{BB962C8B-B14F-4D97-AF65-F5344CB8AC3E}">
        <p14:creationId xmlns:p14="http://schemas.microsoft.com/office/powerpoint/2010/main" val="2110307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IBM VM/370</a:t>
            </a:r>
          </a:p>
        </p:txBody>
      </p:sp>
      <p:sp>
        <p:nvSpPr>
          <p:cNvPr id="4" name="矩形 3"/>
          <p:cNvSpPr/>
          <p:nvPr/>
        </p:nvSpPr>
        <p:spPr>
          <a:xfrm>
            <a:off x="2051720" y="3817607"/>
            <a:ext cx="5340593" cy="4800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67" dirty="0"/>
              <a:t>System/370</a:t>
            </a:r>
          </a:p>
        </p:txBody>
      </p:sp>
      <p:sp>
        <p:nvSpPr>
          <p:cNvPr id="5" name="矩形 4"/>
          <p:cNvSpPr/>
          <p:nvPr/>
        </p:nvSpPr>
        <p:spPr>
          <a:xfrm>
            <a:off x="2051720" y="3217540"/>
            <a:ext cx="5340593" cy="4800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67" dirty="0"/>
              <a:t>Control Program (CP)</a:t>
            </a:r>
          </a:p>
        </p:txBody>
      </p:sp>
      <p:sp>
        <p:nvSpPr>
          <p:cNvPr id="6" name="矩形 5"/>
          <p:cNvSpPr/>
          <p:nvPr/>
        </p:nvSpPr>
        <p:spPr>
          <a:xfrm>
            <a:off x="2051720" y="1717373"/>
            <a:ext cx="1260140" cy="13201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67" dirty="0"/>
              <a:t>Conversational Monitor System (CMS)</a:t>
            </a:r>
          </a:p>
        </p:txBody>
      </p:sp>
      <p:sp>
        <p:nvSpPr>
          <p:cNvPr id="7" name="矩形 6"/>
          <p:cNvSpPr/>
          <p:nvPr/>
        </p:nvSpPr>
        <p:spPr>
          <a:xfrm>
            <a:off x="4812027" y="1717373"/>
            <a:ext cx="1260140" cy="13201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67" dirty="0"/>
              <a:t>Mainstream OS (MVS, DOS/VSE etc.)</a:t>
            </a:r>
          </a:p>
        </p:txBody>
      </p:sp>
      <p:sp>
        <p:nvSpPr>
          <p:cNvPr id="8" name="矩形 7"/>
          <p:cNvSpPr/>
          <p:nvPr/>
        </p:nvSpPr>
        <p:spPr>
          <a:xfrm>
            <a:off x="3431873" y="1717373"/>
            <a:ext cx="1260140" cy="13201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67" dirty="0"/>
              <a:t>Specialized VM subsystem (RSCS, RACF, GCS)</a:t>
            </a:r>
          </a:p>
        </p:txBody>
      </p:sp>
      <p:sp>
        <p:nvSpPr>
          <p:cNvPr id="9" name="矩形 8"/>
          <p:cNvSpPr/>
          <p:nvPr/>
        </p:nvSpPr>
        <p:spPr>
          <a:xfrm>
            <a:off x="6192180" y="1717373"/>
            <a:ext cx="1200133" cy="13201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67" dirty="0"/>
              <a:t>Another copy of VM</a:t>
            </a:r>
          </a:p>
        </p:txBody>
      </p:sp>
      <p:cxnSp>
        <p:nvCxnSpPr>
          <p:cNvPr id="11" name="直接连接符 10"/>
          <p:cNvCxnSpPr/>
          <p:nvPr/>
        </p:nvCxnSpPr>
        <p:spPr>
          <a:xfrm>
            <a:off x="971600" y="3757600"/>
            <a:ext cx="6960773"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971601" y="3929877"/>
            <a:ext cx="1032527" cy="348878"/>
          </a:xfrm>
          <a:prstGeom prst="rect">
            <a:avLst/>
          </a:prstGeom>
          <a:noFill/>
        </p:spPr>
        <p:txBody>
          <a:bodyPr wrap="none" rtlCol="0">
            <a:spAutoFit/>
          </a:bodyPr>
          <a:lstStyle/>
          <a:p>
            <a:r>
              <a:rPr lang="en-US" sz="1667" dirty="0"/>
              <a:t>Hardware</a:t>
            </a:r>
          </a:p>
        </p:txBody>
      </p:sp>
      <p:cxnSp>
        <p:nvCxnSpPr>
          <p:cNvPr id="14" name="直接连接符 13"/>
          <p:cNvCxnSpPr/>
          <p:nvPr/>
        </p:nvCxnSpPr>
        <p:spPr>
          <a:xfrm>
            <a:off x="971600" y="3097527"/>
            <a:ext cx="6960773"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895419" y="3244155"/>
            <a:ext cx="1122808" cy="348878"/>
          </a:xfrm>
          <a:prstGeom prst="rect">
            <a:avLst/>
          </a:prstGeom>
          <a:noFill/>
        </p:spPr>
        <p:txBody>
          <a:bodyPr wrap="none" rtlCol="0">
            <a:spAutoFit/>
          </a:bodyPr>
          <a:lstStyle/>
          <a:p>
            <a:r>
              <a:rPr lang="en-US" sz="1667" dirty="0"/>
              <a:t>Hypervisor</a:t>
            </a:r>
          </a:p>
        </p:txBody>
      </p:sp>
      <p:sp>
        <p:nvSpPr>
          <p:cNvPr id="16" name="TextBox 15"/>
          <p:cNvSpPr txBox="1"/>
          <p:nvPr/>
        </p:nvSpPr>
        <p:spPr>
          <a:xfrm>
            <a:off x="971600" y="2147582"/>
            <a:ext cx="1080120" cy="605422"/>
          </a:xfrm>
          <a:prstGeom prst="rect">
            <a:avLst/>
          </a:prstGeom>
          <a:noFill/>
        </p:spPr>
        <p:txBody>
          <a:bodyPr wrap="square" rtlCol="0">
            <a:spAutoFit/>
          </a:bodyPr>
          <a:lstStyle/>
          <a:p>
            <a:r>
              <a:rPr lang="en-US" sz="1667" dirty="0"/>
              <a:t>Virtual machines</a:t>
            </a:r>
          </a:p>
        </p:txBody>
      </p:sp>
    </p:spTree>
    <p:extLst>
      <p:ext uri="{BB962C8B-B14F-4D97-AF65-F5344CB8AC3E}">
        <p14:creationId xmlns:p14="http://schemas.microsoft.com/office/powerpoint/2010/main" val="18864433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IBM VM/370</a:t>
            </a:r>
          </a:p>
        </p:txBody>
      </p:sp>
      <p:sp>
        <p:nvSpPr>
          <p:cNvPr id="3" name="内容占位符 2"/>
          <p:cNvSpPr>
            <a:spLocks noGrp="1"/>
          </p:cNvSpPr>
          <p:nvPr>
            <p:ph idx="1"/>
          </p:nvPr>
        </p:nvSpPr>
        <p:spPr/>
        <p:txBody>
          <a:bodyPr/>
          <a:lstStyle/>
          <a:p>
            <a:r>
              <a:rPr lang="en-US" dirty="0"/>
              <a:t>Technology: trap-and-emulate</a:t>
            </a:r>
          </a:p>
        </p:txBody>
      </p:sp>
      <p:sp>
        <p:nvSpPr>
          <p:cNvPr id="4" name="矩形 3"/>
          <p:cNvSpPr/>
          <p:nvPr/>
        </p:nvSpPr>
        <p:spPr>
          <a:xfrm>
            <a:off x="3731907" y="2137420"/>
            <a:ext cx="1740193" cy="198022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p>
        </p:txBody>
      </p:sp>
      <p:sp>
        <p:nvSpPr>
          <p:cNvPr id="5" name="圆角矩形 4"/>
          <p:cNvSpPr/>
          <p:nvPr/>
        </p:nvSpPr>
        <p:spPr>
          <a:xfrm>
            <a:off x="3911927" y="3337554"/>
            <a:ext cx="1440160" cy="6600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Kernel</a:t>
            </a:r>
          </a:p>
        </p:txBody>
      </p:sp>
      <p:sp>
        <p:nvSpPr>
          <p:cNvPr id="6" name="圆角矩形 5"/>
          <p:cNvSpPr/>
          <p:nvPr/>
        </p:nvSpPr>
        <p:spPr>
          <a:xfrm>
            <a:off x="3911927" y="2317440"/>
            <a:ext cx="1440160" cy="6600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Application</a:t>
            </a:r>
          </a:p>
        </p:txBody>
      </p:sp>
      <p:grpSp>
        <p:nvGrpSpPr>
          <p:cNvPr id="15" name="组合 14"/>
          <p:cNvGrpSpPr/>
          <p:nvPr/>
        </p:nvGrpSpPr>
        <p:grpSpPr>
          <a:xfrm>
            <a:off x="1331640" y="2437453"/>
            <a:ext cx="5760640" cy="1480230"/>
            <a:chOff x="683568" y="2924944"/>
            <a:chExt cx="6912768" cy="1776276"/>
          </a:xfrm>
        </p:grpSpPr>
        <p:grpSp>
          <p:nvGrpSpPr>
            <p:cNvPr id="14" name="组合 13"/>
            <p:cNvGrpSpPr/>
            <p:nvPr/>
          </p:nvGrpSpPr>
          <p:grpSpPr>
            <a:xfrm>
              <a:off x="683568" y="3789040"/>
              <a:ext cx="6912768" cy="912180"/>
              <a:chOff x="683568" y="3789040"/>
              <a:chExt cx="6912768" cy="912180"/>
            </a:xfrm>
          </p:grpSpPr>
          <p:cxnSp>
            <p:nvCxnSpPr>
              <p:cNvPr id="8" name="直接连接符 7"/>
              <p:cNvCxnSpPr/>
              <p:nvPr/>
            </p:nvCxnSpPr>
            <p:spPr>
              <a:xfrm>
                <a:off x="683568" y="3789040"/>
                <a:ext cx="6912768"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926545" y="4221088"/>
                <a:ext cx="1452090" cy="480132"/>
              </a:xfrm>
              <a:prstGeom prst="rect">
                <a:avLst/>
              </a:prstGeom>
              <a:noFill/>
            </p:spPr>
            <p:txBody>
              <a:bodyPr wrap="none" rtlCol="0">
                <a:spAutoFit/>
              </a:bodyPr>
              <a:lstStyle/>
              <a:p>
                <a:r>
                  <a:rPr lang="en-US" sz="2000" dirty="0"/>
                  <a:t>Privileged</a:t>
                </a:r>
              </a:p>
            </p:txBody>
          </p:sp>
        </p:grpSp>
        <p:sp>
          <p:nvSpPr>
            <p:cNvPr id="10" name="TextBox 9"/>
            <p:cNvSpPr txBox="1"/>
            <p:nvPr/>
          </p:nvSpPr>
          <p:spPr>
            <a:xfrm>
              <a:off x="971600" y="2924944"/>
              <a:ext cx="1278504" cy="480132"/>
            </a:xfrm>
            <a:prstGeom prst="rect">
              <a:avLst/>
            </a:prstGeom>
            <a:noFill/>
          </p:spPr>
          <p:txBody>
            <a:bodyPr wrap="none" rtlCol="0">
              <a:spAutoFit/>
            </a:bodyPr>
            <a:lstStyle/>
            <a:p>
              <a:r>
                <a:rPr lang="en-US" sz="2000" dirty="0"/>
                <a:t>Problem</a:t>
              </a:r>
            </a:p>
          </p:txBody>
        </p:sp>
      </p:grpSp>
      <p:sp>
        <p:nvSpPr>
          <p:cNvPr id="11" name="圆角矩形 10"/>
          <p:cNvSpPr/>
          <p:nvPr/>
        </p:nvSpPr>
        <p:spPr>
          <a:xfrm>
            <a:off x="3251854" y="4597694"/>
            <a:ext cx="2820313" cy="6600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CP</a:t>
            </a:r>
          </a:p>
        </p:txBody>
      </p:sp>
      <p:grpSp>
        <p:nvGrpSpPr>
          <p:cNvPr id="24" name="组合 23"/>
          <p:cNvGrpSpPr/>
          <p:nvPr/>
        </p:nvGrpSpPr>
        <p:grpSpPr>
          <a:xfrm>
            <a:off x="3791913" y="3937620"/>
            <a:ext cx="870097" cy="660073"/>
            <a:chOff x="3635896" y="4725144"/>
            <a:chExt cx="1044116" cy="792088"/>
          </a:xfrm>
        </p:grpSpPr>
        <p:cxnSp>
          <p:nvCxnSpPr>
            <p:cNvPr id="17" name="直接箭头连接符 16"/>
            <p:cNvCxnSpPr>
              <a:endCxn id="11" idx="0"/>
            </p:cNvCxnSpPr>
            <p:nvPr/>
          </p:nvCxnSpPr>
          <p:spPr>
            <a:xfrm>
              <a:off x="4211960" y="4725144"/>
              <a:ext cx="468052" cy="792088"/>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3635896" y="4983559"/>
              <a:ext cx="763671" cy="480132"/>
            </a:xfrm>
            <a:prstGeom prst="rect">
              <a:avLst/>
            </a:prstGeom>
            <a:solidFill>
              <a:schemeClr val="bg1"/>
            </a:solidFill>
          </p:spPr>
          <p:txBody>
            <a:bodyPr wrap="none" rtlCol="0">
              <a:spAutoFit/>
            </a:bodyPr>
            <a:lstStyle/>
            <a:p>
              <a:r>
                <a:rPr lang="en-US" sz="2000" dirty="0"/>
                <a:t>Trap</a:t>
              </a:r>
            </a:p>
          </p:txBody>
        </p:sp>
      </p:grpSp>
      <p:grpSp>
        <p:nvGrpSpPr>
          <p:cNvPr id="25" name="组合 24"/>
          <p:cNvGrpSpPr/>
          <p:nvPr/>
        </p:nvGrpSpPr>
        <p:grpSpPr>
          <a:xfrm>
            <a:off x="4662011" y="3877613"/>
            <a:ext cx="1383118" cy="720080"/>
            <a:chOff x="4680012" y="4581128"/>
            <a:chExt cx="1659742" cy="864096"/>
          </a:xfrm>
        </p:grpSpPr>
        <p:cxnSp>
          <p:nvCxnSpPr>
            <p:cNvPr id="19" name="直接箭头连接符 18"/>
            <p:cNvCxnSpPr>
              <a:stCxn id="11" idx="0"/>
            </p:cNvCxnSpPr>
            <p:nvPr/>
          </p:nvCxnSpPr>
          <p:spPr>
            <a:xfrm flipV="1">
              <a:off x="4680012" y="4581128"/>
              <a:ext cx="468052" cy="864096"/>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5089411" y="4911552"/>
              <a:ext cx="1250343" cy="480132"/>
            </a:xfrm>
            <a:prstGeom prst="rect">
              <a:avLst/>
            </a:prstGeom>
            <a:solidFill>
              <a:schemeClr val="bg1"/>
            </a:solidFill>
          </p:spPr>
          <p:txBody>
            <a:bodyPr wrap="none" rtlCol="0">
              <a:spAutoFit/>
            </a:bodyPr>
            <a:lstStyle/>
            <a:p>
              <a:r>
                <a:rPr lang="en-US" sz="2000" dirty="0"/>
                <a:t>Emulate</a:t>
              </a:r>
            </a:p>
          </p:txBody>
        </p:sp>
      </p:grpSp>
    </p:spTree>
    <p:extLst>
      <p:ext uri="{BB962C8B-B14F-4D97-AF65-F5344CB8AC3E}">
        <p14:creationId xmlns:p14="http://schemas.microsoft.com/office/powerpoint/2010/main" val="2958405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slide(fromBottom)">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42" presetClass="path" presetSubtype="0" accel="50000" decel="50000" fill="hold" nodeType="clickEffect">
                                  <p:stCondLst>
                                    <p:cond delay="0"/>
                                  </p:stCondLst>
                                  <p:childTnLst>
                                    <p:animMotion origin="layout" path="M 2.22222E-6 3.7037E-7 L 2.22222E-6 0.21829 " pathEditMode="relative" rAng="0" ptsTypes="AA">
                                      <p:cBhvr>
                                        <p:cTn id="11" dur="2000" fill="hold"/>
                                        <p:tgtEl>
                                          <p:spTgt spid="15"/>
                                        </p:tgtEl>
                                        <p:attrNameLst>
                                          <p:attrName>ppt_x</p:attrName>
                                          <p:attrName>ppt_y</p:attrName>
                                        </p:attrNameLst>
                                      </p:cBhvr>
                                      <p:rCtr x="0" y="109"/>
                                    </p:animMotion>
                                  </p:childTnLst>
                                </p:cTn>
                              </p:par>
                            </p:childTnLst>
                          </p:cTn>
                        </p:par>
                      </p:childTnLst>
                    </p:cTn>
                  </p:par>
                  <p:par>
                    <p:cTn id="12" fill="hold">
                      <p:stCondLst>
                        <p:cond delay="indefinite"/>
                      </p:stCondLst>
                      <p:childTnLst>
                        <p:par>
                          <p:cTn id="13" fill="hold">
                            <p:stCondLst>
                              <p:cond delay="0"/>
                            </p:stCondLst>
                            <p:childTnLst>
                              <p:par>
                                <p:cTn id="14" presetID="12" presetClass="entr" presetSubtype="1" fill="hold" nodeType="click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slide(fromTop)">
                                      <p:cBhvr>
                                        <p:cTn id="16" dur="500"/>
                                        <p:tgtEl>
                                          <p:spTgt spid="24"/>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4" fill="hold" nodeType="click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slide(fromBottom)">
                                      <p:cBhvr>
                                        <p:cTn id="21"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theme/theme1.xml><?xml version="1.0" encoding="utf-8"?>
<a:theme xmlns:a="http://schemas.openxmlformats.org/drawingml/2006/main" name="Office Theme">
  <a:themeElements>
    <a:clrScheme name="UVA">
      <a:dk1>
        <a:sysClr val="windowText" lastClr="000000"/>
      </a:dk1>
      <a:lt1>
        <a:sysClr val="window" lastClr="FFFFFF"/>
      </a:lt1>
      <a:dk2>
        <a:srgbClr val="44546A"/>
      </a:dk2>
      <a:lt2>
        <a:srgbClr val="E7E6E6"/>
      </a:lt2>
      <a:accent1>
        <a:srgbClr val="4472C4"/>
      </a:accent1>
      <a:accent2>
        <a:srgbClr val="E57200"/>
      </a:accent2>
      <a:accent3>
        <a:srgbClr val="A5A5A5"/>
      </a:accent3>
      <a:accent4>
        <a:srgbClr val="FFC000"/>
      </a:accent4>
      <a:accent5>
        <a:srgbClr val="DF1E43"/>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28575">
          <a:solidFill>
            <a:schemeClr val="accent1"/>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8575" cap="sq"/>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dirty="0" smtClean="0">
            <a:latin typeface="Helvetica" panose="020B0604020202020204" pitchFamily="34" charset="0"/>
            <a:cs typeface="Helvetica" panose="020B0604020202020204" pitchFamily="34"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32380</TotalTime>
  <Words>2140</Words>
  <Application>Microsoft Macintosh PowerPoint</Application>
  <PresentationFormat>On-screen Show (16:10)</PresentationFormat>
  <Paragraphs>407</Paragraphs>
  <Slides>51</Slides>
  <Notes>6</Notes>
  <HiddenSlides>6</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51</vt:i4>
      </vt:variant>
    </vt:vector>
  </HeadingPairs>
  <TitlesOfParts>
    <vt:vector size="61" baseType="lpstr">
      <vt:lpstr>ＭＳ Ｐゴシック</vt:lpstr>
      <vt:lpstr>Arial</vt:lpstr>
      <vt:lpstr>Calibri</vt:lpstr>
      <vt:lpstr>Courier New</vt:lpstr>
      <vt:lpstr>Helvetica</vt:lpstr>
      <vt:lpstr>Times New Roman</vt:lpstr>
      <vt:lpstr>Trebuchet MS</vt:lpstr>
      <vt:lpstr>Wingdings</vt:lpstr>
      <vt:lpstr>Office Theme</vt:lpstr>
      <vt:lpstr>Visio</vt:lpstr>
      <vt:lpstr>CS6456: Graduate Operating Systems</vt:lpstr>
      <vt:lpstr>What is virtualization?</vt:lpstr>
      <vt:lpstr>Formal Requirements for Virtualizable Third Generation Architectures</vt:lpstr>
      <vt:lpstr>Native and Hosted VM Systems</vt:lpstr>
      <vt:lpstr>VMM Platform Types</vt:lpstr>
      <vt:lpstr>Virtualization: rejuvenation</vt:lpstr>
      <vt:lpstr>IBM VM/370</vt:lpstr>
      <vt:lpstr>IBM VM/370</vt:lpstr>
      <vt:lpstr>IBM VM/370</vt:lpstr>
      <vt:lpstr>Virtualization on x86 architecture</vt:lpstr>
      <vt:lpstr>Virtualization on x86 architecture</vt:lpstr>
      <vt:lpstr>Dynamic binary translation</vt:lpstr>
      <vt:lpstr>Binary translation</vt:lpstr>
      <vt:lpstr>How does VMWare do this?</vt:lpstr>
      <vt:lpstr>Convert unsafe operations and cache them</vt:lpstr>
      <vt:lpstr>Dynamic binary translation</vt:lpstr>
      <vt:lpstr>Shadow page table</vt:lpstr>
      <vt:lpstr>Shadow page table</vt:lpstr>
      <vt:lpstr>Shadow page table</vt:lpstr>
      <vt:lpstr>Para-virtualization</vt:lpstr>
      <vt:lpstr>Xen and the art of virtualization</vt:lpstr>
      <vt:lpstr>Overview of the Xen approach</vt:lpstr>
      <vt:lpstr>Xen architecture</vt:lpstr>
      <vt:lpstr>Virtualization on x86 architecture</vt:lpstr>
      <vt:lpstr>CPU virtualization</vt:lpstr>
      <vt:lpstr>CPU virtualization (cont.)</vt:lpstr>
      <vt:lpstr>Memory virtualization</vt:lpstr>
      <vt:lpstr>I/O virtualization</vt:lpstr>
      <vt:lpstr>Porting effort is quite low</vt:lpstr>
      <vt:lpstr>Evaluation</vt:lpstr>
      <vt:lpstr>Evaluation</vt:lpstr>
      <vt:lpstr>Conclusion</vt:lpstr>
      <vt:lpstr>PowerPoint Presentation</vt:lpstr>
      <vt:lpstr>Instead: Leverage hardware support</vt:lpstr>
      <vt:lpstr>IA Protection Rings (CPL)</vt:lpstr>
      <vt:lpstr>Why aren’t (IA) rings good enough?</vt:lpstr>
      <vt:lpstr>A short list of pre-VT problems</vt:lpstr>
      <vt:lpstr>First generation: Intel VT-x &amp; AMD SVM</vt:lpstr>
      <vt:lpstr>VT in a Nutshell</vt:lpstr>
      <vt:lpstr>CPU Virtualization With VT-x</vt:lpstr>
      <vt:lpstr>Second generation: Intel EPT &amp; AMD NPT </vt:lpstr>
      <vt:lpstr>Third generation: Intel VT-d &amp; AMD IOMMU</vt:lpstr>
      <vt:lpstr>PowerPoint Presentation</vt:lpstr>
      <vt:lpstr>PowerPoint Presentation</vt:lpstr>
      <vt:lpstr>Hypervisor calls</vt:lpstr>
      <vt:lpstr>PowerPoint Presentation</vt:lpstr>
      <vt:lpstr>Microkernel vs. VMM(Xen)</vt:lpstr>
      <vt:lpstr>Are Virtual Machine Monitors Microkernels Done Right?</vt:lpstr>
      <vt:lpstr>Are Virtual Machine Monitors Microkernels Done Right?</vt:lpstr>
      <vt:lpstr>Discussion</vt:lpstr>
      <vt:lpstr>Conclusion (again)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Kai-Wei Chang</dc:creator>
  <cp:lastModifiedBy>Brad Campbell</cp:lastModifiedBy>
  <cp:revision>404</cp:revision>
  <dcterms:created xsi:type="dcterms:W3CDTF">2015-09-15T19:03:29Z</dcterms:created>
  <dcterms:modified xsi:type="dcterms:W3CDTF">2019-11-07T03:19:19Z</dcterms:modified>
</cp:coreProperties>
</file>