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74"/>
  </p:notesMasterIdLst>
  <p:sldIdLst>
    <p:sldId id="256" r:id="rId2"/>
    <p:sldId id="257" r:id="rId3"/>
    <p:sldId id="415" r:id="rId4"/>
    <p:sldId id="471" r:id="rId5"/>
    <p:sldId id="470" r:id="rId6"/>
    <p:sldId id="422" r:id="rId7"/>
    <p:sldId id="473" r:id="rId8"/>
    <p:sldId id="475" r:id="rId9"/>
    <p:sldId id="476" r:id="rId10"/>
    <p:sldId id="477" r:id="rId11"/>
    <p:sldId id="481" r:id="rId12"/>
    <p:sldId id="518" r:id="rId13"/>
    <p:sldId id="487" r:id="rId14"/>
    <p:sldId id="490" r:id="rId15"/>
    <p:sldId id="519" r:id="rId16"/>
    <p:sldId id="520" r:id="rId17"/>
    <p:sldId id="521" r:id="rId18"/>
    <p:sldId id="522" r:id="rId19"/>
    <p:sldId id="435" r:id="rId20"/>
    <p:sldId id="525" r:id="rId21"/>
    <p:sldId id="450" r:id="rId22"/>
    <p:sldId id="451" r:id="rId23"/>
    <p:sldId id="532" r:id="rId24"/>
    <p:sldId id="533" r:id="rId25"/>
    <p:sldId id="453" r:id="rId26"/>
    <p:sldId id="531" r:id="rId27"/>
    <p:sldId id="428" r:id="rId28"/>
    <p:sldId id="429" r:id="rId29"/>
    <p:sldId id="430" r:id="rId30"/>
    <p:sldId id="614" r:id="rId31"/>
    <p:sldId id="615" r:id="rId32"/>
    <p:sldId id="618" r:id="rId33"/>
    <p:sldId id="619" r:id="rId34"/>
    <p:sldId id="631" r:id="rId35"/>
    <p:sldId id="637" r:id="rId36"/>
    <p:sldId id="638" r:id="rId37"/>
    <p:sldId id="627" r:id="rId38"/>
    <p:sldId id="628" r:id="rId39"/>
    <p:sldId id="639" r:id="rId40"/>
    <p:sldId id="640" r:id="rId41"/>
    <p:sldId id="753" r:id="rId42"/>
    <p:sldId id="754" r:id="rId43"/>
    <p:sldId id="641" r:id="rId44"/>
    <p:sldId id="642" r:id="rId45"/>
    <p:sldId id="648" r:id="rId46"/>
    <p:sldId id="646" r:id="rId47"/>
    <p:sldId id="649" r:id="rId48"/>
    <p:sldId id="650" r:id="rId49"/>
    <p:sldId id="526" r:id="rId50"/>
    <p:sldId id="566" r:id="rId51"/>
    <p:sldId id="651" r:id="rId52"/>
    <p:sldId id="652" r:id="rId53"/>
    <p:sldId id="653" r:id="rId54"/>
    <p:sldId id="755" r:id="rId55"/>
    <p:sldId id="576" r:id="rId56"/>
    <p:sldId id="656" r:id="rId57"/>
    <p:sldId id="577" r:id="rId58"/>
    <p:sldId id="611" r:id="rId59"/>
    <p:sldId id="657" r:id="rId60"/>
    <p:sldId id="747" r:id="rId61"/>
    <p:sldId id="658" r:id="rId62"/>
    <p:sldId id="727" r:id="rId63"/>
    <p:sldId id="598" r:id="rId64"/>
    <p:sldId id="729" r:id="rId65"/>
    <p:sldId id="730" r:id="rId66"/>
    <p:sldId id="746" r:id="rId67"/>
    <p:sldId id="733" r:id="rId68"/>
    <p:sldId id="734" r:id="rId69"/>
    <p:sldId id="735" r:id="rId70"/>
    <p:sldId id="661" r:id="rId71"/>
    <p:sldId id="663" r:id="rId72"/>
    <p:sldId id="738" r:id="rId7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DBDB"/>
    <a:srgbClr val="002F6C"/>
    <a:srgbClr val="FFC000"/>
    <a:srgbClr val="2F468A"/>
    <a:srgbClr val="3C58AD"/>
    <a:srgbClr val="D557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92" autoAdjust="0"/>
    <p:restoredTop sz="96291"/>
  </p:normalViewPr>
  <p:slideViewPr>
    <p:cSldViewPr snapToGrid="0">
      <p:cViewPr varScale="1">
        <p:scale>
          <a:sx n="94" d="100"/>
          <a:sy n="94" d="100"/>
        </p:scale>
        <p:origin x="200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A9829A-C801-414B-9062-70F3EA61D97A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CA99D1-313B-447B-B1F7-051EC4AE5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7901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stallman.org</a:t>
            </a:r>
            <a:r>
              <a:rPr lang="en-US" dirty="0"/>
              <a:t>/articles/</a:t>
            </a:r>
            <a:r>
              <a:rPr lang="en-US" dirty="0" err="1"/>
              <a:t>posix.html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CA99D1-313B-447B-B1F7-051EC4AE5B8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6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27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77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94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744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1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6BA52372-3169-3E47-91B9-B9FD4415589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14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20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673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2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24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 b="0" dirty="0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5503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2959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="1" dirty="0">
              <a:ea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373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1778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0993135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dirty="0">
              <a:ea typeface="Gulim" charset="0"/>
              <a:cs typeface="Gulim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640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22562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ko-KR" sz="13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9771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ko-KR" sz="130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957228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7102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680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 sz="1400" b="0" dirty="0">
              <a:ea typeface="Guli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4259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4875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0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4064825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8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02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7440CD-BA39-A148-AE3A-F33EF3E7FD3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92097"/>
            <a:ext cx="6858000" cy="1803653"/>
          </a:xfrm>
        </p:spPr>
        <p:txBody>
          <a:bodyPr anchor="ctr"/>
          <a:lstStyle>
            <a:lvl1pPr algn="ctr">
              <a:defRPr sz="37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500"/>
            </a:lvl1pPr>
            <a:lvl2pPr marL="285739" indent="0" algn="ctr">
              <a:buNone/>
              <a:defRPr sz="1250"/>
            </a:lvl2pPr>
            <a:lvl3pPr marL="571477" indent="0" algn="ctr">
              <a:buNone/>
              <a:defRPr sz="1125"/>
            </a:lvl3pPr>
            <a:lvl4pPr marL="857216" indent="0" algn="ctr">
              <a:buNone/>
              <a:defRPr sz="1000"/>
            </a:lvl4pPr>
            <a:lvl5pPr marL="1142954" indent="0" algn="ctr">
              <a:buNone/>
              <a:defRPr sz="1000"/>
            </a:lvl5pPr>
            <a:lvl6pPr marL="1428693" indent="0" algn="ctr">
              <a:buNone/>
              <a:defRPr sz="1000"/>
            </a:lvl6pPr>
            <a:lvl7pPr marL="1714431" indent="0" algn="ctr">
              <a:buNone/>
              <a:defRPr sz="1000"/>
            </a:lvl7pPr>
            <a:lvl8pPr marL="2000170" indent="0" algn="ctr">
              <a:buNone/>
              <a:defRPr sz="1000"/>
            </a:lvl8pPr>
            <a:lvl9pPr marL="2285909" indent="0" algn="ctr">
              <a:buNone/>
              <a:defRPr sz="1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67">
                <a:solidFill>
                  <a:srgbClr val="3C58A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42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207" y="89647"/>
            <a:ext cx="7793866" cy="788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207" y="959224"/>
            <a:ext cx="8929217" cy="4188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6A3C3A-A029-4573-BC04-5DA27903A7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76" y="177254"/>
            <a:ext cx="997802" cy="61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56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3" r:id="rId1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2F6C"/>
          </a:solidFill>
          <a:latin typeface="Trebuchet MS" charset="0"/>
          <a:ea typeface="Trebuchet MS" charset="0"/>
          <a:cs typeface="Trebuchet MS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spcAft>
          <a:spcPts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adjc@virginia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s.virginia.edu/~bjc8c/class/cs6456-f19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research/uploads/prod/2019/04/fork-hotos19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CS6456: Graduate Operating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21063"/>
            <a:ext cx="6858000" cy="1379802"/>
          </a:xfrm>
        </p:spPr>
        <p:txBody>
          <a:bodyPr>
            <a:normAutofit/>
          </a:bodyPr>
          <a:lstStyle/>
          <a:p>
            <a:r>
              <a:rPr lang="en-US" dirty="0"/>
              <a:t>Brad Campbell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bradjc@virginia.edu</a:t>
            </a:r>
            <a:endParaRPr lang="en-US" dirty="0"/>
          </a:p>
          <a:p>
            <a:r>
              <a:rPr lang="en-US" dirty="0">
                <a:hlinkClick r:id="rId4"/>
              </a:rPr>
              <a:t>https://www.cs.virginia.edu/~bjc8c/class/cs6456-f19/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66FC26-D2F5-A646-80A0-51D951184BBF}"/>
              </a:ext>
            </a:extLst>
          </p:cNvPr>
          <p:cNvSpPr txBox="1"/>
          <p:nvPr/>
        </p:nvSpPr>
        <p:spPr>
          <a:xfrm>
            <a:off x="279609" y="5141317"/>
            <a:ext cx="3033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anose="020B0604020202020204" pitchFamily="34" charset="0"/>
                <a:cs typeface="Helvetica" panose="020B0604020202020204" pitchFamily="34" charset="0"/>
              </a:rPr>
              <a:t>Slides modified from CS162 at UCB</a:t>
            </a:r>
          </a:p>
        </p:txBody>
      </p:sp>
    </p:spTree>
    <p:extLst>
      <p:ext uri="{BB962C8B-B14F-4D97-AF65-F5344CB8AC3E}">
        <p14:creationId xmlns:p14="http://schemas.microsoft.com/office/powerpoint/2010/main" val="3225064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Second OS Concept:  Address Space</a:t>
            </a:r>
          </a:p>
        </p:txBody>
      </p:sp>
      <p:sp>
        <p:nvSpPr>
          <p:cNvPr id="18436" name="Rectangle 6"/>
          <p:cNvSpPr>
            <a:spLocks noGrp="1" noChangeArrowheads="1"/>
          </p:cNvSpPr>
          <p:nvPr>
            <p:ph idx="1"/>
          </p:nvPr>
        </p:nvSpPr>
        <p:spPr>
          <a:xfrm>
            <a:off x="107208" y="959224"/>
            <a:ext cx="5431972" cy="418824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Definition: </a:t>
            </a:r>
            <a:r>
              <a:rPr lang="en-US" altLang="en-US" b="1" dirty="0"/>
              <a:t>Set of accessible addresses and the state associated with them</a:t>
            </a:r>
          </a:p>
          <a:p>
            <a:pPr lvl="1"/>
            <a:r>
              <a:rPr lang="en-US" altLang="en-US" dirty="0"/>
              <a:t>2</a:t>
            </a:r>
            <a:r>
              <a:rPr lang="en-US" altLang="en-US" baseline="30000" dirty="0"/>
              <a:t>32</a:t>
            </a:r>
            <a:r>
              <a:rPr lang="en-US" altLang="en-US" dirty="0"/>
              <a:t> = ~4 billion on a 32-bit machine</a:t>
            </a:r>
          </a:p>
          <a:p>
            <a:r>
              <a:rPr lang="en-US" altLang="en-US" dirty="0"/>
              <a:t>What happens when you read or write to an address?</a:t>
            </a:r>
          </a:p>
          <a:p>
            <a:pPr lvl="1"/>
            <a:r>
              <a:rPr lang="en-US" altLang="en-US" dirty="0"/>
              <a:t>Perhaps nothing</a:t>
            </a:r>
          </a:p>
          <a:p>
            <a:pPr lvl="1"/>
            <a:r>
              <a:rPr lang="en-US" altLang="en-US" dirty="0"/>
              <a:t>Perhaps acts like regular memory</a:t>
            </a:r>
          </a:p>
          <a:p>
            <a:pPr lvl="1"/>
            <a:r>
              <a:rPr lang="en-US" altLang="en-US" dirty="0"/>
              <a:t>Perhaps causes I/O operation</a:t>
            </a:r>
          </a:p>
          <a:p>
            <a:pPr lvl="2"/>
            <a:r>
              <a:rPr lang="en-US" altLang="en-US" dirty="0"/>
              <a:t>(Memory-mapped I/O)</a:t>
            </a:r>
          </a:p>
          <a:p>
            <a:pPr lvl="1"/>
            <a:r>
              <a:rPr lang="en-US" altLang="en-US" dirty="0"/>
              <a:t>Crash</a:t>
            </a:r>
          </a:p>
          <a:p>
            <a:pPr lvl="1"/>
            <a:r>
              <a:rPr lang="en-US" altLang="en-US" dirty="0"/>
              <a:t>Communicate with another program</a:t>
            </a:r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B851D8-DAB6-EC4C-9E1E-784545BBB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729678" y="855467"/>
            <a:ext cx="1524000" cy="2413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80678" y="3087691"/>
            <a:ext cx="8579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7178" y="801691"/>
            <a:ext cx="8386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10" name="Rectangle 9"/>
          <p:cNvSpPr/>
          <p:nvPr/>
        </p:nvSpPr>
        <p:spPr bwMode="auto">
          <a:xfrm flipV="1">
            <a:off x="5793177" y="2569967"/>
            <a:ext cx="1357137" cy="5715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01697" y="2833691"/>
            <a:ext cx="56457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code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793177" y="2125467"/>
            <a:ext cx="1357137" cy="4445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66856" y="2198691"/>
            <a:ext cx="103425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Static Data</a:t>
            </a:r>
          </a:p>
        </p:txBody>
      </p:sp>
      <p:sp>
        <p:nvSpPr>
          <p:cNvPr id="14" name="Rectangle 13"/>
          <p:cNvSpPr/>
          <p:nvPr/>
        </p:nvSpPr>
        <p:spPr bwMode="auto">
          <a:xfrm flipV="1">
            <a:off x="5793177" y="1680967"/>
            <a:ext cx="1357137" cy="4445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209840" y="1754191"/>
            <a:ext cx="5482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heap</a:t>
            </a:r>
          </a:p>
        </p:txBody>
      </p:sp>
      <p:sp>
        <p:nvSpPr>
          <p:cNvPr id="16" name="Rectangle 15"/>
          <p:cNvSpPr/>
          <p:nvPr/>
        </p:nvSpPr>
        <p:spPr bwMode="auto">
          <a:xfrm flipV="1">
            <a:off x="5793177" y="918967"/>
            <a:ext cx="1357137" cy="4445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3681" y="992191"/>
            <a:ext cx="58060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stack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7063178" y="918967"/>
            <a:ext cx="0" cy="5715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9" name="Straight Arrow Connector 18"/>
          <p:cNvCxnSpPr/>
          <p:nvPr/>
        </p:nvCxnSpPr>
        <p:spPr bwMode="auto">
          <a:xfrm flipV="1">
            <a:off x="7063178" y="1553967"/>
            <a:ext cx="0" cy="5715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32066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5270500" y="2295723"/>
            <a:ext cx="1333500" cy="24765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51000" y="2359223"/>
            <a:ext cx="1333500" cy="17145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Space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Program operates in an address space that is distinct from the physical memory space of the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DFBF7-BDF3-A348-9FD4-3917E898C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778000" y="2740224"/>
            <a:ext cx="966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Processor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4500" y="2740224"/>
            <a:ext cx="8492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67501" y="2105224"/>
            <a:ext cx="8579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0x000…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5942" y="4518224"/>
            <a:ext cx="83869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0xFFF…</a:t>
            </a:r>
          </a:p>
        </p:txBody>
      </p:sp>
      <p:sp>
        <p:nvSpPr>
          <p:cNvPr id="14" name="Alternate Process 13"/>
          <p:cNvSpPr/>
          <p:nvPr/>
        </p:nvSpPr>
        <p:spPr bwMode="auto">
          <a:xfrm>
            <a:off x="3492500" y="2740223"/>
            <a:ext cx="1155087" cy="952500"/>
          </a:xfrm>
          <a:prstGeom prst="flowChartAlternateProcess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solidFill>
                <a:schemeClr val="tx1"/>
              </a:solidFill>
              <a:latin typeface="Gill Sans" charset="0"/>
              <a:ea typeface="Gill Sans" charset="0"/>
              <a:cs typeface="Gill Sans" charset="0"/>
            </a:endParaRPr>
          </a:p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rPr>
              <a:t>translator</a:t>
            </a:r>
          </a:p>
        </p:txBody>
      </p:sp>
      <p:cxnSp>
        <p:nvCxnSpPr>
          <p:cNvPr id="16" name="Straight Arrow Connector 15"/>
          <p:cNvCxnSpPr>
            <a:stCxn id="9" idx="3"/>
            <a:endCxn id="14" idx="1"/>
          </p:cNvCxnSpPr>
          <p:nvPr/>
        </p:nvCxnSpPr>
        <p:spPr bwMode="auto">
          <a:xfrm>
            <a:off x="2984500" y="3216473"/>
            <a:ext cx="508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7" name="Straight Arrow Connector 16"/>
          <p:cNvCxnSpPr>
            <a:stCxn id="14" idx="3"/>
          </p:cNvCxnSpPr>
          <p:nvPr/>
        </p:nvCxnSpPr>
        <p:spPr bwMode="auto">
          <a:xfrm>
            <a:off x="4647587" y="3216473"/>
            <a:ext cx="622913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8" name="TextBox 17"/>
          <p:cNvSpPr txBox="1"/>
          <p:nvPr/>
        </p:nvSpPr>
        <p:spPr>
          <a:xfrm rot="17680719">
            <a:off x="2768914" y="2261763"/>
            <a:ext cx="14796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“virtual address”</a:t>
            </a:r>
          </a:p>
        </p:txBody>
      </p:sp>
      <p:sp>
        <p:nvSpPr>
          <p:cNvPr id="19" name="TextBox 18"/>
          <p:cNvSpPr txBox="1"/>
          <p:nvPr/>
        </p:nvSpPr>
        <p:spPr>
          <a:xfrm rot="17680719">
            <a:off x="4298755" y="2198264"/>
            <a:ext cx="15828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“physical address”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0875035-0987-4146-8F05-8EDE47F1B17F}"/>
              </a:ext>
            </a:extLst>
          </p:cNvPr>
          <p:cNvSpPr txBox="1">
            <a:spLocks/>
          </p:cNvSpPr>
          <p:nvPr/>
        </p:nvSpPr>
        <p:spPr>
          <a:xfrm>
            <a:off x="214783" y="4209435"/>
            <a:ext cx="8929217" cy="122614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667"/>
              <a:t>Gives every process </a:t>
            </a:r>
            <a:r>
              <a:rPr lang="en-US" sz="2667" b="1"/>
              <a:t>the whole address range</a:t>
            </a:r>
          </a:p>
          <a:p>
            <a:pPr>
              <a:lnSpc>
                <a:spcPct val="150000"/>
              </a:lnSpc>
            </a:pPr>
            <a:r>
              <a:rPr lang="en-US" sz="2667"/>
              <a:t>Breaks memory into pages (~4K chunks)</a:t>
            </a:r>
          </a:p>
          <a:p>
            <a:pPr>
              <a:lnSpc>
                <a:spcPct val="150000"/>
              </a:lnSpc>
            </a:pPr>
            <a:r>
              <a:rPr lang="en-US" sz="2667"/>
              <a:t>Allows unallocated "holes" and other tricks</a:t>
            </a:r>
          </a:p>
          <a:p>
            <a:pPr>
              <a:lnSpc>
                <a:spcPct val="150000"/>
              </a:lnSpc>
            </a:pPr>
            <a:endParaRPr lang="en-US" sz="2667" dirty="0"/>
          </a:p>
        </p:txBody>
      </p:sp>
    </p:spTree>
    <p:extLst>
      <p:ext uri="{BB962C8B-B14F-4D97-AF65-F5344CB8AC3E}">
        <p14:creationId xmlns:p14="http://schemas.microsoft.com/office/powerpoint/2010/main" val="334705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67" b="1" dirty="0"/>
              <a:t>Thread: Execution Context</a:t>
            </a:r>
          </a:p>
          <a:p>
            <a:pPr lvl="1"/>
            <a:r>
              <a:rPr lang="en-US" altLang="en-US" sz="2333" dirty="0"/>
              <a:t>Program Counter, Registers, Execution Flags, Stack</a:t>
            </a:r>
            <a:endParaRPr lang="en-US" sz="2333" dirty="0"/>
          </a:p>
          <a:p>
            <a:r>
              <a:rPr lang="en-US" sz="2667" b="1" dirty="0"/>
              <a:t>Address space </a:t>
            </a:r>
            <a:r>
              <a:rPr lang="en-US" sz="2667" dirty="0"/>
              <a:t>(with </a:t>
            </a:r>
            <a:r>
              <a:rPr lang="en-US" sz="2667" b="1" dirty="0"/>
              <a:t>translation</a:t>
            </a:r>
            <a:r>
              <a:rPr lang="en-US" sz="2667" dirty="0"/>
              <a:t>)</a:t>
            </a:r>
          </a:p>
          <a:p>
            <a:pPr lvl="1"/>
            <a:r>
              <a:rPr lang="en-US" sz="2333" dirty="0"/>
              <a:t>Program's view of memory is distinct from physical machine</a:t>
            </a:r>
          </a:p>
          <a:p>
            <a:r>
              <a:rPr lang="en-US" sz="2667" b="1" dirty="0">
                <a:solidFill>
                  <a:srgbClr val="FF0000"/>
                </a:solidFill>
              </a:rPr>
              <a:t>Process: an instance of a running program</a:t>
            </a:r>
          </a:p>
          <a:p>
            <a:pPr lvl="1"/>
            <a:r>
              <a:rPr lang="en-US" sz="2333" dirty="0">
                <a:solidFill>
                  <a:srgbClr val="FF0000"/>
                </a:solidFill>
              </a:rPr>
              <a:t>Address Space + One or more Threads</a:t>
            </a:r>
            <a:endParaRPr lang="en-US" sz="2333" i="1" dirty="0">
              <a:solidFill>
                <a:srgbClr val="FF0000"/>
              </a:solidFill>
            </a:endParaRPr>
          </a:p>
          <a:p>
            <a:r>
              <a:rPr lang="en-US" sz="2667" b="1" dirty="0"/>
              <a:t>Dual mode operation / Protection</a:t>
            </a:r>
          </a:p>
          <a:p>
            <a:pPr lvl="1"/>
            <a:r>
              <a:rPr lang="en-US" sz="2333" dirty="0"/>
              <a:t>Only the “system” can access certain resources</a:t>
            </a:r>
          </a:p>
          <a:p>
            <a:pPr lvl="1"/>
            <a:r>
              <a:rPr lang="en-US" sz="2333" dirty="0"/>
              <a:t>Combined with translation, isolates programs from each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AAD4-C814-D443-9080-D0F38B1A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95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Process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Definition: </a:t>
            </a:r>
            <a:r>
              <a:rPr lang="en-US" altLang="en-US" b="1" dirty="0"/>
              <a:t>e</a:t>
            </a:r>
            <a:r>
              <a:rPr lang="en-US" b="1" dirty="0"/>
              <a:t>xecution environment with restricted rights</a:t>
            </a:r>
          </a:p>
          <a:p>
            <a:pPr lvl="1"/>
            <a:r>
              <a:rPr lang="en-US" altLang="en-US" dirty="0"/>
              <a:t>Address Space with One or More Threads</a:t>
            </a:r>
          </a:p>
          <a:p>
            <a:pPr lvl="1"/>
            <a:r>
              <a:rPr lang="en-US" altLang="en-US" dirty="0"/>
              <a:t>Owns memory (address space)</a:t>
            </a:r>
          </a:p>
          <a:p>
            <a:pPr lvl="1"/>
            <a:r>
              <a:rPr lang="en-US" altLang="en-US" dirty="0"/>
              <a:t>Owns file descriptors, file system context, …</a:t>
            </a:r>
          </a:p>
          <a:p>
            <a:pPr lvl="1"/>
            <a:r>
              <a:rPr lang="en-US" altLang="en-US" dirty="0"/>
              <a:t>Encapsulate one or more threads sharing process resources</a:t>
            </a:r>
          </a:p>
          <a:p>
            <a:r>
              <a:rPr lang="en-US" altLang="en-US" dirty="0"/>
              <a:t>Why </a:t>
            </a:r>
            <a:r>
              <a:rPr lang="en-US" altLang="en-US" dirty="0">
                <a:latin typeface="Gill Sans" charset="0"/>
                <a:ea typeface="Gill Sans" charset="0"/>
                <a:cs typeface="Gill Sans" charset="0"/>
              </a:rPr>
              <a:t>processes</a:t>
            </a:r>
            <a:r>
              <a:rPr lang="en-US" altLang="en-US" dirty="0"/>
              <a:t>? </a:t>
            </a:r>
          </a:p>
          <a:p>
            <a:pPr lvl="1"/>
            <a:r>
              <a:rPr lang="en-US" altLang="en-US" dirty="0"/>
              <a:t>Protected from each other!</a:t>
            </a:r>
          </a:p>
          <a:p>
            <a:pPr lvl="1"/>
            <a:r>
              <a:rPr lang="en-US" altLang="en-US" dirty="0"/>
              <a:t>OS protected from them</a:t>
            </a:r>
          </a:p>
          <a:p>
            <a:pPr marL="0" indent="-380985">
              <a:buFontTx/>
              <a:buChar char="•"/>
            </a:pPr>
            <a:r>
              <a:rPr lang="en-US" altLang="en-US" dirty="0"/>
              <a:t>Tradeoff: protection vs. efficiency</a:t>
            </a:r>
          </a:p>
          <a:p>
            <a:pPr marL="619100" lvl="2" indent="-238115">
              <a:buFontTx/>
              <a:buChar char="•"/>
            </a:pPr>
            <a:r>
              <a:rPr lang="en-US" altLang="en-US" sz="2000" dirty="0"/>
              <a:t>Threads more efficient than processes (more later)</a:t>
            </a:r>
          </a:p>
          <a:p>
            <a:r>
              <a:rPr lang="en-US" altLang="en-US" dirty="0"/>
              <a:t>Application: one or more processes </a:t>
            </a:r>
          </a:p>
          <a:p>
            <a:pPr>
              <a:buFontTx/>
              <a:buNone/>
            </a:pPr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FD2302-6A2E-6F4A-A21A-874644DED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9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28469" y="-145616"/>
            <a:ext cx="7640152" cy="1104636"/>
          </a:xfrm>
        </p:spPr>
        <p:txBody>
          <a:bodyPr>
            <a:normAutofit/>
          </a:bodyPr>
          <a:lstStyle/>
          <a:p>
            <a:r>
              <a:rPr lang="en-US" altLang="en-US" sz="3333" dirty="0"/>
              <a:t>Single and Multithreaded Processes</a:t>
            </a:r>
          </a:p>
        </p:txBody>
      </p:sp>
      <p:sp>
        <p:nvSpPr>
          <p:cNvPr id="3174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52500" y="4028158"/>
            <a:ext cx="7225771" cy="19050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Threads encapsulate </a:t>
            </a:r>
            <a:r>
              <a:rPr lang="en-US" altLang="en-US" dirty="0">
                <a:solidFill>
                  <a:srgbClr val="FF0000"/>
                </a:solidFill>
              </a:rPr>
              <a:t>concurrency</a:t>
            </a:r>
            <a:r>
              <a:rPr lang="en-US" altLang="en-US" dirty="0"/>
              <a:t>: “Active” component</a:t>
            </a:r>
          </a:p>
          <a:p>
            <a:r>
              <a:rPr lang="en-US" altLang="en-US" dirty="0"/>
              <a:t>Address spaces encapsulate </a:t>
            </a:r>
            <a:r>
              <a:rPr lang="en-US" altLang="en-US" dirty="0">
                <a:solidFill>
                  <a:srgbClr val="FF0000"/>
                </a:solidFill>
              </a:rPr>
              <a:t>protection</a:t>
            </a:r>
            <a:r>
              <a:rPr lang="en-US" altLang="en-US" dirty="0"/>
              <a:t>: “Passive” part</a:t>
            </a:r>
          </a:p>
          <a:p>
            <a:pPr lvl="1"/>
            <a:r>
              <a:rPr lang="en-US" altLang="en-US" dirty="0"/>
              <a:t>Keeps buggy program from trashing the system</a:t>
            </a:r>
          </a:p>
          <a:p>
            <a:r>
              <a:rPr lang="en-US" altLang="en-US" dirty="0"/>
              <a:t>Why have multiple threads per address space?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1841500" y="1005293"/>
            <a:ext cx="5207000" cy="3012282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3A16B9-91CC-9846-955C-A617BE2C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536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0B3C-21BF-104F-9506-54CBFF983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F2771-E587-4644-B506-18001F73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Why?</a:t>
            </a:r>
          </a:p>
          <a:p>
            <a:pPr lvl="1"/>
            <a:r>
              <a:rPr lang="en-US" sz="2667" dirty="0"/>
              <a:t>Reliability: buggy programs only hurt themselves</a:t>
            </a:r>
          </a:p>
          <a:p>
            <a:pPr lvl="1"/>
            <a:r>
              <a:rPr lang="en-US" sz="2667" dirty="0"/>
              <a:t>Security and privacy: trust programs less</a:t>
            </a:r>
          </a:p>
          <a:p>
            <a:pPr lvl="1"/>
            <a:r>
              <a:rPr lang="en-US" sz="2667" dirty="0"/>
              <a:t>Fairness: enforce shares of disk, CPU</a:t>
            </a:r>
          </a:p>
          <a:p>
            <a:r>
              <a:rPr lang="en-US" sz="3000" dirty="0"/>
              <a:t>Mechanisms:</a:t>
            </a:r>
          </a:p>
          <a:p>
            <a:pPr lvl="1"/>
            <a:r>
              <a:rPr lang="en-US" sz="2667" b="1" dirty="0"/>
              <a:t>Address translation</a:t>
            </a:r>
            <a:r>
              <a:rPr lang="en-US" sz="2667" dirty="0"/>
              <a:t>: address space only contains its own data</a:t>
            </a:r>
          </a:p>
          <a:p>
            <a:pPr lvl="1"/>
            <a:r>
              <a:rPr lang="en-US" sz="2667" dirty="0"/>
              <a:t>Privileged instructions, registers</a:t>
            </a:r>
          </a:p>
          <a:p>
            <a:pPr lvl="1"/>
            <a:r>
              <a:rPr lang="en-US" sz="2667" dirty="0" err="1"/>
              <a:t>Syscall</a:t>
            </a:r>
            <a:r>
              <a:rPr lang="en-US" sz="2667" dirty="0"/>
              <a:t> processing (e.g., enforce file access rights)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40E66-B03A-E544-9424-43E65E6A7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92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67" b="1" dirty="0"/>
              <a:t>Thread: Execution Context</a:t>
            </a:r>
          </a:p>
          <a:p>
            <a:pPr lvl="1"/>
            <a:r>
              <a:rPr lang="en-US" altLang="en-US" sz="2333" dirty="0"/>
              <a:t>Program Counter, Registers, Execution Flags, Stack</a:t>
            </a:r>
            <a:endParaRPr lang="en-US" sz="2333" dirty="0"/>
          </a:p>
          <a:p>
            <a:r>
              <a:rPr lang="en-US" sz="2667" b="1" dirty="0"/>
              <a:t>Address space </a:t>
            </a:r>
            <a:r>
              <a:rPr lang="en-US" sz="2667" dirty="0"/>
              <a:t>(with </a:t>
            </a:r>
            <a:r>
              <a:rPr lang="en-US" sz="2667" b="1" dirty="0"/>
              <a:t>translation</a:t>
            </a:r>
            <a:r>
              <a:rPr lang="en-US" sz="2667" dirty="0"/>
              <a:t>)</a:t>
            </a:r>
          </a:p>
          <a:p>
            <a:pPr lvl="1"/>
            <a:r>
              <a:rPr lang="en-US" sz="2333" dirty="0"/>
              <a:t>Program's view of memory is distinct from physical machine</a:t>
            </a:r>
          </a:p>
          <a:p>
            <a:r>
              <a:rPr lang="en-US" sz="2667" b="1" dirty="0"/>
              <a:t>Process: an instance of a running program</a:t>
            </a:r>
          </a:p>
          <a:p>
            <a:pPr lvl="1"/>
            <a:r>
              <a:rPr lang="en-US" sz="2333" dirty="0"/>
              <a:t>Address Space + One or more Threads</a:t>
            </a:r>
            <a:endParaRPr lang="en-US" sz="2333" i="1" dirty="0"/>
          </a:p>
          <a:p>
            <a:r>
              <a:rPr lang="en-US" sz="2667" b="1" dirty="0">
                <a:solidFill>
                  <a:srgbClr val="FF0000"/>
                </a:solidFill>
              </a:rPr>
              <a:t>Dual mode operation / Protection</a:t>
            </a:r>
          </a:p>
          <a:p>
            <a:pPr lvl="1"/>
            <a:r>
              <a:rPr lang="en-US" sz="2333" dirty="0">
                <a:solidFill>
                  <a:srgbClr val="FF0000"/>
                </a:solidFill>
              </a:rPr>
              <a:t>Only the “system” can access certain resources</a:t>
            </a:r>
          </a:p>
          <a:p>
            <a:pPr lvl="1"/>
            <a:r>
              <a:rPr lang="en-US" sz="2333" dirty="0">
                <a:solidFill>
                  <a:srgbClr val="FF0000"/>
                </a:solidFill>
              </a:rPr>
              <a:t>Combined with translation, isolates programs from each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49A56-6595-524E-92B8-590A948A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75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FF8CC-242B-E648-ABF6-F10BF038A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Mode Operation: HW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F7ED-092B-6C41-94CC-060E50595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67" b="1" dirty="0"/>
              <a:t>1 bit</a:t>
            </a:r>
            <a:r>
              <a:rPr lang="en-US" sz="2667" dirty="0"/>
              <a:t> of state (user/kernel mode bit)</a:t>
            </a:r>
          </a:p>
          <a:p>
            <a:pPr lvl="1"/>
            <a:r>
              <a:rPr lang="en-US" sz="2267" dirty="0"/>
              <a:t>Always?</a:t>
            </a:r>
          </a:p>
          <a:p>
            <a:r>
              <a:rPr lang="en-US" sz="2667" dirty="0"/>
              <a:t>Certain actions only permitted in kernel mode</a:t>
            </a:r>
          </a:p>
          <a:p>
            <a:r>
              <a:rPr lang="en-US" sz="2667" dirty="0"/>
              <a:t>User-&gt;Kernel mode sets kernel mode, saves user PC</a:t>
            </a:r>
          </a:p>
          <a:p>
            <a:pPr lvl="1"/>
            <a:r>
              <a:rPr lang="en-US" sz="2333" dirty="0"/>
              <a:t>Only transition to </a:t>
            </a:r>
            <a:r>
              <a:rPr lang="en-US" sz="2333" b="1" dirty="0"/>
              <a:t>OS-designated addresses</a:t>
            </a:r>
          </a:p>
          <a:p>
            <a:pPr lvl="1"/>
            <a:r>
              <a:rPr lang="en-US" sz="2333" dirty="0"/>
              <a:t>OS can save the rest of the user state if necessary</a:t>
            </a:r>
          </a:p>
          <a:p>
            <a:r>
              <a:rPr lang="en-US" sz="2667" dirty="0"/>
              <a:t>Kernel-&gt;User mode sets user mode, restores user PC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7878F-8FB4-2742-A719-FCC964B3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10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7F9A-C881-CD47-8653-58381E14D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053" y="148095"/>
            <a:ext cx="6572250" cy="1104636"/>
          </a:xfrm>
        </p:spPr>
        <p:txBody>
          <a:bodyPr/>
          <a:lstStyle/>
          <a:p>
            <a:r>
              <a:rPr lang="en-US" dirty="0"/>
              <a:t>UNIX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CB78-56AD-8949-8E0B-382C05744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46F12-7A55-274D-A913-EB94C6F0F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01918"/>
            <a:ext cx="7620000" cy="44649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219C4-B757-DD42-AB4F-3B67A4A8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20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Types of U→K Mode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System Call (</a:t>
            </a:r>
            <a:r>
              <a:rPr lang="en-US" sz="2400" dirty="0" err="1"/>
              <a:t>syscall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"Function call" into the kernel</a:t>
            </a:r>
          </a:p>
          <a:p>
            <a:pPr lvl="1"/>
            <a:r>
              <a:rPr lang="en-US" sz="2000" dirty="0"/>
              <a:t>Example: exit, read</a:t>
            </a:r>
          </a:p>
          <a:p>
            <a:pPr lvl="1"/>
            <a:r>
              <a:rPr lang="en-US" sz="2000" dirty="0"/>
              <a:t>Kernel reads </a:t>
            </a:r>
            <a:r>
              <a:rPr lang="en-US" sz="2000" dirty="0" err="1"/>
              <a:t>syscall</a:t>
            </a:r>
            <a:r>
              <a:rPr lang="en-US" sz="2000" dirty="0"/>
              <a:t> id # and arguments from </a:t>
            </a:r>
            <a:r>
              <a:rPr lang="en-US" sz="2000" b="1" dirty="0"/>
              <a:t>user registers</a:t>
            </a:r>
            <a:endParaRPr lang="en-US" sz="2000" dirty="0"/>
          </a:p>
          <a:p>
            <a:r>
              <a:rPr lang="en-US" sz="2400" dirty="0"/>
              <a:t>Interrupt</a:t>
            </a:r>
          </a:p>
          <a:p>
            <a:pPr lvl="1"/>
            <a:r>
              <a:rPr lang="en-US" sz="2000" b="1" dirty="0"/>
              <a:t>External</a:t>
            </a:r>
            <a:r>
              <a:rPr lang="en-US" sz="2000" dirty="0"/>
              <a:t> asynchronous events: Timer, I/O</a:t>
            </a:r>
          </a:p>
          <a:p>
            <a:r>
              <a:rPr lang="en-US" sz="2400" dirty="0"/>
              <a:t>Trap or Exception</a:t>
            </a:r>
          </a:p>
          <a:p>
            <a:pPr lvl="1"/>
            <a:r>
              <a:rPr lang="en-US" sz="2000" dirty="0"/>
              <a:t>Special event in process</a:t>
            </a:r>
          </a:p>
          <a:p>
            <a:pPr lvl="1"/>
            <a:r>
              <a:rPr lang="en-US" sz="2000" dirty="0"/>
              <a:t>Protection violation (</a:t>
            </a:r>
            <a:r>
              <a:rPr lang="en-US" sz="2000" dirty="0" err="1"/>
              <a:t>segfault</a:t>
            </a:r>
            <a:r>
              <a:rPr lang="en-US" sz="2000" dirty="0"/>
              <a:t>), divide by zero</a:t>
            </a:r>
          </a:p>
          <a:p>
            <a:r>
              <a:rPr lang="en-US" sz="2400" dirty="0"/>
              <a:t>All 3 are an </a:t>
            </a:r>
            <a:r>
              <a:rPr lang="en-US" sz="2400" i="1" dirty="0"/>
              <a:t>implicit transfer of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2412F-1179-D648-A0A4-C16A48940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2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7B7F-0588-D646-A85A-A56EFBC9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What is an 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03D64-5CCF-7842-A3FF-3918964B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b="1" i="1" dirty="0"/>
              <a:t>Referee</a:t>
            </a:r>
          </a:p>
          <a:p>
            <a:pPr lvl="1">
              <a:defRPr/>
            </a:pPr>
            <a:r>
              <a:rPr lang="en-US" altLang="en-US" dirty="0"/>
              <a:t>Resource sharing, protection, isolation</a:t>
            </a:r>
          </a:p>
          <a:p>
            <a:pPr>
              <a:defRPr/>
            </a:pPr>
            <a:r>
              <a:rPr lang="en-US" altLang="en-US" b="1" i="1" dirty="0"/>
              <a:t>Illusionist</a:t>
            </a:r>
            <a:r>
              <a:rPr lang="en-US" altLang="en-US" dirty="0"/>
              <a:t>: clean, easy to use abstractions</a:t>
            </a:r>
          </a:p>
          <a:p>
            <a:pPr lvl="2">
              <a:defRPr/>
            </a:pPr>
            <a:r>
              <a:rPr lang="en-US" altLang="en-US" dirty="0"/>
              <a:t>Infinite memory, dedicated machine</a:t>
            </a:r>
          </a:p>
          <a:p>
            <a:pPr lvl="2">
              <a:defRPr/>
            </a:pPr>
            <a:r>
              <a:rPr lang="en-US" altLang="en-US" dirty="0"/>
              <a:t>Higher level objects: files, users, messages</a:t>
            </a:r>
          </a:p>
          <a:p>
            <a:pPr lvl="2">
              <a:defRPr/>
            </a:pPr>
            <a:r>
              <a:rPr lang="en-US" altLang="en-US" dirty="0"/>
              <a:t>Masking limitations, virtualization</a:t>
            </a:r>
          </a:p>
          <a:p>
            <a:pPr>
              <a:defRPr/>
            </a:pPr>
            <a:r>
              <a:rPr lang="en-US" altLang="en-US" b="1" i="1" dirty="0"/>
              <a:t>Glue</a:t>
            </a:r>
            <a:r>
              <a:rPr lang="en-US" altLang="en-US" dirty="0"/>
              <a:t>: Common Services</a:t>
            </a:r>
          </a:p>
          <a:p>
            <a:pPr lvl="2">
              <a:defRPr/>
            </a:pPr>
            <a:r>
              <a:rPr lang="en-US" altLang="en-US" dirty="0"/>
              <a:t>Storage</a:t>
            </a:r>
          </a:p>
          <a:p>
            <a:pPr lvl="2">
              <a:defRPr/>
            </a:pPr>
            <a:r>
              <a:rPr lang="en-US" altLang="en-US" dirty="0"/>
              <a:t>Window system</a:t>
            </a:r>
          </a:p>
          <a:p>
            <a:pPr lvl="2">
              <a:defRPr/>
            </a:pPr>
            <a:r>
              <a:rPr lang="en-US" altLang="en-US" dirty="0"/>
              <a:t>Networking</a:t>
            </a:r>
          </a:p>
          <a:p>
            <a:pPr lvl="2">
              <a:defRPr/>
            </a:pPr>
            <a:r>
              <a:rPr lang="en-US" altLang="en-US" dirty="0"/>
              <a:t>Authorization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3A0AF-919F-FB4C-BAD2-1A6D3BA7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2A2EE-D3B0-5C4F-AE78-7D99AE270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mode transfers go?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5F172D9-C51A-9846-84C5-A117EB8F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Cannot let user program specify (why?)</a:t>
            </a:r>
          </a:p>
          <a:p>
            <a:r>
              <a:rPr lang="en-US" dirty="0"/>
              <a:t>Solution: </a:t>
            </a:r>
            <a:r>
              <a:rPr lang="en-US" b="1" i="1" dirty="0"/>
              <a:t>Interrupt Vector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966F0A-2DE7-4345-B948-488D50E2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20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49D1FC-8ADF-614B-89EC-EA5BFA1AD3BB}"/>
              </a:ext>
            </a:extLst>
          </p:cNvPr>
          <p:cNvSpPr/>
          <p:nvPr/>
        </p:nvSpPr>
        <p:spPr bwMode="auto">
          <a:xfrm>
            <a:off x="4191000" y="2562685"/>
            <a:ext cx="1016000" cy="2794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 Light"/>
              <a:cs typeface="Gill Sans Ligh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BEC2FE-A091-4F47-9D90-C7F4824DD470}"/>
              </a:ext>
            </a:extLst>
          </p:cNvPr>
          <p:cNvSpPr/>
          <p:nvPr/>
        </p:nvSpPr>
        <p:spPr bwMode="auto">
          <a:xfrm>
            <a:off x="4191000" y="2816685"/>
            <a:ext cx="1016000" cy="25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D09FF-79C3-234D-9AF1-F0F62B4BFCD4}"/>
              </a:ext>
            </a:extLst>
          </p:cNvPr>
          <p:cNvSpPr/>
          <p:nvPr/>
        </p:nvSpPr>
        <p:spPr bwMode="auto">
          <a:xfrm>
            <a:off x="4191000" y="3324685"/>
            <a:ext cx="1016000" cy="25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9FC8DA-41F1-794B-99D9-6DE43539067F}"/>
              </a:ext>
            </a:extLst>
          </p:cNvPr>
          <p:cNvSpPr/>
          <p:nvPr/>
        </p:nvSpPr>
        <p:spPr bwMode="auto">
          <a:xfrm>
            <a:off x="4191000" y="3832685"/>
            <a:ext cx="1016000" cy="25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867CBF-B896-F341-AFEA-A52A48262160}"/>
              </a:ext>
            </a:extLst>
          </p:cNvPr>
          <p:cNvSpPr/>
          <p:nvPr/>
        </p:nvSpPr>
        <p:spPr bwMode="auto">
          <a:xfrm>
            <a:off x="4191000" y="4340685"/>
            <a:ext cx="1016000" cy="254000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 Light"/>
              <a:cs typeface="Gill Sans Light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18DE94-15CB-2F42-B38F-F84B7652E7C1}"/>
              </a:ext>
            </a:extLst>
          </p:cNvPr>
          <p:cNvCxnSpPr/>
          <p:nvPr/>
        </p:nvCxnSpPr>
        <p:spPr bwMode="auto">
          <a:xfrm flipH="1">
            <a:off x="2857500" y="2562685"/>
            <a:ext cx="11430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4F17A0-4F4A-8847-8F4D-8F1BD28DA2E7}"/>
              </a:ext>
            </a:extLst>
          </p:cNvPr>
          <p:cNvCxnSpPr/>
          <p:nvPr/>
        </p:nvCxnSpPr>
        <p:spPr bwMode="auto">
          <a:xfrm>
            <a:off x="3111500" y="2562685"/>
            <a:ext cx="0" cy="127000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C40E52-0FB6-044A-952C-54326DC482D9}"/>
              </a:ext>
            </a:extLst>
          </p:cNvPr>
          <p:cNvSpPr txBox="1"/>
          <p:nvPr/>
        </p:nvSpPr>
        <p:spPr>
          <a:xfrm>
            <a:off x="958287" y="2816685"/>
            <a:ext cx="2147428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interrupt number (</a:t>
            </a:r>
            <a:r>
              <a:rPr lang="en-US" sz="1667" dirty="0" err="1"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2FC10F2-84AE-0541-A5F5-8A7761D956BB}"/>
              </a:ext>
            </a:extLst>
          </p:cNvPr>
          <p:cNvCxnSpPr/>
          <p:nvPr/>
        </p:nvCxnSpPr>
        <p:spPr bwMode="auto">
          <a:xfrm>
            <a:off x="2857500" y="3896185"/>
            <a:ext cx="12700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274CF37-93E6-2548-9BB0-2528C000B54B}"/>
              </a:ext>
            </a:extLst>
          </p:cNvPr>
          <p:cNvCxnSpPr/>
          <p:nvPr/>
        </p:nvCxnSpPr>
        <p:spPr bwMode="auto">
          <a:xfrm>
            <a:off x="4889500" y="3959685"/>
            <a:ext cx="1079500" cy="698500"/>
          </a:xfrm>
          <a:prstGeom prst="curvedConnector3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oval" w="sm" len="sm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129526-0044-D84B-BA62-EB64E1E6A926}"/>
              </a:ext>
            </a:extLst>
          </p:cNvPr>
          <p:cNvSpPr txBox="1"/>
          <p:nvPr/>
        </p:nvSpPr>
        <p:spPr>
          <a:xfrm>
            <a:off x="6032500" y="4531185"/>
            <a:ext cx="2222500" cy="707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333" b="1" dirty="0" err="1">
                <a:latin typeface="Courier New"/>
                <a:cs typeface="Courier New"/>
              </a:rPr>
              <a:t>intrpHandler_i</a:t>
            </a:r>
            <a:r>
              <a:rPr lang="en-US" sz="1333" b="1" dirty="0">
                <a:latin typeface="Courier New"/>
                <a:cs typeface="Courier New"/>
              </a:rPr>
              <a:t> () {</a:t>
            </a:r>
          </a:p>
          <a:p>
            <a:r>
              <a:rPr lang="en-US" sz="1333" b="1" dirty="0">
                <a:latin typeface="Courier New"/>
                <a:cs typeface="Courier New"/>
              </a:rPr>
              <a:t> …</a:t>
            </a:r>
          </a:p>
          <a:p>
            <a:r>
              <a:rPr lang="en-US" sz="1333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7B88C4-B6E7-4D42-801F-1665D0FE0C9E}"/>
              </a:ext>
            </a:extLst>
          </p:cNvPr>
          <p:cNvSpPr txBox="1"/>
          <p:nvPr/>
        </p:nvSpPr>
        <p:spPr>
          <a:xfrm>
            <a:off x="5334000" y="2562685"/>
            <a:ext cx="2286000" cy="86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>
                <a:latin typeface="Gill Sans" charset="0"/>
                <a:ea typeface="Gill Sans" charset="0"/>
                <a:cs typeface="Gill Sans" charset="0"/>
              </a:rPr>
              <a:t>Address and properties of each interrupt handler</a:t>
            </a:r>
          </a:p>
        </p:txBody>
      </p:sp>
    </p:spTree>
    <p:extLst>
      <p:ext uri="{BB962C8B-B14F-4D97-AF65-F5344CB8AC3E}">
        <p14:creationId xmlns:p14="http://schemas.microsoft.com/office/powerpoint/2010/main" val="1629204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Implementing Safe Kernel Mode Transfers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i="1" dirty="0"/>
              <a:t>Carefully</a:t>
            </a:r>
            <a:r>
              <a:rPr lang="en-US" dirty="0"/>
              <a:t> constructed kernel code packs up the user process state and sets it aside</a:t>
            </a:r>
          </a:p>
          <a:p>
            <a:r>
              <a:rPr lang="en-US" dirty="0"/>
              <a:t>Must handle weird/buggy/malicious user state</a:t>
            </a:r>
          </a:p>
          <a:p>
            <a:pPr lvl="1"/>
            <a:r>
              <a:rPr lang="en-US" dirty="0" err="1"/>
              <a:t>Syscalls</a:t>
            </a:r>
            <a:r>
              <a:rPr lang="en-US" dirty="0"/>
              <a:t> with null pointers</a:t>
            </a:r>
          </a:p>
          <a:p>
            <a:pPr lvl="1"/>
            <a:r>
              <a:rPr lang="en-US" dirty="0"/>
              <a:t>Return instruction out of bounds</a:t>
            </a:r>
          </a:p>
          <a:p>
            <a:pPr lvl="1"/>
            <a:r>
              <a:rPr lang="en-US" dirty="0"/>
              <a:t>User stack pointer out of bounds</a:t>
            </a:r>
          </a:p>
          <a:p>
            <a:r>
              <a:rPr lang="en-US" dirty="0">
                <a:solidFill>
                  <a:srgbClr val="FF0000"/>
                </a:solidFill>
              </a:rPr>
              <a:t>Should be impossible for buggy or malicious user program to cause the kernel to corrupt itself</a:t>
            </a:r>
          </a:p>
          <a:p>
            <a:r>
              <a:rPr lang="en-US" dirty="0"/>
              <a:t>User program should not know interrupt has occurred </a:t>
            </a:r>
            <a:r>
              <a:rPr lang="en-US" i="1" dirty="0"/>
              <a:t>(transparency)</a:t>
            </a:r>
          </a:p>
          <a:p>
            <a:pPr lvl="1"/>
            <a:r>
              <a:rPr lang="en-US" dirty="0"/>
              <a:t>Can a user program find out?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3642C-AF44-AA49-A335-D02D878F2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01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Kernel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167568"/>
            <a:ext cx="7466239" cy="3626115"/>
          </a:xfrm>
        </p:spPr>
        <p:txBody>
          <a:bodyPr>
            <a:normAutofit/>
          </a:bodyPr>
          <a:lstStyle/>
          <a:p>
            <a:r>
              <a:rPr lang="en-US" sz="2000" dirty="0"/>
              <a:t>Two-stack model</a:t>
            </a:r>
          </a:p>
          <a:p>
            <a:pPr lvl="1"/>
            <a:r>
              <a:rPr lang="en-US" sz="1800" dirty="0"/>
              <a:t>Each OS thread has kernel stack (located in kernel memory) plus user stack (located in user memory)</a:t>
            </a:r>
          </a:p>
          <a:p>
            <a:r>
              <a:rPr lang="en-US" sz="2000" dirty="0"/>
              <a:t>Place to save user registers during interrupt</a:t>
            </a:r>
          </a:p>
          <a:p>
            <a:pPr lvl="1"/>
            <a:endParaRPr lang="en-US" sz="1800" dirty="0"/>
          </a:p>
          <a:p>
            <a:endParaRPr lang="en-US" sz="2000" dirty="0"/>
          </a:p>
        </p:txBody>
      </p:sp>
      <p:pic>
        <p:nvPicPr>
          <p:cNvPr id="7" name="Content Placeholder 3" descr="kernelUserStacks.pdf"/>
          <p:cNvPicPr>
            <a:picLocks noChangeAspect="1"/>
          </p:cNvPicPr>
          <p:nvPr/>
        </p:nvPicPr>
        <p:blipFill>
          <a:blip r:embed="rId2"/>
          <a:srcRect l="-19846" r="-19846"/>
          <a:stretch>
            <a:fillRect/>
          </a:stretch>
        </p:blipFill>
        <p:spPr bwMode="auto">
          <a:xfrm>
            <a:off x="1531395" y="2583422"/>
            <a:ext cx="5190400" cy="2854521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F58F9-6291-5948-9309-F66F97553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71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53" y="0"/>
            <a:ext cx="6572250" cy="1104636"/>
          </a:xfrm>
        </p:spPr>
        <p:txBody>
          <a:bodyPr/>
          <a:lstStyle/>
          <a:p>
            <a:r>
              <a:rPr lang="en-US" dirty="0"/>
              <a:t>Before Interrupt</a:t>
            </a:r>
          </a:p>
        </p:txBody>
      </p:sp>
      <p:pic>
        <p:nvPicPr>
          <p:cNvPr id="4" name="Content Placeholder 3" descr="beforeInterrupt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93" r="-238"/>
          <a:stretch/>
        </p:blipFill>
        <p:spPr>
          <a:xfrm>
            <a:off x="1900538" y="784680"/>
            <a:ext cx="5342924" cy="483507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D1C637-FE7F-534E-90CD-198BBEE6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15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053" y="0"/>
            <a:ext cx="6572250" cy="1104636"/>
          </a:xfrm>
        </p:spPr>
        <p:txBody>
          <a:bodyPr/>
          <a:lstStyle/>
          <a:p>
            <a:r>
              <a:rPr lang="en-US" dirty="0"/>
              <a:t>During Interrupt</a:t>
            </a:r>
          </a:p>
        </p:txBody>
      </p:sp>
      <p:pic>
        <p:nvPicPr>
          <p:cNvPr id="6" name="Content Placeholder 3" descr="duringInterrupt.pdf">
            <a:extLst>
              <a:ext uri="{FF2B5EF4-FFF2-40B4-BE49-F238E27FC236}">
                <a16:creationId xmlns:a16="http://schemas.microsoft.com/office/drawing/2014/main" id="{23B57394-51BE-5F4E-AEB7-8712F9A67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0" r="-4"/>
          <a:stretch/>
        </p:blipFill>
        <p:spPr>
          <a:xfrm>
            <a:off x="1984455" y="766533"/>
            <a:ext cx="5175090" cy="499198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DF669A-F814-9A47-B582-D3B396D38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26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33" dirty="0"/>
              <a:t>How do we take interrupts safely?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Interrupt vector</a:t>
            </a:r>
          </a:p>
          <a:p>
            <a:pPr lvl="1"/>
            <a:r>
              <a:rPr lang="en-US" dirty="0"/>
              <a:t>Limited number of entry points into kernel</a:t>
            </a:r>
          </a:p>
          <a:p>
            <a:r>
              <a:rPr lang="en-US" dirty="0"/>
              <a:t>Kernel interrupt stack</a:t>
            </a:r>
          </a:p>
          <a:p>
            <a:pPr lvl="1"/>
            <a:r>
              <a:rPr lang="en-US" dirty="0"/>
              <a:t>Handler works regardless of state of user code</a:t>
            </a:r>
          </a:p>
          <a:p>
            <a:r>
              <a:rPr lang="en-US" dirty="0"/>
              <a:t>Interrupt masking</a:t>
            </a:r>
          </a:p>
          <a:p>
            <a:pPr lvl="1"/>
            <a:r>
              <a:rPr lang="en-US" dirty="0"/>
              <a:t>Handler is non-blocking</a:t>
            </a:r>
          </a:p>
          <a:p>
            <a:r>
              <a:rPr lang="en-US" dirty="0"/>
              <a:t>Atomic transfer of control</a:t>
            </a:r>
          </a:p>
          <a:p>
            <a:pPr lvl="1"/>
            <a:r>
              <a:rPr lang="en-US" dirty="0"/>
              <a:t>“Single instruction”-like to change: </a:t>
            </a:r>
          </a:p>
          <a:p>
            <a:pPr lvl="2"/>
            <a:r>
              <a:rPr lang="en-US" dirty="0"/>
              <a:t>Program counter</a:t>
            </a:r>
          </a:p>
          <a:p>
            <a:pPr lvl="2"/>
            <a:r>
              <a:rPr lang="en-US" dirty="0"/>
              <a:t>Stack pointer</a:t>
            </a:r>
          </a:p>
          <a:p>
            <a:pPr lvl="2"/>
            <a:r>
              <a:rPr lang="en-US" dirty="0"/>
              <a:t>Memory protection</a:t>
            </a:r>
          </a:p>
          <a:p>
            <a:pPr lvl="2"/>
            <a:r>
              <a:rPr lang="en-US" dirty="0"/>
              <a:t>Kernel/user mode</a:t>
            </a:r>
          </a:p>
          <a:p>
            <a:r>
              <a:rPr lang="en-US" dirty="0"/>
              <a:t>Transparent </a:t>
            </a:r>
            <a:r>
              <a:rPr lang="en-US" dirty="0" err="1"/>
              <a:t>restartable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User program does not know interrupt occurred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54413-4354-3243-A6C4-CFCB86B8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54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</a:t>
            </a:r>
            <a:r>
              <a:rPr lang="en-US" baseline="0" dirty="0"/>
              <a:t> System Call Handler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Vector through well-defined </a:t>
            </a:r>
            <a:r>
              <a:rPr lang="en-US" dirty="0" err="1">
                <a:solidFill>
                  <a:srgbClr val="FF0000"/>
                </a:solidFill>
              </a:rPr>
              <a:t>syscall</a:t>
            </a:r>
            <a:r>
              <a:rPr lang="en-US" dirty="0">
                <a:solidFill>
                  <a:srgbClr val="FF0000"/>
                </a:solidFill>
              </a:rPr>
              <a:t> entry points!</a:t>
            </a:r>
          </a:p>
          <a:p>
            <a:pPr lvl="1"/>
            <a:r>
              <a:rPr lang="en-US" dirty="0"/>
              <a:t>Table mapping system call number to handler</a:t>
            </a:r>
          </a:p>
          <a:p>
            <a:r>
              <a:rPr lang="en-US" dirty="0"/>
              <a:t>Locate arguments</a:t>
            </a:r>
          </a:p>
          <a:p>
            <a:pPr lvl="1"/>
            <a:r>
              <a:rPr lang="en-US" dirty="0"/>
              <a:t>In registers or on user (!) stack</a:t>
            </a:r>
          </a:p>
          <a:p>
            <a:r>
              <a:rPr lang="en-US" dirty="0"/>
              <a:t>Copy arguments</a:t>
            </a:r>
          </a:p>
          <a:p>
            <a:pPr lvl="1"/>
            <a:r>
              <a:rPr lang="en-US" dirty="0"/>
              <a:t>From user memory into kernel memory – carefully checking locations!</a:t>
            </a:r>
          </a:p>
          <a:p>
            <a:pPr lvl="1"/>
            <a:r>
              <a:rPr lang="en-US" dirty="0"/>
              <a:t>Protect kernel from malicious code evading checks</a:t>
            </a:r>
          </a:p>
          <a:p>
            <a:r>
              <a:rPr lang="en-US" dirty="0"/>
              <a:t>Validate arguments</a:t>
            </a:r>
          </a:p>
          <a:p>
            <a:pPr lvl="1"/>
            <a:r>
              <a:rPr lang="en-US" dirty="0"/>
              <a:t>Protect kernel from errors in user code</a:t>
            </a:r>
          </a:p>
          <a:p>
            <a:r>
              <a:rPr lang="en-US" dirty="0"/>
              <a:t>Copy results back </a:t>
            </a:r>
          </a:p>
          <a:p>
            <a:pPr lvl="1"/>
            <a:r>
              <a:rPr lang="en-US" dirty="0"/>
              <a:t>Into user memory – carefully checking locations!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D3C08-6184-1F4F-AE18-32FB81D4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92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Context switch and interrupt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48EBD-9965-EF46-A8D4-94AB2686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143000" y="1587500"/>
            <a:ext cx="2222500" cy="50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143000" y="825500"/>
            <a:ext cx="635000" cy="635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905000" y="825500"/>
            <a:ext cx="635000" cy="635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857500" y="825500"/>
            <a:ext cx="635000" cy="635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1252" y="114300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588000" y="762000"/>
            <a:ext cx="1778000" cy="4445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51500" y="825500"/>
            <a:ext cx="1587500" cy="1507583"/>
            <a:chOff x="3200400" y="1371600"/>
            <a:chExt cx="1628564" cy="275297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6D6D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642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6D6D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7056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6D6D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21560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6D6D6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1"/>
              <a:ext cx="552871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715000" y="2463382"/>
            <a:ext cx="1524000" cy="1171507"/>
            <a:chOff x="3200400" y="1638300"/>
            <a:chExt cx="1628564" cy="2460165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715000" y="3810000"/>
            <a:ext cx="1524000" cy="1171507"/>
            <a:chOff x="3200400" y="1638300"/>
            <a:chExt cx="1628564" cy="2460165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311746" y="635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1746" y="5089724"/>
            <a:ext cx="7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11746" y="2286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66001" y="337522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75246" y="3736777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429501" y="4699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921000" y="3238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1000" y="3238500"/>
            <a:ext cx="69602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47075" y="3238500"/>
            <a:ext cx="47801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921000" y="3873500"/>
            <a:ext cx="1524000" cy="254000"/>
          </a:xfrm>
          <a:prstGeom prst="rect">
            <a:avLst/>
          </a:prstGeom>
          <a:solidFill>
            <a:srgbClr val="D9D9D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921000" y="4127500"/>
            <a:ext cx="1524000" cy="254000"/>
          </a:xfrm>
          <a:prstGeom prst="rect">
            <a:avLst/>
          </a:prstGeom>
          <a:solidFill>
            <a:srgbClr val="D9D9D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921000" y="4572000"/>
            <a:ext cx="1524000" cy="254000"/>
          </a:xfrm>
          <a:prstGeom prst="rect">
            <a:avLst/>
          </a:prstGeom>
          <a:solidFill>
            <a:srgbClr val="D9D9D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47075" y="3873500"/>
            <a:ext cx="46980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921000" y="2286000"/>
            <a:ext cx="381000" cy="2540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95500" y="2286000"/>
            <a:ext cx="7857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2500" y="426422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84500" y="2286000"/>
            <a:ext cx="2696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921000" y="3556000"/>
            <a:ext cx="1524000" cy="254000"/>
          </a:xfrm>
          <a:prstGeom prst="rect">
            <a:avLst/>
          </a:prstGeom>
          <a:solidFill>
            <a:srgbClr val="D9D9D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42170" y="3556000"/>
            <a:ext cx="39305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143500" y="8255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143500" y="52070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2" name="Curved Connector 21"/>
          <p:cNvCxnSpPr/>
          <p:nvPr/>
        </p:nvCxnSpPr>
        <p:spPr bwMode="auto">
          <a:xfrm rot="5400000" flipH="1" flipV="1">
            <a:off x="3492500" y="1397000"/>
            <a:ext cx="2667000" cy="1905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8" name="Curved Connector 87"/>
          <p:cNvCxnSpPr/>
          <p:nvPr/>
        </p:nvCxnSpPr>
        <p:spPr bwMode="auto">
          <a:xfrm rot="5400000" flipH="1" flipV="1">
            <a:off x="3968750" y="2381250"/>
            <a:ext cx="2095500" cy="16510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66" name="Content Placeholder 18">
            <a:extLst>
              <a:ext uri="{FF2B5EF4-FFF2-40B4-BE49-F238E27FC236}">
                <a16:creationId xmlns:a16="http://schemas.microsoft.com/office/drawing/2014/main" id="{EFB7A41A-1F5B-2947-93F9-35E87DF26767}"/>
              </a:ext>
            </a:extLst>
          </p:cNvPr>
          <p:cNvSpPr txBox="1">
            <a:spLocks/>
          </p:cNvSpPr>
          <p:nvPr/>
        </p:nvSpPr>
        <p:spPr>
          <a:xfrm>
            <a:off x="175925" y="3465285"/>
            <a:ext cx="1968500" cy="889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5430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67" dirty="0"/>
              <a:t>Start: OS running</a:t>
            </a:r>
          </a:p>
        </p:txBody>
      </p:sp>
    </p:spTree>
    <p:extLst>
      <p:ext uri="{BB962C8B-B14F-4D97-AF65-F5344CB8AC3E}">
        <p14:creationId xmlns:p14="http://schemas.microsoft.com/office/powerpoint/2010/main" val="3124281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About to Switch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2A17E4-21BC-C342-A19B-32145067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28</a:t>
            </a:fld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idx="4294967295"/>
          </p:nvPr>
        </p:nvSpPr>
        <p:spPr>
          <a:xfrm>
            <a:off x="0" y="4445000"/>
            <a:ext cx="1968500" cy="889000"/>
          </a:xfrm>
        </p:spPr>
        <p:txBody>
          <a:bodyPr>
            <a:noAutofit/>
          </a:bodyPr>
          <a:lstStyle/>
          <a:p>
            <a:r>
              <a:rPr lang="en-US" sz="1667" dirty="0">
                <a:solidFill>
                  <a:srgbClr val="FF0000"/>
                </a:solidFill>
              </a:rPr>
              <a:t>Privileged Inst: set special registers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143000" y="1587500"/>
            <a:ext cx="2222500" cy="50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143000" y="825500"/>
            <a:ext cx="635000" cy="635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905000" y="825500"/>
            <a:ext cx="635000" cy="635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857500" y="825500"/>
            <a:ext cx="635000" cy="635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1252" y="114300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588000" y="762000"/>
            <a:ext cx="1778000" cy="4445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 Light"/>
              <a:cs typeface="Gill Sans Light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51500" y="825500"/>
            <a:ext cx="1587500" cy="1507583"/>
            <a:chOff x="3200400" y="1371600"/>
            <a:chExt cx="1628564" cy="275297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642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7056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21560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1"/>
              <a:ext cx="552871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715000" y="2463382"/>
            <a:ext cx="1524000" cy="1171507"/>
            <a:chOff x="3200400" y="1638300"/>
            <a:chExt cx="1628564" cy="2460165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715000" y="3810000"/>
            <a:ext cx="1524000" cy="1171507"/>
            <a:chOff x="3200400" y="1638300"/>
            <a:chExt cx="1628564" cy="2460165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solidFill>
              <a:srgbClr val="00AE00"/>
            </a:solidFill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311746" y="635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1746" y="5089724"/>
            <a:ext cx="7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11746" y="2286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11746" y="337522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11746" y="3736777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11746" y="4699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921000" y="3238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1000" y="3238500"/>
            <a:ext cx="69602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0001…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47075" y="3238500"/>
            <a:ext cx="47801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921000" y="3873500"/>
            <a:ext cx="1524000" cy="2540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921000" y="4127500"/>
            <a:ext cx="1524000" cy="2540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921000" y="4572000"/>
            <a:ext cx="1524000" cy="2540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47075" y="3873500"/>
            <a:ext cx="46980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921000" y="2286000"/>
            <a:ext cx="381000" cy="2540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95500" y="2286000"/>
            <a:ext cx="7857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2500" y="426422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84500" y="2286000"/>
            <a:ext cx="2696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921000" y="35560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42170" y="3556000"/>
            <a:ext cx="39305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270500" y="7620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270500" y="52070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191000" y="2563168"/>
            <a:ext cx="1524000" cy="80233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254500" y="3556000"/>
            <a:ext cx="1524000" cy="6985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921000" y="4127500"/>
            <a:ext cx="68640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7" name="Curved Left Arrow 86"/>
          <p:cNvSpPr/>
          <p:nvPr/>
        </p:nvSpPr>
        <p:spPr bwMode="auto">
          <a:xfrm>
            <a:off x="3543107" y="3352382"/>
            <a:ext cx="203393" cy="384395"/>
          </a:xfrm>
          <a:prstGeom prst="curvedLeftArrow">
            <a:avLst/>
          </a:prstGeom>
          <a:solidFill>
            <a:schemeClr val="bg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28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1"/>
                                      </p:to>
                                    </p:animClr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8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Code Running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A69F1-1539-E548-A43F-727C145D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143000" y="1587500"/>
            <a:ext cx="2222500" cy="50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143000" y="825500"/>
            <a:ext cx="635000" cy="635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905000" y="825500"/>
            <a:ext cx="635000" cy="635000"/>
          </a:xfrm>
          <a:prstGeom prst="roundRect">
            <a:avLst/>
          </a:prstGeom>
          <a:solidFill>
            <a:srgbClr val="FFFF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857500" y="825500"/>
            <a:ext cx="635000" cy="635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1252" y="114300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588000" y="762000"/>
            <a:ext cx="1778000" cy="4445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51500" y="825500"/>
            <a:ext cx="1587500" cy="1507583"/>
            <a:chOff x="3200400" y="1371600"/>
            <a:chExt cx="1628564" cy="275297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8D8D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642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8D8D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7056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8D8D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21560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8D8D8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1"/>
              <a:ext cx="552871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715000" y="2463382"/>
            <a:ext cx="1524000" cy="1171507"/>
            <a:chOff x="3200400" y="1638300"/>
            <a:chExt cx="1628564" cy="2460165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715000" y="3810000"/>
            <a:ext cx="1524000" cy="1171507"/>
            <a:chOff x="3200400" y="1638300"/>
            <a:chExt cx="1628564" cy="2460165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311746" y="635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1746" y="5089724"/>
            <a:ext cx="7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11746" y="2286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66001" y="337522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75246" y="3736777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429501" y="4699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921000" y="3238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1000" y="3238500"/>
            <a:ext cx="69602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xxxx</a:t>
            </a:r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47075" y="3238500"/>
            <a:ext cx="47801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921000" y="3873500"/>
            <a:ext cx="1524000" cy="254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921000" y="4127500"/>
            <a:ext cx="1524000" cy="254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921000" y="4572000"/>
            <a:ext cx="1524000" cy="254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47075" y="3873500"/>
            <a:ext cx="469809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921000" y="2286000"/>
            <a:ext cx="381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95500" y="2286000"/>
            <a:ext cx="7857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2500" y="426422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84500" y="2286000"/>
            <a:ext cx="2696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921000" y="3556000"/>
            <a:ext cx="1524000" cy="2540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42170" y="3556000"/>
            <a:ext cx="39305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270500" y="24765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207000" y="36195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Curved Connector 79"/>
          <p:cNvCxnSpPr>
            <a:endCxn id="37" idx="1"/>
          </p:cNvCxnSpPr>
          <p:nvPr/>
        </p:nvCxnSpPr>
        <p:spPr bwMode="auto">
          <a:xfrm flipV="1">
            <a:off x="4254500" y="2563168"/>
            <a:ext cx="1460500" cy="1119833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254500" y="3556000"/>
            <a:ext cx="1524000" cy="6985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70086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OS Bottom Line: Run Programs</a:t>
            </a:r>
          </a:p>
        </p:txBody>
      </p:sp>
      <p:sp>
        <p:nvSpPr>
          <p:cNvPr id="51" name="Content Placeholder 2"/>
          <p:cNvSpPr>
            <a:spLocks noGrp="1"/>
          </p:cNvSpPr>
          <p:nvPr>
            <p:ph idx="1"/>
          </p:nvPr>
        </p:nvSpPr>
        <p:spPr>
          <a:xfrm>
            <a:off x="107208" y="3488636"/>
            <a:ext cx="5689922" cy="1658833"/>
          </a:xfrm>
        </p:spPr>
        <p:txBody>
          <a:bodyPr>
            <a:noAutofit/>
          </a:bodyPr>
          <a:lstStyle/>
          <a:p>
            <a:r>
              <a:rPr lang="en-US" sz="1600" dirty="0"/>
              <a:t>Load instruction and data segments of executable file into memory</a:t>
            </a:r>
          </a:p>
          <a:p>
            <a:r>
              <a:rPr lang="en-US" sz="1600" dirty="0"/>
              <a:t>Create stack and heap</a:t>
            </a:r>
          </a:p>
          <a:p>
            <a:r>
              <a:rPr lang="en-US" sz="1600" dirty="0"/>
              <a:t>“Transfer control to program”</a:t>
            </a:r>
          </a:p>
          <a:p>
            <a:r>
              <a:rPr lang="en-US" sz="1600" dirty="0"/>
              <a:t>Provide services to program</a:t>
            </a:r>
          </a:p>
          <a:p>
            <a:r>
              <a:rPr lang="en-US" sz="1600" dirty="0"/>
              <a:t>While protecting OS and program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60808" y="1016001"/>
            <a:ext cx="1531693" cy="2101165"/>
            <a:chOff x="1438569" y="1219200"/>
            <a:chExt cx="1838031" cy="2521398"/>
          </a:xfrm>
        </p:grpSpPr>
        <p:sp>
          <p:nvSpPr>
            <p:cNvPr id="7" name="Punched Tape 6"/>
            <p:cNvSpPr/>
            <p:nvPr/>
          </p:nvSpPr>
          <p:spPr bwMode="auto">
            <a:xfrm rot="5400000">
              <a:off x="1714500" y="1790700"/>
              <a:ext cx="1676400" cy="1447800"/>
            </a:xfrm>
            <a:prstGeom prst="flowChartPunchedTap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828800" y="1752600"/>
              <a:ext cx="969882" cy="7573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67" dirty="0" err="1">
                  <a:latin typeface="Gill Sans" charset="0"/>
                  <a:ea typeface="Gill Sans" charset="0"/>
                  <a:cs typeface="Gill Sans" charset="0"/>
                </a:rPr>
                <a:t>int</a:t>
              </a:r>
              <a:r>
                <a:rPr lang="en-US" sz="1167" dirty="0">
                  <a:latin typeface="Gill Sans" charset="0"/>
                  <a:ea typeface="Gill Sans" charset="0"/>
                  <a:cs typeface="Gill Sans" charset="0"/>
                </a:rPr>
                <a:t> main() </a:t>
              </a:r>
            </a:p>
            <a:p>
              <a:r>
                <a:rPr lang="en-US" sz="1167" dirty="0">
                  <a:latin typeface="Gill Sans" charset="0"/>
                  <a:ea typeface="Gill Sans" charset="0"/>
                  <a:cs typeface="Gill Sans" charset="0"/>
                </a:rPr>
                <a:t>{ … ;</a:t>
              </a:r>
            </a:p>
            <a:p>
              <a:r>
                <a:rPr lang="en-US" sz="1167" dirty="0">
                  <a:latin typeface="Gill Sans" charset="0"/>
                  <a:ea typeface="Gill Sans" charset="0"/>
                  <a:cs typeface="Gill Sans" charset="0"/>
                </a:rPr>
                <a:t> }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 bwMode="auto">
            <a:xfrm>
              <a:off x="1447800" y="27432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6" name="TextBox 15"/>
            <p:cNvSpPr txBox="1"/>
            <p:nvPr/>
          </p:nvSpPr>
          <p:spPr>
            <a:xfrm rot="16200000">
              <a:off x="1235051" y="2092142"/>
              <a:ext cx="794833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editor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524001" y="1219200"/>
              <a:ext cx="1729703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Program Source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209800" y="3352800"/>
              <a:ext cx="676109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>
                  <a:latin typeface="Gill Sans" charset="0"/>
                  <a:ea typeface="Gill Sans" charset="0"/>
                  <a:cs typeface="Gill Sans" charset="0"/>
                </a:rPr>
                <a:t>foo.c</a:t>
              </a:r>
              <a:endParaRPr lang="en-US" sz="150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191252" y="698500"/>
            <a:ext cx="3098566" cy="4269889"/>
            <a:chOff x="5315101" y="838200"/>
            <a:chExt cx="3718278" cy="5123866"/>
          </a:xfrm>
        </p:grpSpPr>
        <p:cxnSp>
          <p:nvCxnSpPr>
            <p:cNvPr id="25" name="Straight Arrow Connector 24"/>
            <p:cNvCxnSpPr/>
            <p:nvPr/>
          </p:nvCxnSpPr>
          <p:spPr bwMode="auto">
            <a:xfrm>
              <a:off x="5315101" y="2512996"/>
              <a:ext cx="1196854" cy="763604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 rot="16200000">
              <a:off x="5435983" y="1921550"/>
              <a:ext cx="1130903" cy="664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Load &amp; Execute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7954192" y="2417499"/>
              <a:ext cx="1019048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105560" y="4724400"/>
              <a:ext cx="515911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PC:</a:t>
              </a: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556067" y="4800600"/>
              <a:ext cx="1441852" cy="685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632268" y="5574268"/>
              <a:ext cx="1160317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Processor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6556067" y="5004137"/>
              <a:ext cx="1441852" cy="177463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32268" y="5181601"/>
              <a:ext cx="935025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registers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 flipV="1">
              <a:off x="6556067" y="902732"/>
              <a:ext cx="1441852" cy="35814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03867" y="4267199"/>
              <a:ext cx="1029512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0x000…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927667" y="838200"/>
              <a:ext cx="1006429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0xFFF…</a:t>
              </a:r>
            </a:p>
          </p:txBody>
        </p:sp>
        <p:sp>
          <p:nvSpPr>
            <p:cNvPr id="33" name="Rectangle 32"/>
            <p:cNvSpPr/>
            <p:nvPr/>
          </p:nvSpPr>
          <p:spPr bwMode="auto">
            <a:xfrm flipV="1">
              <a:off x="6660631" y="3645932"/>
              <a:ext cx="1247564" cy="685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703642" y="3886200"/>
              <a:ext cx="1319977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  <p:sp>
          <p:nvSpPr>
            <p:cNvPr id="35" name="Rectangle 34"/>
            <p:cNvSpPr/>
            <p:nvPr/>
          </p:nvSpPr>
          <p:spPr bwMode="auto">
            <a:xfrm flipV="1">
              <a:off x="6660631" y="31125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15165" y="3200400"/>
              <a:ext cx="61209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37" name="Rectangle 36"/>
            <p:cNvSpPr/>
            <p:nvPr/>
          </p:nvSpPr>
          <p:spPr bwMode="auto">
            <a:xfrm flipV="1">
              <a:off x="6660631" y="25791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83042" y="2667000"/>
              <a:ext cx="657950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 flipV="1">
              <a:off x="6660631" y="1893332"/>
              <a:ext cx="1247564" cy="5334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870419" y="1981200"/>
              <a:ext cx="696729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2" name="Straight Arrow Connector 41"/>
            <p:cNvCxnSpPr/>
            <p:nvPr/>
          </p:nvCxnSpPr>
          <p:spPr bwMode="auto">
            <a:xfrm>
              <a:off x="7622867" y="1893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7622867" y="2655332"/>
              <a:ext cx="0" cy="4572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 flipV="1">
              <a:off x="6403667" y="1740932"/>
              <a:ext cx="16764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3" name="Rectangle 52"/>
            <p:cNvSpPr/>
            <p:nvPr/>
          </p:nvSpPr>
          <p:spPr bwMode="auto">
            <a:xfrm flipV="1">
              <a:off x="6632267" y="1055132"/>
              <a:ext cx="1275928" cy="533400"/>
            </a:xfrm>
            <a:prstGeom prst="rect">
              <a:avLst/>
            </a:prstGeom>
            <a:solidFill>
              <a:srgbClr val="FFC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963000" y="1143000"/>
              <a:ext cx="517833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OS</a:t>
              </a:r>
            </a:p>
          </p:txBody>
        </p:sp>
        <p:sp>
          <p:nvSpPr>
            <p:cNvPr id="56" name="Freeform 55"/>
            <p:cNvSpPr/>
            <p:nvPr/>
          </p:nvSpPr>
          <p:spPr>
            <a:xfrm>
              <a:off x="7477188" y="3886199"/>
              <a:ext cx="937713" cy="1027791"/>
            </a:xfrm>
            <a:custGeom>
              <a:avLst/>
              <a:gdLst>
                <a:gd name="connsiteX0" fmla="*/ 0 w 937713"/>
                <a:gd name="connsiteY0" fmla="*/ 3249390 h 3338853"/>
                <a:gd name="connsiteX1" fmla="*/ 642325 w 937713"/>
                <a:gd name="connsiteY1" fmla="*/ 3205592 h 3338853"/>
                <a:gd name="connsiteX2" fmla="*/ 934290 w 937713"/>
                <a:gd name="connsiteY2" fmla="*/ 1979254 h 3338853"/>
                <a:gd name="connsiteX3" fmla="*/ 773709 w 937713"/>
                <a:gd name="connsiteY3" fmla="*/ 928108 h 3338853"/>
                <a:gd name="connsiteX4" fmla="*/ 934290 w 937713"/>
                <a:gd name="connsiteY4" fmla="*/ 285741 h 3338853"/>
                <a:gd name="connsiteX5" fmla="*/ 802906 w 937713"/>
                <a:gd name="connsiteY5" fmla="*/ 8355 h 3338853"/>
                <a:gd name="connsiteX6" fmla="*/ 0 w 937713"/>
                <a:gd name="connsiteY6" fmla="*/ 66752 h 3338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37713" h="3338853">
                  <a:moveTo>
                    <a:pt x="0" y="3249390"/>
                  </a:moveTo>
                  <a:cubicBezTo>
                    <a:pt x="243305" y="3333335"/>
                    <a:pt x="486610" y="3417281"/>
                    <a:pt x="642325" y="3205592"/>
                  </a:cubicBezTo>
                  <a:cubicBezTo>
                    <a:pt x="798040" y="2993903"/>
                    <a:pt x="912393" y="2358835"/>
                    <a:pt x="934290" y="1979254"/>
                  </a:cubicBezTo>
                  <a:cubicBezTo>
                    <a:pt x="956187" y="1599673"/>
                    <a:pt x="773709" y="1210360"/>
                    <a:pt x="773709" y="928108"/>
                  </a:cubicBezTo>
                  <a:cubicBezTo>
                    <a:pt x="773709" y="645856"/>
                    <a:pt x="929424" y="439033"/>
                    <a:pt x="934290" y="285741"/>
                  </a:cubicBezTo>
                  <a:cubicBezTo>
                    <a:pt x="939156" y="132449"/>
                    <a:pt x="958621" y="44853"/>
                    <a:pt x="802906" y="8355"/>
                  </a:cubicBezTo>
                  <a:cubicBezTo>
                    <a:pt x="647191" y="-28143"/>
                    <a:pt x="0" y="66752"/>
                    <a:pt x="0" y="66752"/>
                  </a:cubicBezTo>
                </a:path>
              </a:pathLst>
            </a:custGeom>
            <a:ln>
              <a:solidFill>
                <a:srgbClr val="618FFD"/>
              </a:solidFill>
              <a:headEnd type="oval"/>
              <a:tailEnd type="triangle"/>
            </a:ln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6000" y="825501"/>
            <a:ext cx="1733349" cy="2228165"/>
            <a:chOff x="3352800" y="990600"/>
            <a:chExt cx="2080019" cy="2673798"/>
          </a:xfrm>
        </p:grpSpPr>
        <p:sp>
          <p:nvSpPr>
            <p:cNvPr id="8" name="Rectangle 7"/>
            <p:cNvSpPr/>
            <p:nvPr/>
          </p:nvSpPr>
          <p:spPr bwMode="auto">
            <a:xfrm>
              <a:off x="4028863" y="1524000"/>
              <a:ext cx="1352973" cy="1752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 bwMode="auto">
            <a:xfrm>
              <a:off x="3352800" y="2667000"/>
              <a:ext cx="609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 rot="16200000">
              <a:off x="3090253" y="1934768"/>
              <a:ext cx="1046826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compiler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013181" y="990600"/>
              <a:ext cx="1222720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Executable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7533" y="3276600"/>
              <a:ext cx="689035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 err="1">
                  <a:latin typeface="Gill Sans" charset="0"/>
                  <a:ea typeface="Gill Sans" charset="0"/>
                  <a:cs typeface="Gill Sans" charset="0"/>
                </a:rPr>
                <a:t>a.out</a:t>
              </a:r>
              <a:endParaRPr lang="en-US" sz="150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05064" y="1828800"/>
              <a:ext cx="1228936" cy="685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4105064" y="2514600"/>
              <a:ext cx="1228936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327533" y="1981200"/>
              <a:ext cx="612091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12842" y="2564480"/>
              <a:ext cx="1319977" cy="387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>
                  <a:latin typeface="Gill Sans" charset="0"/>
                  <a:ea typeface="Gill Sans" charset="0"/>
                  <a:cs typeface="Gill Sans" charset="0"/>
                </a:rPr>
                <a:t>instructions</a:t>
              </a:r>
            </a:p>
          </p:txBody>
        </p:sp>
      </p:grpSp>
      <p:pic>
        <p:nvPicPr>
          <p:cNvPr id="27" name="Graphic 26" descr="User">
            <a:extLst>
              <a:ext uri="{FF2B5EF4-FFF2-40B4-BE49-F238E27FC236}">
                <a16:creationId xmlns:a16="http://schemas.microsoft.com/office/drawing/2014/main" id="{0E0ED41B-29D8-554E-9453-C9F11E5E6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3457" y="1537823"/>
            <a:ext cx="1112680" cy="11126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C8A68-D715-E044-8724-99E6CEBCD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Interrupt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4340E6-B21D-5A47-A785-4343A84A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30</a:t>
            </a:fld>
            <a:endParaRPr lang="en-US"/>
          </a:p>
        </p:txBody>
      </p:sp>
      <p:sp>
        <p:nvSpPr>
          <p:cNvPr id="87" name="Content Placeholder 18"/>
          <p:cNvSpPr>
            <a:spLocks noGrp="1"/>
          </p:cNvSpPr>
          <p:nvPr>
            <p:ph idx="4294967295"/>
          </p:nvPr>
        </p:nvSpPr>
        <p:spPr>
          <a:xfrm>
            <a:off x="751099" y="4324682"/>
            <a:ext cx="1905000" cy="889000"/>
          </a:xfrm>
        </p:spPr>
        <p:txBody>
          <a:bodyPr>
            <a:noAutofit/>
          </a:bodyPr>
          <a:lstStyle/>
          <a:p>
            <a:r>
              <a:rPr lang="en-US" sz="1667" dirty="0">
                <a:solidFill>
                  <a:srgbClr val="FF0000"/>
                </a:solidFill>
              </a:rPr>
              <a:t>Save registers and set up system stack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143000" y="1587500"/>
            <a:ext cx="2222500" cy="50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143000" y="825500"/>
            <a:ext cx="635000" cy="635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905000" y="825500"/>
            <a:ext cx="635000" cy="635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857500" y="825500"/>
            <a:ext cx="635000" cy="635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1252" y="114300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588000" y="762000"/>
            <a:ext cx="1778000" cy="4445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51500" y="825500"/>
            <a:ext cx="1587500" cy="1507583"/>
            <a:chOff x="3200400" y="1371600"/>
            <a:chExt cx="1628564" cy="275297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642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7056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21560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1"/>
              <a:ext cx="552871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715000" y="2463382"/>
            <a:ext cx="1524000" cy="1171507"/>
            <a:chOff x="3200400" y="1638300"/>
            <a:chExt cx="1628564" cy="2460165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715000" y="3810000"/>
            <a:ext cx="1524000" cy="1171507"/>
            <a:chOff x="3200400" y="1638300"/>
            <a:chExt cx="1628564" cy="2460165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311746" y="635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1746" y="5089724"/>
            <a:ext cx="7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11746" y="2286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11746" y="337522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11746" y="3736777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11746" y="4699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921000" y="3238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1001" y="3238500"/>
            <a:ext cx="829073" cy="27193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1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47075" y="3238500"/>
            <a:ext cx="47801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921000" y="3873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921000" y="4127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921000" y="45720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447075" y="3873500"/>
            <a:ext cx="469809" cy="2974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333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333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921000" y="2286000"/>
            <a:ext cx="381000" cy="2540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95500" y="2286000"/>
            <a:ext cx="7857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2500" y="426422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84500" y="2286000"/>
            <a:ext cx="2696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921000" y="35560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42170" y="3556000"/>
            <a:ext cx="39305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34000" y="7620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207000" y="52070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3618139" y="1649640"/>
            <a:ext cx="2669722" cy="13970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/>
          <p:nvPr/>
        </p:nvCxnSpPr>
        <p:spPr bwMode="auto">
          <a:xfrm flipV="1">
            <a:off x="4254500" y="3492500"/>
            <a:ext cx="1524000" cy="698500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6" name="TextBox 85"/>
          <p:cNvSpPr txBox="1"/>
          <p:nvPr/>
        </p:nvSpPr>
        <p:spPr>
          <a:xfrm>
            <a:off x="2921000" y="4127500"/>
            <a:ext cx="686406" cy="2974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911348" y="3556000"/>
            <a:ext cx="113736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IntrpVector</a:t>
            </a:r>
            <a:r>
              <a:rPr lang="en-US" sz="1333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[</a:t>
            </a:r>
            <a:r>
              <a:rPr lang="en-US" sz="1333" dirty="0" err="1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i</a:t>
            </a:r>
            <a:r>
              <a:rPr lang="en-US" sz="1333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]</a:t>
            </a:r>
          </a:p>
        </p:txBody>
      </p: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4127500" y="2563168"/>
            <a:ext cx="1587500" cy="84266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48252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C816-50BE-C841-88A7-F84FA520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switch between processes?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5DDD0-C7AB-114E-8731-C919E43C6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We already have all the necessary machinery!</a:t>
            </a:r>
          </a:p>
          <a:p>
            <a:endParaRPr lang="en-US" sz="3000" dirty="0"/>
          </a:p>
          <a:p>
            <a:r>
              <a:rPr lang="en-US" sz="3000" dirty="0"/>
              <a:t>Just requires two mode transfers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03769-330A-DA48-B27A-D3DB12D8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79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Representing Processes: PCB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1E04D-7636-FC45-8640-2033BDCAA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32</a:t>
            </a:fld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1143000" y="1587500"/>
            <a:ext cx="2222500" cy="50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143000" y="825500"/>
            <a:ext cx="635000" cy="635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905000" y="825500"/>
            <a:ext cx="635000" cy="635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2857500" y="825500"/>
            <a:ext cx="635000" cy="635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11252" y="114300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588000" y="762000"/>
            <a:ext cx="1778000" cy="4445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51500" y="825500"/>
            <a:ext cx="1587500" cy="1507583"/>
            <a:chOff x="3200400" y="1371600"/>
            <a:chExt cx="1628564" cy="275297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642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7056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21560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1"/>
              <a:ext cx="552871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715000" y="2463382"/>
            <a:ext cx="1524000" cy="1171507"/>
            <a:chOff x="3200400" y="1638300"/>
            <a:chExt cx="1628564" cy="2460165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715000" y="3810000"/>
            <a:ext cx="1524000" cy="1171507"/>
            <a:chOff x="3200400" y="1638300"/>
            <a:chExt cx="1628564" cy="2460165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311746" y="635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1746" y="5089724"/>
            <a:ext cx="7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11746" y="2286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11746" y="337522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11746" y="3736777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11746" y="4699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389969" y="2603500"/>
            <a:ext cx="50206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921000" y="2603500"/>
            <a:ext cx="1524000" cy="2540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921000" y="2921000"/>
            <a:ext cx="1524000" cy="2540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21000" y="2603500"/>
            <a:ext cx="74411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1000" y="2921000"/>
            <a:ext cx="74411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85272" y="2921000"/>
            <a:ext cx="63190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921000" y="3238500"/>
            <a:ext cx="1524000" cy="2540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1001" y="3238500"/>
            <a:ext cx="636713" cy="271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67" dirty="0" err="1">
                <a:latin typeface="Gill Sans" charset="0"/>
                <a:ea typeface="Gill Sans" charset="0"/>
                <a:cs typeface="Gill Sans" charset="0"/>
              </a:rPr>
              <a:t>xxxxxx</a:t>
            </a:r>
            <a:endParaRPr lang="en-US" sz="1167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447075" y="3238500"/>
            <a:ext cx="47801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921000" y="3873500"/>
            <a:ext cx="1524000" cy="2540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921000" y="4127500"/>
            <a:ext cx="1524000" cy="2540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921000" y="4572000"/>
            <a:ext cx="1524000" cy="254000"/>
          </a:xfrm>
          <a:prstGeom prst="rect">
            <a:avLst/>
          </a:prstGeom>
          <a:solidFill>
            <a:srgbClr val="FFFF0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921000" y="2286000"/>
            <a:ext cx="381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95500" y="2286000"/>
            <a:ext cx="7857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2500" y="426422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84500" y="2286000"/>
            <a:ext cx="2696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0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921000" y="35560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42170" y="3556000"/>
            <a:ext cx="39305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250156" y="2475288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218613" y="36195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508500" y="2603500"/>
            <a:ext cx="69602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08500" y="2921000"/>
            <a:ext cx="67678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cxnSpLocks/>
          </p:cNvCxnSpPr>
          <p:nvPr/>
        </p:nvCxnSpPr>
        <p:spPr bwMode="auto">
          <a:xfrm flipV="1">
            <a:off x="4254500" y="2593777"/>
            <a:ext cx="2145413" cy="108922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3" name="Curved Connector 82"/>
          <p:cNvCxnSpPr>
            <a:cxnSpLocks/>
          </p:cNvCxnSpPr>
          <p:nvPr/>
        </p:nvCxnSpPr>
        <p:spPr bwMode="auto">
          <a:xfrm flipV="1">
            <a:off x="4254500" y="3520628"/>
            <a:ext cx="1564538" cy="733872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88" name="TextBox 87"/>
          <p:cNvSpPr txBox="1"/>
          <p:nvPr/>
        </p:nvSpPr>
        <p:spPr>
          <a:xfrm>
            <a:off x="2911348" y="3556000"/>
            <a:ext cx="82747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0000 100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413500" y="889001"/>
            <a:ext cx="429926" cy="246221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1000" dirty="0">
                <a:latin typeface="Gill Sans" charset="0"/>
                <a:ea typeface="Gill Sans" charset="0"/>
                <a:cs typeface="Gill Sans" charset="0"/>
              </a:rPr>
              <a:t>RTU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FEA76955-306C-DE4C-9485-3248DDAFB83D}"/>
              </a:ext>
            </a:extLst>
          </p:cNvPr>
          <p:cNvSpPr/>
          <p:nvPr/>
        </p:nvSpPr>
        <p:spPr bwMode="auto">
          <a:xfrm>
            <a:off x="909417" y="3054591"/>
            <a:ext cx="1016000" cy="165100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797D04B-AD39-0E4B-B2FA-69BA3921BDBC}"/>
              </a:ext>
            </a:extLst>
          </p:cNvPr>
          <p:cNvSpPr txBox="1"/>
          <p:nvPr/>
        </p:nvSpPr>
        <p:spPr>
          <a:xfrm>
            <a:off x="972917" y="3118091"/>
            <a:ext cx="744114" cy="2974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7DBE50F-CDA9-A24D-89C4-6BB876074586}"/>
              </a:ext>
            </a:extLst>
          </p:cNvPr>
          <p:cNvSpPr txBox="1"/>
          <p:nvPr/>
        </p:nvSpPr>
        <p:spPr>
          <a:xfrm>
            <a:off x="972917" y="3435591"/>
            <a:ext cx="744114" cy="2974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5C0A19C-144D-2946-8B4F-6EFCB91D2B59}"/>
              </a:ext>
            </a:extLst>
          </p:cNvPr>
          <p:cNvSpPr txBox="1"/>
          <p:nvPr/>
        </p:nvSpPr>
        <p:spPr>
          <a:xfrm>
            <a:off x="972917" y="3753091"/>
            <a:ext cx="829073" cy="2719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E0C6C47-FC49-3B43-AC63-B936483C2775}"/>
              </a:ext>
            </a:extLst>
          </p:cNvPr>
          <p:cNvSpPr txBox="1"/>
          <p:nvPr/>
        </p:nvSpPr>
        <p:spPr>
          <a:xfrm>
            <a:off x="972917" y="4070591"/>
            <a:ext cx="469809" cy="2974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33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333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E0C4F26-66F7-C44E-8F6E-81332994D8CA}"/>
              </a:ext>
            </a:extLst>
          </p:cNvPr>
          <p:cNvSpPr txBox="1"/>
          <p:nvPr/>
        </p:nvSpPr>
        <p:spPr>
          <a:xfrm>
            <a:off x="1099917" y="4388091"/>
            <a:ext cx="562975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979534-7366-ED4D-86FC-EC5CC882F24F}"/>
              </a:ext>
            </a:extLst>
          </p:cNvPr>
          <p:cNvSpPr/>
          <p:nvPr/>
        </p:nvSpPr>
        <p:spPr>
          <a:xfrm>
            <a:off x="972917" y="642862"/>
            <a:ext cx="7069798" cy="2171793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E5D22E80-FF06-F54B-B73E-F0878BA45029}"/>
              </a:ext>
            </a:extLst>
          </p:cNvPr>
          <p:cNvSpPr/>
          <p:nvPr/>
        </p:nvSpPr>
        <p:spPr>
          <a:xfrm flipV="1">
            <a:off x="2285273" y="2808579"/>
            <a:ext cx="5884442" cy="2648793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316BA9B9-6588-444C-87ED-97FF1A24AA5F}"/>
              </a:ext>
            </a:extLst>
          </p:cNvPr>
          <p:cNvSpPr/>
          <p:nvPr/>
        </p:nvSpPr>
        <p:spPr bwMode="auto">
          <a:xfrm>
            <a:off x="6862594" y="1197895"/>
            <a:ext cx="225252" cy="301777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latin typeface="Gill Sans Light"/>
              <a:cs typeface="Gill Sans Light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DA9C47-6DC8-EC47-B101-62A35AE6AA41}"/>
              </a:ext>
            </a:extLst>
          </p:cNvPr>
          <p:cNvCxnSpPr>
            <a:endCxn id="95" idx="1"/>
          </p:cNvCxnSpPr>
          <p:nvPr/>
        </p:nvCxnSpPr>
        <p:spPr>
          <a:xfrm flipV="1">
            <a:off x="1925417" y="1348783"/>
            <a:ext cx="4937178" cy="182217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7557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DD8D-7652-A44D-B6C4-F6E6212D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Control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921CD-88A7-664F-880A-641DBE7B8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Kernel representation of each process</a:t>
            </a:r>
          </a:p>
          <a:p>
            <a:pPr lvl="1"/>
            <a:r>
              <a:rPr lang="en-US" dirty="0"/>
              <a:t>Status (running, ready, blocked)</a:t>
            </a:r>
          </a:p>
          <a:p>
            <a:pPr lvl="1"/>
            <a:r>
              <a:rPr lang="en-US" dirty="0"/>
              <a:t>Register state (if not running)</a:t>
            </a:r>
          </a:p>
          <a:p>
            <a:pPr lvl="1"/>
            <a:r>
              <a:rPr lang="en-US" dirty="0"/>
              <a:t>Thread control block(s)</a:t>
            </a:r>
          </a:p>
          <a:p>
            <a:pPr lvl="1"/>
            <a:r>
              <a:rPr lang="en-US" dirty="0"/>
              <a:t>Process ID</a:t>
            </a:r>
          </a:p>
          <a:p>
            <a:pPr lvl="1"/>
            <a:r>
              <a:rPr lang="en-US" dirty="0"/>
              <a:t>Execution time</a:t>
            </a:r>
          </a:p>
          <a:p>
            <a:pPr lvl="1"/>
            <a:r>
              <a:rPr lang="en-US" dirty="0"/>
              <a:t>Memory translations</a:t>
            </a:r>
          </a:p>
          <a:p>
            <a:r>
              <a:rPr lang="en-US" b="1" dirty="0"/>
              <a:t>Scheduler</a:t>
            </a:r>
            <a:r>
              <a:rPr lang="en-US" dirty="0"/>
              <a:t> maintains a data structure of PCBs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8A8DB-2873-BD45-B8F7-7108FAC3C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75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B279C-24A1-594A-9F45-E0802CA5B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34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968500" y="3219450"/>
            <a:ext cx="7175500" cy="211455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Scheduling: Mechanism for deciding which processes/threads receive the CPU</a:t>
            </a:r>
          </a:p>
          <a:p>
            <a:r>
              <a:rPr lang="en-US" dirty="0"/>
              <a:t>Lots of different scheduling policies provide …</a:t>
            </a:r>
          </a:p>
          <a:p>
            <a:pPr lvl="1"/>
            <a:r>
              <a:rPr lang="en-US" dirty="0"/>
              <a:t>Fairness or</a:t>
            </a:r>
          </a:p>
          <a:p>
            <a:pPr lvl="1"/>
            <a:r>
              <a:rPr lang="en-US" dirty="0" err="1"/>
              <a:t>Realtime</a:t>
            </a:r>
            <a:r>
              <a:rPr lang="en-US" dirty="0"/>
              <a:t> guarantees or</a:t>
            </a:r>
          </a:p>
          <a:p>
            <a:pPr lvl="1"/>
            <a:r>
              <a:rPr lang="en-US" dirty="0"/>
              <a:t>Latency optimization or ..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13000" y="1212713"/>
            <a:ext cx="457200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500" b="1" dirty="0">
                <a:latin typeface="Courier New"/>
                <a:cs typeface="Courier New"/>
              </a:rPr>
              <a:t>if ( </a:t>
            </a:r>
            <a:r>
              <a:rPr lang="en-US" sz="1500" b="1" dirty="0" err="1">
                <a:latin typeface="Courier New"/>
                <a:cs typeface="Courier New"/>
              </a:rPr>
              <a:t>readyProcesses</a:t>
            </a:r>
            <a:r>
              <a:rPr lang="en-US" sz="1500" b="1" dirty="0">
                <a:latin typeface="Courier New"/>
                <a:cs typeface="Courier New"/>
              </a:rPr>
              <a:t>(PCBs) ) {</a:t>
            </a:r>
          </a:p>
          <a:p>
            <a:r>
              <a:rPr lang="en-US" sz="1500" b="1" dirty="0">
                <a:latin typeface="Courier New"/>
                <a:cs typeface="Courier New"/>
              </a:rPr>
              <a:t>	</a:t>
            </a:r>
            <a:r>
              <a:rPr lang="en-US" sz="1500" b="1" dirty="0" err="1">
                <a:latin typeface="Courier New"/>
                <a:cs typeface="Courier New"/>
              </a:rPr>
              <a:t>nextPCB</a:t>
            </a:r>
            <a:r>
              <a:rPr lang="en-US" sz="1500" b="1" dirty="0">
                <a:latin typeface="Courier New"/>
                <a:cs typeface="Courier New"/>
              </a:rPr>
              <a:t> = </a:t>
            </a:r>
            <a:r>
              <a:rPr lang="en-US" sz="1500" b="1" dirty="0" err="1">
                <a:latin typeface="Courier New"/>
                <a:cs typeface="Courier New"/>
              </a:rPr>
              <a:t>selectProcess</a:t>
            </a:r>
            <a:r>
              <a:rPr lang="en-US" sz="1500" b="1" dirty="0">
                <a:latin typeface="Courier New"/>
                <a:cs typeface="Courier New"/>
              </a:rPr>
              <a:t>(PCBs);</a:t>
            </a:r>
          </a:p>
          <a:p>
            <a:r>
              <a:rPr lang="en-US" sz="1500" b="1" dirty="0">
                <a:latin typeface="Courier New"/>
                <a:cs typeface="Courier New"/>
              </a:rPr>
              <a:t>	run( </a:t>
            </a:r>
            <a:r>
              <a:rPr lang="en-US" sz="1500" b="1" dirty="0" err="1">
                <a:latin typeface="Courier New"/>
                <a:cs typeface="Courier New"/>
              </a:rPr>
              <a:t>nextPCB</a:t>
            </a:r>
            <a:r>
              <a:rPr lang="en-US" sz="1500" b="1" dirty="0">
                <a:latin typeface="Courier New"/>
                <a:cs typeface="Courier New"/>
              </a:rPr>
              <a:t> );</a:t>
            </a:r>
          </a:p>
          <a:p>
            <a:r>
              <a:rPr lang="en-US" sz="1500" b="1" dirty="0">
                <a:latin typeface="Courier New"/>
                <a:cs typeface="Courier New"/>
              </a:rPr>
              <a:t>} else {</a:t>
            </a:r>
          </a:p>
          <a:p>
            <a:r>
              <a:rPr lang="en-US" sz="1500" b="1" dirty="0">
                <a:latin typeface="Courier New"/>
                <a:cs typeface="Courier New"/>
              </a:rPr>
              <a:t>	</a:t>
            </a:r>
            <a:r>
              <a:rPr lang="en-US" sz="1500" b="1" dirty="0" err="1">
                <a:latin typeface="Courier New"/>
                <a:cs typeface="Courier New"/>
              </a:rPr>
              <a:t>run_idle_process</a:t>
            </a:r>
            <a:r>
              <a:rPr lang="en-US" sz="1500" b="1" dirty="0">
                <a:latin typeface="Courier New"/>
                <a:cs typeface="Courier New"/>
              </a:rPr>
              <a:t>();</a:t>
            </a:r>
          </a:p>
          <a:p>
            <a:r>
              <a:rPr lang="en-US" sz="1500" b="1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3" name="Freeform 2"/>
          <p:cNvSpPr/>
          <p:nvPr/>
        </p:nvSpPr>
        <p:spPr bwMode="auto">
          <a:xfrm>
            <a:off x="1319460" y="762000"/>
            <a:ext cx="1107217" cy="2348163"/>
          </a:xfrm>
          <a:custGeom>
            <a:avLst/>
            <a:gdLst>
              <a:gd name="connsiteX0" fmla="*/ 1387780 w 1387780"/>
              <a:gd name="connsiteY0" fmla="*/ 2403572 h 2845960"/>
              <a:gd name="connsiteX1" fmla="*/ 192026 w 1387780"/>
              <a:gd name="connsiteY1" fmla="*/ 2677892 h 2845960"/>
              <a:gd name="connsiteX2" fmla="*/ 114654 w 1387780"/>
              <a:gd name="connsiteY2" fmla="*/ 152741 h 2845960"/>
              <a:gd name="connsiteX3" fmla="*/ 1310408 w 1387780"/>
              <a:gd name="connsiteY3" fmla="*/ 497400 h 2845960"/>
              <a:gd name="connsiteX0" fmla="*/ 1328660 w 1328660"/>
              <a:gd name="connsiteY0" fmla="*/ 2305098 h 2817795"/>
              <a:gd name="connsiteX1" fmla="*/ 189177 w 1328660"/>
              <a:gd name="connsiteY1" fmla="*/ 2677892 h 2817795"/>
              <a:gd name="connsiteX2" fmla="*/ 111805 w 1328660"/>
              <a:gd name="connsiteY2" fmla="*/ 152741 h 2817795"/>
              <a:gd name="connsiteX3" fmla="*/ 1307559 w 1328660"/>
              <a:gd name="connsiteY3" fmla="*/ 497400 h 2817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8660" h="2817795">
                <a:moveTo>
                  <a:pt x="1328660" y="2305098"/>
                </a:moveTo>
                <a:cubicBezTo>
                  <a:pt x="836877" y="2629827"/>
                  <a:pt x="391986" y="3036618"/>
                  <a:pt x="189177" y="2677892"/>
                </a:cubicBezTo>
                <a:cubicBezTo>
                  <a:pt x="-13632" y="2319166"/>
                  <a:pt x="-74592" y="516156"/>
                  <a:pt x="111805" y="152741"/>
                </a:cubicBezTo>
                <a:cubicBezTo>
                  <a:pt x="298202" y="-210674"/>
                  <a:pt x="802880" y="143363"/>
                  <a:pt x="1307559" y="497400"/>
                </a:cubicBezTo>
              </a:path>
            </a:pathLst>
          </a:cu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96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3B35-B12D-4FFF-AE60-726163E6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A5823-ED30-466D-9B39-84A71F89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Question: How does a process start?</a:t>
            </a:r>
          </a:p>
          <a:p>
            <a:r>
              <a:rPr lang="en-US" dirty="0"/>
              <a:t>Processes need to manipulate other processes:</a:t>
            </a:r>
          </a:p>
          <a:p>
            <a:pPr lvl="1"/>
            <a:r>
              <a:rPr lang="en-US" dirty="0"/>
              <a:t>Start a new process</a:t>
            </a:r>
          </a:p>
          <a:p>
            <a:pPr lvl="1"/>
            <a:r>
              <a:rPr lang="en-US" dirty="0"/>
              <a:t>Exit</a:t>
            </a:r>
          </a:p>
          <a:p>
            <a:pPr lvl="1"/>
            <a:r>
              <a:rPr lang="en-US" dirty="0"/>
              <a:t>Wait for another process to terminate</a:t>
            </a:r>
          </a:p>
          <a:p>
            <a:r>
              <a:rPr lang="en-US" dirty="0"/>
              <a:t>Can a process start another </a:t>
            </a:r>
            <a:r>
              <a:rPr lang="en-US" i="1" dirty="0"/>
              <a:t>without</a:t>
            </a:r>
            <a:r>
              <a:rPr lang="en-US" dirty="0"/>
              <a:t> OS help?</a:t>
            </a:r>
          </a:p>
          <a:p>
            <a:pPr lvl="1"/>
            <a:r>
              <a:rPr lang="en-US" dirty="0"/>
              <a:t>A thread, yes, but not another process</a:t>
            </a:r>
          </a:p>
          <a:p>
            <a:pPr lvl="1"/>
            <a:r>
              <a:rPr lang="en-US" dirty="0"/>
              <a:t>Process must use </a:t>
            </a:r>
            <a:r>
              <a:rPr lang="en-US" b="1" dirty="0" err="1"/>
              <a:t>syscalls</a:t>
            </a:r>
            <a:r>
              <a:rPr lang="en-US" dirty="0"/>
              <a:t> to interact with kernel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30CC6-42EE-6E41-B608-CAF1A8A3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7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0832-113F-4125-AA5B-1C4A8E84E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"</a:t>
            </a:r>
            <a:r>
              <a:rPr lang="en-US" dirty="0" err="1"/>
              <a:t>syscall</a:t>
            </a:r>
            <a:r>
              <a:rPr lang="en-US" dirty="0"/>
              <a:t>" really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F2702-0657-4E1D-B873-47BFC4C1E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programmers generally don’t write </a:t>
            </a:r>
            <a:r>
              <a:rPr lang="en-US" dirty="0" err="1"/>
              <a:t>syscalls</a:t>
            </a:r>
            <a:r>
              <a:rPr lang="en-US" dirty="0"/>
              <a:t> directly</a:t>
            </a:r>
          </a:p>
          <a:p>
            <a:r>
              <a:rPr lang="en-US" dirty="0"/>
              <a:t>Can’t in C without inline assembly, etc.</a:t>
            </a:r>
          </a:p>
          <a:p>
            <a:r>
              <a:rPr lang="en-US" dirty="0"/>
              <a:t>Instead, OS libraries do this on our behalf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EE55D-724C-9F47-BC38-D85CE7C1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36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Run-Time Library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206500" y="1905000"/>
            <a:ext cx="2222500" cy="508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143000" y="1206500"/>
            <a:ext cx="635000" cy="635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905000" y="1206500"/>
            <a:ext cx="635000" cy="635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857500" y="1206500"/>
            <a:ext cx="635000" cy="635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Proc</a:t>
            </a:r>
            <a:r>
              <a:rPr lang="en-US" sz="1500" dirty="0"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11252" y="152400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4000500" y="4092178"/>
            <a:ext cx="3582196" cy="47982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3" name="Rounded Rectangle 12"/>
          <p:cNvSpPr/>
          <p:nvPr/>
        </p:nvSpPr>
        <p:spPr bwMode="auto">
          <a:xfrm>
            <a:off x="3927003" y="2410959"/>
            <a:ext cx="1112633" cy="1633671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Appln</a:t>
            </a:r>
            <a:endParaRPr lang="en-US" sz="1500" dirty="0">
              <a:latin typeface="Gill Sans Light"/>
              <a:cs typeface="Gill Sans Light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>
            <a:off x="5142535" y="2410959"/>
            <a:ext cx="1029800" cy="1633671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login</a:t>
            </a:r>
          </a:p>
        </p:txBody>
      </p:sp>
      <p:sp>
        <p:nvSpPr>
          <p:cNvPr id="15" name="Rounded Rectangle 14"/>
          <p:cNvSpPr/>
          <p:nvPr/>
        </p:nvSpPr>
        <p:spPr bwMode="auto">
          <a:xfrm>
            <a:off x="6487600" y="2410959"/>
            <a:ext cx="1107486" cy="1633671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Window Manager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12335" y="2972048"/>
            <a:ext cx="491665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3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27003" y="3486480"/>
            <a:ext cx="1112632" cy="404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42535" y="3486480"/>
            <a:ext cx="1029800" cy="404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487600" y="3486480"/>
            <a:ext cx="1095096" cy="4040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A3369C-3C7D-BC4A-8267-14681476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6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3799513" y="3091480"/>
            <a:ext cx="1762963" cy="5386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Narrow Waist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11C4A3-2099-9942-B04A-37E07AF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576486" y="1507233"/>
            <a:ext cx="99738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Compilers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3888" y="2082352"/>
            <a:ext cx="11935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Web Servers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70889" y="1507233"/>
            <a:ext cx="13469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Web Browsers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5947" y="2168956"/>
            <a:ext cx="97334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Databases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896454" y="1860450"/>
            <a:ext cx="59503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Email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594375" y="1353345"/>
            <a:ext cx="151740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Word Processing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99512" y="2777929"/>
            <a:ext cx="175073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Portable OS Library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81533" y="3091479"/>
            <a:ext cx="11432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Interface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36861" y="3630089"/>
            <a:ext cx="170463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Portable OS Kernel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78597" y="3999656"/>
            <a:ext cx="28168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Platform support,  Device Drivers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45572" y="4412811"/>
            <a:ext cx="4732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x86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839269" y="4412811"/>
            <a:ext cx="5790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ARM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60544" y="4412811"/>
            <a:ext cx="91794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PowerPC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68501" y="4915026"/>
            <a:ext cx="20072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Ethernet (1Gbs/10Gbs)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868321" y="4915026"/>
            <a:ext cx="13500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802.11 a/g/n/ac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6936" y="4915026"/>
            <a:ext cx="54534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SCSI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23444" y="4927016"/>
            <a:ext cx="1162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Thunderbolt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88000" y="4917293"/>
            <a:ext cx="8769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Graphics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15583" y="4622254"/>
            <a:ext cx="46679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PCI</a:t>
            </a:r>
          </a:p>
        </p:txBody>
      </p:sp>
      <p:sp>
        <p:nvSpPr>
          <p:cNvPr id="26" name="Freeform 25"/>
          <p:cNvSpPr/>
          <p:nvPr/>
        </p:nvSpPr>
        <p:spPr>
          <a:xfrm>
            <a:off x="1804135" y="1379426"/>
            <a:ext cx="1995378" cy="3716416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5562475" y="1304447"/>
            <a:ext cx="1995378" cy="3716416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3478597" y="2655934"/>
            <a:ext cx="2299903" cy="24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" y="4380494"/>
            <a:ext cx="58959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10630" y="4412811"/>
            <a:ext cx="96180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10630" y="3956223"/>
            <a:ext cx="87492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Software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379490" y="3445261"/>
            <a:ext cx="7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System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78483" y="2988673"/>
            <a:ext cx="56297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User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2165206" y="3428686"/>
            <a:ext cx="209533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890423" y="2777199"/>
            <a:ext cx="4315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218664" y="2236241"/>
            <a:ext cx="178856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</p:spTree>
    <p:extLst>
      <p:ext uri="{BB962C8B-B14F-4D97-AF65-F5344CB8AC3E}">
        <p14:creationId xmlns:p14="http://schemas.microsoft.com/office/powerpoint/2010/main" val="2471263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E8C00-3F02-4205-9C49-B1931E78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POSIX/Unix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C025-DE25-45E6-A758-8B319130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167"/>
              </a:spcAft>
            </a:pPr>
            <a:r>
              <a:rPr lang="en-US" b="1" dirty="0"/>
              <a:t>P</a:t>
            </a:r>
            <a:r>
              <a:rPr lang="en-US" dirty="0"/>
              <a:t>ortable </a:t>
            </a:r>
            <a:r>
              <a:rPr lang="en-US" b="1" dirty="0"/>
              <a:t>O</a:t>
            </a:r>
            <a:r>
              <a:rPr lang="en-US" dirty="0"/>
              <a:t>perating </a:t>
            </a:r>
            <a:r>
              <a:rPr lang="en-US" b="1" dirty="0"/>
              <a:t>S</a:t>
            </a:r>
            <a:r>
              <a:rPr lang="en-US" dirty="0"/>
              <a:t>ystem </a:t>
            </a:r>
            <a:r>
              <a:rPr lang="en-US" b="1" dirty="0"/>
              <a:t>I</a:t>
            </a:r>
            <a:r>
              <a:rPr lang="en-US" dirty="0"/>
              <a:t>nterface [</a:t>
            </a:r>
            <a:r>
              <a:rPr lang="en-US" b="1" dirty="0"/>
              <a:t>X</a:t>
            </a:r>
            <a:r>
              <a:rPr lang="en-US" dirty="0"/>
              <a:t>?]</a:t>
            </a:r>
          </a:p>
          <a:p>
            <a:pPr>
              <a:spcAft>
                <a:spcPts val="1167"/>
              </a:spcAft>
            </a:pPr>
            <a:r>
              <a:rPr lang="en-US" dirty="0"/>
              <a:t>Defines “Unix”, derived from AT&amp;T Unix</a:t>
            </a:r>
          </a:p>
          <a:p>
            <a:pPr lvl="1">
              <a:spcAft>
                <a:spcPts val="1167"/>
              </a:spcAft>
            </a:pPr>
            <a:r>
              <a:rPr lang="en-US" dirty="0"/>
              <a:t>Created to bring order to many Unix-derived OSs</a:t>
            </a:r>
          </a:p>
          <a:p>
            <a:pPr>
              <a:spcAft>
                <a:spcPts val="1167"/>
              </a:spcAft>
            </a:pPr>
            <a:r>
              <a:rPr lang="en-US" dirty="0"/>
              <a:t>Interface for </a:t>
            </a:r>
            <a:r>
              <a:rPr lang="en-US" b="1" dirty="0"/>
              <a:t>application programmers</a:t>
            </a:r>
            <a:r>
              <a:rPr lang="en-US" dirty="0"/>
              <a:t> (mostly)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2881C-837F-5549-8AF4-EBCBA9DB6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4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3" y="84667"/>
            <a:ext cx="7741017" cy="613833"/>
          </a:xfrm>
        </p:spPr>
        <p:txBody>
          <a:bodyPr>
            <a:normAutofit/>
          </a:bodyPr>
          <a:lstStyle/>
          <a:p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698500"/>
            <a:ext cx="7239000" cy="4699000"/>
          </a:xfrm>
        </p:spPr>
        <p:txBody>
          <a:bodyPr>
            <a:normAutofit fontScale="92500"/>
          </a:bodyPr>
          <a:lstStyle/>
          <a:p>
            <a:r>
              <a:rPr lang="en-US" altLang="en-US" sz="2667" b="1" dirty="0">
                <a:solidFill>
                  <a:srgbClr val="FF0000"/>
                </a:solidFill>
              </a:rPr>
              <a:t>Thread: Execution Context</a:t>
            </a:r>
          </a:p>
          <a:p>
            <a:pPr lvl="1"/>
            <a:r>
              <a:rPr lang="en-US" altLang="en-US" sz="2333" dirty="0">
                <a:solidFill>
                  <a:srgbClr val="FF0000"/>
                </a:solidFill>
              </a:rPr>
              <a:t>Program Counter, Registers, Execution Flags, Stack</a:t>
            </a:r>
            <a:endParaRPr lang="en-US" sz="2333" dirty="0">
              <a:solidFill>
                <a:srgbClr val="FF0000"/>
              </a:solidFill>
            </a:endParaRPr>
          </a:p>
          <a:p>
            <a:r>
              <a:rPr lang="en-US" sz="2667" b="1" dirty="0"/>
              <a:t>Address space </a:t>
            </a:r>
            <a:r>
              <a:rPr lang="en-US" sz="2667" dirty="0"/>
              <a:t>(with </a:t>
            </a:r>
            <a:r>
              <a:rPr lang="en-US" sz="2667" b="1" dirty="0"/>
              <a:t>translation</a:t>
            </a:r>
            <a:r>
              <a:rPr lang="en-US" sz="2667" dirty="0"/>
              <a:t>)</a:t>
            </a:r>
          </a:p>
          <a:p>
            <a:pPr lvl="1"/>
            <a:r>
              <a:rPr lang="en-US" sz="2333" dirty="0"/>
              <a:t>Program's view of memory is distinct from physical machine</a:t>
            </a:r>
          </a:p>
          <a:p>
            <a:r>
              <a:rPr lang="en-US" sz="2667" b="1" dirty="0"/>
              <a:t>Process: an instance of a running program</a:t>
            </a:r>
          </a:p>
          <a:p>
            <a:pPr lvl="1"/>
            <a:r>
              <a:rPr lang="en-US" sz="2333" dirty="0"/>
              <a:t>Address Space + One or more Threads</a:t>
            </a:r>
            <a:endParaRPr lang="en-US" sz="2333" i="1" dirty="0"/>
          </a:p>
          <a:p>
            <a:r>
              <a:rPr lang="en-US" sz="2667" b="1" dirty="0"/>
              <a:t>Dual mode operation / Protection</a:t>
            </a:r>
          </a:p>
          <a:p>
            <a:pPr lvl="1"/>
            <a:r>
              <a:rPr lang="en-US" sz="2333" dirty="0"/>
              <a:t>Only the “system” can access certain resources</a:t>
            </a:r>
          </a:p>
          <a:p>
            <a:pPr lvl="1"/>
            <a:r>
              <a:rPr lang="en-US" sz="2333" dirty="0"/>
              <a:t>Combined with translation, isolates programs from each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4BBCF-42AB-C74A-B9DF-4AD50C3B3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1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B144-B7F0-4373-95CD-60752259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rebuchet MS" panose="020B0703020202090204" pitchFamily="34" charset="0"/>
              </a:rPr>
              <a:t>Example: </a:t>
            </a:r>
            <a:r>
              <a:rPr lang="en-US" dirty="0" err="1">
                <a:latin typeface="Consolas" panose="020B0609020204030204" pitchFamily="49" charset="0"/>
              </a:rPr>
              <a:t>pid.c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26EDA-E714-4A29-A797-C729D41E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875" y="1280723"/>
            <a:ext cx="6572250" cy="362611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stdlib.h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#include &lt;</a:t>
            </a:r>
            <a:r>
              <a:rPr lang="en-US" b="1" dirty="0" err="1">
                <a:latin typeface="Consolas" panose="020B0609020204030204" pitchFamily="49" charset="0"/>
              </a:rPr>
              <a:t>unistd.h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#include &lt;sys/</a:t>
            </a:r>
            <a:r>
              <a:rPr lang="en-US" b="1" dirty="0" err="1">
                <a:latin typeface="Consolas" panose="020B0609020204030204" pitchFamily="49" charset="0"/>
              </a:rPr>
              <a:t>types.h</a:t>
            </a:r>
            <a:r>
              <a:rPr lang="en-US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main(int 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 char *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/* get current process’s PID */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pid_t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pid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getpid</a:t>
            </a:r>
            <a:r>
              <a:rPr lang="en-US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(“My 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: %d\n”, (int) </a:t>
            </a:r>
            <a:r>
              <a:rPr lang="en-US" dirty="0" err="1">
                <a:latin typeface="Consolas" panose="020B0609020204030204" pitchFamily="49" charset="0"/>
              </a:rPr>
              <a:t>pid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9C79-3EBB-D74E-93EB-804CD0B85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58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" y="175261"/>
            <a:ext cx="7267957" cy="822960"/>
          </a:xfrm>
        </p:spPr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" y="1143000"/>
            <a:ext cx="7607300" cy="4119563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67"/>
              </a:spcAft>
            </a:pPr>
            <a:r>
              <a:rPr lang="en-US" sz="2667" dirty="0" err="1">
                <a:latin typeface="Helvetica" pitchFamily="2" charset="0"/>
                <a:ea typeface="Consolas" charset="0"/>
                <a:cs typeface="Consolas" charset="0"/>
              </a:rPr>
              <a:t>Syscalls</a:t>
            </a:r>
            <a:r>
              <a:rPr lang="en-US" sz="2667" dirty="0">
                <a:latin typeface="Helvetica" pitchFamily="2" charset="0"/>
                <a:ea typeface="Consolas" charset="0"/>
                <a:cs typeface="Consolas" charset="0"/>
              </a:rPr>
              <a:t>:</a:t>
            </a:r>
          </a:p>
          <a:p>
            <a:pPr lvl="1">
              <a:spcAft>
                <a:spcPts val="667"/>
              </a:spcAft>
            </a:pPr>
            <a:r>
              <a:rPr lang="en-US" sz="2267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sz="2267" dirty="0"/>
              <a:t> – copy the current process</a:t>
            </a:r>
          </a:p>
          <a:p>
            <a:pPr lvl="1">
              <a:spcAft>
                <a:spcPts val="667"/>
              </a:spcAft>
            </a:pPr>
            <a:r>
              <a:rPr lang="en-US" sz="2267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sz="2267" dirty="0"/>
              <a:t> – change the </a:t>
            </a:r>
            <a:r>
              <a:rPr lang="en-US" sz="2267" i="1" dirty="0"/>
              <a:t>program </a:t>
            </a:r>
            <a:r>
              <a:rPr lang="en-US" sz="2267" dirty="0"/>
              <a:t>being run by the current process</a:t>
            </a:r>
          </a:p>
          <a:p>
            <a:pPr lvl="1">
              <a:spcAft>
                <a:spcPts val="667"/>
              </a:spcAft>
            </a:pPr>
            <a:r>
              <a:rPr lang="en-US" sz="2267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sz="2267" dirty="0"/>
              <a:t> – wait for a process to finish</a:t>
            </a:r>
          </a:p>
          <a:p>
            <a:pPr lvl="1">
              <a:spcAft>
                <a:spcPts val="667"/>
              </a:spcAft>
            </a:pPr>
            <a:r>
              <a:rPr lang="en-US" sz="2267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sz="2267" dirty="0"/>
              <a:t> – send a </a:t>
            </a:r>
            <a:r>
              <a:rPr lang="en-US" sz="2267" i="1" dirty="0"/>
              <a:t>signal</a:t>
            </a:r>
            <a:r>
              <a:rPr lang="en-US" sz="2267" dirty="0"/>
              <a:t> (interrupt-like notification) to another process</a:t>
            </a:r>
            <a:endParaRPr lang="en-US" dirty="0"/>
          </a:p>
          <a:p>
            <a:pPr lvl="1">
              <a:spcAft>
                <a:spcPts val="667"/>
              </a:spcAft>
            </a:pPr>
            <a:r>
              <a:rPr lang="en-US" sz="2267" dirty="0" err="1">
                <a:latin typeface="Consolas" panose="020B0609020204030204" pitchFamily="49" charset="0"/>
              </a:rPr>
              <a:t>sigaction</a:t>
            </a:r>
            <a:r>
              <a:rPr lang="en-US" sz="2267" dirty="0"/>
              <a:t> – set handlers for signals</a:t>
            </a:r>
          </a:p>
          <a:p>
            <a:pPr>
              <a:spcAft>
                <a:spcPts val="667"/>
              </a:spcAft>
            </a:pPr>
            <a:r>
              <a:rPr lang="en-US" sz="2667" dirty="0"/>
              <a:t>Lot of legacy here.</a:t>
            </a:r>
          </a:p>
          <a:p>
            <a:pPr lvl="1">
              <a:spcAft>
                <a:spcPts val="667"/>
              </a:spcAft>
            </a:pPr>
            <a:r>
              <a:rPr lang="en-US" sz="2267" dirty="0"/>
              <a:t>Further reading: </a:t>
            </a:r>
            <a:r>
              <a:rPr lang="en-US" sz="2267" dirty="0">
                <a:hlinkClick r:id="rId3"/>
              </a:rPr>
              <a:t>https://www.microsoft.com/en-us/research/uploads/prod/2019/04/fork-hotos19.pdf</a:t>
            </a:r>
            <a:endParaRPr lang="en-US" sz="2267" dirty="0"/>
          </a:p>
          <a:p>
            <a:pPr lvl="1">
              <a:spcAft>
                <a:spcPts val="667"/>
              </a:spcAft>
            </a:pPr>
            <a:endParaRPr lang="en-US" sz="2267" dirty="0"/>
          </a:p>
          <a:p>
            <a:pPr>
              <a:spcAft>
                <a:spcPts val="667"/>
              </a:spcAft>
            </a:pPr>
            <a:endParaRPr lang="en-US" sz="2667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F1D17-C68C-854A-8EFD-DFC1A17BB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974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" y="114301"/>
            <a:ext cx="6870528" cy="731520"/>
          </a:xfrm>
        </p:spPr>
        <p:txBody>
          <a:bodyPr/>
          <a:lstStyle/>
          <a:p>
            <a:r>
              <a:rPr lang="en-US" dirty="0"/>
              <a:t>Creating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860" y="1047758"/>
            <a:ext cx="7978140" cy="4762500"/>
          </a:xfrm>
        </p:spPr>
        <p:txBody>
          <a:bodyPr>
            <a:noAutofit/>
          </a:bodyPr>
          <a:lstStyle/>
          <a:p>
            <a:r>
              <a:rPr lang="en-US" sz="2000" dirty="0" err="1"/>
              <a:t>pid_t</a:t>
            </a:r>
            <a:r>
              <a:rPr lang="en-US" sz="2000" dirty="0"/>
              <a:t> fork(); -- copy the current process</a:t>
            </a:r>
          </a:p>
          <a:p>
            <a:pPr lvl="1"/>
            <a:r>
              <a:rPr lang="en-US" sz="1800" dirty="0"/>
              <a:t>New process has different </a:t>
            </a:r>
            <a:r>
              <a:rPr lang="en-US" sz="1800" dirty="0" err="1"/>
              <a:t>pid</a:t>
            </a:r>
            <a:endParaRPr lang="en-US" sz="1800" dirty="0"/>
          </a:p>
          <a:p>
            <a:r>
              <a:rPr lang="en-US" sz="2000" dirty="0"/>
              <a:t>Return value from </a:t>
            </a:r>
            <a:r>
              <a:rPr lang="en-US" sz="2000" b="1" dirty="0"/>
              <a:t>fork()</a:t>
            </a:r>
            <a:r>
              <a:rPr lang="en-US" sz="2000" dirty="0"/>
              <a:t>: </a:t>
            </a:r>
            <a:r>
              <a:rPr lang="en-US" sz="2000" dirty="0" err="1"/>
              <a:t>pid</a:t>
            </a:r>
            <a:r>
              <a:rPr lang="en-US" sz="2000" dirty="0"/>
              <a:t> (</a:t>
            </a:r>
            <a:r>
              <a:rPr lang="en-US" sz="2000" dirty="0" err="1"/>
              <a:t>int</a:t>
            </a:r>
            <a:r>
              <a:rPr lang="en-US" sz="2000" dirty="0"/>
              <a:t>)</a:t>
            </a:r>
          </a:p>
          <a:p>
            <a:pPr lvl="1"/>
            <a:r>
              <a:rPr lang="en-US" sz="1800" dirty="0"/>
              <a:t>When &gt; 0: </a:t>
            </a:r>
          </a:p>
          <a:p>
            <a:pPr lvl="2"/>
            <a:r>
              <a:rPr lang="en-US" sz="1400" dirty="0"/>
              <a:t>Running in (original) </a:t>
            </a:r>
            <a:r>
              <a:rPr lang="en-US" sz="1400" dirty="0">
                <a:solidFill>
                  <a:srgbClr val="FF0000"/>
                </a:solidFill>
              </a:rPr>
              <a:t>Parent</a:t>
            </a:r>
            <a:r>
              <a:rPr lang="en-US" sz="1400" dirty="0"/>
              <a:t> process</a:t>
            </a:r>
          </a:p>
          <a:p>
            <a:pPr lvl="2"/>
            <a:r>
              <a:rPr lang="en-US" sz="1400" dirty="0"/>
              <a:t>return value is </a:t>
            </a:r>
            <a:r>
              <a:rPr lang="en-US" sz="1400" dirty="0" err="1">
                <a:solidFill>
                  <a:srgbClr val="FF0000"/>
                </a:solidFill>
              </a:rPr>
              <a:t>pid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of new child</a:t>
            </a:r>
          </a:p>
          <a:p>
            <a:pPr lvl="1"/>
            <a:r>
              <a:rPr lang="en-US" sz="1800" dirty="0"/>
              <a:t>When = 0: </a:t>
            </a:r>
          </a:p>
          <a:p>
            <a:pPr lvl="2"/>
            <a:r>
              <a:rPr lang="en-US" sz="1400" dirty="0"/>
              <a:t>Running in new </a:t>
            </a:r>
            <a:r>
              <a:rPr lang="en-US" sz="1400" dirty="0">
                <a:solidFill>
                  <a:srgbClr val="FF0000"/>
                </a:solidFill>
              </a:rPr>
              <a:t>Child</a:t>
            </a:r>
            <a:r>
              <a:rPr lang="en-US" sz="1400" dirty="0"/>
              <a:t> process</a:t>
            </a:r>
          </a:p>
          <a:p>
            <a:pPr lvl="1"/>
            <a:r>
              <a:rPr lang="en-US" sz="1800" dirty="0"/>
              <a:t>When &lt; 0:</a:t>
            </a:r>
          </a:p>
          <a:p>
            <a:pPr lvl="2"/>
            <a:r>
              <a:rPr lang="en-US" sz="1400" dirty="0"/>
              <a:t>Error!  Must handle somehow</a:t>
            </a:r>
          </a:p>
          <a:p>
            <a:pPr lvl="2"/>
            <a:r>
              <a:rPr lang="en-US" sz="1400" dirty="0"/>
              <a:t>Running in original process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State of original process duplicated in </a:t>
            </a:r>
            <a:r>
              <a:rPr lang="en-US" sz="2000" i="1" dirty="0">
                <a:solidFill>
                  <a:srgbClr val="FF0000"/>
                </a:solidFill>
              </a:rPr>
              <a:t>both</a:t>
            </a:r>
            <a:r>
              <a:rPr lang="en-US" sz="2000" dirty="0">
                <a:solidFill>
                  <a:srgbClr val="FF0000"/>
                </a:solidFill>
              </a:rPr>
              <a:t> Parent and Child!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Memory, File Descriptors (covered later), </a:t>
            </a:r>
            <a:r>
              <a:rPr lang="en-US" sz="1800" dirty="0" err="1">
                <a:solidFill>
                  <a:srgbClr val="FF0000"/>
                </a:solidFill>
              </a:rPr>
              <a:t>etc</a:t>
            </a:r>
            <a:r>
              <a:rPr lang="en-US" sz="1800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3AA9C-E1CB-5840-85EE-C3E36400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9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487" y="118089"/>
            <a:ext cx="6604000" cy="613833"/>
          </a:xfrm>
        </p:spPr>
        <p:txBody>
          <a:bodyPr>
            <a:normAutofit/>
          </a:bodyPr>
          <a:lstStyle/>
          <a:p>
            <a:r>
              <a:rPr lang="en-US" dirty="0"/>
              <a:t>What happens when we use </a:t>
            </a:r>
            <a:r>
              <a:rPr lang="en-US" dirty="0">
                <a:latin typeface="Consolas" panose="020B0609020204030204" pitchFamily="49" charset="0"/>
              </a:rPr>
              <a:t>fork</a:t>
            </a:r>
            <a:r>
              <a:rPr lang="en-US" dirty="0"/>
              <a:t>?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143000" y="1587500"/>
            <a:ext cx="2222500" cy="508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2044658" y="811336"/>
            <a:ext cx="762000" cy="635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Child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1201611" y="818859"/>
            <a:ext cx="761999" cy="635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Parent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588000" y="762000"/>
            <a:ext cx="1778000" cy="4445000"/>
          </a:xfrm>
          <a:prstGeom prst="rect">
            <a:avLst/>
          </a:prstGeom>
          <a:solidFill>
            <a:srgbClr val="00B0F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5651500" y="825500"/>
            <a:ext cx="1587500" cy="1507583"/>
            <a:chOff x="3200400" y="1371600"/>
            <a:chExt cx="1628564" cy="2752978"/>
          </a:xfrm>
        </p:grpSpPr>
        <p:sp>
          <p:nvSpPr>
            <p:cNvPr id="26" name="Rectangle 25"/>
            <p:cNvSpPr/>
            <p:nvPr/>
          </p:nvSpPr>
          <p:spPr bwMode="auto">
            <a:xfrm>
              <a:off x="3200400" y="1371600"/>
              <a:ext cx="1628564" cy="6858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372272" y="1371600"/>
              <a:ext cx="53642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52800" y="2133599"/>
              <a:ext cx="970566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505200" y="2666999"/>
              <a:ext cx="521560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D9D9D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429000" y="3581401"/>
              <a:ext cx="552871" cy="543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36" name="Group 35"/>
          <p:cNvGrpSpPr/>
          <p:nvPr/>
        </p:nvGrpSpPr>
        <p:grpSpPr>
          <a:xfrm>
            <a:off x="5715000" y="2463382"/>
            <a:ext cx="1524000" cy="1171507"/>
            <a:chOff x="3200400" y="1638300"/>
            <a:chExt cx="1628564" cy="2460165"/>
          </a:xfrm>
          <a:solidFill>
            <a:srgbClr val="FFFF00"/>
          </a:solidFill>
        </p:grpSpPr>
        <p:sp>
          <p:nvSpPr>
            <p:cNvPr id="37" name="Rectangle 36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5715000" y="3810000"/>
            <a:ext cx="1524000" cy="1171507"/>
            <a:chOff x="3200400" y="1638300"/>
            <a:chExt cx="1628564" cy="2460165"/>
          </a:xfrm>
          <a:solidFill>
            <a:schemeClr val="accent2"/>
          </a:solidFill>
        </p:grpSpPr>
        <p:sp>
          <p:nvSpPr>
            <p:cNvPr id="48" name="Rectangle 47"/>
            <p:cNvSpPr/>
            <p:nvPr/>
          </p:nvSpPr>
          <p:spPr bwMode="auto">
            <a:xfrm>
              <a:off x="3200400" y="1638300"/>
              <a:ext cx="1628564" cy="4191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72272" y="1638300"/>
              <a:ext cx="467988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200400" y="20574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52800" y="2133602"/>
              <a:ext cx="805447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3200400" y="25908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505200" y="2667002"/>
              <a:ext cx="45771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>
              <a:off x="3200400" y="3505200"/>
              <a:ext cx="1628564" cy="5334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429000" y="3581401"/>
              <a:ext cx="479980" cy="517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 flipV="1">
              <a:off x="4724400" y="3352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>
              <a:off x="4724400" y="2590800"/>
              <a:ext cx="0" cy="685800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58" name="TextBox 57"/>
          <p:cNvSpPr txBox="1"/>
          <p:nvPr/>
        </p:nvSpPr>
        <p:spPr>
          <a:xfrm>
            <a:off x="7311746" y="635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11746" y="5089724"/>
            <a:ext cx="73609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311746" y="2286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1000…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311746" y="3375224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1100…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311746" y="3736777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3000…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311746" y="4699001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3080…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389969" y="2603500"/>
            <a:ext cx="502061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Base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921000" y="2603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921000" y="29210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921000" y="2603500"/>
            <a:ext cx="744114" cy="2974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921000" y="2921000"/>
            <a:ext cx="744114" cy="2974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7F7F7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285272" y="2921000"/>
            <a:ext cx="63190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Bound</a:t>
            </a:r>
          </a:p>
        </p:txBody>
      </p:sp>
      <p:sp>
        <p:nvSpPr>
          <p:cNvPr id="71" name="Rectangle 70"/>
          <p:cNvSpPr/>
          <p:nvPr/>
        </p:nvSpPr>
        <p:spPr bwMode="auto">
          <a:xfrm>
            <a:off x="2921000" y="3238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921000" y="3238500"/>
            <a:ext cx="635110" cy="27193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11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447075" y="3238500"/>
            <a:ext cx="47801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uPC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921000" y="3873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921000" y="41275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921000" y="45720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 Light"/>
              <a:cs typeface="Gill Sans Light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921000" y="2286000"/>
            <a:ext cx="381000" cy="254000"/>
          </a:xfrm>
          <a:prstGeom prst="rect">
            <a:avLst/>
          </a:prstGeom>
          <a:solidFill>
            <a:srgbClr val="FF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095500" y="2286000"/>
            <a:ext cx="785793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 err="1">
                <a:latin typeface="Gill Sans" charset="0"/>
                <a:ea typeface="Gill Sans" charset="0"/>
                <a:cs typeface="Gill Sans" charset="0"/>
              </a:rPr>
              <a:t>sysmode</a:t>
            </a:r>
            <a:endParaRPr lang="en-US" sz="1333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92500" y="4264224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" charset="0"/>
                <a:ea typeface="Gill Sans" charset="0"/>
                <a:cs typeface="Gill Sans" charset="0"/>
              </a:rPr>
              <a:t>…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984500" y="2286000"/>
            <a:ext cx="26962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1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2921000" y="3556000"/>
            <a:ext cx="1524000" cy="2540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333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42170" y="3556000"/>
            <a:ext cx="39305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latin typeface="Gill Sans" charset="0"/>
                <a:ea typeface="Gill Sans" charset="0"/>
                <a:cs typeface="Gill Sans" charset="0"/>
              </a:rPr>
              <a:t>PC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5334000" y="7620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5" name="Straight Connector 84"/>
          <p:cNvCxnSpPr/>
          <p:nvPr/>
        </p:nvCxnSpPr>
        <p:spPr bwMode="auto">
          <a:xfrm>
            <a:off x="5207000" y="5207000"/>
            <a:ext cx="10795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93" name="TextBox 92"/>
          <p:cNvSpPr txBox="1"/>
          <p:nvPr/>
        </p:nvSpPr>
        <p:spPr>
          <a:xfrm>
            <a:off x="4508500" y="2603500"/>
            <a:ext cx="69602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0000…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08500" y="2921000"/>
            <a:ext cx="67678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FFFF…</a:t>
            </a:r>
          </a:p>
        </p:txBody>
      </p:sp>
      <p:cxnSp>
        <p:nvCxnSpPr>
          <p:cNvPr id="80" name="Curved Connector 79"/>
          <p:cNvCxnSpPr>
            <a:endCxn id="26" idx="1"/>
          </p:cNvCxnSpPr>
          <p:nvPr/>
        </p:nvCxnSpPr>
        <p:spPr bwMode="auto">
          <a:xfrm rot="5400000" flipH="1" flipV="1">
            <a:off x="3618139" y="1649640"/>
            <a:ext cx="2669722" cy="1397000"/>
          </a:xfrm>
          <a:prstGeom prst="curvedConnector2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89" name="Curved Connector 88"/>
          <p:cNvCxnSpPr>
            <a:endCxn id="37" idx="1"/>
          </p:cNvCxnSpPr>
          <p:nvPr/>
        </p:nvCxnSpPr>
        <p:spPr bwMode="auto">
          <a:xfrm flipV="1">
            <a:off x="4127500" y="2563168"/>
            <a:ext cx="1587500" cy="842666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91" name="Rounded Rectangle 2">
            <a:extLst>
              <a:ext uri="{FF2B5EF4-FFF2-40B4-BE49-F238E27FC236}">
                <a16:creationId xmlns:a16="http://schemas.microsoft.com/office/drawing/2014/main" id="{B18960A2-ABE0-4BEB-8EF0-C6191F71B763}"/>
              </a:ext>
            </a:extLst>
          </p:cNvPr>
          <p:cNvSpPr/>
          <p:nvPr/>
        </p:nvSpPr>
        <p:spPr bwMode="auto">
          <a:xfrm>
            <a:off x="930834" y="2295985"/>
            <a:ext cx="1016000" cy="1651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4AC73F6-9F47-45EB-A798-07D5179272E4}"/>
              </a:ext>
            </a:extLst>
          </p:cNvPr>
          <p:cNvSpPr txBox="1"/>
          <p:nvPr/>
        </p:nvSpPr>
        <p:spPr>
          <a:xfrm>
            <a:off x="994334" y="2359485"/>
            <a:ext cx="744114" cy="2974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1000 …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11CBE86-7900-415E-8770-E66C5A8AFC47}"/>
              </a:ext>
            </a:extLst>
          </p:cNvPr>
          <p:cNvSpPr txBox="1"/>
          <p:nvPr/>
        </p:nvSpPr>
        <p:spPr>
          <a:xfrm>
            <a:off x="994334" y="2676985"/>
            <a:ext cx="744114" cy="2974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33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1100 …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B2224C0-BFC5-4C5B-8E48-FA508557BDD0}"/>
              </a:ext>
            </a:extLst>
          </p:cNvPr>
          <p:cNvSpPr txBox="1"/>
          <p:nvPr/>
        </p:nvSpPr>
        <p:spPr>
          <a:xfrm>
            <a:off x="994335" y="2994485"/>
            <a:ext cx="829073" cy="2719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BD2346E-072E-4CBF-A339-0617C5160846}"/>
              </a:ext>
            </a:extLst>
          </p:cNvPr>
          <p:cNvSpPr txBox="1"/>
          <p:nvPr/>
        </p:nvSpPr>
        <p:spPr>
          <a:xfrm>
            <a:off x="994334" y="3311985"/>
            <a:ext cx="469809" cy="29745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33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333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7FD11F-B58D-41A8-AC71-4EDB7C3F0AE0}"/>
              </a:ext>
            </a:extLst>
          </p:cNvPr>
          <p:cNvSpPr txBox="1"/>
          <p:nvPr/>
        </p:nvSpPr>
        <p:spPr>
          <a:xfrm>
            <a:off x="1121335" y="3629486"/>
            <a:ext cx="562975" cy="24622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1E769FBE-D3E2-4621-AEB9-EE248D6C03A3}"/>
              </a:ext>
            </a:extLst>
          </p:cNvPr>
          <p:cNvSpPr/>
          <p:nvPr/>
        </p:nvSpPr>
        <p:spPr bwMode="auto">
          <a:xfrm>
            <a:off x="1419110" y="3977063"/>
            <a:ext cx="1016000" cy="1651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0A31B26-E82A-488C-A1E6-E3A04DC9535A}"/>
              </a:ext>
            </a:extLst>
          </p:cNvPr>
          <p:cNvSpPr txBox="1"/>
          <p:nvPr/>
        </p:nvSpPr>
        <p:spPr>
          <a:xfrm>
            <a:off x="1482610" y="4040564"/>
            <a:ext cx="811441" cy="297454"/>
          </a:xfrm>
          <a:prstGeom prst="rect">
            <a:avLst/>
          </a:prstGeom>
          <a:solidFill>
            <a:srgbClr val="00AE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33" b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3000 …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B88F10F-DA48-408A-BD17-BA58BA5F0868}"/>
              </a:ext>
            </a:extLst>
          </p:cNvPr>
          <p:cNvSpPr txBox="1"/>
          <p:nvPr/>
        </p:nvSpPr>
        <p:spPr>
          <a:xfrm>
            <a:off x="1482610" y="4358064"/>
            <a:ext cx="811441" cy="297454"/>
          </a:xfrm>
          <a:prstGeom prst="rect">
            <a:avLst/>
          </a:prstGeom>
          <a:solidFill>
            <a:srgbClr val="00AE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33" b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3080 …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CAAAFC7-DE07-47E9-950E-A5A27C26327A}"/>
              </a:ext>
            </a:extLst>
          </p:cNvPr>
          <p:cNvSpPr txBox="1"/>
          <p:nvPr/>
        </p:nvSpPr>
        <p:spPr>
          <a:xfrm>
            <a:off x="1482611" y="4675563"/>
            <a:ext cx="829073" cy="271934"/>
          </a:xfrm>
          <a:prstGeom prst="rect">
            <a:avLst/>
          </a:prstGeom>
          <a:solidFill>
            <a:srgbClr val="00AE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67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0000 1234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EC2DA16-537F-493A-B706-0284A832B7CA}"/>
              </a:ext>
            </a:extLst>
          </p:cNvPr>
          <p:cNvSpPr txBox="1"/>
          <p:nvPr/>
        </p:nvSpPr>
        <p:spPr>
          <a:xfrm>
            <a:off x="1482610" y="4993064"/>
            <a:ext cx="469809" cy="297454"/>
          </a:xfrm>
          <a:prstGeom prst="rect">
            <a:avLst/>
          </a:prstGeom>
          <a:solidFill>
            <a:srgbClr val="00AE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33" dirty="0" err="1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regs</a:t>
            </a:r>
            <a:endParaRPr lang="en-US" sz="1333" dirty="0">
              <a:solidFill>
                <a:srgbClr val="0000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093F2C4-0F9A-41C4-87ED-CB09576C16F8}"/>
              </a:ext>
            </a:extLst>
          </p:cNvPr>
          <p:cNvSpPr txBox="1"/>
          <p:nvPr/>
        </p:nvSpPr>
        <p:spPr>
          <a:xfrm>
            <a:off x="1609610" y="5310564"/>
            <a:ext cx="562975" cy="246221"/>
          </a:xfrm>
          <a:prstGeom prst="rect">
            <a:avLst/>
          </a:prstGeom>
          <a:solidFill>
            <a:srgbClr val="00AE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00FF…</a:t>
            </a:r>
          </a:p>
        </p:txBody>
      </p:sp>
      <p:sp>
        <p:nvSpPr>
          <p:cNvPr id="105" name="Rounded Rectangle 8">
            <a:extLst>
              <a:ext uri="{FF2B5EF4-FFF2-40B4-BE49-F238E27FC236}">
                <a16:creationId xmlns:a16="http://schemas.microsoft.com/office/drawing/2014/main" id="{8B9C9BDF-E38C-4CBA-A5B2-2A5439C1B082}"/>
              </a:ext>
            </a:extLst>
          </p:cNvPr>
          <p:cNvSpPr/>
          <p:nvPr/>
        </p:nvSpPr>
        <p:spPr bwMode="auto">
          <a:xfrm>
            <a:off x="6912932" y="1250697"/>
            <a:ext cx="190500" cy="20574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latin typeface="Gill Sans Light"/>
              <a:cs typeface="Gill Sans Light"/>
            </a:endParaRPr>
          </a:p>
        </p:txBody>
      </p:sp>
      <p:sp>
        <p:nvSpPr>
          <p:cNvPr id="106" name="Rounded Rectangle 9">
            <a:extLst>
              <a:ext uri="{FF2B5EF4-FFF2-40B4-BE49-F238E27FC236}">
                <a16:creationId xmlns:a16="http://schemas.microsoft.com/office/drawing/2014/main" id="{4C79CD49-1C83-421A-B9B7-A65F26068B6F}"/>
              </a:ext>
            </a:extLst>
          </p:cNvPr>
          <p:cNvSpPr/>
          <p:nvPr/>
        </p:nvSpPr>
        <p:spPr bwMode="auto">
          <a:xfrm>
            <a:off x="6683304" y="1252294"/>
            <a:ext cx="187707" cy="204143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dirty="0">
              <a:latin typeface="Gill Sans Light"/>
              <a:cs typeface="Gill Sans Ligh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DED868-31F9-41C1-B46E-7083D2B61752}"/>
              </a:ext>
            </a:extLst>
          </p:cNvPr>
          <p:cNvCxnSpPr>
            <a:stCxn id="91" idx="3"/>
            <a:endCxn id="106" idx="1"/>
          </p:cNvCxnSpPr>
          <p:nvPr/>
        </p:nvCxnSpPr>
        <p:spPr>
          <a:xfrm flipV="1">
            <a:off x="1946834" y="1354365"/>
            <a:ext cx="4736470" cy="176712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66B6FC2-B9DD-47CE-B3F9-9FBEB023247A}"/>
              </a:ext>
            </a:extLst>
          </p:cNvPr>
          <p:cNvCxnSpPr>
            <a:cxnSpLocks/>
            <a:stCxn id="99" idx="3"/>
            <a:endCxn id="105" idx="1"/>
          </p:cNvCxnSpPr>
          <p:nvPr/>
        </p:nvCxnSpPr>
        <p:spPr>
          <a:xfrm flipV="1">
            <a:off x="2435110" y="1353567"/>
            <a:ext cx="4477822" cy="344899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29DB58-438A-5249-83B5-A3E60488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1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EC760-DBD0-4F58-B125-76470CA29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75" y="136797"/>
            <a:ext cx="5883447" cy="623878"/>
          </a:xfrm>
        </p:spPr>
        <p:txBody>
          <a:bodyPr>
            <a:normAutofit/>
          </a:bodyPr>
          <a:lstStyle/>
          <a:p>
            <a:r>
              <a:rPr lang="en-US" dirty="0">
                <a:latin typeface="Trebuchet MS" panose="020B0703020202090204" pitchFamily="34" charset="0"/>
              </a:rPr>
              <a:t>Example: </a:t>
            </a:r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EDE5B-3DE4-4FE1-B7C5-6BFE150EF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568" y="967546"/>
            <a:ext cx="6379687" cy="481836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33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333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333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333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333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333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333" b="1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4DAAE-9ED9-2944-9D84-A09F0DA8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258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sz="2667" dirty="0"/>
              <a:t> – copy the current process</a:t>
            </a:r>
          </a:p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sz="2667" dirty="0"/>
              <a:t> – change the </a:t>
            </a:r>
            <a:r>
              <a:rPr lang="en-US" sz="2667" i="1" dirty="0"/>
              <a:t>program </a:t>
            </a:r>
            <a:r>
              <a:rPr lang="en-US" sz="2667" dirty="0"/>
              <a:t>being run by the current process</a:t>
            </a:r>
          </a:p>
          <a:p>
            <a:pPr>
              <a:spcAft>
                <a:spcPts val="667"/>
              </a:spcAft>
            </a:pPr>
            <a:r>
              <a:rPr lang="en-US" sz="2667" b="1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sz="2667" b="1" dirty="0"/>
              <a:t> – wait for a process to finish</a:t>
            </a:r>
          </a:p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sz="2667" dirty="0"/>
              <a:t> – send a </a:t>
            </a:r>
            <a:r>
              <a:rPr lang="en-US" sz="2667" i="1" dirty="0"/>
              <a:t>signal</a:t>
            </a:r>
            <a:r>
              <a:rPr lang="en-US" sz="2667" dirty="0"/>
              <a:t> (interrupt-like notification) to another process</a:t>
            </a:r>
            <a:endParaRPr lang="en-US" dirty="0"/>
          </a:p>
          <a:p>
            <a:pPr>
              <a:spcAft>
                <a:spcPts val="667"/>
              </a:spcAft>
            </a:pPr>
            <a:r>
              <a:rPr lang="en-US" sz="2667" dirty="0" err="1">
                <a:latin typeface="Consolas" panose="020B0609020204030204" pitchFamily="49" charset="0"/>
              </a:rPr>
              <a:t>sigaction</a:t>
            </a:r>
            <a:r>
              <a:rPr lang="en-US" sz="2667" dirty="0"/>
              <a:t> – set handlers for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F798-5B67-5E40-86CB-C746BE14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175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431B-2EAC-4AF3-8B2B-FF93AA2B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fork2.c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DEF0F-4053-B84F-9F78-BDED60BD3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46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0A56-EE0E-4470-893E-FE5F01BA4B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2513" y="1180572"/>
            <a:ext cx="7256463" cy="4116387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status;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bye %d(%d)\n",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status);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33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674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sz="2667" dirty="0"/>
              <a:t> – copy the current process</a:t>
            </a:r>
          </a:p>
          <a:p>
            <a:pPr>
              <a:spcAft>
                <a:spcPts val="667"/>
              </a:spcAft>
            </a:pPr>
            <a:r>
              <a:rPr lang="en-US" sz="2667" b="1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sz="2667" b="1" dirty="0"/>
              <a:t> – change the </a:t>
            </a:r>
            <a:r>
              <a:rPr lang="en-US" sz="2667" b="1" i="1" dirty="0"/>
              <a:t>program </a:t>
            </a:r>
            <a:r>
              <a:rPr lang="en-US" sz="2667" b="1" dirty="0"/>
              <a:t>being run by the current process</a:t>
            </a:r>
          </a:p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sz="2667" dirty="0"/>
              <a:t> – wait for a process to finish</a:t>
            </a:r>
          </a:p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sz="2667" dirty="0"/>
              <a:t> – send a </a:t>
            </a:r>
            <a:r>
              <a:rPr lang="en-US" sz="2667" i="1" dirty="0"/>
              <a:t>signal</a:t>
            </a:r>
            <a:r>
              <a:rPr lang="en-US" sz="2667" dirty="0"/>
              <a:t> (interrupt-like notification) to another process</a:t>
            </a:r>
            <a:endParaRPr lang="en-US" dirty="0"/>
          </a:p>
          <a:p>
            <a:pPr>
              <a:spcAft>
                <a:spcPts val="667"/>
              </a:spcAft>
            </a:pPr>
            <a:r>
              <a:rPr lang="en-US" sz="2667" dirty="0" err="1">
                <a:latin typeface="Consolas" panose="020B0609020204030204" pitchFamily="49" charset="0"/>
              </a:rPr>
              <a:t>sigaction</a:t>
            </a:r>
            <a:r>
              <a:rPr lang="en-US" sz="2667" dirty="0"/>
              <a:t> – set handlers for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29535-8E86-824D-82FC-77F592F16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081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431B-2EAC-4AF3-8B2B-FF93AA2B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fork3.c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02F65-03FB-6D42-8DBF-12F90D78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48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0A56-EE0E-4470-893E-FE5F01BA4BB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7104" y="1029556"/>
            <a:ext cx="7256463" cy="4116388"/>
          </a:xfrm>
        </p:spPr>
        <p:txBody>
          <a:bodyPr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33" b="1" dirty="0" err="1"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33" b="1" dirty="0"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char *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[] = {“ls”, “-l”, NULL};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(“/bin/ls”,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/*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doesn’t return when it works.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 So, if we got here, it failed! */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(“</a:t>
            </a:r>
            <a:r>
              <a:rPr lang="en-US" sz="1833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”);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exit(1);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33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64494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</a:t>
            </a:r>
          </a:p>
        </p:txBody>
      </p:sp>
      <p:pic>
        <p:nvPicPr>
          <p:cNvPr id="4" name="Content Placeholder 3" descr="forkexec.pdf"/>
          <p:cNvPicPr>
            <a:picLocks noGrp="1" noChangeAspect="1"/>
          </p:cNvPicPr>
          <p:nvPr>
            <p:ph idx="1"/>
          </p:nvPr>
        </p:nvPicPr>
        <p:blipFill>
          <a:blip r:embed="rId3"/>
          <a:srcRect l="-3219" r="-3219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 bwMode="auto">
          <a:xfrm>
            <a:off x="4156146" y="4521758"/>
            <a:ext cx="1109190" cy="32329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500" b="1">
              <a:latin typeface="Comic Sans MS" pitchFamily="66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8774F-E7FA-3E48-A1EB-9D4DCB89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9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33" dirty="0"/>
              <a:t>Threads of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Definition: </a:t>
            </a:r>
            <a:r>
              <a:rPr lang="en-US" b="1" dirty="0"/>
              <a:t>A single, unique execution context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Program counter, registers, stack</a:t>
            </a:r>
          </a:p>
          <a:p>
            <a:pPr>
              <a:lnSpc>
                <a:spcPct val="100000"/>
              </a:lnSpc>
            </a:pPr>
            <a:r>
              <a:rPr lang="en-US" dirty="0"/>
              <a:t>A thread is </a:t>
            </a:r>
            <a:r>
              <a:rPr lang="en-US" i="1" dirty="0"/>
              <a:t>executing </a:t>
            </a:r>
            <a:r>
              <a:rPr lang="en-US" dirty="0"/>
              <a:t>on a processor when it is resident in that processor's registers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Registers hold the root state of the thread: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rest is "in memory"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Including program counter – the currently executing instruction</a:t>
            </a:r>
          </a:p>
          <a:p>
            <a:pPr>
              <a:lnSpc>
                <a:spcPct val="100000"/>
              </a:lnSpc>
            </a:pPr>
            <a:r>
              <a:rPr lang="en-US" dirty="0"/>
              <a:t>Registers point to thread state in memory: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Stack pointer to the top of the thread's (own)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3985B-1532-9A46-8287-A6A4ABE4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2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Job control system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Allows user to create/manage applications to do tasks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User’s wrapper around process management functions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Windows, OS X, Linux all have shells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65EB7-79E6-7E43-A09C-582ABD2E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53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0657" y="325231"/>
            <a:ext cx="6572250" cy="1104636"/>
          </a:xfrm>
        </p:spPr>
        <p:txBody>
          <a:bodyPr/>
          <a:lstStyle/>
          <a:p>
            <a:r>
              <a:rPr lang="en-US" dirty="0"/>
              <a:t>Process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0" y="1562950"/>
            <a:ext cx="6604000" cy="4108403"/>
          </a:xfrm>
        </p:spPr>
        <p:txBody>
          <a:bodyPr>
            <a:normAutofit/>
          </a:bodyPr>
          <a:lstStyle/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sz="2667" dirty="0"/>
              <a:t> – copy the current process</a:t>
            </a:r>
          </a:p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sz="2667" dirty="0"/>
              <a:t> – change the </a:t>
            </a:r>
            <a:r>
              <a:rPr lang="en-US" sz="2667" i="1" dirty="0"/>
              <a:t>program </a:t>
            </a:r>
            <a:r>
              <a:rPr lang="en-US" sz="2667" dirty="0"/>
              <a:t>being run by the current process</a:t>
            </a:r>
          </a:p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sz="2667" dirty="0"/>
              <a:t> – wait for a process to finish</a:t>
            </a:r>
          </a:p>
          <a:p>
            <a:pPr>
              <a:spcAft>
                <a:spcPts val="667"/>
              </a:spcAft>
            </a:pPr>
            <a:r>
              <a:rPr lang="en-US" sz="2667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sz="2667" dirty="0"/>
              <a:t> – send a </a:t>
            </a:r>
            <a:r>
              <a:rPr lang="en-US" sz="2667" i="1" dirty="0"/>
              <a:t>signal</a:t>
            </a:r>
            <a:r>
              <a:rPr lang="en-US" sz="2667" dirty="0"/>
              <a:t> (interrupt-like notification) to another process</a:t>
            </a:r>
            <a:endParaRPr lang="en-US" dirty="0"/>
          </a:p>
          <a:p>
            <a:pPr>
              <a:spcAft>
                <a:spcPts val="667"/>
              </a:spcAft>
            </a:pPr>
            <a:r>
              <a:rPr lang="en-US" sz="2667" b="1" dirty="0" err="1">
                <a:latin typeface="Consolas" panose="020B0609020204030204" pitchFamily="49" charset="0"/>
              </a:rPr>
              <a:t>sigaction</a:t>
            </a:r>
            <a:r>
              <a:rPr lang="en-US" sz="2667" b="1" dirty="0"/>
              <a:t> – set handlers for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C06F9-C61F-CE4A-90FB-0BD4FFCA6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3263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431B-2EAC-4AF3-8B2B-FF93AA2B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718" y="153165"/>
            <a:ext cx="6572250" cy="1104636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inf_loop.c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0A56-EE0E-4470-893E-FE5F01BA4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010" y="1083781"/>
            <a:ext cx="7256546" cy="4425683"/>
          </a:xfrm>
        </p:spPr>
        <p:txBody>
          <a:bodyPr>
            <a:normAutofit fontScale="92500" lnSpcReduction="10000"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latin typeface="Consolas" panose="020B0609020204030204" pitchFamily="49" charset="0"/>
              </a:rPr>
              <a:t>#include &lt;</a:t>
            </a:r>
            <a:r>
              <a:rPr lang="en-US" sz="1833" b="1" dirty="0" err="1">
                <a:latin typeface="Consolas" panose="020B0609020204030204" pitchFamily="49" charset="0"/>
              </a:rPr>
              <a:t>stdlib.h</a:t>
            </a:r>
            <a:r>
              <a:rPr lang="en-US" sz="1833" b="1" dirty="0"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latin typeface="Consolas" panose="020B0609020204030204" pitchFamily="49" charset="0"/>
              </a:rPr>
              <a:t>#include &lt;</a:t>
            </a:r>
            <a:r>
              <a:rPr lang="en-US" sz="1833" b="1" dirty="0" err="1">
                <a:latin typeface="Consolas" panose="020B0609020204030204" pitchFamily="49" charset="0"/>
              </a:rPr>
              <a:t>stdio.h</a:t>
            </a:r>
            <a:r>
              <a:rPr lang="en-US" sz="1833" b="1" dirty="0"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latin typeface="Consolas" panose="020B0609020204030204" pitchFamily="49" charset="0"/>
              </a:rPr>
              <a:t>#include &lt;sys/</a:t>
            </a:r>
            <a:r>
              <a:rPr lang="en-US" sz="1833" b="1" dirty="0" err="1">
                <a:latin typeface="Consolas" panose="020B0609020204030204" pitchFamily="49" charset="0"/>
              </a:rPr>
              <a:t>types.h</a:t>
            </a:r>
            <a:r>
              <a:rPr lang="en-US" sz="1833" b="1" dirty="0"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unistd.h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signal.h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1833" b="1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(int signum)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(“Caught signal!\n”);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  exit(1);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latin typeface="Consolas" panose="020B0609020204030204" pitchFamily="49" charset="0"/>
              </a:rPr>
              <a:t>int main() {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  struct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33" b="1" dirty="0" err="1">
                <a:latin typeface="Consolas" panose="020B0609020204030204" pitchFamily="49" charset="0"/>
              </a:rPr>
              <a:t>sa.sa_flags</a:t>
            </a:r>
            <a:r>
              <a:rPr lang="en-US" sz="1833" b="1" dirty="0">
                <a:latin typeface="Consolas" panose="020B0609020204030204" pitchFamily="49" charset="0"/>
              </a:rPr>
              <a:t> = 0;</a:t>
            </a:r>
            <a:endParaRPr lang="en-US" sz="1833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latin typeface="Consolas" panose="020B0609020204030204" pitchFamily="49" charset="0"/>
              </a:rPr>
              <a:t>  </a:t>
            </a:r>
            <a:r>
              <a:rPr lang="en-US" sz="1833" b="1" dirty="0" err="1">
                <a:latin typeface="Consolas" panose="020B0609020204030204" pitchFamily="49" charset="0"/>
              </a:rPr>
              <a:t>sigemptyset</a:t>
            </a:r>
            <a:r>
              <a:rPr lang="en-US" sz="1833" b="1" dirty="0">
                <a:latin typeface="Consolas" panose="020B0609020204030204" pitchFamily="49" charset="0"/>
              </a:rPr>
              <a:t>(&amp;</a:t>
            </a:r>
            <a:r>
              <a:rPr lang="en-US" sz="1833" b="1" dirty="0" err="1">
                <a:latin typeface="Consolas" panose="020B0609020204030204" pitchFamily="49" charset="0"/>
              </a:rPr>
              <a:t>sa.sa_mask</a:t>
            </a:r>
            <a:r>
              <a:rPr lang="en-US" sz="1833" b="1" dirty="0">
                <a:latin typeface="Consolas" panose="020B0609020204030204" pitchFamily="49" charset="0"/>
              </a:rPr>
              <a:t>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sa.sa_handler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(SIGINT, &amp;</a:t>
            </a:r>
            <a:r>
              <a:rPr lang="en-US" sz="1833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33" b="1" dirty="0">
                <a:solidFill>
                  <a:srgbClr val="FF0000"/>
                </a:solidFill>
                <a:latin typeface="Consolas" panose="020B0609020204030204" pitchFamily="49" charset="0"/>
              </a:rPr>
              <a:t>, NULL);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latin typeface="Consolas" panose="020B0609020204030204" pitchFamily="49" charset="0"/>
              </a:rPr>
              <a:t>  while (1) {}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33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32A76-0E74-0848-B77C-ADDB4ADB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644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2898-EA30-45EF-A2DA-6DCFC793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POSIX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3B0F-F235-4030-AB1F-74353075C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SIGINT</a:t>
            </a:r>
            <a:r>
              <a:rPr lang="en-US" dirty="0"/>
              <a:t> – control-C</a:t>
            </a:r>
          </a:p>
          <a:p>
            <a:r>
              <a:rPr lang="en-US" dirty="0">
                <a:latin typeface="Consolas" panose="020B0609020204030204" pitchFamily="49" charset="0"/>
              </a:rPr>
              <a:t>SIGTERM</a:t>
            </a:r>
            <a:r>
              <a:rPr lang="en-US" dirty="0"/>
              <a:t> – default for </a:t>
            </a:r>
            <a:r>
              <a:rPr lang="en-US" dirty="0">
                <a:latin typeface="Consolas" panose="020B0609020204030204" pitchFamily="49" charset="0"/>
              </a:rPr>
              <a:t>kill</a:t>
            </a:r>
            <a:r>
              <a:rPr lang="en-US" dirty="0"/>
              <a:t> shell command</a:t>
            </a:r>
          </a:p>
          <a:p>
            <a:r>
              <a:rPr lang="en-US" dirty="0">
                <a:latin typeface="Consolas" panose="020B0609020204030204" pitchFamily="49" charset="0"/>
              </a:rPr>
              <a:t>SIGSTP</a:t>
            </a:r>
            <a:r>
              <a:rPr lang="en-US" dirty="0"/>
              <a:t> – control-Z (default action: stop process)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SIGKILL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SIGSTOP</a:t>
            </a:r>
            <a:r>
              <a:rPr lang="en-US" dirty="0"/>
              <a:t> – terminate/stop process</a:t>
            </a:r>
          </a:p>
          <a:p>
            <a:pPr lvl="1"/>
            <a:r>
              <a:rPr lang="en-US" dirty="0"/>
              <a:t>Can’t be changed with </a:t>
            </a:r>
            <a:r>
              <a:rPr lang="en-US" dirty="0" err="1">
                <a:latin typeface="Consolas" panose="020B0609020204030204" pitchFamily="49" charset="0"/>
              </a:rPr>
              <a:t>sigaction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2E2AC-EF14-D34E-86C9-6F944A892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785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CAAB75-23DA-1F4E-8F11-AC792BDB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6DE471-B0B1-FB44-8242-52B96CCB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376" y="603643"/>
            <a:ext cx="6598313" cy="4693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986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194050" y="1173684"/>
            <a:ext cx="1946010" cy="4190999"/>
            <a:chOff x="4128" y="768"/>
            <a:chExt cx="1471" cy="3168"/>
          </a:xfrm>
        </p:grpSpPr>
        <p:pic>
          <p:nvPicPr>
            <p:cNvPr id="6349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87" t="362" r="27414" b="1085"/>
            <a:stretch>
              <a:fillRect/>
            </a:stretch>
          </p:blipFill>
          <p:spPr bwMode="auto">
            <a:xfrm>
              <a:off x="4128" y="768"/>
              <a:ext cx="1471" cy="2390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493" name="Text Box 5"/>
            <p:cNvSpPr txBox="1">
              <a:spLocks noChangeArrowheads="1"/>
            </p:cNvSpPr>
            <p:nvPr/>
          </p:nvSpPr>
          <p:spPr bwMode="auto">
            <a:xfrm>
              <a:off x="4480" y="3168"/>
              <a:ext cx="765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pPr algn="ctr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Process</a:t>
              </a:r>
              <a:b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Control</a:t>
              </a:r>
            </a:p>
            <a:p>
              <a:pPr algn="ctr"/>
              <a:r>
                <a:rPr lang="en-US" sz="2000" b="0" dirty="0">
                  <a:latin typeface="Gill Sans" charset="0"/>
                  <a:ea typeface="Gill Sans" charset="0"/>
                  <a:cs typeface="Gill Sans" charset="0"/>
                </a:rPr>
                <a:t>Block</a:t>
              </a:r>
            </a:p>
          </p:txBody>
        </p:sp>
      </p:grp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872967" y="198442"/>
            <a:ext cx="6572250" cy="1104636"/>
          </a:xfrm>
        </p:spPr>
        <p:txBody>
          <a:bodyPr/>
          <a:lstStyle/>
          <a:p>
            <a:r>
              <a:rPr lang="en-US" dirty="0"/>
              <a:t>Multiplexing Processes</a:t>
            </a:r>
          </a:p>
        </p:txBody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5884" y="1173683"/>
            <a:ext cx="5096033" cy="4386540"/>
          </a:xfrm>
        </p:spPr>
        <p:txBody>
          <a:bodyPr>
            <a:noAutofit/>
          </a:bodyPr>
          <a:lstStyle/>
          <a:p>
            <a:pPr>
              <a:spcAft>
                <a:spcPts val="833"/>
              </a:spcAft>
            </a:pPr>
            <a:r>
              <a:rPr lang="en-US" sz="2000" dirty="0"/>
              <a:t>Snapshot of each process in its PCB</a:t>
            </a:r>
          </a:p>
          <a:p>
            <a:pPr lvl="1">
              <a:spcAft>
                <a:spcPts val="833"/>
              </a:spcAft>
            </a:pPr>
            <a:r>
              <a:rPr lang="en-US" sz="1800" dirty="0"/>
              <a:t>Only one active at a time (per core…)</a:t>
            </a:r>
          </a:p>
          <a:p>
            <a:pPr>
              <a:spcAft>
                <a:spcPts val="833"/>
              </a:spcAft>
            </a:pPr>
            <a:r>
              <a:rPr lang="en-US" sz="2000" dirty="0"/>
              <a:t>Give out CPU to different processes</a:t>
            </a:r>
          </a:p>
          <a:p>
            <a:pPr lvl="1">
              <a:spcAft>
                <a:spcPts val="833"/>
              </a:spcAft>
            </a:pPr>
            <a:r>
              <a:rPr lang="en-US" sz="1800" b="1" dirty="0"/>
              <a:t>Scheduling</a:t>
            </a:r>
          </a:p>
          <a:p>
            <a:pPr lvl="1">
              <a:spcAft>
                <a:spcPts val="833"/>
              </a:spcAft>
            </a:pPr>
            <a:r>
              <a:rPr lang="en-US" sz="1800" b="1" dirty="0"/>
              <a:t>Policy Decision</a:t>
            </a:r>
          </a:p>
          <a:p>
            <a:pPr>
              <a:spcAft>
                <a:spcPts val="833"/>
              </a:spcAft>
            </a:pPr>
            <a:r>
              <a:rPr lang="en-US" sz="2000" dirty="0"/>
              <a:t>Give out non-CPU resources</a:t>
            </a:r>
          </a:p>
          <a:p>
            <a:pPr lvl="1">
              <a:spcAft>
                <a:spcPts val="833"/>
              </a:spcAft>
            </a:pPr>
            <a:r>
              <a:rPr lang="en-US" sz="1800" dirty="0"/>
              <a:t>Memory/IO</a:t>
            </a:r>
          </a:p>
          <a:p>
            <a:pPr lvl="1">
              <a:spcAft>
                <a:spcPts val="833"/>
              </a:spcAft>
            </a:pPr>
            <a:r>
              <a:rPr lang="en-US" sz="1800" dirty="0"/>
              <a:t>Another </a:t>
            </a:r>
            <a:r>
              <a:rPr lang="en-US" sz="1800" b="1" dirty="0"/>
              <a:t>policy decision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540FE-C9A0-664D-B129-3D06E595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2432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5EEDE-1BF6-4143-A89C-F537175DB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14431"/>
            <a:ext cx="6572250" cy="1104636"/>
          </a:xfrm>
        </p:spPr>
        <p:txBody>
          <a:bodyPr/>
          <a:lstStyle/>
          <a:p>
            <a:r>
              <a:rPr lang="en-US" dirty="0"/>
              <a:t>Context Switch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45AB2-38CC-8842-B83C-101044639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2" t="873" r="4802" b="291"/>
          <a:stretch>
            <a:fillRect/>
          </a:stretch>
        </p:blipFill>
        <p:spPr bwMode="auto">
          <a:xfrm>
            <a:off x="2085368" y="1219067"/>
            <a:ext cx="4973265" cy="4079214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45A9345-1ADA-D74A-A472-5698CAC804D3}"/>
              </a:ext>
            </a:extLst>
          </p:cNvPr>
          <p:cNvSpPr/>
          <p:nvPr/>
        </p:nvSpPr>
        <p:spPr>
          <a:xfrm>
            <a:off x="3821907" y="1988345"/>
            <a:ext cx="1809750" cy="440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5D1E40-AB5C-3144-AA46-51FAAA808555}"/>
              </a:ext>
            </a:extLst>
          </p:cNvPr>
          <p:cNvSpPr/>
          <p:nvPr/>
        </p:nvSpPr>
        <p:spPr>
          <a:xfrm>
            <a:off x="3821907" y="2757622"/>
            <a:ext cx="1809750" cy="440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B47BBA-5886-F34C-9EAB-BF22AEF44BF0}"/>
              </a:ext>
            </a:extLst>
          </p:cNvPr>
          <p:cNvSpPr/>
          <p:nvPr/>
        </p:nvSpPr>
        <p:spPr>
          <a:xfrm>
            <a:off x="3821907" y="3862258"/>
            <a:ext cx="1809750" cy="440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565F8-D060-D941-AF9F-137873664E43}"/>
              </a:ext>
            </a:extLst>
          </p:cNvPr>
          <p:cNvSpPr/>
          <p:nvPr/>
        </p:nvSpPr>
        <p:spPr>
          <a:xfrm>
            <a:off x="3821907" y="4635171"/>
            <a:ext cx="1809750" cy="4405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BD9B0-EEA4-2343-871D-CBD54B4FBFC1}"/>
              </a:ext>
            </a:extLst>
          </p:cNvPr>
          <p:cNvSpPr txBox="1"/>
          <p:nvPr/>
        </p:nvSpPr>
        <p:spPr>
          <a:xfrm>
            <a:off x="2168712" y="2208609"/>
            <a:ext cx="1569852" cy="400110"/>
          </a:xfrm>
          <a:prstGeom prst="rect">
            <a:avLst/>
          </a:prstGeom>
          <a:solidFill>
            <a:srgbClr val="FFFFFF">
              <a:alpha val="7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Overhead!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0985DC-C18F-7B44-AD92-F7733FDE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7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31"/>
          <p:cNvSpPr>
            <a:spLocks noGrp="1" noChangeArrowheads="1"/>
          </p:cNvSpPr>
          <p:nvPr>
            <p:ph type="title"/>
          </p:nvPr>
        </p:nvSpPr>
        <p:spPr>
          <a:xfrm>
            <a:off x="542611" y="221065"/>
            <a:ext cx="6915993" cy="753626"/>
          </a:xfrm>
        </p:spPr>
        <p:txBody>
          <a:bodyPr/>
          <a:lstStyle/>
          <a:p>
            <a:r>
              <a:rPr lang="en-US" altLang="ko-KR" dirty="0">
                <a:ea typeface="Gulim" charset="0"/>
              </a:rPr>
              <a:t>Lifecycle of a Process</a:t>
            </a:r>
          </a:p>
        </p:txBody>
      </p:sp>
      <p:sp>
        <p:nvSpPr>
          <p:cNvPr id="35843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111250" y="3700199"/>
            <a:ext cx="7691106" cy="20042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Gulim" charset="0"/>
              </a:rPr>
              <a:t>As a process executes, it changes state: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new</a:t>
            </a:r>
            <a:r>
              <a:rPr lang="en-US" altLang="ko-KR" dirty="0">
                <a:ea typeface="Gulim" charset="0"/>
              </a:rPr>
              <a:t>: being created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ready</a:t>
            </a:r>
            <a:r>
              <a:rPr lang="en-US" altLang="ko-KR" dirty="0">
                <a:ea typeface="Gulim" charset="0"/>
              </a:rPr>
              <a:t>: waiting to run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running</a:t>
            </a:r>
            <a:r>
              <a:rPr lang="en-US" altLang="ko-KR" dirty="0">
                <a:ea typeface="Gulim" charset="0"/>
              </a:rPr>
              <a:t>: instructions executing on the CPU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waiting</a:t>
            </a:r>
            <a:r>
              <a:rPr lang="en-US" altLang="ko-KR" dirty="0">
                <a:ea typeface="Gulim" charset="0"/>
              </a:rPr>
              <a:t>: waiting for some event to occur (e.g., keypress)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ea typeface="Gulim" charset="0"/>
              </a:rPr>
              <a:t>terminated</a:t>
            </a:r>
            <a:r>
              <a:rPr lang="en-US" altLang="ko-KR" dirty="0">
                <a:ea typeface="Gulim" charset="0"/>
              </a:rPr>
              <a:t>: finished execution</a:t>
            </a:r>
          </a:p>
        </p:txBody>
      </p:sp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" t="24142" r="690" b="24419"/>
          <a:stretch>
            <a:fillRect/>
          </a:stretch>
        </p:blipFill>
        <p:spPr bwMode="auto">
          <a:xfrm>
            <a:off x="1841500" y="1377819"/>
            <a:ext cx="5461000" cy="2131218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C9156F-CFF4-2E4D-930C-3D6CE1E7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16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02418" y="221064"/>
            <a:ext cx="6673082" cy="723481"/>
          </a:xfrm>
        </p:spPr>
        <p:txBody>
          <a:bodyPr/>
          <a:lstStyle/>
          <a:p>
            <a:r>
              <a:rPr lang="en-US" altLang="en-US" dirty="0"/>
              <a:t>Scheduling: All About Queues</a:t>
            </a:r>
          </a:p>
        </p:txBody>
      </p:sp>
      <p:sp>
        <p:nvSpPr>
          <p:cNvPr id="2457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857249" y="4341816"/>
            <a:ext cx="8035541" cy="1587500"/>
          </a:xfrm>
        </p:spPr>
        <p:txBody>
          <a:bodyPr>
            <a:normAutofit/>
          </a:bodyPr>
          <a:lstStyle/>
          <a:p>
            <a:r>
              <a:rPr lang="en-US" altLang="en-US" dirty="0"/>
              <a:t>PCBs move from queue to queue</a:t>
            </a:r>
          </a:p>
          <a:p>
            <a:r>
              <a:rPr lang="en-US" altLang="en-US" b="1" dirty="0"/>
              <a:t>Scheduling:</a:t>
            </a:r>
            <a:r>
              <a:rPr lang="en-US" altLang="en-US" dirty="0"/>
              <a:t> which order to remove from queue</a:t>
            </a:r>
          </a:p>
        </p:txBody>
      </p:sp>
      <p:pic>
        <p:nvPicPr>
          <p:cNvPr id="2458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" t="11595" r="888" b="12131"/>
          <a:stretch>
            <a:fillRect/>
          </a:stretch>
        </p:blipFill>
        <p:spPr bwMode="auto">
          <a:xfrm>
            <a:off x="1968500" y="1194598"/>
            <a:ext cx="5207000" cy="3026833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C9C172-6C03-6940-991A-C5521C4E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676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BB0E9-D040-E142-A393-475588E8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32" y="70338"/>
            <a:ext cx="7965518" cy="884255"/>
          </a:xfrm>
        </p:spPr>
        <p:txBody>
          <a:bodyPr/>
          <a:lstStyle/>
          <a:p>
            <a:r>
              <a:rPr lang="en-US" dirty="0"/>
              <a:t>Modern Processes: Multiple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A47FA-F61C-434F-90CC-637465A58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232" y="1477049"/>
            <a:ext cx="7456191" cy="3626115"/>
          </a:xfrm>
        </p:spPr>
        <p:txBody>
          <a:bodyPr>
            <a:normAutofit lnSpcReduction="10000"/>
          </a:bodyPr>
          <a:lstStyle/>
          <a:p>
            <a:r>
              <a:rPr lang="en-US" sz="2667" dirty="0"/>
              <a:t>Thread: </a:t>
            </a:r>
            <a:r>
              <a:rPr lang="en-US" sz="2667" b="1" dirty="0"/>
              <a:t>execution stream within a process</a:t>
            </a:r>
          </a:p>
          <a:p>
            <a:pPr lvl="1"/>
            <a:r>
              <a:rPr lang="en-US" sz="2333" dirty="0"/>
              <a:t>Used to be called "lightweight processes"</a:t>
            </a:r>
          </a:p>
          <a:p>
            <a:pPr lvl="1"/>
            <a:r>
              <a:rPr lang="en-US" sz="2333" b="1" dirty="0"/>
              <a:t>Shares address space</a:t>
            </a:r>
            <a:r>
              <a:rPr lang="en-US" sz="2333" dirty="0"/>
              <a:t> with other threads belonging to the same process</a:t>
            </a:r>
          </a:p>
          <a:p>
            <a:endParaRPr lang="en-US" sz="2667" b="1" dirty="0"/>
          </a:p>
          <a:p>
            <a:r>
              <a:rPr lang="en-US" sz="2667" dirty="0"/>
              <a:t>Why separate concepts</a:t>
            </a:r>
            <a:br>
              <a:rPr lang="en-US" sz="2667" dirty="0"/>
            </a:br>
            <a:r>
              <a:rPr lang="en-US" sz="2667" dirty="0"/>
              <a:t>of threads and processes?</a:t>
            </a:r>
          </a:p>
          <a:p>
            <a:pPr lvl="1"/>
            <a:r>
              <a:rPr lang="en-US" sz="2333" dirty="0"/>
              <a:t>Threads: Concurrency</a:t>
            </a:r>
          </a:p>
          <a:p>
            <a:pPr lvl="1"/>
            <a:r>
              <a:rPr lang="en-US" sz="2333" dirty="0"/>
              <a:t>Processes: Protection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5FF93-71F3-324E-B143-EE43A4FB1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4838329" y="3104941"/>
            <a:ext cx="4155921" cy="2404226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842A0E-DC1F-A340-A8CF-449FE567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74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83" y="84667"/>
            <a:ext cx="8047917" cy="613833"/>
          </a:xfrm>
        </p:spPr>
        <p:txBody>
          <a:bodyPr>
            <a:noAutofit/>
          </a:bodyPr>
          <a:lstStyle/>
          <a:p>
            <a:r>
              <a:rPr lang="en-US" sz="2667" i="1" dirty="0"/>
              <a:t>Multiprogramming</a:t>
            </a:r>
            <a:r>
              <a:rPr lang="en-US" sz="2667" dirty="0"/>
              <a:t> - Multiple Threads of Control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714500" y="1968500"/>
            <a:ext cx="2222500" cy="508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651000" y="1079500"/>
            <a:ext cx="635000" cy="635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Thrd</a:t>
            </a:r>
            <a:r>
              <a:rPr lang="en-US" sz="1500" dirty="0">
                <a:latin typeface="Gill Sans Light"/>
                <a:cs typeface="Gill Sans Light"/>
              </a:rPr>
              <a:t>. 1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2413000" y="1079500"/>
            <a:ext cx="635000" cy="635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Thrd</a:t>
            </a:r>
            <a:r>
              <a:rPr lang="en-US" sz="1500" dirty="0">
                <a:latin typeface="Gill Sans Light"/>
                <a:cs typeface="Gill Sans Light"/>
              </a:rPr>
              <a:t>. 2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3365500" y="1079500"/>
            <a:ext cx="635000" cy="635000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500" dirty="0" err="1">
                <a:latin typeface="Gill Sans Light"/>
                <a:cs typeface="Gill Sans Light"/>
              </a:rPr>
              <a:t>Thrd</a:t>
            </a:r>
            <a:r>
              <a:rPr lang="en-US" sz="1500" dirty="0">
                <a:latin typeface="Gill Sans Light"/>
                <a:cs typeface="Gill Sans Light"/>
              </a:rPr>
              <a:t>. 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19252" y="1397001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3" name="Rectangle 12"/>
          <p:cNvSpPr/>
          <p:nvPr/>
        </p:nvSpPr>
        <p:spPr bwMode="auto">
          <a:xfrm flipV="1">
            <a:off x="5080000" y="762000"/>
            <a:ext cx="1778000" cy="4445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333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07000" y="1002882"/>
            <a:ext cx="1524000" cy="1222740"/>
            <a:chOff x="5334000" y="1203458"/>
            <a:chExt cx="1828800" cy="1467288"/>
          </a:xfrm>
        </p:grpSpPr>
        <p:sp>
          <p:nvSpPr>
            <p:cNvPr id="48" name="Rectangle 47"/>
            <p:cNvSpPr/>
            <p:nvPr/>
          </p:nvSpPr>
          <p:spPr bwMode="auto">
            <a:xfrm flipV="1">
              <a:off x="5334000" y="2351314"/>
              <a:ext cx="1828800" cy="239486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505138" y="2313801"/>
              <a:ext cx="627480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50" name="Rectangle 49"/>
            <p:cNvSpPr/>
            <p:nvPr/>
          </p:nvSpPr>
          <p:spPr bwMode="auto">
            <a:xfrm flipV="1">
              <a:off x="5334000" y="2046514"/>
              <a:ext cx="1828800" cy="3048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505138" y="2030772"/>
              <a:ext cx="1135312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52" name="Rectangle 51"/>
            <p:cNvSpPr/>
            <p:nvPr/>
          </p:nvSpPr>
          <p:spPr bwMode="auto">
            <a:xfrm flipV="1">
              <a:off x="5334000" y="1741714"/>
              <a:ext cx="1828800" cy="3048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505138" y="1725972"/>
              <a:ext cx="610091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54" name="Rectangle 53"/>
            <p:cNvSpPr/>
            <p:nvPr/>
          </p:nvSpPr>
          <p:spPr bwMode="auto">
            <a:xfrm flipV="1">
              <a:off x="5334000" y="1219200"/>
              <a:ext cx="1828800" cy="304800"/>
            </a:xfrm>
            <a:prstGeom prst="rect">
              <a:avLst/>
            </a:prstGeom>
            <a:solidFill>
              <a:srgbClr val="00AE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05138" y="1203458"/>
              <a:ext cx="646716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 bwMode="auto">
            <a:xfrm>
              <a:off x="7045380" y="1219200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V="1">
              <a:off x="7045380" y="1654628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" name="Group 5"/>
          <p:cNvGrpSpPr/>
          <p:nvPr/>
        </p:nvGrpSpPr>
        <p:grpSpPr>
          <a:xfrm>
            <a:off x="5207000" y="2324381"/>
            <a:ext cx="1524000" cy="1222740"/>
            <a:chOff x="5334000" y="2789256"/>
            <a:chExt cx="1828800" cy="1467288"/>
          </a:xfrm>
        </p:grpSpPr>
        <p:sp>
          <p:nvSpPr>
            <p:cNvPr id="59" name="Rectangle 58"/>
            <p:cNvSpPr/>
            <p:nvPr/>
          </p:nvSpPr>
          <p:spPr bwMode="auto">
            <a:xfrm flipV="1">
              <a:off x="5334000" y="3937112"/>
              <a:ext cx="1828800" cy="239486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505138" y="3899599"/>
              <a:ext cx="627480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61" name="Rectangle 60"/>
            <p:cNvSpPr/>
            <p:nvPr/>
          </p:nvSpPr>
          <p:spPr bwMode="auto">
            <a:xfrm flipV="1">
              <a:off x="5334000" y="3632312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505138" y="3616570"/>
              <a:ext cx="1135312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63" name="Rectangle 62"/>
            <p:cNvSpPr/>
            <p:nvPr/>
          </p:nvSpPr>
          <p:spPr bwMode="auto">
            <a:xfrm flipV="1">
              <a:off x="5334000" y="3327512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505138" y="3311770"/>
              <a:ext cx="610091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 flipV="1">
              <a:off x="5334000" y="2804998"/>
              <a:ext cx="1828800" cy="304800"/>
            </a:xfrm>
            <a:prstGeom prst="rect">
              <a:avLst/>
            </a:prstGeom>
            <a:solidFill>
              <a:srgbClr val="FFFF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505138" y="2789256"/>
              <a:ext cx="646716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67" name="Straight Arrow Connector 66"/>
            <p:cNvCxnSpPr/>
            <p:nvPr/>
          </p:nvCxnSpPr>
          <p:spPr bwMode="auto">
            <a:xfrm>
              <a:off x="7045380" y="2804998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68" name="Straight Arrow Connector 67"/>
            <p:cNvCxnSpPr/>
            <p:nvPr/>
          </p:nvCxnSpPr>
          <p:spPr bwMode="auto">
            <a:xfrm flipV="1">
              <a:off x="7045380" y="3240426"/>
              <a:ext cx="0" cy="391886"/>
            </a:xfrm>
            <a:prstGeom prst="straightConnector1">
              <a:avLst/>
            </a:prstGeom>
            <a:solidFill>
              <a:schemeClr val="accent2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grpSp>
        <p:nvGrpSpPr>
          <p:cNvPr id="69" name="Group 68"/>
          <p:cNvGrpSpPr/>
          <p:nvPr/>
        </p:nvGrpSpPr>
        <p:grpSpPr>
          <a:xfrm>
            <a:off x="5207000" y="3880037"/>
            <a:ext cx="1524000" cy="1222740"/>
            <a:chOff x="5334000" y="2789256"/>
            <a:chExt cx="1828800" cy="1467288"/>
          </a:xfrm>
          <a:solidFill>
            <a:srgbClr val="FFC000"/>
          </a:solidFill>
        </p:grpSpPr>
        <p:sp>
          <p:nvSpPr>
            <p:cNvPr id="70" name="Rectangle 69"/>
            <p:cNvSpPr/>
            <p:nvPr/>
          </p:nvSpPr>
          <p:spPr bwMode="auto">
            <a:xfrm flipV="1">
              <a:off x="5334000" y="3937112"/>
              <a:ext cx="1828800" cy="239486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505138" y="3899599"/>
              <a:ext cx="627480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 flipV="1">
              <a:off x="5334000" y="3632312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505138" y="3616570"/>
              <a:ext cx="1135312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Static Data</a:t>
              </a:r>
            </a:p>
          </p:txBody>
        </p:sp>
        <p:sp>
          <p:nvSpPr>
            <p:cNvPr id="74" name="Rectangle 73"/>
            <p:cNvSpPr/>
            <p:nvPr/>
          </p:nvSpPr>
          <p:spPr bwMode="auto">
            <a:xfrm flipV="1">
              <a:off x="5334000" y="3327512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5505138" y="3311770"/>
              <a:ext cx="610091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 flipV="1">
              <a:off x="5334000" y="2804998"/>
              <a:ext cx="1828800" cy="304800"/>
            </a:xfrm>
            <a:prstGeom prst="rect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76200" tIns="38100" rIns="76200" bIns="38100" numCol="1" rtlCol="0" anchor="t" anchorCtr="0" compatLnSpc="1">
              <a:prstTxWarp prst="textNoShape">
                <a:avLst/>
              </a:prstTxWarp>
            </a:bodyPr>
            <a:lstStyle/>
            <a:p>
              <a:pPr defTabSz="76197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333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505138" y="2789256"/>
              <a:ext cx="646716" cy="3569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33" dirty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7045380" y="2804998"/>
              <a:ext cx="0" cy="391886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7045380" y="3240426"/>
              <a:ext cx="0" cy="391886"/>
            </a:xfrm>
            <a:prstGeom prst="straightConnector1">
              <a:avLst/>
            </a:prstGeom>
            <a:grp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94E4AE-6D56-1C41-8288-D76EA95C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734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ea typeface="MS PGothic" charset="0"/>
              </a:rPr>
              <a:t>So does the OS schedule processes or threads?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1DC159-A8D9-F64C-A76F-74D72ECA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Usually it's </a:t>
            </a:r>
            <a:r>
              <a:rPr lang="en-US" b="1" dirty="0"/>
              <a:t>threads</a:t>
            </a:r>
            <a:r>
              <a:rPr lang="en-US" dirty="0"/>
              <a:t> (e.g., in Linux)</a:t>
            </a:r>
          </a:p>
          <a:p>
            <a:endParaRPr lang="en-US" dirty="0"/>
          </a:p>
          <a:p>
            <a:r>
              <a:rPr lang="en-US" dirty="0"/>
              <a:t>One point to notice: switching threads vs. switching processes incurs different costs:</a:t>
            </a:r>
          </a:p>
          <a:p>
            <a:pPr lvl="1"/>
            <a:r>
              <a:rPr lang="en-US" dirty="0"/>
              <a:t>Switch threads: Save/restore registers</a:t>
            </a:r>
          </a:p>
          <a:p>
            <a:pPr lvl="1"/>
            <a:r>
              <a:rPr lang="en-US" dirty="0"/>
              <a:t>Switch processes: Change active address space too!</a:t>
            </a:r>
          </a:p>
          <a:p>
            <a:pPr lvl="2"/>
            <a:r>
              <a:rPr lang="en-US" dirty="0"/>
              <a:t>Expensive</a:t>
            </a:r>
          </a:p>
          <a:p>
            <a:pPr lvl="2"/>
            <a:r>
              <a:rPr lang="en-US" dirty="0"/>
              <a:t>Disrupts caching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4F24CB-C7F1-344F-9D27-E926FBDD5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9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36A4-D598-444C-9AB6-79CB1856F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vs. Process State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2CEFC-A2B3-6149-B365-24EEA02D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Process-wide state:</a:t>
            </a:r>
          </a:p>
          <a:p>
            <a:pPr lvl="1"/>
            <a:r>
              <a:rPr lang="en-US" dirty="0"/>
              <a:t>Memory contents (global variables, heap)</a:t>
            </a:r>
          </a:p>
          <a:p>
            <a:pPr lvl="1"/>
            <a:r>
              <a:rPr lang="en-US" dirty="0"/>
              <a:t>I/O bookkeeping</a:t>
            </a:r>
          </a:p>
          <a:p>
            <a:r>
              <a:rPr lang="en-US" dirty="0"/>
              <a:t>Thread-"private" state:</a:t>
            </a:r>
          </a:p>
          <a:p>
            <a:pPr lvl="1"/>
            <a:r>
              <a:rPr lang="en-US" dirty="0"/>
              <a:t>CPU registers including program counter</a:t>
            </a:r>
          </a:p>
          <a:p>
            <a:pPr lvl="1"/>
            <a:r>
              <a:rPr lang="en-US" dirty="0"/>
              <a:t>Execution stack</a:t>
            </a:r>
          </a:p>
          <a:p>
            <a:pPr lvl="1"/>
            <a:r>
              <a:rPr lang="en-US" dirty="0"/>
              <a:t>Kept in </a:t>
            </a:r>
            <a:r>
              <a:rPr lang="en-US" b="1" dirty="0"/>
              <a:t>Thread Control Block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C20E1-445E-B14E-B879-9DA94952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07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6782" y="77911"/>
            <a:ext cx="6572250" cy="1104636"/>
          </a:xfrm>
        </p:spPr>
        <p:txBody>
          <a:bodyPr/>
          <a:lstStyle/>
          <a:p>
            <a:r>
              <a:rPr lang="en-US" altLang="en-US" dirty="0"/>
              <a:t>Execution Stack Review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00027" y="3865106"/>
            <a:ext cx="4254500" cy="10795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Stack holds temporary results</a:t>
            </a:r>
          </a:p>
          <a:p>
            <a:r>
              <a:rPr lang="en-US" altLang="en-US" dirty="0"/>
              <a:t>Used to implement recursion</a:t>
            </a:r>
          </a:p>
        </p:txBody>
      </p:sp>
      <p:grpSp>
        <p:nvGrpSpPr>
          <p:cNvPr id="35844" name="Group 19"/>
          <p:cNvGrpSpPr>
            <a:grpSpLocks/>
          </p:cNvGrpSpPr>
          <p:nvPr/>
        </p:nvGrpSpPr>
        <p:grpSpPr bwMode="auto">
          <a:xfrm>
            <a:off x="1155038" y="999456"/>
            <a:ext cx="1905000" cy="4131469"/>
            <a:chOff x="528" y="672"/>
            <a:chExt cx="1440" cy="3123"/>
          </a:xfrm>
        </p:grpSpPr>
        <p:sp>
          <p:nvSpPr>
            <p:cNvPr id="35854" name="Rectangle 9"/>
            <p:cNvSpPr>
              <a:spLocks noChangeArrowheads="1"/>
            </p:cNvSpPr>
            <p:nvPr/>
          </p:nvSpPr>
          <p:spPr bwMode="auto">
            <a:xfrm>
              <a:off x="528" y="672"/>
              <a:ext cx="1440" cy="309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1500" b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35855" name="Text Box 10"/>
            <p:cNvSpPr txBox="1">
              <a:spLocks noChangeArrowheads="1"/>
            </p:cNvSpPr>
            <p:nvPr/>
          </p:nvSpPr>
          <p:spPr bwMode="auto">
            <a:xfrm>
              <a:off x="576" y="672"/>
              <a:ext cx="1344" cy="31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A(int </a:t>
              </a:r>
              <a:r>
                <a:rPr lang="en-US" altLang="en-US" sz="1500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  if (</a:t>
              </a:r>
              <a:r>
                <a:rPr lang="en-US" altLang="en-US" sz="1500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&lt;2)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    B();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  </a:t>
              </a:r>
              <a:r>
                <a:rPr lang="en-US" altLang="en-US" sz="1500" b="0" dirty="0" err="1">
                  <a:latin typeface="Consolas" charset="0"/>
                  <a:ea typeface="Consolas" charset="0"/>
                  <a:cs typeface="Consolas" charset="0"/>
                </a:rPr>
                <a:t>printf</a:t>
              </a: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sz="1500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B()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  C();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C() {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  A(2);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A(1);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7C277E4-4254-1A48-8418-A1E524E82A2D}"/>
              </a:ext>
            </a:extLst>
          </p:cNvPr>
          <p:cNvGrpSpPr/>
          <p:nvPr/>
        </p:nvGrpSpPr>
        <p:grpSpPr>
          <a:xfrm>
            <a:off x="4202907" y="999456"/>
            <a:ext cx="2730500" cy="2742012"/>
            <a:chOff x="3505195" y="1357307"/>
            <a:chExt cx="3276600" cy="3290414"/>
          </a:xfrm>
        </p:grpSpPr>
        <p:sp>
          <p:nvSpPr>
            <p:cNvPr id="35845" name="Rectangle 5"/>
            <p:cNvSpPr>
              <a:spLocks noChangeArrowheads="1"/>
            </p:cNvSpPr>
            <p:nvPr/>
          </p:nvSpPr>
          <p:spPr bwMode="auto">
            <a:xfrm>
              <a:off x="5029195" y="3186107"/>
              <a:ext cx="1752600" cy="609600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Consolas" charset="0"/>
                  <a:ea typeface="Consolas" charset="0"/>
                  <a:cs typeface="Consolas" charset="0"/>
                </a:rPr>
                <a:t>A: tmp=2</a:t>
              </a:r>
            </a:p>
            <a:p>
              <a:r>
                <a:rPr lang="en-US" altLang="en-US" sz="1500" b="0">
                  <a:latin typeface="Consolas" charset="0"/>
                  <a:ea typeface="Consolas" charset="0"/>
                  <a:cs typeface="Consolas" charset="0"/>
                </a:rPr>
                <a:t>   ret=C+1</a:t>
              </a:r>
            </a:p>
          </p:txBody>
        </p:sp>
        <p:sp>
          <p:nvSpPr>
            <p:cNvPr id="35847" name="Line 15"/>
            <p:cNvSpPr>
              <a:spLocks noChangeShapeType="1"/>
            </p:cNvSpPr>
            <p:nvPr/>
          </p:nvSpPr>
          <p:spPr bwMode="auto">
            <a:xfrm>
              <a:off x="5881682" y="3795707"/>
              <a:ext cx="0" cy="5334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500">
                <a:latin typeface="Gill Sans Light"/>
                <a:cs typeface="Gill Sans Light"/>
              </a:endParaRPr>
            </a:p>
          </p:txBody>
        </p:sp>
        <p:sp>
          <p:nvSpPr>
            <p:cNvPr id="35848" name="Text Box 16"/>
            <p:cNvSpPr txBox="1">
              <a:spLocks noChangeArrowheads="1"/>
            </p:cNvSpPr>
            <p:nvPr/>
          </p:nvSpPr>
          <p:spPr bwMode="auto">
            <a:xfrm>
              <a:off x="5073959" y="4229067"/>
              <a:ext cx="1663072" cy="418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1667" b="0" dirty="0">
                  <a:latin typeface="Gill Sans" charset="0"/>
                  <a:ea typeface="Gill Sans" charset="0"/>
                  <a:cs typeface="Gill Sans" charset="0"/>
                </a:rPr>
                <a:t>Stack Growth</a:t>
              </a:r>
            </a:p>
          </p:txBody>
        </p:sp>
        <p:sp>
          <p:nvSpPr>
            <p:cNvPr id="35849" name="Rectangle 8"/>
            <p:cNvSpPr>
              <a:spLocks noChangeArrowheads="1"/>
            </p:cNvSpPr>
            <p:nvPr/>
          </p:nvSpPr>
          <p:spPr bwMode="auto">
            <a:xfrm>
              <a:off x="5029195" y="1357307"/>
              <a:ext cx="1752600" cy="609600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A: </a:t>
              </a:r>
              <a:r>
                <a:rPr lang="en-US" altLang="en-US" sz="1500" b="0" dirty="0" err="1">
                  <a:latin typeface="Consolas" charset="0"/>
                  <a:ea typeface="Consolas" charset="0"/>
                  <a:cs typeface="Consolas" charset="0"/>
                </a:rPr>
                <a:t>tmp</a:t>
              </a:r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=1</a:t>
              </a:r>
            </a:p>
            <a:p>
              <a:r>
                <a:rPr lang="en-US" altLang="en-US" sz="1500" b="0" dirty="0">
                  <a:latin typeface="Consolas" charset="0"/>
                  <a:ea typeface="Consolas" charset="0"/>
                  <a:cs typeface="Consolas" charset="0"/>
                </a:rPr>
                <a:t>   ret=exit</a:t>
              </a:r>
            </a:p>
          </p:txBody>
        </p:sp>
        <p:sp>
          <p:nvSpPr>
            <p:cNvPr id="35850" name="Rectangle 7"/>
            <p:cNvSpPr>
              <a:spLocks noChangeArrowheads="1"/>
            </p:cNvSpPr>
            <p:nvPr/>
          </p:nvSpPr>
          <p:spPr bwMode="auto">
            <a:xfrm>
              <a:off x="5029195" y="1966907"/>
              <a:ext cx="1752600" cy="609600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Consolas" charset="0"/>
                  <a:ea typeface="Consolas" charset="0"/>
                  <a:cs typeface="Consolas" charset="0"/>
                </a:rPr>
                <a:t>B: ret=A+2</a:t>
              </a:r>
            </a:p>
          </p:txBody>
        </p:sp>
        <p:sp>
          <p:nvSpPr>
            <p:cNvPr id="35851" name="Rectangle 6"/>
            <p:cNvSpPr>
              <a:spLocks noChangeArrowheads="1"/>
            </p:cNvSpPr>
            <p:nvPr/>
          </p:nvSpPr>
          <p:spPr bwMode="auto">
            <a:xfrm>
              <a:off x="5029195" y="2576507"/>
              <a:ext cx="1752600" cy="609600"/>
            </a:xfrm>
            <a:prstGeom prst="rect">
              <a:avLst/>
            </a:prstGeom>
            <a:solidFill>
              <a:srgbClr val="00FF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500" b="0">
                  <a:latin typeface="Consolas" charset="0"/>
                  <a:ea typeface="Consolas" charset="0"/>
                  <a:cs typeface="Consolas" charset="0"/>
                </a:rPr>
                <a:t>C: ret=b+1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3505195" y="3458747"/>
              <a:ext cx="1524000" cy="726507"/>
              <a:chOff x="3962400" y="1219200"/>
              <a:chExt cx="1524000" cy="726507"/>
            </a:xfrm>
          </p:grpSpPr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3962400" y="1219200"/>
                <a:ext cx="982730" cy="7265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571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Stack</a:t>
                </a:r>
              </a:p>
              <a:p>
                <a:r>
                  <a:rPr lang="en-US" altLang="en-US" sz="1667" b="0" dirty="0">
                    <a:latin typeface="Gill Sans" charset="0"/>
                    <a:ea typeface="Gill Sans" charset="0"/>
                    <a:cs typeface="Gill Sans" charset="0"/>
                  </a:rPr>
                  <a:t>Pointer</a:t>
                </a:r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4876800" y="1524000"/>
                <a:ext cx="60960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4EEB24-B747-5E44-B28E-C9DD1718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46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612" y="101866"/>
            <a:ext cx="6572250" cy="1104636"/>
          </a:xfrm>
        </p:spPr>
        <p:txBody>
          <a:bodyPr/>
          <a:lstStyle/>
          <a:p>
            <a:r>
              <a:rPr lang="en-US" dirty="0"/>
              <a:t>Shared vs. Per-Thread State</a:t>
            </a:r>
          </a:p>
        </p:txBody>
      </p:sp>
      <p:pic>
        <p:nvPicPr>
          <p:cNvPr id="4" name="Content Placeholder 3" descr="perThreadAndSharedState.pdf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396" r="-398"/>
          <a:stretch/>
        </p:blipFill>
        <p:spPr>
          <a:xfrm>
            <a:off x="1531138" y="1206502"/>
            <a:ext cx="6081724" cy="404415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6047CE-7740-9241-859B-A984487E7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802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ea typeface="Gulim" charset="0"/>
              </a:rPr>
              <a:t>Memory Footprint: Two Threads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ea typeface="Gulim" charset="0"/>
              </a:rPr>
              <a:t>Two sets of CPU registers</a:t>
            </a:r>
          </a:p>
          <a:p>
            <a:r>
              <a:rPr lang="en-US" altLang="ko-KR" dirty="0">
                <a:ea typeface="Gulim" charset="0"/>
              </a:rPr>
              <a:t>Two sets of Stacks</a:t>
            </a:r>
          </a:p>
          <a:p>
            <a:endParaRPr lang="en-US" altLang="ko-KR" dirty="0">
              <a:ea typeface="Gulim" charset="0"/>
            </a:endParaRPr>
          </a:p>
          <a:p>
            <a:r>
              <a:rPr lang="en-US" altLang="ko-KR" dirty="0">
                <a:ea typeface="Gulim" charset="0"/>
              </a:rPr>
              <a:t>Issues:</a:t>
            </a:r>
          </a:p>
          <a:p>
            <a:pPr lvl="1"/>
            <a:r>
              <a:rPr lang="en-US" altLang="ko-KR" dirty="0">
                <a:ea typeface="Gulim" charset="0"/>
              </a:rPr>
              <a:t>How do we position stacks relative to 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each other?</a:t>
            </a:r>
          </a:p>
          <a:p>
            <a:pPr lvl="1"/>
            <a:r>
              <a:rPr lang="en-US" altLang="ko-KR" dirty="0">
                <a:ea typeface="Gulim" charset="0"/>
              </a:rPr>
              <a:t>What maximum size should we choose</a:t>
            </a:r>
            <a:br>
              <a:rPr lang="en-US" altLang="ko-KR" dirty="0">
                <a:ea typeface="Gulim" charset="0"/>
              </a:rPr>
            </a:br>
            <a:r>
              <a:rPr lang="en-US" altLang="ko-KR" dirty="0">
                <a:ea typeface="Gulim" charset="0"/>
              </a:rPr>
              <a:t>for the stacks?</a:t>
            </a:r>
          </a:p>
          <a:p>
            <a:pPr lvl="1"/>
            <a:r>
              <a:rPr lang="en-US" altLang="ko-KR" dirty="0">
                <a:ea typeface="Gulim" charset="0"/>
              </a:rPr>
              <a:t>What happens if threads violate this?</a:t>
            </a:r>
          </a:p>
          <a:p>
            <a:pPr lvl="1"/>
            <a:r>
              <a:rPr lang="en-US" altLang="ko-KR" dirty="0">
                <a:ea typeface="Gulim" charset="0"/>
              </a:rPr>
              <a:t>How might you catch violations?</a:t>
            </a:r>
          </a:p>
          <a:p>
            <a:pPr lvl="1"/>
            <a:endParaRPr lang="en-US" altLang="ko-KR" dirty="0">
              <a:ea typeface="Gulim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7A3BD-4E39-9746-97D0-6E20041C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64</a:t>
            </a:fld>
            <a:endParaRPr lang="en-US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880115" y="1285821"/>
            <a:ext cx="1775354" cy="3619500"/>
            <a:chOff x="3648" y="1008"/>
            <a:chExt cx="1342" cy="2736"/>
          </a:xfrm>
        </p:grpSpPr>
        <p:grpSp>
          <p:nvGrpSpPr>
            <p:cNvPr id="34821" name="Group 16"/>
            <p:cNvGrpSpPr>
              <a:grpSpLocks/>
            </p:cNvGrpSpPr>
            <p:nvPr/>
          </p:nvGrpSpPr>
          <p:grpSpPr bwMode="auto">
            <a:xfrm>
              <a:off x="3648" y="1008"/>
              <a:ext cx="1056" cy="2736"/>
              <a:chOff x="3648" y="1008"/>
              <a:chExt cx="1056" cy="2736"/>
            </a:xfrm>
          </p:grpSpPr>
          <p:sp>
            <p:nvSpPr>
              <p:cNvPr id="34823" name="Rectangle 4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27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24" name="Rectangle 6"/>
              <p:cNvSpPr>
                <a:spLocks noChangeArrowheads="1"/>
              </p:cNvSpPr>
              <p:nvPr/>
            </p:nvSpPr>
            <p:spPr bwMode="auto">
              <a:xfrm>
                <a:off x="3648" y="3408"/>
                <a:ext cx="1056" cy="336"/>
              </a:xfrm>
              <a:prstGeom prst="rect">
                <a:avLst/>
              </a:prstGeom>
              <a:solidFill>
                <a:srgbClr val="FF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1500">
                    <a:latin typeface="Gill Sans" charset="0"/>
                    <a:ea typeface="Gill Sans" charset="0"/>
                    <a:cs typeface="Gill Sans" charset="0"/>
                  </a:rPr>
                  <a:t>Code</a:t>
                </a:r>
              </a:p>
            </p:txBody>
          </p:sp>
          <p:sp>
            <p:nvSpPr>
              <p:cNvPr id="34825" name="Rectangle 7"/>
              <p:cNvSpPr>
                <a:spLocks noChangeArrowheads="1"/>
              </p:cNvSpPr>
              <p:nvPr/>
            </p:nvSpPr>
            <p:spPr bwMode="auto">
              <a:xfrm>
                <a:off x="3648" y="3120"/>
                <a:ext cx="1056" cy="288"/>
              </a:xfrm>
              <a:prstGeom prst="rect">
                <a:avLst/>
              </a:prstGeom>
              <a:solidFill>
                <a:srgbClr val="53FB25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1500">
                    <a:latin typeface="Gill Sans" charset="0"/>
                    <a:ea typeface="Gill Sans" charset="0"/>
                    <a:cs typeface="Gill Sans" charset="0"/>
                  </a:rPr>
                  <a:t>Global Data</a:t>
                </a:r>
              </a:p>
            </p:txBody>
          </p:sp>
          <p:sp>
            <p:nvSpPr>
              <p:cNvPr id="34826" name="Rectangle 8"/>
              <p:cNvSpPr>
                <a:spLocks noChangeArrowheads="1"/>
              </p:cNvSpPr>
              <p:nvPr/>
            </p:nvSpPr>
            <p:spPr bwMode="auto">
              <a:xfrm>
                <a:off x="3648" y="2640"/>
                <a:ext cx="1056" cy="480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1500">
                    <a:latin typeface="Gill Sans" charset="0"/>
                    <a:ea typeface="Gill Sans" charset="0"/>
                    <a:cs typeface="Gill Sans" charset="0"/>
                  </a:rPr>
                  <a:t>Heap</a:t>
                </a:r>
              </a:p>
            </p:txBody>
          </p:sp>
          <p:sp>
            <p:nvSpPr>
              <p:cNvPr id="34827" name="Rectangle 9"/>
              <p:cNvSpPr>
                <a:spLocks noChangeArrowheads="1"/>
              </p:cNvSpPr>
              <p:nvPr/>
            </p:nvSpPr>
            <p:spPr bwMode="auto">
              <a:xfrm>
                <a:off x="3648" y="1008"/>
                <a:ext cx="1056" cy="336"/>
              </a:xfrm>
              <a:prstGeom prst="rect">
                <a:avLst/>
              </a:prstGeom>
              <a:solidFill>
                <a:srgbClr val="FF66CC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1500">
                    <a:latin typeface="Gill Sans" charset="0"/>
                    <a:ea typeface="Gill Sans" charset="0"/>
                    <a:cs typeface="Gill Sans" charset="0"/>
                  </a:rPr>
                  <a:t>Stack 1</a:t>
                </a:r>
              </a:p>
            </p:txBody>
          </p:sp>
          <p:sp>
            <p:nvSpPr>
              <p:cNvPr id="34828" name="Rectangle 10"/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1056" cy="432"/>
              </a:xfrm>
              <a:prstGeom prst="rect">
                <a:avLst/>
              </a:prstGeom>
              <a:solidFill>
                <a:srgbClr val="02E3EE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r>
                  <a:rPr lang="en-US" altLang="ko-KR" sz="1500">
                    <a:latin typeface="Gill Sans" charset="0"/>
                    <a:ea typeface="Gill Sans" charset="0"/>
                    <a:cs typeface="Gill Sans" charset="0"/>
                  </a:rPr>
                  <a:t>Stack 2</a:t>
                </a:r>
              </a:p>
            </p:txBody>
          </p:sp>
          <p:sp>
            <p:nvSpPr>
              <p:cNvPr id="34829" name="Line 12"/>
              <p:cNvSpPr>
                <a:spLocks noChangeShapeType="1"/>
              </p:cNvSpPr>
              <p:nvPr/>
            </p:nvSpPr>
            <p:spPr bwMode="auto">
              <a:xfrm>
                <a:off x="4176" y="129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0" name="Line 13"/>
              <p:cNvSpPr>
                <a:spLocks noChangeShapeType="1"/>
              </p:cNvSpPr>
              <p:nvPr/>
            </p:nvSpPr>
            <p:spPr bwMode="auto">
              <a:xfrm>
                <a:off x="4176" y="211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34831" name="Line 14"/>
              <p:cNvSpPr>
                <a:spLocks noChangeShapeType="1"/>
              </p:cNvSpPr>
              <p:nvPr/>
            </p:nvSpPr>
            <p:spPr bwMode="auto">
              <a:xfrm flipV="1">
                <a:off x="4176" y="2544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34822" name="Text Box 15"/>
            <p:cNvSpPr txBox="1">
              <a:spLocks noChangeArrowheads="1"/>
            </p:cNvSpPr>
            <p:nvPr/>
          </p:nvSpPr>
          <p:spPr bwMode="auto">
            <a:xfrm rot="5400000">
              <a:off x="4371" y="2232"/>
              <a:ext cx="99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charset="0"/>
                  <a:ea typeface="MS PGothic" charset="0"/>
                  <a:cs typeface="MS PGothic" charset="0"/>
                </a:defRPr>
              </a:lvl9pPr>
            </a:lstStyle>
            <a:p>
              <a:r>
                <a:rPr lang="en-US" altLang="ko-KR" sz="1500" b="0">
                  <a:latin typeface="Gill Sans" charset="0"/>
                  <a:ea typeface="Gill Sans" charset="0"/>
                  <a:cs typeface="Gill Sans" charset="0"/>
                </a:rPr>
                <a:t>Address Space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118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B63FA-C329-4548-AC16-B31DBA14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124" y="192459"/>
            <a:ext cx="6531608" cy="661651"/>
          </a:xfrm>
        </p:spPr>
        <p:txBody>
          <a:bodyPr/>
          <a:lstStyle/>
          <a:p>
            <a:r>
              <a:rPr lang="en-US" dirty="0"/>
              <a:t>Threads Motivation</a:t>
            </a:r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1283AEE8-78EC-D34E-B9EF-2A077C25B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8652" y="2081479"/>
            <a:ext cx="5388842" cy="3110472"/>
          </a:xfr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D8E3DC-020B-BA45-BB72-DE3DD9C661BF}"/>
              </a:ext>
            </a:extLst>
          </p:cNvPr>
          <p:cNvSpPr txBox="1"/>
          <p:nvPr/>
        </p:nvSpPr>
        <p:spPr>
          <a:xfrm>
            <a:off x="1167967" y="1061544"/>
            <a:ext cx="5178064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b="1" dirty="0"/>
              <a:t>Back to Jeff Dean's "Numbers everyone should know"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F73AA1-6171-F941-B0CD-80576D35D35F}"/>
              </a:ext>
            </a:extLst>
          </p:cNvPr>
          <p:cNvSpPr/>
          <p:nvPr/>
        </p:nvSpPr>
        <p:spPr>
          <a:xfrm>
            <a:off x="2845604" y="4345782"/>
            <a:ext cx="4917282" cy="75009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4432CE-B205-6A41-9795-E189ED7A44F5}"/>
              </a:ext>
            </a:extLst>
          </p:cNvPr>
          <p:cNvSpPr txBox="1"/>
          <p:nvPr/>
        </p:nvSpPr>
        <p:spPr>
          <a:xfrm>
            <a:off x="996506" y="3009964"/>
            <a:ext cx="1566872" cy="137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7" dirty="0"/>
              <a:t>Handle I/O in separate thread, avoid blocking other progress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22AC94-CBA4-CB4F-87D7-AD4A1E2B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7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209" y="0"/>
            <a:ext cx="7368791" cy="1321594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Example for Threads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321594"/>
            <a:ext cx="7048500" cy="38854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ea typeface="Gulim" panose="020B0600000101010101" pitchFamily="34" charset="-127"/>
              </a:rPr>
              <a:t>Imagine the following program:</a:t>
            </a:r>
          </a:p>
          <a:p>
            <a:pPr>
              <a:buFontTx/>
              <a:buNone/>
            </a:pPr>
            <a:r>
              <a:rPr lang="en-US" altLang="ko-KR" sz="1833" b="1" dirty="0">
                <a:latin typeface="Consolas" panose="020B0609020204030204" pitchFamily="49" charset="0"/>
                <a:ea typeface="Gulim" panose="020B0600000101010101" pitchFamily="34" charset="-127"/>
                <a:cs typeface="Consolas" panose="020B0609020204030204" pitchFamily="49" charset="0"/>
              </a:rPr>
              <a:t>	</a:t>
            </a:r>
            <a:r>
              <a:rPr lang="en-US" altLang="ko-KR" sz="1833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main() {</a:t>
            </a:r>
          </a:p>
          <a:p>
            <a:pPr>
              <a:buFontTx/>
              <a:buNone/>
            </a:pPr>
            <a:r>
              <a:rPr lang="en-US" altLang="ko-KR" sz="1833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…</a:t>
            </a:r>
          </a:p>
          <a:p>
            <a:pPr>
              <a:buFontTx/>
              <a:buNone/>
            </a:pPr>
            <a:r>
              <a:rPr lang="en-US" altLang="ko-KR" sz="1833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</a:t>
            </a:r>
            <a:r>
              <a:rPr lang="en-US" altLang="ko-KR" sz="1833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ReadLargeFile</a:t>
            </a:r>
            <a:r>
              <a:rPr lang="en-US" altLang="ko-KR" sz="1833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(“pi.txt”);</a:t>
            </a:r>
          </a:p>
          <a:p>
            <a:pPr>
              <a:buFontTx/>
              <a:buNone/>
            </a:pPr>
            <a:r>
              <a:rPr lang="en-US" altLang="ko-KR" sz="1833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</a:t>
            </a:r>
            <a:r>
              <a:rPr lang="en-US" altLang="ko-KR" sz="1833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RenderUserInterface</a:t>
            </a:r>
            <a:r>
              <a:rPr lang="en-US" altLang="ko-KR" sz="1833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();</a:t>
            </a:r>
          </a:p>
          <a:p>
            <a:pPr>
              <a:buFontTx/>
              <a:buNone/>
            </a:pPr>
            <a:r>
              <a:rPr lang="en-US" altLang="ko-KR" sz="1833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}</a:t>
            </a:r>
          </a:p>
          <a:p>
            <a:pPr>
              <a:buFontTx/>
              <a:buNone/>
            </a:pPr>
            <a:endParaRPr lang="en-US" altLang="ko-KR" sz="1833" dirty="0">
              <a:ea typeface="Gulim" panose="020B0600000101010101" pitchFamily="34" charset="-127"/>
            </a:endParaRPr>
          </a:p>
          <a:p>
            <a:r>
              <a:rPr lang="en-US" altLang="ko-KR" dirty="0">
                <a:ea typeface="Gulim" panose="020B0600000101010101" pitchFamily="34" charset="-127"/>
              </a:rPr>
              <a:t>What is the behavior here?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Still respond to user input</a:t>
            </a:r>
          </a:p>
          <a:p>
            <a:pPr lvl="1"/>
            <a:r>
              <a:rPr lang="en-US" altLang="ko-KR" dirty="0">
                <a:ea typeface="Gulim" panose="020B0600000101010101" pitchFamily="34" charset="-127"/>
              </a:rPr>
              <a:t>While reading file in the background</a:t>
            </a:r>
            <a:endParaRPr lang="ko-KR" altLang="en-US" dirty="0">
              <a:ea typeface="Gulim" panose="020B0600000101010101" pitchFamily="34" charset="-127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94F62-4818-8E4F-A962-D25CF7DB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132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Gulim" panose="020B0600000101010101" pitchFamily="34" charset="-127"/>
              </a:rPr>
              <a:t>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34" y="878541"/>
            <a:ext cx="6572250" cy="42227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 marL="0" indent="0">
              <a:buNone/>
            </a:pP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b="1" dirty="0" err="1"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 marL="0" indent="0">
              <a:buNone/>
            </a:pP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b="1" dirty="0" err="1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b="1" dirty="0" err="1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b="1" dirty="0" err="1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2000" b="1" dirty="0" err="1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2000" b="1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altLang="ko-KR" sz="2000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altLang="ko-KR" sz="833" b="1" dirty="0">
              <a:latin typeface="Gill Sans MT" panose="020B0502020104020203" pitchFamily="34" charset="77"/>
              <a:ea typeface="Consolas" charset="0"/>
              <a:cs typeface="Consolas" charset="0"/>
            </a:endParaRPr>
          </a:p>
          <a:p>
            <a:r>
              <a:rPr lang="en-US" altLang="ko-KR" i="1" dirty="0">
                <a:latin typeface="Gill Sans MT" panose="020B0502020104020203" pitchFamily="34" charset="77"/>
                <a:ea typeface="Consolas" charset="0"/>
                <a:cs typeface="Consolas" charset="0"/>
              </a:rPr>
              <a:t>Conceptually </a:t>
            </a:r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all the OS executes</a:t>
            </a:r>
          </a:p>
          <a:p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Infinite Loop</a:t>
            </a:r>
          </a:p>
          <a:p>
            <a:pPr lvl="1"/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When would we ever "exit?"</a:t>
            </a:r>
          </a:p>
          <a:p>
            <a:pPr lvl="1"/>
            <a:r>
              <a:rPr lang="en-US" altLang="ko-KR" dirty="0">
                <a:latin typeface="Gill Sans MT" panose="020B0502020104020203" pitchFamily="34" charset="77"/>
                <a:ea typeface="Consolas" charset="0"/>
                <a:cs typeface="Consolas" charset="0"/>
              </a:rPr>
              <a:t>Can we assume some thread is always ready?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D19A9-B27F-D145-8D34-49E4763E3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50479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1451" y="83343"/>
            <a:ext cx="7199487" cy="1104636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Dispatch Loop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7750" y="1080823"/>
            <a:ext cx="6941344" cy="43960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Loop {</a:t>
            </a:r>
          </a:p>
          <a:p>
            <a:pPr marL="0" indent="0">
              <a:buNone/>
            </a:pP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1333" b="1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RunThread</a:t>
            </a:r>
            <a:r>
              <a:rPr lang="en-US" altLang="ko-KR" sz="1333" b="1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(); </a:t>
            </a:r>
          </a:p>
          <a:p>
            <a:pPr marL="0" indent="0">
              <a:buNone/>
            </a:pP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1333" b="1" dirty="0" err="1">
                <a:latin typeface="Consolas" charset="0"/>
                <a:ea typeface="Consolas" charset="0"/>
                <a:cs typeface="Consolas" charset="0"/>
              </a:rPr>
              <a:t>ChooseNextThread</a:t>
            </a: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();</a:t>
            </a:r>
          </a:p>
          <a:p>
            <a:pPr marL="0" indent="0">
              <a:buNone/>
            </a:pP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1333" b="1" dirty="0" err="1">
                <a:latin typeface="Consolas" charset="0"/>
                <a:ea typeface="Consolas" charset="0"/>
                <a:cs typeface="Consolas" charset="0"/>
              </a:rPr>
              <a:t>SaveStateOfCPU</a:t>
            </a: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333" b="1" dirty="0" err="1">
                <a:latin typeface="Consolas" charset="0"/>
                <a:ea typeface="Consolas" charset="0"/>
                <a:cs typeface="Consolas" charset="0"/>
              </a:rPr>
              <a:t>curTCB</a:t>
            </a: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altLang="ko-KR" sz="1333" b="1" dirty="0" err="1">
                <a:latin typeface="Consolas" charset="0"/>
                <a:ea typeface="Consolas" charset="0"/>
                <a:cs typeface="Consolas" charset="0"/>
              </a:rPr>
              <a:t>LoadStateOfCPU</a:t>
            </a: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333" b="1" dirty="0" err="1">
                <a:latin typeface="Consolas" charset="0"/>
                <a:ea typeface="Consolas" charset="0"/>
                <a:cs typeface="Consolas" charset="0"/>
              </a:rPr>
              <a:t>newTCB</a:t>
            </a: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</a:pPr>
            <a:r>
              <a:rPr lang="en-US" altLang="ko-KR" sz="1333" b="1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marL="0" indent="0">
              <a:buNone/>
            </a:pPr>
            <a:endParaRPr lang="en-US" altLang="ko-KR" sz="833" b="1" dirty="0">
              <a:latin typeface="Gill Sans MT" panose="020B0502020104020203" pitchFamily="34" charset="77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altLang="ko-KR" sz="20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How to run a new thread?</a:t>
            </a:r>
          </a:p>
          <a:p>
            <a:pPr lvl="1"/>
            <a:r>
              <a:rPr lang="en-US" altLang="ko-KR" sz="18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Load thread's registers into CPU</a:t>
            </a:r>
          </a:p>
          <a:p>
            <a:pPr lvl="1"/>
            <a:r>
              <a:rPr lang="en-US" altLang="ko-KR" sz="18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Load its environment (address space, if in different process)</a:t>
            </a:r>
          </a:p>
          <a:p>
            <a:pPr lvl="1"/>
            <a:r>
              <a:rPr lang="en-US" altLang="ko-KR" sz="18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Jump to thread's PC</a:t>
            </a:r>
          </a:p>
          <a:p>
            <a:pPr marL="0" indent="0">
              <a:buNone/>
            </a:pPr>
            <a:r>
              <a:rPr lang="en-US" altLang="ko-KR" sz="20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How does dispatch loop get control again?</a:t>
            </a:r>
          </a:p>
          <a:p>
            <a:pPr lvl="1"/>
            <a:r>
              <a:rPr lang="en-US" altLang="ko-KR" sz="18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Thread returns control voluntarily – </a:t>
            </a:r>
            <a:r>
              <a:rPr lang="en-US" altLang="ko-KR" sz="1800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yield</a:t>
            </a:r>
            <a:r>
              <a:rPr lang="en-US" altLang="ko-KR" sz="18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, I/O</a:t>
            </a:r>
          </a:p>
          <a:p>
            <a:pPr lvl="1"/>
            <a:r>
              <a:rPr lang="en-US" altLang="ko-KR" sz="1800" dirty="0">
                <a:latin typeface="Gill Sans MT" panose="020B0502020104020203" pitchFamily="34" charset="77"/>
                <a:ea typeface="Consolas" charset="0"/>
                <a:cs typeface="Consolas" charset="0"/>
              </a:rPr>
              <a:t>External events: thread is </a:t>
            </a:r>
            <a:r>
              <a:rPr lang="en-US" altLang="ko-KR" sz="1800" i="1" dirty="0">
                <a:latin typeface="Gill Sans MT" panose="020B0502020104020203" pitchFamily="34" charset="77"/>
                <a:ea typeface="Consolas" charset="0"/>
                <a:cs typeface="Consolas" charset="0"/>
              </a:rPr>
              <a:t>preempted</a:t>
            </a:r>
            <a:endParaRPr lang="en-US" altLang="ko-KR" sz="1800" dirty="0">
              <a:latin typeface="Gill Sans MT" panose="020B0502020104020203" pitchFamily="34" charset="77"/>
              <a:ea typeface="Consolas" charset="0"/>
              <a:cs typeface="Consola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F61E43-60BD-BE48-93C9-05D40926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8290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750F-2330-7B4F-BBDB-EA1DDD6C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26126-F346-E74A-A604-4E76F7060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33"/>
              </a:spcAft>
            </a:pPr>
            <a:r>
              <a:rPr lang="en-US" dirty="0"/>
              <a:t>I/O – e.g. keypress</a:t>
            </a:r>
          </a:p>
          <a:p>
            <a:pPr>
              <a:spcAft>
                <a:spcPts val="833"/>
              </a:spcAft>
            </a:pPr>
            <a:r>
              <a:rPr lang="en-US" dirty="0"/>
              <a:t>Waiting for a signal from another thread</a:t>
            </a:r>
          </a:p>
          <a:p>
            <a:pPr lvl="1">
              <a:spcAft>
                <a:spcPts val="833"/>
              </a:spcAft>
            </a:pPr>
            <a:r>
              <a:rPr lang="en-US" dirty="0"/>
              <a:t>Thread makes system call to wait</a:t>
            </a:r>
          </a:p>
          <a:p>
            <a:pPr>
              <a:spcAft>
                <a:spcPts val="833"/>
              </a:spcAft>
            </a:pPr>
            <a:r>
              <a:rPr lang="en-US" dirty="0"/>
              <a:t>Thread executes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thread_yield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>
              <a:spcAft>
                <a:spcPts val="833"/>
              </a:spcAft>
            </a:pPr>
            <a:r>
              <a:rPr lang="en-US" dirty="0"/>
              <a:t>Relinquishes CPU but puts calling thread back on ready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339F8-78DE-904E-9D04-D0A8AC7B2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4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8CFC-E326-CE44-945D-E8B4D8A0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33" dirty="0"/>
              <a:t>Illusion of Multiple Processors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98513668-F797-A74B-AD2D-5BB6DC924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07" y="3152633"/>
            <a:ext cx="8929217" cy="1994836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Multiple threads: </a:t>
            </a:r>
            <a:r>
              <a:rPr lang="en-US" b="1" dirty="0"/>
              <a:t>Multiplex </a:t>
            </a:r>
            <a:r>
              <a:rPr lang="en-US" dirty="0"/>
              <a:t>hardware in time</a:t>
            </a:r>
          </a:p>
          <a:p>
            <a:r>
              <a:rPr lang="en-US" dirty="0"/>
              <a:t>Contents of virtual core</a:t>
            </a:r>
            <a:r>
              <a:rPr lang="en-US" dirty="0">
                <a:sym typeface="Wingdings" pitchFamily="2" charset="2"/>
              </a:rPr>
              <a:t> (thread):</a:t>
            </a:r>
          </a:p>
          <a:p>
            <a:pPr lvl="1"/>
            <a:r>
              <a:rPr lang="en-US" dirty="0">
                <a:sym typeface="Wingdings" pitchFamily="2" charset="2"/>
              </a:rPr>
              <a:t>Program counter, stack pointer</a:t>
            </a:r>
          </a:p>
          <a:p>
            <a:pPr lvl="1"/>
            <a:r>
              <a:rPr lang="en-US" dirty="0">
                <a:sym typeface="Wingdings" pitchFamily="2" charset="2"/>
              </a:rPr>
              <a:t>Registers</a:t>
            </a:r>
            <a:endParaRPr lang="en-US" dirty="0"/>
          </a:p>
          <a:p>
            <a:r>
              <a:rPr lang="en-US" dirty="0"/>
              <a:t>Where is it?</a:t>
            </a:r>
          </a:p>
          <a:p>
            <a:pPr lvl="1"/>
            <a:r>
              <a:rPr lang="en-US" dirty="0"/>
              <a:t>On the real (physical) core, or</a:t>
            </a:r>
          </a:p>
          <a:p>
            <a:pPr lvl="1"/>
            <a:r>
              <a:rPr lang="en-US" dirty="0"/>
              <a:t>Saved in memory – called the </a:t>
            </a:r>
            <a:r>
              <a:rPr lang="en-US" i="1" dirty="0"/>
              <a:t>Thread Control Block (TCB)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DC82AF-48B9-BC4B-9F8C-E9F77FE01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42">
            <a:extLst>
              <a:ext uri="{FF2B5EF4-FFF2-40B4-BE49-F238E27FC236}">
                <a16:creationId xmlns:a16="http://schemas.microsoft.com/office/drawing/2014/main" id="{8C852643-D236-E140-9B17-32A4E6568827}"/>
              </a:ext>
            </a:extLst>
          </p:cNvPr>
          <p:cNvGrpSpPr>
            <a:grpSpLocks/>
          </p:cNvGrpSpPr>
          <p:nvPr/>
        </p:nvGrpSpPr>
        <p:grpSpPr bwMode="auto">
          <a:xfrm>
            <a:off x="1410229" y="1233764"/>
            <a:ext cx="2349500" cy="1435364"/>
            <a:chOff x="490" y="451"/>
            <a:chExt cx="1776" cy="108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E4558CB-3A35-B441-81F1-F32E2E1832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0" y="451"/>
              <a:ext cx="546" cy="571"/>
            </a:xfrm>
            <a:prstGeom prst="ellipse">
              <a:avLst/>
            </a:prstGeom>
            <a:solidFill>
              <a:srgbClr val="FFFF00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vCPU3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EC1AB1B-49A1-FB4D-81E9-667362FFA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" y="451"/>
              <a:ext cx="546" cy="571"/>
            </a:xfrm>
            <a:prstGeom prst="ellipse">
              <a:avLst/>
            </a:prstGeom>
            <a:solidFill>
              <a:srgbClr val="00FFFF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vCPU2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7457869-6826-8F41-9703-549F43B95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451"/>
              <a:ext cx="546" cy="571"/>
            </a:xfrm>
            <a:prstGeom prst="ellipse">
              <a:avLst/>
            </a:prstGeom>
            <a:solidFill>
              <a:srgbClr val="FF66CC"/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667" b="0">
                  <a:latin typeface="Gill Sans" charset="0"/>
                  <a:ea typeface="Gill Sans" charset="0"/>
                  <a:cs typeface="Gill Sans" charset="0"/>
                </a:rPr>
                <a:t>vCPU1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4218EE-9E2E-404F-B059-1B386BF087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490" y="1164"/>
              <a:ext cx="1742" cy="372"/>
            </a:xfrm>
            <a:prstGeom prst="rect">
              <a:avLst/>
            </a:prstGeom>
            <a:solidFill>
              <a:schemeClr val="accent1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Shared Memory</a:t>
              </a:r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843AAEC1-5C7C-A047-9983-C7FA0F0A44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4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297E345B-BE1E-7D40-9645-EE96C34482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5" y="950"/>
              <a:ext cx="137" cy="21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Line 14">
              <a:extLst>
                <a:ext uri="{FF2B5EF4-FFF2-40B4-BE49-F238E27FC236}">
                  <a16:creationId xmlns:a16="http://schemas.microsoft.com/office/drawing/2014/main" id="{D76CBCBD-24DE-9845-ACD0-40F9F9213C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78" y="1022"/>
              <a:ext cx="0" cy="14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" name="Group 41">
            <a:extLst>
              <a:ext uri="{FF2B5EF4-FFF2-40B4-BE49-F238E27FC236}">
                <a16:creationId xmlns:a16="http://schemas.microsoft.com/office/drawing/2014/main" id="{E43CE560-3580-774C-9C62-4550549FCC45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1729857"/>
            <a:ext cx="3937000" cy="959114"/>
            <a:chOff x="2400" y="1152"/>
            <a:chExt cx="2976" cy="725"/>
          </a:xfrm>
        </p:grpSpPr>
        <p:grpSp>
          <p:nvGrpSpPr>
            <p:cNvPr id="13" name="Group 33">
              <a:extLst>
                <a:ext uri="{FF2B5EF4-FFF2-40B4-BE49-F238E27FC236}">
                  <a16:creationId xmlns:a16="http://schemas.microsoft.com/office/drawing/2014/main" id="{B02D5E55-F6F2-4146-B078-8182DBABA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1152"/>
              <a:ext cx="2976" cy="384"/>
              <a:chOff x="672" y="2352"/>
              <a:chExt cx="4721" cy="528"/>
            </a:xfrm>
          </p:grpSpPr>
          <p:sp>
            <p:nvSpPr>
              <p:cNvPr id="16" name="Rectangle 28">
                <a:extLst>
                  <a:ext uri="{FF2B5EF4-FFF2-40B4-BE49-F238E27FC236}">
                    <a16:creationId xmlns:a16="http://schemas.microsoft.com/office/drawing/2014/main" id="{20A2AFAC-7999-CB4C-B165-57201D66B3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2352"/>
                <a:ext cx="816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17" name="Rectangle 29">
                <a:extLst>
                  <a:ext uri="{FF2B5EF4-FFF2-40B4-BE49-F238E27FC236}">
                    <a16:creationId xmlns:a16="http://schemas.microsoft.com/office/drawing/2014/main" id="{90D3D2C7-EED3-0D47-BCCA-576EB2B018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352"/>
                <a:ext cx="1200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  <p:sp>
            <p:nvSpPr>
              <p:cNvPr id="18" name="Rectangle 30">
                <a:extLst>
                  <a:ext uri="{FF2B5EF4-FFF2-40B4-BE49-F238E27FC236}">
                    <a16:creationId xmlns:a16="http://schemas.microsoft.com/office/drawing/2014/main" id="{FD7C6D1F-A3A2-D84A-ADF0-599BFA639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52"/>
                <a:ext cx="816" cy="528"/>
              </a:xfrm>
              <a:prstGeom prst="rect">
                <a:avLst/>
              </a:prstGeom>
              <a:solidFill>
                <a:srgbClr val="FFFF00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vCPU3</a:t>
                </a:r>
              </a:p>
            </p:txBody>
          </p:sp>
          <p:sp>
            <p:nvSpPr>
              <p:cNvPr id="19" name="Rectangle 31">
                <a:extLst>
                  <a:ext uri="{FF2B5EF4-FFF2-40B4-BE49-F238E27FC236}">
                    <a16:creationId xmlns:a16="http://schemas.microsoft.com/office/drawing/2014/main" id="{EADCFD27-9AEA-6844-9D32-0C3A6A7207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5" y="2352"/>
                <a:ext cx="1104" cy="528"/>
              </a:xfrm>
              <a:prstGeom prst="rect">
                <a:avLst/>
              </a:prstGeom>
              <a:solidFill>
                <a:srgbClr val="FF66CC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vCPU1</a:t>
                </a:r>
              </a:p>
            </p:txBody>
          </p:sp>
          <p:sp>
            <p:nvSpPr>
              <p:cNvPr id="20" name="Rectangle 32">
                <a:extLst>
                  <a:ext uri="{FF2B5EF4-FFF2-40B4-BE49-F238E27FC236}">
                    <a16:creationId xmlns:a16="http://schemas.microsoft.com/office/drawing/2014/main" id="{4459F282-0932-154A-8BD3-374D7E323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2352"/>
                <a:ext cx="785" cy="528"/>
              </a:xfrm>
              <a:prstGeom prst="rect">
                <a:avLst/>
              </a:prstGeom>
              <a:solidFill>
                <a:srgbClr val="00FFFF"/>
              </a:solidFill>
              <a:ln w="571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 sz="1500" b="0">
                    <a:latin typeface="Gill Sans" charset="0"/>
                    <a:ea typeface="Gill Sans" charset="0"/>
                    <a:cs typeface="Gill Sans" charset="0"/>
                  </a:rPr>
                  <a:t>vCPU2</a:t>
                </a:r>
              </a:p>
            </p:txBody>
          </p:sp>
        </p:grpSp>
        <p:sp>
          <p:nvSpPr>
            <p:cNvPr id="14" name="Text Box 34">
              <a:extLst>
                <a:ext uri="{FF2B5EF4-FFF2-40B4-BE49-F238E27FC236}">
                  <a16:creationId xmlns:a16="http://schemas.microsoft.com/office/drawing/2014/main" id="{6DD97C3D-C652-1246-899E-781DE3229E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536"/>
              <a:ext cx="672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2333" b="0">
                  <a:latin typeface="Gill Sans" charset="0"/>
                  <a:ea typeface="Gill Sans" charset="0"/>
                  <a:cs typeface="Gill Sans" charset="0"/>
                </a:rPr>
                <a:t>Time </a:t>
              </a:r>
            </a:p>
          </p:txBody>
        </p:sp>
        <p:sp>
          <p:nvSpPr>
            <p:cNvPr id="15" name="Line 35">
              <a:extLst>
                <a:ext uri="{FF2B5EF4-FFF2-40B4-BE49-F238E27FC236}">
                  <a16:creationId xmlns:a16="http://schemas.microsoft.com/office/drawing/2014/main" id="{3EE8BC61-B682-6844-8D21-824945FED0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728"/>
              <a:ext cx="104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50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86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6781" y="65998"/>
            <a:ext cx="6572250" cy="1104636"/>
          </a:xfrm>
        </p:spPr>
        <p:txBody>
          <a:bodyPr/>
          <a:lstStyle/>
          <a:p>
            <a:r>
              <a:rPr lang="en-US" altLang="ko-KR" dirty="0">
                <a:ea typeface="Gulim" panose="020B0600000101010101" pitchFamily="34" charset="-127"/>
              </a:rPr>
              <a:t>Stack for Yielding Thread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1853" y="3116224"/>
            <a:ext cx="7308714" cy="2399802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ko-KR" sz="3250" dirty="0">
                <a:solidFill>
                  <a:srgbClr val="01FFFF"/>
                </a:solidFill>
                <a:ea typeface="Gulim" panose="020B0600000101010101" pitchFamily="34" charset="-127"/>
              </a:rPr>
              <a:t>Cyan</a:t>
            </a:r>
            <a:r>
              <a:rPr lang="en-US" altLang="ko-KR" sz="3250" dirty="0">
                <a:ea typeface="Gulim" panose="020B0600000101010101" pitchFamily="34" charset="-127"/>
              </a:rPr>
              <a:t> = User Stack; </a:t>
            </a:r>
            <a:r>
              <a:rPr lang="en-US" altLang="ko-KR" sz="3250" dirty="0">
                <a:solidFill>
                  <a:srgbClr val="FF0000"/>
                </a:solidFill>
                <a:ea typeface="Gulim" panose="020B0600000101010101" pitchFamily="34" charset="-127"/>
              </a:rPr>
              <a:t>Red</a:t>
            </a:r>
            <a:r>
              <a:rPr lang="en-US" altLang="ko-KR" sz="3250" dirty="0">
                <a:ea typeface="Gulim" panose="020B0600000101010101" pitchFamily="34" charset="-127"/>
              </a:rPr>
              <a:t> = Kernel Stack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ko-KR" dirty="0">
              <a:ea typeface="Gulim" panose="020B0600000101010101" pitchFamily="34" charset="-127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run_new_thread</a:t>
            </a: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altLang="ko-KR" sz="1667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newThread</a:t>
            </a: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</a:t>
            </a:r>
            <a:r>
              <a:rPr lang="en-US" altLang="ko-KR" sz="1667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PickNewThread</a:t>
            </a: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switch(</a:t>
            </a:r>
            <a:r>
              <a:rPr lang="en-US" altLang="ko-KR" sz="1667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curThread</a:t>
            </a: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, </a:t>
            </a:r>
            <a:r>
              <a:rPr lang="en-US" altLang="ko-KR" sz="1667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newThread</a:t>
            </a: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</a:t>
            </a:r>
            <a:r>
              <a:rPr lang="en-US" altLang="ko-KR" sz="1667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ThreadHouseKeeping</a:t>
            </a: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(); /* Do any cleanup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}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489033-62EA-D144-8EC7-8484398D8102}"/>
              </a:ext>
            </a:extLst>
          </p:cNvPr>
          <p:cNvGrpSpPr/>
          <p:nvPr/>
        </p:nvGrpSpPr>
        <p:grpSpPr>
          <a:xfrm>
            <a:off x="2707901" y="932509"/>
            <a:ext cx="3720273" cy="1829594"/>
            <a:chOff x="1931658" y="762000"/>
            <a:chExt cx="4464327" cy="2195513"/>
          </a:xfrm>
        </p:grpSpPr>
        <p:sp>
          <p:nvSpPr>
            <p:cNvPr id="21508" name="Rectangle 7"/>
            <p:cNvSpPr>
              <a:spLocks noChangeArrowheads="1"/>
            </p:cNvSpPr>
            <p:nvPr/>
          </p:nvSpPr>
          <p:spPr bwMode="auto">
            <a:xfrm flipV="1">
              <a:off x="3810000" y="1219200"/>
              <a:ext cx="1974850" cy="484188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500" dirty="0">
                  <a:latin typeface="Consolas" charset="0"/>
                  <a:ea typeface="Consolas" charset="0"/>
                  <a:cs typeface="Consolas" charset="0"/>
                </a:rPr>
                <a:t>yield</a:t>
              </a:r>
            </a:p>
          </p:txBody>
        </p:sp>
        <p:sp>
          <p:nvSpPr>
            <p:cNvPr id="21509" name="Rectangle 8"/>
            <p:cNvSpPr>
              <a:spLocks noChangeArrowheads="1"/>
            </p:cNvSpPr>
            <p:nvPr/>
          </p:nvSpPr>
          <p:spPr bwMode="auto">
            <a:xfrm flipV="1">
              <a:off x="3811588" y="762000"/>
              <a:ext cx="1974850" cy="484188"/>
            </a:xfrm>
            <a:prstGeom prst="rect">
              <a:avLst/>
            </a:prstGeom>
            <a:solidFill>
              <a:srgbClr val="00FFFF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wrap="none" anchor="ctr"/>
            <a:lstStyle>
              <a:lvl1pPr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1pPr>
              <a:lvl2pPr marL="742950" indent="-28575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2pPr>
              <a:lvl3pPr marL="11430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3pPr>
              <a:lvl4pPr marL="16002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4pPr>
              <a:lvl5pPr marL="2057400" indent="-228600" algn="ctr" eaLnBrk="0" hangingPunct="0"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urier New" panose="02070309020205020404" pitchFamily="49" charset="0"/>
                </a:defRPr>
              </a:lvl9pPr>
            </a:lstStyle>
            <a:p>
              <a:r>
                <a:rPr lang="en-US" altLang="ko-KR" sz="1500" dirty="0" err="1">
                  <a:latin typeface="Consolas" charset="0"/>
                  <a:ea typeface="Consolas" charset="0"/>
                  <a:cs typeface="Consolas" charset="0"/>
                </a:rPr>
                <a:t>ComputePI</a:t>
              </a:r>
              <a:endParaRPr lang="en-US" altLang="ko-KR" sz="150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grpSp>
          <p:nvGrpSpPr>
            <p:cNvPr id="21510" name="Group 15"/>
            <p:cNvGrpSpPr>
              <a:grpSpLocks/>
            </p:cNvGrpSpPr>
            <p:nvPr/>
          </p:nvGrpSpPr>
          <p:grpSpPr bwMode="auto">
            <a:xfrm>
              <a:off x="6008724" y="1066218"/>
              <a:ext cx="387261" cy="1661108"/>
              <a:chOff x="4600" y="816"/>
              <a:chExt cx="245" cy="1152"/>
            </a:xfrm>
          </p:grpSpPr>
          <p:sp>
            <p:nvSpPr>
              <p:cNvPr id="21517" name="Text Box 11"/>
              <p:cNvSpPr txBox="1">
                <a:spLocks noChangeArrowheads="1"/>
              </p:cNvSpPr>
              <p:nvPr/>
            </p:nvSpPr>
            <p:spPr bwMode="auto">
              <a:xfrm rot="5400000">
                <a:off x="4222" y="1267"/>
                <a:ext cx="1002" cy="2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b="0" dirty="0">
                    <a:latin typeface="Gill Sans" charset="0"/>
                    <a:ea typeface="Gill Sans" charset="0"/>
                    <a:cs typeface="Gill Sans" charset="0"/>
                  </a:rPr>
                  <a:t>Stack growth</a:t>
                </a:r>
              </a:p>
            </p:txBody>
          </p:sp>
          <p:sp>
            <p:nvSpPr>
              <p:cNvPr id="21518" name="Line 10"/>
              <p:cNvSpPr>
                <a:spLocks noChangeShapeType="1"/>
              </p:cNvSpPr>
              <p:nvPr/>
            </p:nvSpPr>
            <p:spPr bwMode="auto">
              <a:xfrm>
                <a:off x="4608" y="816"/>
                <a:ext cx="0" cy="115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Courier New"/>
                  <a:cs typeface="Courier New"/>
                </a:endParaRPr>
              </a:p>
            </p:txBody>
          </p:sp>
        </p:grpSp>
        <p:grpSp>
          <p:nvGrpSpPr>
            <p:cNvPr id="364565" name="Group 21"/>
            <p:cNvGrpSpPr>
              <a:grpSpLocks/>
            </p:cNvGrpSpPr>
            <p:nvPr/>
          </p:nvGrpSpPr>
          <p:grpSpPr bwMode="auto">
            <a:xfrm>
              <a:off x="1931658" y="1435100"/>
              <a:ext cx="3848431" cy="1522413"/>
              <a:chOff x="1216" y="1056"/>
              <a:chExt cx="2432" cy="1056"/>
            </a:xfrm>
          </p:grpSpPr>
          <p:sp>
            <p:nvSpPr>
              <p:cNvPr id="21512" name="Rectangle 5"/>
              <p:cNvSpPr>
                <a:spLocks noChangeArrowheads="1"/>
              </p:cNvSpPr>
              <p:nvPr/>
            </p:nvSpPr>
            <p:spPr bwMode="auto">
              <a:xfrm flipV="1">
                <a:off x="2400" y="1584"/>
                <a:ext cx="1248" cy="240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dirty="0" err="1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run_new_thread</a:t>
                </a:r>
                <a:endParaRPr lang="en-US" altLang="ko-KR" sz="15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1513" name="Rectangle 6"/>
              <p:cNvSpPr>
                <a:spLocks noChangeArrowheads="1"/>
              </p:cNvSpPr>
              <p:nvPr/>
            </p:nvSpPr>
            <p:spPr bwMode="auto">
              <a:xfrm flipV="1">
                <a:off x="2400" y="1248"/>
                <a:ext cx="1248" cy="336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dirty="0" err="1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kernel_yield</a:t>
                </a:r>
                <a:endParaRPr lang="en-US" altLang="ko-KR" sz="1500" dirty="0">
                  <a:solidFill>
                    <a:schemeClr val="bg1"/>
                  </a:solidFill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1514" name="Arc 13"/>
              <p:cNvSpPr>
                <a:spLocks/>
              </p:cNvSpPr>
              <p:nvPr/>
            </p:nvSpPr>
            <p:spPr bwMode="auto">
              <a:xfrm flipH="1">
                <a:off x="2112" y="1056"/>
                <a:ext cx="288" cy="384"/>
              </a:xfrm>
              <a:custGeom>
                <a:avLst/>
                <a:gdLst>
                  <a:gd name="T0" fmla="*/ 0 w 21600"/>
                  <a:gd name="T1" fmla="*/ 0 h 43068"/>
                  <a:gd name="T2" fmla="*/ 0 w 21600"/>
                  <a:gd name="T3" fmla="*/ 3 h 43068"/>
                  <a:gd name="T4" fmla="*/ 0 w 21600"/>
                  <a:gd name="T5" fmla="*/ 2 h 4306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43068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</a:path>
                  <a:path w="21600" h="43068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cubicBezTo>
                      <a:pt x="21600" y="32607"/>
                      <a:pt x="13322" y="41853"/>
                      <a:pt x="2383" y="43068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500">
                  <a:latin typeface="Consolas" charset="0"/>
                  <a:ea typeface="Consolas" charset="0"/>
                  <a:cs typeface="Consolas" charset="0"/>
                </a:endParaRPr>
              </a:p>
            </p:txBody>
          </p:sp>
          <p:sp>
            <p:nvSpPr>
              <p:cNvPr id="21515" name="Text Box 14"/>
              <p:cNvSpPr txBox="1">
                <a:spLocks noChangeArrowheads="1"/>
              </p:cNvSpPr>
              <p:nvPr/>
            </p:nvSpPr>
            <p:spPr bwMode="auto">
              <a:xfrm>
                <a:off x="1216" y="1152"/>
                <a:ext cx="797" cy="26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2857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b="0" dirty="0">
                    <a:latin typeface="Gill Sans" charset="0"/>
                    <a:ea typeface="Gill Sans" charset="0"/>
                    <a:cs typeface="Gill Sans" charset="0"/>
                  </a:rPr>
                  <a:t>Trap to OS</a:t>
                </a:r>
              </a:p>
            </p:txBody>
          </p:sp>
          <p:sp>
            <p:nvSpPr>
              <p:cNvPr id="21516" name="Rectangle 19"/>
              <p:cNvSpPr>
                <a:spLocks noChangeArrowheads="1"/>
              </p:cNvSpPr>
              <p:nvPr/>
            </p:nvSpPr>
            <p:spPr bwMode="auto">
              <a:xfrm>
                <a:off x="2400" y="1824"/>
                <a:ext cx="1248" cy="288"/>
              </a:xfrm>
              <a:prstGeom prst="rect">
                <a:avLst/>
              </a:prstGeom>
              <a:solidFill>
                <a:srgbClr val="FF0000"/>
              </a:solidFill>
              <a:ln w="2857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1pPr>
                <a:lvl2pPr marL="742950" indent="-28575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2pPr>
                <a:lvl3pPr marL="11430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3pPr>
                <a:lvl4pPr marL="16002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4pPr>
                <a:lvl5pPr marL="2057400" indent="-228600" algn="ctr" eaLnBrk="0" hangingPunct="0"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urier New" panose="02070309020205020404" pitchFamily="49" charset="0"/>
                  </a:defRPr>
                </a:lvl9pPr>
              </a:lstStyle>
              <a:p>
                <a:r>
                  <a:rPr lang="en-US" altLang="ko-KR" sz="1500" dirty="0">
                    <a:solidFill>
                      <a:schemeClr val="bg1"/>
                    </a:solidFill>
                    <a:latin typeface="Consolas" charset="0"/>
                    <a:ea typeface="Consolas" charset="0"/>
                    <a:cs typeface="Consolas" charset="0"/>
                  </a:rPr>
                  <a:t>switch</a:t>
                </a: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0BBDC1-C70E-6D43-9A69-1ADB9DF4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09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>
                <a:ea typeface="Gulim" panose="020B0600000101010101" pitchFamily="34" charset="-127"/>
              </a:rPr>
              <a:t>The Context Switch Itself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Switch(</a:t>
            </a:r>
            <a:r>
              <a:rPr lang="en-US" altLang="ko-KR" sz="1667" b="1" dirty="0" err="1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tCur,tNew</a:t>
            </a: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) {</a:t>
            </a:r>
          </a:p>
          <a:p>
            <a:pPr>
              <a:buFontTx/>
              <a:buNone/>
            </a:pP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/* Unload old thread */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TCB[</a:t>
            </a:r>
            <a:r>
              <a:rPr lang="en-US" altLang="ko-KR" sz="1667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tCur</a:t>
            </a: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].regs.r7 = CPU.r7;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TCB[</a:t>
            </a:r>
            <a:r>
              <a:rPr lang="en-US" altLang="ko-KR" sz="1667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tCur</a:t>
            </a: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].regs.r0 = CPU.r0;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    TCB[</a:t>
            </a:r>
            <a:r>
              <a:rPr lang="en-US" altLang="ko-KR" sz="1667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tCur</a:t>
            </a: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</a:t>
            </a:r>
            <a:r>
              <a:rPr lang="en-US" altLang="ko-KR" sz="1667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regs.sp</a:t>
            </a: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</a:t>
            </a:r>
            <a:r>
              <a:rPr lang="en-US" altLang="ko-KR" sz="1667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CPU.sp</a:t>
            </a: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TCB[</a:t>
            </a:r>
            <a:r>
              <a:rPr lang="en-US" altLang="ko-KR" sz="1667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tCur</a:t>
            </a: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</a:t>
            </a:r>
            <a:r>
              <a:rPr lang="en-US" altLang="ko-KR" sz="1667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regs.retpc</a:t>
            </a: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</a:t>
            </a:r>
            <a:r>
              <a:rPr lang="en-US" altLang="ko-KR" sz="1667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CPU.retpc</a:t>
            </a: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; /*return </a:t>
            </a:r>
            <a:r>
              <a:rPr lang="en-US" altLang="ko-KR" sz="1667" b="1" dirty="0" err="1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addr</a:t>
            </a:r>
            <a:r>
              <a:rPr lang="en-US" altLang="ko-KR" sz="1667" b="1" dirty="0">
                <a:solidFill>
                  <a:srgbClr val="00B05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*/</a:t>
            </a:r>
          </a:p>
          <a:p>
            <a:pPr>
              <a:buFontTx/>
              <a:buNone/>
            </a:pPr>
            <a:endParaRPr lang="en-US" altLang="ko-KR" sz="1667" b="1" dirty="0">
              <a:solidFill>
                <a:schemeClr val="accent2"/>
              </a:solidFill>
              <a:latin typeface="Consolas" panose="020B0609020204030204" pitchFamily="49" charset="0"/>
              <a:ea typeface="Consolas" charset="0"/>
              <a:cs typeface="Consolas" panose="020B0609020204030204" pitchFamily="49" charset="0"/>
            </a:endParaRP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53FB25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</a:t>
            </a: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/* Load and execute new thread */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CPU.r7 = TCB[</a:t>
            </a:r>
            <a:r>
              <a:rPr lang="en-US" altLang="ko-KR" sz="1667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tNew</a:t>
            </a: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].regs.r7;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		…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CPU.r0 = TCB[</a:t>
            </a:r>
            <a:r>
              <a:rPr lang="en-US" altLang="ko-KR" sz="1667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tNew</a:t>
            </a: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].regs.r0;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</a:t>
            </a:r>
            <a:r>
              <a:rPr lang="en-US" altLang="ko-KR" sz="1667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CPU.sp</a:t>
            </a: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TCB[</a:t>
            </a:r>
            <a:r>
              <a:rPr lang="en-US" altLang="ko-KR" sz="1667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tNew</a:t>
            </a: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</a:t>
            </a:r>
            <a:r>
              <a:rPr lang="en-US" altLang="ko-KR" sz="1667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regs.sp</a:t>
            </a: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</a:t>
            </a:r>
            <a:r>
              <a:rPr lang="en-US" altLang="ko-KR" sz="1667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CPU.retpc</a:t>
            </a: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= TCB[</a:t>
            </a:r>
            <a:r>
              <a:rPr lang="en-US" altLang="ko-KR" sz="1667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tNew</a:t>
            </a: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].</a:t>
            </a:r>
            <a:r>
              <a:rPr lang="en-US" altLang="ko-KR" sz="1667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regs.retpc</a:t>
            </a: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   return; /* Return to </a:t>
            </a:r>
            <a:r>
              <a:rPr lang="en-US" altLang="ko-KR" sz="1667" b="1" dirty="0" err="1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CPU.retpc</a:t>
            </a:r>
            <a:r>
              <a:rPr lang="en-US" altLang="ko-KR" sz="1667" b="1" dirty="0">
                <a:solidFill>
                  <a:srgbClr val="C00000"/>
                </a:solidFill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 */</a:t>
            </a:r>
          </a:p>
          <a:p>
            <a:pPr>
              <a:buFontTx/>
              <a:buNone/>
            </a:pPr>
            <a:r>
              <a:rPr lang="en-US" altLang="ko-KR" sz="1667" b="1" dirty="0">
                <a:latin typeface="Consolas" panose="020B0609020204030204" pitchFamily="49" charset="0"/>
                <a:ea typeface="Consolas" charset="0"/>
                <a:cs typeface="Consolas" panose="020B0609020204030204" pitchFamily="49" charset="0"/>
              </a:rPr>
              <a:t>	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93EB89-A6FC-7242-A7DE-64578549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1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3E399-3B8B-EB4C-9F63-EF896390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A38B-2E8E-BD4A-927F-3832CEDD9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Variety of process management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fork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exec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wait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kill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sigaction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Process consists of two pieces</a:t>
            </a:r>
          </a:p>
          <a:p>
            <a:pPr marL="809593" lvl="1" indent="-428608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Address Space (Protection)</a:t>
            </a:r>
          </a:p>
          <a:p>
            <a:pPr marL="809593" lvl="1" indent="-428608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One or more threads (Concurrency)</a:t>
            </a:r>
          </a:p>
          <a:p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Scheduling: Threads move between queues</a:t>
            </a:r>
          </a:p>
          <a:p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Threads: multiple stacks per address space</a:t>
            </a:r>
          </a:p>
          <a:p>
            <a:pPr lvl="1"/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Context switch: Save/Restore registers, "return" from new thread's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switch</a:t>
            </a:r>
            <a:r>
              <a:rPr lang="en-US" dirty="0">
                <a:latin typeface="Gill Sans MT" panose="020B0502020104020203" pitchFamily="34" charset="77"/>
                <a:cs typeface="Consolas" panose="020B0609020204030204" pitchFamily="49" charset="0"/>
              </a:rPr>
              <a:t> routine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2AF12F-6B10-3F4A-8D27-301BF2DA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438A8-9EE1-EB49-8C1D-7DA51064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Simple 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C1F6D-E829-C948-B1B2-74499FA91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vCPU's share non-CPU resources</a:t>
            </a:r>
          </a:p>
          <a:p>
            <a:pPr lvl="1"/>
            <a:r>
              <a:rPr lang="en-US" dirty="0"/>
              <a:t>Memory, I/O Devices</a:t>
            </a:r>
          </a:p>
          <a:p>
            <a:r>
              <a:rPr lang="en-US" dirty="0"/>
              <a:t>Each thread can </a:t>
            </a:r>
            <a:r>
              <a:rPr lang="en-US" b="1" dirty="0"/>
              <a:t>read/write data of others</a:t>
            </a:r>
          </a:p>
          <a:p>
            <a:r>
              <a:rPr lang="en-US" dirty="0"/>
              <a:t>Threads </a:t>
            </a:r>
            <a:r>
              <a:rPr lang="en-US" b="1" dirty="0"/>
              <a:t>can overwrite OS functions</a:t>
            </a:r>
          </a:p>
          <a:p>
            <a:r>
              <a:rPr lang="en-US" dirty="0"/>
              <a:t>Unusable? No. This approach is used in</a:t>
            </a:r>
          </a:p>
          <a:p>
            <a:pPr lvl="1"/>
            <a:r>
              <a:rPr lang="en-US" dirty="0"/>
              <a:t>Embedded applications (</a:t>
            </a:r>
            <a:r>
              <a:rPr lang="en-US" dirty="0">
                <a:solidFill>
                  <a:srgbClr val="FF0000"/>
                </a:solidFill>
              </a:rPr>
              <a:t>but not all!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MacOS 1-9/Windows 3.1 (switch only with voluntary yield)</a:t>
            </a:r>
          </a:p>
          <a:p>
            <a:pPr lvl="1"/>
            <a:r>
              <a:rPr lang="en-US" dirty="0"/>
              <a:t>Windows 95-ME (switch with yield or timer)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940FD-18BD-5B4A-AA5A-7695E5D00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9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Fundamental OS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667" b="1" dirty="0"/>
              <a:t>Thread: Execution Context</a:t>
            </a:r>
          </a:p>
          <a:p>
            <a:pPr lvl="1"/>
            <a:r>
              <a:rPr lang="en-US" altLang="en-US" sz="2333" dirty="0"/>
              <a:t>Program Counter, Registers, Execution Flags, Stack</a:t>
            </a:r>
            <a:endParaRPr lang="en-US" sz="2333" dirty="0"/>
          </a:p>
          <a:p>
            <a:r>
              <a:rPr lang="en-US" sz="2667" b="1" dirty="0">
                <a:solidFill>
                  <a:srgbClr val="FF0000"/>
                </a:solidFill>
              </a:rPr>
              <a:t>Address space </a:t>
            </a:r>
            <a:r>
              <a:rPr lang="en-US" sz="2667" dirty="0">
                <a:solidFill>
                  <a:srgbClr val="FF0000"/>
                </a:solidFill>
              </a:rPr>
              <a:t>(with </a:t>
            </a:r>
            <a:r>
              <a:rPr lang="en-US" sz="2667" b="1" dirty="0">
                <a:solidFill>
                  <a:srgbClr val="FF0000"/>
                </a:solidFill>
              </a:rPr>
              <a:t>translation</a:t>
            </a:r>
            <a:r>
              <a:rPr lang="en-US" sz="2667" dirty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333" dirty="0">
                <a:solidFill>
                  <a:srgbClr val="FF0000"/>
                </a:solidFill>
              </a:rPr>
              <a:t>Program's view of memory is distinct from physical machine</a:t>
            </a:r>
          </a:p>
          <a:p>
            <a:r>
              <a:rPr lang="en-US" sz="2667" b="1" dirty="0"/>
              <a:t>Process: an instance of a running program</a:t>
            </a:r>
          </a:p>
          <a:p>
            <a:pPr lvl="1"/>
            <a:r>
              <a:rPr lang="en-US" sz="2333" dirty="0"/>
              <a:t>Address Space + One or more Threads</a:t>
            </a:r>
            <a:endParaRPr lang="en-US" sz="2333" i="1" dirty="0"/>
          </a:p>
          <a:p>
            <a:r>
              <a:rPr lang="en-US" sz="2667" b="1" dirty="0"/>
              <a:t>Dual mode operation / Protection</a:t>
            </a:r>
          </a:p>
          <a:p>
            <a:pPr lvl="1"/>
            <a:r>
              <a:rPr lang="en-US" sz="2333" dirty="0"/>
              <a:t>Only the “system” can access certain resources</a:t>
            </a:r>
          </a:p>
          <a:p>
            <a:pPr lvl="1"/>
            <a:r>
              <a:rPr lang="en-US" sz="2333" dirty="0"/>
              <a:t>Combined with translation, isolates programs from each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AEA82-139B-404A-B69A-216E4FFB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A3C3A-A029-4573-BC04-5DA27903A74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920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V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57200"/>
      </a:accent2>
      <a:accent3>
        <a:srgbClr val="A5A5A5"/>
      </a:accent3>
      <a:accent4>
        <a:srgbClr val="FFC000"/>
      </a:accent4>
      <a:accent5>
        <a:srgbClr val="DF1E43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accent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Helvetica" panose="020B0604020202020204" pitchFamily="34" charset="0"/>
            <a:cs typeface="Helvetica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32885</TotalTime>
  <Words>4007</Words>
  <Application>Microsoft Macintosh PowerPoint</Application>
  <PresentationFormat>On-screen Show (16:10)</PresentationFormat>
  <Paragraphs>969</Paragraphs>
  <Slides>72</Slides>
  <Notes>30</Notes>
  <HiddenSlides>19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7" baseType="lpstr">
      <vt:lpstr>Gulim</vt:lpstr>
      <vt:lpstr>MS PGothic</vt:lpstr>
      <vt:lpstr>Arial</vt:lpstr>
      <vt:lpstr>Calibri</vt:lpstr>
      <vt:lpstr>Comic Sans MS</vt:lpstr>
      <vt:lpstr>Consolas</vt:lpstr>
      <vt:lpstr>Courier</vt:lpstr>
      <vt:lpstr>Courier New</vt:lpstr>
      <vt:lpstr>Gill Sans</vt:lpstr>
      <vt:lpstr>Gill Sans Light</vt:lpstr>
      <vt:lpstr>Gill Sans MT</vt:lpstr>
      <vt:lpstr>Helvetica</vt:lpstr>
      <vt:lpstr>Trebuchet MS</vt:lpstr>
      <vt:lpstr>Wingdings</vt:lpstr>
      <vt:lpstr>Office Theme</vt:lpstr>
      <vt:lpstr>CS6456: Graduate Operating Systems</vt:lpstr>
      <vt:lpstr>Recall: What is an OS?</vt:lpstr>
      <vt:lpstr>OS Bottom Line: Run Programs</vt:lpstr>
      <vt:lpstr>Four Fundamental OS Concepts</vt:lpstr>
      <vt:lpstr>Threads of Control</vt:lpstr>
      <vt:lpstr>Multiprogramming - Multiple Threads of Control</vt:lpstr>
      <vt:lpstr>Illusion of Multiple Processors</vt:lpstr>
      <vt:lpstr>Very Simple Multiprogramming</vt:lpstr>
      <vt:lpstr>Four Fundamental OS Concepts</vt:lpstr>
      <vt:lpstr>Second OS Concept:  Address Space</vt:lpstr>
      <vt:lpstr>Address Space Translation</vt:lpstr>
      <vt:lpstr>Four Fundamental OS Concepts</vt:lpstr>
      <vt:lpstr>The Process</vt:lpstr>
      <vt:lpstr>Single and Multithreaded Processes</vt:lpstr>
      <vt:lpstr>Protection</vt:lpstr>
      <vt:lpstr>Four Fundamental OS Concepts</vt:lpstr>
      <vt:lpstr>Dual Mode Operation: HW Support</vt:lpstr>
      <vt:lpstr>UNIX Structure</vt:lpstr>
      <vt:lpstr>3 Types of U→K Mode Switches</vt:lpstr>
      <vt:lpstr>Where do mode transfers go?</vt:lpstr>
      <vt:lpstr>Implementing Safe Kernel Mode Transfers</vt:lpstr>
      <vt:lpstr>The Kernel Stack</vt:lpstr>
      <vt:lpstr>Before Interrupt</vt:lpstr>
      <vt:lpstr>During Interrupt</vt:lpstr>
      <vt:lpstr>How do we take interrupts safely?</vt:lpstr>
      <vt:lpstr>Kernel System Call Handler</vt:lpstr>
      <vt:lpstr>Example: Context switch and interrupt</vt:lpstr>
      <vt:lpstr>About to Switch</vt:lpstr>
      <vt:lpstr>User Code Running</vt:lpstr>
      <vt:lpstr>Handling Interrupt</vt:lpstr>
      <vt:lpstr>How do we switch between processes?</vt:lpstr>
      <vt:lpstr>Representing Processes: PCB</vt:lpstr>
      <vt:lpstr>Process Control Block</vt:lpstr>
      <vt:lpstr>Scheduler</vt:lpstr>
      <vt:lpstr>Process Operations</vt:lpstr>
      <vt:lpstr>What does "syscall" really mean?</vt:lpstr>
      <vt:lpstr>OS Run-Time Library</vt:lpstr>
      <vt:lpstr>A Narrow Waist</vt:lpstr>
      <vt:lpstr>POSIX/Unix</vt:lpstr>
      <vt:lpstr>Example: pid.c</vt:lpstr>
      <vt:lpstr>Process Management</vt:lpstr>
      <vt:lpstr>Creating Processes</vt:lpstr>
      <vt:lpstr>What happens when we use fork?</vt:lpstr>
      <vt:lpstr>Example: fork1.c</vt:lpstr>
      <vt:lpstr>Process Management</vt:lpstr>
      <vt:lpstr>fork2.c</vt:lpstr>
      <vt:lpstr>Process Management</vt:lpstr>
      <vt:lpstr>fork3.c</vt:lpstr>
      <vt:lpstr>Process Management</vt:lpstr>
      <vt:lpstr>Shell</vt:lpstr>
      <vt:lpstr>Process Management</vt:lpstr>
      <vt:lpstr>inf_loop.c</vt:lpstr>
      <vt:lpstr>Common POSIX Signals</vt:lpstr>
      <vt:lpstr>PowerPoint Presentation</vt:lpstr>
      <vt:lpstr>Multiplexing Processes</vt:lpstr>
      <vt:lpstr>Context Switch</vt:lpstr>
      <vt:lpstr>Lifecycle of a Process</vt:lpstr>
      <vt:lpstr>Scheduling: All About Queues</vt:lpstr>
      <vt:lpstr>Modern Processes: Multiple Threads</vt:lpstr>
      <vt:lpstr>So does the OS schedule processes or threads?</vt:lpstr>
      <vt:lpstr>Thread vs. Process State </vt:lpstr>
      <vt:lpstr>Execution Stack Review</vt:lpstr>
      <vt:lpstr>Shared vs. Per-Thread State</vt:lpstr>
      <vt:lpstr>Memory Footprint: Two Threads</vt:lpstr>
      <vt:lpstr>Threads Motivation</vt:lpstr>
      <vt:lpstr>Example for Threads</vt:lpstr>
      <vt:lpstr>Dispatch Loop</vt:lpstr>
      <vt:lpstr>Dispatch Loop</vt:lpstr>
      <vt:lpstr>Thread switching</vt:lpstr>
      <vt:lpstr>Stack for Yielding Thread</vt:lpstr>
      <vt:lpstr>The Context Switch Itself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Kai-Wei Chang</dc:creator>
  <cp:lastModifiedBy>Brad Campbell</cp:lastModifiedBy>
  <cp:revision>401</cp:revision>
  <dcterms:created xsi:type="dcterms:W3CDTF">2015-09-15T19:03:29Z</dcterms:created>
  <dcterms:modified xsi:type="dcterms:W3CDTF">2020-01-15T14:27:15Z</dcterms:modified>
</cp:coreProperties>
</file>