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1"/>
  </p:notesMasterIdLst>
  <p:sldIdLst>
    <p:sldId id="256" r:id="rId2"/>
    <p:sldId id="664" r:id="rId3"/>
    <p:sldId id="670" r:id="rId4"/>
    <p:sldId id="800" r:id="rId5"/>
    <p:sldId id="789" r:id="rId6"/>
    <p:sldId id="1042" r:id="rId7"/>
    <p:sldId id="786" r:id="rId8"/>
    <p:sldId id="790" r:id="rId9"/>
    <p:sldId id="787" r:id="rId10"/>
    <p:sldId id="766" r:id="rId11"/>
    <p:sldId id="767" r:id="rId12"/>
    <p:sldId id="768" r:id="rId13"/>
    <p:sldId id="769" r:id="rId14"/>
    <p:sldId id="791" r:id="rId15"/>
    <p:sldId id="792" r:id="rId16"/>
    <p:sldId id="793" r:id="rId17"/>
    <p:sldId id="736" r:id="rId18"/>
    <p:sldId id="794" r:id="rId19"/>
    <p:sldId id="639" r:id="rId20"/>
    <p:sldId id="771" r:id="rId21"/>
    <p:sldId id="774" r:id="rId22"/>
    <p:sldId id="775" r:id="rId23"/>
    <p:sldId id="796" r:id="rId24"/>
    <p:sldId id="797" r:id="rId25"/>
    <p:sldId id="799" r:id="rId26"/>
    <p:sldId id="801" r:id="rId27"/>
    <p:sldId id="278" r:id="rId28"/>
    <p:sldId id="822" r:id="rId29"/>
    <p:sldId id="802" r:id="rId30"/>
    <p:sldId id="803" r:id="rId31"/>
    <p:sldId id="804" r:id="rId32"/>
    <p:sldId id="805" r:id="rId33"/>
    <p:sldId id="806" r:id="rId34"/>
    <p:sldId id="807" r:id="rId35"/>
    <p:sldId id="808" r:id="rId36"/>
    <p:sldId id="809" r:id="rId37"/>
    <p:sldId id="810" r:id="rId38"/>
    <p:sldId id="811" r:id="rId39"/>
    <p:sldId id="812" r:id="rId40"/>
    <p:sldId id="813" r:id="rId41"/>
    <p:sldId id="814" r:id="rId42"/>
    <p:sldId id="816" r:id="rId43"/>
    <p:sldId id="817" r:id="rId44"/>
    <p:sldId id="818" r:id="rId45"/>
    <p:sldId id="819" r:id="rId46"/>
    <p:sldId id="820" r:id="rId47"/>
    <p:sldId id="1028" r:id="rId48"/>
    <p:sldId id="1030" r:id="rId49"/>
    <p:sldId id="852" r:id="rId50"/>
    <p:sldId id="1031" r:id="rId51"/>
    <p:sldId id="1033" r:id="rId52"/>
    <p:sldId id="1034" r:id="rId53"/>
    <p:sldId id="1035" r:id="rId54"/>
    <p:sldId id="1036" r:id="rId55"/>
    <p:sldId id="1037" r:id="rId56"/>
    <p:sldId id="1038" r:id="rId57"/>
    <p:sldId id="1039" r:id="rId58"/>
    <p:sldId id="1040" r:id="rId59"/>
    <p:sldId id="1041" r:id="rId6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2" autoAdjust="0"/>
    <p:restoredTop sz="95309"/>
  </p:normalViewPr>
  <p:slideViewPr>
    <p:cSldViewPr snapToGrid="0">
      <p:cViewPr varScale="1">
        <p:scale>
          <a:sx n="102" d="100"/>
          <a:sy n="102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715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9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909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6988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562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7D3955F-9E14-2048-A3C7-B473A3FD983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4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871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0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5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17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5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99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169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58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722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00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30" y="50989"/>
            <a:ext cx="6794500" cy="89504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Switching threads example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1" y="3168506"/>
            <a:ext cx="6731000" cy="198966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User code invokes </a:t>
            </a:r>
            <a:r>
              <a:rPr lang="en-US" altLang="ko-KR" dirty="0" err="1">
                <a:ea typeface="Gulim" panose="020B0600000101010101" pitchFamily="34" charset="-127"/>
              </a:rPr>
              <a:t>syscall</a:t>
            </a: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IO operation initiated (more later)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Run new thread, switch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Really, same thing as before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Gulim" panose="020B0600000101010101" pitchFamily="34" charset="-127"/>
              </a:rPr>
              <a:t>Just put the thread on a different queue</a:t>
            </a:r>
            <a:endParaRPr lang="ko-KR" altLang="en-US" dirty="0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4435740" y="994840"/>
            <a:ext cx="1651000" cy="5080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500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4435740" y="1502840"/>
            <a:ext cx="1651000" cy="4445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 sz="1500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2879715" y="1714507"/>
            <a:ext cx="3207026" cy="1268678"/>
            <a:chOff x="1216" y="1056"/>
            <a:chExt cx="2432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16" y="1152"/>
              <a:ext cx="79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6213776" y="1338314"/>
            <a:ext cx="322718" cy="1384256"/>
            <a:chOff x="4600" y="816"/>
            <a:chExt cx="245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222" y="1267"/>
              <a:ext cx="100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281B3C-194D-2E4F-BFE6-6DDF0427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2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Preempting a Thread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b="1" dirty="0">
                <a:ea typeface="Gulim" panose="020B0600000101010101" pitchFamily="34" charset="-127"/>
              </a:rPr>
              <a:t>Interrupts</a:t>
            </a:r>
            <a:r>
              <a:rPr lang="en-US" altLang="ko-KR" dirty="0">
                <a:ea typeface="Gulim" panose="020B0600000101010101" pitchFamily="34" charset="-127"/>
              </a:rPr>
              <a:t>: signals from hardware or software that stop the running code and jump to kernel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Timer: like an alarm clock that goes off every some milliseconds (tick)</a:t>
            </a:r>
          </a:p>
          <a:p>
            <a:pPr lvl="1"/>
            <a:endParaRPr lang="en-US" altLang="ko-KR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Interrupt is a hardware-invoked mode switch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Handled immediately, no scheduling required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6897C-71EF-6143-8680-8D96CBAC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7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736990" y="1265596"/>
            <a:ext cx="2405337" cy="12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1667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3614082" y="1254535"/>
            <a:ext cx="1849438" cy="862542"/>
            <a:chOff x="2093" y="903"/>
            <a:chExt cx="1398" cy="652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75" y="903"/>
              <a:ext cx="1109" cy="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1667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1667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3535041" y="3344281"/>
            <a:ext cx="1905000" cy="784490"/>
            <a:chOff x="2064" y="2467"/>
            <a:chExt cx="1440" cy="593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241" y="2467"/>
              <a:ext cx="1030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Enable all </a:t>
              </a:r>
              <a:r>
                <a:rPr lang="en-US" altLang="ko-KR" sz="1667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1667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1667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5191127" y="796403"/>
            <a:ext cx="3065200" cy="3862917"/>
            <a:chOff x="3398" y="423"/>
            <a:chExt cx="2317" cy="2920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398" y="423"/>
              <a:ext cx="1980" cy="2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Raise priority 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(set mask)</a:t>
              </a:r>
            </a:p>
            <a:p>
              <a:pPr algn="l"/>
              <a:r>
                <a:rPr lang="en-US" altLang="ko-KR" sz="1667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1667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1667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 algn="l"/>
              <a:r>
                <a:rPr lang="en-US" altLang="ko-KR" sz="1500" dirty="0">
                  <a:solidFill>
                    <a:srgbClr val="00B050"/>
                  </a:solidFill>
                  <a:latin typeface="Consolas" charset="0"/>
                  <a:ea typeface="Consolas" charset="0"/>
                  <a:cs typeface="Consolas" charset="0"/>
                </a:rPr>
                <a:t>Transfer Network Packet 	from hardware</a:t>
              </a:r>
              <a:br>
                <a:rPr lang="en-US" altLang="ko-KR" sz="1500" dirty="0">
                  <a:solidFill>
                    <a:srgbClr val="00B050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sz="1500" dirty="0">
                  <a:solidFill>
                    <a:srgbClr val="00B050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1667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1667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1667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1667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1667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Restore priority 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	(clear Mask)</a:t>
              </a:r>
            </a:p>
            <a:p>
              <a:pPr algn="l"/>
              <a:r>
                <a:rPr lang="en-US" altLang="ko-KR" sz="1667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13" y="1759"/>
              <a:ext cx="170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0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0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04FE0-20E4-384B-8D5F-40E9D7C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4294967295"/>
          </p:nvPr>
        </p:nvSpPr>
        <p:spPr>
          <a:xfrm>
            <a:off x="939452" y="4600575"/>
            <a:ext cx="6611760" cy="12700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sz="1800" dirty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sz="1800" dirty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sz="2000" dirty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842698" y="1492258"/>
            <a:ext cx="3144575" cy="2203981"/>
            <a:chOff x="113" y="939"/>
            <a:chExt cx="2377" cy="1666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13" y="939"/>
              <a:ext cx="712" cy="1666"/>
              <a:chOff x="134" y="939"/>
              <a:chExt cx="712" cy="1666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67" y="1640"/>
                <a:ext cx="1666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67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2"/>
              <a:ext cx="167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333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1736990" y="2714255"/>
            <a:ext cx="2405337" cy="139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1667" b="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1667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Switching Threads from Interrupts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Prevent thread from running forever with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b="1" dirty="0">
                <a:ea typeface="굴림" panose="020B0600000101010101" pitchFamily="34" charset="-127"/>
              </a:rPr>
              <a:t>timer interrupt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lvl="1"/>
            <a:endParaRPr lang="en-US" altLang="ko-KR" dirty="0">
              <a:ea typeface="굴림" panose="020B0600000101010101" pitchFamily="34" charset="-127"/>
            </a:endParaRPr>
          </a:p>
          <a:p>
            <a:pPr marL="0" indent="0">
              <a:buNone/>
            </a:pP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Same thing from IO interrupts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Example: immediately start process waiting for keypress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670C8-270A-6249-BB42-38D83687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2352147" y="1555754"/>
            <a:ext cx="3627438" cy="1480344"/>
            <a:chOff x="1094" y="576"/>
            <a:chExt cx="2742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094" y="736"/>
              <a:ext cx="2362" cy="959"/>
              <a:chOff x="1279" y="1056"/>
              <a:chExt cx="236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79" y="1152"/>
                <a:ext cx="67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2" y="627"/>
              <a:ext cx="244" cy="1046"/>
              <a:chOff x="4599" y="816"/>
              <a:chExt cx="245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221" y="1267"/>
                <a:ext cx="100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184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F084-3F10-2D4B-9A78-2BF4C60BD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Far: Kernel-Supported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4665-3D07-A845-B6AD-6B4442AE3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4" y="878541"/>
            <a:ext cx="7456191" cy="3626115"/>
          </a:xfrm>
        </p:spPr>
        <p:txBody>
          <a:bodyPr>
            <a:normAutofit/>
          </a:bodyPr>
          <a:lstStyle/>
          <a:p>
            <a:r>
              <a:rPr lang="en-US" sz="2400" dirty="0"/>
              <a:t>Each thread has a </a:t>
            </a:r>
            <a:r>
              <a:rPr lang="en-US" sz="2400" b="1" dirty="0"/>
              <a:t>thread control block</a:t>
            </a:r>
          </a:p>
          <a:p>
            <a:pPr lvl="1"/>
            <a:r>
              <a:rPr lang="en-US" sz="2000" dirty="0"/>
              <a:t>CPU registers, including PC, pointer to stack</a:t>
            </a:r>
          </a:p>
          <a:p>
            <a:pPr lvl="1"/>
            <a:r>
              <a:rPr lang="en-US" sz="2000" dirty="0"/>
              <a:t>Scheduling info: priority, etc.</a:t>
            </a:r>
          </a:p>
          <a:p>
            <a:pPr lvl="1"/>
            <a:r>
              <a:rPr lang="en-US" sz="2000" dirty="0"/>
              <a:t>Pointer to </a:t>
            </a:r>
            <a:r>
              <a:rPr lang="en-US" sz="2000" b="1" dirty="0"/>
              <a:t>Process control block</a:t>
            </a:r>
          </a:p>
          <a:p>
            <a:r>
              <a:rPr lang="en-US" sz="2400" dirty="0"/>
              <a:t>OS scheduler uses TCBs, not PCBs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4368C-0085-4E49-BAA1-8851042F7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02" y="3029508"/>
            <a:ext cx="5495396" cy="24350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AAA2E-D8A9-514F-B8E6-CFA894BD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244-474E-134D-A32E-CC6479AF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005" y="95254"/>
            <a:ext cx="6572250" cy="1104636"/>
          </a:xfrm>
        </p:spPr>
        <p:txBody>
          <a:bodyPr/>
          <a:lstStyle/>
          <a:p>
            <a:r>
              <a:rPr lang="en-US" dirty="0"/>
              <a:t>Kernel-Supported Threads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7CB266-FA8F-4441-9E85-19F786429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3"/>
          <a:stretch/>
        </p:blipFill>
        <p:spPr>
          <a:xfrm>
            <a:off x="1725745" y="1048326"/>
            <a:ext cx="5692510" cy="4597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96364-0CC3-8F46-B0D1-53BDBC88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7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2CF8-03AE-1C41-8F3E-F980DBEB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Kernel-Supported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7F29-2F02-0B4A-9607-467A7CA2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6" y="1209628"/>
            <a:ext cx="7345659" cy="3626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Threads run and block (e.g., on I/O) independently</a:t>
            </a:r>
          </a:p>
          <a:p>
            <a:r>
              <a:rPr lang="en-US" dirty="0"/>
              <a:t>One process may have multiple threads waiting on different things</a:t>
            </a:r>
          </a:p>
          <a:p>
            <a:r>
              <a:rPr lang="en-US" dirty="0"/>
              <a:t>Two mode switches for every context switch (expensive)</a:t>
            </a:r>
          </a:p>
          <a:p>
            <a:r>
              <a:rPr lang="en-US" dirty="0"/>
              <a:t>Create threads with </a:t>
            </a:r>
            <a:r>
              <a:rPr lang="en-US" dirty="0" err="1"/>
              <a:t>syscalls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Alternative: multiplex several streams of execution (at user level) on top of a single kernel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EF738-3A08-CD45-9224-0B0AE559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8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User-Mode Threads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User program contains its own</a:t>
            </a:r>
            <a:br>
              <a:rPr lang="en-US" altLang="ko-KR" dirty="0"/>
            </a:br>
            <a:r>
              <a:rPr lang="en-US" altLang="ko-KR" dirty="0"/>
              <a:t>scheduler</a:t>
            </a:r>
            <a:endParaRPr lang="en-US" altLang="ko-KR" sz="1667" dirty="0"/>
          </a:p>
          <a:p>
            <a:r>
              <a:rPr lang="en-US" altLang="ko-KR" dirty="0"/>
              <a:t>Several user threads per kernel thread</a:t>
            </a:r>
          </a:p>
          <a:p>
            <a:r>
              <a:rPr lang="en-US" altLang="ko-KR" dirty="0"/>
              <a:t>User threads may be scheduled</a:t>
            </a:r>
            <a:br>
              <a:rPr lang="en-US" altLang="ko-KR" dirty="0"/>
            </a:br>
            <a:r>
              <a:rPr lang="en-US" altLang="ko-KR" dirty="0"/>
              <a:t>non-preemptively</a:t>
            </a:r>
          </a:p>
          <a:p>
            <a:pPr lvl="1"/>
            <a:r>
              <a:rPr lang="en-US" altLang="ko-KR" dirty="0"/>
              <a:t>Only switch on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</a:p>
          <a:p>
            <a:r>
              <a:rPr lang="en-US" altLang="ko-KR" dirty="0">
                <a:cs typeface="Consolas" panose="020B0609020204030204" pitchFamily="49" charset="0"/>
              </a:rPr>
              <a:t>Context switches cheaper</a:t>
            </a:r>
          </a:p>
          <a:p>
            <a:pPr lvl="1"/>
            <a:r>
              <a:rPr lang="en-US" altLang="ko-KR" dirty="0">
                <a:cs typeface="Consolas" panose="020B0609020204030204" pitchFamily="49" charset="0"/>
              </a:rPr>
              <a:t>Copy registers and jump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altLang="ko-KR" dirty="0">
                <a:cs typeface="Consolas" panose="020B0609020204030204" pitchFamily="49" charset="0"/>
              </a:rPr>
              <a:t> in </a:t>
            </a:r>
            <a:r>
              <a:rPr lang="en-US" altLang="ko-KR" dirty="0" err="1">
                <a:cs typeface="Consolas" panose="020B0609020204030204" pitchFamily="49" charset="0"/>
              </a:rPr>
              <a:t>userspace</a:t>
            </a:r>
            <a:r>
              <a:rPr lang="en-US" altLang="ko-KR" dirty="0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C865B-630C-484D-A4DB-4D28ECB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6508054" y="1098145"/>
            <a:ext cx="2413000" cy="2365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12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User-Mode Threads: Problems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One user-level thread blocks on I/O: they all do</a:t>
            </a:r>
            <a:endParaRPr lang="en-US" altLang="ko-KR" sz="1600" dirty="0"/>
          </a:p>
          <a:p>
            <a:pPr lvl="1"/>
            <a:r>
              <a:rPr lang="en-US" altLang="ko-KR" sz="2000" dirty="0"/>
              <a:t>Kernel cannot adjust scheduling among threads it doesn’t know about</a:t>
            </a:r>
          </a:p>
          <a:p>
            <a:r>
              <a:rPr lang="en-US" altLang="ko-KR" sz="2400" dirty="0"/>
              <a:t>Multiple Cores?</a:t>
            </a:r>
          </a:p>
          <a:p>
            <a:r>
              <a:rPr lang="en-US" altLang="ko-KR" sz="2400" dirty="0"/>
              <a:t>Can't completely avoid blocking (</a:t>
            </a:r>
            <a:r>
              <a:rPr lang="en-US" altLang="ko-KR" sz="2400" dirty="0" err="1"/>
              <a:t>syscalls</a:t>
            </a:r>
            <a:r>
              <a:rPr lang="en-US" altLang="ko-KR" sz="2400" dirty="0"/>
              <a:t>, page fault)</a:t>
            </a:r>
            <a:endParaRPr lang="en-US" altLang="ko-KR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2400" dirty="0">
                <a:cs typeface="Consolas" panose="020B0609020204030204" pitchFamily="49" charset="0"/>
              </a:rPr>
              <a:t>Solution: </a:t>
            </a:r>
            <a:r>
              <a:rPr lang="en-US" altLang="ko-KR" sz="2400" i="1" dirty="0">
                <a:cs typeface="Consolas" panose="020B0609020204030204" pitchFamily="49" charset="0"/>
              </a:rPr>
              <a:t>Scheduler Activations</a:t>
            </a:r>
          </a:p>
          <a:p>
            <a:pPr lvl="1"/>
            <a:r>
              <a:rPr lang="en-US" altLang="ko-KR" sz="2000" dirty="0">
                <a:cs typeface="Consolas" panose="020B0609020204030204" pitchFamily="49" charset="0"/>
              </a:rPr>
              <a:t>Have kernel inform user-level scheduler when a thread blocks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C9F58-B3BA-0E48-BB92-E1B3F93F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402" y="0"/>
            <a:ext cx="7104364" cy="1086493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Some Threading Models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841500" y="2796173"/>
            <a:ext cx="2413000" cy="2365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619500" y="1208674"/>
            <a:ext cx="3746500" cy="140096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143500" y="2796174"/>
            <a:ext cx="2730500" cy="237860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079500" y="1589673"/>
            <a:ext cx="22525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Simple One-to-One</a:t>
            </a:r>
          </a:p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Threading Model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095500" y="5209173"/>
            <a:ext cx="15853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Many-to-One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566834" y="5232986"/>
            <a:ext cx="16668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Many-to-Many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53EC4-D9AF-C041-9528-108887D83F0E}"/>
              </a:ext>
            </a:extLst>
          </p:cNvPr>
          <p:cNvSpPr/>
          <p:nvPr/>
        </p:nvSpPr>
        <p:spPr>
          <a:xfrm>
            <a:off x="1079500" y="948895"/>
            <a:ext cx="6436591" cy="17549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48D75-55FE-E147-9801-2A6905D50D42}"/>
              </a:ext>
            </a:extLst>
          </p:cNvPr>
          <p:cNvSpPr txBox="1"/>
          <p:nvPr/>
        </p:nvSpPr>
        <p:spPr>
          <a:xfrm>
            <a:off x="1189181" y="2259079"/>
            <a:ext cx="4294909" cy="400110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Almost all current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32086-DC04-9A44-8D55-8233775A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9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Threads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2C6808-C965-9F44-8870-747004FE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896317" y="786141"/>
            <a:ext cx="989373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2004921" y="3580141"/>
            <a:ext cx="1841500" cy="5080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385921" y="3580141"/>
            <a:ext cx="1079500" cy="50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sz="150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3846421" y="3643641"/>
            <a:ext cx="46198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1144596" y="4835539"/>
            <a:ext cx="825500" cy="635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sz="150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 flipH="1">
            <a:off x="1557346" y="4088141"/>
            <a:ext cx="1368325" cy="74739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4178674" y="4066924"/>
            <a:ext cx="1016000" cy="571500"/>
          </a:xfrm>
          <a:prstGeom prst="wedgeRectCallout">
            <a:avLst>
              <a:gd name="adj1" fmla="val -91057"/>
              <a:gd name="adj2" fmla="val 172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1500" dirty="0">
                <a:latin typeface="Gill Sans Light"/>
                <a:cs typeface="Gill Sans Light"/>
              </a:rPr>
              <a:t>4 threads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512671" y="1103641"/>
            <a:ext cx="1968500" cy="20955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1782671" y="2056141"/>
            <a:ext cx="5715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67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167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1782671" y="1611641"/>
            <a:ext cx="5715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67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639671" y="1548141"/>
            <a:ext cx="381000" cy="15240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333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1274671" y="1548141"/>
            <a:ext cx="381000" cy="15240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333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957171" y="2119641"/>
            <a:ext cx="3978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766671" y="1112902"/>
            <a:ext cx="7393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830171" y="1436067"/>
            <a:ext cx="306153" cy="1120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1136324" y="1436067"/>
            <a:ext cx="328847" cy="1120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3404567" y="786141"/>
            <a:ext cx="1047082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3020921" y="1103641"/>
            <a:ext cx="1968500" cy="20955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4290921" y="2056141"/>
            <a:ext cx="5715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67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167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4290921" y="1611641"/>
            <a:ext cx="5715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167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3147921" y="1548141"/>
            <a:ext cx="381000" cy="15240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333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3782921" y="1548141"/>
            <a:ext cx="381000" cy="15240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333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3465421" y="2119641"/>
            <a:ext cx="39786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667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3274921" y="1112902"/>
            <a:ext cx="73930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1500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3338421" y="1436067"/>
            <a:ext cx="306153" cy="1120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3644574" y="1436067"/>
            <a:ext cx="328847" cy="11207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2576421" y="2056141"/>
            <a:ext cx="484428" cy="45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333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2925671" y="3072141"/>
            <a:ext cx="412750" cy="50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830171" y="3072141"/>
            <a:ext cx="2190750" cy="50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1465171" y="3072141"/>
            <a:ext cx="1555750" cy="50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2925671" y="3072141"/>
            <a:ext cx="1047750" cy="508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639671" y="2691141"/>
            <a:ext cx="381000" cy="317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833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833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1274671" y="2691141"/>
            <a:ext cx="381000" cy="317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3782921" y="2691141"/>
            <a:ext cx="381000" cy="317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3147921" y="2691141"/>
            <a:ext cx="381000" cy="3175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833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5AE9D0-05DA-2E43-9A9A-0BF220EB15E1}"/>
              </a:ext>
            </a:extLst>
          </p:cNvPr>
          <p:cNvSpPr/>
          <p:nvPr/>
        </p:nvSpPr>
        <p:spPr bwMode="auto">
          <a:xfrm>
            <a:off x="2097096" y="4842204"/>
            <a:ext cx="825500" cy="635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sz="150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D8FF9-D88C-3445-8F67-4D3CDC367C33}"/>
              </a:ext>
            </a:extLst>
          </p:cNvPr>
          <p:cNvSpPr/>
          <p:nvPr/>
        </p:nvSpPr>
        <p:spPr bwMode="auto">
          <a:xfrm>
            <a:off x="3052671" y="4842204"/>
            <a:ext cx="825500" cy="635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sz="150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2C669E-8057-5141-A1C8-557C8C16E114}"/>
              </a:ext>
            </a:extLst>
          </p:cNvPr>
          <p:cNvSpPr/>
          <p:nvPr/>
        </p:nvSpPr>
        <p:spPr bwMode="auto">
          <a:xfrm>
            <a:off x="4008246" y="4835539"/>
            <a:ext cx="825500" cy="635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sz="150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sz="150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2F084A93-4232-E548-8D8C-B4BF4E7CFAAA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 flipH="1">
            <a:off x="2509846" y="4088141"/>
            <a:ext cx="415825" cy="754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84DDE51C-3742-2547-B237-D8158404B844}"/>
              </a:ext>
            </a:extLst>
          </p:cNvPr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2925671" y="4088141"/>
            <a:ext cx="539750" cy="7540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C1FC75E1-CF80-594D-888D-5AD38E189075}"/>
              </a:ext>
            </a:extLst>
          </p:cNvPr>
          <p:cNvCxnSpPr>
            <a:cxnSpLocks noChangeShapeType="1"/>
            <a:stCxn id="47" idx="4"/>
            <a:endCxn id="52" idx="0"/>
          </p:cNvCxnSpPr>
          <p:nvPr/>
        </p:nvCxnSpPr>
        <p:spPr bwMode="auto">
          <a:xfrm>
            <a:off x="2925671" y="4088141"/>
            <a:ext cx="1495325" cy="74739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41CCA5-A071-6242-A622-410AE7D0FB33}"/>
              </a:ext>
            </a:extLst>
          </p:cNvPr>
          <p:cNvSpPr/>
          <p:nvPr/>
        </p:nvSpPr>
        <p:spPr>
          <a:xfrm>
            <a:off x="2163228" y="4226411"/>
            <a:ext cx="1625341" cy="19510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2A4E96CD-FF33-494D-AA8E-8799B2103E9A}"/>
              </a:ext>
            </a:extLst>
          </p:cNvPr>
          <p:cNvSpPr txBox="1">
            <a:spLocks/>
          </p:cNvSpPr>
          <p:nvPr/>
        </p:nvSpPr>
        <p:spPr>
          <a:xfrm>
            <a:off x="5135302" y="1042868"/>
            <a:ext cx="3405448" cy="4068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ea typeface="ＭＳ Ｐゴシック" charset="-128"/>
              </a:rPr>
              <a:t>Switch overhead: 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Same process:  </a:t>
            </a:r>
            <a:r>
              <a:rPr lang="en-US" sz="2000" b="1" dirty="0"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Different proc: </a:t>
            </a:r>
            <a:r>
              <a:rPr lang="en-US" sz="2000" b="1" dirty="0">
                <a:ea typeface="ＭＳ Ｐゴシック" charset="-128"/>
              </a:rPr>
              <a:t>high</a:t>
            </a:r>
            <a:endParaRPr lang="en-US" sz="2000" dirty="0">
              <a:ea typeface="ＭＳ Ｐゴシック" charset="-128"/>
            </a:endParaRPr>
          </a:p>
          <a:p>
            <a:pPr>
              <a:defRPr/>
            </a:pPr>
            <a:r>
              <a:rPr lang="en-US" sz="2400" dirty="0">
                <a:ea typeface="ＭＳ Ｐゴシック" charset="-128"/>
              </a:rPr>
              <a:t>Protection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Same proc: </a:t>
            </a:r>
            <a:r>
              <a:rPr lang="en-US" sz="2000" b="1" dirty="0">
                <a:ea typeface="ＭＳ Ｐゴシック" charset="-128"/>
              </a:rPr>
              <a:t>low</a:t>
            </a:r>
            <a:endParaRPr lang="en-US" sz="2000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Different proc: </a:t>
            </a:r>
            <a:r>
              <a:rPr lang="en-US" sz="2000" b="1" dirty="0">
                <a:ea typeface="ＭＳ Ｐゴシック" charset="-128"/>
              </a:rPr>
              <a:t>high</a:t>
            </a:r>
            <a:endParaRPr lang="en-US" sz="200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defRPr/>
            </a:pPr>
            <a:r>
              <a:rPr lang="en-US" sz="2400" dirty="0">
                <a:ea typeface="ＭＳ Ｐゴシック" charset="-128"/>
              </a:rPr>
              <a:t>Sharing overhead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Same proc: </a:t>
            </a:r>
            <a:r>
              <a:rPr lang="en-US" sz="2000" b="1" dirty="0">
                <a:ea typeface="ＭＳ Ｐゴシック" charset="-128"/>
              </a:rPr>
              <a:t>low</a:t>
            </a:r>
          </a:p>
          <a:p>
            <a:pPr lvl="1">
              <a:defRPr/>
            </a:pPr>
            <a:r>
              <a:rPr lang="en-US" sz="2000" dirty="0">
                <a:ea typeface="ＭＳ Ｐゴシック" charset="-128"/>
              </a:rPr>
              <a:t>Different proc: </a:t>
            </a:r>
            <a:r>
              <a:rPr lang="en-US" sz="2000" b="1" dirty="0">
                <a:ea typeface="ＭＳ Ｐゴシック" charset="-128"/>
              </a:rPr>
              <a:t>high</a:t>
            </a:r>
            <a:endParaRPr lang="en-U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6210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B13CF71-B757-B24F-B57E-D2015389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abstraction…and its limitations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1277A-E107-BE45-9E3B-FD4940DA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076700"/>
            <a:ext cx="7416800" cy="13335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Illusion: Infinite number of processors</a:t>
            </a:r>
          </a:p>
          <a:p>
            <a:r>
              <a:rPr lang="en-US" dirty="0"/>
              <a:t>Reality: Threads execute with variable “speed”</a:t>
            </a:r>
          </a:p>
          <a:p>
            <a:pPr lvl="1"/>
            <a:r>
              <a:rPr lang="en-US" dirty="0"/>
              <a:t>Programs must be designed to work with any schedule</a:t>
            </a:r>
          </a:p>
        </p:txBody>
      </p:sp>
      <p:pic>
        <p:nvPicPr>
          <p:cNvPr id="4" name="Content Placeholder 3" descr="threadAbstraction.pdf"/>
          <p:cNvPicPr>
            <a:picLocks noChangeAspect="1"/>
          </p:cNvPicPr>
          <p:nvPr/>
        </p:nvPicPr>
        <p:blipFill>
          <a:blip r:embed="rId3"/>
          <a:srcRect t="-15885" b="-15885"/>
          <a:stretch>
            <a:fillRect/>
          </a:stretch>
        </p:blipFill>
        <p:spPr>
          <a:xfrm>
            <a:off x="964877" y="664320"/>
            <a:ext cx="6858000" cy="37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vs. Processor 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6F38-F13F-F449-9B4F-490EE74D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  <p:pic>
        <p:nvPicPr>
          <p:cNvPr id="4" name="Content Placeholder 3" descr="threadSuspend2.pdf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-2079" r="-1487" b="12642"/>
          <a:stretch/>
        </p:blipFill>
        <p:spPr>
          <a:xfrm>
            <a:off x="801664" y="1165225"/>
            <a:ext cx="7018338" cy="4181475"/>
          </a:xfrm>
        </p:spPr>
      </p:pic>
    </p:spTree>
    <p:extLst>
      <p:ext uri="{BB962C8B-B14F-4D97-AF65-F5344CB8AC3E}">
        <p14:creationId xmlns:p14="http://schemas.microsoft.com/office/powerpoint/2010/main" val="229769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Possible executions due to multiprogramming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F579D7-E09B-F748-9209-8EC10680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  <p:pic>
        <p:nvPicPr>
          <p:cNvPr id="6" name="Content Placeholder 5" descr="unpredictableSpeed.pdf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733" r="4148" b="59621"/>
          <a:stretch/>
        </p:blipFill>
        <p:spPr>
          <a:xfrm>
            <a:off x="190500" y="608773"/>
            <a:ext cx="5446089" cy="1421497"/>
          </a:xfr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C858D6C-5F71-1247-90A9-562B92220CF5}"/>
              </a:ext>
            </a:extLst>
          </p:cNvPr>
          <p:cNvSpPr txBox="1">
            <a:spLocks noChangeArrowheads="1"/>
          </p:cNvSpPr>
          <p:nvPr/>
        </p:nvSpPr>
        <p:spPr>
          <a:xfrm>
            <a:off x="824313" y="3767074"/>
            <a:ext cx="7258843" cy="2226463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>
                <a:ea typeface="Gulim" panose="020B0600000101010101" pitchFamily="34" charset="-127"/>
                <a:sym typeface="Symbol" panose="05050102010706020507" pitchFamily="18" charset="2"/>
              </a:rPr>
              <a:t>Scheduler can run threads in any order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sz="2000">
                <a:ea typeface="Gulim" panose="020B0600000101010101" pitchFamily="34" charset="-127"/>
                <a:sym typeface="Symbol" panose="05050102010706020507" pitchFamily="18" charset="2"/>
              </a:rPr>
              <a:t>And with multiple cores: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>
                <a:ea typeface="Gulim" panose="020B0600000101010101" pitchFamily="34" charset="-127"/>
                <a:sym typeface="Symbol" panose="05050102010706020507" pitchFamily="18" charset="2"/>
              </a:rPr>
              <a:t>Even more interleaving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sz="1800">
                <a:ea typeface="Gulim" panose="020B0600000101010101" pitchFamily="34" charset="-127"/>
                <a:sym typeface="Symbol" panose="05050102010706020507" pitchFamily="18" charset="2"/>
              </a:rPr>
              <a:t>Could truly be running at the same time</a:t>
            </a:r>
            <a:endParaRPr lang="en-US" altLang="ko-KR" sz="1800" dirty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7" name="Group 70">
            <a:extLst>
              <a:ext uri="{FF2B5EF4-FFF2-40B4-BE49-F238E27FC236}">
                <a16:creationId xmlns:a16="http://schemas.microsoft.com/office/drawing/2014/main" id="{F57511A3-A89E-0C46-96EB-2DC8FF59CDE5}"/>
              </a:ext>
            </a:extLst>
          </p:cNvPr>
          <p:cNvGrpSpPr>
            <a:grpSpLocks/>
          </p:cNvGrpSpPr>
          <p:nvPr/>
        </p:nvGrpSpPr>
        <p:grpSpPr bwMode="auto">
          <a:xfrm>
            <a:off x="872599" y="2277562"/>
            <a:ext cx="6701896" cy="1079500"/>
            <a:chOff x="310" y="3264"/>
            <a:chExt cx="5066" cy="816"/>
          </a:xfrm>
        </p:grpSpPr>
        <p:grpSp>
          <p:nvGrpSpPr>
            <p:cNvPr id="8" name="Group 62">
              <a:extLst>
                <a:ext uri="{FF2B5EF4-FFF2-40B4-BE49-F238E27FC236}">
                  <a16:creationId xmlns:a16="http://schemas.microsoft.com/office/drawing/2014/main" id="{ED0B49C6-0D8B-9F46-B4FC-E702991E0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264"/>
              <a:ext cx="2640" cy="244"/>
              <a:chOff x="2208" y="3105"/>
              <a:chExt cx="2640" cy="244"/>
            </a:xfrm>
          </p:grpSpPr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2F819F5F-24CC-CA44-98C2-43563FAFD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ine 11">
                <a:extLst>
                  <a:ext uri="{FF2B5EF4-FFF2-40B4-BE49-F238E27FC236}">
                    <a16:creationId xmlns:a16="http://schemas.microsoft.com/office/drawing/2014/main" id="{E4CD09D6-BC20-224A-B2F9-7E8C41820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Line 14">
                <a:extLst>
                  <a:ext uri="{FF2B5EF4-FFF2-40B4-BE49-F238E27FC236}">
                    <a16:creationId xmlns:a16="http://schemas.microsoft.com/office/drawing/2014/main" id="{57508ABB-0336-2343-AED9-4E67D9427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E83E57AA-58A8-7B4D-87F9-C6DD477BF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0F46EA34-6FA4-7A48-BA72-06EC4452D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9" name="Text Box 22">
                <a:extLst>
                  <a:ext uri="{FF2B5EF4-FFF2-40B4-BE49-F238E27FC236}">
                    <a16:creationId xmlns:a16="http://schemas.microsoft.com/office/drawing/2014/main" id="{808253F2-3A33-3044-81BF-571E5BC74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9" name="Group 63">
              <a:extLst>
                <a:ext uri="{FF2B5EF4-FFF2-40B4-BE49-F238E27FC236}">
                  <a16:creationId xmlns:a16="http://schemas.microsoft.com/office/drawing/2014/main" id="{FAABA9FD-C51F-CE48-848B-CE05C71C7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12" name="Line 24">
                <a:extLst>
                  <a:ext uri="{FF2B5EF4-FFF2-40B4-BE49-F238E27FC236}">
                    <a16:creationId xmlns:a16="http://schemas.microsoft.com/office/drawing/2014/main" id="{EDC41BF0-5781-6F4E-B30F-51E2CDF52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47A98EA9-438C-5E40-A634-07654CF5A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 Box 31">
                <a:extLst>
                  <a:ext uri="{FF2B5EF4-FFF2-40B4-BE49-F238E27FC236}">
                    <a16:creationId xmlns:a16="http://schemas.microsoft.com/office/drawing/2014/main" id="{2B83F3E8-CBE4-2E47-ADE7-1787ED07D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5" name="Line 35">
                <a:extLst>
                  <a:ext uri="{FF2B5EF4-FFF2-40B4-BE49-F238E27FC236}">
                    <a16:creationId xmlns:a16="http://schemas.microsoft.com/office/drawing/2014/main" id="{F976D3BA-4184-8E47-A439-019DCF47F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Line 36">
                <a:extLst>
                  <a:ext uri="{FF2B5EF4-FFF2-40B4-BE49-F238E27FC236}">
                    <a16:creationId xmlns:a16="http://schemas.microsoft.com/office/drawing/2014/main" id="{6C5A3717-D98C-3A4A-9673-536CE2D1B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 Box 37">
                <a:extLst>
                  <a:ext uri="{FF2B5EF4-FFF2-40B4-BE49-F238E27FC236}">
                    <a16:creationId xmlns:a16="http://schemas.microsoft.com/office/drawing/2014/main" id="{4CB81A7A-6887-A947-835F-C4AFE1928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8" name="Line 39">
                <a:extLst>
                  <a:ext uri="{FF2B5EF4-FFF2-40B4-BE49-F238E27FC236}">
                    <a16:creationId xmlns:a16="http://schemas.microsoft.com/office/drawing/2014/main" id="{8355345F-5317-C74F-9A60-24F7949E0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40">
                <a:extLst>
                  <a:ext uri="{FF2B5EF4-FFF2-40B4-BE49-F238E27FC236}">
                    <a16:creationId xmlns:a16="http://schemas.microsoft.com/office/drawing/2014/main" id="{29DED994-9554-2C43-9074-A66E0C21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 Box 41">
                <a:extLst>
                  <a:ext uri="{FF2B5EF4-FFF2-40B4-BE49-F238E27FC236}">
                    <a16:creationId xmlns:a16="http://schemas.microsoft.com/office/drawing/2014/main" id="{E5EC6CDD-319D-224A-AF23-C683AA000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324852F8-E79D-394B-93E7-2C606E387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Line 44">
                <a:extLst>
                  <a:ext uri="{FF2B5EF4-FFF2-40B4-BE49-F238E27FC236}">
                    <a16:creationId xmlns:a16="http://schemas.microsoft.com/office/drawing/2014/main" id="{A4206BE3-A37E-1D4C-8D40-CD0CA4792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 Box 45">
                <a:extLst>
                  <a:ext uri="{FF2B5EF4-FFF2-40B4-BE49-F238E27FC236}">
                    <a16:creationId xmlns:a16="http://schemas.microsoft.com/office/drawing/2014/main" id="{DE52776F-18DF-4E43-BD07-6044517812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A32C7505-5716-B946-89E6-6D033EF0D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Line 48">
                <a:extLst>
                  <a:ext uri="{FF2B5EF4-FFF2-40B4-BE49-F238E27FC236}">
                    <a16:creationId xmlns:a16="http://schemas.microsoft.com/office/drawing/2014/main" id="{172D568D-4617-3A43-8C75-52CFAD53B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 Box 49">
                <a:extLst>
                  <a:ext uri="{FF2B5EF4-FFF2-40B4-BE49-F238E27FC236}">
                    <a16:creationId xmlns:a16="http://schemas.microsoft.com/office/drawing/2014/main" id="{D32EE96F-577F-3E46-AF18-B9EB07815E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7" name="Line 51">
                <a:extLst>
                  <a:ext uri="{FF2B5EF4-FFF2-40B4-BE49-F238E27FC236}">
                    <a16:creationId xmlns:a16="http://schemas.microsoft.com/office/drawing/2014/main" id="{AAF5300C-A768-5444-B4D6-2D7A6B59E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52">
                <a:extLst>
                  <a:ext uri="{FF2B5EF4-FFF2-40B4-BE49-F238E27FC236}">
                    <a16:creationId xmlns:a16="http://schemas.microsoft.com/office/drawing/2014/main" id="{B82C74DF-410C-8047-A6CF-E0CE79524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 Box 53">
                <a:extLst>
                  <a:ext uri="{FF2B5EF4-FFF2-40B4-BE49-F238E27FC236}">
                    <a16:creationId xmlns:a16="http://schemas.microsoft.com/office/drawing/2014/main" id="{D635AECE-BEDB-3247-A361-C8EA2E9FD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30" name="Line 55">
                <a:extLst>
                  <a:ext uri="{FF2B5EF4-FFF2-40B4-BE49-F238E27FC236}">
                    <a16:creationId xmlns:a16="http://schemas.microsoft.com/office/drawing/2014/main" id="{31BF8396-C4D4-664E-BCED-ADE1AB8BA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56">
                <a:extLst>
                  <a:ext uri="{FF2B5EF4-FFF2-40B4-BE49-F238E27FC236}">
                    <a16:creationId xmlns:a16="http://schemas.microsoft.com/office/drawing/2014/main" id="{0790481F-52EA-E34A-B1EC-6E78D1A69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 Box 57">
                <a:extLst>
                  <a:ext uri="{FF2B5EF4-FFF2-40B4-BE49-F238E27FC236}">
                    <a16:creationId xmlns:a16="http://schemas.microsoft.com/office/drawing/2014/main" id="{52975C53-E01C-B74C-B80B-8A3938A5A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3" name="Line 58">
                <a:extLst>
                  <a:ext uri="{FF2B5EF4-FFF2-40B4-BE49-F238E27FC236}">
                    <a16:creationId xmlns:a16="http://schemas.microsoft.com/office/drawing/2014/main" id="{5A481E7A-6074-D841-87EC-042F64E89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AutoShape 65">
              <a:extLst>
                <a:ext uri="{FF2B5EF4-FFF2-40B4-BE49-F238E27FC236}">
                  <a16:creationId xmlns:a16="http://schemas.microsoft.com/office/drawing/2014/main" id="{DAAC4C08-CBB2-1245-9B3F-85CBE61CC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 Box 66">
              <a:extLst>
                <a:ext uri="{FF2B5EF4-FFF2-40B4-BE49-F238E27FC236}">
                  <a16:creationId xmlns:a16="http://schemas.microsoft.com/office/drawing/2014/main" id="{0A60E479-3057-D944-939C-14E5ED519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" y="3604"/>
              <a:ext cx="141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Multiprogramming</a:t>
              </a:r>
            </a:p>
          </p:txBody>
        </p:sp>
      </p:grpSp>
      <p:pic>
        <p:nvPicPr>
          <p:cNvPr id="40" name="Content Placeholder 5" descr="unpredictableSpeed.pdf">
            <a:extLst>
              <a:ext uri="{FF2B5EF4-FFF2-40B4-BE49-F238E27FC236}">
                <a16:creationId xmlns:a16="http://schemas.microsoft.com/office/drawing/2014/main" id="{537F4AD9-D054-0B4C-8681-5B8F3B24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4" t="51397" r="23608"/>
          <a:stretch/>
        </p:blipFill>
        <p:spPr>
          <a:xfrm>
            <a:off x="5467461" y="659244"/>
            <a:ext cx="3365090" cy="17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78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18-5790-8340-9C4D-3F73FBC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897" y="73160"/>
            <a:ext cx="7285789" cy="1104636"/>
          </a:xfrm>
        </p:spPr>
        <p:txBody>
          <a:bodyPr/>
          <a:lstStyle/>
          <a:p>
            <a:r>
              <a:rPr lang="en-US" dirty="0"/>
              <a:t>Correctness with Concurrent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271C-A90C-1C41-A265-F207AC7FF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66" y="1237476"/>
            <a:ext cx="7285789" cy="39998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Non-determinism:</a:t>
            </a:r>
          </a:p>
          <a:p>
            <a:pPr lvl="1"/>
            <a:r>
              <a:rPr lang="en-US" dirty="0"/>
              <a:t>Scheduler can run threads in </a:t>
            </a:r>
            <a:r>
              <a:rPr lang="en-US" b="1" dirty="0"/>
              <a:t>any order</a:t>
            </a:r>
          </a:p>
          <a:p>
            <a:pPr lvl="1"/>
            <a:r>
              <a:rPr lang="en-US" dirty="0"/>
              <a:t>Scheduler can switch threads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This can make testing very difficult</a:t>
            </a:r>
          </a:p>
          <a:p>
            <a:r>
              <a:rPr lang="en-US" i="1" dirty="0"/>
              <a:t>Independent Threads</a:t>
            </a:r>
          </a:p>
          <a:p>
            <a:pPr lvl="1"/>
            <a:r>
              <a:rPr lang="en-US" dirty="0"/>
              <a:t>No state shared with other threads</a:t>
            </a:r>
          </a:p>
          <a:p>
            <a:pPr lvl="1"/>
            <a:r>
              <a:rPr lang="en-US" dirty="0"/>
              <a:t>Deterministic, reproducible conditions</a:t>
            </a:r>
          </a:p>
          <a:p>
            <a:r>
              <a:rPr lang="en-US" i="1" dirty="0"/>
              <a:t>Cooperating Threads</a:t>
            </a:r>
          </a:p>
          <a:p>
            <a:pPr lvl="1"/>
            <a:r>
              <a:rPr lang="en-US" dirty="0"/>
              <a:t>Shared state between multiple threads</a:t>
            </a:r>
          </a:p>
          <a:p>
            <a:r>
              <a:rPr lang="en-US" b="1" dirty="0"/>
              <a:t>Goal: Correctness by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58EFB-DF43-DF44-8B15-B0039E40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6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135" y="7939"/>
            <a:ext cx="7098771" cy="1104636"/>
          </a:xfrm>
        </p:spPr>
        <p:txBody>
          <a:bodyPr>
            <a:normAutofit/>
          </a:bodyPr>
          <a:lstStyle/>
          <a:p>
            <a:r>
              <a:rPr lang="en-US" altLang="ko-KR" sz="3333" dirty="0">
                <a:ea typeface="Gulim" panose="020B0600000101010101" pitchFamily="34" charset="-127"/>
              </a:rPr>
              <a:t>Remember: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323" y="2286004"/>
            <a:ext cx="7258843" cy="2226463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can run threads in any order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And with multiple cores: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Even more interleaving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Could truly be running at the same time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1311010" y="964410"/>
            <a:ext cx="6701896" cy="10795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4"/>
              <a:chOff x="2208" y="3105"/>
              <a:chExt cx="2640" cy="244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41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Multiprogramming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0690C2-7B15-4345-8CD4-01AD2CE0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47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58A9-DD23-7D42-8D65-6CB0C83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55E6-4ADC-204C-95F2-40C3D2DA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521354"/>
            <a:ext cx="6572250" cy="883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are the possible values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below?</a:t>
            </a:r>
          </a:p>
          <a:p>
            <a:r>
              <a:rPr lang="en-US" dirty="0"/>
              <a:t>Initially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 = y = 0;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067F4-1879-D54B-9F13-949205AAACAF}"/>
              </a:ext>
            </a:extLst>
          </p:cNvPr>
          <p:cNvSpPr txBox="1">
            <a:spLocks/>
          </p:cNvSpPr>
          <p:nvPr/>
        </p:nvSpPr>
        <p:spPr>
          <a:xfrm>
            <a:off x="1285875" y="2517509"/>
            <a:ext cx="2774157" cy="1006742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33" u="sng" dirty="0"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x = y + 1;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96CEB3-3420-BA4D-9965-19EFF0940422}"/>
              </a:ext>
            </a:extLst>
          </p:cNvPr>
          <p:cNvSpPr txBox="1">
            <a:spLocks/>
          </p:cNvSpPr>
          <p:nvPr/>
        </p:nvSpPr>
        <p:spPr>
          <a:xfrm>
            <a:off x="4488656" y="2501632"/>
            <a:ext cx="3012282" cy="135599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33" u="sng" dirty="0"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y = 2;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y = y * 2;</a:t>
            </a:r>
          </a:p>
          <a:p>
            <a:pPr marL="0" indent="0">
              <a:buNone/>
            </a:pPr>
            <a:endParaRPr lang="en-US" sz="2333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DBB511-8BEF-8D44-ABFB-D4A683C7073A}"/>
              </a:ext>
            </a:extLst>
          </p:cNvPr>
          <p:cNvSpPr txBox="1">
            <a:spLocks/>
          </p:cNvSpPr>
          <p:nvPr/>
        </p:nvSpPr>
        <p:spPr>
          <a:xfrm>
            <a:off x="1333500" y="3970071"/>
            <a:ext cx="6572250" cy="883708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333" dirty="0">
                <a:cs typeface="Consolas" panose="020B0609020204030204" pitchFamily="49" charset="0"/>
              </a:rPr>
              <a:t> or </a:t>
            </a:r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333" dirty="0">
                <a:cs typeface="Consolas" panose="020B0609020204030204" pitchFamily="49" charset="0"/>
              </a:rPr>
              <a:t> or </a:t>
            </a:r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333" dirty="0">
                <a:cs typeface="Consolas" panose="020B0609020204030204" pitchFamily="49" charset="0"/>
              </a:rPr>
              <a:t> (non-deterministic)</a:t>
            </a:r>
          </a:p>
          <a:p>
            <a:r>
              <a:rPr lang="en-US" sz="2333" dirty="0">
                <a:solidFill>
                  <a:srgbClr val="FF0000"/>
                </a:solidFill>
                <a:cs typeface="Consolas" panose="020B0609020204030204" pitchFamily="49" charset="0"/>
              </a:rPr>
              <a:t>Race Condition: Thread A races against Thread 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E198-A914-4943-B546-F58D941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3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58A9-DD23-7D42-8D65-6CB0C83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355E6-4ADC-204C-95F2-40C3D2DA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521354"/>
            <a:ext cx="6572250" cy="883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are the possible values of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below?</a:t>
            </a:r>
          </a:p>
          <a:p>
            <a:r>
              <a:rPr lang="en-US" dirty="0"/>
              <a:t>Initially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x = 0;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4067F4-1879-D54B-9F13-949205AAACAF}"/>
              </a:ext>
            </a:extLst>
          </p:cNvPr>
          <p:cNvSpPr txBox="1">
            <a:spLocks/>
          </p:cNvSpPr>
          <p:nvPr/>
        </p:nvSpPr>
        <p:spPr>
          <a:xfrm>
            <a:off x="1285875" y="2517509"/>
            <a:ext cx="2774157" cy="1006742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33" u="sng" dirty="0">
                <a:cs typeface="Consolas" panose="020B0609020204030204" pitchFamily="49" charset="0"/>
              </a:rPr>
              <a:t>Thread A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x = 1;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96CEB3-3420-BA4D-9965-19EFF0940422}"/>
              </a:ext>
            </a:extLst>
          </p:cNvPr>
          <p:cNvSpPr txBox="1">
            <a:spLocks/>
          </p:cNvSpPr>
          <p:nvPr/>
        </p:nvSpPr>
        <p:spPr>
          <a:xfrm>
            <a:off x="4488656" y="2501632"/>
            <a:ext cx="3012282" cy="883709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333" u="sng" dirty="0">
                <a:cs typeface="Consolas" panose="020B0609020204030204" pitchFamily="49" charset="0"/>
              </a:rPr>
              <a:t>Thread B</a:t>
            </a:r>
          </a:p>
          <a:p>
            <a:pPr marL="0" indent="0">
              <a:buNone/>
            </a:pP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x = 2;</a:t>
            </a:r>
          </a:p>
          <a:p>
            <a:pPr marL="0" indent="0">
              <a:buNone/>
            </a:pPr>
            <a:endParaRPr lang="en-US" sz="2333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DBB511-8BEF-8D44-ABFB-D4A683C7073A}"/>
              </a:ext>
            </a:extLst>
          </p:cNvPr>
          <p:cNvSpPr txBox="1">
            <a:spLocks/>
          </p:cNvSpPr>
          <p:nvPr/>
        </p:nvSpPr>
        <p:spPr>
          <a:xfrm>
            <a:off x="1333500" y="3970071"/>
            <a:ext cx="6572250" cy="883708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33" dirty="0">
                <a:cs typeface="Consolas" panose="020B0609020204030204" pitchFamily="49" charset="0"/>
              </a:rPr>
              <a:t>Why not 3?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Write a bit at a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4841F-4202-CC41-98CC-08E6EAEA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65352-8465-4846-B9CF-1E47A220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43FBC-E436-764B-8682-7B9F81A8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5" y="463600"/>
            <a:ext cx="5046392" cy="3714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615A03-C71A-A846-B01F-973AAC73161B}"/>
              </a:ext>
            </a:extLst>
          </p:cNvPr>
          <p:cNvSpPr/>
          <p:nvPr/>
        </p:nvSpPr>
        <p:spPr>
          <a:xfrm>
            <a:off x="1287966" y="4601027"/>
            <a:ext cx="656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/scwang251/status/1034057440583712768</a:t>
            </a:r>
          </a:p>
        </p:txBody>
      </p:sp>
    </p:spTree>
    <p:extLst>
      <p:ext uri="{BB962C8B-B14F-4D97-AF65-F5344CB8AC3E}">
        <p14:creationId xmlns:p14="http://schemas.microsoft.com/office/powerpoint/2010/main" val="118687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91C6-EF19-904D-8B0D-CD2D05DF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experience...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2427-955E-BA43-B2FE-2A76A924E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 people excel at projecting confidence and hiding their uncertainties</a:t>
            </a:r>
          </a:p>
          <a:p>
            <a:pPr lvl="1"/>
            <a:r>
              <a:rPr lang="en-US" sz="1600" dirty="0"/>
              <a:t>Or they don’t know what they don’t know</a:t>
            </a:r>
          </a:p>
          <a:p>
            <a:r>
              <a:rPr lang="en-US" sz="1800" dirty="0"/>
              <a:t>Everyone comes from different backgrounds with different experiences and different skills</a:t>
            </a:r>
          </a:p>
          <a:p>
            <a:r>
              <a:rPr lang="en-US" sz="1800" dirty="0"/>
              <a:t>Positive outcome: find environment where you can learn from others (and teach as well!)</a:t>
            </a:r>
          </a:p>
          <a:p>
            <a:r>
              <a:rPr lang="en-US" sz="1800" dirty="0"/>
              <a:t>It is normal to feel jealous or inferior or unqualified when others succeed</a:t>
            </a:r>
          </a:p>
          <a:p>
            <a:pPr lvl="1"/>
            <a:r>
              <a:rPr lang="en-US" sz="1600" dirty="0"/>
              <a:t>I remind myself that its important to support others, and that their success does not imply anything about me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EF08E-2015-3C40-8C26-0D1AAED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7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C92D-A9B2-4475-956D-5A07AF75B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FC4BF-C60D-4DB2-83AC-61B3CFC8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</a:t>
            </a:r>
            <a:r>
              <a:rPr lang="en-US" b="1" dirty="0"/>
              <a:t>An operation that runs to completion or not at all</a:t>
            </a:r>
          </a:p>
          <a:p>
            <a:pPr lvl="1"/>
            <a:r>
              <a:rPr lang="en-US" dirty="0"/>
              <a:t>Need some to allow threads to work together</a:t>
            </a:r>
          </a:p>
          <a:p>
            <a:pPr lvl="1"/>
            <a:endParaRPr lang="en-US" dirty="0"/>
          </a:p>
          <a:p>
            <a:r>
              <a:rPr lang="en-US" dirty="0"/>
              <a:t>Example: Loading or storing words</a:t>
            </a:r>
          </a:p>
          <a:p>
            <a:pPr lvl="1"/>
            <a:r>
              <a:rPr lang="en-US" b="1" dirty="0"/>
              <a:t>Result of 3 is not possible on most machines</a:t>
            </a:r>
          </a:p>
          <a:p>
            <a:pPr lvl="1"/>
            <a:endParaRPr lang="en-US" b="1" dirty="0"/>
          </a:p>
          <a:p>
            <a:r>
              <a:rPr lang="en-US" dirty="0"/>
              <a:t>Some instructions are not atomic</a:t>
            </a:r>
          </a:p>
          <a:p>
            <a:pPr lvl="1"/>
            <a:r>
              <a:rPr lang="en-US" dirty="0"/>
              <a:t>Ex: double-precision floating point 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3CE4-735D-0A49-A538-91D476DE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332509" y="142875"/>
            <a:ext cx="7662537" cy="1104636"/>
          </a:xfrm>
        </p:spPr>
        <p:txBody>
          <a:bodyPr/>
          <a:lstStyle/>
          <a:p>
            <a:r>
              <a:rPr lang="en-US" dirty="0"/>
              <a:t>Example: Multithreaded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0CA28-C4B5-4F7F-ADA1-F4E110A8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834582"/>
            <a:ext cx="6572250" cy="22829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One thread per connection</a:t>
            </a:r>
          </a:p>
          <a:p>
            <a:r>
              <a:rPr lang="en-US" dirty="0"/>
              <a:t>Problem: How fast is creating threads?</a:t>
            </a:r>
          </a:p>
          <a:p>
            <a:pPr lvl="1"/>
            <a:r>
              <a:rPr lang="en-US" dirty="0"/>
              <a:t>Better than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, but still overhead</a:t>
            </a:r>
          </a:p>
          <a:p>
            <a:r>
              <a:rPr lang="en-US" dirty="0"/>
              <a:t>Problem: What if we get a lot of requests?</a:t>
            </a:r>
          </a:p>
          <a:p>
            <a:pPr lvl="1"/>
            <a:r>
              <a:rPr lang="en-US" dirty="0"/>
              <a:t>Might run out of memory (thread stacks)</a:t>
            </a:r>
          </a:p>
          <a:p>
            <a:pPr lvl="1"/>
            <a:r>
              <a:rPr lang="en-US" dirty="0"/>
              <a:t>Schedulers usually have trouble with too many threads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38B22F-1F4C-4E14-A04F-835F52DE96E9}"/>
              </a:ext>
            </a:extLst>
          </p:cNvPr>
          <p:cNvSpPr txBox="1">
            <a:spLocks/>
          </p:cNvSpPr>
          <p:nvPr/>
        </p:nvSpPr>
        <p:spPr>
          <a:xfrm>
            <a:off x="1285875" y="1236186"/>
            <a:ext cx="6572250" cy="1598397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 err="1">
                <a:latin typeface="Consolas" panose="020B0609020204030204" pitchFamily="49" charset="0"/>
              </a:rPr>
              <a:t>serverLoop</a:t>
            </a:r>
            <a:r>
              <a:rPr lang="en-US" sz="1667" b="1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connection = </a:t>
            </a:r>
            <a:r>
              <a:rPr lang="en-US" sz="1667" b="1" dirty="0" err="1">
                <a:latin typeface="Consolas" panose="020B0609020204030204" pitchFamily="49" charset="0"/>
              </a:rPr>
              <a:t>AcceptNewConnection</a:t>
            </a:r>
            <a:r>
              <a:rPr lang="en-US" sz="1667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</a:rPr>
              <a:t>thread_fork</a:t>
            </a:r>
            <a:r>
              <a:rPr lang="en-US" sz="1667" b="1" dirty="0">
                <a:latin typeface="Consolas" panose="020B0609020204030204" pitchFamily="49" charset="0"/>
              </a:rPr>
              <a:t>(</a:t>
            </a:r>
            <a:r>
              <a:rPr lang="en-US" sz="1667" b="1" dirty="0" err="1">
                <a:latin typeface="Consolas" panose="020B0609020204030204" pitchFamily="49" charset="0"/>
              </a:rPr>
              <a:t>ServiceWebPage</a:t>
            </a:r>
            <a:r>
              <a:rPr lang="en-US" sz="1667" b="1" dirty="0">
                <a:latin typeface="Consolas" panose="020B0609020204030204" pitchFamily="49" charset="0"/>
              </a:rPr>
              <a:t>, connection);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98FFCF-4E73-334C-8B32-5607A8CB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533F-13AB-454A-BB1E-88403AF3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Analogy: Too Much Milk</a:t>
            </a:r>
          </a:p>
        </p:txBody>
      </p:sp>
      <p:grpSp>
        <p:nvGrpSpPr>
          <p:cNvPr id="20" name="Group 72">
            <a:extLst>
              <a:ext uri="{FF2B5EF4-FFF2-40B4-BE49-F238E27FC236}">
                <a16:creationId xmlns:a16="http://schemas.microsoft.com/office/drawing/2014/main" id="{135A1728-DFB9-4CAF-BA4A-8324B9527ADB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955899"/>
            <a:ext cx="7175500" cy="304271"/>
            <a:chOff x="192" y="3484"/>
            <a:chExt cx="5424" cy="230"/>
          </a:xfrm>
        </p:grpSpPr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854F190B-92D8-4CF9-83C9-2E29836DD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2" name="Rectangle 27">
              <a:extLst>
                <a:ext uri="{FF2B5EF4-FFF2-40B4-BE49-F238E27FC236}">
                  <a16:creationId xmlns:a16="http://schemas.microsoft.com/office/drawing/2014/main" id="{0CDE0F30-F226-4D93-B6FB-5A34837F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F0262373-CD49-41C4-807D-9AF278388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3:30</a:t>
              </a:r>
            </a:p>
          </p:txBody>
        </p:sp>
      </p:grpSp>
      <p:grpSp>
        <p:nvGrpSpPr>
          <p:cNvPr id="24" name="Group 71">
            <a:extLst>
              <a:ext uri="{FF2B5EF4-FFF2-40B4-BE49-F238E27FC236}">
                <a16:creationId xmlns:a16="http://schemas.microsoft.com/office/drawing/2014/main" id="{8E67D97F-4FD3-4616-A82A-8ED5B3EE7FFE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651628"/>
            <a:ext cx="7175500" cy="304271"/>
            <a:chOff x="192" y="3254"/>
            <a:chExt cx="5424" cy="230"/>
          </a:xfrm>
        </p:grpSpPr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E6B01B4C-4FDE-4B8E-89CD-CB0911114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id="{D2B02363-BD2B-4A8E-B757-BBFD35E7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281022BF-6B58-41F8-83CF-FEAC9703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3:25</a:t>
              </a:r>
            </a:p>
          </p:txBody>
        </p:sp>
      </p:grpSp>
      <p:grpSp>
        <p:nvGrpSpPr>
          <p:cNvPr id="28" name="Group 70">
            <a:extLst>
              <a:ext uri="{FF2B5EF4-FFF2-40B4-BE49-F238E27FC236}">
                <a16:creationId xmlns:a16="http://schemas.microsoft.com/office/drawing/2014/main" id="{B90A4316-3B5B-49B6-B206-29A87AD627B6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347357"/>
            <a:ext cx="7175500" cy="304271"/>
            <a:chOff x="192" y="3024"/>
            <a:chExt cx="5424" cy="230"/>
          </a:xfrm>
        </p:grpSpPr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54CF19E0-F154-4153-9267-1C7F52F1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7B3ED126-21FC-4F0B-9EF5-30C915FAC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31" name="Rectangle 20">
              <a:extLst>
                <a:ext uri="{FF2B5EF4-FFF2-40B4-BE49-F238E27FC236}">
                  <a16:creationId xmlns:a16="http://schemas.microsoft.com/office/drawing/2014/main" id="{7805A769-502E-49CC-B5DF-1A6745D5B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3:20</a:t>
              </a:r>
            </a:p>
          </p:txBody>
        </p:sp>
      </p:grpSp>
      <p:grpSp>
        <p:nvGrpSpPr>
          <p:cNvPr id="32" name="Group 69">
            <a:extLst>
              <a:ext uri="{FF2B5EF4-FFF2-40B4-BE49-F238E27FC236}">
                <a16:creationId xmlns:a16="http://schemas.microsoft.com/office/drawing/2014/main" id="{833ACD01-6703-4941-AA5D-46005DA0BB0C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3043086"/>
            <a:ext cx="7175500" cy="304271"/>
            <a:chOff x="192" y="2794"/>
            <a:chExt cx="5424" cy="230"/>
          </a:xfrm>
        </p:grpSpPr>
        <p:sp>
          <p:nvSpPr>
            <p:cNvPr id="33" name="Rectangle 19">
              <a:extLst>
                <a:ext uri="{FF2B5EF4-FFF2-40B4-BE49-F238E27FC236}">
                  <a16:creationId xmlns:a16="http://schemas.microsoft.com/office/drawing/2014/main" id="{CEED1106-73E1-4131-8B77-26DDFBBDA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67D2D6E6-D299-46A6-890A-CA12682C9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C392EC0C-C3A4-4463-9E03-81172E74E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3:15</a:t>
              </a:r>
            </a:p>
          </p:txBody>
        </p:sp>
      </p:grpSp>
      <p:grpSp>
        <p:nvGrpSpPr>
          <p:cNvPr id="36" name="Group 74">
            <a:extLst>
              <a:ext uri="{FF2B5EF4-FFF2-40B4-BE49-F238E27FC236}">
                <a16:creationId xmlns:a16="http://schemas.microsoft.com/office/drawing/2014/main" id="{CC10927A-EF5E-4E88-82A4-3AE43BEBFE71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434545"/>
            <a:ext cx="7175500" cy="304271"/>
            <a:chOff x="192" y="2334"/>
            <a:chExt cx="5424" cy="230"/>
          </a:xfrm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33E16023-3820-4045-9956-2EED6DFA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12">
              <a:extLst>
                <a:ext uri="{FF2B5EF4-FFF2-40B4-BE49-F238E27FC236}">
                  <a16:creationId xmlns:a16="http://schemas.microsoft.com/office/drawing/2014/main" id="{D52F763C-40A3-42A6-8114-312786AC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39" name="Rectangle 11">
              <a:extLst>
                <a:ext uri="{FF2B5EF4-FFF2-40B4-BE49-F238E27FC236}">
                  <a16:creationId xmlns:a16="http://schemas.microsoft.com/office/drawing/2014/main" id="{8395A4C0-CC65-4CBD-BA9F-27AAE9BA8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3:05</a:t>
              </a:r>
            </a:p>
          </p:txBody>
        </p:sp>
      </p:grpSp>
      <p:grpSp>
        <p:nvGrpSpPr>
          <p:cNvPr id="40" name="Group 73">
            <a:extLst>
              <a:ext uri="{FF2B5EF4-FFF2-40B4-BE49-F238E27FC236}">
                <a16:creationId xmlns:a16="http://schemas.microsoft.com/office/drawing/2014/main" id="{1E08A0B1-0863-48D0-A009-F34E64C0837A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130274"/>
            <a:ext cx="7175500" cy="304271"/>
            <a:chOff x="192" y="2104"/>
            <a:chExt cx="5424" cy="230"/>
          </a:xfrm>
        </p:grpSpPr>
        <p:sp>
          <p:nvSpPr>
            <p:cNvPr id="41" name="Rectangle 10">
              <a:extLst>
                <a:ext uri="{FF2B5EF4-FFF2-40B4-BE49-F238E27FC236}">
                  <a16:creationId xmlns:a16="http://schemas.microsoft.com/office/drawing/2014/main" id="{251199F0-6314-4F5D-9B81-D8B46C1DD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1667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Rectangle 9">
              <a:extLst>
                <a:ext uri="{FF2B5EF4-FFF2-40B4-BE49-F238E27FC236}">
                  <a16:creationId xmlns:a16="http://schemas.microsoft.com/office/drawing/2014/main" id="{57DB21E3-7653-4364-96EF-9ED3B39F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43" name="Rectangle 8">
              <a:extLst>
                <a:ext uri="{FF2B5EF4-FFF2-40B4-BE49-F238E27FC236}">
                  <a16:creationId xmlns:a16="http://schemas.microsoft.com/office/drawing/2014/main" id="{AB20E166-ADED-471C-A326-876F5CD10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3:00</a:t>
              </a:r>
            </a:p>
          </p:txBody>
        </p:sp>
      </p:grpSp>
      <p:grpSp>
        <p:nvGrpSpPr>
          <p:cNvPr id="44" name="Group 68">
            <a:extLst>
              <a:ext uri="{FF2B5EF4-FFF2-40B4-BE49-F238E27FC236}">
                <a16:creationId xmlns:a16="http://schemas.microsoft.com/office/drawing/2014/main" id="{0C456D9A-591A-4A67-8584-FE379365A5E0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2738815"/>
            <a:ext cx="7175500" cy="304271"/>
            <a:chOff x="192" y="2564"/>
            <a:chExt cx="5424" cy="230"/>
          </a:xfrm>
        </p:grpSpPr>
        <p:sp>
          <p:nvSpPr>
            <p:cNvPr id="45" name="Rectangle 16">
              <a:extLst>
                <a:ext uri="{FF2B5EF4-FFF2-40B4-BE49-F238E27FC236}">
                  <a16:creationId xmlns:a16="http://schemas.microsoft.com/office/drawing/2014/main" id="{8384B6E5-DB8A-46A8-B4EF-462D90FB4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08510E63-A7D3-490A-A8E1-621CFF6BA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47" name="Rectangle 14">
              <a:extLst>
                <a:ext uri="{FF2B5EF4-FFF2-40B4-BE49-F238E27FC236}">
                  <a16:creationId xmlns:a16="http://schemas.microsoft.com/office/drawing/2014/main" id="{9A4BA982-CC87-480A-82D4-4164A59BA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3:10</a:t>
              </a:r>
            </a:p>
          </p:txBody>
        </p:sp>
        <p:sp>
          <p:nvSpPr>
            <p:cNvPr id="48" name="Line 33">
              <a:extLst>
                <a:ext uri="{FF2B5EF4-FFF2-40B4-BE49-F238E27FC236}">
                  <a16:creationId xmlns:a16="http://schemas.microsoft.com/office/drawing/2014/main" id="{92EDF5CE-0E63-489D-AC80-9BC267E6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9" name="Group 75">
            <a:extLst>
              <a:ext uri="{FF2B5EF4-FFF2-40B4-BE49-F238E27FC236}">
                <a16:creationId xmlns:a16="http://schemas.microsoft.com/office/drawing/2014/main" id="{BCB8114A-16FA-44C6-90A2-86D5C485DDAC}"/>
              </a:ext>
            </a:extLst>
          </p:cNvPr>
          <p:cNvGrpSpPr>
            <a:grpSpLocks/>
          </p:cNvGrpSpPr>
          <p:nvPr/>
        </p:nvGrpSpPr>
        <p:grpSpPr bwMode="auto">
          <a:xfrm>
            <a:off x="1016000" y="1826002"/>
            <a:ext cx="7175500" cy="2434167"/>
            <a:chOff x="192" y="1874"/>
            <a:chExt cx="5424" cy="1840"/>
          </a:xfrm>
        </p:grpSpPr>
        <p:sp>
          <p:nvSpPr>
            <p:cNvPr id="50" name="Rectangle 7">
              <a:extLst>
                <a:ext uri="{FF2B5EF4-FFF2-40B4-BE49-F238E27FC236}">
                  <a16:creationId xmlns:a16="http://schemas.microsoft.com/office/drawing/2014/main" id="{F9DAC3A6-A1AC-4B20-A9DC-D2D352FB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Person B</a:t>
              </a:r>
            </a:p>
          </p:txBody>
        </p:sp>
        <p:sp>
          <p:nvSpPr>
            <p:cNvPr id="51" name="Rectangle 6">
              <a:extLst>
                <a:ext uri="{FF2B5EF4-FFF2-40B4-BE49-F238E27FC236}">
                  <a16:creationId xmlns:a16="http://schemas.microsoft.com/office/drawing/2014/main" id="{946E01A8-DEAE-4CB0-9F41-0FCA6AD61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Person A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6B39EC5B-B298-4589-A5EC-4F78869D7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3F2A3730-394A-436B-B4E1-7D2CCFAA9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17669B56-3938-473D-841F-5A21B02EB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4CDF4003-F7D3-4F73-9B16-D4D3CF8EE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A5A0B005-57F2-4AD1-B191-07C7F9D3F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Line 34">
              <a:extLst>
                <a:ext uri="{FF2B5EF4-FFF2-40B4-BE49-F238E27FC236}">
                  <a16:creationId xmlns:a16="http://schemas.microsoft.com/office/drawing/2014/main" id="{81AC1B31-7E3F-41F5-88F4-93EC7B15C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Line 35">
              <a:extLst>
                <a:ext uri="{FF2B5EF4-FFF2-40B4-BE49-F238E27FC236}">
                  <a16:creationId xmlns:a16="http://schemas.microsoft.com/office/drawing/2014/main" id="{A5D2C226-3F06-4E67-815C-E8B8D7C0F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Line 36">
              <a:extLst>
                <a:ext uri="{FF2B5EF4-FFF2-40B4-BE49-F238E27FC236}">
                  <a16:creationId xmlns:a16="http://schemas.microsoft.com/office/drawing/2014/main" id="{A7CCCD92-4B56-4EAD-BAA3-1C1BF286A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Line 37">
              <a:extLst>
                <a:ext uri="{FF2B5EF4-FFF2-40B4-BE49-F238E27FC236}">
                  <a16:creationId xmlns:a16="http://schemas.microsoft.com/office/drawing/2014/main" id="{8BC24868-651A-4853-82D8-77B73021F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Line 38">
              <a:extLst>
                <a:ext uri="{FF2B5EF4-FFF2-40B4-BE49-F238E27FC236}">
                  <a16:creationId xmlns:a16="http://schemas.microsoft.com/office/drawing/2014/main" id="{34E9A67D-7573-4C93-8050-67CE472A5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F82672CD-04E6-462F-85AA-BF8A6F456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Line 40">
              <a:extLst>
                <a:ext uri="{FF2B5EF4-FFF2-40B4-BE49-F238E27FC236}">
                  <a16:creationId xmlns:a16="http://schemas.microsoft.com/office/drawing/2014/main" id="{49830FED-08AF-4E39-956A-1440E930B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Line 41">
              <a:extLst>
                <a:ext uri="{FF2B5EF4-FFF2-40B4-BE49-F238E27FC236}">
                  <a16:creationId xmlns:a16="http://schemas.microsoft.com/office/drawing/2014/main" id="{00E66880-7FF8-406D-A764-5F5BC1941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3BC6C-C8D6-8B4E-BAB6-C98A3B1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0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7362-1C67-4203-AA09-D78061D9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Milk: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DA2B-EF20-4600-B864-7BDB19C32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08" indent="-428608">
              <a:lnSpc>
                <a:spcPct val="200000"/>
              </a:lnSpc>
              <a:buFont typeface="+mj-lt"/>
              <a:buAutoNum type="arabicPeriod"/>
            </a:pPr>
            <a:r>
              <a:rPr lang="en-US" sz="2667" dirty="0"/>
              <a:t>At most one person buys milk</a:t>
            </a:r>
          </a:p>
          <a:p>
            <a:pPr marL="428608" indent="-428608">
              <a:lnSpc>
                <a:spcPct val="200000"/>
              </a:lnSpc>
              <a:buFont typeface="+mj-lt"/>
              <a:buAutoNum type="arabicPeriod"/>
            </a:pPr>
            <a:r>
              <a:rPr lang="en-US" sz="2667" dirty="0"/>
              <a:t>At least one person buys milk if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467A0-62A3-B341-9D9E-FAFF5214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2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DDE-FD69-41A1-AB11-4EEE425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Attempt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55AD-EEB5-4955-8C75-13C0F382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Leave a note</a:t>
            </a:r>
          </a:p>
          <a:p>
            <a:pPr lvl="1"/>
            <a:r>
              <a:rPr lang="en-US" dirty="0"/>
              <a:t>Place on fridge before buying</a:t>
            </a:r>
          </a:p>
          <a:p>
            <a:pPr lvl="1"/>
            <a:r>
              <a:rPr lang="en-US" dirty="0"/>
              <a:t>Remove after buying</a:t>
            </a:r>
          </a:p>
          <a:p>
            <a:pPr lvl="1"/>
            <a:r>
              <a:rPr lang="en-US" dirty="0"/>
              <a:t>Don’t go to store if there’s already a note</a:t>
            </a:r>
          </a:p>
          <a:p>
            <a:pPr lvl="1"/>
            <a:endParaRPr lang="en-US" dirty="0"/>
          </a:p>
          <a:p>
            <a:r>
              <a:rPr lang="en-US" dirty="0"/>
              <a:t>Leaving/checking a note is atomic (word load/store)</a:t>
            </a:r>
          </a:p>
          <a:p>
            <a:endParaRPr lang="en-US" dirty="0"/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leave Note;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buy milk;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remove Note;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DB474-0643-8940-A3E4-E12D5EF8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313B-654E-422E-A0AE-28FD786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1243491"/>
          </a:xfrm>
        </p:spPr>
        <p:txBody>
          <a:bodyPr/>
          <a:lstStyle/>
          <a:p>
            <a:r>
              <a:rPr lang="en-US" dirty="0"/>
              <a:t>Attempt #1in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5DEBC-9B19-480C-874E-CA015FCB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5875" y="1521354"/>
            <a:ext cx="3238500" cy="40819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Alice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leave Note;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buy milk;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remove Note;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1F513D-CB31-41C2-8D6A-69CF06788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625" y="1521354"/>
            <a:ext cx="3238500" cy="408192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Bob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leave Note;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buy milk;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remove note;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6FAB7F-F700-2F4A-BAA6-F747956F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8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DDE-FD69-41A1-AB11-4EEE425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Attempt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55AD-EEB5-4955-8C75-13C0F382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leave Note;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leave Note;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buy milk;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380985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remove Note;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1675E7-43E9-416C-BFC5-C155225BE021}"/>
              </a:ext>
            </a:extLst>
          </p:cNvPr>
          <p:cNvSpPr/>
          <p:nvPr/>
        </p:nvSpPr>
        <p:spPr>
          <a:xfrm>
            <a:off x="822303" y="1870368"/>
            <a:ext cx="2074015" cy="3895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8902E9-D299-47DE-99A4-B42C296BD8F0}"/>
              </a:ext>
            </a:extLst>
          </p:cNvPr>
          <p:cNvCxnSpPr>
            <a:cxnSpLocks/>
          </p:cNvCxnSpPr>
          <p:nvPr/>
        </p:nvCxnSpPr>
        <p:spPr>
          <a:xfrm flipH="1" flipV="1">
            <a:off x="2984360" y="2259962"/>
            <a:ext cx="2372559" cy="10624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0381A0-14BF-41B6-AC6E-330AF9C81C3A}"/>
              </a:ext>
            </a:extLst>
          </p:cNvPr>
          <p:cNvSpPr txBox="1"/>
          <p:nvPr/>
        </p:nvSpPr>
        <p:spPr>
          <a:xfrm>
            <a:off x="5356918" y="2159955"/>
            <a:ext cx="23604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But there’s always a note – you just left one!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E90D4-C3CB-46FD-9783-226E9BD39836}"/>
              </a:ext>
            </a:extLst>
          </p:cNvPr>
          <p:cNvSpPr txBox="1"/>
          <p:nvPr/>
        </p:nvSpPr>
        <p:spPr>
          <a:xfrm>
            <a:off x="4956820" y="3197172"/>
            <a:ext cx="2360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you don’t buy milk twice…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BE7EE-0210-9B4F-A000-1D2B11DC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DDE-FD69-41A1-AB11-4EEE425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Attempt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55AD-EEB5-4955-8C75-13C0F382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521355"/>
            <a:ext cx="6572250" cy="38078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Leave a named note – each person ignores their own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88F0E67-FDBA-43DB-A3A8-177B01F604B1}"/>
              </a:ext>
            </a:extLst>
          </p:cNvPr>
          <p:cNvSpPr txBox="1">
            <a:spLocks/>
          </p:cNvSpPr>
          <p:nvPr/>
        </p:nvSpPr>
        <p:spPr>
          <a:xfrm>
            <a:off x="1285875" y="1902135"/>
            <a:ext cx="3238500" cy="370114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/>
              <a:t>Alice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leave note Alice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if (</a:t>
            </a:r>
            <a:r>
              <a:rPr lang="en-US" sz="1667" b="1" dirty="0" err="1">
                <a:latin typeface="Consolas" panose="020B0609020204030204" pitchFamily="49" charset="0"/>
              </a:rPr>
              <a:t>noMilk</a:t>
            </a:r>
            <a:r>
              <a:rPr lang="en-US" sz="1667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</a:t>
            </a:r>
            <a:r>
              <a:rPr lang="en-US" sz="1667" b="1" dirty="0" err="1">
                <a:latin typeface="Consolas" panose="020B0609020204030204" pitchFamily="49" charset="0"/>
              </a:rPr>
              <a:t>noNote</a:t>
            </a:r>
            <a:r>
              <a:rPr lang="en-US" sz="1667" b="1" dirty="0">
                <a:latin typeface="Consolas" panose="020B0609020204030204" pitchFamily="49" charset="0"/>
              </a:rPr>
              <a:t> Bob)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buy milk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remove note Alice;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E89D66F-BBC7-49B3-9362-6E12F4D10550}"/>
              </a:ext>
            </a:extLst>
          </p:cNvPr>
          <p:cNvSpPr txBox="1">
            <a:spLocks/>
          </p:cNvSpPr>
          <p:nvPr/>
        </p:nvSpPr>
        <p:spPr>
          <a:xfrm>
            <a:off x="4524375" y="1902135"/>
            <a:ext cx="3238500" cy="370114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/>
              <a:t>Bob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leave note Bob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if (</a:t>
            </a:r>
            <a:r>
              <a:rPr lang="en-US" sz="1667" b="1" dirty="0" err="1">
                <a:latin typeface="Consolas" panose="020B0609020204030204" pitchFamily="49" charset="0"/>
              </a:rPr>
              <a:t>noMilk</a:t>
            </a:r>
            <a:r>
              <a:rPr lang="en-US" sz="1667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</a:t>
            </a:r>
            <a:r>
              <a:rPr lang="en-US" sz="1667" b="1" dirty="0" err="1">
                <a:latin typeface="Consolas" panose="020B0609020204030204" pitchFamily="49" charset="0"/>
              </a:rPr>
              <a:t>noNote</a:t>
            </a:r>
            <a:r>
              <a:rPr lang="en-US" sz="1667" b="1" dirty="0">
                <a:latin typeface="Consolas" panose="020B0609020204030204" pitchFamily="49" charset="0"/>
              </a:rPr>
              <a:t> Alice)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buy milk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remove note Bob;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CAA0-1C43-6540-99EA-ED282925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3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313B-654E-422E-A0AE-28FD7865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304272"/>
            <a:ext cx="6572250" cy="1243491"/>
          </a:xfrm>
        </p:spPr>
        <p:txBody>
          <a:bodyPr/>
          <a:lstStyle/>
          <a:p>
            <a:r>
              <a:rPr lang="en-US" dirty="0"/>
              <a:t>Attempt #3 in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5DEBC-9B19-480C-874E-CA015FCB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5875" y="1521354"/>
            <a:ext cx="3238500" cy="40819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Alice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leave note Alice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 Bob)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strike="sngStrike" dirty="0">
                <a:latin typeface="Consolas" panose="020B0609020204030204" pitchFamily="49" charset="0"/>
              </a:rPr>
              <a:t>buy milk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remove note Alice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1F513D-CB31-41C2-8D6A-69CF06788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625" y="1521354"/>
            <a:ext cx="3238500" cy="40819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Bob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leave note Bob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noNote</a:t>
            </a:r>
            <a:r>
              <a:rPr lang="en-US" b="1" dirty="0">
                <a:latin typeface="Consolas" panose="020B0609020204030204" pitchFamily="49" charset="0"/>
              </a:rPr>
              <a:t> Alice)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strike="sngStrike" dirty="0">
                <a:latin typeface="Consolas" panose="020B0609020204030204" pitchFamily="49" charset="0"/>
              </a:rPr>
              <a:t>buy milk  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remove note Bob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58DF7-0670-2845-99EF-FF84F3AC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9CD3D-B921-4F49-A4A9-F39E55C19272}"/>
              </a:ext>
            </a:extLst>
          </p:cNvPr>
          <p:cNvSpPr txBox="1"/>
          <p:nvPr/>
        </p:nvSpPr>
        <p:spPr>
          <a:xfrm>
            <a:off x="7084402" y="2499031"/>
            <a:ext cx="154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 least you didn’t buy too much!</a:t>
            </a:r>
          </a:p>
        </p:txBody>
      </p:sp>
    </p:spTree>
    <p:extLst>
      <p:ext uri="{BB962C8B-B14F-4D97-AF65-F5344CB8AC3E}">
        <p14:creationId xmlns:p14="http://schemas.microsoft.com/office/powerpoint/2010/main" val="269001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DDE-FD69-41A1-AB11-4EEE425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Attempt #4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88F0E67-FDBA-43DB-A3A8-177B01F604B1}"/>
              </a:ext>
            </a:extLst>
          </p:cNvPr>
          <p:cNvSpPr txBox="1">
            <a:spLocks/>
          </p:cNvSpPr>
          <p:nvPr/>
        </p:nvSpPr>
        <p:spPr>
          <a:xfrm>
            <a:off x="1381125" y="1082843"/>
            <a:ext cx="3238500" cy="370114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/>
              <a:t>Alice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leave note Alice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while (note Bob)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do nothing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if (</a:t>
            </a:r>
            <a:r>
              <a:rPr lang="en-US" sz="1667" b="1" dirty="0" err="1">
                <a:latin typeface="Consolas" panose="020B0609020204030204" pitchFamily="49" charset="0"/>
              </a:rPr>
              <a:t>noMilk</a:t>
            </a:r>
            <a:r>
              <a:rPr lang="en-US" sz="1667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buy milk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remove note Alice;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E89D66F-BBC7-49B3-9362-6E12F4D10550}"/>
              </a:ext>
            </a:extLst>
          </p:cNvPr>
          <p:cNvSpPr txBox="1">
            <a:spLocks/>
          </p:cNvSpPr>
          <p:nvPr/>
        </p:nvSpPr>
        <p:spPr>
          <a:xfrm>
            <a:off x="4619625" y="1082843"/>
            <a:ext cx="3238500" cy="3701143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/>
              <a:t>Bob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leave note Bob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if (</a:t>
            </a:r>
            <a:r>
              <a:rPr lang="en-US" sz="1667" b="1" dirty="0" err="1">
                <a:latin typeface="Consolas" panose="020B0609020204030204" pitchFamily="49" charset="0"/>
              </a:rPr>
              <a:t>noNote</a:t>
            </a:r>
            <a:r>
              <a:rPr lang="en-US" sz="1667" b="1" dirty="0">
                <a:latin typeface="Consolas" panose="020B0609020204030204" pitchFamily="49" charset="0"/>
              </a:rPr>
              <a:t> Alice)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</a:t>
            </a:r>
            <a:r>
              <a:rPr lang="en-US" sz="1667" b="1" dirty="0" err="1">
                <a:latin typeface="Consolas" panose="020B0609020204030204" pitchFamily="49" charset="0"/>
              </a:rPr>
              <a:t>noMilk</a:t>
            </a:r>
            <a:r>
              <a:rPr lang="en-US" sz="1667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buy milk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remove note Bob;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E1EBBB-9390-4E00-9535-7AD04327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015" y="4593595"/>
            <a:ext cx="6572250" cy="38078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This is a correct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983E6D-3F5E-9A42-B3B9-878303DC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3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8ACE-2324-4B33-93F1-123FDCCD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Solution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70D9-ACAB-487C-81A4-707930867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Proving that it works is hard</a:t>
            </a:r>
          </a:p>
          <a:p>
            <a:pPr lvl="1"/>
            <a:r>
              <a:rPr lang="en-US" dirty="0"/>
              <a:t>How do you add another thread?</a:t>
            </a:r>
          </a:p>
          <a:p>
            <a:endParaRPr lang="en-US" dirty="0"/>
          </a:p>
          <a:p>
            <a:r>
              <a:rPr lang="en-US" dirty="0"/>
              <a:t>Busy-waiting</a:t>
            </a:r>
          </a:p>
          <a:p>
            <a:pPr lvl="1"/>
            <a:r>
              <a:rPr lang="en-US" dirty="0"/>
              <a:t>Alice </a:t>
            </a:r>
            <a:r>
              <a:rPr lang="en-US" b="1" dirty="0"/>
              <a:t>consumes CPU time to wait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F87E0-E77E-134E-87F4-B7D8E8B0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20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DE64-C4C1-4FFB-85FC-633E2076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2AA75-AA67-4D8B-AE57-CF6811FE3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Mutual Exclusion:</a:t>
            </a:r>
            <a:r>
              <a:rPr lang="en-US" dirty="0"/>
              <a:t> Ensuring only one thread does a particular thing at a time (one thread </a:t>
            </a:r>
            <a:r>
              <a:rPr lang="en-US" i="1" dirty="0"/>
              <a:t>excludes</a:t>
            </a:r>
            <a:r>
              <a:rPr lang="en-US" dirty="0"/>
              <a:t> the others)</a:t>
            </a:r>
          </a:p>
          <a:p>
            <a:endParaRPr lang="en-US" b="1" dirty="0"/>
          </a:p>
          <a:p>
            <a:r>
              <a:rPr lang="en-US" b="1" dirty="0"/>
              <a:t>Critical Section:</a:t>
            </a:r>
            <a:r>
              <a:rPr lang="en-US" dirty="0"/>
              <a:t> Code exactly one thread can execute at once</a:t>
            </a:r>
          </a:p>
          <a:p>
            <a:pPr lvl="1"/>
            <a:r>
              <a:rPr lang="en-US" dirty="0"/>
              <a:t>Result of mutual exclusion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AFD9F-E941-9440-9B8C-5ADE5B63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3D77-D1D5-471F-A974-494E080E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Server: Thread Pools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B285-EC7C-4108-8322-9EDB9862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Bounded</a:t>
            </a:r>
            <a:r>
              <a:rPr lang="en-US" dirty="0"/>
              <a:t> pool of worker threads</a:t>
            </a:r>
          </a:p>
          <a:p>
            <a:pPr lvl="1"/>
            <a:r>
              <a:rPr lang="en-US" dirty="0"/>
              <a:t>Allocated in </a:t>
            </a:r>
            <a:r>
              <a:rPr lang="en-US" b="1" dirty="0"/>
              <a:t>advance:</a:t>
            </a:r>
            <a:r>
              <a:rPr lang="en-US" dirty="0"/>
              <a:t> no thread creation overhead</a:t>
            </a:r>
          </a:p>
          <a:p>
            <a:pPr lvl="1"/>
            <a:r>
              <a:rPr lang="en-US" b="1" dirty="0"/>
              <a:t>Queue</a:t>
            </a:r>
            <a:r>
              <a:rPr lang="en-US" dirty="0"/>
              <a:t> of pending requests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E13C2E-4FE7-7B49-9BD4-B9C0FECC57A9}"/>
              </a:ext>
            </a:extLst>
          </p:cNvPr>
          <p:cNvSpPr/>
          <p:nvPr/>
        </p:nvSpPr>
        <p:spPr>
          <a:xfrm>
            <a:off x="3985617" y="2726531"/>
            <a:ext cx="1172767" cy="102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Master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236E01-F179-2047-BEB8-1314A8C0BFE4}"/>
              </a:ext>
            </a:extLst>
          </p:cNvPr>
          <p:cNvSpPr/>
          <p:nvPr/>
        </p:nvSpPr>
        <p:spPr>
          <a:xfrm>
            <a:off x="5446117" y="2726531"/>
            <a:ext cx="447478" cy="1021080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AF20F-39A6-7D49-9658-F25A886FF749}"/>
              </a:ext>
            </a:extLst>
          </p:cNvPr>
          <p:cNvSpPr txBox="1"/>
          <p:nvPr/>
        </p:nvSpPr>
        <p:spPr>
          <a:xfrm>
            <a:off x="5325075" y="3728443"/>
            <a:ext cx="7088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Queue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3E967-E2A3-624A-98D4-728997C55881}"/>
              </a:ext>
            </a:extLst>
          </p:cNvPr>
          <p:cNvSpPr txBox="1"/>
          <p:nvPr/>
        </p:nvSpPr>
        <p:spPr>
          <a:xfrm>
            <a:off x="1285875" y="4036220"/>
            <a:ext cx="119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91C23-C573-4ABB-B036-A3C91D18B803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5158384" y="3237071"/>
            <a:ext cx="287733" cy="1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319077-BBC0-4A23-B3DC-958325B44E3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93595" y="3237071"/>
            <a:ext cx="4007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3210A-B453-43C5-932D-C5BFBB8F457E}"/>
              </a:ext>
            </a:extLst>
          </p:cNvPr>
          <p:cNvSpPr/>
          <p:nvPr/>
        </p:nvSpPr>
        <p:spPr>
          <a:xfrm>
            <a:off x="6395145" y="2729388"/>
            <a:ext cx="142013" cy="1021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01D82D-20CB-42B5-BF13-45EDBB5A34BD}"/>
              </a:ext>
            </a:extLst>
          </p:cNvPr>
          <p:cNvSpPr/>
          <p:nvPr/>
        </p:nvSpPr>
        <p:spPr>
          <a:xfrm>
            <a:off x="6637970" y="2729388"/>
            <a:ext cx="142013" cy="1021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C2BD0A-CD37-4CF8-AC99-85D74C6096EF}"/>
              </a:ext>
            </a:extLst>
          </p:cNvPr>
          <p:cNvSpPr/>
          <p:nvPr/>
        </p:nvSpPr>
        <p:spPr>
          <a:xfrm>
            <a:off x="6865373" y="2729388"/>
            <a:ext cx="142013" cy="1021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200765-D120-4FC3-983C-907F1FD379ED}"/>
              </a:ext>
            </a:extLst>
          </p:cNvPr>
          <p:cNvSpPr/>
          <p:nvPr/>
        </p:nvSpPr>
        <p:spPr>
          <a:xfrm>
            <a:off x="7092775" y="2729388"/>
            <a:ext cx="142013" cy="1021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BE5500-2FA9-47F9-AAF2-551323607148}"/>
              </a:ext>
            </a:extLst>
          </p:cNvPr>
          <p:cNvSpPr/>
          <p:nvPr/>
        </p:nvSpPr>
        <p:spPr>
          <a:xfrm>
            <a:off x="6294334" y="2629760"/>
            <a:ext cx="1033471" cy="1231779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6F90D-FBA2-4377-991B-B68593CDE1D6}"/>
              </a:ext>
            </a:extLst>
          </p:cNvPr>
          <p:cNvSpPr txBox="1"/>
          <p:nvPr/>
        </p:nvSpPr>
        <p:spPr>
          <a:xfrm>
            <a:off x="6310519" y="3850098"/>
            <a:ext cx="11176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Thread Pool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872897-88AC-4AF2-B683-738788A5A61B}"/>
              </a:ext>
            </a:extLst>
          </p:cNvPr>
          <p:cNvSpPr/>
          <p:nvPr/>
        </p:nvSpPr>
        <p:spPr>
          <a:xfrm>
            <a:off x="1609940" y="2894025"/>
            <a:ext cx="905233" cy="6889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Client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97D134-5C09-475F-B363-5A037F32B922}"/>
              </a:ext>
            </a:extLst>
          </p:cNvPr>
          <p:cNvCxnSpPr>
            <a:stCxn id="20" idx="3"/>
            <a:endCxn id="6" idx="1"/>
          </p:cNvCxnSpPr>
          <p:nvPr/>
        </p:nvCxnSpPr>
        <p:spPr>
          <a:xfrm>
            <a:off x="2515174" y="3238500"/>
            <a:ext cx="14704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E8D653-682F-4DBE-8BD3-835A3BD5A989}"/>
              </a:ext>
            </a:extLst>
          </p:cNvPr>
          <p:cNvSpPr txBox="1"/>
          <p:nvPr/>
        </p:nvSpPr>
        <p:spPr>
          <a:xfrm>
            <a:off x="2802907" y="2937872"/>
            <a:ext cx="81708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Request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066AA99-8DDC-415F-80C6-DA3653403B30}"/>
              </a:ext>
            </a:extLst>
          </p:cNvPr>
          <p:cNvCxnSpPr>
            <a:cxnSpLocks/>
            <a:stCxn id="14" idx="2"/>
            <a:endCxn id="20" idx="2"/>
          </p:cNvCxnSpPr>
          <p:nvPr/>
        </p:nvCxnSpPr>
        <p:spPr>
          <a:xfrm rot="5400000" flipH="1">
            <a:off x="4180608" y="1464924"/>
            <a:ext cx="167493" cy="4403595"/>
          </a:xfrm>
          <a:prstGeom prst="curvedConnector3">
            <a:avLst>
              <a:gd name="adj1" fmla="val -4044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7B6172-A936-408B-9531-95F05B86501E}"/>
              </a:ext>
            </a:extLst>
          </p:cNvPr>
          <p:cNvSpPr txBox="1"/>
          <p:nvPr/>
        </p:nvSpPr>
        <p:spPr>
          <a:xfrm>
            <a:off x="3872153" y="4417027"/>
            <a:ext cx="93147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FCC84-7A5D-B74D-AE36-44CDB8F6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8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8D2F-B081-4BEF-BE53-3E3B50E1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9EB1-9B06-4D6D-A38F-EC9F95D08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Lock:</a:t>
            </a:r>
            <a:r>
              <a:rPr lang="en-US" dirty="0"/>
              <a:t> An object only one thread can hold at a time</a:t>
            </a:r>
          </a:p>
          <a:p>
            <a:pPr lvl="1"/>
            <a:r>
              <a:rPr lang="en-US" b="1" dirty="0"/>
              <a:t>Provides</a:t>
            </a:r>
            <a:r>
              <a:rPr lang="en-US" dirty="0"/>
              <a:t> mutual exclusion</a:t>
            </a:r>
          </a:p>
          <a:p>
            <a:endParaRPr lang="en-US" b="1" dirty="0"/>
          </a:p>
          <a:p>
            <a:r>
              <a:rPr lang="en-US" dirty="0"/>
              <a:t>Offers two </a:t>
            </a:r>
            <a:r>
              <a:rPr lang="en-US" b="1" dirty="0"/>
              <a:t>atomic</a:t>
            </a:r>
            <a:r>
              <a:rPr lang="en-US" dirty="0"/>
              <a:t> operations: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wait until lock is free; then grab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Lock.Release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– Unlock, wake up waiters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B44AB-7DE2-2B48-ACC9-29A81178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83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7A58-927B-4FF7-8377-3956D3518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B870-BB0B-4EAD-9476-2A3189C3B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MilkLock.Acquire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</a:rPr>
              <a:t>noMilk</a:t>
            </a:r>
            <a:r>
              <a:rPr lang="en-US" b="1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buy milk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MilkLock.Release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But how do we implement this?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EDEC-ED31-4B48-A3D0-707CEE36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Locks: Single 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6B0C8-B584-4B0F-8AA4-CB7F360DF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A context switch can only happen (assuming threads don’t yield) if there’s an </a:t>
            </a:r>
            <a:r>
              <a:rPr lang="en-US" b="1" dirty="0"/>
              <a:t>interrupt</a:t>
            </a:r>
          </a:p>
          <a:p>
            <a:endParaRPr lang="en-US" dirty="0"/>
          </a:p>
          <a:p>
            <a:r>
              <a:rPr lang="en-US" dirty="0"/>
              <a:t>“Solution”: </a:t>
            </a:r>
            <a:r>
              <a:rPr lang="en-US" b="1" dirty="0"/>
              <a:t>Disable interrupts </a:t>
            </a:r>
            <a:r>
              <a:rPr lang="en-US" dirty="0"/>
              <a:t>while holding lock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CE8806-1750-4444-90C5-230997A5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D77C-24E3-43DC-99D0-E277C903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Interrupt Enable/Disable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CDF3-DD4F-47B4-A196-EB248A831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079744"/>
            <a:ext cx="6572250" cy="317658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Problem: User can stall the entire system</a:t>
            </a:r>
          </a:p>
          <a:p>
            <a:pPr marL="380985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380985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While (1) {}</a:t>
            </a:r>
          </a:p>
          <a:p>
            <a:endParaRPr lang="en-US" dirty="0"/>
          </a:p>
          <a:p>
            <a:r>
              <a:rPr lang="en-US" dirty="0"/>
              <a:t>Problem: What if we want to do I/O?</a:t>
            </a:r>
          </a:p>
          <a:p>
            <a:pPr marL="380985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Lock.Acquire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380985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Read from disk</a:t>
            </a:r>
          </a:p>
          <a:p>
            <a:pPr marL="380985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/* OS waits for (disabled) interrupt)! */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159FD-1B04-4B0E-855B-35BF44DC6081}"/>
              </a:ext>
            </a:extLst>
          </p:cNvPr>
          <p:cNvSpPr txBox="1"/>
          <p:nvPr/>
        </p:nvSpPr>
        <p:spPr>
          <a:xfrm>
            <a:off x="1285875" y="1146819"/>
            <a:ext cx="32861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anose="020B0609020204030204" pitchFamily="49" charset="0"/>
              </a:rPr>
              <a:t>Acquire() {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 disable interrupts;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0D7DE3-844E-4D49-8ADE-E196559A5F08}"/>
              </a:ext>
            </a:extLst>
          </p:cNvPr>
          <p:cNvSpPr txBox="1"/>
          <p:nvPr/>
        </p:nvSpPr>
        <p:spPr>
          <a:xfrm>
            <a:off x="4572000" y="1144712"/>
            <a:ext cx="32861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anose="020B0609020204030204" pitchFamily="49" charset="0"/>
              </a:rPr>
              <a:t>Release() {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 enable interrupts;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BC5ED-E90B-E046-8F67-ADBDCEA4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8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Locks: Single 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6B0C8-B584-4B0F-8AA4-CB7F360D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76" y="1199811"/>
            <a:ext cx="6572250" cy="735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Idea: Disable interrupts for </a:t>
            </a:r>
            <a:r>
              <a:rPr lang="en-US" b="1" dirty="0"/>
              <a:t>mutual exclusion</a:t>
            </a:r>
            <a:r>
              <a:rPr lang="en-US" dirty="0"/>
              <a:t> on accesses to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/>
              <a:t> indicating lock status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60F63-8129-4EA7-9F31-993F1A0F53DF}"/>
              </a:ext>
            </a:extLst>
          </p:cNvPr>
          <p:cNvSpPr txBox="1">
            <a:spLocks/>
          </p:cNvSpPr>
          <p:nvPr/>
        </p:nvSpPr>
        <p:spPr>
          <a:xfrm>
            <a:off x="778226" y="2296757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Acquire() {</a:t>
            </a:r>
          </a:p>
          <a:p>
            <a:pPr marL="0" indent="0">
              <a:buNone/>
            </a:pP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(value == BUSY)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put thread on wait queue;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</a:t>
            </a:r>
            <a:r>
              <a:rPr lang="en-US" sz="1667" b="1" dirty="0" err="1">
                <a:latin typeface="Consolas" panose="020B0609020204030204" pitchFamily="49" charset="0"/>
              </a:rPr>
              <a:t>run_new_thread</a:t>
            </a:r>
            <a:r>
              <a:rPr lang="en-US" sz="1667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// Enable interrupts?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value = BUSY;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0F9A9D-4B64-4620-BF69-8D810F9F04D0}"/>
              </a:ext>
            </a:extLst>
          </p:cNvPr>
          <p:cNvSpPr txBox="1">
            <a:spLocks/>
          </p:cNvSpPr>
          <p:nvPr/>
        </p:nvSpPr>
        <p:spPr>
          <a:xfrm>
            <a:off x="4016726" y="2296757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Release() {</a:t>
            </a:r>
          </a:p>
          <a:p>
            <a:pPr marL="0" indent="0">
              <a:buNone/>
            </a:pP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if (anyone waiting) {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  take a thread off queue;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  Value = FREE;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</a:t>
            </a: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17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5B6CA-7872-4043-BE95-14AE3E99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8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Reenabling Interrupts When Waiting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60F63-8129-4EA7-9F31-993F1A0F53DF}"/>
              </a:ext>
            </a:extLst>
          </p:cNvPr>
          <p:cNvSpPr txBox="1">
            <a:spLocks/>
          </p:cNvSpPr>
          <p:nvPr/>
        </p:nvSpPr>
        <p:spPr>
          <a:xfrm>
            <a:off x="4858824" y="993786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Acquire() {</a:t>
            </a:r>
          </a:p>
          <a:p>
            <a:pPr marL="0" indent="0">
              <a:buNone/>
            </a:pP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(value == BUSY)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put thread on wait queue;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</a:t>
            </a:r>
            <a:r>
              <a:rPr lang="en-US" sz="1667" b="1" dirty="0" err="1">
                <a:latin typeface="Consolas" panose="020B0609020204030204" pitchFamily="49" charset="0"/>
              </a:rPr>
              <a:t>run_new_thread</a:t>
            </a:r>
            <a:r>
              <a:rPr lang="en-US" sz="1667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value = BUSY;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ADE2-0C3F-44B7-8250-A922A026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875634"/>
            <a:ext cx="6572250" cy="17098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Before on the queue?</a:t>
            </a:r>
          </a:p>
          <a:p>
            <a:pPr lvl="1"/>
            <a:r>
              <a:rPr lang="en-US" dirty="0"/>
              <a:t>Release might not wake up this thread!</a:t>
            </a:r>
          </a:p>
          <a:p>
            <a:r>
              <a:rPr lang="en-US" dirty="0"/>
              <a:t>After putting the thread on the queue?</a:t>
            </a:r>
          </a:p>
          <a:p>
            <a:pPr lvl="1"/>
            <a:r>
              <a:rPr lang="en-US" dirty="0"/>
              <a:t>Gets woken up, but immediately switches away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76CED1-5C61-423E-AC66-99841789029C}"/>
              </a:ext>
            </a:extLst>
          </p:cNvPr>
          <p:cNvCxnSpPr/>
          <p:nvPr/>
        </p:nvCxnSpPr>
        <p:spPr>
          <a:xfrm>
            <a:off x="4216782" y="1775659"/>
            <a:ext cx="1248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670355-3B16-4311-AD8A-72548B091791}"/>
              </a:ext>
            </a:extLst>
          </p:cNvPr>
          <p:cNvSpPr txBox="1"/>
          <p:nvPr/>
        </p:nvSpPr>
        <p:spPr>
          <a:xfrm>
            <a:off x="3477521" y="1269091"/>
            <a:ext cx="1478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enable interrupts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E6088-905F-4147-86BB-8542F7605954}"/>
              </a:ext>
            </a:extLst>
          </p:cNvPr>
          <p:cNvCxnSpPr/>
          <p:nvPr/>
        </p:nvCxnSpPr>
        <p:spPr>
          <a:xfrm>
            <a:off x="4045857" y="2118259"/>
            <a:ext cx="1248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4D89F4-7968-4292-92E4-9A1279F46B12}"/>
              </a:ext>
            </a:extLst>
          </p:cNvPr>
          <p:cNvSpPr txBox="1"/>
          <p:nvPr/>
        </p:nvSpPr>
        <p:spPr>
          <a:xfrm>
            <a:off x="3360131" y="2081917"/>
            <a:ext cx="1478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enable interrupts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F05CA-E9E8-FB41-93AC-BC7F9955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3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Reenabling Interrupts When Waiting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60F63-8129-4EA7-9F31-993F1A0F53DF}"/>
              </a:ext>
            </a:extLst>
          </p:cNvPr>
          <p:cNvSpPr txBox="1">
            <a:spLocks/>
          </p:cNvSpPr>
          <p:nvPr/>
        </p:nvSpPr>
        <p:spPr>
          <a:xfrm>
            <a:off x="4858824" y="993786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Acquire() {</a:t>
            </a:r>
          </a:p>
          <a:p>
            <a:pPr marL="0" indent="0">
              <a:buNone/>
            </a:pP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(value == BUSY)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put thread on wait queue;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</a:t>
            </a:r>
            <a:r>
              <a:rPr lang="en-US" sz="1667" b="1" dirty="0" err="1">
                <a:latin typeface="Consolas" panose="020B0609020204030204" pitchFamily="49" charset="0"/>
              </a:rPr>
              <a:t>run_new_thread</a:t>
            </a:r>
            <a:r>
              <a:rPr lang="en-US" sz="1667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value = BUSY;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ADE2-0C3F-44B7-8250-A922A026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875634"/>
            <a:ext cx="6572250" cy="17098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Best solution: after the current thread suspends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run_new_thread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should do it!</a:t>
            </a:r>
          </a:p>
          <a:p>
            <a:pPr lvl="1"/>
            <a:r>
              <a:rPr lang="en-US" dirty="0"/>
              <a:t>Part of returning from </a:t>
            </a:r>
            <a:r>
              <a:rPr lang="en-US" dirty="0">
                <a:latin typeface="Consolas" panose="020B0609020204030204" pitchFamily="49" charset="0"/>
              </a:rPr>
              <a:t>switch()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3E6088-905F-4147-86BB-8542F7605954}"/>
              </a:ext>
            </a:extLst>
          </p:cNvPr>
          <p:cNvCxnSpPr/>
          <p:nvPr/>
        </p:nvCxnSpPr>
        <p:spPr>
          <a:xfrm>
            <a:off x="4045857" y="2318783"/>
            <a:ext cx="12489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4D89F4-7968-4292-92E4-9A1279F46B12}"/>
              </a:ext>
            </a:extLst>
          </p:cNvPr>
          <p:cNvSpPr txBox="1"/>
          <p:nvPr/>
        </p:nvSpPr>
        <p:spPr>
          <a:xfrm>
            <a:off x="2527230" y="2140743"/>
            <a:ext cx="1478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enable interrupts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C7071-B405-6746-8567-B6A53447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1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74FB-E2E5-7146-83A9-AF491663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8C99-9025-3E4B-A73B-D7128FD02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Interrupt-based solution is ok for single core</a:t>
            </a:r>
          </a:p>
          <a:p>
            <a:r>
              <a:rPr lang="en-US" sz="2667" dirty="0"/>
              <a:t>But doesn't work well on multi-core machines</a:t>
            </a:r>
          </a:p>
          <a:p>
            <a:endParaRPr lang="en-US" sz="2667" dirty="0"/>
          </a:p>
          <a:p>
            <a:r>
              <a:rPr lang="en-US" sz="2667" dirty="0"/>
              <a:t>Solution: Hardware support for </a:t>
            </a:r>
            <a:r>
              <a:rPr lang="en-US" sz="2667" b="1" dirty="0"/>
              <a:t>atomic operations</a:t>
            </a:r>
            <a:endParaRPr lang="en-US" sz="266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7C060-D22C-9444-BB9C-FA37DC25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31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B228-F888-4946-BA37-8E149DAA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Powerful Atomic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D016F-0054-8F4E-A4EE-BC674377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202532"/>
            <a:ext cx="6572250" cy="3944938"/>
          </a:xfrm>
        </p:spPr>
        <p:txBody>
          <a:bodyPr>
            <a:normAutofit lnSpcReduction="10000"/>
          </a:bodyPr>
          <a:lstStyle/>
          <a:p>
            <a:r>
              <a:rPr lang="en-US" sz="2667" dirty="0"/>
              <a:t>Atomic load/store not good enough to build a lock</a:t>
            </a:r>
          </a:p>
          <a:p>
            <a:endParaRPr lang="en-US" sz="2667" dirty="0"/>
          </a:p>
          <a:p>
            <a:r>
              <a:rPr lang="en-US" sz="2667" dirty="0"/>
              <a:t>Instead: Hardware instructions that atomically read a value from (shared) memory </a:t>
            </a:r>
            <a:r>
              <a:rPr lang="en-US" sz="2667" b="1" dirty="0"/>
              <a:t>and</a:t>
            </a:r>
            <a:r>
              <a:rPr lang="en-US" sz="2667" b="1" i="1" dirty="0"/>
              <a:t> </a:t>
            </a:r>
            <a:r>
              <a:rPr lang="en-US" sz="2667" dirty="0"/>
              <a:t>write a new value</a:t>
            </a:r>
          </a:p>
          <a:p>
            <a:endParaRPr lang="en-US" sz="2667" dirty="0"/>
          </a:p>
          <a:p>
            <a:r>
              <a:rPr lang="en-US" sz="2667" dirty="0"/>
              <a:t>Hardware responsible for making this work in spite of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0A0ED-AAD2-AB48-A16B-A67C14A7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8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92365"/>
            <a:ext cx="6572250" cy="1104636"/>
          </a:xfrm>
        </p:spPr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Read/Modify/Write Instructions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97001"/>
            <a:ext cx="7429500" cy="3867773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  <a:tabLst>
                <a:tab pos="668047" algn="l"/>
                <a:tab pos="1043740" algn="l"/>
              </a:tabLst>
            </a:pPr>
            <a:r>
              <a:rPr lang="en-US" altLang="ko-KR" sz="1333" b="1" dirty="0" err="1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(&amp;address) {           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br>
              <a:rPr lang="en-US" altLang="ko-KR" sz="1333" b="1" dirty="0">
                <a:solidFill>
                  <a:srgbClr val="0082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solidFill>
                  <a:srgbClr val="0082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668047" algn="l"/>
                <a:tab pos="1043740" algn="l"/>
              </a:tabLst>
            </a:pP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swap (&amp;address, register) {     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br>
              <a:rPr lang="en-US" altLang="ko-KR" sz="1333" b="1" dirty="0">
                <a:solidFill>
                  <a:srgbClr val="0082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ct val="20000"/>
              </a:spcBef>
              <a:tabLst>
                <a:tab pos="668047" algn="l"/>
                <a:tab pos="1043740" algn="l"/>
              </a:tabLst>
            </a:pPr>
            <a:r>
              <a:rPr lang="en-US" altLang="ko-KR" sz="1333" b="1" dirty="0" err="1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(&amp;address, reg1, reg2) {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then put reg2 =&gt; memory</a:t>
            </a:r>
            <a:b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333" b="1" dirty="0">
                <a:solidFill>
                  <a:srgbClr val="FF0000"/>
                </a:solidFill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333" b="1" dirty="0">
                <a:latin typeface="Courier New" panose="020703090202050204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10D4B-EC66-4649-B719-A53500F1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255" y="7939"/>
            <a:ext cx="7846651" cy="1104636"/>
          </a:xfrm>
        </p:spPr>
        <p:txBody>
          <a:bodyPr>
            <a:normAutofit/>
          </a:bodyPr>
          <a:lstStyle/>
          <a:p>
            <a:r>
              <a:rPr lang="en-US" altLang="ko-KR" sz="3333" dirty="0">
                <a:ea typeface="Gulim" panose="020B0600000101010101" pitchFamily="34" charset="-127"/>
              </a:rPr>
              <a:t>Multiprocessing vs Multiprogramming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339" y="885037"/>
            <a:ext cx="7258843" cy="22264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Multiprocessing: Multiple cores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Multiprogramming: Multiple jobs/processes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Multithreading: Multiple threads/processes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What does it mean to run two threads concurrently?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Scheduler is free to run threads in any order and interleaving</a:t>
            </a:r>
          </a:p>
        </p:txBody>
      </p:sp>
      <p:grpSp>
        <p:nvGrpSpPr>
          <p:cNvPr id="400454" name="Group 70"/>
          <p:cNvGrpSpPr>
            <a:grpSpLocks/>
          </p:cNvGrpSpPr>
          <p:nvPr/>
        </p:nvGrpSpPr>
        <p:grpSpPr bwMode="auto">
          <a:xfrm>
            <a:off x="1172105" y="4318000"/>
            <a:ext cx="6701896" cy="1079500"/>
            <a:chOff x="310" y="3264"/>
            <a:chExt cx="5066" cy="816"/>
          </a:xfrm>
        </p:grpSpPr>
        <p:grpSp>
          <p:nvGrpSpPr>
            <p:cNvPr id="25615" name="Group 62"/>
            <p:cNvGrpSpPr>
              <a:grpSpLocks/>
            </p:cNvGrpSpPr>
            <p:nvPr/>
          </p:nvGrpSpPr>
          <p:grpSpPr bwMode="auto">
            <a:xfrm>
              <a:off x="2160" y="3264"/>
              <a:ext cx="2640" cy="244"/>
              <a:chOff x="2208" y="3105"/>
              <a:chExt cx="2640" cy="244"/>
            </a:xfrm>
          </p:grpSpPr>
          <p:sp>
            <p:nvSpPr>
              <p:cNvPr id="25641" name="Line 10"/>
              <p:cNvSpPr>
                <a:spLocks noChangeShapeType="1"/>
              </p:cNvSpPr>
              <p:nvPr/>
            </p:nvSpPr>
            <p:spPr bwMode="auto">
              <a:xfrm>
                <a:off x="2208" y="3345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2" name="Line 11"/>
              <p:cNvSpPr>
                <a:spLocks noChangeShapeType="1"/>
              </p:cNvSpPr>
              <p:nvPr/>
            </p:nvSpPr>
            <p:spPr bwMode="auto">
              <a:xfrm>
                <a:off x="2880" y="3345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3" name="Line 14"/>
              <p:cNvSpPr>
                <a:spLocks noChangeShapeType="1"/>
              </p:cNvSpPr>
              <p:nvPr/>
            </p:nvSpPr>
            <p:spPr bwMode="auto">
              <a:xfrm>
                <a:off x="4368" y="3345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44" name="Text Box 20"/>
              <p:cNvSpPr txBox="1">
                <a:spLocks noChangeArrowheads="1"/>
              </p:cNvSpPr>
              <p:nvPr/>
            </p:nvSpPr>
            <p:spPr bwMode="auto">
              <a:xfrm>
                <a:off x="2386" y="3105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45" name="Text Box 21"/>
              <p:cNvSpPr txBox="1">
                <a:spLocks noChangeArrowheads="1"/>
              </p:cNvSpPr>
              <p:nvPr/>
            </p:nvSpPr>
            <p:spPr bwMode="auto">
              <a:xfrm>
                <a:off x="3463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46" name="Text Box 22"/>
              <p:cNvSpPr txBox="1">
                <a:spLocks noChangeArrowheads="1"/>
              </p:cNvSpPr>
              <p:nvPr/>
            </p:nvSpPr>
            <p:spPr bwMode="auto">
              <a:xfrm>
                <a:off x="4472" y="3105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25616" name="Group 63"/>
            <p:cNvGrpSpPr>
              <a:grpSpLocks/>
            </p:cNvGrpSpPr>
            <p:nvPr/>
          </p:nvGrpSpPr>
          <p:grpSpPr bwMode="auto">
            <a:xfrm>
              <a:off x="2160" y="3600"/>
              <a:ext cx="3216" cy="358"/>
              <a:chOff x="2256" y="3552"/>
              <a:chExt cx="3216" cy="358"/>
            </a:xfrm>
          </p:grpSpPr>
          <p:sp>
            <p:nvSpPr>
              <p:cNvPr id="25619" name="Line 24"/>
              <p:cNvSpPr>
                <a:spLocks noChangeShapeType="1"/>
              </p:cNvSpPr>
              <p:nvPr/>
            </p:nvSpPr>
            <p:spPr bwMode="auto">
              <a:xfrm>
                <a:off x="3792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0" name="Line 29"/>
              <p:cNvSpPr>
                <a:spLocks noChangeShapeType="1"/>
              </p:cNvSpPr>
              <p:nvPr/>
            </p:nvSpPr>
            <p:spPr bwMode="auto">
              <a:xfrm>
                <a:off x="3792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1" name="Text Box 31"/>
              <p:cNvSpPr txBox="1">
                <a:spLocks noChangeArrowheads="1"/>
              </p:cNvSpPr>
              <p:nvPr/>
            </p:nvSpPr>
            <p:spPr bwMode="auto">
              <a:xfrm>
                <a:off x="3880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22" name="Line 35"/>
              <p:cNvSpPr>
                <a:spLocks noChangeShapeType="1"/>
              </p:cNvSpPr>
              <p:nvPr/>
            </p:nvSpPr>
            <p:spPr bwMode="auto">
              <a:xfrm>
                <a:off x="225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3" name="Line 36"/>
              <p:cNvSpPr>
                <a:spLocks noChangeShapeType="1"/>
              </p:cNvSpPr>
              <p:nvPr/>
            </p:nvSpPr>
            <p:spPr bwMode="auto">
              <a:xfrm>
                <a:off x="225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4" name="Text Box 37"/>
              <p:cNvSpPr txBox="1">
                <a:spLocks noChangeArrowheads="1"/>
              </p:cNvSpPr>
              <p:nvPr/>
            </p:nvSpPr>
            <p:spPr bwMode="auto">
              <a:xfrm>
                <a:off x="2337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5" name="Line 39"/>
              <p:cNvSpPr>
                <a:spLocks noChangeShapeType="1"/>
              </p:cNvSpPr>
              <p:nvPr/>
            </p:nvSpPr>
            <p:spPr bwMode="auto">
              <a:xfrm>
                <a:off x="3408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6" name="Line 40"/>
              <p:cNvSpPr>
                <a:spLocks noChangeShapeType="1"/>
              </p:cNvSpPr>
              <p:nvPr/>
            </p:nvSpPr>
            <p:spPr bwMode="auto">
              <a:xfrm>
                <a:off x="3408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7" name="Text Box 41"/>
              <p:cNvSpPr txBox="1">
                <a:spLocks noChangeArrowheads="1"/>
              </p:cNvSpPr>
              <p:nvPr/>
            </p:nvSpPr>
            <p:spPr bwMode="auto">
              <a:xfrm>
                <a:off x="3489" y="3552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8" name="Line 43"/>
              <p:cNvSpPr>
                <a:spLocks noChangeShapeType="1"/>
              </p:cNvSpPr>
              <p:nvPr/>
            </p:nvSpPr>
            <p:spPr bwMode="auto">
              <a:xfrm>
                <a:off x="3024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9" name="Line 44"/>
              <p:cNvSpPr>
                <a:spLocks noChangeShapeType="1"/>
              </p:cNvSpPr>
              <p:nvPr/>
            </p:nvSpPr>
            <p:spPr bwMode="auto">
              <a:xfrm>
                <a:off x="3024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0" name="Text Box 45"/>
              <p:cNvSpPr txBox="1">
                <a:spLocks noChangeArrowheads="1"/>
              </p:cNvSpPr>
              <p:nvPr/>
            </p:nvSpPr>
            <p:spPr bwMode="auto">
              <a:xfrm>
                <a:off x="3113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31" name="Line 47"/>
              <p:cNvSpPr>
                <a:spLocks noChangeShapeType="1"/>
              </p:cNvSpPr>
              <p:nvPr/>
            </p:nvSpPr>
            <p:spPr bwMode="auto">
              <a:xfrm>
                <a:off x="2640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2" name="Line 48"/>
              <p:cNvSpPr>
                <a:spLocks noChangeShapeType="1"/>
              </p:cNvSpPr>
              <p:nvPr/>
            </p:nvSpPr>
            <p:spPr bwMode="auto">
              <a:xfrm>
                <a:off x="264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3" name="Text Box 49"/>
              <p:cNvSpPr txBox="1">
                <a:spLocks noChangeArrowheads="1"/>
              </p:cNvSpPr>
              <p:nvPr/>
            </p:nvSpPr>
            <p:spPr bwMode="auto">
              <a:xfrm>
                <a:off x="2728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34" name="Line 51"/>
              <p:cNvSpPr>
                <a:spLocks noChangeShapeType="1"/>
              </p:cNvSpPr>
              <p:nvPr/>
            </p:nvSpPr>
            <p:spPr bwMode="auto">
              <a:xfrm>
                <a:off x="4176" y="3814"/>
                <a:ext cx="384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5" name="Line 52"/>
              <p:cNvSpPr>
                <a:spLocks noChangeShapeType="1"/>
              </p:cNvSpPr>
              <p:nvPr/>
            </p:nvSpPr>
            <p:spPr bwMode="auto">
              <a:xfrm>
                <a:off x="4176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6" name="Text Box 53"/>
              <p:cNvSpPr txBox="1">
                <a:spLocks noChangeArrowheads="1"/>
              </p:cNvSpPr>
              <p:nvPr/>
            </p:nvSpPr>
            <p:spPr bwMode="auto">
              <a:xfrm>
                <a:off x="4265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37" name="Line 55"/>
              <p:cNvSpPr>
                <a:spLocks noChangeShapeType="1"/>
              </p:cNvSpPr>
              <p:nvPr/>
            </p:nvSpPr>
            <p:spPr bwMode="auto">
              <a:xfrm>
                <a:off x="4560" y="3814"/>
                <a:ext cx="912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8" name="Line 56"/>
              <p:cNvSpPr>
                <a:spLocks noChangeShapeType="1"/>
              </p:cNvSpPr>
              <p:nvPr/>
            </p:nvSpPr>
            <p:spPr bwMode="auto">
              <a:xfrm>
                <a:off x="4560" y="371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9" name="Text Box 57"/>
              <p:cNvSpPr txBox="1">
                <a:spLocks noChangeArrowheads="1"/>
              </p:cNvSpPr>
              <p:nvPr/>
            </p:nvSpPr>
            <p:spPr bwMode="auto">
              <a:xfrm>
                <a:off x="4944" y="355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40" name="Line 58"/>
              <p:cNvSpPr>
                <a:spLocks noChangeShapeType="1"/>
              </p:cNvSpPr>
              <p:nvPr/>
            </p:nvSpPr>
            <p:spPr bwMode="auto">
              <a:xfrm>
                <a:off x="5464" y="3713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617" name="AutoShape 65"/>
            <p:cNvSpPr>
              <a:spLocks/>
            </p:cNvSpPr>
            <p:nvPr/>
          </p:nvSpPr>
          <p:spPr bwMode="auto">
            <a:xfrm>
              <a:off x="1654" y="3360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8" name="Text Box 66"/>
            <p:cNvSpPr txBox="1">
              <a:spLocks noChangeArrowheads="1"/>
            </p:cNvSpPr>
            <p:nvPr/>
          </p:nvSpPr>
          <p:spPr bwMode="auto">
            <a:xfrm>
              <a:off x="310" y="3604"/>
              <a:ext cx="141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Multiprogramming</a:t>
              </a:r>
            </a:p>
          </p:txBody>
        </p:sp>
      </p:grpSp>
      <p:grpSp>
        <p:nvGrpSpPr>
          <p:cNvPr id="400453" name="Group 69"/>
          <p:cNvGrpSpPr>
            <a:grpSpLocks/>
          </p:cNvGrpSpPr>
          <p:nvPr/>
        </p:nvGrpSpPr>
        <p:grpSpPr bwMode="auto">
          <a:xfrm>
            <a:off x="1397000" y="3302000"/>
            <a:ext cx="4400021" cy="952500"/>
            <a:chOff x="480" y="2496"/>
            <a:chExt cx="3326" cy="720"/>
          </a:xfrm>
        </p:grpSpPr>
        <p:grpSp>
          <p:nvGrpSpPr>
            <p:cNvPr id="25606" name="Group 61"/>
            <p:cNvGrpSpPr>
              <a:grpSpLocks/>
            </p:cNvGrpSpPr>
            <p:nvPr/>
          </p:nvGrpSpPr>
          <p:grpSpPr bwMode="auto">
            <a:xfrm>
              <a:off x="2112" y="2496"/>
              <a:ext cx="1694" cy="628"/>
              <a:chOff x="2208" y="2448"/>
              <a:chExt cx="1694" cy="628"/>
            </a:xfrm>
          </p:grpSpPr>
          <p:sp>
            <p:nvSpPr>
              <p:cNvPr id="25609" name="Text Box 4"/>
              <p:cNvSpPr txBox="1">
                <a:spLocks noChangeArrowheads="1"/>
              </p:cNvSpPr>
              <p:nvPr/>
            </p:nvSpPr>
            <p:spPr bwMode="auto">
              <a:xfrm>
                <a:off x="2208" y="2448"/>
                <a:ext cx="246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10" name="Line 7"/>
              <p:cNvSpPr>
                <a:spLocks noChangeShapeType="1"/>
              </p:cNvSpPr>
              <p:nvPr/>
            </p:nvSpPr>
            <p:spPr bwMode="auto">
              <a:xfrm>
                <a:off x="2414" y="2566"/>
                <a:ext cx="672" cy="0"/>
              </a:xfrm>
              <a:prstGeom prst="line">
                <a:avLst/>
              </a:prstGeom>
              <a:noFill/>
              <a:ln w="762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1" name="Text Box 5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2414" y="2736"/>
                <a:ext cx="1488" cy="0"/>
              </a:xfrm>
              <a:prstGeom prst="line">
                <a:avLst/>
              </a:prstGeom>
              <a:noFill/>
              <a:ln w="76200">
                <a:solidFill>
                  <a:srgbClr val="FF66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3" name="Text Box 6"/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45" cy="2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500" dirty="0"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2414" y="2928"/>
                <a:ext cx="480" cy="0"/>
              </a:xfrm>
              <a:prstGeom prst="line">
                <a:avLst/>
              </a:prstGeom>
              <a:noFill/>
              <a:ln w="76200">
                <a:solidFill>
                  <a:srgbClr val="2A40E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607" name="Text Box 64"/>
            <p:cNvSpPr txBox="1">
              <a:spLocks noChangeArrowheads="1"/>
            </p:cNvSpPr>
            <p:nvPr/>
          </p:nvSpPr>
          <p:spPr bwMode="auto">
            <a:xfrm>
              <a:off x="480" y="2736"/>
              <a:ext cx="125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500" dirty="0"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Multiprocessing</a:t>
              </a:r>
            </a:p>
          </p:txBody>
        </p:sp>
        <p:sp>
          <p:nvSpPr>
            <p:cNvPr id="25608" name="AutoShape 68"/>
            <p:cNvSpPr>
              <a:spLocks/>
            </p:cNvSpPr>
            <p:nvPr/>
          </p:nvSpPr>
          <p:spPr bwMode="auto">
            <a:xfrm>
              <a:off x="1654" y="2496"/>
              <a:ext cx="384" cy="720"/>
            </a:xfrm>
            <a:prstGeom prst="leftBrace">
              <a:avLst>
                <a:gd name="adj1" fmla="val 15625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7E6554-3A18-5D4B-A7A1-D881C90F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989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B80E-0007-C64A-8B9F-AED2851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with Test &amp;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64E9-70CD-DF44-A9DE-2759A024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7" y="1166812"/>
            <a:ext cx="7203282" cy="4393407"/>
          </a:xfrm>
        </p:spPr>
        <p:txBody>
          <a:bodyPr>
            <a:noAutofit/>
          </a:bodyPr>
          <a:lstStyle/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int value = 0; // Free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Acquire()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while (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(value));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  // Do nothing</a:t>
            </a:r>
            <a:b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endParaRPr lang="en-US" altLang="ko-KR" sz="1667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Release()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value = 0;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2000" b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Lock Free:</a:t>
            </a: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 </a:t>
            </a:r>
            <a:r>
              <a:rPr lang="en-US" altLang="ko-KR" sz="2000" dirty="0" err="1">
                <a:latin typeface="Gill Sans MT" panose="020B0502020104020203" pitchFamily="34" charset="77"/>
                <a:ea typeface="Consolas" charset="0"/>
                <a:cs typeface="Consolas" charset="0"/>
              </a:rPr>
              <a:t>test&amp;set</a:t>
            </a: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 reads 0, sets value to 1, returns 0 (old value), </a:t>
            </a:r>
            <a:r>
              <a:rPr lang="en-US" altLang="ko-KR" sz="2000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acquires</a:t>
            </a:r>
            <a:endParaRPr lang="en-US" altLang="ko-KR" sz="2000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pPr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2000" b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Lock Busy:</a:t>
            </a: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 </a:t>
            </a:r>
            <a:r>
              <a:rPr lang="en-US" altLang="ko-KR" sz="2000" dirty="0" err="1">
                <a:latin typeface="Gill Sans MT" panose="020B0502020104020203" pitchFamily="34" charset="77"/>
                <a:ea typeface="Consolas" charset="0"/>
                <a:cs typeface="Consolas" charset="0"/>
              </a:rPr>
              <a:t>test&amp;set</a:t>
            </a: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 reads 1, sets value to 1, returns 1 (old value), </a:t>
            </a:r>
            <a:r>
              <a:rPr lang="en-US" altLang="ko-KR" sz="2000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repeats</a:t>
            </a:r>
            <a:endParaRPr lang="en-US" altLang="ko-KR" sz="2000" b="1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B3611-96D5-DD43-A905-313272AAA797}"/>
              </a:ext>
            </a:extLst>
          </p:cNvPr>
          <p:cNvSpPr txBox="1"/>
          <p:nvPr/>
        </p:nvSpPr>
        <p:spPr>
          <a:xfrm>
            <a:off x="5631657" y="1425062"/>
            <a:ext cx="28694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ea typeface="굴림" charset="0"/>
                <a:cs typeface="Courier New" panose="02070309020205020404" pitchFamily="49" charset="0"/>
              </a:rPr>
              <a:t>Remember:</a:t>
            </a:r>
          </a:p>
          <a:p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(&amp;address) {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result = M[address];</a:t>
            </a:r>
          </a:p>
          <a:p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M[address] = 1;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  <a:p>
            <a:endParaRPr lang="en-US" sz="1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CDC33-CE0F-0D40-945D-52EAB958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B80E-0007-C64A-8B9F-AED28516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with Test &amp;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64E9-70CD-DF44-A9DE-2759A024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7" y="714637"/>
            <a:ext cx="7203282" cy="4393407"/>
          </a:xfrm>
        </p:spPr>
        <p:txBody>
          <a:bodyPr>
            <a:noAutofit/>
          </a:bodyPr>
          <a:lstStyle/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int value = 0; // Free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Acquire()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while (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(value));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ko-KR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Do nothing</a:t>
            </a:r>
            <a:b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endParaRPr lang="en-US" altLang="ko-KR" sz="1667" b="1" dirty="0">
              <a:latin typeface="Consolas" charset="0"/>
              <a:ea typeface="Consolas" charset="0"/>
              <a:cs typeface="Consolas" charset="0"/>
            </a:endParaRP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Release() {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value = 0;</a:t>
            </a:r>
          </a:p>
          <a:p>
            <a:pPr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sz="2000" b="1" dirty="0"/>
              <a:t>Busy Waiting:</a:t>
            </a:r>
            <a:r>
              <a:rPr lang="en-US" sz="2000" dirty="0"/>
              <a:t> Consumes CPU time while waiting</a:t>
            </a:r>
          </a:p>
          <a:p>
            <a:pPr lvl="1"/>
            <a:r>
              <a:rPr lang="en-US" sz="1667" dirty="0"/>
              <a:t>Keeps other threads from using CPU</a:t>
            </a:r>
          </a:p>
          <a:p>
            <a:pPr lvl="1"/>
            <a:r>
              <a:rPr lang="en-US" sz="1667" dirty="0"/>
              <a:t>Maybe even the thread holding the lock</a:t>
            </a:r>
          </a:p>
          <a:p>
            <a:r>
              <a:rPr lang="en-US" sz="2000" dirty="0"/>
              <a:t>These are known as </a:t>
            </a:r>
            <a:r>
              <a:rPr lang="en-US" sz="2000" b="1" dirty="0"/>
              <a:t>spin locks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A958-9DC6-F74C-8B76-9EB8C96C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6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4833-234B-EC49-84AA-0190F8DC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E25D-BE0C-B04E-B734-4B4E5247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6" y="1521354"/>
            <a:ext cx="7119938" cy="3626115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requires communication among CPU cores</a:t>
            </a:r>
          </a:p>
          <a:p>
            <a:endParaRPr lang="en-US" dirty="0"/>
          </a:p>
          <a:p>
            <a:r>
              <a:rPr lang="en-US" dirty="0"/>
              <a:t>Why? </a:t>
            </a:r>
            <a:r>
              <a:rPr lang="en-US" i="1" dirty="0"/>
              <a:t>Caching</a:t>
            </a:r>
          </a:p>
          <a:p>
            <a:pPr lvl="1"/>
            <a:r>
              <a:rPr lang="en-US" dirty="0"/>
              <a:t>Local cache needs to "own" memory address to write to it</a:t>
            </a:r>
          </a:p>
          <a:p>
            <a:r>
              <a:rPr lang="en-US" dirty="0"/>
              <a:t>So something like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(…)); </a:t>
            </a:r>
            <a:r>
              <a:rPr lang="en-US" dirty="0">
                <a:cs typeface="Consolas" panose="020B0609020204030204" pitchFamily="49" charset="0"/>
              </a:rPr>
              <a:t>generates a lot of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075F-0BE8-484A-A479-65331F29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2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22F5-7A21-FA44-85A4-8D58AE68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Test, Then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1331-07E2-6042-875B-64921F77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87978"/>
            <a:ext cx="6572250" cy="4431772"/>
          </a:xfrm>
        </p:spPr>
        <p:txBody>
          <a:bodyPr>
            <a:normAutofit lnSpcReduction="10000"/>
          </a:bodyPr>
          <a:lstStyle/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int value = 0; // Free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Acquire() {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 do {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   while(value);   // Wait until </a:t>
            </a:r>
            <a:r>
              <a:rPr lang="en-US" altLang="ko-KR" sz="1667" b="1" i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might</a:t>
            </a: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be free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 } while(</a:t>
            </a:r>
            <a:r>
              <a:rPr lang="en-US" altLang="ko-KR" sz="1667" b="1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test&amp;set</a:t>
            </a: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(&amp;value)); // exit if get lock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}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endParaRPr lang="en-US" altLang="ko-KR" sz="1667" b="1" kern="0" dirty="0">
              <a:solidFill>
                <a:srgbClr val="000000"/>
              </a:solidFill>
              <a:latin typeface="Consolas" panose="020B0609020204030204" pitchFamily="49" charset="0"/>
              <a:ea typeface="굴림" panose="020B0600000101010101" pitchFamily="34" charset="-127"/>
              <a:cs typeface="Consolas" panose="020B0609020204030204" pitchFamily="49" charset="0"/>
            </a:endParaRP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Release() {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 value = 0;</a:t>
            </a:r>
          </a:p>
          <a:p>
            <a:pPr marL="238115" indent="-238115" eaLnBrk="0" fontAlgn="base" hangingPunct="0">
              <a:spcBef>
                <a:spcPct val="30000"/>
              </a:spcBef>
              <a:spcAft>
                <a:spcPct val="0"/>
              </a:spcAft>
              <a:buSzPct val="100000"/>
              <a:buNone/>
              <a:tabLst>
                <a:tab pos="855893" algn="l"/>
                <a:tab pos="1148246" algn="l"/>
                <a:tab pos="1430016" algn="l"/>
              </a:tabLst>
            </a:pPr>
            <a:r>
              <a:rPr lang="en-US" altLang="ko-KR" sz="1667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}</a:t>
            </a:r>
            <a:endParaRPr lang="en-US" sz="1500" dirty="0"/>
          </a:p>
          <a:p>
            <a:r>
              <a:rPr lang="en-US" altLang="ko-KR" sz="2000" b="1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while(value) </a:t>
            </a:r>
            <a:r>
              <a:rPr lang="en-US" altLang="ko-KR" sz="2000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reads from local cache only</a:t>
            </a:r>
          </a:p>
          <a:p>
            <a:pPr lvl="1"/>
            <a:r>
              <a:rPr lang="en-US" sz="1500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Hardware knows that this value is shared with others</a:t>
            </a:r>
          </a:p>
          <a:p>
            <a:pPr lvl="1"/>
            <a:r>
              <a:rPr lang="en-US" sz="1500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Wait for cache invalidation from lock holder</a:t>
            </a:r>
          </a:p>
          <a:p>
            <a:r>
              <a:rPr lang="en-US" sz="1833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Still busy waiting, but fewer </a:t>
            </a:r>
            <a:r>
              <a:rPr lang="en-US" sz="1833" kern="0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test&amp;set</a:t>
            </a:r>
            <a:r>
              <a:rPr lang="en-US" sz="1833" kern="0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sz="1833" kern="0" dirty="0">
                <a:solidFill>
                  <a:srgbClr val="000000"/>
                </a:solidFill>
                <a:ea typeface="굴림" panose="020B0600000101010101" pitchFamily="34" charset="-127"/>
                <a:cs typeface="Consolas" panose="020B0609020204030204" pitchFamily="49" charset="0"/>
              </a:rPr>
              <a:t>operations</a:t>
            </a:r>
            <a:endParaRPr lang="en-US" sz="1833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1AE2B-C2DF-9C43-B534-E8BC65A7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FAA2A4-1CCC-47AC-A8FC-0C22854B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Using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46B0C8-B584-4B0F-8AA4-CB7F360DF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34" y="1139518"/>
            <a:ext cx="6572250" cy="735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Idea: Disable interrupts for </a:t>
            </a:r>
            <a:r>
              <a:rPr lang="en-US" b="1" dirty="0"/>
              <a:t>mutual exclusion</a:t>
            </a:r>
            <a:r>
              <a:rPr lang="en-US" dirty="0"/>
              <a:t> on accesses to </a:t>
            </a:r>
            <a:r>
              <a:rPr lang="en-US" dirty="0">
                <a:latin typeface="Consolas" panose="020B0609020204030204" pitchFamily="49" charset="0"/>
              </a:rPr>
              <a:t>value</a:t>
            </a:r>
            <a:r>
              <a:rPr lang="en-US" dirty="0"/>
              <a:t> indicating lock status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E160F63-8129-4EA7-9F31-993F1A0F53DF}"/>
              </a:ext>
            </a:extLst>
          </p:cNvPr>
          <p:cNvSpPr txBox="1">
            <a:spLocks/>
          </p:cNvSpPr>
          <p:nvPr/>
        </p:nvSpPr>
        <p:spPr>
          <a:xfrm>
            <a:off x="1019384" y="2236464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Acquire() {</a:t>
            </a:r>
          </a:p>
          <a:p>
            <a:pPr marL="0" indent="0">
              <a:buNone/>
            </a:pP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if (value == BUSY)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put thread on wait queue;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</a:t>
            </a:r>
            <a:r>
              <a:rPr lang="en-US" sz="1667" b="1" dirty="0" err="1">
                <a:latin typeface="Consolas" panose="020B0609020204030204" pitchFamily="49" charset="0"/>
              </a:rPr>
              <a:t>run_new_thread</a:t>
            </a:r>
            <a:r>
              <a:rPr lang="en-US" sz="1667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// Enable interrupts?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  value = BUSY;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  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67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90F9A9D-4B64-4620-BF69-8D810F9F04D0}"/>
              </a:ext>
            </a:extLst>
          </p:cNvPr>
          <p:cNvSpPr txBox="1">
            <a:spLocks/>
          </p:cNvSpPr>
          <p:nvPr/>
        </p:nvSpPr>
        <p:spPr>
          <a:xfrm>
            <a:off x="4257884" y="2236464"/>
            <a:ext cx="3238500" cy="2881849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Release() {</a:t>
            </a:r>
          </a:p>
          <a:p>
            <a:pPr marL="0" indent="0">
              <a:buNone/>
            </a:pP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</a:rPr>
              <a:t>  disable interrupts;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if (anyone waiting) {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  take a thread off queue;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  Value = FREE;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  </a:t>
            </a:r>
            <a:r>
              <a:rPr lang="en-US" sz="1417" b="1" dirty="0">
                <a:solidFill>
                  <a:srgbClr val="FF0000"/>
                </a:solidFill>
                <a:latin typeface="Consolas" panose="020B0609020204030204" pitchFamily="49" charset="0"/>
              </a:rPr>
              <a:t>enable interrupts;</a:t>
            </a:r>
          </a:p>
          <a:p>
            <a:pPr marL="0" indent="0">
              <a:buNone/>
            </a:pPr>
            <a:r>
              <a:rPr lang="en-US" sz="1417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17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F5E860-676C-FF43-9779-2E299AFF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638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7EB5-1C0B-6B4F-A749-DF460994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09BF503-EDEB-6949-B668-47DD89BD7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719" y="2590000"/>
            <a:ext cx="3492499" cy="279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guard = 0;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value = 0;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Acquire() {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// Short busy-wait time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while(</a:t>
            </a:r>
            <a:r>
              <a:rPr lang="en-US" sz="1500" dirty="0" err="1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(guard));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== 1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go to sleep() &amp;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 = 0;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= 1;</a:t>
            </a:r>
            <a:b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 = 0;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AB8A7244-E9E0-6F4C-90B7-1B63DABD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2590000"/>
            <a:ext cx="3313907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Release() 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// Short busy-wait time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500" dirty="0" err="1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test&amp;set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(guard));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if anyone on wait queue 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take thread off wait-queue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Place on ready queue;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 else {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 = 0;</a:t>
            </a:r>
            <a:b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guard = 0;</a:t>
            </a:r>
            <a:br>
              <a:rPr lang="en-US" sz="1500" dirty="0">
                <a:solidFill>
                  <a:srgbClr val="233A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86BEF-FBCA-8A48-A0AC-347B3AEC5ECE}"/>
              </a:ext>
            </a:extLst>
          </p:cNvPr>
          <p:cNvSpPr txBox="1"/>
          <p:nvPr/>
        </p:nvSpPr>
        <p:spPr>
          <a:xfrm>
            <a:off x="1051719" y="1297782"/>
            <a:ext cx="7040563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2667" dirty="0"/>
              <a:t>Use spin locks rather than interrupts to build the "real" locks everyone will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232CE9-1DE4-F848-A72C-902C57D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656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6CD0-7683-8849-A3D5-D5ED26FB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733E-19D7-744E-ADF3-429D02FFF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tool for synchronization (generalized lock)</a:t>
            </a:r>
          </a:p>
          <a:p>
            <a:r>
              <a:rPr lang="en-US" b="1" dirty="0"/>
              <a:t>Definition</a:t>
            </a:r>
            <a:r>
              <a:rPr lang="en-US" dirty="0"/>
              <a:t>:  A non-negative integer value with two possible operations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P()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down()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wait()</a:t>
            </a:r>
            <a:r>
              <a:rPr lang="en-US" dirty="0"/>
              <a:t>: </a:t>
            </a:r>
            <a:r>
              <a:rPr lang="en-US" i="1" dirty="0"/>
              <a:t>atomically </a:t>
            </a:r>
            <a:r>
              <a:rPr lang="en-US" dirty="0"/>
              <a:t>wait for semaphore to become positive, then decrement it by 1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V()</a:t>
            </a:r>
            <a:r>
              <a:rPr lang="en-US" dirty="0"/>
              <a:t> 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up()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signal()</a:t>
            </a:r>
            <a:r>
              <a:rPr lang="en-US" dirty="0"/>
              <a:t>: </a:t>
            </a:r>
            <a:r>
              <a:rPr lang="en-US" i="1" dirty="0"/>
              <a:t>atomically </a:t>
            </a:r>
            <a:r>
              <a:rPr lang="en-US" dirty="0"/>
              <a:t>increment semaphore (waking up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P() </a:t>
            </a:r>
            <a:r>
              <a:rPr lang="en-US" dirty="0"/>
              <a:t>thread)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56F7-7128-6649-BEB6-A573229F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79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9FAE-CF69-F948-9996-EAE02A9E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Like Integers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AC90-BE6F-FB42-BA52-A9DF215C7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Cannot read/write value directly</a:t>
            </a:r>
          </a:p>
          <a:p>
            <a:pPr lvl="1"/>
            <a:r>
              <a:rPr lang="en-US" dirty="0"/>
              <a:t>down() and up() only</a:t>
            </a:r>
          </a:p>
          <a:p>
            <a:pPr lvl="1"/>
            <a:r>
              <a:rPr lang="en-US" dirty="0"/>
              <a:t>Except when initializing semaphore</a:t>
            </a:r>
          </a:p>
          <a:p>
            <a:endParaRPr lang="en-US" dirty="0"/>
          </a:p>
          <a:p>
            <a:r>
              <a:rPr lang="en-US" b="1" dirty="0"/>
              <a:t>Never negative: </a:t>
            </a:r>
            <a:r>
              <a:rPr lang="en-US" dirty="0"/>
              <a:t>-- something waits instead</a:t>
            </a:r>
          </a:p>
          <a:p>
            <a:pPr lvl="1"/>
            <a:r>
              <a:rPr lang="en-US" dirty="0"/>
              <a:t>Two down operations can't go below 0, some thread wins, and the other blocks (atomic)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0B137-0844-0349-8A11-22B03819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0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8083-6766-7F45-9C4A-A3D14729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Semaphore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A91B-203B-804B-A597-17D2B3C5E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11" y="990926"/>
            <a:ext cx="6572250" cy="419364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Mutual Exclusion: </a:t>
            </a:r>
            <a:r>
              <a:rPr lang="en-US" dirty="0"/>
              <a:t>(Same as lock)</a:t>
            </a:r>
          </a:p>
          <a:p>
            <a:pPr lvl="1"/>
            <a:r>
              <a:rPr lang="en-US" dirty="0"/>
              <a:t>Called a "binary semaphore"</a:t>
            </a:r>
          </a:p>
          <a:p>
            <a:pPr marL="380985" lvl="1" indent="0"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initial value of semaphore = 1;</a:t>
            </a:r>
          </a:p>
          <a:p>
            <a:pPr marL="380985" lvl="1" indent="0"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// 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ko-KR" b="1" dirty="0">
                <a:ea typeface="굴림" charset="0"/>
                <a:cs typeface="Consolas" panose="020B0609020204030204" pitchFamily="49" charset="0"/>
              </a:rPr>
              <a:t>Signaling </a:t>
            </a:r>
            <a:r>
              <a:rPr lang="en-US" altLang="ko-KR" dirty="0">
                <a:ea typeface="굴림" charset="0"/>
                <a:cs typeface="Consolas" panose="020B0609020204030204" pitchFamily="49" charset="0"/>
              </a:rPr>
              <a:t>other threads, e.g.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ThreadJoin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Consolas" panose="020B06090202040302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semaphore.V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C704F-1B87-CD4F-BC15-2041A499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4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F5006-3F95-7C42-A63C-AE4B6451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5F6F-02A6-C646-B1D4-EEC66B85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 you need to wait for?</a:t>
            </a:r>
          </a:p>
          <a:p>
            <a:pPr lvl="1"/>
            <a:r>
              <a:rPr lang="en-US" dirty="0"/>
              <a:t>Example: Critical section to be finished</a:t>
            </a:r>
          </a:p>
          <a:p>
            <a:pPr lvl="1"/>
            <a:r>
              <a:rPr lang="en-US" dirty="0"/>
              <a:t>Example: Queue to be non-empty</a:t>
            </a:r>
          </a:p>
          <a:p>
            <a:pPr lvl="1"/>
            <a:r>
              <a:rPr lang="en-US" dirty="0"/>
              <a:t>Example: Array to have space for new items</a:t>
            </a:r>
          </a:p>
          <a:p>
            <a:r>
              <a:rPr lang="en-US" dirty="0"/>
              <a:t>What can you count that will be 0 when you need to wait?</a:t>
            </a:r>
          </a:p>
          <a:p>
            <a:pPr lvl="1"/>
            <a:r>
              <a:rPr lang="en-US" dirty="0"/>
              <a:t>Example: # of threads currently in critical section</a:t>
            </a:r>
          </a:p>
          <a:p>
            <a:pPr lvl="1"/>
            <a:r>
              <a:rPr lang="en-US" dirty="0"/>
              <a:t>Example: # of items currently in queue</a:t>
            </a:r>
          </a:p>
          <a:p>
            <a:pPr lvl="1"/>
            <a:r>
              <a:rPr lang="en-US" dirty="0"/>
              <a:t>Example: # of free slots in array</a:t>
            </a:r>
          </a:p>
          <a:p>
            <a:r>
              <a:rPr lang="en-US" dirty="0"/>
              <a:t>Then: Use semaphore operations to maintain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39D0D-E266-7641-A46D-4B6852F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646D-0CB9-0149-8E77-EC0287D3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F9F9-6589-E044-A10C-FB646979D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to talk about concurrency!</a:t>
            </a:r>
          </a:p>
          <a:p>
            <a:r>
              <a:rPr lang="en-US" dirty="0"/>
              <a:t>But, need some mechanism to enable running different code simultaneously</a:t>
            </a:r>
          </a:p>
          <a:p>
            <a:r>
              <a:rPr lang="en-US" dirty="0"/>
              <a:t>Therefore...threads!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E22E5-BF89-7047-94E2-45B01B0B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00" y="76869"/>
            <a:ext cx="7281336" cy="610515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82" y="758821"/>
            <a:ext cx="7102654" cy="4060697"/>
          </a:xfrm>
        </p:spPr>
        <p:txBody>
          <a:bodyPr/>
          <a:lstStyle/>
          <a:p>
            <a:r>
              <a:rPr lang="en-US" dirty="0"/>
              <a:t>Can't call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switch() </a:t>
            </a:r>
            <a:r>
              <a:rPr lang="en-US" dirty="0"/>
              <a:t>without starting a thread</a:t>
            </a:r>
          </a:p>
          <a:p>
            <a:r>
              <a:rPr lang="en-US" dirty="0"/>
              <a:t>How do we make a </a:t>
            </a:r>
            <a:r>
              <a:rPr lang="en-US" b="1" i="1" dirty="0"/>
              <a:t>new</a:t>
            </a:r>
            <a:r>
              <a:rPr lang="en-US" i="1" dirty="0"/>
              <a:t> </a:t>
            </a:r>
            <a:r>
              <a:rPr lang="en-US" dirty="0"/>
              <a:t>thread?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487956" y="5156730"/>
            <a:ext cx="1198562" cy="4445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500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4886567" y="2198688"/>
            <a:ext cx="2177522" cy="2958042"/>
            <a:chOff x="1143" y="620"/>
            <a:chExt cx="1646" cy="2236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3" y="1309"/>
              <a:ext cx="302" cy="1165"/>
              <a:chOff x="4594" y="805"/>
              <a:chExt cx="302" cy="1165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62" y="1237"/>
                <a:ext cx="116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68" y="620"/>
              <a:ext cx="122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7193075" y="4366295"/>
            <a:ext cx="1788583" cy="804333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1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306705" y="3080942"/>
            <a:ext cx="5205047" cy="137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SetupNewThread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regs.sp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newStack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regs.retpc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474" y="2602836"/>
            <a:ext cx="1651001" cy="333375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5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sz="15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5D65C-03E7-094F-9A61-E47332BF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3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484" y="90436"/>
            <a:ext cx="7412360" cy="72779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6" y="1015999"/>
            <a:ext cx="7048003" cy="3809345"/>
          </a:xfrm>
        </p:spPr>
        <p:txBody>
          <a:bodyPr/>
          <a:lstStyle/>
          <a:p>
            <a:r>
              <a:rPr lang="en-US" dirty="0"/>
              <a:t>So when does the new thread really start executing?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718965" y="4654690"/>
            <a:ext cx="1198562" cy="4445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1500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4011738" y="1684742"/>
            <a:ext cx="2177522" cy="2958042"/>
            <a:chOff x="1143" y="620"/>
            <a:chExt cx="1646" cy="2236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3" y="1309"/>
              <a:ext cx="302" cy="1165"/>
              <a:chOff x="4594" y="805"/>
              <a:chExt cx="302" cy="1165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62" y="1237"/>
                <a:ext cx="1165" cy="3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68" y="620"/>
              <a:ext cx="122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6318246" y="3852349"/>
            <a:ext cx="1788583" cy="804333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1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544046" y="2596893"/>
            <a:ext cx="3278183" cy="152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run_new_thread</a:t>
            </a: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333" dirty="0">
                <a:cs typeface="Consolas" panose="020B0609020204030204" pitchFamily="49" charset="0"/>
              </a:rPr>
              <a:t>selects this thread's TCB, "returns" into beginning of </a:t>
            </a:r>
            <a:r>
              <a:rPr lang="en-US" sz="2333" b="1" dirty="0" err="1"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endParaRPr lang="en-US" sz="2333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645" y="2088889"/>
            <a:ext cx="1651001" cy="333375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5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sz="1500" dirty="0">
              <a:solidFill>
                <a:schemeClr val="bg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685AFC-2261-4345-A7F1-82BDF71C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Bootstrapping Threads: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ThreadRoot</a:t>
            </a:r>
            <a:endParaRPr lang="en-US" altLang="ko-KR" dirty="0">
              <a:latin typeface="Consolas" panose="020B0609020204030204" pitchFamily="49" charset="0"/>
              <a:ea typeface="굴림" panose="020B0600000101010101" pitchFamily="34" charset="-127"/>
              <a:cs typeface="Consolas" panose="020B0609020204030204" pitchFamily="49" charset="0"/>
            </a:endParaRPr>
          </a:p>
        </p:txBody>
      </p:sp>
      <p:sp>
        <p:nvSpPr>
          <p:cNvPr id="393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call 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667" b="1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execution of thread</a:t>
            </a:r>
            <a:endParaRPr lang="en-US" altLang="ko-KR" sz="1333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000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ThreadRoot</a:t>
            </a:r>
            <a:r>
              <a:rPr lang="en-US" altLang="ko-KR" sz="2000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</a:t>
            </a:r>
            <a:r>
              <a:rPr lang="en-US" altLang="ko-KR" sz="2000" b="1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never returns</a:t>
            </a:r>
          </a:p>
          <a:p>
            <a:pPr lvl="1">
              <a:lnSpc>
                <a:spcPct val="80000"/>
              </a:lnSpc>
            </a:pPr>
            <a:r>
              <a:rPr lang="en-US" altLang="ko-KR" sz="1667" b="1" dirty="0" err="1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ThreadFinish</a:t>
            </a: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() </a:t>
            </a:r>
            <a:r>
              <a:rPr lang="en-US" altLang="ko-KR" dirty="0">
                <a:ea typeface="굴림" panose="020B0600000101010101" pitchFamily="34" charset="-127"/>
              </a:rPr>
              <a:t>destroys thread, invokes scheduler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1DB5D9-870A-9B43-9F8E-DFFCA2A5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5894914" y="1027908"/>
            <a:ext cx="2371990" cy="1828272"/>
            <a:chOff x="2136" y="2694"/>
            <a:chExt cx="1793" cy="1382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 err="1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sz="15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236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26" y="2694"/>
              <a:ext cx="303" cy="1165"/>
              <a:chOff x="4571" y="749"/>
              <a:chExt cx="304" cy="1283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81" y="1239"/>
                <a:ext cx="1283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579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dirty="0">
                  <a:latin typeface="Consolas" charset="0"/>
                  <a:ea typeface="Consolas" charset="0"/>
                  <a:cs typeface="Consolas" charset="0"/>
                </a:rPr>
                <a:t>*</a:t>
              </a:r>
              <a:r>
                <a:rPr lang="en-US" altLang="en-US" sz="1500" dirty="0" err="1">
                  <a:latin typeface="Consolas" charset="0"/>
                  <a:ea typeface="Consolas" charset="0"/>
                  <a:cs typeface="Consolas" charset="0"/>
                </a:rPr>
                <a:t>fcnPtr</a:t>
              </a:r>
              <a:endParaRPr lang="en-US" altLang="en-US" sz="1500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69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32162</TotalTime>
  <Words>3478</Words>
  <Application>Microsoft Macintosh PowerPoint</Application>
  <PresentationFormat>On-screen Show (16:10)</PresentationFormat>
  <Paragraphs>765</Paragraphs>
  <Slides>59</Slides>
  <Notes>19</Notes>
  <HiddenSlides>6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5" baseType="lpstr">
      <vt:lpstr>Gulim</vt:lpstr>
      <vt:lpstr>Gulim</vt:lpstr>
      <vt:lpstr>ＭＳ Ｐゴシック</vt:lpstr>
      <vt:lpstr>ＭＳ Ｐゴシック</vt:lpstr>
      <vt:lpstr>Arial</vt:lpstr>
      <vt:lpstr>Calibri</vt:lpstr>
      <vt:lpstr>Comic Sans MS</vt:lpstr>
      <vt:lpstr>Consolas</vt:lpstr>
      <vt:lpstr>Courier New</vt:lpstr>
      <vt:lpstr>Gill Sans</vt:lpstr>
      <vt:lpstr>Gill Sans Light</vt:lpstr>
      <vt:lpstr>Gill Sans MT</vt:lpstr>
      <vt:lpstr>Helvetica</vt:lpstr>
      <vt:lpstr>Symbol</vt:lpstr>
      <vt:lpstr>Trebuchet MS</vt:lpstr>
      <vt:lpstr>Office Theme</vt:lpstr>
      <vt:lpstr>CS6456: Graduate Operating Systems</vt:lpstr>
      <vt:lpstr>Processes vs. Threads</vt:lpstr>
      <vt:lpstr>Example: Multithreaded Server</vt:lpstr>
      <vt:lpstr>Web Server: Thread Pools</vt:lpstr>
      <vt:lpstr>Multiprocessing vs Multiprogramming</vt:lpstr>
      <vt:lpstr>Today</vt:lpstr>
      <vt:lpstr>How does a thread get started?</vt:lpstr>
      <vt:lpstr>How does a thread get started?</vt:lpstr>
      <vt:lpstr>Bootstrapping Threads: ThreadRoot</vt:lpstr>
      <vt:lpstr>Switching threads example</vt:lpstr>
      <vt:lpstr>Preempting a Thread</vt:lpstr>
      <vt:lpstr>Example: Network Interrupt</vt:lpstr>
      <vt:lpstr>Switching Threads from Interrupts</vt:lpstr>
      <vt:lpstr>So Far: Kernel-Supported Threads</vt:lpstr>
      <vt:lpstr>Kernel-Supported Threads</vt:lpstr>
      <vt:lpstr>Kernel-Supported Threads</vt:lpstr>
      <vt:lpstr>User-Mode Threads</vt:lpstr>
      <vt:lpstr>User-Mode Threads: Problems</vt:lpstr>
      <vt:lpstr>Some Threading Models</vt:lpstr>
      <vt:lpstr>Thread abstraction…and its limitations</vt:lpstr>
      <vt:lpstr>Programmer vs. Processor View</vt:lpstr>
      <vt:lpstr>Possible executions due to multiprogramming</vt:lpstr>
      <vt:lpstr>Correctness with Concurrent Threads</vt:lpstr>
      <vt:lpstr>Remember: Multiprogramming</vt:lpstr>
      <vt:lpstr>Race Conditions</vt:lpstr>
      <vt:lpstr>Race Conditions</vt:lpstr>
      <vt:lpstr>PowerPoint Presentation</vt:lpstr>
      <vt:lpstr>My experience...</vt:lpstr>
      <vt:lpstr>Atomic Operations</vt:lpstr>
      <vt:lpstr>Real-Life Analogy: Too Much Milk</vt:lpstr>
      <vt:lpstr>Too Much Milk: Correctness</vt:lpstr>
      <vt:lpstr>Solution Attempt #1</vt:lpstr>
      <vt:lpstr>Attempt #1in Action</vt:lpstr>
      <vt:lpstr>Solution Attempt #2</vt:lpstr>
      <vt:lpstr>Solution Attempt #3</vt:lpstr>
      <vt:lpstr>Attempt #3 in Action</vt:lpstr>
      <vt:lpstr>Solution Attempt #4</vt:lpstr>
      <vt:lpstr>Issues with Solution 4</vt:lpstr>
      <vt:lpstr>Relevant Definitions</vt:lpstr>
      <vt:lpstr>Relevant Definitions</vt:lpstr>
      <vt:lpstr>Using Locks</vt:lpstr>
      <vt:lpstr>Implementing Locks: Single Core</vt:lpstr>
      <vt:lpstr>Naïve Interrupt Enable/Disable</vt:lpstr>
      <vt:lpstr>Implementing Locks: Single Core</vt:lpstr>
      <vt:lpstr>Reenabling Interrupts When Waiting</vt:lpstr>
      <vt:lpstr>Reenabling Interrupts When Waiting</vt:lpstr>
      <vt:lpstr>A Better Lock Implementation</vt:lpstr>
      <vt:lpstr>More Powerful Atomic Ops</vt:lpstr>
      <vt:lpstr>Read/Modify/Write Instructions</vt:lpstr>
      <vt:lpstr>Locks with Test &amp; Set</vt:lpstr>
      <vt:lpstr>Locks with Test &amp; Set</vt:lpstr>
      <vt:lpstr>Memory Traffic</vt:lpstr>
      <vt:lpstr>Test, Then Test&amp;Set</vt:lpstr>
      <vt:lpstr>Recall: Using Interrupts</vt:lpstr>
      <vt:lpstr>Locks with test&amp;set</vt:lpstr>
      <vt:lpstr>Semaphore</vt:lpstr>
      <vt:lpstr>Semaphores Like Integers But…</vt:lpstr>
      <vt:lpstr>Simple Semaphore Patterns</vt:lpstr>
      <vt:lpstr>Intuition for Semaphores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408</cp:revision>
  <dcterms:created xsi:type="dcterms:W3CDTF">2015-09-15T19:03:29Z</dcterms:created>
  <dcterms:modified xsi:type="dcterms:W3CDTF">2020-01-21T23:18:56Z</dcterms:modified>
</cp:coreProperties>
</file>