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sldIdLst>
    <p:sldId id="256" r:id="rId2"/>
    <p:sldId id="631" r:id="rId3"/>
    <p:sldId id="611" r:id="rId4"/>
    <p:sldId id="839" r:id="rId5"/>
    <p:sldId id="840" r:id="rId6"/>
    <p:sldId id="841" r:id="rId7"/>
    <p:sldId id="842" r:id="rId8"/>
    <p:sldId id="843" r:id="rId9"/>
    <p:sldId id="844" r:id="rId10"/>
    <p:sldId id="995" r:id="rId11"/>
    <p:sldId id="996" r:id="rId12"/>
    <p:sldId id="997" r:id="rId13"/>
    <p:sldId id="998" r:id="rId14"/>
    <p:sldId id="999" r:id="rId15"/>
    <p:sldId id="1000" r:id="rId16"/>
    <p:sldId id="1001" r:id="rId17"/>
    <p:sldId id="1002" r:id="rId18"/>
    <p:sldId id="1003" r:id="rId19"/>
    <p:sldId id="1004" r:id="rId20"/>
    <p:sldId id="1005" r:id="rId21"/>
    <p:sldId id="1006" r:id="rId22"/>
    <p:sldId id="1008" r:id="rId23"/>
    <p:sldId id="1009" r:id="rId24"/>
    <p:sldId id="1010" r:id="rId25"/>
    <p:sldId id="1011" r:id="rId26"/>
    <p:sldId id="1014" r:id="rId27"/>
    <p:sldId id="1012" r:id="rId28"/>
    <p:sldId id="1013" r:id="rId29"/>
    <p:sldId id="822" r:id="rId30"/>
    <p:sldId id="1033" r:id="rId31"/>
    <p:sldId id="1015" r:id="rId32"/>
    <p:sldId id="1016" r:id="rId33"/>
    <p:sldId id="1017" r:id="rId34"/>
    <p:sldId id="1018" r:id="rId35"/>
    <p:sldId id="1019" r:id="rId36"/>
    <p:sldId id="1020" r:id="rId37"/>
    <p:sldId id="1021" r:id="rId38"/>
    <p:sldId id="1022" r:id="rId39"/>
    <p:sldId id="1023" r:id="rId40"/>
    <p:sldId id="983" r:id="rId41"/>
    <p:sldId id="1024" r:id="rId42"/>
    <p:sldId id="1025" r:id="rId43"/>
    <p:sldId id="1026" r:id="rId44"/>
    <p:sldId id="1027" r:id="rId45"/>
    <p:sldId id="1028" r:id="rId46"/>
    <p:sldId id="1029" r:id="rId47"/>
    <p:sldId id="1030" r:id="rId48"/>
    <p:sldId id="1031" r:id="rId49"/>
    <p:sldId id="1032" r:id="rId5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 autoAdjust="0"/>
    <p:restoredTop sz="94986"/>
  </p:normalViewPr>
  <p:slideViewPr>
    <p:cSldViewPr snapToGrid="0">
      <p:cViewPr varScale="1">
        <p:scale>
          <a:sx n="112" d="100"/>
          <a:sy n="112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6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50763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7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ingGrayTA/status/109006589025365606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25" y="222063"/>
            <a:ext cx="6712479" cy="703792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Round Robin Example (</a:t>
            </a:r>
            <a:r>
              <a:rPr lang="en-US" altLang="ko-KR" i="1" dirty="0">
                <a:ea typeface="굴림" panose="020B0600000101010101" pitchFamily="34" charset="-127"/>
              </a:rPr>
              <a:t>Q</a:t>
            </a:r>
            <a:r>
              <a:rPr lang="en-US" altLang="ko-KR" dirty="0">
                <a:ea typeface="굴림" panose="020B0600000101010101" pitchFamily="34" charset="-127"/>
              </a:rPr>
              <a:t> = 20)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60" y="2155032"/>
            <a:ext cx="7239000" cy="3559968"/>
          </a:xfrm>
        </p:spPr>
        <p:txBody>
          <a:bodyPr>
            <a:normAutofit fontScale="77500" lnSpcReduction="20000"/>
          </a:bodyPr>
          <a:lstStyle/>
          <a:p>
            <a:pPr marL="285739" indent="-285739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1500" dirty="0">
                <a:ea typeface="굴림" panose="020B0600000101010101" pitchFamily="34" charset="-127"/>
              </a:rPr>
              <a:t>	</a:t>
            </a:r>
            <a:r>
              <a:rPr lang="en-US" altLang="ko-KR" sz="1500" u="sng" dirty="0">
                <a:ea typeface="굴림" panose="020B0600000101010101" pitchFamily="34" charset="-127"/>
              </a:rPr>
              <a:t>Process</a:t>
            </a:r>
            <a:r>
              <a:rPr lang="en-US" altLang="ko-KR" sz="1500" dirty="0">
                <a:ea typeface="굴림" panose="020B0600000101010101" pitchFamily="34" charset="-127"/>
              </a:rPr>
              <a:t>		</a:t>
            </a:r>
            <a:r>
              <a:rPr lang="en-US" altLang="ko-KR" sz="1500" u="sng" dirty="0">
                <a:ea typeface="굴림" panose="020B0600000101010101" pitchFamily="34" charset="-127"/>
              </a:rPr>
              <a:t>Burst Time</a:t>
            </a:r>
            <a:br>
              <a:rPr lang="en-US" altLang="ko-KR" sz="1500" u="sng" dirty="0">
                <a:ea typeface="굴림" panose="020B0600000101010101" pitchFamily="34" charset="-127"/>
              </a:rPr>
            </a:br>
            <a:r>
              <a:rPr lang="en-US" altLang="ko-KR" sz="1500" i="1" dirty="0">
                <a:ea typeface="굴림" panose="020B0600000101010101" pitchFamily="34" charset="-127"/>
              </a:rPr>
              <a:t>	 P</a:t>
            </a:r>
            <a:r>
              <a:rPr lang="en-US" altLang="ko-KR" sz="15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500" dirty="0">
                <a:ea typeface="굴림" panose="020B0600000101010101" pitchFamily="34" charset="-127"/>
              </a:rPr>
              <a:t>53</a:t>
            </a:r>
            <a:br>
              <a:rPr lang="en-US" altLang="ko-KR" sz="1500" dirty="0">
                <a:ea typeface="굴림" panose="020B0600000101010101" pitchFamily="34" charset="-127"/>
              </a:rPr>
            </a:br>
            <a:r>
              <a:rPr lang="en-US" altLang="ko-KR" sz="1500" dirty="0">
                <a:ea typeface="굴림" panose="020B0600000101010101" pitchFamily="34" charset="-127"/>
              </a:rPr>
              <a:t>	 </a:t>
            </a:r>
            <a:r>
              <a:rPr lang="en-US" altLang="ko-KR" sz="1500" i="1" dirty="0">
                <a:ea typeface="굴림" panose="020B0600000101010101" pitchFamily="34" charset="-127"/>
              </a:rPr>
              <a:t>P</a:t>
            </a:r>
            <a:r>
              <a:rPr lang="en-US" altLang="ko-KR" sz="15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500" dirty="0">
                <a:ea typeface="굴림" panose="020B0600000101010101" pitchFamily="34" charset="-127"/>
              </a:rPr>
              <a:t>8</a:t>
            </a:r>
            <a:br>
              <a:rPr lang="en-US" altLang="ko-KR" sz="1500" dirty="0">
                <a:ea typeface="굴림" panose="020B0600000101010101" pitchFamily="34" charset="-127"/>
              </a:rPr>
            </a:br>
            <a:r>
              <a:rPr lang="en-US" altLang="ko-KR" sz="1500" dirty="0">
                <a:ea typeface="굴림" panose="020B0600000101010101" pitchFamily="34" charset="-127"/>
              </a:rPr>
              <a:t>	 </a:t>
            </a:r>
            <a:r>
              <a:rPr lang="en-US" altLang="ko-KR" sz="1500" i="1" dirty="0">
                <a:ea typeface="굴림" panose="020B0600000101010101" pitchFamily="34" charset="-127"/>
              </a:rPr>
              <a:t>P</a:t>
            </a:r>
            <a:r>
              <a:rPr lang="en-US" altLang="ko-KR" sz="15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500" dirty="0">
                <a:ea typeface="굴림" panose="020B0600000101010101" pitchFamily="34" charset="-127"/>
              </a:rPr>
              <a:t>68</a:t>
            </a:r>
            <a:br>
              <a:rPr lang="en-US" altLang="ko-KR" sz="1500" dirty="0">
                <a:ea typeface="굴림" panose="020B0600000101010101" pitchFamily="34" charset="-127"/>
              </a:rPr>
            </a:br>
            <a:r>
              <a:rPr lang="en-US" altLang="ko-KR" sz="1500" dirty="0">
                <a:ea typeface="굴림" panose="020B0600000101010101" pitchFamily="34" charset="-127"/>
              </a:rPr>
              <a:t>	 </a:t>
            </a:r>
            <a:r>
              <a:rPr lang="en-US" altLang="ko-KR" sz="1500" i="1" dirty="0">
                <a:ea typeface="굴림" panose="020B0600000101010101" pitchFamily="34" charset="-127"/>
              </a:rPr>
              <a:t>P</a:t>
            </a:r>
            <a:r>
              <a:rPr lang="en-US" altLang="ko-KR" sz="15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500" dirty="0">
                <a:ea typeface="굴림" panose="020B0600000101010101" pitchFamily="34" charset="-127"/>
              </a:rPr>
              <a:t>24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marL="238115" indent="-238115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Waiting time for		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=(68-20)+(112-88)=72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=(20-0)=20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	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r>
              <a:rPr lang="en-US" altLang="ko-KR" dirty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	P</a:t>
            </a:r>
            <a:r>
              <a:rPr lang="en-US" altLang="ko-KR" baseline="-25000" dirty="0">
                <a:ea typeface="굴림" panose="020B0600000101010101" pitchFamily="34" charset="-127"/>
              </a:rPr>
              <a:t>4</a:t>
            </a:r>
            <a:r>
              <a:rPr lang="en-US" altLang="ko-KR" dirty="0">
                <a:ea typeface="굴림" panose="020B0600000101010101" pitchFamily="34" charset="-127"/>
              </a:rPr>
              <a:t>=(48-0)+(108-68)=88</a:t>
            </a:r>
          </a:p>
          <a:p>
            <a:pPr marL="238115" indent="-238115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waiting time = (72+20+85+88)/4 = 66.25</a:t>
            </a:r>
          </a:p>
          <a:p>
            <a:pPr marL="238115" indent="-238115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response time = (125+28+153+112)/4 = 104.5</a:t>
            </a:r>
          </a:p>
          <a:p>
            <a:pPr marL="238115" indent="-238115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And don't forget context switch overhead!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0BD044-6B34-4D49-9B0F-6BBE04F35A60}"/>
              </a:ext>
            </a:extLst>
          </p:cNvPr>
          <p:cNvGrpSpPr/>
          <p:nvPr/>
        </p:nvGrpSpPr>
        <p:grpSpPr>
          <a:xfrm>
            <a:off x="2098359" y="1240234"/>
            <a:ext cx="4988186" cy="822382"/>
            <a:chOff x="3004416" y="2452685"/>
            <a:chExt cx="5985828" cy="986858"/>
          </a:xfrm>
        </p:grpSpPr>
        <p:grpSp>
          <p:nvGrpSpPr>
            <p:cNvPr id="8" name="Group 7"/>
            <p:cNvGrpSpPr/>
            <p:nvPr/>
          </p:nvGrpSpPr>
          <p:grpSpPr>
            <a:xfrm>
              <a:off x="3004416" y="2452687"/>
              <a:ext cx="949263" cy="986855"/>
              <a:chOff x="3004416" y="2452687"/>
              <a:chExt cx="949263" cy="986855"/>
            </a:xfrm>
          </p:grpSpPr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3156816" y="2452687"/>
                <a:ext cx="564003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 dirty="0">
                    <a:latin typeface="Helvetica" panose="020B0604020202020204" pitchFamily="34" charset="0"/>
                  </a:rPr>
                  <a:t>1</a:t>
                </a:r>
                <a:endParaRPr lang="en-US" altLang="en-US" b="0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23558" name="Text Box 16"/>
              <p:cNvSpPr txBox="1">
                <a:spLocks noChangeArrowheads="1"/>
              </p:cNvSpPr>
              <p:nvPr/>
            </p:nvSpPr>
            <p:spPr bwMode="auto">
              <a:xfrm>
                <a:off x="3004416" y="3051742"/>
                <a:ext cx="350479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23559" name="Text Box 17"/>
              <p:cNvSpPr txBox="1">
                <a:spLocks noChangeArrowheads="1"/>
              </p:cNvSpPr>
              <p:nvPr/>
            </p:nvSpPr>
            <p:spPr bwMode="auto">
              <a:xfrm>
                <a:off x="3474316" y="3051744"/>
                <a:ext cx="479363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20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20818" y="2452685"/>
              <a:ext cx="766263" cy="986858"/>
              <a:chOff x="3720818" y="2452685"/>
              <a:chExt cx="766263" cy="986858"/>
            </a:xfrm>
          </p:grpSpPr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3720818" y="2452685"/>
                <a:ext cx="451326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23560" name="Text Box 18"/>
              <p:cNvSpPr txBox="1">
                <a:spLocks noChangeArrowheads="1"/>
              </p:cNvSpPr>
              <p:nvPr/>
            </p:nvSpPr>
            <p:spPr bwMode="auto">
              <a:xfrm>
                <a:off x="4007718" y="3051745"/>
                <a:ext cx="479363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 dirty="0">
                    <a:latin typeface="Helvetica" panose="020B0604020202020204" pitchFamily="34" charset="0"/>
                  </a:rPr>
                  <a:t>28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177962" y="2452688"/>
              <a:ext cx="803549" cy="986855"/>
              <a:chOff x="4177962" y="2452688"/>
              <a:chExt cx="803549" cy="986855"/>
            </a:xfrm>
          </p:grpSpPr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4177962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61" name="Text Box 19"/>
              <p:cNvSpPr txBox="1">
                <a:spLocks noChangeArrowheads="1"/>
              </p:cNvSpPr>
              <p:nvPr/>
            </p:nvSpPr>
            <p:spPr bwMode="auto">
              <a:xfrm>
                <a:off x="4502150" y="3051745"/>
                <a:ext cx="479361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48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1963" y="2452688"/>
              <a:ext cx="855498" cy="986855"/>
              <a:chOff x="4741963" y="2452688"/>
              <a:chExt cx="855498" cy="986855"/>
            </a:xfrm>
          </p:grpSpPr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4741963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62" name="Text Box 20"/>
              <p:cNvSpPr txBox="1">
                <a:spLocks noChangeArrowheads="1"/>
              </p:cNvSpPr>
              <p:nvPr/>
            </p:nvSpPr>
            <p:spPr bwMode="auto">
              <a:xfrm>
                <a:off x="5118100" y="3051745"/>
                <a:ext cx="479361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68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305965" y="2452688"/>
              <a:ext cx="824896" cy="986855"/>
              <a:chOff x="5305965" y="2452688"/>
              <a:chExt cx="824896" cy="986855"/>
            </a:xfrm>
          </p:grpSpPr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5305965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63" name="Text Box 21"/>
              <p:cNvSpPr txBox="1">
                <a:spLocks noChangeArrowheads="1"/>
              </p:cNvSpPr>
              <p:nvPr/>
            </p:nvSpPr>
            <p:spPr bwMode="auto">
              <a:xfrm>
                <a:off x="5651500" y="3051745"/>
                <a:ext cx="479361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88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869967" y="2452688"/>
              <a:ext cx="859676" cy="986855"/>
              <a:chOff x="5869967" y="2452688"/>
              <a:chExt cx="859676" cy="986855"/>
            </a:xfrm>
          </p:grpSpPr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5869967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64" name="Text Box 22"/>
              <p:cNvSpPr txBox="1">
                <a:spLocks noChangeArrowheads="1"/>
              </p:cNvSpPr>
              <p:nvPr/>
            </p:nvSpPr>
            <p:spPr bwMode="auto">
              <a:xfrm>
                <a:off x="6121399" y="3051745"/>
                <a:ext cx="608244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108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433968" y="2452688"/>
              <a:ext cx="2556276" cy="986855"/>
              <a:chOff x="6433968" y="2452688"/>
              <a:chExt cx="2556276" cy="986855"/>
            </a:xfrm>
          </p:grpSpPr>
          <p:sp>
            <p:nvSpPr>
              <p:cNvPr id="23575" name="Rectangle 12"/>
              <p:cNvSpPr>
                <a:spLocks noChangeArrowheads="1"/>
              </p:cNvSpPr>
              <p:nvPr/>
            </p:nvSpPr>
            <p:spPr bwMode="auto">
              <a:xfrm>
                <a:off x="6433968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6" name="Rectangle 13"/>
              <p:cNvSpPr>
                <a:spLocks noChangeArrowheads="1"/>
              </p:cNvSpPr>
              <p:nvPr/>
            </p:nvSpPr>
            <p:spPr bwMode="auto">
              <a:xfrm>
                <a:off x="6997970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7" name="Rectangle 14"/>
              <p:cNvSpPr>
                <a:spLocks noChangeArrowheads="1"/>
              </p:cNvSpPr>
              <p:nvPr/>
            </p:nvSpPr>
            <p:spPr bwMode="auto">
              <a:xfrm>
                <a:off x="7561972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8" name="Rectangle 15"/>
              <p:cNvSpPr>
                <a:spLocks noChangeArrowheads="1"/>
              </p:cNvSpPr>
              <p:nvPr/>
            </p:nvSpPr>
            <p:spPr bwMode="auto">
              <a:xfrm>
                <a:off x="8125973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65" name="Text Box 23"/>
              <p:cNvSpPr txBox="1">
                <a:spLocks noChangeArrowheads="1"/>
              </p:cNvSpPr>
              <p:nvPr/>
            </p:nvSpPr>
            <p:spPr bwMode="auto">
              <a:xfrm>
                <a:off x="6731000" y="3051745"/>
                <a:ext cx="591239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112</a:t>
                </a:r>
              </a:p>
            </p:txBody>
          </p:sp>
          <p:sp>
            <p:nvSpPr>
              <p:cNvPr id="23566" name="Text Box 24"/>
              <p:cNvSpPr txBox="1">
                <a:spLocks noChangeArrowheads="1"/>
              </p:cNvSpPr>
              <p:nvPr/>
            </p:nvSpPr>
            <p:spPr bwMode="auto">
              <a:xfrm>
                <a:off x="7264400" y="3051745"/>
                <a:ext cx="608244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125</a:t>
                </a:r>
              </a:p>
            </p:txBody>
          </p:sp>
          <p:sp>
            <p:nvSpPr>
              <p:cNvPr id="23567" name="Text Box 25"/>
              <p:cNvSpPr txBox="1">
                <a:spLocks noChangeArrowheads="1"/>
              </p:cNvSpPr>
              <p:nvPr/>
            </p:nvSpPr>
            <p:spPr bwMode="auto">
              <a:xfrm>
                <a:off x="7848600" y="3051745"/>
                <a:ext cx="608244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145</a:t>
                </a:r>
              </a:p>
            </p:txBody>
          </p:sp>
          <p:sp>
            <p:nvSpPr>
              <p:cNvPr id="23568" name="Text Box 26"/>
              <p:cNvSpPr txBox="1">
                <a:spLocks noChangeArrowheads="1"/>
              </p:cNvSpPr>
              <p:nvPr/>
            </p:nvSpPr>
            <p:spPr bwMode="auto">
              <a:xfrm>
                <a:off x="8382000" y="3051745"/>
                <a:ext cx="608244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 dirty="0">
                    <a:latin typeface="Helvetica" panose="020B0604020202020204" pitchFamily="34" charset="0"/>
                  </a:rPr>
                  <a:t>153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6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3C4-8839-A547-9E1E-879DBFBD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3749-5C11-0F4C-972A-DACEB4E5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Typical Context Switch: 0.1ms – 100ms</a:t>
            </a:r>
          </a:p>
          <a:p>
            <a:endParaRPr lang="en-US" sz="3000" dirty="0"/>
          </a:p>
          <a:p>
            <a:r>
              <a:rPr lang="en-US" sz="3000" dirty="0"/>
              <a:t>With 10ms – 100ms time quantum (</a:t>
            </a:r>
            <a:r>
              <a:rPr lang="en-US" sz="3000" i="1" dirty="0"/>
              <a:t>Q</a:t>
            </a:r>
            <a:r>
              <a:rPr lang="en-US" sz="3000" dirty="0"/>
              <a:t>):</a:t>
            </a:r>
            <a:br>
              <a:rPr lang="en-US" sz="3000" dirty="0"/>
            </a:br>
            <a:r>
              <a:rPr lang="en-US" sz="3000" b="1" dirty="0"/>
              <a:t>~1% Overhead</a:t>
            </a:r>
          </a:p>
        </p:txBody>
      </p:sp>
    </p:spTree>
    <p:extLst>
      <p:ext uri="{BB962C8B-B14F-4D97-AF65-F5344CB8AC3E}">
        <p14:creationId xmlns:p14="http://schemas.microsoft.com/office/powerpoint/2010/main" val="316268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638-9C7C-7E46-A052-676F137D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16D-70CC-B749-A62C-D2DBE75A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there is no context switching overhead</a:t>
            </a:r>
          </a:p>
          <a:p>
            <a:r>
              <a:rPr lang="en-US" dirty="0"/>
              <a:t>What happens when we </a:t>
            </a:r>
            <a:r>
              <a:rPr lang="en-US" i="1" dirty="0"/>
              <a:t>decrease Q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Avg. response time…</a:t>
            </a:r>
          </a:p>
          <a:p>
            <a:pPr lvl="1"/>
            <a:r>
              <a:rPr lang="en-US" b="1" dirty="0"/>
              <a:t>increases</a:t>
            </a:r>
          </a:p>
          <a:p>
            <a:pPr lvl="1"/>
            <a:r>
              <a:rPr lang="en-US" b="1" dirty="0"/>
              <a:t>decreases</a:t>
            </a:r>
            <a:endParaRPr lang="en-US" dirty="0"/>
          </a:p>
          <a:p>
            <a:pPr lvl="1"/>
            <a:r>
              <a:rPr lang="en-US" b="1" dirty="0"/>
              <a:t>stays the same</a:t>
            </a:r>
          </a:p>
          <a:p>
            <a:pPr lvl="1"/>
            <a:r>
              <a:rPr lang="en-US" b="1" dirty="0"/>
              <a:t>or some combination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483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6813"/>
            <a:ext cx="6572250" cy="445293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/>
              <a:t>: Burst Length 10</a:t>
            </a:r>
          </a:p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1</a:t>
            </a:r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917" dirty="0"/>
          </a:p>
          <a:p>
            <a:r>
              <a:rPr lang="en-US" dirty="0"/>
              <a:t>Average Response Time = (10 + 11)/2 = 10.5</a:t>
            </a:r>
          </a:p>
          <a:p>
            <a:r>
              <a:rPr lang="en-US" i="1" dirty="0"/>
              <a:t>Q</a:t>
            </a:r>
            <a:r>
              <a:rPr lang="en-US" dirty="0"/>
              <a:t> = 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Response Time = (6 + 11)/2 = 8.5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774498" y="2423573"/>
            <a:ext cx="5439975" cy="843548"/>
            <a:chOff x="1214997" y="2908288"/>
            <a:chExt cx="6527969" cy="101225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734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532747"/>
              <a:ext cx="47936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520046"/>
              <a:ext cx="462358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8DA6A-D27B-5744-8CC1-AE468AE33E8C}"/>
              </a:ext>
            </a:extLst>
          </p:cNvPr>
          <p:cNvGrpSpPr/>
          <p:nvPr/>
        </p:nvGrpSpPr>
        <p:grpSpPr>
          <a:xfrm>
            <a:off x="1794338" y="4110306"/>
            <a:ext cx="5439975" cy="843548"/>
            <a:chOff x="1238805" y="4932367"/>
            <a:chExt cx="6527969" cy="101225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58A254-ACE6-904D-8CBB-82E8C719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2367"/>
              <a:ext cx="2834640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7921DF4-C362-DC4D-8E1D-32138F33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531424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A570F88A-34AC-894A-B13B-CA97255A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56826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33DA42C-AC50-A043-8502-2F00E588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2367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E72E04A-24BA-4A41-8A15-0324EDFC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44125"/>
              <a:ext cx="462358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E037C2E-DF41-864F-A040-7CADB253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7137"/>
              <a:ext cx="2834640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8014ADD-74A1-BE46-9E64-BDA6FE14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1" y="5556826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0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6813"/>
            <a:ext cx="6572250" cy="44529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/>
              <a:t>: Burst Length 1</a:t>
            </a:r>
          </a:p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1</a:t>
            </a:r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917" dirty="0"/>
          </a:p>
          <a:p>
            <a:r>
              <a:rPr lang="en-US" dirty="0"/>
              <a:t>Average Response Time = (1 + 2)/2 = 1.5</a:t>
            </a:r>
          </a:p>
          <a:p>
            <a:r>
              <a:rPr lang="en-US" i="1" dirty="0"/>
              <a:t>Q</a:t>
            </a:r>
            <a:r>
              <a:rPr lang="en-US" dirty="0"/>
              <a:t>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Response Time = (1 + 2)/2 = 1.5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774498" y="2423572"/>
            <a:ext cx="1194957" cy="822817"/>
            <a:chOff x="1214997" y="2908288"/>
            <a:chExt cx="1433949" cy="987381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734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1" y="350603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507871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19F396-FE60-0B47-86D0-9C5FFC7870F5}"/>
              </a:ext>
            </a:extLst>
          </p:cNvPr>
          <p:cNvGrpSpPr/>
          <p:nvPr/>
        </p:nvGrpSpPr>
        <p:grpSpPr>
          <a:xfrm>
            <a:off x="1774736" y="4140623"/>
            <a:ext cx="1194957" cy="822817"/>
            <a:chOff x="1214997" y="2908288"/>
            <a:chExt cx="1433949" cy="98738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35D7751-E7FE-434F-A8FF-37084A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24DE0F1-47A8-3F44-ACF3-8AA80937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734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CEF1F84F-85C3-9143-8E94-CF8A34E36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1" y="350603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8A5DC0D3-72DD-8B45-98D0-05A82068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B5D1C52-4D87-A24E-90ED-E7AD002D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507871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8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6813"/>
            <a:ext cx="6572250" cy="445293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/>
              <a:t>: Burst Length 1</a:t>
            </a:r>
          </a:p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1</a:t>
            </a:r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917" dirty="0"/>
          </a:p>
          <a:p>
            <a:r>
              <a:rPr lang="en-US" dirty="0"/>
              <a:t>Average Response Time = (1 + 2)/2 = 1.5</a:t>
            </a:r>
          </a:p>
          <a:p>
            <a:r>
              <a:rPr lang="en-US" i="1" dirty="0"/>
              <a:t>Q</a:t>
            </a:r>
            <a:r>
              <a:rPr lang="en-US" dirty="0"/>
              <a:t> = 0.5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Response Time = (1.5 + 2)/2 = 1.75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774498" y="2423572"/>
            <a:ext cx="1194957" cy="822817"/>
            <a:chOff x="1214997" y="2908288"/>
            <a:chExt cx="1433949" cy="987381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734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1" y="350603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507871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F35D7751-E7FE-434F-A8FF-37084A4F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892" y="4137660"/>
            <a:ext cx="236220" cy="508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 dirty="0">
              <a:latin typeface="Helvetica" panose="020B0604020202020204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524DE0F1-47A8-3F44-ACF3-8AA80937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735" y="4639840"/>
            <a:ext cx="29206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500" b="0" dirty="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8A5DC0D3-72DD-8B45-98D0-05A82068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370" y="4137660"/>
            <a:ext cx="236220" cy="508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 baseline="-25000" dirty="0">
              <a:latin typeface="Helvetica" panose="020B0604020202020204" pitchFamily="34" charset="0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8B5D1C52-4D87-A24E-90ED-E7AD002D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624" y="464027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US" altLang="en-US" sz="1500" b="0" dirty="0">
              <a:latin typeface="Helvetica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FAF42C6-C251-E14A-9168-E471F8D5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671" y="4137660"/>
            <a:ext cx="236220" cy="508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 dirty="0">
              <a:latin typeface="Helvetica" panose="020B0604020202020204" pitchFamily="34" charset="0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E60D9659-3882-FA4D-B4B5-20968639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56" y="4137660"/>
            <a:ext cx="236220" cy="508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 baseline="-25000" dirty="0">
              <a:latin typeface="Helvetica" panose="020B0604020202020204" pitchFamily="34" charset="0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E06E7AFA-71BB-6644-99CD-288FBAE91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854" y="4622939"/>
            <a:ext cx="29206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500" b="0" dirty="0">
                <a:latin typeface="Helvetica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488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8" y="145147"/>
            <a:ext cx="5969000" cy="705656"/>
          </a:xfrm>
        </p:spPr>
        <p:txBody>
          <a:bodyPr>
            <a:normAutofit/>
          </a:bodyPr>
          <a:lstStyle/>
          <a:p>
            <a:r>
              <a:rPr lang="en-US" sz="3000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3034308"/>
            <a:ext cx="7413625" cy="26330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run the </a:t>
            </a:r>
            <a:r>
              <a:rPr lang="en-US" b="1" dirty="0"/>
              <a:t>ready</a:t>
            </a:r>
            <a:r>
              <a:rPr lang="en-US" dirty="0"/>
              <a:t> thread with </a:t>
            </a:r>
            <a:r>
              <a:rPr lang="en-US" i="1" dirty="0"/>
              <a:t>highest priority</a:t>
            </a:r>
            <a:endParaRPr lang="en-US" dirty="0"/>
          </a:p>
          <a:p>
            <a:r>
              <a:rPr lang="en-US" dirty="0"/>
              <a:t>Systems may try to set priorities according to some </a:t>
            </a:r>
            <a:r>
              <a:rPr lang="en-US" b="1" dirty="0"/>
              <a:t>policy goal</a:t>
            </a:r>
            <a:endParaRPr lang="en-US" dirty="0"/>
          </a:p>
          <a:p>
            <a:r>
              <a:rPr lang="en-US" dirty="0"/>
              <a:t>Example: Give shell higher priority than long calculation</a:t>
            </a:r>
          </a:p>
          <a:p>
            <a:pPr lvl="1"/>
            <a:r>
              <a:rPr lang="en-US" dirty="0"/>
              <a:t>Prefer jobs waiting on I/O to those consuming lots of CPU</a:t>
            </a:r>
          </a:p>
          <a:p>
            <a:r>
              <a:rPr lang="en-US" dirty="0"/>
              <a:t>Try to achieve fairness: elevate priority of threads that don't get CPU time (ad-hoc, bad if system overload)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E69E83-86E5-B747-B91E-4BA9A3E6F2D5}"/>
              </a:ext>
            </a:extLst>
          </p:cNvPr>
          <p:cNvGrpSpPr/>
          <p:nvPr/>
        </p:nvGrpSpPr>
        <p:grpSpPr>
          <a:xfrm>
            <a:off x="2106084" y="1190633"/>
            <a:ext cx="4931833" cy="1559719"/>
            <a:chOff x="1600200" y="762000"/>
            <a:chExt cx="5461000" cy="1524000"/>
          </a:xfrm>
        </p:grpSpPr>
        <p:cxnSp>
          <p:nvCxnSpPr>
            <p:cNvPr id="33" name="Straight Arrow Connector 32"/>
            <p:cNvCxnSpPr>
              <a:endCxn id="32" idx="1"/>
            </p:cNvCxnSpPr>
            <p:nvPr/>
          </p:nvCxnSpPr>
          <p:spPr bwMode="auto">
            <a:xfrm>
              <a:off x="5715000" y="952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>
              <a:endCxn id="34" idx="1"/>
            </p:cNvCxnSpPr>
            <p:nvPr/>
          </p:nvCxnSpPr>
          <p:spPr bwMode="auto">
            <a:xfrm>
              <a:off x="5715000" y="2095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Rectangle 3"/>
            <p:cNvSpPr/>
            <p:nvPr/>
          </p:nvSpPr>
          <p:spPr bwMode="auto">
            <a:xfrm>
              <a:off x="1600200" y="762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Priority 3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00200" y="1143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Priority 2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0200" y="1524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Priority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600200" y="1905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Priority 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52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5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387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6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05200" y="762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1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8700" y="7747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959100" y="20828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971800" y="965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16" idx="1"/>
            </p:cNvCxnSpPr>
            <p:nvPr/>
          </p:nvCxnSpPr>
          <p:spPr bwMode="auto">
            <a:xfrm>
              <a:off x="4406900" y="9652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387850" y="2095500"/>
              <a:ext cx="4699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1"/>
            <p:cNvSpPr/>
            <p:nvPr/>
          </p:nvSpPr>
          <p:spPr bwMode="auto">
            <a:xfrm>
              <a:off x="6146800" y="762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468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7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505200" y="1143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4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2971800" y="1346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6775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7A31-0F5B-994F-A9FB-3EE4ADB7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know how much time each process needs in advance?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5A29-7D26-E84E-B57A-048CA33C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Non-preemptive: </a:t>
            </a:r>
            <a:r>
              <a:rPr lang="en-US" b="1" dirty="0"/>
              <a:t>Shortest Job First</a:t>
            </a:r>
          </a:p>
          <a:p>
            <a:pPr lvl="1"/>
            <a:r>
              <a:rPr lang="en-US" dirty="0"/>
              <a:t>Like FCFS if we always chose the best possible ordering</a:t>
            </a:r>
          </a:p>
          <a:p>
            <a:pPr lvl="1"/>
            <a:endParaRPr lang="en-US" dirty="0"/>
          </a:p>
          <a:p>
            <a:r>
              <a:rPr lang="en-US" dirty="0"/>
              <a:t>Preemptive Version: </a:t>
            </a:r>
            <a:r>
              <a:rPr lang="en-US" b="1" dirty="0"/>
              <a:t>Shortest Remaining Time First</a:t>
            </a:r>
          </a:p>
          <a:p>
            <a:pPr lvl="1"/>
            <a:r>
              <a:rPr lang="en-US" dirty="0"/>
              <a:t>A newly ready process (e.g., just finished an I/O operation) with shorter time replaces the current one</a:t>
            </a:r>
          </a:p>
        </p:txBody>
      </p:sp>
    </p:spTree>
    <p:extLst>
      <p:ext uri="{BB962C8B-B14F-4D97-AF65-F5344CB8AC3E}">
        <p14:creationId xmlns:p14="http://schemas.microsoft.com/office/powerpoint/2010/main" val="643575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44F3-B884-BF4A-BFBB-3FE46342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Job/Remaining Time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8BF2-0662-3C46-8634-7E16BE4F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b="1" dirty="0"/>
              <a:t>Provably Optimal</a:t>
            </a:r>
            <a:r>
              <a:rPr lang="en-US" sz="2667" dirty="0"/>
              <a:t> with respect to </a:t>
            </a:r>
            <a:r>
              <a:rPr lang="en-US" sz="2667" i="1" dirty="0"/>
              <a:t>Response Time</a:t>
            </a:r>
          </a:p>
          <a:p>
            <a:endParaRPr lang="en-US" sz="2667" i="1" dirty="0"/>
          </a:p>
          <a:p>
            <a:r>
              <a:rPr lang="en-US" sz="2667" dirty="0"/>
              <a:t>Key Idea: remove convoy effect</a:t>
            </a:r>
          </a:p>
          <a:p>
            <a:pPr lvl="1"/>
            <a:r>
              <a:rPr lang="en-US" sz="2333" dirty="0"/>
              <a:t>Short jobs always stay ahead of long ones</a:t>
            </a:r>
          </a:p>
          <a:p>
            <a:pPr lvl="1"/>
            <a:endParaRPr lang="en-US" sz="2333" dirty="0"/>
          </a:p>
          <a:p>
            <a:r>
              <a:rPr lang="en-US" sz="2667" dirty="0"/>
              <a:t>Starvation is possible</a:t>
            </a:r>
          </a:p>
          <a:p>
            <a:pPr lvl="1"/>
            <a:r>
              <a:rPr lang="en-US" sz="2333" dirty="0"/>
              <a:t>What if new short jobs keep arriving?</a:t>
            </a:r>
          </a:p>
          <a:p>
            <a:pPr lvl="1"/>
            <a:endParaRPr lang="en-US" sz="2333" dirty="0"/>
          </a:p>
          <a:p>
            <a:pPr lvl="1"/>
            <a:endParaRPr lang="en-US" sz="2333" dirty="0"/>
          </a:p>
        </p:txBody>
      </p:sp>
    </p:spTree>
    <p:extLst>
      <p:ext uri="{BB962C8B-B14F-4D97-AF65-F5344CB8AC3E}">
        <p14:creationId xmlns:p14="http://schemas.microsoft.com/office/powerpoint/2010/main" val="262000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99B0-DF44-E346-B33E-C9F6C820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SRTF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7124-670B-4E44-B12C-7AED5586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Three jobs in system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CPU calculations that take 1 week to run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: Continuous loop of 1ms CPU time, 9ms of I/O time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FCFS?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B</a:t>
            </a:r>
            <a:r>
              <a:rPr lang="en-US" dirty="0"/>
              <a:t> starve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I/O throughput problem: lose opportunity to do work for </a:t>
            </a:r>
            <a:r>
              <a:rPr lang="en-US" i="1" dirty="0"/>
              <a:t>C</a:t>
            </a:r>
            <a:r>
              <a:rPr lang="en-US" dirty="0"/>
              <a:t> while CPU runs </a:t>
            </a:r>
            <a:r>
              <a:rPr lang="en-US" i="1" dirty="0"/>
              <a:t>A</a:t>
            </a:r>
            <a:r>
              <a:rPr lang="en-US" dirty="0"/>
              <a:t> or </a:t>
            </a:r>
            <a:r>
              <a:rPr lang="en-US" i="1" dirty="0"/>
              <a:t>B</a:t>
            </a:r>
            <a:endParaRPr lang="en-US" dirty="0"/>
          </a:p>
          <a:p>
            <a:endParaRPr lang="en-US" i="1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15EAD5FF-E214-0146-AD9B-526A7831F363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2617450"/>
            <a:ext cx="1780646" cy="1594116"/>
            <a:chOff x="574" y="576"/>
            <a:chExt cx="1346" cy="1205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320BF851-B50C-8B47-995E-BABA9BFB2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6" name="Group 33">
              <a:extLst>
                <a:ext uri="{FF2B5EF4-FFF2-40B4-BE49-F238E27FC236}">
                  <a16:creationId xmlns:a16="http://schemas.microsoft.com/office/drawing/2014/main" id="{A9D430B5-40CD-CB43-99EF-D9D52BF6F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" y="576"/>
              <a:ext cx="1299" cy="1205"/>
              <a:chOff x="574" y="576"/>
              <a:chExt cx="1299" cy="1205"/>
            </a:xfrm>
          </p:grpSpPr>
          <p:sp>
            <p:nvSpPr>
              <p:cNvPr id="7" name="Text Box 18">
                <a:extLst>
                  <a:ext uri="{FF2B5EF4-FFF2-40B4-BE49-F238E27FC236}">
                    <a16:creationId xmlns:a16="http://schemas.microsoft.com/office/drawing/2014/main" id="{7601BBE2-3818-1A4C-A546-33C0D0C68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576"/>
                <a:ext cx="25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grpSp>
            <p:nvGrpSpPr>
              <p:cNvPr id="8" name="Group 20">
                <a:extLst>
                  <a:ext uri="{FF2B5EF4-FFF2-40B4-BE49-F238E27FC236}">
                    <a16:creationId xmlns:a16="http://schemas.microsoft.com/office/drawing/2014/main" id="{1812CA56-3EF1-F84D-A499-4F8756DE2C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" y="844"/>
                <a:ext cx="433" cy="937"/>
                <a:chOff x="574" y="844"/>
                <a:chExt cx="433" cy="937"/>
              </a:xfrm>
            </p:grpSpPr>
            <p:sp>
              <p:nvSpPr>
                <p:cNvPr id="21" name="Line 7">
                  <a:extLst>
                    <a:ext uri="{FF2B5EF4-FFF2-40B4-BE49-F238E27FC236}">
                      <a16:creationId xmlns:a16="http://schemas.microsoft.com/office/drawing/2014/main" id="{DC394BBD-D318-A940-8C02-88C819DC17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2" name="Line 8">
                  <a:extLst>
                    <a:ext uri="{FF2B5EF4-FFF2-40B4-BE49-F238E27FC236}">
                      <a16:creationId xmlns:a16="http://schemas.microsoft.com/office/drawing/2014/main" id="{B2868230-53B1-664D-9028-0E19E2400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3" name="Group 12">
                  <a:extLst>
                    <a:ext uri="{FF2B5EF4-FFF2-40B4-BE49-F238E27FC236}">
                      <a16:creationId xmlns:a16="http://schemas.microsoft.com/office/drawing/2014/main" id="{F60A5B55-D891-4B4E-8A81-5F41E3C0E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7" y="1276"/>
                  <a:ext cx="430" cy="505"/>
                  <a:chOff x="616" y="1296"/>
                  <a:chExt cx="344" cy="505"/>
                </a:xfrm>
              </p:grpSpPr>
              <p:sp>
                <p:nvSpPr>
                  <p:cNvPr id="24" name="Line 13">
                    <a:extLst>
                      <a:ext uri="{FF2B5EF4-FFF2-40B4-BE49-F238E27FC236}">
                        <a16:creationId xmlns:a16="http://schemas.microsoft.com/office/drawing/2014/main" id="{3F7F6330-547A-F14B-A494-9A94B4B08D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667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5" name="Text Box 14">
                    <a:extLst>
                      <a:ext uri="{FF2B5EF4-FFF2-40B4-BE49-F238E27FC236}">
                        <a16:creationId xmlns:a16="http://schemas.microsoft.com/office/drawing/2014/main" id="{9418C296-4CB0-3A4F-A2C3-B9EFC536D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" y="1343"/>
                    <a:ext cx="306" cy="4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9" name="Group 21">
                <a:extLst>
                  <a:ext uri="{FF2B5EF4-FFF2-40B4-BE49-F238E27FC236}">
                    <a16:creationId xmlns:a16="http://schemas.microsoft.com/office/drawing/2014/main" id="{12D9F08F-9FA2-994B-A5D5-B947822CB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44"/>
                <a:ext cx="433" cy="937"/>
                <a:chOff x="574" y="844"/>
                <a:chExt cx="433" cy="937"/>
              </a:xfrm>
            </p:grpSpPr>
            <p:sp>
              <p:nvSpPr>
                <p:cNvPr id="16" name="Line 22">
                  <a:extLst>
                    <a:ext uri="{FF2B5EF4-FFF2-40B4-BE49-F238E27FC236}">
                      <a16:creationId xmlns:a16="http://schemas.microsoft.com/office/drawing/2014/main" id="{E67F1F0B-C565-6446-BE97-E547AEC0F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7" name="Line 23">
                  <a:extLst>
                    <a:ext uri="{FF2B5EF4-FFF2-40B4-BE49-F238E27FC236}">
                      <a16:creationId xmlns:a16="http://schemas.microsoft.com/office/drawing/2014/main" id="{E959461E-2910-894E-A350-8A764B991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18" name="Group 24">
                  <a:extLst>
                    <a:ext uri="{FF2B5EF4-FFF2-40B4-BE49-F238E27FC236}">
                      <a16:creationId xmlns:a16="http://schemas.microsoft.com/office/drawing/2014/main" id="{BAFC568A-338C-604D-A00C-673352D8FD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7" y="1276"/>
                  <a:ext cx="430" cy="505"/>
                  <a:chOff x="616" y="1296"/>
                  <a:chExt cx="344" cy="505"/>
                </a:xfrm>
              </p:grpSpPr>
              <p:sp>
                <p:nvSpPr>
                  <p:cNvPr id="19" name="Line 25">
                    <a:extLst>
                      <a:ext uri="{FF2B5EF4-FFF2-40B4-BE49-F238E27FC236}">
                        <a16:creationId xmlns:a16="http://schemas.microsoft.com/office/drawing/2014/main" id="{3546CB58-4A27-6648-909E-32DFDA390A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667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0" name="Text Box 26">
                    <a:extLst>
                      <a:ext uri="{FF2B5EF4-FFF2-40B4-BE49-F238E27FC236}">
                        <a16:creationId xmlns:a16="http://schemas.microsoft.com/office/drawing/2014/main" id="{D06B43F7-51BE-D447-81B6-62D730B3A1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" y="1343"/>
                    <a:ext cx="306" cy="4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10" name="Group 27">
                <a:extLst>
                  <a:ext uri="{FF2B5EF4-FFF2-40B4-BE49-F238E27FC236}">
                    <a16:creationId xmlns:a16="http://schemas.microsoft.com/office/drawing/2014/main" id="{5B7E7B8A-BE08-0A4F-83FD-F233D86B1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844"/>
                <a:ext cx="433" cy="937"/>
                <a:chOff x="574" y="844"/>
                <a:chExt cx="433" cy="937"/>
              </a:xfrm>
            </p:grpSpPr>
            <p:sp>
              <p:nvSpPr>
                <p:cNvPr id="11" name="Line 28">
                  <a:extLst>
                    <a:ext uri="{FF2B5EF4-FFF2-40B4-BE49-F238E27FC236}">
                      <a16:creationId xmlns:a16="http://schemas.microsoft.com/office/drawing/2014/main" id="{5F015DEA-E132-E248-8BB2-0BDED3CE3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" name="Line 29">
                  <a:extLst>
                    <a:ext uri="{FF2B5EF4-FFF2-40B4-BE49-F238E27FC236}">
                      <a16:creationId xmlns:a16="http://schemas.microsoft.com/office/drawing/2014/main" id="{8605E6B8-9676-0940-B9F0-19E2228A3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13" name="Group 30">
                  <a:extLst>
                    <a:ext uri="{FF2B5EF4-FFF2-40B4-BE49-F238E27FC236}">
                      <a16:creationId xmlns:a16="http://schemas.microsoft.com/office/drawing/2014/main" id="{85396E3F-C852-3D44-BBC9-C8A3330A16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7" y="1276"/>
                  <a:ext cx="430" cy="505"/>
                  <a:chOff x="616" y="1296"/>
                  <a:chExt cx="344" cy="505"/>
                </a:xfrm>
              </p:grpSpPr>
              <p:sp>
                <p:nvSpPr>
                  <p:cNvPr id="14" name="Line 31">
                    <a:extLst>
                      <a:ext uri="{FF2B5EF4-FFF2-40B4-BE49-F238E27FC236}">
                        <a16:creationId xmlns:a16="http://schemas.microsoft.com/office/drawing/2014/main" id="{99D8DF66-6860-2C41-AC71-9B148F827E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667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5" name="Text Box 32">
                    <a:extLst>
                      <a:ext uri="{FF2B5EF4-FFF2-40B4-BE49-F238E27FC236}">
                        <a16:creationId xmlns:a16="http://schemas.microsoft.com/office/drawing/2014/main" id="{9FEAEE15-2737-0141-B636-EF11FBA0E1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" y="1343"/>
                    <a:ext cx="306" cy="4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A463A71A-B220-8540-9730-7FB42E9B9244}"/>
              </a:ext>
            </a:extLst>
          </p:cNvPr>
          <p:cNvGrpSpPr>
            <a:grpSpLocks/>
          </p:cNvGrpSpPr>
          <p:nvPr/>
        </p:nvGrpSpPr>
        <p:grpSpPr bwMode="auto">
          <a:xfrm>
            <a:off x="1711855" y="2653169"/>
            <a:ext cx="2606146" cy="826823"/>
            <a:chOff x="574" y="603"/>
            <a:chExt cx="1970" cy="625"/>
          </a:xfrm>
        </p:grpSpPr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A842CBCD-9FEC-0C43-A789-56A61C777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2B21AD91-AA55-4948-96D4-FC8424DED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5E98106C-6310-0B40-966D-380F6C881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 Box 47">
              <a:extLst>
                <a:ext uri="{FF2B5EF4-FFF2-40B4-BE49-F238E27FC236}">
                  <a16:creationId xmlns:a16="http://schemas.microsoft.com/office/drawing/2014/main" id="{81815F67-F0E3-BA43-9C9B-BA8B5A460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" y="603"/>
              <a:ext cx="58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2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38" y="-56876"/>
            <a:ext cx="6572250" cy="1104636"/>
          </a:xfrm>
        </p:spPr>
        <p:txBody>
          <a:bodyPr/>
          <a:lstStyle/>
          <a:p>
            <a:r>
              <a:rPr lang="en-US" dirty="0"/>
              <a:t>Today: 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4250" y="3862185"/>
            <a:ext cx="7175500" cy="8050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Scheduler: </a:t>
            </a:r>
            <a:r>
              <a:rPr lang="en-US" b="1" dirty="0"/>
              <a:t>Which thread should run on </a:t>
            </a:r>
            <a:br>
              <a:rPr lang="en-US" b="1" dirty="0"/>
            </a:br>
            <a:r>
              <a:rPr lang="en-US" b="1" dirty="0"/>
              <a:t>the CPU next?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3000" y="1498473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readyThreads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(TCBs) )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selectThread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(TCBs);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run(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run_idle_thread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1319460" y="1047760"/>
            <a:ext cx="1107217" cy="2348163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547" y="49620"/>
            <a:ext cx="6572250" cy="1104636"/>
          </a:xfrm>
        </p:spPr>
        <p:txBody>
          <a:bodyPr/>
          <a:lstStyle/>
          <a:p>
            <a:r>
              <a:rPr lang="en-US" altLang="ko-KR" dirty="0"/>
              <a:t>SRTF Example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1374511" y="2607481"/>
            <a:ext cx="6306343" cy="1468438"/>
            <a:chOff x="463" y="1755"/>
            <a:chExt cx="4767" cy="1110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505"/>
              <a:chOff x="622" y="1296"/>
              <a:chExt cx="338" cy="505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61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67" b="0" dirty="0">
                  <a:latin typeface="Gill Sans" charset="0"/>
                  <a:ea typeface="Gill Sans" charset="0"/>
                  <a:cs typeface="Gill Sans" charset="0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22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67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505"/>
              <a:chOff x="622" y="1296"/>
              <a:chExt cx="338" cy="505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77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333" b="0">
                  <a:latin typeface="Gill Sans" charset="0"/>
                  <a:ea typeface="Gill Sans" charset="0"/>
                  <a:cs typeface="Gill Sans" charset="0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1457854" y="1083479"/>
            <a:ext cx="6223000" cy="1558397"/>
            <a:chOff x="526" y="603"/>
            <a:chExt cx="4704" cy="1178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505"/>
              <a:chOff x="622" y="1296"/>
              <a:chExt cx="338" cy="505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505"/>
              <a:chOff x="615" y="1296"/>
              <a:chExt cx="345" cy="505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5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3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5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00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333" b="0">
                  <a:latin typeface="Gill Sans" charset="0"/>
                  <a:ea typeface="Gill Sans" charset="0"/>
                  <a:cs typeface="Gill Sans" charset="0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1448594" y="4131481"/>
            <a:ext cx="6232260" cy="1558397"/>
            <a:chOff x="519" y="2907"/>
            <a:chExt cx="4711" cy="1178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505"/>
              <a:chOff x="622" y="1296"/>
              <a:chExt cx="338" cy="505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5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505"/>
              <a:chOff x="622" y="1296"/>
              <a:chExt cx="338" cy="505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60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333" b="0">
                  <a:latin typeface="Gill Sans" charset="0"/>
                  <a:ea typeface="Gill Sans" charset="0"/>
                  <a:cs typeface="Gill Sans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223000" y="1936760"/>
            <a:ext cx="2032000" cy="9525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286500" y="3778260"/>
            <a:ext cx="1968500" cy="7620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223000" y="730260"/>
            <a:ext cx="1968500" cy="7620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35291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44F3-B884-BF4A-BFBB-3FE46342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Job/Remaining Time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8BF2-0662-3C46-8634-7E16BE4F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33" b="1" dirty="0"/>
              <a:t>How do we know the time a job/process will take?</a:t>
            </a:r>
            <a:endParaRPr lang="en-US" sz="3333" b="1" i="1" dirty="0"/>
          </a:p>
          <a:p>
            <a:pPr lvl="1"/>
            <a:r>
              <a:rPr lang="en-US" sz="3000" dirty="0"/>
              <a:t>Usually, we don't</a:t>
            </a:r>
          </a:p>
          <a:p>
            <a:endParaRPr lang="en-US" sz="3333" dirty="0"/>
          </a:p>
          <a:p>
            <a:r>
              <a:rPr lang="en-US" sz="3333" dirty="0"/>
              <a:t>Ask the users?</a:t>
            </a:r>
          </a:p>
          <a:p>
            <a:pPr lvl="1"/>
            <a:r>
              <a:rPr lang="en-US" sz="3000" dirty="0"/>
              <a:t>They can try to estimate…</a:t>
            </a:r>
          </a:p>
          <a:p>
            <a:pPr lvl="1"/>
            <a:r>
              <a:rPr lang="en-US" sz="3000" dirty="0"/>
              <a:t>Or just lie</a:t>
            </a:r>
          </a:p>
          <a:p>
            <a:pPr marL="342900" lvl="1" indent="0">
              <a:buNone/>
            </a:pPr>
            <a:endParaRPr lang="en-US" sz="3000" dirty="0"/>
          </a:p>
          <a:p>
            <a:r>
              <a:rPr lang="en-US" sz="3400" dirty="0"/>
              <a:t>Observe past process behavior</a:t>
            </a:r>
          </a:p>
          <a:p>
            <a:pPr lvl="1"/>
            <a:r>
              <a:rPr lang="en-US" sz="3200" dirty="0"/>
              <a:t>Past behavior is good indicator of future behavior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951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B0FE2A-FD61-6640-8EDC-322794DF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Process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EBDC7D-59F7-0C42-BF9A-15BF6AE4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7" y="1166814"/>
            <a:ext cx="7415998" cy="4417218"/>
          </a:xfrm>
        </p:spPr>
        <p:txBody>
          <a:bodyPr>
            <a:normAutofit fontScale="92500" lnSpcReduction="10000"/>
          </a:bodyPr>
          <a:lstStyle/>
          <a:p>
            <a:r>
              <a:rPr lang="en-US" sz="2667" dirty="0"/>
              <a:t>Consider jobs scheduled by Round Robin</a:t>
            </a:r>
          </a:p>
          <a:p>
            <a:endParaRPr lang="en-US" sz="2667" dirty="0"/>
          </a:p>
          <a:p>
            <a:r>
              <a:rPr lang="en-US" sz="2667" dirty="0"/>
              <a:t>Process exhausts quantum, has to be preempted</a:t>
            </a:r>
          </a:p>
          <a:p>
            <a:pPr lvl="1"/>
            <a:r>
              <a:rPr lang="en-US" sz="2333" dirty="0"/>
              <a:t>Consuming all of the CPU time it can, "CPU-Bound"</a:t>
            </a:r>
          </a:p>
          <a:p>
            <a:pPr lvl="1"/>
            <a:endParaRPr lang="en-US" sz="2333" dirty="0"/>
          </a:p>
          <a:p>
            <a:r>
              <a:rPr lang="en-US" sz="2667" dirty="0"/>
              <a:t>Process blocks on I/O before quantum exhausted</a:t>
            </a:r>
          </a:p>
          <a:p>
            <a:pPr lvl="1"/>
            <a:r>
              <a:rPr lang="en-US" sz="2333" dirty="0"/>
              <a:t>"I/O-Bound"</a:t>
            </a:r>
          </a:p>
          <a:p>
            <a:endParaRPr lang="en-US" sz="2667" dirty="0"/>
          </a:p>
          <a:p>
            <a:r>
              <a:rPr lang="en-US" sz="2667" dirty="0"/>
              <a:t>Past behavior is good indicator of future behavior</a:t>
            </a:r>
          </a:p>
          <a:p>
            <a:pPr lvl="1"/>
            <a:r>
              <a:rPr lang="en-US" sz="2333" dirty="0"/>
              <a:t>I/O-bound now, likely to be I/O-bound later</a:t>
            </a:r>
          </a:p>
        </p:txBody>
      </p:sp>
    </p:spTree>
    <p:extLst>
      <p:ext uri="{BB962C8B-B14F-4D97-AF65-F5344CB8AC3E}">
        <p14:creationId xmlns:p14="http://schemas.microsoft.com/office/powerpoint/2010/main" val="412014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C80E-392D-7B41-9436-7ED044B3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8749-0A32-AE4F-9E4B-98932FF3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queues, each of different priority</a:t>
            </a:r>
          </a:p>
          <a:p>
            <a:pPr lvl="1"/>
            <a:r>
              <a:rPr lang="en-US" dirty="0"/>
              <a:t>Round Robin within each queue</a:t>
            </a:r>
          </a:p>
          <a:p>
            <a:pPr lvl="1"/>
            <a:r>
              <a:rPr lang="en-US" dirty="0"/>
              <a:t>Different quantum length for each queue</a:t>
            </a:r>
          </a:p>
          <a:p>
            <a:r>
              <a:rPr lang="en-US" dirty="0"/>
              <a:t>Favor I/O-bound jobs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5F673B2C-D137-DD4A-BC1B-AE017DEA8460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1357306"/>
            <a:ext cx="3048000" cy="1524000"/>
            <a:chOff x="1872" y="1392"/>
            <a:chExt cx="2016" cy="1233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B87383C-A026-564A-9FA8-56E4FE903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0DEB1C3-BFC3-4D4B-A920-84FCB359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92E7AE5-0FBD-C347-905D-9DA2D23D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5C4107E-78CA-624C-8C2B-B40F5E14666F}"/>
              </a:ext>
            </a:extLst>
          </p:cNvPr>
          <p:cNvGrpSpPr>
            <a:grpSpLocks/>
          </p:cNvGrpSpPr>
          <p:nvPr/>
        </p:nvGrpSpPr>
        <p:grpSpPr bwMode="auto">
          <a:xfrm>
            <a:off x="4881564" y="1611306"/>
            <a:ext cx="2760927" cy="762000"/>
            <a:chOff x="3600" y="624"/>
            <a:chExt cx="2087" cy="576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3F0F1044-3365-CB4A-966B-BA098AFE5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624"/>
              <a:ext cx="1679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AE25C8E-8705-0846-9CD5-25040460A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EA1DF4D-F427-5543-AA42-B44417F3E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2587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C80E-392D-7B41-9436-7ED044B3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8749-0A32-AE4F-9E4B-98932FF3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99" y="1521354"/>
            <a:ext cx="8279841" cy="362611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Intuition: Priority Level proportional to burst length</a:t>
            </a:r>
          </a:p>
          <a:p>
            <a:r>
              <a:rPr lang="en-US" dirty="0"/>
              <a:t>Job Exceeds Quantum: Drop to lower queue</a:t>
            </a:r>
          </a:p>
          <a:p>
            <a:r>
              <a:rPr lang="en-US" dirty="0"/>
              <a:t>Job Doesn't Exceed Quantum: Raise to higher queue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5F673B2C-D137-DD4A-BC1B-AE017DEA8460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1357306"/>
            <a:ext cx="3048000" cy="1524000"/>
            <a:chOff x="1872" y="1392"/>
            <a:chExt cx="2016" cy="1233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B87383C-A026-564A-9FA8-56E4FE903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0DEB1C3-BFC3-4D4B-A920-84FCB359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92E7AE5-0FBD-C347-905D-9DA2D23D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5C4107E-78CA-624C-8C2B-B40F5E14666F}"/>
              </a:ext>
            </a:extLst>
          </p:cNvPr>
          <p:cNvGrpSpPr>
            <a:grpSpLocks/>
          </p:cNvGrpSpPr>
          <p:nvPr/>
        </p:nvGrpSpPr>
        <p:grpSpPr bwMode="auto">
          <a:xfrm>
            <a:off x="4881564" y="1611306"/>
            <a:ext cx="2760927" cy="762000"/>
            <a:chOff x="3600" y="624"/>
            <a:chExt cx="2087" cy="576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3F0F1044-3365-CB4A-966B-BA098AFE5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624"/>
              <a:ext cx="1679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AE25C8E-8705-0846-9CD5-25040460A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EA1DF4D-F427-5543-AA42-B44417F3E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909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35B6-21BD-CA43-89AC-1B7FD02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588D-9CDC-DE4E-B56D-74A15456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Approximates Shortest Remaining Time First</a:t>
            </a:r>
          </a:p>
          <a:p>
            <a:pPr lvl="1"/>
            <a:r>
              <a:rPr lang="en-US" dirty="0"/>
              <a:t>CPU-bound have lowest priority (run last)</a:t>
            </a:r>
          </a:p>
          <a:p>
            <a:pPr lvl="1"/>
            <a:r>
              <a:rPr lang="en-US" dirty="0"/>
              <a:t>I/O-bound (short CPU bursts) have highest priority</a:t>
            </a:r>
            <a:br>
              <a:rPr lang="en-US" dirty="0"/>
            </a:br>
            <a:r>
              <a:rPr lang="en-US" dirty="0"/>
              <a:t>(run first)</a:t>
            </a:r>
          </a:p>
          <a:p>
            <a:r>
              <a:rPr lang="en-US" dirty="0"/>
              <a:t>Low overhead</a:t>
            </a:r>
          </a:p>
          <a:p>
            <a:pPr lvl="1"/>
            <a:r>
              <a:rPr lang="en-US" dirty="0"/>
              <a:t>Easy to update priority of a job</a:t>
            </a:r>
          </a:p>
          <a:p>
            <a:pPr lvl="1"/>
            <a:r>
              <a:rPr lang="en-US" dirty="0"/>
              <a:t>Easy to find next ready task to run</a:t>
            </a:r>
          </a:p>
          <a:p>
            <a:r>
              <a:rPr lang="en-US" dirty="0"/>
              <a:t>Can a process cheat?</a:t>
            </a:r>
          </a:p>
          <a:p>
            <a:pPr lvl="1"/>
            <a:r>
              <a:rPr lang="en-US" dirty="0"/>
              <a:t>Yes, add meaningless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24914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35B6-21BD-CA43-89AC-1B7FD02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588D-9CDC-DE4E-B56D-74A15456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starvation?</a:t>
            </a:r>
          </a:p>
          <a:p>
            <a:r>
              <a:rPr lang="en-US" dirty="0"/>
              <a:t>Long-running jobs fall into low priority, may never get the CPU</a:t>
            </a:r>
          </a:p>
          <a:p>
            <a:pPr lvl="1"/>
            <a:r>
              <a:rPr lang="en-US" dirty="0"/>
              <a:t>Time-slice among the queues (e.g., 70% to highest priority, 20% to middle, 10% to low)</a:t>
            </a:r>
          </a:p>
          <a:p>
            <a:pPr lvl="1"/>
            <a:r>
              <a:rPr lang="en-US" dirty="0"/>
              <a:t>Artificially boost priority of a starved job</a:t>
            </a:r>
          </a:p>
          <a:p>
            <a:pPr lvl="1"/>
            <a:r>
              <a:rPr lang="en-US" dirty="0"/>
              <a:t>These solutions </a:t>
            </a:r>
            <a:r>
              <a:rPr lang="en-US" b="1" dirty="0"/>
              <a:t>improve fairness</a:t>
            </a:r>
            <a:r>
              <a:rPr lang="en-US" dirty="0"/>
              <a:t> but </a:t>
            </a:r>
            <a:r>
              <a:rPr lang="en-US" b="1" dirty="0"/>
              <a:t>hurt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8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29-8A2E-B740-B84E-4D9EACC1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O(1)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871F-4747-1944-B81F-6CC49123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7" y="2105614"/>
            <a:ext cx="7476288" cy="3041855"/>
          </a:xfrm>
        </p:spPr>
        <p:txBody>
          <a:bodyPr>
            <a:normAutofit fontScale="92500"/>
          </a:bodyPr>
          <a:lstStyle/>
          <a:p>
            <a:r>
              <a:rPr lang="en-US" dirty="0"/>
              <a:t>MLFQ-Like Scheduler with 140 Priority Levels</a:t>
            </a:r>
          </a:p>
          <a:p>
            <a:pPr lvl="1"/>
            <a:r>
              <a:rPr lang="en-US" dirty="0"/>
              <a:t>40 for user tasks, 100 "</a:t>
            </a:r>
            <a:r>
              <a:rPr lang="en-US" dirty="0" err="1"/>
              <a:t>realtime</a:t>
            </a:r>
            <a:r>
              <a:rPr lang="en-US" dirty="0"/>
              <a:t>" tasks</a:t>
            </a:r>
          </a:p>
          <a:p>
            <a:pPr lvl="1"/>
            <a:r>
              <a:rPr lang="en-US" dirty="0"/>
              <a:t>All algorithms O(1) complexity – low overhead</a:t>
            </a:r>
          </a:p>
          <a:p>
            <a:endParaRPr lang="en-US" dirty="0"/>
          </a:p>
          <a:p>
            <a:r>
              <a:rPr lang="en-US" i="1" dirty="0"/>
              <a:t>Active </a:t>
            </a:r>
            <a:r>
              <a:rPr lang="en-US" dirty="0"/>
              <a:t>and </a:t>
            </a:r>
            <a:r>
              <a:rPr lang="en-US" i="1" dirty="0"/>
              <a:t>expired</a:t>
            </a:r>
            <a:r>
              <a:rPr lang="en-US" dirty="0"/>
              <a:t> queues at each priority</a:t>
            </a:r>
          </a:p>
          <a:p>
            <a:pPr lvl="1"/>
            <a:r>
              <a:rPr lang="en-US" dirty="0"/>
              <a:t>Once active is empty, swap them (pointers)</a:t>
            </a:r>
          </a:p>
          <a:p>
            <a:pPr lvl="1"/>
            <a:r>
              <a:rPr lang="en-US" b="1" dirty="0"/>
              <a:t>Round Robin </a:t>
            </a:r>
            <a:r>
              <a:rPr lang="en-US" dirty="0"/>
              <a:t>within each queue (varying quanta)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C1D20-B90C-EE4B-B434-68F6F8F91512}"/>
              </a:ext>
            </a:extLst>
          </p:cNvPr>
          <p:cNvSpPr/>
          <p:nvPr/>
        </p:nvSpPr>
        <p:spPr bwMode="auto">
          <a:xfrm>
            <a:off x="2111372" y="1226337"/>
            <a:ext cx="2984500" cy="4445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/>
              <a:t>Kernel/</a:t>
            </a:r>
            <a:r>
              <a:rPr lang="en-US" sz="1500" b="1" dirty="0" err="1"/>
              <a:t>Realtime</a:t>
            </a:r>
            <a:r>
              <a:rPr lang="en-US" sz="1500" b="1" dirty="0"/>
              <a:t> Tasks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D7087-D2B9-E846-8FD4-3C31B816B4B1}"/>
              </a:ext>
            </a:extLst>
          </p:cNvPr>
          <p:cNvSpPr/>
          <p:nvPr/>
        </p:nvSpPr>
        <p:spPr bwMode="auto">
          <a:xfrm>
            <a:off x="5095872" y="1226337"/>
            <a:ext cx="1333500" cy="4445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/>
              <a:t>User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32AF2-D841-044A-A24E-B2FC02517325}"/>
              </a:ext>
            </a:extLst>
          </p:cNvPr>
          <p:cNvSpPr txBox="1"/>
          <p:nvPr/>
        </p:nvSpPr>
        <p:spPr>
          <a:xfrm>
            <a:off x="1984372" y="173433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8952-64AC-1F4D-9E2B-6FD12F27C32C}"/>
              </a:ext>
            </a:extLst>
          </p:cNvPr>
          <p:cNvSpPr txBox="1"/>
          <p:nvPr/>
        </p:nvSpPr>
        <p:spPr>
          <a:xfrm>
            <a:off x="4833877" y="1734337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A520E-3633-5C4E-B06F-55B5B3C33AD9}"/>
              </a:ext>
            </a:extLst>
          </p:cNvPr>
          <p:cNvSpPr txBox="1"/>
          <p:nvPr/>
        </p:nvSpPr>
        <p:spPr>
          <a:xfrm>
            <a:off x="6048372" y="1734337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2424549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29-8A2E-B740-B84E-4D9EACC1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O(1)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871F-4747-1944-B81F-6CC49123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105614"/>
            <a:ext cx="6572250" cy="1567273"/>
          </a:xfrm>
        </p:spPr>
        <p:txBody>
          <a:bodyPr>
            <a:normAutofit/>
          </a:bodyPr>
          <a:lstStyle/>
          <a:p>
            <a:r>
              <a:rPr lang="en-US" sz="3000" dirty="0"/>
              <a:t>Lots of ad-hoc heuristics</a:t>
            </a:r>
          </a:p>
          <a:p>
            <a:pPr lvl="1"/>
            <a:r>
              <a:rPr lang="en-US" sz="2667" dirty="0"/>
              <a:t>Try to boost priority of I/O-bound tasks</a:t>
            </a:r>
          </a:p>
          <a:p>
            <a:pPr lvl="1"/>
            <a:r>
              <a:rPr lang="en-US" sz="2667" dirty="0"/>
              <a:t>Try to boost priority of starved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C1D20-B90C-EE4B-B434-68F6F8F91512}"/>
              </a:ext>
            </a:extLst>
          </p:cNvPr>
          <p:cNvSpPr/>
          <p:nvPr/>
        </p:nvSpPr>
        <p:spPr bwMode="auto">
          <a:xfrm>
            <a:off x="2111372" y="1226337"/>
            <a:ext cx="2984500" cy="4445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/>
              <a:t>Kernel/</a:t>
            </a:r>
            <a:r>
              <a:rPr lang="en-US" sz="1500" b="1" dirty="0" err="1"/>
              <a:t>Realtime</a:t>
            </a:r>
            <a:r>
              <a:rPr lang="en-US" sz="1500" b="1" dirty="0"/>
              <a:t> Tasks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D7087-D2B9-E846-8FD4-3C31B816B4B1}"/>
              </a:ext>
            </a:extLst>
          </p:cNvPr>
          <p:cNvSpPr/>
          <p:nvPr/>
        </p:nvSpPr>
        <p:spPr bwMode="auto">
          <a:xfrm>
            <a:off x="5095872" y="1226337"/>
            <a:ext cx="1333500" cy="4445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/>
              <a:t>User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32AF2-D841-044A-A24E-B2FC02517325}"/>
              </a:ext>
            </a:extLst>
          </p:cNvPr>
          <p:cNvSpPr txBox="1"/>
          <p:nvPr/>
        </p:nvSpPr>
        <p:spPr>
          <a:xfrm>
            <a:off x="1984372" y="173433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8952-64AC-1F4D-9E2B-6FD12F27C32C}"/>
              </a:ext>
            </a:extLst>
          </p:cNvPr>
          <p:cNvSpPr txBox="1"/>
          <p:nvPr/>
        </p:nvSpPr>
        <p:spPr>
          <a:xfrm>
            <a:off x="4833877" y="1734337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A520E-3633-5C4E-B06F-55B5B3C33AD9}"/>
              </a:ext>
            </a:extLst>
          </p:cNvPr>
          <p:cNvSpPr txBox="1"/>
          <p:nvPr/>
        </p:nvSpPr>
        <p:spPr>
          <a:xfrm>
            <a:off x="6048372" y="1734337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91888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5B7BE-226C-B542-A23F-62816901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74049-E250-1441-B8E9-3DA20BC9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85" y="469375"/>
            <a:ext cx="5720458" cy="3118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79B3D7-7F2B-C748-8B4F-4E60CDC3C48E}"/>
              </a:ext>
            </a:extLst>
          </p:cNvPr>
          <p:cNvSpPr/>
          <p:nvPr/>
        </p:nvSpPr>
        <p:spPr>
          <a:xfrm>
            <a:off x="562998" y="4657858"/>
            <a:ext cx="6510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https://twitter.com/GoingGrayTA/status/1090065890253656064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12" y="120580"/>
            <a:ext cx="7198388" cy="1268487"/>
          </a:xfrm>
        </p:spPr>
        <p:txBody>
          <a:bodyPr/>
          <a:lstStyle/>
          <a:p>
            <a:r>
              <a:rPr lang="en-US" altLang="en-US" dirty="0"/>
              <a:t>Scheduling: All About Queues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7843" y="4343135"/>
            <a:ext cx="6048375" cy="110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000" b="1" dirty="0"/>
              <a:t>Scheduling:</a:t>
            </a:r>
            <a:r>
              <a:rPr lang="en-US" altLang="en-US" sz="3000" dirty="0"/>
              <a:t> Which thread to remove from ready queue?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68500" y="1194598"/>
            <a:ext cx="5207000" cy="302683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455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2C899-7BBD-3149-919B-011924FB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Brad’s thoughts…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C1E73-8843-3347-AC83-AC4D7B40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 property of grad school:</a:t>
            </a:r>
            <a:br>
              <a:rPr lang="en-US" dirty="0"/>
            </a:br>
            <a:r>
              <a:rPr lang="en-US" dirty="0"/>
              <a:t>if you aren’t working on your work, no one else is</a:t>
            </a:r>
          </a:p>
          <a:p>
            <a:pPr lvl="1"/>
            <a:r>
              <a:rPr lang="en-US" dirty="0"/>
              <a:t>It is </a:t>
            </a:r>
            <a:r>
              <a:rPr lang="en-US" i="1" dirty="0"/>
              <a:t>your</a:t>
            </a:r>
            <a:r>
              <a:rPr lang="en-US" dirty="0"/>
              <a:t> degree you are pursuing</a:t>
            </a:r>
          </a:p>
          <a:p>
            <a:r>
              <a:rPr lang="en-US" dirty="0"/>
              <a:t>However, success is not equivalent to constant work</a:t>
            </a:r>
          </a:p>
          <a:p>
            <a:pPr lvl="1"/>
            <a:r>
              <a:rPr lang="en-US" dirty="0"/>
              <a:t>Important to remember that progress often comes in spurts</a:t>
            </a:r>
          </a:p>
          <a:p>
            <a:r>
              <a:rPr lang="en-US" dirty="0"/>
              <a:t>Things that helped me:</a:t>
            </a:r>
          </a:p>
          <a:p>
            <a:pPr lvl="1"/>
            <a:r>
              <a:rPr lang="en-US" dirty="0"/>
              <a:t>Realizing that that there are a lot of metrics for “progress”</a:t>
            </a:r>
          </a:p>
          <a:p>
            <a:pPr lvl="1"/>
            <a:r>
              <a:rPr lang="en-US" dirty="0"/>
              <a:t>Using conferences as an excuse to explore new places</a:t>
            </a:r>
          </a:p>
          <a:p>
            <a:pPr lvl="1"/>
            <a:r>
              <a:rPr lang="en-US" dirty="0"/>
              <a:t>Having a pre-scheduled weekly fun event to look forward to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BC19B-D6A4-9B41-8B10-3BA2A542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DB3-6241-1541-913F-DCD05463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EA2-8EE6-5647-A9F0-CAE99F9B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11" y="1285074"/>
            <a:ext cx="7998487" cy="1752863"/>
          </a:xfrm>
        </p:spPr>
        <p:txBody>
          <a:bodyPr>
            <a:normAutofit/>
          </a:bodyPr>
          <a:lstStyle/>
          <a:p>
            <a:r>
              <a:rPr lang="en-US" sz="2667" dirty="0"/>
              <a:t>Goal: Each process gets an equal share of CPU</a:t>
            </a:r>
          </a:p>
          <a:p>
            <a:r>
              <a:rPr lang="en-US" sz="2667" i="1" dirty="0"/>
              <a:t>N</a:t>
            </a:r>
            <a:r>
              <a:rPr lang="en-US" sz="2667" dirty="0"/>
              <a:t> threads "simultaneously" execute on 1/</a:t>
            </a:r>
            <a:r>
              <a:rPr lang="en-US" sz="2667" i="1" dirty="0"/>
              <a:t>N</a:t>
            </a:r>
            <a:r>
              <a:rPr lang="en-US" sz="2667" baseline="30000" dirty="0"/>
              <a:t>th</a:t>
            </a:r>
            <a:r>
              <a:rPr lang="en-US" sz="2667" dirty="0"/>
              <a:t> of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A090D-65A0-6C44-95AE-5A7F32922349}"/>
              </a:ext>
            </a:extLst>
          </p:cNvPr>
          <p:cNvGrpSpPr/>
          <p:nvPr/>
        </p:nvGrpSpPr>
        <p:grpSpPr>
          <a:xfrm>
            <a:off x="3830641" y="3465534"/>
            <a:ext cx="4262695" cy="1880378"/>
            <a:chOff x="3682369" y="4158641"/>
            <a:chExt cx="5115234" cy="22564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085550-3078-1743-95CC-A344490C730B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D4590B-11A4-F447-A001-7E7FB1FFB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D9F18-68BA-B740-B294-8477A2EB6826}"/>
                </a:ext>
              </a:extLst>
            </p:cNvPr>
            <p:cNvSpPr txBox="1"/>
            <p:nvPr/>
          </p:nvSpPr>
          <p:spPr>
            <a:xfrm>
              <a:off x="3682369" y="4566435"/>
              <a:ext cx="960263" cy="97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33" b="1" dirty="0"/>
                <a:t>CPU</a:t>
              </a:r>
              <a:br>
                <a:rPr lang="en-US" sz="2333" b="1" dirty="0"/>
              </a:br>
              <a:r>
                <a:rPr lang="en-US" sz="2333" b="1" dirty="0"/>
                <a:t>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4B8609-7C35-7648-A9B0-3712029AC164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5BDAF8-4040-464C-B855-99A6C39A5B69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E98183-061F-8B49-B82C-3C0ED37D75DB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E13896-4BD0-A54F-90AD-EBB587B5AC55}"/>
                </a:ext>
              </a:extLst>
            </p:cNvPr>
            <p:cNvSpPr txBox="1"/>
            <p:nvPr/>
          </p:nvSpPr>
          <p:spPr>
            <a:xfrm>
              <a:off x="8085485" y="4566435"/>
              <a:ext cx="712118" cy="54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33" i="1" dirty="0"/>
                <a:t>t/N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7AA59F-F958-1040-8692-D3186161F11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4857775" y="4828046"/>
              <a:ext cx="3227710" cy="9194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242FE1F-05DB-C84A-9EB4-879AAEABF53F}"/>
              </a:ext>
            </a:extLst>
          </p:cNvPr>
          <p:cNvSpPr txBox="1"/>
          <p:nvPr/>
        </p:nvSpPr>
        <p:spPr>
          <a:xfrm>
            <a:off x="1237404" y="3805362"/>
            <a:ext cx="2471171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/>
              <a:t>At </a:t>
            </a:r>
            <a:r>
              <a:rPr lang="en-US" sz="2333" b="1" i="1" dirty="0"/>
              <a:t>any</a:t>
            </a:r>
            <a:r>
              <a:rPr lang="en-US" sz="2333" b="1" dirty="0"/>
              <a:t> time </a:t>
            </a:r>
            <a:r>
              <a:rPr lang="en-US" sz="2333" b="1" i="1" dirty="0"/>
              <a:t>t</a:t>
            </a:r>
            <a:r>
              <a:rPr lang="en-US" sz="2333" b="1" dirty="0"/>
              <a:t> we would observe:</a:t>
            </a:r>
          </a:p>
        </p:txBody>
      </p:sp>
    </p:spTree>
    <p:extLst>
      <p:ext uri="{BB962C8B-B14F-4D97-AF65-F5344CB8AC3E}">
        <p14:creationId xmlns:p14="http://schemas.microsoft.com/office/powerpoint/2010/main" val="40613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DB3-6241-1541-913F-DCD05463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EA2-8EE6-5647-A9F0-CAE99F9B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89" y="1266563"/>
            <a:ext cx="7656038" cy="1752863"/>
          </a:xfrm>
        </p:spPr>
        <p:txBody>
          <a:bodyPr>
            <a:normAutofit/>
          </a:bodyPr>
          <a:lstStyle/>
          <a:p>
            <a:r>
              <a:rPr lang="en-US" sz="2667" dirty="0"/>
              <a:t>Can't do this with real hardware</a:t>
            </a:r>
          </a:p>
          <a:p>
            <a:pPr lvl="1"/>
            <a:r>
              <a:rPr lang="en-US" sz="2333" dirty="0"/>
              <a:t>Still need to give out full CPU in time slices</a:t>
            </a:r>
          </a:p>
          <a:p>
            <a:r>
              <a:rPr lang="en-US" sz="2667" dirty="0"/>
              <a:t>Instead: track CPU time given to a thread so far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A090D-65A0-6C44-95AE-5A7F32922349}"/>
              </a:ext>
            </a:extLst>
          </p:cNvPr>
          <p:cNvGrpSpPr/>
          <p:nvPr/>
        </p:nvGrpSpPr>
        <p:grpSpPr>
          <a:xfrm>
            <a:off x="4184814" y="3268444"/>
            <a:ext cx="4262695" cy="1880378"/>
            <a:chOff x="3682369" y="4158641"/>
            <a:chExt cx="5115234" cy="22564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085550-3078-1743-95CC-A344490C730B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D4590B-11A4-F447-A001-7E7FB1FFB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D9F18-68BA-B740-B294-8477A2EB6826}"/>
                </a:ext>
              </a:extLst>
            </p:cNvPr>
            <p:cNvSpPr txBox="1"/>
            <p:nvPr/>
          </p:nvSpPr>
          <p:spPr>
            <a:xfrm>
              <a:off x="3682369" y="4566435"/>
              <a:ext cx="960263" cy="97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33" b="1" dirty="0"/>
                <a:t>CPU</a:t>
              </a:r>
              <a:br>
                <a:rPr lang="en-US" sz="2333" b="1" dirty="0"/>
              </a:br>
              <a:r>
                <a:rPr lang="en-US" sz="2333" b="1" dirty="0"/>
                <a:t>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4B8609-7C35-7648-A9B0-3712029AC164}"/>
                </a:ext>
              </a:extLst>
            </p:cNvPr>
            <p:cNvSpPr/>
            <p:nvPr/>
          </p:nvSpPr>
          <p:spPr>
            <a:xfrm>
              <a:off x="4979223" y="4297372"/>
              <a:ext cx="707190" cy="210343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5BDAF8-4040-464C-B855-99A6C39A5B69}"/>
                </a:ext>
              </a:extLst>
            </p:cNvPr>
            <p:cNvSpPr/>
            <p:nvPr/>
          </p:nvSpPr>
          <p:spPr>
            <a:xfrm>
              <a:off x="5979373" y="5358719"/>
              <a:ext cx="707190" cy="104208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E98183-061F-8B49-B82C-3C0ED37D75DB}"/>
                </a:ext>
              </a:extLst>
            </p:cNvPr>
            <p:cNvSpPr/>
            <p:nvPr/>
          </p:nvSpPr>
          <p:spPr>
            <a:xfrm>
              <a:off x="6979523" y="4828045"/>
              <a:ext cx="707190" cy="1572761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E13896-4BD0-A54F-90AD-EBB587B5AC55}"/>
                </a:ext>
              </a:extLst>
            </p:cNvPr>
            <p:cNvSpPr txBox="1"/>
            <p:nvPr/>
          </p:nvSpPr>
          <p:spPr>
            <a:xfrm>
              <a:off x="8085485" y="4566435"/>
              <a:ext cx="712118" cy="54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33" i="1" dirty="0"/>
                <a:t>t/N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7AA59F-F958-1040-8692-D3186161F11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4857775" y="4828046"/>
              <a:ext cx="3227710" cy="9194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242FE1F-05DB-C84A-9EB4-879AAEABF53F}"/>
              </a:ext>
            </a:extLst>
          </p:cNvPr>
          <p:cNvSpPr txBox="1"/>
          <p:nvPr/>
        </p:nvSpPr>
        <p:spPr>
          <a:xfrm>
            <a:off x="962218" y="3108135"/>
            <a:ext cx="3202488" cy="188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/>
              <a:t>Scheduling Decision: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333" dirty="0"/>
              <a:t>"Repair" illusion of complete fairness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333" dirty="0"/>
              <a:t>Choose thread with minimum CPU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5E983-6F2B-4441-BF91-14D46994171E}"/>
              </a:ext>
            </a:extLst>
          </p:cNvPr>
          <p:cNvSpPr/>
          <p:nvPr/>
        </p:nvSpPr>
        <p:spPr>
          <a:xfrm>
            <a:off x="5976113" y="4068295"/>
            <a:ext cx="835068" cy="1268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393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2DD-5E21-0C40-B750-2D078AD2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277-0A03-4B49-9AE0-33A2DF2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67" dirty="0"/>
              <a:t>Constraint 1: </a:t>
            </a:r>
            <a:r>
              <a:rPr lang="en-US" sz="2667" i="1" dirty="0"/>
              <a:t>Target Latency</a:t>
            </a:r>
          </a:p>
          <a:p>
            <a:pPr lvl="1"/>
            <a:r>
              <a:rPr lang="en-US" sz="2333" dirty="0"/>
              <a:t>Period of time over which every process gets service</a:t>
            </a:r>
          </a:p>
          <a:p>
            <a:pPr lvl="1"/>
            <a:r>
              <a:rPr lang="en-US" sz="2333" dirty="0"/>
              <a:t>Preserves response time</a:t>
            </a:r>
          </a:p>
          <a:p>
            <a:pPr lvl="1"/>
            <a:endParaRPr lang="en-US" sz="2333" dirty="0"/>
          </a:p>
          <a:p>
            <a:r>
              <a:rPr lang="en-US" sz="2667" dirty="0"/>
              <a:t>Target Latency: 20ms, 4 Processes</a:t>
            </a:r>
          </a:p>
          <a:p>
            <a:pPr lvl="1"/>
            <a:r>
              <a:rPr lang="en-US" sz="2333" dirty="0"/>
              <a:t>Each process gets 5ms time slice</a:t>
            </a:r>
          </a:p>
          <a:p>
            <a:r>
              <a:rPr lang="en-US" sz="2667" dirty="0"/>
              <a:t>Target Latency: 20 </a:t>
            </a:r>
            <a:r>
              <a:rPr lang="en-US" sz="2667" dirty="0" err="1"/>
              <a:t>ms</a:t>
            </a:r>
            <a:r>
              <a:rPr lang="en-US" sz="2667" dirty="0"/>
              <a:t>, 200 Processes</a:t>
            </a:r>
          </a:p>
          <a:p>
            <a:pPr lvl="1"/>
            <a:r>
              <a:rPr lang="en-US" sz="2333" dirty="0"/>
              <a:t>Each process gets </a:t>
            </a:r>
            <a:r>
              <a:rPr lang="en-US" sz="2333" dirty="0">
                <a:solidFill>
                  <a:srgbClr val="FF0000"/>
                </a:solidFill>
              </a:rPr>
              <a:t>0.1ms</a:t>
            </a:r>
            <a:r>
              <a:rPr lang="en-US" sz="2333" dirty="0"/>
              <a:t> time slice</a:t>
            </a:r>
          </a:p>
          <a:p>
            <a:pPr lvl="1"/>
            <a:r>
              <a:rPr lang="en-US" sz="2333" dirty="0"/>
              <a:t>Recall Round-Robin: Huge context switching overhead</a:t>
            </a:r>
          </a:p>
        </p:txBody>
      </p:sp>
    </p:spTree>
    <p:extLst>
      <p:ext uri="{BB962C8B-B14F-4D97-AF65-F5344CB8AC3E}">
        <p14:creationId xmlns:p14="http://schemas.microsoft.com/office/powerpoint/2010/main" val="32086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6976-2B37-354C-AA1B-924E9008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87C6-EF37-F04F-8025-41A39B8E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Constraint 2: </a:t>
            </a:r>
            <a:r>
              <a:rPr lang="en-US" sz="2667" i="1" dirty="0"/>
              <a:t>Minimum Granularity</a:t>
            </a:r>
            <a:endParaRPr lang="en-US" sz="2667" dirty="0"/>
          </a:p>
          <a:p>
            <a:pPr lvl="1"/>
            <a:r>
              <a:rPr lang="en-US" sz="2333" dirty="0"/>
              <a:t>Minimum length of any time slice</a:t>
            </a:r>
          </a:p>
          <a:p>
            <a:pPr lvl="1"/>
            <a:r>
              <a:rPr lang="en-US" sz="2333" dirty="0"/>
              <a:t>Protects throughput</a:t>
            </a:r>
          </a:p>
          <a:p>
            <a:pPr lvl="1"/>
            <a:endParaRPr lang="en-US" sz="2333" dirty="0"/>
          </a:p>
          <a:p>
            <a:r>
              <a:rPr lang="en-US" sz="2667" dirty="0"/>
              <a:t>Target Latency 20ms, Minimum Granularity 1ms,</a:t>
            </a:r>
            <a:br>
              <a:rPr lang="en-US" sz="2667" dirty="0"/>
            </a:br>
            <a:r>
              <a:rPr lang="en-US" sz="2667" dirty="0"/>
              <a:t>200 processes</a:t>
            </a:r>
          </a:p>
          <a:p>
            <a:pPr lvl="1"/>
            <a:r>
              <a:rPr lang="en-US" sz="2333" dirty="0"/>
              <a:t>Each process gets 1ms time slice</a:t>
            </a:r>
          </a:p>
        </p:txBody>
      </p:sp>
    </p:spTree>
    <p:extLst>
      <p:ext uri="{BB962C8B-B14F-4D97-AF65-F5344CB8AC3E}">
        <p14:creationId xmlns:p14="http://schemas.microsoft.com/office/powerpoint/2010/main" val="19237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A6A-8FB5-4148-B4E8-79819C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E0C87-1C07-0046-8FA9-138831931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514" y="1034980"/>
                <a:ext cx="7621362" cy="4112489"/>
              </a:xfrm>
            </p:spPr>
            <p:txBody>
              <a:bodyPr/>
              <a:lstStyle/>
              <a:p>
                <a:r>
                  <a:rPr lang="en-US" sz="2667" dirty="0"/>
                  <a:t>What if we want to use </a:t>
                </a:r>
                <a:r>
                  <a:rPr lang="en-US" sz="2667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nice</a:t>
                </a:r>
                <a:r>
                  <a:rPr lang="en-US" sz="2667" dirty="0"/>
                  <a:t> to change priority?</a:t>
                </a:r>
              </a:p>
              <a:p>
                <a:r>
                  <a:rPr lang="en-US" sz="2667" dirty="0"/>
                  <a:t>Key Idea: Assign a weight </a:t>
                </a:r>
                <a:r>
                  <a:rPr lang="en-US" sz="2667" i="1" dirty="0" err="1"/>
                  <a:t>w</a:t>
                </a:r>
                <a:r>
                  <a:rPr lang="en-US" sz="2667" i="1" baseline="-25000" dirty="0" err="1"/>
                  <a:t>i</a:t>
                </a:r>
                <a:r>
                  <a:rPr lang="en-US" sz="2667" baseline="-25000" dirty="0"/>
                  <a:t> </a:t>
                </a:r>
                <a:r>
                  <a:rPr lang="en-US" sz="2667" dirty="0"/>
                  <a:t>to each process </a:t>
                </a:r>
                <a:r>
                  <a:rPr lang="en-US" sz="2667" i="1" dirty="0" err="1"/>
                  <a:t>i</a:t>
                </a:r>
                <a:endParaRPr lang="en-US" sz="2667" dirty="0"/>
              </a:p>
              <a:p>
                <a:endParaRPr lang="en-US" dirty="0"/>
              </a:p>
              <a:p>
                <a:r>
                  <a:rPr lang="en-US" sz="2667" dirty="0"/>
                  <a:t>Originally: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67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 sz="2667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67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667" dirty="0"/>
              </a:p>
              <a:p>
                <a:r>
                  <a:rPr lang="en-US" sz="2667" dirty="0"/>
                  <a:t>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67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m:rPr>
                            <m:sty m:val="p"/>
                          </m:rPr>
                          <a:rPr lang="en-US" sz="2667">
                            <a:latin typeface="Cambria Math" panose="02040503050406030204" pitchFamily="18" charset="0"/>
                          </a:rPr>
                          <m:t>Target</m:t>
                        </m:r>
                        <m:r>
                          <a:rPr lang="en-US" sz="2667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67">
                            <a:latin typeface="Cambria Math" panose="02040503050406030204" pitchFamily="18" charset="0"/>
                          </a:rPr>
                          <m:t>Latency</m:t>
                        </m:r>
                      </m:e>
                    </m:nary>
                  </m:oMath>
                </a14:m>
                <a:endParaRPr lang="en-US" sz="2667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E0C87-1C07-0046-8FA9-13883193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4" y="1034980"/>
                <a:ext cx="7621362" cy="4112489"/>
              </a:xfrm>
              <a:blipFill>
                <a:blip r:embed="rId2"/>
                <a:stretch>
                  <a:fillRect l="-1165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59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B73-97E0-CD4C-9DDE-5AA1FF81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7CBD-9491-0841-893D-0BA4507F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Target Latency = 20ms,</a:t>
            </a:r>
          </a:p>
          <a:p>
            <a:r>
              <a:rPr lang="en-US" sz="3000" dirty="0"/>
              <a:t>Minimum Granularity = 1ms</a:t>
            </a:r>
          </a:p>
          <a:p>
            <a:r>
              <a:rPr lang="en-US" sz="3000" dirty="0"/>
              <a:t>Two CPU-Bound Threads</a:t>
            </a:r>
          </a:p>
          <a:p>
            <a:pPr lvl="1"/>
            <a:r>
              <a:rPr lang="en-US" sz="2667" dirty="0"/>
              <a:t>Thread </a:t>
            </a:r>
            <a:r>
              <a:rPr lang="en-US" sz="2667" i="1" dirty="0"/>
              <a:t>A</a:t>
            </a:r>
            <a:r>
              <a:rPr lang="en-US" sz="2667" dirty="0"/>
              <a:t> has weight 1</a:t>
            </a:r>
          </a:p>
          <a:p>
            <a:pPr lvl="1"/>
            <a:r>
              <a:rPr lang="en-US" sz="2667" dirty="0"/>
              <a:t>Thread </a:t>
            </a:r>
            <a:r>
              <a:rPr lang="en-US" sz="2667" i="1" dirty="0"/>
              <a:t>B</a:t>
            </a:r>
            <a:r>
              <a:rPr lang="en-US" sz="2667" dirty="0"/>
              <a:t> has weight 4</a:t>
            </a:r>
          </a:p>
          <a:p>
            <a:r>
              <a:rPr lang="en-US" sz="3000" dirty="0"/>
              <a:t>Time slice for </a:t>
            </a:r>
            <a:r>
              <a:rPr lang="en-US" sz="3000" i="1" dirty="0"/>
              <a:t>A</a:t>
            </a:r>
            <a:r>
              <a:rPr lang="en-US" sz="3000" dirty="0"/>
              <a:t>? 4 </a:t>
            </a:r>
            <a:r>
              <a:rPr lang="en-US" sz="3000" dirty="0" err="1"/>
              <a:t>ms</a:t>
            </a:r>
            <a:endParaRPr lang="en-US" sz="3000" dirty="0"/>
          </a:p>
          <a:p>
            <a:r>
              <a:rPr lang="en-US" sz="3000" dirty="0"/>
              <a:t>Time slice for </a:t>
            </a:r>
            <a:r>
              <a:rPr lang="en-US" sz="3000" i="1" dirty="0"/>
              <a:t>B</a:t>
            </a:r>
            <a:r>
              <a:rPr lang="en-US" sz="3000" dirty="0"/>
              <a:t>? 16 </a:t>
            </a:r>
            <a:r>
              <a:rPr lang="en-US" sz="3000" dirty="0" err="1"/>
              <a:t>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923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02-DAA2-2041-B448-7B8DCB0B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0" y="1017155"/>
            <a:ext cx="8421739" cy="3626115"/>
          </a:xfrm>
        </p:spPr>
        <p:txBody>
          <a:bodyPr>
            <a:normAutofit/>
          </a:bodyPr>
          <a:lstStyle/>
          <a:p>
            <a:r>
              <a:rPr lang="en-US" sz="2400" dirty="0"/>
              <a:t>Track a thread's </a:t>
            </a:r>
            <a:r>
              <a:rPr lang="en-US" sz="2400" i="1" dirty="0"/>
              <a:t>virtual</a:t>
            </a:r>
            <a:r>
              <a:rPr lang="en-US" sz="2400" dirty="0"/>
              <a:t> runtime rather than its true physical runtime</a:t>
            </a:r>
          </a:p>
          <a:p>
            <a:r>
              <a:rPr lang="en-US" sz="2400" dirty="0"/>
              <a:t>Higher weight: Virtual runtime increases more slowly</a:t>
            </a:r>
          </a:p>
          <a:p>
            <a:r>
              <a:rPr lang="en-US" sz="2400" dirty="0"/>
              <a:t>Lower weight: Virtual runtime increases more quickly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E9CBFC-907C-8D40-88AC-EBEFBB570532}"/>
              </a:ext>
            </a:extLst>
          </p:cNvPr>
          <p:cNvGrpSpPr/>
          <p:nvPr/>
        </p:nvGrpSpPr>
        <p:grpSpPr>
          <a:xfrm>
            <a:off x="1587311" y="3258717"/>
            <a:ext cx="4196114" cy="1880378"/>
            <a:chOff x="3037102" y="4158641"/>
            <a:chExt cx="5035336" cy="22564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F0609-F23E-444D-8DAA-5D0A2AF73E61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2941364-9D02-E743-B433-5014D4B6D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E45C2-37F0-3E4C-A427-AF7B06FC7C75}"/>
                </a:ext>
              </a:extLst>
            </p:cNvPr>
            <p:cNvSpPr txBox="1"/>
            <p:nvPr/>
          </p:nvSpPr>
          <p:spPr>
            <a:xfrm>
              <a:off x="3037102" y="4767479"/>
              <a:ext cx="1656607" cy="97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333" b="1" dirty="0"/>
                <a:t>Physical</a:t>
              </a:r>
            </a:p>
            <a:p>
              <a:pPr algn="ctr"/>
              <a:r>
                <a:rPr lang="en-US" sz="2333" b="1" dirty="0"/>
                <a:t>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9D466D-9837-3B46-BF5C-C4212221A52F}"/>
                </a:ext>
              </a:extLst>
            </p:cNvPr>
            <p:cNvSpPr/>
            <p:nvPr/>
          </p:nvSpPr>
          <p:spPr>
            <a:xfrm>
              <a:off x="5016336" y="4576245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B</a:t>
              </a:r>
              <a:endParaRPr lang="en-US" sz="2667" b="1" baseline="-25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1396B5-9770-6145-9E9F-EC271DAE4FC7}"/>
                </a:ext>
              </a:extLst>
            </p:cNvPr>
            <p:cNvSpPr/>
            <p:nvPr/>
          </p:nvSpPr>
          <p:spPr>
            <a:xfrm>
              <a:off x="6379549" y="5945846"/>
              <a:ext cx="707190" cy="4572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A</a:t>
              </a:r>
              <a:endParaRPr lang="en-US" sz="2667" b="1" baseline="-25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5AF318-F2DA-F641-A9EC-E5C9758A866F}"/>
              </a:ext>
            </a:extLst>
          </p:cNvPr>
          <p:cNvSpPr txBox="1"/>
          <p:nvPr/>
        </p:nvSpPr>
        <p:spPr>
          <a:xfrm>
            <a:off x="3286717" y="3242435"/>
            <a:ext cx="489236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b="1" i="1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FE309-D454-3743-861D-08AEE3F20DF7}"/>
              </a:ext>
            </a:extLst>
          </p:cNvPr>
          <p:cNvSpPr txBox="1"/>
          <p:nvPr/>
        </p:nvSpPr>
        <p:spPr>
          <a:xfrm>
            <a:off x="4498870" y="4370064"/>
            <a:ext cx="336952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b="1" i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5912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E9CBFC-907C-8D40-88AC-EBEFBB570532}"/>
              </a:ext>
            </a:extLst>
          </p:cNvPr>
          <p:cNvGrpSpPr/>
          <p:nvPr/>
        </p:nvGrpSpPr>
        <p:grpSpPr>
          <a:xfrm>
            <a:off x="2532453" y="3267091"/>
            <a:ext cx="4196114" cy="1880378"/>
            <a:chOff x="3037102" y="4158641"/>
            <a:chExt cx="5035336" cy="22564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F0609-F23E-444D-8DAA-5D0A2AF73E61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2941364-9D02-E743-B433-5014D4B6D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E45C2-37F0-3E4C-A427-AF7B06FC7C75}"/>
                </a:ext>
              </a:extLst>
            </p:cNvPr>
            <p:cNvSpPr txBox="1"/>
            <p:nvPr/>
          </p:nvSpPr>
          <p:spPr>
            <a:xfrm>
              <a:off x="3037102" y="4767479"/>
              <a:ext cx="1656607" cy="97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333" b="1" dirty="0"/>
                <a:t>Virtual</a:t>
              </a:r>
            </a:p>
            <a:p>
              <a:pPr algn="ctr"/>
              <a:r>
                <a:rPr lang="en-US" sz="2333" b="1" dirty="0"/>
                <a:t>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9D466D-9837-3B46-BF5C-C4212221A52F}"/>
                </a:ext>
              </a:extLst>
            </p:cNvPr>
            <p:cNvSpPr/>
            <p:nvPr/>
          </p:nvSpPr>
          <p:spPr>
            <a:xfrm>
              <a:off x="5016336" y="4576245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B</a:t>
              </a:r>
              <a:endParaRPr lang="en-US" sz="2667" b="1" baseline="-25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1396B5-9770-6145-9E9F-EC271DAE4FC7}"/>
                </a:ext>
              </a:extLst>
            </p:cNvPr>
            <p:cNvSpPr/>
            <p:nvPr/>
          </p:nvSpPr>
          <p:spPr>
            <a:xfrm>
              <a:off x="6379549" y="4574246"/>
              <a:ext cx="707190" cy="18288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A</a:t>
              </a:r>
              <a:endParaRPr lang="en-US" sz="2667" b="1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044AB2-6745-DD4F-A534-EBCDF3A7857F}"/>
              </a:ext>
            </a:extLst>
          </p:cNvPr>
          <p:cNvSpPr txBox="1"/>
          <p:nvPr/>
        </p:nvSpPr>
        <p:spPr>
          <a:xfrm>
            <a:off x="1013493" y="3858233"/>
            <a:ext cx="140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Actually Used for Decisions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4C32C-9242-B34F-BF7E-0A86443B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0" y="1017155"/>
            <a:ext cx="8421739" cy="3626115"/>
          </a:xfrm>
        </p:spPr>
        <p:txBody>
          <a:bodyPr>
            <a:normAutofit/>
          </a:bodyPr>
          <a:lstStyle/>
          <a:p>
            <a:r>
              <a:rPr lang="en-US" sz="2400" dirty="0"/>
              <a:t>Track a thread's </a:t>
            </a:r>
            <a:r>
              <a:rPr lang="en-US" sz="2400" i="1" dirty="0"/>
              <a:t>virtual</a:t>
            </a:r>
            <a:r>
              <a:rPr lang="en-US" sz="2400" dirty="0"/>
              <a:t> runtime rather than its true physical runtime</a:t>
            </a:r>
          </a:p>
          <a:p>
            <a:r>
              <a:rPr lang="en-US" sz="2400" dirty="0"/>
              <a:t>Higher weight: Virtual runtime increases more slowly</a:t>
            </a:r>
          </a:p>
          <a:p>
            <a:r>
              <a:rPr lang="en-US" sz="2400" dirty="0"/>
              <a:t>Lower weight: Virtual runtime increases more quickly</a:t>
            </a:r>
          </a:p>
        </p:txBody>
      </p:sp>
    </p:spTree>
    <p:extLst>
      <p:ext uri="{BB962C8B-B14F-4D97-AF65-F5344CB8AC3E}">
        <p14:creationId xmlns:p14="http://schemas.microsoft.com/office/powerpoint/2010/main" val="1895665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C22E-F35B-E643-B222-AE92B126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8425-43AC-5F43-A2AD-FE8344AD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b="1" dirty="0"/>
              <a:t>Guaranteed Performance</a:t>
            </a:r>
          </a:p>
          <a:p>
            <a:pPr lvl="1"/>
            <a:r>
              <a:rPr lang="en-US" dirty="0"/>
              <a:t>Meet </a:t>
            </a:r>
            <a:r>
              <a:rPr lang="en-US" b="1" dirty="0"/>
              <a:t>deadlines</a:t>
            </a:r>
            <a:r>
              <a:rPr lang="en-US" dirty="0"/>
              <a:t> even if it means being unfair or slow</a:t>
            </a:r>
          </a:p>
          <a:p>
            <a:pPr lvl="1"/>
            <a:r>
              <a:rPr lang="en-US" dirty="0"/>
              <a:t>Limit how bad the </a:t>
            </a:r>
            <a:r>
              <a:rPr lang="en-US" b="1" dirty="0"/>
              <a:t>worst case</a:t>
            </a:r>
            <a:r>
              <a:rPr lang="en-US" dirty="0"/>
              <a:t> is</a:t>
            </a:r>
          </a:p>
          <a:p>
            <a:endParaRPr lang="en-US" dirty="0"/>
          </a:p>
          <a:p>
            <a:r>
              <a:rPr lang="en-US" dirty="0"/>
              <a:t>Hard real-time:</a:t>
            </a:r>
          </a:p>
          <a:p>
            <a:pPr lvl="1"/>
            <a:r>
              <a:rPr lang="en-US" dirty="0"/>
              <a:t>Meet </a:t>
            </a:r>
            <a:r>
              <a:rPr lang="en-US" b="1" dirty="0"/>
              <a:t>all deadlines</a:t>
            </a:r>
            <a:r>
              <a:rPr lang="en-US" dirty="0"/>
              <a:t> (if possible)</a:t>
            </a:r>
          </a:p>
          <a:p>
            <a:pPr lvl="1"/>
            <a:r>
              <a:rPr lang="en-US" dirty="0"/>
              <a:t>Ideally: determine in advance if this is possible</a:t>
            </a:r>
          </a:p>
        </p:txBody>
      </p:sp>
    </p:spTree>
    <p:extLst>
      <p:ext uri="{BB962C8B-B14F-4D97-AF65-F5344CB8AC3E}">
        <p14:creationId xmlns:p14="http://schemas.microsoft.com/office/powerpoint/2010/main" val="4621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F537-AA90-4548-B6EB-705A9B61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&amp; I/O Bursts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2BD8A94-BD5B-B348-9E92-91908772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535906" y="1157553"/>
            <a:ext cx="1930890" cy="314060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76EF453-71A2-3B49-9738-07A11BE98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4130147" y="1657615"/>
            <a:ext cx="3608917" cy="239977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058EE-B922-C44A-A14D-61138A3185EB}"/>
              </a:ext>
            </a:extLst>
          </p:cNvPr>
          <p:cNvSpPr txBox="1"/>
          <p:nvPr/>
        </p:nvSpPr>
        <p:spPr>
          <a:xfrm>
            <a:off x="1285875" y="4476750"/>
            <a:ext cx="6774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2000" dirty="0"/>
              <a:t>Programs alternate between bursts of CPU, I/O activity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2000" dirty="0"/>
              <a:t>Scheduler: Which CPU burst to run next?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2000" dirty="0"/>
              <a:t>Reason: </a:t>
            </a:r>
            <a:r>
              <a:rPr lang="en-US" sz="2000" b="1" dirty="0"/>
              <a:t>Interactive programs</a:t>
            </a:r>
          </a:p>
        </p:txBody>
      </p:sp>
    </p:spTree>
    <p:extLst>
      <p:ext uri="{BB962C8B-B14F-4D97-AF65-F5344CB8AC3E}">
        <p14:creationId xmlns:p14="http://schemas.microsoft.com/office/powerpoint/2010/main" val="30037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Example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671" y="1408908"/>
            <a:ext cx="7300829" cy="972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Preemptible tasks with known deadlines </a:t>
            </a:r>
            <a:r>
              <a:rPr lang="en-US" sz="3000" i="1" dirty="0"/>
              <a:t>(D</a:t>
            </a:r>
            <a:r>
              <a:rPr lang="en-US" sz="3000" dirty="0"/>
              <a:t>) and known burst times </a:t>
            </a:r>
            <a:r>
              <a:rPr lang="en-US" sz="3000" i="1" dirty="0"/>
              <a:t>(C)</a:t>
            </a:r>
            <a:endParaRPr lang="en-US" sz="3000" dirty="0"/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62" y="2857500"/>
            <a:ext cx="6812476" cy="23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90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2546-85C0-574C-8C40-FB32243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try Round-Robin?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500CCD1-6EA7-4242-958C-272DD2B2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2" y="1623218"/>
            <a:ext cx="6790553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025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7B26-779B-1C42-9C9B-4C09DA43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B538-53AE-E14C-9B97-6F7AEA9E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64" y="915463"/>
            <a:ext cx="6572250" cy="3626115"/>
          </a:xfrm>
        </p:spPr>
        <p:txBody>
          <a:bodyPr>
            <a:normAutofit/>
          </a:bodyPr>
          <a:lstStyle/>
          <a:p>
            <a:r>
              <a:rPr lang="en-US" sz="2400" dirty="0"/>
              <a:t>Priority scheduling with preemption</a:t>
            </a:r>
          </a:p>
          <a:p>
            <a:r>
              <a:rPr lang="en-US" sz="2400" dirty="0"/>
              <a:t>Priority proportional to time until deadline</a:t>
            </a:r>
          </a:p>
          <a:p>
            <a:r>
              <a:rPr lang="en-US" sz="2400" dirty="0"/>
              <a:t>Example with </a:t>
            </a:r>
            <a:r>
              <a:rPr lang="en-US" sz="2400" b="1" dirty="0"/>
              <a:t>periodic tasks:</a:t>
            </a:r>
            <a:endParaRPr lang="en-US" sz="240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A131D6A-2619-2742-9A4E-D039AFDB9BDE}"/>
              </a:ext>
            </a:extLst>
          </p:cNvPr>
          <p:cNvGrpSpPr/>
          <p:nvPr/>
        </p:nvGrpSpPr>
        <p:grpSpPr>
          <a:xfrm>
            <a:off x="1214438" y="3024192"/>
            <a:ext cx="6715125" cy="1974165"/>
            <a:chOff x="323850" y="3367087"/>
            <a:chExt cx="8058150" cy="2368998"/>
          </a:xfrm>
        </p:grpSpPr>
        <p:sp>
          <p:nvSpPr>
            <p:cNvPr id="78" name="Rectangle 108">
              <a:extLst>
                <a:ext uri="{FF2B5EF4-FFF2-40B4-BE49-F238E27FC236}">
                  <a16:creationId xmlns:a16="http://schemas.microsoft.com/office/drawing/2014/main" id="{58DC3627-7EAD-6949-B95D-15DFD6F7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443287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89718C32-6899-E64A-819E-B66C7AEA7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448050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59170061-BE83-4540-88F2-3939A4C2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443287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3E2DBEB-4D14-3643-A30A-8D68F0F2EC1F}"/>
                </a:ext>
              </a:extLst>
            </p:cNvPr>
            <p:cNvGrpSpPr/>
            <p:nvPr/>
          </p:nvGrpSpPr>
          <p:grpSpPr>
            <a:xfrm>
              <a:off x="323850" y="3371850"/>
              <a:ext cx="8058150" cy="2364235"/>
              <a:chOff x="323850" y="3371850"/>
              <a:chExt cx="8058150" cy="2364235"/>
            </a:xfrm>
          </p:grpSpPr>
          <p:sp>
            <p:nvSpPr>
              <p:cNvPr id="82" name="Line 9">
                <a:extLst>
                  <a:ext uri="{FF2B5EF4-FFF2-40B4-BE49-F238E27FC236}">
                    <a16:creationId xmlns:a16="http://schemas.microsoft.com/office/drawing/2014/main" id="{5ABF3677-DEBD-E54C-AAA2-7AAFF215B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752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3" name="Line 11">
                <a:extLst>
                  <a:ext uri="{FF2B5EF4-FFF2-40B4-BE49-F238E27FC236}">
                    <a16:creationId xmlns:a16="http://schemas.microsoft.com/office/drawing/2014/main" id="{C342BAA5-8E27-2344-92A8-00CFAE57A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4" name="Line 12">
                <a:extLst>
                  <a:ext uri="{FF2B5EF4-FFF2-40B4-BE49-F238E27FC236}">
                    <a16:creationId xmlns:a16="http://schemas.microsoft.com/office/drawing/2014/main" id="{85F0B801-1226-3C40-AA30-A74632596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5" name="Line 13">
                <a:extLst>
                  <a:ext uri="{FF2B5EF4-FFF2-40B4-BE49-F238E27FC236}">
                    <a16:creationId xmlns:a16="http://schemas.microsoft.com/office/drawing/2014/main" id="{48D35033-DC8F-D243-A33A-1F1AD14E7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6" name="Line 14">
                <a:extLst>
                  <a:ext uri="{FF2B5EF4-FFF2-40B4-BE49-F238E27FC236}">
                    <a16:creationId xmlns:a16="http://schemas.microsoft.com/office/drawing/2014/main" id="{AFEF2BD0-B888-4E46-AD52-5649AEBDA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7" name="Line 15">
                <a:extLst>
                  <a:ext uri="{FF2B5EF4-FFF2-40B4-BE49-F238E27FC236}">
                    <a16:creationId xmlns:a16="http://schemas.microsoft.com/office/drawing/2014/main" id="{7842F83C-2A4B-7A4F-BEB7-74E565E6A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8" name="Line 16">
                <a:extLst>
                  <a:ext uri="{FF2B5EF4-FFF2-40B4-BE49-F238E27FC236}">
                    <a16:creationId xmlns:a16="http://schemas.microsoft.com/office/drawing/2014/main" id="{6FDAECFD-1CA8-3441-ACC2-8CBB1ABC6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9" name="Line 17">
                <a:extLst>
                  <a:ext uri="{FF2B5EF4-FFF2-40B4-BE49-F238E27FC236}">
                    <a16:creationId xmlns:a16="http://schemas.microsoft.com/office/drawing/2014/main" id="{1F57BE8A-B2B5-6843-B06D-C4AE883D7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0ABFB9CC-B179-8043-ADAD-B4AD31C04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56A95782-4814-6440-9B64-6F710EB0A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2" name="Line 20">
                <a:extLst>
                  <a:ext uri="{FF2B5EF4-FFF2-40B4-BE49-F238E27FC236}">
                    <a16:creationId xmlns:a16="http://schemas.microsoft.com/office/drawing/2014/main" id="{086E8F10-6DC9-4242-82E1-F38198CE4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3" name="Line 21">
                <a:extLst>
                  <a:ext uri="{FF2B5EF4-FFF2-40B4-BE49-F238E27FC236}">
                    <a16:creationId xmlns:a16="http://schemas.microsoft.com/office/drawing/2014/main" id="{05677D95-0A9A-8345-8064-DE901E703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4" name="Line 22">
                <a:extLst>
                  <a:ext uri="{FF2B5EF4-FFF2-40B4-BE49-F238E27FC236}">
                    <a16:creationId xmlns:a16="http://schemas.microsoft.com/office/drawing/2014/main" id="{F043D032-624A-324E-9DBE-64BA1A8F3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5" name="Line 23">
                <a:extLst>
                  <a:ext uri="{FF2B5EF4-FFF2-40B4-BE49-F238E27FC236}">
                    <a16:creationId xmlns:a16="http://schemas.microsoft.com/office/drawing/2014/main" id="{A4C75F19-4A17-C242-A693-D1E32117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8434E23F-E28A-984B-AFC8-B421DF49D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7" name="Line 25">
                <a:extLst>
                  <a:ext uri="{FF2B5EF4-FFF2-40B4-BE49-F238E27FC236}">
                    <a16:creationId xmlns:a16="http://schemas.microsoft.com/office/drawing/2014/main" id="{EF5BD5F0-0DE0-B044-BE3D-D2415821A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75364B1B-E4B3-5E4F-B2D6-82ADF8D87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9" name="Line 27">
                <a:extLst>
                  <a:ext uri="{FF2B5EF4-FFF2-40B4-BE49-F238E27FC236}">
                    <a16:creationId xmlns:a16="http://schemas.microsoft.com/office/drawing/2014/main" id="{8B8B90C8-19DB-4347-88A8-2BBE28279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0" name="Line 28">
                <a:extLst>
                  <a:ext uri="{FF2B5EF4-FFF2-40B4-BE49-F238E27FC236}">
                    <a16:creationId xmlns:a16="http://schemas.microsoft.com/office/drawing/2014/main" id="{7F280A15-9324-F14D-95FB-24ED8BF21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1" name="Line 29">
                <a:extLst>
                  <a:ext uri="{FF2B5EF4-FFF2-40B4-BE49-F238E27FC236}">
                    <a16:creationId xmlns:a16="http://schemas.microsoft.com/office/drawing/2014/main" id="{296CF353-9D9E-0A4D-B1B5-CA3DFD491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2" name="Line 30">
                <a:extLst>
                  <a:ext uri="{FF2B5EF4-FFF2-40B4-BE49-F238E27FC236}">
                    <a16:creationId xmlns:a16="http://schemas.microsoft.com/office/drawing/2014/main" id="{C220B029-F4DD-884C-8DDF-629B73D1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3" name="Line 31">
                <a:extLst>
                  <a:ext uri="{FF2B5EF4-FFF2-40B4-BE49-F238E27FC236}">
                    <a16:creationId xmlns:a16="http://schemas.microsoft.com/office/drawing/2014/main" id="{6D9FEDFB-F46E-F14E-A278-B45E6DEE0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514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3">
                <a:extLst>
                  <a:ext uri="{FF2B5EF4-FFF2-40B4-BE49-F238E27FC236}">
                    <a16:creationId xmlns:a16="http://schemas.microsoft.com/office/drawing/2014/main" id="{BA098C46-A169-8847-B324-37477C212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34">
                <a:extLst>
                  <a:ext uri="{FF2B5EF4-FFF2-40B4-BE49-F238E27FC236}">
                    <a16:creationId xmlns:a16="http://schemas.microsoft.com/office/drawing/2014/main" id="{B7A55306-6262-894C-A5A6-5255AAD35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35">
                <a:extLst>
                  <a:ext uri="{FF2B5EF4-FFF2-40B4-BE49-F238E27FC236}">
                    <a16:creationId xmlns:a16="http://schemas.microsoft.com/office/drawing/2014/main" id="{AE65CDD0-F4C0-5E47-B440-A87ECCB07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36">
                <a:extLst>
                  <a:ext uri="{FF2B5EF4-FFF2-40B4-BE49-F238E27FC236}">
                    <a16:creationId xmlns:a16="http://schemas.microsoft.com/office/drawing/2014/main" id="{90C6C832-A03D-1747-A91B-BD6CE2A04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8" name="Line 37">
                <a:extLst>
                  <a:ext uri="{FF2B5EF4-FFF2-40B4-BE49-F238E27FC236}">
                    <a16:creationId xmlns:a16="http://schemas.microsoft.com/office/drawing/2014/main" id="{A090C106-BB61-FB48-9F72-F29C6E0C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9" name="Line 38">
                <a:extLst>
                  <a:ext uri="{FF2B5EF4-FFF2-40B4-BE49-F238E27FC236}">
                    <a16:creationId xmlns:a16="http://schemas.microsoft.com/office/drawing/2014/main" id="{8326CAAC-0E2D-4343-B6EA-A51032E39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0" name="Line 39">
                <a:extLst>
                  <a:ext uri="{FF2B5EF4-FFF2-40B4-BE49-F238E27FC236}">
                    <a16:creationId xmlns:a16="http://schemas.microsoft.com/office/drawing/2014/main" id="{4C9DC133-A893-A344-BEE2-A62D0C0C6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1" name="Line 40">
                <a:extLst>
                  <a:ext uri="{FF2B5EF4-FFF2-40B4-BE49-F238E27FC236}">
                    <a16:creationId xmlns:a16="http://schemas.microsoft.com/office/drawing/2014/main" id="{6D7E0488-D792-A249-90D7-3123BD5BB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2" name="Line 41">
                <a:extLst>
                  <a:ext uri="{FF2B5EF4-FFF2-40B4-BE49-F238E27FC236}">
                    <a16:creationId xmlns:a16="http://schemas.microsoft.com/office/drawing/2014/main" id="{0B16B1CA-B566-564E-9E84-41C912339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3" name="Line 42">
                <a:extLst>
                  <a:ext uri="{FF2B5EF4-FFF2-40B4-BE49-F238E27FC236}">
                    <a16:creationId xmlns:a16="http://schemas.microsoft.com/office/drawing/2014/main" id="{E068A143-7C29-EC45-9140-F606C0566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4" name="Line 43">
                <a:extLst>
                  <a:ext uri="{FF2B5EF4-FFF2-40B4-BE49-F238E27FC236}">
                    <a16:creationId xmlns:a16="http://schemas.microsoft.com/office/drawing/2014/main" id="{8C044A96-09CB-DD4E-91CF-F8DBBD711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5" name="Line 44">
                <a:extLst>
                  <a:ext uri="{FF2B5EF4-FFF2-40B4-BE49-F238E27FC236}">
                    <a16:creationId xmlns:a16="http://schemas.microsoft.com/office/drawing/2014/main" id="{EA608C46-5845-8145-B60A-16C0B75DF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6" name="Line 45">
                <a:extLst>
                  <a:ext uri="{FF2B5EF4-FFF2-40B4-BE49-F238E27FC236}">
                    <a16:creationId xmlns:a16="http://schemas.microsoft.com/office/drawing/2014/main" id="{C6B4B120-4909-8343-9AC3-FBAA972D3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7" name="Line 46">
                <a:extLst>
                  <a:ext uri="{FF2B5EF4-FFF2-40B4-BE49-F238E27FC236}">
                    <a16:creationId xmlns:a16="http://schemas.microsoft.com/office/drawing/2014/main" id="{F086A736-64D2-1040-874B-52B2105A7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47">
                <a:extLst>
                  <a:ext uri="{FF2B5EF4-FFF2-40B4-BE49-F238E27FC236}">
                    <a16:creationId xmlns:a16="http://schemas.microsoft.com/office/drawing/2014/main" id="{0C16D5C4-A642-894F-BE4A-949406765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48">
                <a:extLst>
                  <a:ext uri="{FF2B5EF4-FFF2-40B4-BE49-F238E27FC236}">
                    <a16:creationId xmlns:a16="http://schemas.microsoft.com/office/drawing/2014/main" id="{EDBFAACE-D1C0-7C43-844F-1FEF36DEC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49">
                <a:extLst>
                  <a:ext uri="{FF2B5EF4-FFF2-40B4-BE49-F238E27FC236}">
                    <a16:creationId xmlns:a16="http://schemas.microsoft.com/office/drawing/2014/main" id="{4EC6ACD9-0603-874D-ADAD-5CACB427E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0">
                <a:extLst>
                  <a:ext uri="{FF2B5EF4-FFF2-40B4-BE49-F238E27FC236}">
                    <a16:creationId xmlns:a16="http://schemas.microsoft.com/office/drawing/2014/main" id="{2FA7949F-58DB-A847-B87E-B5B6B16A7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1">
                <a:extLst>
                  <a:ext uri="{FF2B5EF4-FFF2-40B4-BE49-F238E27FC236}">
                    <a16:creationId xmlns:a16="http://schemas.microsoft.com/office/drawing/2014/main" id="{52F8CD95-86D6-164D-98A0-CF5548F22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2">
                <a:extLst>
                  <a:ext uri="{FF2B5EF4-FFF2-40B4-BE49-F238E27FC236}">
                    <a16:creationId xmlns:a16="http://schemas.microsoft.com/office/drawing/2014/main" id="{40E8E34E-87AD-EC42-AB1B-D8B7C302F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53">
                <a:extLst>
                  <a:ext uri="{FF2B5EF4-FFF2-40B4-BE49-F238E27FC236}">
                    <a16:creationId xmlns:a16="http://schemas.microsoft.com/office/drawing/2014/main" id="{DF321895-DF33-1047-B0B9-8083F3C5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5276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55">
                <a:extLst>
                  <a:ext uri="{FF2B5EF4-FFF2-40B4-BE49-F238E27FC236}">
                    <a16:creationId xmlns:a16="http://schemas.microsoft.com/office/drawing/2014/main" id="{8F0295CB-447F-A44F-A111-811411C8A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56">
                <a:extLst>
                  <a:ext uri="{FF2B5EF4-FFF2-40B4-BE49-F238E27FC236}">
                    <a16:creationId xmlns:a16="http://schemas.microsoft.com/office/drawing/2014/main" id="{FAEFCAC5-45A9-B240-845C-A780B8198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57">
                <a:extLst>
                  <a:ext uri="{FF2B5EF4-FFF2-40B4-BE49-F238E27FC236}">
                    <a16:creationId xmlns:a16="http://schemas.microsoft.com/office/drawing/2014/main" id="{29321D16-E55D-A748-BDA9-1B7DFE7A9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58">
                <a:extLst>
                  <a:ext uri="{FF2B5EF4-FFF2-40B4-BE49-F238E27FC236}">
                    <a16:creationId xmlns:a16="http://schemas.microsoft.com/office/drawing/2014/main" id="{C0BFD750-321E-6548-8F46-C3623E3CB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Line 59">
                <a:extLst>
                  <a:ext uri="{FF2B5EF4-FFF2-40B4-BE49-F238E27FC236}">
                    <a16:creationId xmlns:a16="http://schemas.microsoft.com/office/drawing/2014/main" id="{22194C69-429C-BB48-B6D4-CA4A75B22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0" name="Line 60">
                <a:extLst>
                  <a:ext uri="{FF2B5EF4-FFF2-40B4-BE49-F238E27FC236}">
                    <a16:creationId xmlns:a16="http://schemas.microsoft.com/office/drawing/2014/main" id="{39451D6C-9E1E-FF4E-9E19-DE4E218AA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1" name="Line 61">
                <a:extLst>
                  <a:ext uri="{FF2B5EF4-FFF2-40B4-BE49-F238E27FC236}">
                    <a16:creationId xmlns:a16="http://schemas.microsoft.com/office/drawing/2014/main" id="{0D7D19E2-CF2B-6849-A49B-2607E8071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62">
                <a:extLst>
                  <a:ext uri="{FF2B5EF4-FFF2-40B4-BE49-F238E27FC236}">
                    <a16:creationId xmlns:a16="http://schemas.microsoft.com/office/drawing/2014/main" id="{80421533-AD82-3A49-897D-EA0A024DA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63">
                <a:extLst>
                  <a:ext uri="{FF2B5EF4-FFF2-40B4-BE49-F238E27FC236}">
                    <a16:creationId xmlns:a16="http://schemas.microsoft.com/office/drawing/2014/main" id="{7C4733C3-B549-8049-85EE-508082E50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64">
                <a:extLst>
                  <a:ext uri="{FF2B5EF4-FFF2-40B4-BE49-F238E27FC236}">
                    <a16:creationId xmlns:a16="http://schemas.microsoft.com/office/drawing/2014/main" id="{3F0D70FA-4A6C-A446-8620-A4AFA8679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65">
                <a:extLst>
                  <a:ext uri="{FF2B5EF4-FFF2-40B4-BE49-F238E27FC236}">
                    <a16:creationId xmlns:a16="http://schemas.microsoft.com/office/drawing/2014/main" id="{3AA75476-24F2-B745-8BC2-0C531ACEB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66">
                <a:extLst>
                  <a:ext uri="{FF2B5EF4-FFF2-40B4-BE49-F238E27FC236}">
                    <a16:creationId xmlns:a16="http://schemas.microsoft.com/office/drawing/2014/main" id="{484417F9-6788-824C-A40E-C2B1EAF38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67">
                <a:extLst>
                  <a:ext uri="{FF2B5EF4-FFF2-40B4-BE49-F238E27FC236}">
                    <a16:creationId xmlns:a16="http://schemas.microsoft.com/office/drawing/2014/main" id="{1DC69633-3FEB-1646-BF0F-91722FBD6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68">
                <a:extLst>
                  <a:ext uri="{FF2B5EF4-FFF2-40B4-BE49-F238E27FC236}">
                    <a16:creationId xmlns:a16="http://schemas.microsoft.com/office/drawing/2014/main" id="{6A5C206B-2E1F-954D-B5B9-93EBA7489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69">
                <a:extLst>
                  <a:ext uri="{FF2B5EF4-FFF2-40B4-BE49-F238E27FC236}">
                    <a16:creationId xmlns:a16="http://schemas.microsoft.com/office/drawing/2014/main" id="{510BBF5C-E3FC-5B42-99ED-AFE4EC5C0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70">
                <a:extLst>
                  <a:ext uri="{FF2B5EF4-FFF2-40B4-BE49-F238E27FC236}">
                    <a16:creationId xmlns:a16="http://schemas.microsoft.com/office/drawing/2014/main" id="{04F09D67-576B-344C-A509-3CFC927AC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71">
                <a:extLst>
                  <a:ext uri="{FF2B5EF4-FFF2-40B4-BE49-F238E27FC236}">
                    <a16:creationId xmlns:a16="http://schemas.microsoft.com/office/drawing/2014/main" id="{480A4BC8-A0DD-9D43-9DB8-6214B6231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72">
                <a:extLst>
                  <a:ext uri="{FF2B5EF4-FFF2-40B4-BE49-F238E27FC236}">
                    <a16:creationId xmlns:a16="http://schemas.microsoft.com/office/drawing/2014/main" id="{8EF16B65-8CF9-8A44-A871-EE2553F4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73">
                <a:extLst>
                  <a:ext uri="{FF2B5EF4-FFF2-40B4-BE49-F238E27FC236}">
                    <a16:creationId xmlns:a16="http://schemas.microsoft.com/office/drawing/2014/main" id="{18030293-DE2F-AA48-878E-BB7416A0C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74">
                <a:extLst>
                  <a:ext uri="{FF2B5EF4-FFF2-40B4-BE49-F238E27FC236}">
                    <a16:creationId xmlns:a16="http://schemas.microsoft.com/office/drawing/2014/main" id="{C1AC72F8-8E96-C64A-822F-BF450AC67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Text Box 75">
                <a:extLst>
                  <a:ext uri="{FF2B5EF4-FFF2-40B4-BE49-F238E27FC236}">
                    <a16:creationId xmlns:a16="http://schemas.microsoft.com/office/drawing/2014/main" id="{5BB9C301-08C1-F445-9E43-F08BC466C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329237"/>
                <a:ext cx="609600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500" u="none" dirty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146" name="Text Box 76">
                <a:extLst>
                  <a:ext uri="{FF2B5EF4-FFF2-40B4-BE49-F238E27FC236}">
                    <a16:creationId xmlns:a16="http://schemas.microsoft.com/office/drawing/2014/main" id="{160D315F-053A-6B4E-B60B-FF3F665C2A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334000"/>
                <a:ext cx="609600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500" u="none">
                    <a:latin typeface="Gill Sans" charset="0"/>
                    <a:ea typeface="Gill Sans" charset="0"/>
                    <a:cs typeface="Gill Sans" charset="0"/>
                  </a:rPr>
                  <a:t>5</a:t>
                </a:r>
              </a:p>
            </p:txBody>
          </p:sp>
          <p:sp>
            <p:nvSpPr>
              <p:cNvPr id="147" name="Text Box 77">
                <a:extLst>
                  <a:ext uri="{FF2B5EF4-FFF2-40B4-BE49-F238E27FC236}">
                    <a16:creationId xmlns:a16="http://schemas.microsoft.com/office/drawing/2014/main" id="{4B8A42D3-32D6-0B41-8A3F-82E2076B2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334000"/>
                <a:ext cx="609600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500" u="none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148" name="Text Box 78">
                <a:extLst>
                  <a:ext uri="{FF2B5EF4-FFF2-40B4-BE49-F238E27FC236}">
                    <a16:creationId xmlns:a16="http://schemas.microsoft.com/office/drawing/2014/main" id="{5258B09F-9238-C14C-A72D-00A96A783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348287"/>
                <a:ext cx="609600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500" u="none">
                    <a:latin typeface="Gill Sans" charset="0"/>
                    <a:ea typeface="Gill Sans" charset="0"/>
                    <a:cs typeface="Gill Sans" charset="0"/>
                  </a:rPr>
                  <a:t>15</a:t>
                </a:r>
              </a:p>
            </p:txBody>
          </p:sp>
          <p:graphicFrame>
            <p:nvGraphicFramePr>
              <p:cNvPr id="149" name="Object 79">
                <a:extLst>
                  <a:ext uri="{FF2B5EF4-FFF2-40B4-BE49-F238E27FC236}">
                    <a16:creationId xmlns:a16="http://schemas.microsoft.com/office/drawing/2014/main" id="{B5D8923F-DD21-CE49-8DE5-4F1C64AC1016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39725" y="3430587"/>
              <a:ext cx="966788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" name="Equation" r:id="rId3" imgW="583920" imgH="215640" progId="Equation.3">
                      <p:embed/>
                    </p:oleObj>
                  </mc:Choice>
                  <mc:Fallback>
                    <p:oleObj name="Equation" r:id="rId3" imgW="583920" imgH="215640" progId="Equation.3">
                      <p:embed/>
                      <p:pic>
                        <p:nvPicPr>
                          <p:cNvPr id="149" name="Object 79">
                            <a:extLst>
                              <a:ext uri="{FF2B5EF4-FFF2-40B4-BE49-F238E27FC236}">
                                <a16:creationId xmlns:a16="http://schemas.microsoft.com/office/drawing/2014/main" id="{B5D8923F-DD21-CE49-8DE5-4F1C64AC10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725" y="3430587"/>
                            <a:ext cx="966788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0" name="Object 80">
                <a:extLst>
                  <a:ext uri="{FF2B5EF4-FFF2-40B4-BE49-F238E27FC236}">
                    <a16:creationId xmlns:a16="http://schemas.microsoft.com/office/drawing/2014/main" id="{9692107F-A45C-304E-B638-FAE6330C5B8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3850" y="4221162"/>
              <a:ext cx="1030288" cy="358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" name="Equation" r:id="rId5" imgW="622080" imgH="215640" progId="Equation.3">
                      <p:embed/>
                    </p:oleObj>
                  </mc:Choice>
                  <mc:Fallback>
                    <p:oleObj name="Equation" r:id="rId5" imgW="622080" imgH="215640" progId="Equation.3">
                      <p:embed/>
                      <p:pic>
                        <p:nvPicPr>
                          <p:cNvPr id="150" name="Object 80">
                            <a:extLst>
                              <a:ext uri="{FF2B5EF4-FFF2-40B4-BE49-F238E27FC236}">
                                <a16:creationId xmlns:a16="http://schemas.microsoft.com/office/drawing/2014/main" id="{9692107F-A45C-304E-B638-FAE6330C5B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850" y="4221162"/>
                            <a:ext cx="1030288" cy="3587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1" name="Object 81">
                <a:extLst>
                  <a:ext uri="{FF2B5EF4-FFF2-40B4-BE49-F238E27FC236}">
                    <a16:creationId xmlns:a16="http://schemas.microsoft.com/office/drawing/2014/main" id="{964C52F4-AE11-E44B-A72F-FA072BF9771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2425" y="4924425"/>
              <a:ext cx="1030288" cy="379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" name="Equation" r:id="rId7" imgW="622080" imgH="228600" progId="Equation.3">
                      <p:embed/>
                    </p:oleObj>
                  </mc:Choice>
                  <mc:Fallback>
                    <p:oleObj name="Equation" r:id="rId7" imgW="622080" imgH="228600" progId="Equation.3">
                      <p:embed/>
                      <p:pic>
                        <p:nvPicPr>
                          <p:cNvPr id="151" name="Object 81">
                            <a:extLst>
                              <a:ext uri="{FF2B5EF4-FFF2-40B4-BE49-F238E27FC236}">
                                <a16:creationId xmlns:a16="http://schemas.microsoft.com/office/drawing/2014/main" id="{964C52F4-AE11-E44B-A72F-FA072BF9771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425" y="4924425"/>
                            <a:ext cx="1030288" cy="379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FF098E66-5108-FE4C-A823-AF6C9D88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3371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CEED2D2-7189-3A47-BC43-A1D2CFBE3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133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84">
                <a:extLst>
                  <a:ext uri="{FF2B5EF4-FFF2-40B4-BE49-F238E27FC236}">
                    <a16:creationId xmlns:a16="http://schemas.microsoft.com/office/drawing/2014/main" id="{66AF2B59-BE9B-914A-BC7A-E03F022A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895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55" name="Rectangle 110">
              <a:extLst>
                <a:ext uri="{FF2B5EF4-FFF2-40B4-BE49-F238E27FC236}">
                  <a16:creationId xmlns:a16="http://schemas.microsoft.com/office/drawing/2014/main" id="{04F998DC-9E3E-284C-BA95-283CF2840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443287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6" name="Line 85">
              <a:extLst>
                <a:ext uri="{FF2B5EF4-FFF2-40B4-BE49-F238E27FC236}">
                  <a16:creationId xmlns:a16="http://schemas.microsoft.com/office/drawing/2014/main" id="{A61EB8EC-11C1-0C45-B3F5-01BDBA908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57" name="Line 86">
              <a:extLst>
                <a:ext uri="{FF2B5EF4-FFF2-40B4-BE49-F238E27FC236}">
                  <a16:creationId xmlns:a16="http://schemas.microsoft.com/office/drawing/2014/main" id="{6F105A4A-D688-A64B-95AE-47BDDFB84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8" name="Line 87">
              <a:extLst>
                <a:ext uri="{FF2B5EF4-FFF2-40B4-BE49-F238E27FC236}">
                  <a16:creationId xmlns:a16="http://schemas.microsoft.com/office/drawing/2014/main" id="{B1B714A0-632E-F64C-8FD5-2E16B724D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9" name="Line 91">
              <a:extLst>
                <a:ext uri="{FF2B5EF4-FFF2-40B4-BE49-F238E27FC236}">
                  <a16:creationId xmlns:a16="http://schemas.microsoft.com/office/drawing/2014/main" id="{1BBC0B54-A26A-9A4D-8ACB-A21DF06A6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60" name="Line 92">
              <a:extLst>
                <a:ext uri="{FF2B5EF4-FFF2-40B4-BE49-F238E27FC236}">
                  <a16:creationId xmlns:a16="http://schemas.microsoft.com/office/drawing/2014/main" id="{8C6AC155-537A-B142-AF71-FA0316653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1" name="Line 97">
              <a:extLst>
                <a:ext uri="{FF2B5EF4-FFF2-40B4-BE49-F238E27FC236}">
                  <a16:creationId xmlns:a16="http://schemas.microsoft.com/office/drawing/2014/main" id="{4C8FC327-A3EA-4E4A-8CB7-29D1A7998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62" name="Line 99">
              <a:extLst>
                <a:ext uri="{FF2B5EF4-FFF2-40B4-BE49-F238E27FC236}">
                  <a16:creationId xmlns:a16="http://schemas.microsoft.com/office/drawing/2014/main" id="{0EDB221C-5DEC-CA40-86A3-6187BD3FE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63" name="Rectangle 6">
              <a:extLst>
                <a:ext uri="{FF2B5EF4-FFF2-40B4-BE49-F238E27FC236}">
                  <a16:creationId xmlns:a16="http://schemas.microsoft.com/office/drawing/2014/main" id="{D47DCC8E-B913-B540-BDED-38A2C8DA3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210050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4" name="Rectangle 88">
              <a:extLst>
                <a:ext uri="{FF2B5EF4-FFF2-40B4-BE49-F238E27FC236}">
                  <a16:creationId xmlns:a16="http://schemas.microsoft.com/office/drawing/2014/main" id="{468613D4-DDF4-3248-88C0-E9A5BE9EC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972050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5" name="Rectangle 7">
              <a:extLst>
                <a:ext uri="{FF2B5EF4-FFF2-40B4-BE49-F238E27FC236}">
                  <a16:creationId xmlns:a16="http://schemas.microsoft.com/office/drawing/2014/main" id="{9986AD33-1870-F14A-926F-DCF0897F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448050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66" name="Rectangle 100">
              <a:extLst>
                <a:ext uri="{FF2B5EF4-FFF2-40B4-BE49-F238E27FC236}">
                  <a16:creationId xmlns:a16="http://schemas.microsoft.com/office/drawing/2014/main" id="{BA2527A3-5793-A446-B897-98311EA3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205287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02">
              <a:extLst>
                <a:ext uri="{FF2B5EF4-FFF2-40B4-BE49-F238E27FC236}">
                  <a16:creationId xmlns:a16="http://schemas.microsoft.com/office/drawing/2014/main" id="{EA9594EE-6645-A14B-9168-669BE288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67287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03">
              <a:extLst>
                <a:ext uri="{FF2B5EF4-FFF2-40B4-BE49-F238E27FC236}">
                  <a16:creationId xmlns:a16="http://schemas.microsoft.com/office/drawing/2014/main" id="{6E98878D-CD12-4D42-8FD8-67ACF6582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205287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09">
              <a:extLst>
                <a:ext uri="{FF2B5EF4-FFF2-40B4-BE49-F238E27FC236}">
                  <a16:creationId xmlns:a16="http://schemas.microsoft.com/office/drawing/2014/main" id="{B824B3FB-42F6-CF43-801B-54093DEF8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05287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07">
              <a:extLst>
                <a:ext uri="{FF2B5EF4-FFF2-40B4-BE49-F238E27FC236}">
                  <a16:creationId xmlns:a16="http://schemas.microsoft.com/office/drawing/2014/main" id="{ED2EEEB1-6426-4F44-BFF2-38052B9E7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53001"/>
              <a:ext cx="762000" cy="3190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1" name="Line 98">
              <a:extLst>
                <a:ext uri="{FF2B5EF4-FFF2-40B4-BE49-F238E27FC236}">
                  <a16:creationId xmlns:a16="http://schemas.microsoft.com/office/drawing/2014/main" id="{E9ACBAD3-0C9B-7F40-B714-D786F467E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4129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2" name="Line 93">
              <a:extLst>
                <a:ext uri="{FF2B5EF4-FFF2-40B4-BE49-F238E27FC236}">
                  <a16:creationId xmlns:a16="http://schemas.microsoft.com/office/drawing/2014/main" id="{1C39957B-8584-7F45-A4EF-267192DAC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125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Feasibility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0992-B10F-7242-BDDA-41BD0F368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Even EDF won't work if you have too many tasks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 </a:t>
                </a:r>
                <a:r>
                  <a:rPr lang="en-US" dirty="0"/>
                  <a:t>tasks with computation time </a:t>
                </a:r>
                <a:r>
                  <a:rPr lang="en-US" i="1" dirty="0"/>
                  <a:t>C</a:t>
                </a:r>
                <a:r>
                  <a:rPr lang="en-US" dirty="0"/>
                  <a:t> and deadline </a:t>
                </a:r>
                <a:r>
                  <a:rPr lang="en-US" i="1" dirty="0"/>
                  <a:t>D, </a:t>
                </a:r>
                <a:r>
                  <a:rPr lang="en-US" dirty="0"/>
                  <a:t>a feasible schedule exists if: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0992-B10F-7242-BDDA-41BD0F368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216" b="-38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5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Scheduler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85664"/>
              </p:ext>
            </p:extLst>
          </p:nvPr>
        </p:nvGraphicFramePr>
        <p:xfrm>
          <a:off x="1255730" y="1037283"/>
          <a:ext cx="6572250" cy="43517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 Care About: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Then Choose: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CPU Throughput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FCFS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Avg. Response Time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SRTF Approximation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I/O Throughput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SRTF Approximation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Fairness (CPU Time)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Linux CFS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7335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Fairness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(Wait Time to Get CPU)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 Robin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Meeting Deadlines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EDF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688979631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Favoring Important Tasks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Priority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844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Locks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3436543"/>
            <a:ext cx="8929217" cy="1710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b="1" dirty="0"/>
              <a:t>At this point, which job does the scheduler choose?</a:t>
            </a:r>
          </a:p>
          <a:p>
            <a:pPr marL="0" indent="0">
              <a:buNone/>
            </a:pPr>
            <a:endParaRPr lang="en-US" sz="2667" b="1" dirty="0"/>
          </a:p>
          <a:p>
            <a:pPr marL="0" indent="0">
              <a:buNone/>
            </a:pPr>
            <a:r>
              <a:rPr lang="en-US" sz="2667" dirty="0"/>
              <a:t>Job 3 (Highest Priority)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3826490" y="21862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3826490" y="140890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3333307" y="2383733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3344777" y="161687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652285" y="2308283"/>
            <a:ext cx="2107406" cy="729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7FFE68-F528-0D40-ABDA-59332FF3FF94}"/>
              </a:ext>
            </a:extLst>
          </p:cNvPr>
          <p:cNvSpPr txBox="1"/>
          <p:nvPr/>
        </p:nvSpPr>
        <p:spPr>
          <a:xfrm>
            <a:off x="5085087" y="246270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holds</a:t>
            </a:r>
          </a:p>
        </p:txBody>
      </p:sp>
    </p:spTree>
    <p:extLst>
      <p:ext uri="{BB962C8B-B14F-4D97-AF65-F5344CB8AC3E}">
        <p14:creationId xmlns:p14="http://schemas.microsoft.com/office/powerpoint/2010/main" val="21853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 animBg="1"/>
      <p:bldP spid="21" grpId="0" animBg="1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Locks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916163"/>
            <a:ext cx="6572250" cy="1104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33" dirty="0"/>
              <a:t>Job 3 attempts to acquire lock held by Job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3826490" y="21862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3826490" y="140890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3333307" y="2383733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3344777" y="161687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652285" y="2308283"/>
            <a:ext cx="2107406" cy="729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A6456-9E69-8044-83DE-128CC5B42A3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652285" y="1603873"/>
            <a:ext cx="2205715" cy="53469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50C8F4-A9D0-3348-9E79-7DD60E769C5D}"/>
              </a:ext>
            </a:extLst>
          </p:cNvPr>
          <p:cNvSpPr txBox="1"/>
          <p:nvPr/>
        </p:nvSpPr>
        <p:spPr>
          <a:xfrm>
            <a:off x="5159418" y="135049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16288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Locks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00" y="3363933"/>
            <a:ext cx="8038681" cy="2136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At this point, which job does the scheduler choose?</a:t>
            </a:r>
          </a:p>
          <a:p>
            <a:pPr marL="0" indent="0">
              <a:buNone/>
            </a:pPr>
            <a:r>
              <a:rPr lang="en-US" dirty="0"/>
              <a:t>Job 2 (Medium Priority)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3826490" y="21862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4313884" y="1205296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3333307" y="2383733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652285" y="2308283"/>
            <a:ext cx="2107406" cy="729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0E3752-6C65-AC45-A3E2-83B063187D63}"/>
              </a:ext>
            </a:extLst>
          </p:cNvPr>
          <p:cNvSpPr txBox="1"/>
          <p:nvPr/>
        </p:nvSpPr>
        <p:spPr>
          <a:xfrm>
            <a:off x="5135508" y="1179380"/>
            <a:ext cx="2231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Blocked on Acquire</a:t>
            </a:r>
          </a:p>
        </p:txBody>
      </p:sp>
    </p:spTree>
    <p:extLst>
      <p:ext uri="{BB962C8B-B14F-4D97-AF65-F5344CB8AC3E}">
        <p14:creationId xmlns:p14="http://schemas.microsoft.com/office/powerpoint/2010/main" val="10047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Priority Donation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363933"/>
            <a:ext cx="6572250" cy="2136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33" dirty="0"/>
              <a:t>Job 3 temporarily grants Job 1 its highest priority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3826490" y="1389022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3333307" y="1603873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4652285" y="1583987"/>
            <a:ext cx="2107406" cy="72429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C778F3-90DF-8A44-A0C8-DA688F2E3D0B}"/>
              </a:ext>
            </a:extLst>
          </p:cNvPr>
          <p:cNvSpPr txBox="1"/>
          <p:nvPr/>
        </p:nvSpPr>
        <p:spPr>
          <a:xfrm>
            <a:off x="5331415" y="141411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Release()</a:t>
            </a:r>
          </a:p>
        </p:txBody>
      </p:sp>
    </p:spTree>
    <p:extLst>
      <p:ext uri="{BB962C8B-B14F-4D97-AF65-F5344CB8AC3E}">
        <p14:creationId xmlns:p14="http://schemas.microsoft.com/office/powerpoint/2010/main" val="99238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Locks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916163"/>
            <a:ext cx="6572250" cy="110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33" dirty="0"/>
              <a:t>Job 3 acquires lock, runs again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3826490" y="140890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3344777" y="161687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A6456-9E69-8044-83DE-128CC5B42A3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652285" y="1603873"/>
            <a:ext cx="2205715" cy="53469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B508-2232-BD47-B5BA-E4C42B4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6B9D-45ED-D343-848F-C6DC6FA3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b="1" dirty="0"/>
              <a:t>Response Time</a:t>
            </a:r>
            <a:r>
              <a:rPr lang="en-US" sz="2667" dirty="0"/>
              <a:t> (ideally </a:t>
            </a:r>
            <a:r>
              <a:rPr lang="en-US" sz="2667" i="1" dirty="0"/>
              <a:t>low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What user sees: from keypress to character on screen</a:t>
            </a:r>
          </a:p>
          <a:p>
            <a:pPr lvl="1"/>
            <a:endParaRPr lang="en-US" sz="2333" dirty="0"/>
          </a:p>
          <a:p>
            <a:r>
              <a:rPr lang="en-US" sz="2667" b="1" dirty="0"/>
              <a:t>Throughput</a:t>
            </a:r>
            <a:r>
              <a:rPr lang="en-US" sz="2667" dirty="0"/>
              <a:t> (ideally </a:t>
            </a:r>
            <a:r>
              <a:rPr lang="en-US" sz="2667" i="1" dirty="0"/>
              <a:t>high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Total operations per second</a:t>
            </a:r>
          </a:p>
          <a:p>
            <a:pPr lvl="1"/>
            <a:r>
              <a:rPr lang="en-US" sz="2333" dirty="0"/>
              <a:t>Problem: Overhead (e.g. from context switching)</a:t>
            </a:r>
          </a:p>
          <a:p>
            <a:endParaRPr lang="en-US" sz="2667" dirty="0"/>
          </a:p>
          <a:p>
            <a:r>
              <a:rPr lang="en-US" sz="2667" b="1" dirty="0"/>
              <a:t>Fairness</a:t>
            </a:r>
          </a:p>
          <a:p>
            <a:pPr lvl="1"/>
            <a:r>
              <a:rPr lang="en-US" sz="2333" dirty="0"/>
              <a:t>Conflicts with best avg. throughput/resp.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26338-C6C7-8341-ACBA-5B845BD4827C}"/>
              </a:ext>
            </a:extLst>
          </p:cNvPr>
          <p:cNvSpPr txBox="1"/>
          <p:nvPr/>
        </p:nvSpPr>
        <p:spPr>
          <a:xfrm>
            <a:off x="4783015" y="29942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★Defining key metrics</a:t>
            </a:r>
          </a:p>
        </p:txBody>
      </p:sp>
    </p:spTree>
    <p:extLst>
      <p:ext uri="{BB962C8B-B14F-4D97-AF65-F5344CB8AC3E}">
        <p14:creationId xmlns:p14="http://schemas.microsoft.com/office/powerpoint/2010/main" val="39472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3AF8-8017-104F-9795-3E244F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 First-Served (FCFS)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0FBD-7BEA-F64B-B231-074B22C83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Also: "First In First Out"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Example:	</a:t>
            </a: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</a:p>
          <a:p>
            <a:pPr marL="0" indent="0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		   	P</a:t>
            </a:r>
            <a:r>
              <a:rPr lang="en-US" altLang="ko-KR" i="1" baseline="-25000" dirty="0">
                <a:ea typeface="굴림" panose="020B0600000101010101" pitchFamily="34" charset="-127"/>
              </a:rPr>
              <a:t>1		        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   	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			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          	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	</a:t>
            </a:r>
            <a:r>
              <a:rPr lang="en-US" altLang="ko-KR" dirty="0">
                <a:ea typeface="굴림" panose="020B0600000101010101" pitchFamily="34" charset="-127"/>
              </a:rPr>
              <a:t>3</a:t>
            </a:r>
            <a:r>
              <a:rPr lang="en-US" altLang="ko-KR" i="1" baseline="-25000" dirty="0">
                <a:ea typeface="굴림" panose="020B0600000101010101" pitchFamily="34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Arrival Order: 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then 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79CD2651-9558-C64F-B251-1572CF6A44E9}"/>
              </a:ext>
            </a:extLst>
          </p:cNvPr>
          <p:cNvGrpSpPr>
            <a:grpSpLocks/>
          </p:cNvGrpSpPr>
          <p:nvPr/>
        </p:nvGrpSpPr>
        <p:grpSpPr bwMode="auto">
          <a:xfrm>
            <a:off x="2256896" y="4020341"/>
            <a:ext cx="4664604" cy="949854"/>
            <a:chOff x="1104" y="3408"/>
            <a:chExt cx="3526" cy="7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5263A7F-5CE2-454E-85D5-05A392FD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00DAAA1-4F06-4145-95CC-4D8C6E2F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8E60A790-CF31-D541-A31D-CD717291A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EE01C8D-469C-FA49-A28F-07C3887BF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FE4DB3F4-B2BA-624B-B54F-5104ACA06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4DA3784E-113A-5C46-9492-E08C656A2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5E43B69-8910-4E46-BE37-B7DBE5C4A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E1941FE-021A-684D-BEBF-9AB9FAF83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4E67432-9680-1145-B1A8-D014C94F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23B3BBDF-1F95-C943-AADD-3DCE91E29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1627FE5-BE2B-484C-AAF4-B70A8141B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6204D97-EC4E-AC46-837E-3C814D81F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557953FE-E43E-644F-8920-8DD90235E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17036263-19B7-AB42-BE21-759381903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82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48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3AF8-8017-104F-9795-3E244F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 First-Served (FCFS)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0FBD-7BEA-F64B-B231-074B22C8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369345"/>
            <a:ext cx="6572250" cy="30413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Response Times: P1 = 24, P2 = 27, P3 = 30</a:t>
            </a:r>
          </a:p>
          <a:p>
            <a:r>
              <a:rPr lang="en-US" dirty="0"/>
              <a:t>Waiting times: P1 = 0, P2 = 24, P3 = 27</a:t>
            </a:r>
          </a:p>
          <a:p>
            <a:r>
              <a:rPr lang="en-US" dirty="0"/>
              <a:t>Average Response Time = (24+27+30)/3 = 27</a:t>
            </a:r>
          </a:p>
          <a:p>
            <a:r>
              <a:rPr lang="en-US" dirty="0"/>
              <a:t>Average Wait Time = (0 + 24 + 27)/3 = 17</a:t>
            </a:r>
          </a:p>
          <a:p>
            <a:endParaRPr lang="en-US" dirty="0"/>
          </a:p>
          <a:p>
            <a:r>
              <a:rPr lang="en-US" b="1" dirty="0"/>
              <a:t>Convoy Effect: Short processes stuck behind long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79CD2651-9558-C64F-B251-1572CF6A44E9}"/>
              </a:ext>
            </a:extLst>
          </p:cNvPr>
          <p:cNvGrpSpPr>
            <a:grpSpLocks/>
          </p:cNvGrpSpPr>
          <p:nvPr/>
        </p:nvGrpSpPr>
        <p:grpSpPr bwMode="auto">
          <a:xfrm>
            <a:off x="2256896" y="1381123"/>
            <a:ext cx="4664604" cy="949854"/>
            <a:chOff x="1104" y="3408"/>
            <a:chExt cx="3526" cy="7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5263A7F-5CE2-454E-85D5-05A392FD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00DAAA1-4F06-4145-95CC-4D8C6E2F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8E60A790-CF31-D541-A31D-CD717291A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EE01C8D-469C-FA49-A28F-07C3887BF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FE4DB3F4-B2BA-624B-B54F-5104ACA06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4DA3784E-113A-5C46-9492-E08C656A2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5E43B69-8910-4E46-BE37-B7DBE5C4A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E1941FE-021A-684D-BEBF-9AB9FAF83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4E67432-9680-1145-B1A8-D014C94F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23B3BBDF-1F95-C943-AADD-3DCE91E29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1627FE5-BE2B-484C-AAF4-B70A8141B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6204D97-EC4E-AC46-837E-3C814D81F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557953FE-E43E-644F-8920-8DD90235E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17036263-19B7-AB42-BE21-759381903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82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6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343-CFCC-DD4F-BE35-EC93770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arrival order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C770-68C1-7840-9CC4-818169B8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667000"/>
            <a:ext cx="6572250" cy="24804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Waiting Time: P1 = 6, P2 = 0, P3 = 3</a:t>
            </a:r>
          </a:p>
          <a:p>
            <a:r>
              <a:rPr lang="en-US" dirty="0"/>
              <a:t>Average Waiting Time = (6+0+3)/3 = 3</a:t>
            </a:r>
          </a:p>
          <a:p>
            <a:r>
              <a:rPr lang="en-US" dirty="0"/>
              <a:t>Response Time: P1 = 30, P2 = 3, P3 = 6</a:t>
            </a:r>
          </a:p>
          <a:p>
            <a:pPr lvl="1"/>
            <a:r>
              <a:rPr lang="en-US" dirty="0"/>
              <a:t>Last Time: 17</a:t>
            </a:r>
          </a:p>
          <a:p>
            <a:r>
              <a:rPr lang="en-US" dirty="0"/>
              <a:t>Average Response Time = (30 + 3 + 6)/3 = 13</a:t>
            </a:r>
          </a:p>
          <a:p>
            <a:pPr lvl="1"/>
            <a:r>
              <a:rPr lang="en-US" dirty="0"/>
              <a:t>Last Time: 27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0069C00B-7215-9B4D-80AC-A09EBC5306BE}"/>
              </a:ext>
            </a:extLst>
          </p:cNvPr>
          <p:cNvGrpSpPr>
            <a:grpSpLocks/>
          </p:cNvGrpSpPr>
          <p:nvPr/>
        </p:nvGrpSpPr>
        <p:grpSpPr bwMode="auto">
          <a:xfrm>
            <a:off x="2272880" y="1408907"/>
            <a:ext cx="4680479" cy="949854"/>
            <a:chOff x="1190" y="1641"/>
            <a:chExt cx="3538" cy="7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6F7EB19-B8D5-A142-80E9-47FA82065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48B31DD-2FDF-CD4E-B8E4-5CC06DCDF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17" y="1653"/>
              <a:ext cx="34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>
                  <a:latin typeface="Helvetica" panose="020B0604020202020204" pitchFamily="34" charset="0"/>
                </a:rPr>
                <a:t>1</a:t>
              </a:r>
              <a:endParaRPr lang="en-US" altLang="en-US" b="0">
                <a:latin typeface="Helvetica" panose="020B0604020202020204" pitchFamily="34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AFFC955B-E098-2748-B271-D8ADDBFE0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29" y="1653"/>
              <a:ext cx="34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>
                  <a:latin typeface="Helvetica" panose="020B0604020202020204" pitchFamily="34" charset="0"/>
                </a:rPr>
                <a:t>3</a:t>
              </a:r>
              <a:endParaRPr lang="en-US" altLang="en-US" b="0">
                <a:latin typeface="Helvetica" panose="020B0604020202020204" pitchFamily="34" charset="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D85BE4C-AC70-AB4A-82E7-CF14E7A70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53" y="1653"/>
              <a:ext cx="34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2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7271656C-1BD8-5645-8AAD-5CFBDA975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089EC73-D73A-BF4B-B065-FA02BAABA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9DCADD71-D22E-2C4D-BE54-22EE4FD9E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2536B918-F85D-3B4B-B67A-8B671BBF1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75FF6D3-5EF0-D144-870E-26A938931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E971695B-D3B6-0341-A540-19986193D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8BCB2F7-4235-314F-BFD8-71715D783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94" y="2115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264AAF1E-6D9C-C144-A73D-87EED962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18" y="2115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C9E4565D-D89F-1843-A19F-8774BE9E8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26" y="2115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237466DC-5F3F-7847-864D-8A4CE1B4F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90" y="2115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6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076A-5ADE-324F-A103-E513F763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A4FC-F822-574B-8B6E-777D6FF8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01" y="1148994"/>
            <a:ext cx="7749552" cy="3626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 out </a:t>
            </a:r>
            <a:r>
              <a:rPr lang="en-US" i="1" dirty="0"/>
              <a:t>small </a:t>
            </a:r>
            <a:r>
              <a:rPr lang="en-US" dirty="0"/>
              <a:t>units of CPU time ("time quantum")</a:t>
            </a:r>
          </a:p>
          <a:p>
            <a:pPr lvl="1"/>
            <a:r>
              <a:rPr lang="en-US" dirty="0"/>
              <a:t>Typically 10 – 100 milliseconds</a:t>
            </a:r>
          </a:p>
          <a:p>
            <a:r>
              <a:rPr lang="en-US" dirty="0"/>
              <a:t>When quantum expires, </a:t>
            </a:r>
            <a:r>
              <a:rPr lang="en-US" b="1" dirty="0"/>
              <a:t>preempt</a:t>
            </a:r>
            <a:r>
              <a:rPr lang="en-US" dirty="0"/>
              <a:t>, add to end of the queue</a:t>
            </a:r>
          </a:p>
          <a:p>
            <a:r>
              <a:rPr lang="en-US" dirty="0"/>
              <a:t>Each of </a:t>
            </a:r>
            <a:r>
              <a:rPr lang="en-US" i="1" dirty="0"/>
              <a:t>N</a:t>
            </a:r>
            <a:r>
              <a:rPr lang="en-US" dirty="0"/>
              <a:t> processes gets 1/</a:t>
            </a:r>
            <a:r>
              <a:rPr lang="en-US" i="1" dirty="0"/>
              <a:t>N</a:t>
            </a:r>
            <a:r>
              <a:rPr lang="en-US" dirty="0"/>
              <a:t> of CPU</a:t>
            </a:r>
          </a:p>
          <a:p>
            <a:pPr lvl="1"/>
            <a:r>
              <a:rPr lang="en-US" dirty="0"/>
              <a:t>With quantum length </a:t>
            </a:r>
            <a:r>
              <a:rPr lang="en-US" i="1" dirty="0"/>
              <a:t>Q </a:t>
            </a:r>
            <a:r>
              <a:rPr lang="en-US" dirty="0" err="1"/>
              <a:t>ms</a:t>
            </a:r>
            <a:r>
              <a:rPr lang="en-US" dirty="0"/>
              <a:t>, process waits at most</a:t>
            </a:r>
            <a:br>
              <a:rPr lang="en-US" dirty="0"/>
            </a:br>
            <a:r>
              <a:rPr lang="en-US" i="1" dirty="0"/>
              <a:t>(N-1)*Q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to run again</a:t>
            </a:r>
          </a:p>
          <a:p>
            <a:r>
              <a:rPr lang="en-US" dirty="0"/>
              <a:t>Downside: More context switches</a:t>
            </a:r>
          </a:p>
          <a:p>
            <a:pPr lvl="1"/>
            <a:r>
              <a:rPr lang="en-US" dirty="0"/>
              <a:t>What should </a:t>
            </a:r>
            <a:r>
              <a:rPr lang="en-US" i="1" dirty="0"/>
              <a:t>Q </a:t>
            </a:r>
            <a:r>
              <a:rPr lang="en-US" dirty="0"/>
              <a:t>be?</a:t>
            </a:r>
          </a:p>
          <a:p>
            <a:pPr lvl="1"/>
            <a:r>
              <a:rPr lang="en-US" dirty="0"/>
              <a:t>Too high: back to FCFS, Too Low: context switch overhead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32281</TotalTime>
  <Words>2317</Words>
  <Application>Microsoft Macintosh PowerPoint</Application>
  <PresentationFormat>On-screen Show (16:10)</PresentationFormat>
  <Paragraphs>518</Paragraphs>
  <Slides>49</Slides>
  <Notes>7</Notes>
  <HiddenSlides>6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굴림</vt:lpstr>
      <vt:lpstr>Arial</vt:lpstr>
      <vt:lpstr>Calibri</vt:lpstr>
      <vt:lpstr>Cambria Math</vt:lpstr>
      <vt:lpstr>Comic Sans MS</vt:lpstr>
      <vt:lpstr>Consolas</vt:lpstr>
      <vt:lpstr>Gill Sans</vt:lpstr>
      <vt:lpstr>Helvetica</vt:lpstr>
      <vt:lpstr>Trebuchet MS</vt:lpstr>
      <vt:lpstr>Office Theme</vt:lpstr>
      <vt:lpstr>Equation</vt:lpstr>
      <vt:lpstr>CS6456: Graduate Operating Systems</vt:lpstr>
      <vt:lpstr>Today: Scheduler</vt:lpstr>
      <vt:lpstr>Scheduling: All About Queues</vt:lpstr>
      <vt:lpstr>CPU &amp; I/O Bursts</vt:lpstr>
      <vt:lpstr>Evaluating Schedulers</vt:lpstr>
      <vt:lpstr>First-Come First-Served (FCFS)</vt:lpstr>
      <vt:lpstr>First-Come First-Served (FCFS)</vt:lpstr>
      <vt:lpstr>What if the arrival order changes?</vt:lpstr>
      <vt:lpstr>Round Robin</vt:lpstr>
      <vt:lpstr>Round Robin Example (Q = 20)</vt:lpstr>
      <vt:lpstr>Round Robin Overhead</vt:lpstr>
      <vt:lpstr>Round Robin Quantum</vt:lpstr>
      <vt:lpstr>Decrease Response Time</vt:lpstr>
      <vt:lpstr>Same Response Time</vt:lpstr>
      <vt:lpstr>Increase Response Time</vt:lpstr>
      <vt:lpstr>Priority Scheduling</vt:lpstr>
      <vt:lpstr>What if we know how much time each process needs in advance?</vt:lpstr>
      <vt:lpstr>Shortest Job/Remaining Time First</vt:lpstr>
      <vt:lpstr>SRTF Example</vt:lpstr>
      <vt:lpstr>SRTF Example</vt:lpstr>
      <vt:lpstr>Shortest Job/Remaining Time First</vt:lpstr>
      <vt:lpstr>Observing Process Behavior</vt:lpstr>
      <vt:lpstr>Multi-Level Feedback Scheduling</vt:lpstr>
      <vt:lpstr>Multi-Level Feedback Scheduling</vt:lpstr>
      <vt:lpstr>Multi-Level Feedback Scheduling</vt:lpstr>
      <vt:lpstr>Multi-Level Feedback Scheduling</vt:lpstr>
      <vt:lpstr>Linux O(1) Scheduler</vt:lpstr>
      <vt:lpstr>Linux O(1) Scheduler</vt:lpstr>
      <vt:lpstr>PowerPoint Presentation</vt:lpstr>
      <vt:lpstr>Brad’s thoughts…</vt:lpstr>
      <vt:lpstr>Linux Completely Fair Scheduler</vt:lpstr>
      <vt:lpstr>Linux Completely Fair Scheduler</vt:lpstr>
      <vt:lpstr>Linux CFS</vt:lpstr>
      <vt:lpstr>Linux CFS</vt:lpstr>
      <vt:lpstr>Linux CFS</vt:lpstr>
      <vt:lpstr>Linux CFS</vt:lpstr>
      <vt:lpstr>Linux CFS</vt:lpstr>
      <vt:lpstr>Linux CFS</vt:lpstr>
      <vt:lpstr>Real-Time Scheduling</vt:lpstr>
      <vt:lpstr>Real-Time Example</vt:lpstr>
      <vt:lpstr>What if we try Round-Robin?</vt:lpstr>
      <vt:lpstr>Earliest Deadline First</vt:lpstr>
      <vt:lpstr>EDF: Feasibility Testing</vt:lpstr>
      <vt:lpstr>Choosing the Right Scheduler</vt:lpstr>
      <vt:lpstr>Priority and Locks</vt:lpstr>
      <vt:lpstr>Priority and Locks</vt:lpstr>
      <vt:lpstr>Priority and Locks</vt:lpstr>
      <vt:lpstr>Solution: Priority Donation</vt:lpstr>
      <vt:lpstr>Priority and Locks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391</cp:revision>
  <dcterms:created xsi:type="dcterms:W3CDTF">2015-09-15T19:03:29Z</dcterms:created>
  <dcterms:modified xsi:type="dcterms:W3CDTF">2020-01-27T13:32:13Z</dcterms:modified>
</cp:coreProperties>
</file>