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1"/>
  </p:notesMasterIdLst>
  <p:sldIdLst>
    <p:sldId id="256" r:id="rId2"/>
    <p:sldId id="2104" r:id="rId3"/>
    <p:sldId id="1989" r:id="rId4"/>
    <p:sldId id="1034" r:id="rId5"/>
    <p:sldId id="425" r:id="rId6"/>
    <p:sldId id="1996" r:id="rId7"/>
    <p:sldId id="1997" r:id="rId8"/>
    <p:sldId id="1998" r:id="rId9"/>
    <p:sldId id="1027" r:id="rId10"/>
    <p:sldId id="1999" r:id="rId11"/>
    <p:sldId id="1028" r:id="rId12"/>
    <p:sldId id="1072" r:id="rId13"/>
    <p:sldId id="2000" r:id="rId14"/>
    <p:sldId id="2003" r:id="rId15"/>
    <p:sldId id="2006" r:id="rId16"/>
    <p:sldId id="2005" r:id="rId17"/>
    <p:sldId id="1015" r:id="rId18"/>
    <p:sldId id="2007" r:id="rId19"/>
    <p:sldId id="2008" r:id="rId20"/>
    <p:sldId id="1016" r:id="rId21"/>
    <p:sldId id="1017" r:id="rId22"/>
    <p:sldId id="1020" r:id="rId23"/>
    <p:sldId id="1113" r:id="rId24"/>
    <p:sldId id="2010" r:id="rId25"/>
    <p:sldId id="2011" r:id="rId26"/>
    <p:sldId id="970" r:id="rId27"/>
    <p:sldId id="2042" r:id="rId28"/>
    <p:sldId id="2043" r:id="rId29"/>
    <p:sldId id="1009" r:id="rId30"/>
    <p:sldId id="1010" r:id="rId31"/>
    <p:sldId id="2044" r:id="rId32"/>
    <p:sldId id="2045" r:id="rId33"/>
    <p:sldId id="2046" r:id="rId34"/>
    <p:sldId id="2049" r:id="rId35"/>
    <p:sldId id="969" r:id="rId36"/>
    <p:sldId id="2050" r:id="rId37"/>
    <p:sldId id="1150" r:id="rId38"/>
    <p:sldId id="2102" r:id="rId39"/>
    <p:sldId id="2051" r:id="rId40"/>
    <p:sldId id="1029" r:id="rId41"/>
    <p:sldId id="2052" r:id="rId42"/>
    <p:sldId id="1140" r:id="rId43"/>
    <p:sldId id="2103" r:id="rId44"/>
    <p:sldId id="2053" r:id="rId45"/>
    <p:sldId id="2054" r:id="rId46"/>
    <p:sldId id="2058" r:id="rId47"/>
    <p:sldId id="2059" r:id="rId48"/>
    <p:sldId id="1060" r:id="rId49"/>
    <p:sldId id="2074" r:id="rId50"/>
    <p:sldId id="2075" r:id="rId51"/>
    <p:sldId id="2076" r:id="rId52"/>
    <p:sldId id="2077" r:id="rId53"/>
    <p:sldId id="2081" r:id="rId54"/>
    <p:sldId id="2082" r:id="rId55"/>
    <p:sldId id="2084" r:id="rId56"/>
    <p:sldId id="1023" r:id="rId57"/>
    <p:sldId id="1024" r:id="rId58"/>
    <p:sldId id="2085" r:id="rId59"/>
    <p:sldId id="1025" r:id="rId60"/>
    <p:sldId id="1026" r:id="rId61"/>
    <p:sldId id="2086" r:id="rId62"/>
    <p:sldId id="2087" r:id="rId63"/>
    <p:sldId id="2088" r:id="rId64"/>
    <p:sldId id="2089" r:id="rId65"/>
    <p:sldId id="2090" r:id="rId66"/>
    <p:sldId id="2091" r:id="rId67"/>
    <p:sldId id="2092" r:id="rId68"/>
    <p:sldId id="1030" r:id="rId69"/>
    <p:sldId id="1031" r:id="rId70"/>
    <p:sldId id="1032" r:id="rId71"/>
    <p:sldId id="1033" r:id="rId72"/>
    <p:sldId id="2093" r:id="rId73"/>
    <p:sldId id="2094" r:id="rId74"/>
    <p:sldId id="2095" r:id="rId75"/>
    <p:sldId id="2096" r:id="rId76"/>
    <p:sldId id="2097" r:id="rId77"/>
    <p:sldId id="2098" r:id="rId78"/>
    <p:sldId id="2099" r:id="rId79"/>
    <p:sldId id="2100" r:id="rId8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22" autoAdjust="0"/>
    <p:restoredTop sz="95948"/>
  </p:normalViewPr>
  <p:slideViewPr>
    <p:cSldViewPr snapToGrid="0">
      <p:cViewPr varScale="1">
        <p:scale>
          <a:sx n="102" d="100"/>
          <a:sy n="102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12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1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96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22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32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7313" y="471488"/>
            <a:ext cx="4367212" cy="2730500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2312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8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7313" y="471488"/>
            <a:ext cx="4367212" cy="2730500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600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33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7313" y="471488"/>
            <a:ext cx="4367212" cy="2730500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0253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94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24123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9447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936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7225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8900" y="473075"/>
            <a:ext cx="4360863" cy="27273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5070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25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2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8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6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2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4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1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815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7000"/>
            <a:ext cx="71628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762000"/>
            <a:ext cx="7924800" cy="4254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05041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1" y="312731"/>
            <a:ext cx="6794500" cy="681162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Implementation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1" y="3641809"/>
            <a:ext cx="7048500" cy="176045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Segment map </a:t>
            </a:r>
            <a:r>
              <a:rPr lang="en-US" altLang="ko-KR" dirty="0"/>
              <a:t>stored in processor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dirty="0"/>
              <a:t>Segment # extracted from virtual address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Base</a:t>
            </a:r>
            <a:r>
              <a:rPr lang="en-US" altLang="ko-KR" dirty="0"/>
              <a:t> added to generate physical address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Bound</a:t>
            </a:r>
            <a:r>
              <a:rPr lang="en-US" altLang="ko-KR" dirty="0"/>
              <a:t> checked, </a:t>
            </a:r>
            <a:r>
              <a:rPr lang="en-US" altLang="ko-KR" b="1" dirty="0"/>
              <a:t>error</a:t>
            </a:r>
            <a:r>
              <a:rPr lang="en-US" altLang="ko-KR" dirty="0"/>
              <a:t> if out of range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873500" y="1690287"/>
            <a:ext cx="1579563" cy="1727729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06500" y="1309287"/>
            <a:ext cx="2588948" cy="587375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4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873500" y="2124204"/>
            <a:ext cx="1579563" cy="215636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774282" y="1550057"/>
            <a:ext cx="4099719" cy="1248834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110427" y="1309287"/>
            <a:ext cx="2323042" cy="867833"/>
            <a:chOff x="3287" y="384"/>
            <a:chExt cx="1756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631282" y="1677057"/>
            <a:ext cx="1275292" cy="529167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572000" y="1259016"/>
            <a:ext cx="66396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E8BBD-61C4-1E46-AEF5-D334E0A1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74" grpId="0" animBg="1"/>
      <p:bldP spid="399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1" y="312731"/>
            <a:ext cx="6794500" cy="681162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Implementation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4196292"/>
            <a:ext cx="7048500" cy="126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/>
              <a:t>Valid Bit</a:t>
            </a:r>
            <a:r>
              <a:rPr lang="en-US" altLang="ko-KR" dirty="0"/>
              <a:t>: Did we actually allocate this region of mem?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Access error if No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Can’t have a negative bound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873500" y="1690287"/>
            <a:ext cx="1579563" cy="1727729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06500" y="1309287"/>
            <a:ext cx="2588948" cy="587375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4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873500" y="2124204"/>
            <a:ext cx="1579563" cy="215636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774282" y="1550057"/>
            <a:ext cx="4099719" cy="1248834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110427" y="1309287"/>
            <a:ext cx="2323042" cy="867833"/>
            <a:chOff x="3287" y="384"/>
            <a:chExt cx="1756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631282" y="1677057"/>
            <a:ext cx="1275292" cy="529167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572000" y="1259016"/>
            <a:ext cx="66396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461000" y="2275016"/>
            <a:ext cx="2730500" cy="1948657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B7C43-10D4-374C-9DB0-56788C0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93" y="212017"/>
            <a:ext cx="7620000" cy="68472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/>
          </p:nvPr>
        </p:nvGraphicFramePr>
        <p:xfrm>
          <a:off x="4508500" y="915258"/>
          <a:ext cx="2921000" cy="15363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1206500" y="1296259"/>
            <a:ext cx="2977886" cy="534458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889000" y="2502759"/>
            <a:ext cx="1906323" cy="3254376"/>
            <a:chOff x="2640" y="672"/>
            <a:chExt cx="1441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6" cy="1604"/>
                <a:chOff x="2299" y="816"/>
                <a:chExt cx="566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1397000" y="1804259"/>
            <a:ext cx="2164551" cy="33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17762" y="2439259"/>
            <a:ext cx="1842823" cy="3317876"/>
            <a:chOff x="4176" y="624"/>
            <a:chExt cx="1393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359261" y="3645758"/>
            <a:ext cx="444500" cy="1270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6799792" y="3962874"/>
            <a:ext cx="1171202" cy="58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673615" y="2629758"/>
            <a:ext cx="1834885" cy="635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667000" y="2347978"/>
            <a:ext cx="95891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667000" y="3315030"/>
            <a:ext cx="1841500" cy="20372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690813" y="3046478"/>
            <a:ext cx="95891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6091529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4F8-87A8-4DC6-971E-F9481ED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43DF-AE08-4B38-B3A7-D047E17C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68" y="982414"/>
            <a:ext cx="6929791" cy="41650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Internal fragmentation?</a:t>
            </a:r>
          </a:p>
          <a:p>
            <a:pPr lvl="1"/>
            <a:r>
              <a:rPr lang="en-US" dirty="0"/>
              <a:t>We can have large, unused gaps in virtual address space that don’t correspond to any allocated segment</a:t>
            </a:r>
          </a:p>
          <a:p>
            <a:pPr lvl="1"/>
            <a:r>
              <a:rPr lang="en-US" dirty="0"/>
              <a:t>But segments must be contiguous in physical memory</a:t>
            </a:r>
          </a:p>
          <a:p>
            <a:pPr lvl="2"/>
            <a:r>
              <a:rPr lang="en-US" dirty="0"/>
              <a:t>Reserve extra space at beginning?</a:t>
            </a:r>
          </a:p>
          <a:p>
            <a:pPr lvl="2"/>
            <a:r>
              <a:rPr lang="en-US" dirty="0"/>
              <a:t>Expansion is difficult</a:t>
            </a:r>
          </a:p>
          <a:p>
            <a:r>
              <a:rPr lang="en-US" dirty="0"/>
              <a:t>External fragmentation?</a:t>
            </a:r>
          </a:p>
          <a:p>
            <a:pPr lvl="1"/>
            <a:r>
              <a:rPr lang="en-US" dirty="0"/>
              <a:t>Yes – may need to rearrange chunks of memory</a:t>
            </a:r>
          </a:p>
          <a:p>
            <a:pPr lvl="1"/>
            <a:r>
              <a:rPr lang="en-US" dirty="0"/>
              <a:t>Segments are smaller than full process memory image, hopefully less work</a:t>
            </a:r>
          </a:p>
          <a:p>
            <a:r>
              <a:rPr lang="en-US" dirty="0"/>
              <a:t>Sharing?</a:t>
            </a:r>
          </a:p>
          <a:p>
            <a:pPr lvl="1"/>
            <a:r>
              <a:rPr lang="en-US" dirty="0"/>
              <a:t>Yes! Allow virtual addresses in two processes to map to same segment in physical mem.</a:t>
            </a:r>
          </a:p>
          <a:p>
            <a:pPr lvl="1"/>
            <a:r>
              <a:rPr lang="en-US" dirty="0"/>
              <a:t>But can only share at segment granularity</a:t>
            </a:r>
          </a:p>
          <a:p>
            <a:pPr lvl="2"/>
            <a:r>
              <a:rPr lang="en-US" dirty="0"/>
              <a:t>One shared library per segment?</a:t>
            </a:r>
          </a:p>
          <a:p>
            <a:pPr lvl="2"/>
            <a:r>
              <a:rPr lang="en-US" dirty="0"/>
              <a:t>Will we run out of segments?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D2F83D-DA21-204C-9B5F-309D9F6534D8}"/>
              </a:ext>
            </a:extLst>
          </p:cNvPr>
          <p:cNvGrpSpPr/>
          <p:nvPr/>
        </p:nvGrpSpPr>
        <p:grpSpPr>
          <a:xfrm>
            <a:off x="7239387" y="1406004"/>
            <a:ext cx="1842823" cy="3317876"/>
            <a:chOff x="5841337" y="1521355"/>
            <a:chExt cx="1842823" cy="3317876"/>
          </a:xfrm>
        </p:grpSpPr>
        <p:grpSp>
          <p:nvGrpSpPr>
            <p:cNvPr id="4" name="Group 104">
              <a:extLst>
                <a:ext uri="{FF2B5EF4-FFF2-40B4-BE49-F238E27FC236}">
                  <a16:creationId xmlns:a16="http://schemas.microsoft.com/office/drawing/2014/main" id="{4A732567-FC0D-4B60-9EDE-B125E5FE4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1337" y="1521355"/>
              <a:ext cx="1842823" cy="3317876"/>
              <a:chOff x="4176" y="624"/>
              <a:chExt cx="1393" cy="2508"/>
            </a:xfrm>
          </p:grpSpPr>
          <p:grpSp>
            <p:nvGrpSpPr>
              <p:cNvPr id="5" name="Group 89">
                <a:extLst>
                  <a:ext uri="{FF2B5EF4-FFF2-40B4-BE49-F238E27FC236}">
                    <a16:creationId xmlns:a16="http://schemas.microsoft.com/office/drawing/2014/main" id="{8AD9E72C-5B56-4ABB-A6C1-E545DEB23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624"/>
                <a:ext cx="1349" cy="2016"/>
                <a:chOff x="3883" y="768"/>
                <a:chExt cx="1349" cy="2016"/>
              </a:xfrm>
            </p:grpSpPr>
            <p:sp>
              <p:nvSpPr>
                <p:cNvPr id="7" name="Rectangle 64">
                  <a:extLst>
                    <a:ext uri="{FF2B5EF4-FFF2-40B4-BE49-F238E27FC236}">
                      <a16:creationId xmlns:a16="http://schemas.microsoft.com/office/drawing/2014/main" id="{FECC4BD3-45A5-4C79-9291-587FB58E5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864"/>
                  <a:ext cx="768" cy="19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8" name="Rectangle 66">
                  <a:extLst>
                    <a:ext uri="{FF2B5EF4-FFF2-40B4-BE49-F238E27FC236}">
                      <a16:creationId xmlns:a16="http://schemas.microsoft.com/office/drawing/2014/main" id="{F4246093-FCCF-41AE-8888-9BB624740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344"/>
                  <a:ext cx="768" cy="9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9" name="Rectangle 67">
                  <a:extLst>
                    <a:ext uri="{FF2B5EF4-FFF2-40B4-BE49-F238E27FC236}">
                      <a16:creationId xmlns:a16="http://schemas.microsoft.com/office/drawing/2014/main" id="{C5B08271-9A71-4A71-A4F8-4094DB2A0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40"/>
                  <a:ext cx="768" cy="192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" name="Rectangle 68">
                  <a:extLst>
                    <a:ext uri="{FF2B5EF4-FFF2-40B4-BE49-F238E27FC236}">
                      <a16:creationId xmlns:a16="http://schemas.microsoft.com/office/drawing/2014/main" id="{8C5039F5-559D-4F36-9AB6-F0FA8F005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864"/>
                  <a:ext cx="768" cy="336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1" name="Text Box 71">
                  <a:extLst>
                    <a:ext uri="{FF2B5EF4-FFF2-40B4-BE49-F238E27FC236}">
                      <a16:creationId xmlns:a16="http://schemas.microsoft.com/office/drawing/2014/main" id="{FAF245E0-EB9B-4718-B301-7DA772D3A0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768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12" name="Text Box 73">
                  <a:extLst>
                    <a:ext uri="{FF2B5EF4-FFF2-40B4-BE49-F238E27FC236}">
                      <a16:creationId xmlns:a16="http://schemas.microsoft.com/office/drawing/2014/main" id="{CBB2568A-C655-41A6-AA6F-A89A028465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344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0x4800</a:t>
                  </a:r>
                </a:p>
              </p:txBody>
            </p:sp>
            <p:sp>
              <p:nvSpPr>
                <p:cNvPr id="13" name="Text Box 74">
                  <a:extLst>
                    <a:ext uri="{FF2B5EF4-FFF2-40B4-BE49-F238E27FC236}">
                      <a16:creationId xmlns:a16="http://schemas.microsoft.com/office/drawing/2014/main" id="{1A1921D1-8676-4372-9CB3-DAB8CF4E3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536"/>
                  <a:ext cx="56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0x5C00</a:t>
                  </a:r>
                </a:p>
              </p:txBody>
            </p:sp>
            <p:sp>
              <p:nvSpPr>
                <p:cNvPr id="14" name="Rectangle 78">
                  <a:extLst>
                    <a:ext uri="{FF2B5EF4-FFF2-40B4-BE49-F238E27FC236}">
                      <a16:creationId xmlns:a16="http://schemas.microsoft.com/office/drawing/2014/main" id="{A63C50A7-8373-42E4-A29E-599D89BC9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768" cy="144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5" name="Text Box 79">
                  <a:extLst>
                    <a:ext uri="{FF2B5EF4-FFF2-40B4-BE49-F238E27FC236}">
                      <a16:creationId xmlns:a16="http://schemas.microsoft.com/office/drawing/2014/main" id="{D2D2E22C-3DE0-4AB9-AD38-78A845C47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200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16" name="Text Box 85">
                  <a:extLst>
                    <a:ext uri="{FF2B5EF4-FFF2-40B4-BE49-F238E27FC236}">
                      <a16:creationId xmlns:a16="http://schemas.microsoft.com/office/drawing/2014/main" id="{4016B4E9-29D1-4D99-AEBB-A84ECBA0D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496"/>
                  <a:ext cx="5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0xF000</a:t>
                  </a:r>
                </a:p>
              </p:txBody>
            </p:sp>
          </p:grpSp>
          <p:sp>
            <p:nvSpPr>
              <p:cNvPr id="6" name="Text Box 102">
                <a:extLst>
                  <a:ext uri="{FF2B5EF4-FFF2-40B4-BE49-F238E27FC236}">
                    <a16:creationId xmlns:a16="http://schemas.microsoft.com/office/drawing/2014/main" id="{1615A0BD-AAB2-4676-998F-8C75F0B76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4" y="2688"/>
                <a:ext cx="1065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/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 Space</a:t>
                </a:r>
              </a:p>
            </p:txBody>
          </p:sp>
        </p:grpSp>
        <p:sp>
          <p:nvSpPr>
            <p:cNvPr id="17" name="Rectangle 68">
              <a:extLst>
                <a:ext uri="{FF2B5EF4-FFF2-40B4-BE49-F238E27FC236}">
                  <a16:creationId xmlns:a16="http://schemas.microsoft.com/office/drawing/2014/main" id="{15518A61-D8D0-41CD-B9B8-A6A4DD47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953" y="2081614"/>
              <a:ext cx="1016000" cy="127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</a:endParaRP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46F97A-43DB-2F4B-94C3-1B8B976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66C-8B72-4E74-A9AC-B0D5C75C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71C4-848C-469C-B008-7AD197BE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What if all segments don’t fit in memory?</a:t>
            </a:r>
          </a:p>
          <a:p>
            <a:pPr lvl="1"/>
            <a:r>
              <a:rPr lang="en-US" dirty="0"/>
              <a:t>Breaks the </a:t>
            </a:r>
            <a:r>
              <a:rPr lang="en-US" i="1" dirty="0"/>
              <a:t>illusion of a dedicated machine</a:t>
            </a:r>
          </a:p>
          <a:p>
            <a:r>
              <a:rPr lang="en-US" dirty="0"/>
              <a:t>Potential solution: When process isn’t running, move one or more segments to disk</a:t>
            </a:r>
          </a:p>
          <a:p>
            <a:pPr lvl="1"/>
            <a:r>
              <a:rPr lang="en-US" dirty="0"/>
              <a:t>Load segment back into main memory before resuming</a:t>
            </a:r>
          </a:p>
          <a:p>
            <a:pPr lvl="1"/>
            <a:r>
              <a:rPr lang="en-US" dirty="0"/>
              <a:t>An “extreme context switch”</a:t>
            </a:r>
          </a:p>
          <a:p>
            <a:r>
              <a:rPr lang="en-US" dirty="0"/>
              <a:t>Need to track whether or not a segment is resident in memory in processor segment map</a:t>
            </a:r>
          </a:p>
          <a:p>
            <a:r>
              <a:rPr lang="en-US" dirty="0"/>
              <a:t>For modern systems, swapping performance is unacceptable</a:t>
            </a:r>
          </a:p>
          <a:p>
            <a:pPr lvl="1"/>
            <a:r>
              <a:rPr lang="en-US" i="1" dirty="0"/>
              <a:t>Maybe</a:t>
            </a:r>
            <a:r>
              <a:rPr lang="en-US" dirty="0"/>
              <a:t> swap some idle memory to disk, but never something active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9B3BB-C537-DF4D-B3EF-D9E05AE3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409-8718-4D07-AAB4-D19645C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C86E-9BF9-457E-AACB-5CDDE7C0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Allocate at </a:t>
            </a:r>
            <a:r>
              <a:rPr lang="en-US" sz="2400" i="1" dirty="0"/>
              <a:t>finer granularity</a:t>
            </a:r>
            <a:r>
              <a:rPr lang="en-US" sz="2400" dirty="0"/>
              <a:t> than segments</a:t>
            </a:r>
          </a:p>
          <a:p>
            <a:r>
              <a:rPr lang="en-US" sz="2400" dirty="0"/>
              <a:t>Allocate memory in fixed-size chunks: </a:t>
            </a:r>
            <a:r>
              <a:rPr lang="en-US" sz="2400" b="1" dirty="0"/>
              <a:t>pages</a:t>
            </a:r>
            <a:endParaRPr lang="en-US" sz="2400" dirty="0"/>
          </a:p>
          <a:p>
            <a:pPr lvl="1"/>
            <a:r>
              <a:rPr lang="en-US" sz="2000" dirty="0"/>
              <a:t>All allocations are full pages</a:t>
            </a:r>
          </a:p>
          <a:p>
            <a:pPr lvl="1"/>
            <a:r>
              <a:rPr lang="en-US" sz="2000" dirty="0"/>
              <a:t>All holes are multiples of a page size</a:t>
            </a:r>
          </a:p>
          <a:p>
            <a:r>
              <a:rPr lang="en-US" sz="2400" dirty="0"/>
              <a:t>Expanding memory footprint: allocate new page</a:t>
            </a:r>
          </a:p>
          <a:p>
            <a:pPr lvl="1"/>
            <a:r>
              <a:rPr lang="en-US" sz="2000" dirty="0"/>
              <a:t>No need to relocate existing allocations</a:t>
            </a:r>
          </a:p>
          <a:p>
            <a:pPr lvl="1"/>
            <a:r>
              <a:rPr lang="en-US" sz="2000" dirty="0"/>
              <a:t>No struggle to find free region of proper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67C0-347F-214F-960C-EE89EE9C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409-8718-4D07-AAB4-D19645C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C86E-9BF9-457E-AACB-5CDDE7C0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bookkeeping</a:t>
            </a:r>
          </a:p>
          <a:p>
            <a:pPr lvl="1"/>
            <a:r>
              <a:rPr lang="en-US" sz="2000" dirty="0"/>
              <a:t>Need to track physical memory location of each page</a:t>
            </a:r>
          </a:p>
          <a:p>
            <a:pPr lvl="1"/>
            <a:r>
              <a:rPr lang="en-US" sz="2000" dirty="0"/>
              <a:t>Need to track metadata (valid, permissions) per page</a:t>
            </a:r>
          </a:p>
          <a:p>
            <a:r>
              <a:rPr lang="en-US" sz="2400" dirty="0"/>
              <a:t>Page size represents a tradeoff</a:t>
            </a:r>
          </a:p>
          <a:p>
            <a:pPr lvl="1"/>
            <a:r>
              <a:rPr lang="en-US" sz="2000" dirty="0"/>
              <a:t>Larger: Fewer pages to keep track of, more internal fragmentation</a:t>
            </a:r>
          </a:p>
          <a:p>
            <a:pPr lvl="1"/>
            <a:r>
              <a:rPr lang="en-US" sz="2000" dirty="0"/>
              <a:t>Smaller: Less wasted space, more pages to track</a:t>
            </a:r>
          </a:p>
          <a:p>
            <a:r>
              <a:rPr lang="en-US" sz="2400" dirty="0"/>
              <a:t>Less locality: Sequential access in virtual space is not necessarily sequential in physical space</a:t>
            </a:r>
          </a:p>
          <a:p>
            <a:pPr lvl="1"/>
            <a:r>
              <a:rPr lang="en-US" sz="2000" dirty="0"/>
              <a:t>Jumping across page boundaries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418C8-8E15-E94E-94CA-61DAD12E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76938" y="1327449"/>
            <a:ext cx="3074458" cy="1113896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042" y="148761"/>
            <a:ext cx="6283635" cy="68854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Implementing Paging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35" y="3745741"/>
            <a:ext cx="7429500" cy="160972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2000" dirty="0">
                <a:sym typeface="Symbol" panose="05050102010706020507" pitchFamily="18" charset="2"/>
              </a:rPr>
              <a:t>Page Table: </a:t>
            </a:r>
            <a:r>
              <a:rPr lang="en-US" altLang="ko-KR" sz="2000" i="1" dirty="0">
                <a:sym typeface="Symbol" panose="05050102010706020507" pitchFamily="18" charset="2"/>
              </a:rPr>
              <a:t>Process-Specific</a:t>
            </a:r>
            <a:r>
              <a:rPr lang="en-US" altLang="ko-KR" sz="2000" dirty="0">
                <a:sym typeface="Symbol" panose="05050102010706020507" pitchFamily="18" charset="2"/>
              </a:rPr>
              <a:t> map for bookkeeping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Tells us in which physical page frame our virtual page is stored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Virtual page number is index into table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Table itself 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Trigger </a:t>
            </a:r>
            <a:r>
              <a:rPr lang="en-US" altLang="ko-KR" sz="1800" b="1" dirty="0">
                <a:sym typeface="Symbol" panose="05050102010706020507" pitchFamily="18" charset="2"/>
              </a:rPr>
              <a:t>fault</a:t>
            </a:r>
            <a:r>
              <a:rPr lang="en-US" altLang="ko-KR" sz="1800" dirty="0">
                <a:sym typeface="Symbol" panose="05050102010706020507" pitchFamily="18" charset="2"/>
              </a:rPr>
              <a:t> if page access is not permitted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276449" y="1517949"/>
            <a:ext cx="705114" cy="570178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102896" y="1200451"/>
            <a:ext cx="3974042" cy="330730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356896" y="2088126"/>
            <a:ext cx="2730501" cy="1075531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1356896" y="1685960"/>
            <a:ext cx="4173803" cy="1531938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81563" y="1970387"/>
            <a:ext cx="1549136" cy="248708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547896" y="2151627"/>
            <a:ext cx="1905000" cy="1377156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12896" y="1782533"/>
            <a:ext cx="1968500" cy="314854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2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2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Frame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C67FE-ED96-DC41-A737-3CD9657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76938" y="1327449"/>
            <a:ext cx="3074458" cy="1113896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90396"/>
            <a:ext cx="6283635" cy="68854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Paging: Address Mapping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35" y="3745741"/>
            <a:ext cx="7429500" cy="160972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Offset: copied from virtual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r>
              <a:rPr lang="en-US" altLang="ko-KR" sz="2000" dirty="0">
                <a:sym typeface="Symbol" panose="05050102010706020507" pitchFamily="18" charset="2"/>
              </a:rPr>
              <a:t> to physical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endParaRPr lang="en-US" altLang="ko-KR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Example: 4K pages require a 12-bit offset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Virtual page # is all remaining bits</a:t>
            </a: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32-bit address space with 4K Pages: 2</a:t>
            </a:r>
            <a:r>
              <a:rPr lang="en-US" altLang="ko-KR" sz="1667" baseline="30000" dirty="0">
                <a:sym typeface="Symbol" panose="05050102010706020507" pitchFamily="18" charset="2"/>
              </a:rPr>
              <a:t>20</a:t>
            </a:r>
            <a:r>
              <a:rPr lang="en-US" altLang="ko-KR" sz="1667" dirty="0">
                <a:sym typeface="Symbol" panose="05050102010706020507" pitchFamily="18" charset="2"/>
              </a:rPr>
              <a:t> = 1 Million pages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Physical page # </a:t>
            </a:r>
            <a:r>
              <a:rPr lang="en-US" altLang="ko-KR" sz="2000" b="1" dirty="0">
                <a:sym typeface="Symbol" panose="05050102010706020507" pitchFamily="18" charset="2"/>
              </a:rPr>
              <a:t>replaces</a:t>
            </a:r>
            <a:r>
              <a:rPr lang="en-US" altLang="ko-KR" sz="2000" dirty="0">
                <a:sym typeface="Symbol" panose="05050102010706020507" pitchFamily="18" charset="2"/>
              </a:rPr>
              <a:t> virtual page # to form physical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endParaRPr lang="en-US" altLang="ko-KR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May be different length (fewer physical frames than virtual pages)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276449" y="1517949"/>
            <a:ext cx="705114" cy="570178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102896" y="1200451"/>
            <a:ext cx="3974042" cy="330730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356896" y="2088126"/>
            <a:ext cx="2730501" cy="1075531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1356896" y="1685960"/>
            <a:ext cx="4173803" cy="1531938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81563" y="1970387"/>
            <a:ext cx="1549136" cy="248708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547896" y="2151627"/>
            <a:ext cx="1905000" cy="1377156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12896" y="1782533"/>
            <a:ext cx="1968500" cy="314854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Frame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E7CAF-0B13-F64F-9F49-DA0D5AEC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B40D-6C40-48F3-83A3-CF5B85EE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07C5-136B-46E1-9B81-B29486DB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Segmentation: Segment Table</a:t>
            </a:r>
          </a:p>
          <a:p>
            <a:pPr lvl="1"/>
            <a:r>
              <a:rPr lang="en-US" sz="2000" dirty="0"/>
              <a:t>One table entry per segment</a:t>
            </a:r>
          </a:p>
          <a:p>
            <a:pPr lvl="1"/>
            <a:r>
              <a:rPr lang="en-US" sz="2000" dirty="0"/>
              <a:t>Few segments, so typically small</a:t>
            </a:r>
          </a:p>
          <a:p>
            <a:pPr lvl="1"/>
            <a:r>
              <a:rPr lang="en-US" sz="2000" dirty="0"/>
              <a:t>Potentially store in registers</a:t>
            </a:r>
          </a:p>
          <a:p>
            <a:pPr lvl="1"/>
            <a:endParaRPr lang="en-US" sz="2000" dirty="0"/>
          </a:p>
          <a:p>
            <a:r>
              <a:rPr lang="en-US" sz="2400" dirty="0"/>
              <a:t>Paging: Page Table</a:t>
            </a:r>
          </a:p>
          <a:p>
            <a:pPr lvl="1"/>
            <a:r>
              <a:rPr lang="en-US" sz="2000" dirty="0"/>
              <a:t>Allocate physical memory to store table</a:t>
            </a:r>
          </a:p>
          <a:p>
            <a:pPr lvl="1"/>
            <a:r>
              <a:rPr lang="en-US" sz="2000" b="1" dirty="0"/>
              <a:t>Extra memory access</a:t>
            </a:r>
            <a:r>
              <a:rPr lang="en-US" sz="2000" dirty="0"/>
              <a:t> per operation</a:t>
            </a:r>
          </a:p>
          <a:p>
            <a:pPr lvl="2"/>
            <a:r>
              <a:rPr lang="en-US" sz="1600" dirty="0"/>
              <a:t>Once to translate address, second to do actual work</a:t>
            </a:r>
          </a:p>
          <a:p>
            <a:pPr lvl="1"/>
            <a:r>
              <a:rPr lang="en-US" sz="2000" dirty="0"/>
              <a:t>Tables can get large (1 million entries on 32-bit machine)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1655-EADF-A441-BE7A-0962960C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D636-95A0-404D-820E-272D6ADF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Questions to start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2913-C778-F544-A650-6C8759DC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fundamental problem?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it the OS’s job to manage?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A775D-355A-0142-AE4E-2BE2426B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0519" y="144198"/>
            <a:ext cx="5969000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974991" y="1064949"/>
            <a:ext cx="1304484" cy="3093343"/>
            <a:chOff x="2712" y="480"/>
            <a:chExt cx="1094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68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627687" y="1016000"/>
            <a:ext cx="530577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627688" y="1432719"/>
            <a:ext cx="976313" cy="1031250"/>
            <a:chOff x="5838218" y="1719848"/>
            <a:chExt cx="1172182" cy="123688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7022" cy="33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7022" cy="33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598583" y="2588949"/>
            <a:ext cx="1005417" cy="870479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1348" cy="33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627688" y="3339042"/>
            <a:ext cx="976313" cy="902229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7022" cy="33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5902854" y="4191001"/>
            <a:ext cx="1035139" cy="69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889000" y="952500"/>
            <a:ext cx="6794500" cy="38735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33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895615" y="571501"/>
            <a:ext cx="2557479" cy="38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Example (4-byte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413127" y="1497542"/>
            <a:ext cx="773102" cy="1700437"/>
            <a:chOff x="3181349" y="1797621"/>
            <a:chExt cx="927723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9" y="1901825"/>
              <a:ext cx="830883" cy="1935713"/>
              <a:chOff x="3752" y="864"/>
              <a:chExt cx="580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0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2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968500" y="952500"/>
            <a:ext cx="1444627" cy="685002"/>
            <a:chOff x="1447800" y="1143000"/>
            <a:chExt cx="1733551" cy="822289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799"/>
              <a:ext cx="1733551" cy="51749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7" cy="357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177771" y="1369220"/>
            <a:ext cx="1449918" cy="2109781"/>
            <a:chOff x="4098508" y="1642646"/>
            <a:chExt cx="1739711" cy="2532653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9059" y="2826139"/>
              <a:ext cx="2194102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87118" cy="35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203157" y="1119188"/>
            <a:ext cx="400843" cy="31353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33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968500" y="1714501"/>
            <a:ext cx="1444627" cy="297454"/>
            <a:chOff x="1447800" y="1143000"/>
            <a:chExt cx="1733551" cy="35738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073"/>
              <a:ext cx="1733551" cy="1573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7" cy="357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91000" y="1750219"/>
            <a:ext cx="1407582" cy="978689"/>
            <a:chOff x="4085618" y="1627270"/>
            <a:chExt cx="1689044" cy="1174305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767" y="2110679"/>
              <a:ext cx="835750" cy="54604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75977" cy="35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968500" y="2349501"/>
            <a:ext cx="1460500" cy="437409"/>
            <a:chOff x="1447800" y="975011"/>
            <a:chExt cx="1752600" cy="525025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8" cy="35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91000" y="1572678"/>
            <a:ext cx="1436688" cy="819888"/>
            <a:chOff x="4085618" y="1108266"/>
            <a:chExt cx="1723419" cy="983726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4910" y="1245773"/>
              <a:ext cx="931634" cy="65662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7" y="1735098"/>
              <a:ext cx="1186830" cy="35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952500" y="2259542"/>
            <a:ext cx="634773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540000" y="3492500"/>
            <a:ext cx="947615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333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55999" y="3492494"/>
            <a:ext cx="1511105" cy="279920"/>
            <a:chOff x="3352800" y="4191000"/>
            <a:chExt cx="1813218" cy="335334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 flipV="1">
              <a:off x="3352800" y="4358667"/>
              <a:ext cx="687381" cy="30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25837" cy="33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333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6731000" y="3048000"/>
            <a:ext cx="607521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952500" y="2831042"/>
            <a:ext cx="634773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540001" y="3847042"/>
            <a:ext cx="956976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333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556001" y="3847036"/>
            <a:ext cx="1529760" cy="279920"/>
            <a:chOff x="3352800" y="4191000"/>
            <a:chExt cx="1835820" cy="335334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 flipV="1">
              <a:off x="3352800" y="4358667"/>
              <a:ext cx="687381" cy="30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48439" cy="33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6731000" y="1714500"/>
            <a:ext cx="588285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D341B-B90F-EE43-A19C-D3992E1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143000" y="3400552"/>
            <a:ext cx="4255823" cy="1531938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+mj-lt"/>
                  <a:ea typeface="Gill Sans" charset="0"/>
                  <a:cs typeface="Gill Sans" charset="0"/>
                </a:rPr>
                <a:t>PageTablePtrB</a:t>
              </a:r>
              <a:endParaRPr lang="en-US" altLang="en-US" sz="1667" b="0" dirty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+mj-lt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+mj-lt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848365" y="4433750"/>
            <a:ext cx="1549135" cy="248708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+mj-lt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+mj-lt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" y="-137589"/>
            <a:ext cx="6572250" cy="1104636"/>
          </a:xfrm>
        </p:spPr>
        <p:txBody>
          <a:bodyPr/>
          <a:lstStyle/>
          <a:p>
            <a:r>
              <a:rPr lang="en-US" altLang="ko-KR" dirty="0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279259" y="961093"/>
            <a:ext cx="3730625" cy="587375"/>
            <a:chOff x="472" y="296"/>
            <a:chExt cx="282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472" y="296"/>
              <a:ext cx="109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206500" y="1749552"/>
            <a:ext cx="4192323" cy="1531938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+mj-lt"/>
                  <a:ea typeface="Gill Sans" charset="0"/>
                  <a:cs typeface="Gill Sans" charset="0"/>
                </a:rPr>
                <a:t>PageTablePtrA</a:t>
              </a:r>
              <a:endParaRPr lang="en-US" altLang="en-US" sz="1667" b="0" dirty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+mj-lt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+mj-lt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277938" y="5025097"/>
            <a:ext cx="3731948" cy="587375"/>
            <a:chOff x="663" y="3436"/>
            <a:chExt cx="2821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663" y="3436"/>
              <a:ext cx="109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3193521" y="1495552"/>
            <a:ext cx="635000" cy="8890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3193521" y="4543552"/>
            <a:ext cx="635000" cy="635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432019" y="2067052"/>
            <a:ext cx="1143000" cy="15875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 b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5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sz="20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665490" y="3645965"/>
            <a:ext cx="2617495" cy="99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849688" y="2286656"/>
            <a:ext cx="1549136" cy="250032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17521" y="2067052"/>
            <a:ext cx="171450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17521" y="2130552"/>
            <a:ext cx="1651000" cy="241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1E9F1-8A72-344A-BA81-B0746A88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3111500" y="5270500"/>
            <a:ext cx="26670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1252803" y="789781"/>
            <a:ext cx="93320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2159000" y="916781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2159000" y="2567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59000" y="4472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159000" y="3456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603500" y="2313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603500" y="13612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2159000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734344" y="599281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2159000" y="3964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2159000" y="2948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2159000" y="1932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1206500" y="4762500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1178889" y="3774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1178889" y="2758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1188248" y="1714500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1443964" y="4806818"/>
            <a:ext cx="160073" cy="5080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1164167" y="5080000"/>
            <a:ext cx="70564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730375" y="5080000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884495" y="4937787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715001" y="635000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172729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172729" y="3202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729" y="4218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72729" y="91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172729" y="472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72729" y="3710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172729" y="2821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2729" y="2313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172729" y="1170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72729" y="1551781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229740" y="4762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229740" y="4508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239001" y="3456781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257521" y="2984500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175500" y="12065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159000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159000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59000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159000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59000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59000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159000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159000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159000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159000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159000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59000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159000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159000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59000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59000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59000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59000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159000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59000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159000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159000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59000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159000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159000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159000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159000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59000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59000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159000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159000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59000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172729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172729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172729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172729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172729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172729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172729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172729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172729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172729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172729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72729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172729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172729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172729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172729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172729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172729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172729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172729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172729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172729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172729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172729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172729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172729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172729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172729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2729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2729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251855" y="726281"/>
            <a:ext cx="1152880" cy="5016758"/>
            <a:chOff x="4188007" y="838200"/>
            <a:chExt cx="1383912" cy="601941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83912" cy="601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238500" y="4917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3238500" y="4790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3238500" y="4663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3238500" y="4536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207000" y="4282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207000" y="4409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207000" y="4536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207000" y="4663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3238500" y="853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3238500" y="980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207001" y="853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207001" y="980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226719" y="508000"/>
            <a:ext cx="107292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1188350" y="12700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016000" y="1742281"/>
            <a:ext cx="1905000" cy="9525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Paging: Allocation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3238500" y="2758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3238500" y="2885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3238500" y="2631281"/>
            <a:ext cx="10795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5211826" y="2984499"/>
            <a:ext cx="960904" cy="27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5207001" y="3139281"/>
            <a:ext cx="965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5225521" y="2845306"/>
            <a:ext cx="947208" cy="39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3238500" y="3901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3238500" y="3774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3238500" y="3647281"/>
            <a:ext cx="1079500" cy="408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3238500" y="3520281"/>
            <a:ext cx="1079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5207001" y="3647281"/>
            <a:ext cx="965729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5224096" y="3520281"/>
            <a:ext cx="948633" cy="648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5206534" y="3393281"/>
            <a:ext cx="966196" cy="662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5211826" y="3266281"/>
            <a:ext cx="960904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AD988-D834-8C40-91EC-9F73DD52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3111500" y="5270500"/>
            <a:ext cx="26670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252803" y="789781"/>
            <a:ext cx="93320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159000" y="916781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159000" y="2567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59000" y="4472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159000" y="3456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603500" y="2313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603500" y="1424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159000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734344" y="599281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159000" y="3964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159000" y="2948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159000" y="1932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1206500" y="4762500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1178889" y="3774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1178889" y="2758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1188248" y="1714500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1443964" y="4806818"/>
            <a:ext cx="160073" cy="5080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1164167" y="5080000"/>
            <a:ext cx="70564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730375" y="5080000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884495" y="4937787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48" name="Rectangle 47"/>
          <p:cNvSpPr/>
          <p:nvPr/>
        </p:nvSpPr>
        <p:spPr bwMode="auto">
          <a:xfrm>
            <a:off x="2159000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159000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59000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159000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59000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59000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159000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159000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159000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159000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159000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59000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159000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159000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59000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59000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59000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59000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159000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59000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159000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159000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59000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159000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159000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159000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159000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59000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59000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159000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159000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59000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251857" y="726281"/>
            <a:ext cx="1031051" cy="5016758"/>
            <a:chOff x="4188007" y="838200"/>
            <a:chExt cx="1237668" cy="601941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237668" cy="601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0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0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226719" y="508000"/>
            <a:ext cx="107292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3238500" y="4917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3238500" y="4790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3238500" y="4663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3238500" y="4536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3238500" y="853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3238500" y="980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207000" y="4282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207000" y="4409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207000" y="4536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207000" y="4663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207001" y="853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207001" y="980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229740" y="4762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229740" y="4508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239001" y="3456781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257521" y="2984500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175500" y="12065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3238500" y="1107281"/>
            <a:ext cx="1079500" cy="1270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3238501" y="1297781"/>
            <a:ext cx="1069009" cy="63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5207000" y="1170781"/>
            <a:ext cx="952500" cy="825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216057" y="1311672"/>
            <a:ext cx="952500" cy="825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1188350" y="12700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5715001" y="635000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6172729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6172729" y="3202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6172729" y="4218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172729" y="91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172729" y="472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172729" y="3710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6172729" y="2821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172729" y="2313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172729" y="1170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6172729" y="1551781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172729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172729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172729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172729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172729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172729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172729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172729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172729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172729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172729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172729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172729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172729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172729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172729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172729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172729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172729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172729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172729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172729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172729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172729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172729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6172729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172729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172729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172729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6172729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6172729" y="1932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6604000" y="2440781"/>
            <a:ext cx="1524000" cy="7620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3238500" y="2758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3238500" y="2885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3238500" y="2631281"/>
            <a:ext cx="10795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5211826" y="2984499"/>
            <a:ext cx="960904" cy="27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5207001" y="3139281"/>
            <a:ext cx="965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5225521" y="2845306"/>
            <a:ext cx="947208" cy="39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3238500" y="3901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3238500" y="3774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3238500" y="3647281"/>
            <a:ext cx="1079500" cy="408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3238500" y="3520281"/>
            <a:ext cx="1079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5207001" y="3647281"/>
            <a:ext cx="965729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5224096" y="3520281"/>
            <a:ext cx="948633" cy="648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5206534" y="3393281"/>
            <a:ext cx="966196" cy="662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5211826" y="3266281"/>
            <a:ext cx="960904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C2D2C-E2CD-674B-9717-8D5D4C22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B9E3-C7F2-40B8-A1E7-15BC391D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Paging: Hardware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D499-C757-4048-8BF4-3E2A774D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Register to store </a:t>
            </a:r>
            <a:r>
              <a:rPr lang="en-US" i="1" dirty="0"/>
              <a:t>page table pointer</a:t>
            </a:r>
            <a:endParaRPr lang="en-US" dirty="0"/>
          </a:p>
          <a:p>
            <a:pPr lvl="1"/>
            <a:r>
              <a:rPr lang="en-US" dirty="0"/>
              <a:t>Modified in </a:t>
            </a:r>
            <a:r>
              <a:rPr lang="en-US" b="1" dirty="0"/>
              <a:t>kernel mode only</a:t>
            </a:r>
            <a:endParaRPr lang="en-US" dirty="0"/>
          </a:p>
          <a:p>
            <a:pPr lvl="1"/>
            <a:r>
              <a:rPr lang="en-US" dirty="0"/>
              <a:t>Change register values on </a:t>
            </a:r>
            <a:r>
              <a:rPr lang="en-US" b="1" dirty="0"/>
              <a:t>context switch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dirty="0"/>
              <a:t>Page Table Lookup</a:t>
            </a:r>
          </a:p>
          <a:p>
            <a:pPr lvl="1"/>
            <a:r>
              <a:rPr lang="en-US" b="1" dirty="0"/>
              <a:t>Two physical memory</a:t>
            </a:r>
            <a:r>
              <a:rPr lang="en-US" dirty="0"/>
              <a:t> accesses per virtual access</a:t>
            </a:r>
          </a:p>
          <a:p>
            <a:pPr lvl="1"/>
            <a:r>
              <a:rPr lang="en-US" dirty="0"/>
              <a:t>Later: making this faster</a:t>
            </a:r>
          </a:p>
          <a:p>
            <a:pPr lvl="1"/>
            <a:r>
              <a:rPr lang="en-US" dirty="0"/>
              <a:t>Modern systems do all of this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8BB9B-E629-FD4F-AF07-C494F63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700E-5522-434F-AE46-967A4D36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5A69-549F-4209-A9B3-29689914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if address space is mostly unused?</a:t>
            </a:r>
          </a:p>
          <a:p>
            <a:r>
              <a:rPr lang="en-US" sz="2000" dirty="0"/>
              <a:t>Say we have 4K pages and 2GB of virtual address space</a:t>
            </a:r>
          </a:p>
          <a:p>
            <a:pPr lvl="1"/>
            <a:r>
              <a:rPr lang="en-US" sz="1667" dirty="0"/>
              <a:t>512K page table entries</a:t>
            </a:r>
          </a:p>
          <a:p>
            <a:pPr lvl="1"/>
            <a:r>
              <a:rPr lang="en-US" sz="1667" b="1" dirty="0"/>
              <a:t>Megabytes</a:t>
            </a:r>
            <a:r>
              <a:rPr lang="en-US" sz="1667" dirty="0"/>
              <a:t> of space for table itself</a:t>
            </a:r>
          </a:p>
          <a:p>
            <a:pPr lvl="1"/>
            <a:endParaRPr lang="en-US" sz="1667" b="1" dirty="0"/>
          </a:p>
          <a:p>
            <a:r>
              <a:rPr lang="en-US" sz="2000" dirty="0"/>
              <a:t>How about 64-bit x86 machine? ~256 TB of </a:t>
            </a:r>
            <a:r>
              <a:rPr lang="en-US" sz="2000" dirty="0" err="1"/>
              <a:t>virt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r>
              <a:rPr lang="en-US" sz="2000" dirty="0"/>
              <a:t> space</a:t>
            </a:r>
          </a:p>
          <a:p>
            <a:pPr lvl="1"/>
            <a:r>
              <a:rPr lang="en-US" sz="1667" dirty="0"/>
              <a:t>64 billion page table entries</a:t>
            </a:r>
          </a:p>
          <a:p>
            <a:pPr lvl="1"/>
            <a:r>
              <a:rPr lang="en-US" sz="1667" b="1" dirty="0"/>
              <a:t>Gigabytes</a:t>
            </a:r>
            <a:r>
              <a:rPr lang="en-US" sz="1667" dirty="0"/>
              <a:t> of space for table itself</a:t>
            </a:r>
          </a:p>
          <a:p>
            <a:pPr lvl="1"/>
            <a:endParaRPr lang="en-US" sz="1667" b="1" dirty="0"/>
          </a:p>
          <a:p>
            <a:r>
              <a:rPr lang="en-US" sz="2000" b="1" dirty="0"/>
              <a:t>Even though most of this address space is unused by the process in its lifetime</a:t>
            </a:r>
          </a:p>
          <a:p>
            <a:pPr lvl="1"/>
            <a:r>
              <a:rPr lang="en-US" sz="1800" dirty="0"/>
              <a:t>Apply tree structure to virtual memory: </a:t>
            </a:r>
            <a:r>
              <a:rPr lang="en-US" sz="1800" i="1" dirty="0"/>
              <a:t>Multilevel Page Tables</a:t>
            </a:r>
            <a:endParaRPr lang="en-US" sz="1800" dirty="0"/>
          </a:p>
          <a:p>
            <a:pPr lvl="1"/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6F204-7FD5-1649-8A77-C2E6885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729038"/>
            <a:ext cx="4038600" cy="19018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of page tables</a:t>
            </a:r>
          </a:p>
          <a:p>
            <a:r>
              <a:rPr lang="en-US" dirty="0"/>
              <a:t>Each "node" has a fixed size</a:t>
            </a:r>
          </a:p>
          <a:p>
            <a:pPr lvl="1"/>
            <a:r>
              <a:rPr lang="en-US" dirty="0"/>
              <a:t>x86: 1024 4-byte entries</a:t>
            </a:r>
          </a:p>
          <a:p>
            <a:r>
              <a:rPr lang="en-US" dirty="0"/>
              <a:t>Still just</a:t>
            </a:r>
            <a:r>
              <a:rPr lang="en-US" b="1" dirty="0"/>
              <a:t> one register</a:t>
            </a:r>
            <a:r>
              <a:rPr lang="en-US" dirty="0"/>
              <a:t> to change on context switch</a:t>
            </a:r>
          </a:p>
          <a:p>
            <a:endParaRPr lang="en-US" dirty="0"/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50FE5-12FD-7645-9D65-AC763197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71837" grpId="0" animBg="1"/>
      <p:bldP spid="6718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98925"/>
            <a:ext cx="4037013" cy="11144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Big gaps in virtual address space </a:t>
            </a:r>
            <a:r>
              <a:rPr lang="en-US" b="1" i="1" dirty="0"/>
              <a:t>don't need </a:t>
            </a:r>
            <a:r>
              <a:rPr lang="en-US" b="1" dirty="0"/>
              <a:t>second level page tables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C47CA7C-C1C5-FD4C-B01D-8150FEBDFA55}"/>
              </a:ext>
            </a:extLst>
          </p:cNvPr>
          <p:cNvSpPr/>
          <p:nvPr/>
        </p:nvSpPr>
        <p:spPr>
          <a:xfrm>
            <a:off x="3475686" y="2561793"/>
            <a:ext cx="899584" cy="396875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AE7C10-62FA-3E48-B604-333D4D89F818}"/>
              </a:ext>
            </a:extLst>
          </p:cNvPr>
          <p:cNvSpPr/>
          <p:nvPr/>
        </p:nvSpPr>
        <p:spPr>
          <a:xfrm>
            <a:off x="3500437" y="3129252"/>
            <a:ext cx="899584" cy="396875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24162-5DC0-AC4F-91C3-B5D3B692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1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98925"/>
            <a:ext cx="4037013" cy="1114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But we're also making two memory accesses just for translation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8578C5-0C58-B342-9C4B-665404507C65}"/>
              </a:ext>
            </a:extLst>
          </p:cNvPr>
          <p:cNvSpPr/>
          <p:nvPr/>
        </p:nvSpPr>
        <p:spPr>
          <a:xfrm>
            <a:off x="2299891" y="1449220"/>
            <a:ext cx="1371203" cy="1314979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7BC68E-5E76-B84B-AD04-FF3B0F887FEF}"/>
              </a:ext>
            </a:extLst>
          </p:cNvPr>
          <p:cNvSpPr/>
          <p:nvPr/>
        </p:nvSpPr>
        <p:spPr>
          <a:xfrm>
            <a:off x="3161059" y="1456949"/>
            <a:ext cx="3057973" cy="1104637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6C876-F92A-F14D-86D7-6264DBB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334127" y="2262199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Two-Level Paging Example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915460" y="1119199"/>
            <a:ext cx="942566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333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333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333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804460" y="1246199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804460" y="2897199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04460" y="4802199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804460" y="3786199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2248960" y="2643199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2248960" y="1754199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804460" y="1246199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1381127" y="928699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804460" y="4294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804460" y="3278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804460" y="2262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851960" y="5091919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824349" y="410369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824349" y="308769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833708" y="2043919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984252" y="5245377"/>
            <a:ext cx="156104" cy="293688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767294" y="5409419"/>
            <a:ext cx="80021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1460502" y="5409419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1529955" y="5267205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193898" y="964419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334127" y="1246199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334127" y="3532199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34127" y="4548199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34127" y="1246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34127" y="5056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34127" y="4040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334127" y="3151199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34127" y="2643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334127" y="1500199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34127" y="1881199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804460" y="518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04460" y="505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804460" y="492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04460" y="480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804460" y="429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804460" y="442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04460" y="454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804460" y="467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04460" y="378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04460" y="391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804460" y="404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804460" y="416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804460" y="327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804460" y="340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804460" y="353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04460" y="365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804460" y="277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804460" y="289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804460" y="302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804460" y="315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804460" y="226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804460" y="238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804460" y="251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04460" y="264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804460" y="175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804460" y="188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804460" y="200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804460" y="213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804460" y="124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804460" y="137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804460" y="150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804460" y="162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334127" y="327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334127" y="340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334127" y="353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34127" y="365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334127" y="378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334127" y="391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334127" y="404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34127" y="416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34127" y="429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334127" y="442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334127" y="454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334127" y="467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334127" y="480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334127" y="492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334127" y="505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334127" y="518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334127" y="124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334127" y="137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334127" y="150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334127" y="162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334127" y="175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334127" y="188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334127" y="200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334127" y="213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34127" y="226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334127" y="238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334127" y="251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334127" y="264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334127" y="277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334127" y="289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334127" y="302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334127" y="315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404367" y="509191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404367" y="483791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413627" y="3786199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432147" y="3313919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350127" y="1535919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1285877" y="5024449"/>
            <a:ext cx="127000" cy="1905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894294" y="4738699"/>
            <a:ext cx="80021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413127" y="2477835"/>
            <a:ext cx="825500" cy="1323439"/>
            <a:chOff x="4188007" y="838200"/>
            <a:chExt cx="990600" cy="1587745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8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000" i="1">
                  <a:latin typeface="Helvetica" panose="020B0604020202020204" pitchFamily="34" charset="0"/>
                </a:rPr>
                <a:t>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3627" y="1372978"/>
            <a:ext cx="11453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11101    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11100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27627" y="1436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3627" y="3538814"/>
            <a:ext cx="12488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01011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27627" y="35321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3627" y="4491314"/>
            <a:ext cx="10026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00011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27627" y="4484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3626" y="2459314"/>
            <a:ext cx="12488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10000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27627" y="2452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635627" y="1563699"/>
            <a:ext cx="711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635627" y="1690699"/>
            <a:ext cx="711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635627" y="1879877"/>
            <a:ext cx="698500" cy="4458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635627" y="2006877"/>
            <a:ext cx="698500" cy="4458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635627" y="2897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635627" y="3024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635627" y="2770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825877" y="1531949"/>
            <a:ext cx="11430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921127" y="2452699"/>
            <a:ext cx="952500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324617" y="2983189"/>
            <a:ext cx="136260" cy="9617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921127" y="3659199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714627" y="1881199"/>
            <a:ext cx="1143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905127" y="1246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905127" y="2897199"/>
            <a:ext cx="190500" cy="381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905127" y="3786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905127" y="4802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3095627" y="3087699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936877" y="3500449"/>
            <a:ext cx="698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587627" y="4167199"/>
            <a:ext cx="1397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635627" y="3595699"/>
            <a:ext cx="698500" cy="63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635627" y="3722699"/>
            <a:ext cx="698500" cy="63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635627" y="3849699"/>
            <a:ext cx="698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635627" y="3976699"/>
            <a:ext cx="698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635627" y="4611699"/>
            <a:ext cx="698500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635627" y="4738699"/>
            <a:ext cx="698500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635627" y="4865699"/>
            <a:ext cx="698500" cy="621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635627" y="4992699"/>
            <a:ext cx="698500" cy="621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46627" y="928700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349627" y="928700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857627" y="3595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857627" y="3341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857627" y="30241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857627" y="2579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845717" y="1599419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333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96193-4B50-D742-B0D4-CF4A6644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C8A-18E3-0F45-A32F-4EA55A83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Multiplexing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AD41-1310-AD4F-8D49-56071BE0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Protection</a:t>
            </a:r>
          </a:p>
          <a:p>
            <a:pPr lvl="1"/>
            <a:r>
              <a:rPr lang="en-US" dirty="0"/>
              <a:t>Private memory of other processes/OS remains private</a:t>
            </a:r>
          </a:p>
          <a:p>
            <a:pPr lvl="1"/>
            <a:r>
              <a:rPr lang="en-US" dirty="0"/>
              <a:t>Even from </a:t>
            </a:r>
            <a:r>
              <a:rPr lang="en-US" i="1" dirty="0"/>
              <a:t>malicious </a:t>
            </a:r>
            <a:r>
              <a:rPr lang="en-US" dirty="0"/>
              <a:t>processes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Controlled Overlap</a:t>
            </a:r>
          </a:p>
          <a:p>
            <a:pPr lvl="1"/>
            <a:r>
              <a:rPr lang="en-US" dirty="0"/>
              <a:t>Want processes and OS to share memory for communication, cooperation</a:t>
            </a:r>
          </a:p>
          <a:p>
            <a:pPr lvl="1"/>
            <a:r>
              <a:rPr lang="en-US" dirty="0"/>
              <a:t>Or just to save space (e.g., shared libraries)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Uniform View of Memory</a:t>
            </a:r>
            <a:endParaRPr lang="en-US" dirty="0"/>
          </a:p>
          <a:p>
            <a:pPr lvl="1"/>
            <a:r>
              <a:rPr lang="en-US" dirty="0"/>
              <a:t>No need to change binary file's addresses when we want to execute two instances of it</a:t>
            </a:r>
          </a:p>
          <a:p>
            <a:pPr lvl="1"/>
            <a:r>
              <a:rPr lang="en-US" dirty="0"/>
              <a:t>No need to change a program to let it use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5E59-96EA-AF4E-B617-030179D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286500" y="2464613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20750" y="234838"/>
            <a:ext cx="5969000" cy="832115"/>
          </a:xfrm>
        </p:spPr>
        <p:txBody>
          <a:bodyPr>
            <a:normAutofit/>
          </a:bodyPr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778000" y="1448613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778000" y="3099613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78000" y="5004613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778000" y="3988613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2222500" y="2845613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2222500" y="1956613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778000" y="1448613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1333500" y="1131114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778000" y="4496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778000" y="3480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778000" y="2464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776722" y="3008333"/>
            <a:ext cx="98937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333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146271" y="1166833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286500" y="1448613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286500" y="3734613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86500" y="4750613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286500" y="1448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286500" y="5258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86500" y="4242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286500" y="3353613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286500" y="2845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286500" y="1702613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286500" y="2083613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778000" y="538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78000" y="525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778000" y="513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78000" y="500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78000" y="449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778000" y="462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778000" y="475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778000" y="487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78000" y="398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778000" y="411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778000" y="424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778000" y="436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778000" y="348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778000" y="360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778000" y="373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778000" y="386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778000" y="297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778000" y="309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778000" y="322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778000" y="335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778000" y="246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778000" y="259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778000" y="271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778000" y="284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778000" y="195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778000" y="208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778000" y="221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778000" y="233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78000" y="144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78000" y="157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78000" y="170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78000" y="182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286500" y="348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286500" y="360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286500" y="373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286500" y="386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286500" y="398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286500" y="411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286500" y="424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286500" y="436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286500" y="449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286500" y="462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286500" y="475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286500" y="487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286500" y="500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286500" y="513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286500" y="525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286500" y="538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286500" y="144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286500" y="157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286500" y="170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286500" y="182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286500" y="195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286500" y="208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286500" y="221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286500" y="233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286500" y="246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286500" y="259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286500" y="271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286500" y="284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286500" y="297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286500" y="309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286500" y="322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286500" y="335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356740" y="5294333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356740" y="5040333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274889" y="3262333"/>
            <a:ext cx="98937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333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302500" y="1738333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365500" y="2680249"/>
            <a:ext cx="825500" cy="1323439"/>
            <a:chOff x="4188007" y="838200"/>
            <a:chExt cx="990600" cy="1587745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8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000" i="1">
                  <a:latin typeface="Helvetica" panose="020B0604020202020204" pitchFamily="34" charset="0"/>
                </a:rPr>
                <a:t>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000" i="1">
                  <a:latin typeface="Helvetica" panose="020B0604020202020204" pitchFamily="34" charset="0"/>
                </a:rPr>
                <a:t>       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26000" y="16457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11101    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11100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080000" y="1639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26000" y="37412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01011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080000" y="37346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26000" y="46937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00011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080000" y="4687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26000" y="2661728"/>
            <a:ext cx="76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10000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080000" y="2655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588000" y="2972613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873500" y="2718613"/>
            <a:ext cx="1016000" cy="508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857500" y="3163113"/>
            <a:ext cx="571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699000" y="1131114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302000" y="1131114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810000" y="3798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810000" y="3544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810000" y="32266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810000" y="2782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778000" y="3099613"/>
            <a:ext cx="1079500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429000" y="3200155"/>
            <a:ext cx="698500" cy="127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26000" y="2866780"/>
            <a:ext cx="762000" cy="127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286500" y="3353613"/>
            <a:ext cx="1079500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92412-BE51-DA4D-B4FD-53F22839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D839-170E-D947-9510-46F2FE2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A85A-C635-BA4A-8287-A88FF4AF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Easy memory allocation (fixed size chunks)</a:t>
            </a:r>
          </a:p>
          <a:p>
            <a:pPr lvl="1"/>
            <a:r>
              <a:rPr lang="en-US" dirty="0"/>
              <a:t>Easy sharing among processes</a:t>
            </a:r>
          </a:p>
          <a:p>
            <a:pPr lvl="1"/>
            <a:r>
              <a:rPr lang="en-US" dirty="0"/>
              <a:t>No physical memory used for holes in virtual address sp.</a:t>
            </a:r>
          </a:p>
          <a:p>
            <a:pPr lvl="1"/>
            <a:endParaRPr lang="en-US" dirty="0"/>
          </a:p>
          <a:p>
            <a:r>
              <a:rPr lang="en-US" dirty="0"/>
              <a:t>Bad Points:</a:t>
            </a:r>
          </a:p>
          <a:p>
            <a:pPr lvl="1"/>
            <a:r>
              <a:rPr lang="en-US" dirty="0"/>
              <a:t>Overhead: At least 1 pointer per 4K page</a:t>
            </a:r>
          </a:p>
          <a:p>
            <a:pPr lvl="1"/>
            <a:r>
              <a:rPr lang="en-US" dirty="0"/>
              <a:t>Page tables need to be contiguous (tricky allocation)</a:t>
            </a:r>
          </a:p>
          <a:p>
            <a:pPr lvl="2"/>
            <a:r>
              <a:rPr lang="en-US" dirty="0"/>
              <a:t>Clever design (x86) can limit them to one page</a:t>
            </a:r>
          </a:p>
          <a:p>
            <a:pPr lvl="1"/>
            <a:r>
              <a:rPr lang="en-US" dirty="0"/>
              <a:t>Several memory accesses per translation</a:t>
            </a:r>
          </a:p>
          <a:p>
            <a:pPr lvl="2"/>
            <a:r>
              <a:rPr lang="en-US" dirty="0"/>
              <a:t>Later: making this faster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487D-6C11-6948-B0EA-F6FB14A8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DA1F-F416-A44E-8CDC-979E04CC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4" y="54793"/>
            <a:ext cx="7239000" cy="1104636"/>
          </a:xfrm>
        </p:spPr>
        <p:txBody>
          <a:bodyPr/>
          <a:lstStyle/>
          <a:p>
            <a:r>
              <a:rPr lang="en-US" dirty="0"/>
              <a:t>Page Tables for Huge Address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9CA3-2D82-9645-83D6-E3A882F2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68" y="1084822"/>
            <a:ext cx="7450116" cy="4441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full 64 bits of address space?</a:t>
            </a:r>
          </a:p>
          <a:p>
            <a:r>
              <a:rPr lang="en-US" dirty="0"/>
              <a:t>How many levels of indirection needed?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Overhead: Extra space for tables in phys. mem.</a:t>
            </a:r>
          </a:p>
          <a:p>
            <a:r>
              <a:rPr lang="en-US" i="1" dirty="0"/>
              <a:t>And </a:t>
            </a:r>
            <a:r>
              <a:rPr lang="en-US" dirty="0"/>
              <a:t>additional memory accesses per translation</a:t>
            </a:r>
          </a:p>
          <a:p>
            <a:r>
              <a:rPr lang="en-US" dirty="0"/>
              <a:t>64-bit x86 does </a:t>
            </a:r>
            <a:r>
              <a:rPr lang="en-US" b="1" dirty="0"/>
              <a:t>not</a:t>
            </a:r>
            <a:r>
              <a:rPr lang="en-US" dirty="0"/>
              <a:t> do this</a:t>
            </a:r>
          </a:p>
          <a:p>
            <a:pPr lvl="1"/>
            <a:r>
              <a:rPr lang="en-US" dirty="0"/>
              <a:t>Virtual Addresses are 48 bits long</a:t>
            </a:r>
          </a:p>
          <a:p>
            <a:pPr lvl="1"/>
            <a:r>
              <a:rPr lang="en-US" dirty="0"/>
              <a:t>4-level page table</a:t>
            </a:r>
          </a:p>
          <a:p>
            <a:endParaRPr lang="en-US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26B770-8BA9-6842-BDE2-FA69D8F3BC43}"/>
              </a:ext>
            </a:extLst>
          </p:cNvPr>
          <p:cNvGrpSpPr/>
          <p:nvPr/>
        </p:nvGrpSpPr>
        <p:grpSpPr>
          <a:xfrm>
            <a:off x="780037" y="2138279"/>
            <a:ext cx="7289757" cy="784921"/>
            <a:chOff x="167693" y="2986609"/>
            <a:chExt cx="8747708" cy="9419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0CB817-0314-EC48-AD1A-0E538BDA1067}"/>
                </a:ext>
              </a:extLst>
            </p:cNvPr>
            <p:cNvSpPr/>
            <p:nvPr/>
          </p:nvSpPr>
          <p:spPr>
            <a:xfrm>
              <a:off x="7349066" y="3369730"/>
              <a:ext cx="1566333" cy="550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Offset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B0BA08-AC52-AE44-8FD5-A8D2D01D3D9A}"/>
                </a:ext>
              </a:extLst>
            </p:cNvPr>
            <p:cNvSpPr/>
            <p:nvPr/>
          </p:nvSpPr>
          <p:spPr>
            <a:xfrm>
              <a:off x="6057179" y="3369724"/>
              <a:ext cx="121886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P6 Index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F5BA6D-9C03-EE4A-BEA2-2D5E530A1F48}"/>
                </a:ext>
              </a:extLst>
            </p:cNvPr>
            <p:cNvSpPr/>
            <p:nvPr/>
          </p:nvSpPr>
          <p:spPr>
            <a:xfrm>
              <a:off x="4768002" y="3378181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P5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D9FAE3-7871-FA4C-A1B8-92E559A70851}"/>
                </a:ext>
              </a:extLst>
            </p:cNvPr>
            <p:cNvSpPr/>
            <p:nvPr/>
          </p:nvSpPr>
          <p:spPr>
            <a:xfrm>
              <a:off x="3474653" y="3369723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P4 Index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676E4-62F1-BB4A-90E2-3781B5E2510D}"/>
                </a:ext>
              </a:extLst>
            </p:cNvPr>
            <p:cNvSpPr/>
            <p:nvPr/>
          </p:nvSpPr>
          <p:spPr>
            <a:xfrm>
              <a:off x="2181304" y="3369722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P3 Index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420561-32D0-A644-B3F3-8E089722B4F8}"/>
                </a:ext>
              </a:extLst>
            </p:cNvPr>
            <p:cNvSpPr/>
            <p:nvPr/>
          </p:nvSpPr>
          <p:spPr>
            <a:xfrm>
              <a:off x="892127" y="3369703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P2 Index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F2E9B-44DB-384E-97BE-91780EF0BBC0}"/>
                </a:ext>
              </a:extLst>
            </p:cNvPr>
            <p:cNvSpPr/>
            <p:nvPr/>
          </p:nvSpPr>
          <p:spPr>
            <a:xfrm>
              <a:off x="538657" y="3356721"/>
              <a:ext cx="276273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0062A-9832-2543-9DB0-B23064364282}"/>
                </a:ext>
              </a:extLst>
            </p:cNvPr>
            <p:cNvSpPr txBox="1"/>
            <p:nvPr/>
          </p:nvSpPr>
          <p:spPr>
            <a:xfrm>
              <a:off x="7349067" y="3014133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12 bits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967B70-164D-344D-A037-83F10DEC27A5}"/>
                </a:ext>
              </a:extLst>
            </p:cNvPr>
            <p:cNvSpPr txBox="1"/>
            <p:nvPr/>
          </p:nvSpPr>
          <p:spPr>
            <a:xfrm>
              <a:off x="5963180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664F5-6134-2C47-86BF-76531928E7D2}"/>
                </a:ext>
              </a:extLst>
            </p:cNvPr>
            <p:cNvSpPr txBox="1"/>
            <p:nvPr/>
          </p:nvSpPr>
          <p:spPr>
            <a:xfrm>
              <a:off x="4669831" y="2986609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2A6AA5-0BFC-294E-BB39-85CFAD0B3AA7}"/>
                </a:ext>
              </a:extLst>
            </p:cNvPr>
            <p:cNvSpPr txBox="1"/>
            <p:nvPr/>
          </p:nvSpPr>
          <p:spPr>
            <a:xfrm>
              <a:off x="3470480" y="3019566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C8496-B965-5A45-94A1-5A86C28B14E0}"/>
                </a:ext>
              </a:extLst>
            </p:cNvPr>
            <p:cNvSpPr txBox="1"/>
            <p:nvPr/>
          </p:nvSpPr>
          <p:spPr>
            <a:xfrm>
              <a:off x="2108279" y="3019566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F49808-28BE-A44D-A950-0938FD2172F3}"/>
                </a:ext>
              </a:extLst>
            </p:cNvPr>
            <p:cNvSpPr txBox="1"/>
            <p:nvPr/>
          </p:nvSpPr>
          <p:spPr>
            <a:xfrm>
              <a:off x="821685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14FA60-AC65-5A47-9292-095485404276}"/>
                </a:ext>
              </a:extLst>
            </p:cNvPr>
            <p:cNvSpPr txBox="1"/>
            <p:nvPr/>
          </p:nvSpPr>
          <p:spPr>
            <a:xfrm>
              <a:off x="167693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2 bits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2DE320-05CE-414E-A77C-FC8B20C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B1D-992B-E949-A064-D99F364C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Inverted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F47B-CDED-2347-A4C8-685E963E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Until Now: Size of page table proportional to size of </a:t>
            </a:r>
            <a:r>
              <a:rPr lang="en-US" sz="2400" b="1" dirty="0"/>
              <a:t>virtual address space</a:t>
            </a:r>
            <a:endParaRPr lang="en-US" sz="2400" dirty="0"/>
          </a:p>
          <a:p>
            <a:r>
              <a:rPr lang="en-US" sz="2400" dirty="0"/>
              <a:t>New Structure: Size of page table proportional to size of </a:t>
            </a:r>
            <a:r>
              <a:rPr lang="en-US" sz="2400" b="1" dirty="0"/>
              <a:t>physical address space</a:t>
            </a:r>
          </a:p>
          <a:p>
            <a:pPr lvl="1"/>
            <a:r>
              <a:rPr lang="en-US" sz="2000" dirty="0"/>
              <a:t>Good if most of address space not in use</a:t>
            </a:r>
          </a:p>
          <a:p>
            <a:pPr lvl="1"/>
            <a:r>
              <a:rPr lang="en-US" sz="2000" dirty="0"/>
              <a:t>Particularly 64-bit address space</a:t>
            </a:r>
          </a:p>
          <a:p>
            <a:r>
              <a:rPr lang="en-US" sz="2400" dirty="0"/>
              <a:t>Bad: Complexity</a:t>
            </a:r>
          </a:p>
          <a:p>
            <a:pPr lvl="1"/>
            <a:r>
              <a:rPr lang="en-US" sz="2000" dirty="0"/>
              <a:t>How do we deal with</a:t>
            </a:r>
            <a:br>
              <a:rPr lang="en-US" sz="2000" dirty="0"/>
            </a:br>
            <a:r>
              <a:rPr lang="en-US" sz="2000" dirty="0"/>
              <a:t>hash collisions?</a:t>
            </a:r>
          </a:p>
          <a:p>
            <a:endParaRPr lang="en-US" sz="2400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0747511B-0F71-8D40-B9C0-C483A691CA3C}"/>
              </a:ext>
            </a:extLst>
          </p:cNvPr>
          <p:cNvGrpSpPr>
            <a:grpSpLocks/>
          </p:cNvGrpSpPr>
          <p:nvPr/>
        </p:nvGrpSpPr>
        <p:grpSpPr bwMode="auto">
          <a:xfrm>
            <a:off x="4188008" y="3577152"/>
            <a:ext cx="4706938" cy="1651000"/>
            <a:chOff x="1290" y="1584"/>
            <a:chExt cx="3558" cy="124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3A1D3E21-EE94-1C4E-8B56-88155783F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36CEF2DA-9B90-9C40-A512-F67C123C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>
                    <a:latin typeface="Gill Sans MT" panose="020B0502020104020203" pitchFamily="34" charset="77"/>
                  </a:rPr>
                  <a:t>Offset</a:t>
                </a: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90643F83-6A61-B744-8BBC-2916DFDF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dirty="0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dirty="0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Page #</a:t>
                </a: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13DD79C-BD05-D54A-AC66-3821EBFF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Gill Sans MT" panose="020B0502020104020203" pitchFamily="34" charset="77"/>
                </a:rPr>
                <a:t>Hash</a:t>
              </a:r>
            </a:p>
            <a:p>
              <a:r>
                <a:rPr lang="en-US" altLang="en-US" sz="1500" dirty="0">
                  <a:latin typeface="Gill Sans MT" panose="020B0502020104020203" pitchFamily="34" charset="77"/>
                </a:rPr>
                <a:t>Table</a:t>
              </a: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A00C5C9-31C0-4143-9DDF-34A9F48C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DD40BC3E-DF1D-8F48-9EFC-4E504554F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884FBF20-3112-F24D-AC17-86E10F28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>
                    <a:latin typeface="Gill Sans MT" panose="020B0502020104020203" pitchFamily="34" charset="77"/>
                  </a:rPr>
                  <a:t>Offset</a:t>
                </a: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1E910EAE-8DEF-8A47-8240-6B2615F42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Page #</a:t>
                </a:r>
              </a:p>
            </p:txBody>
          </p:sp>
        </p:grp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C1E0C658-2A97-E241-BB36-6A5486DA3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A6F63430-94C7-C54D-BE03-F132FB7C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362C00-346D-114B-ACFC-569FF3F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9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ADEB8-8F05-FD4F-8CB0-48E233AB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Segments &amp; Pages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0332B-B9A2-9844-AE26-A4C4B1C1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approach: Each segment has its own page table</a:t>
            </a:r>
          </a:p>
          <a:p>
            <a:r>
              <a:rPr lang="en-US" dirty="0"/>
              <a:t>Fragmentation/allocation advantages of pages</a:t>
            </a:r>
          </a:p>
        </p:txBody>
      </p:sp>
      <p:grpSp>
        <p:nvGrpSpPr>
          <p:cNvPr id="6" name="Group 126">
            <a:extLst>
              <a:ext uri="{FF2B5EF4-FFF2-40B4-BE49-F238E27FC236}">
                <a16:creationId xmlns:a16="http://schemas.microsoft.com/office/drawing/2014/main" id="{606AC47F-D208-D744-B56E-2A3A3C4FB494}"/>
              </a:ext>
            </a:extLst>
          </p:cNvPr>
          <p:cNvGrpSpPr>
            <a:grpSpLocks/>
          </p:cNvGrpSpPr>
          <p:nvPr/>
        </p:nvGrpSpPr>
        <p:grpSpPr bwMode="auto">
          <a:xfrm>
            <a:off x="4021667" y="3144572"/>
            <a:ext cx="1549136" cy="1493573"/>
            <a:chOff x="2512" y="1728"/>
            <a:chExt cx="1171" cy="1129"/>
          </a:xfrm>
        </p:grpSpPr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1FE377FF-4FEE-3943-9AC5-09BD70EA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5DED2FB8-8D0D-1C46-BE4D-29EBB122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B3CBA14E-E46E-FD47-9255-20A41DDD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EF38E37A-105C-934E-B89F-396E02BD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C7C8CA57-A087-E944-B110-F63738EE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B2657A7C-EEBF-B24D-88E8-5E9CF07F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0CF6011A-C4C0-B345-A6BA-70E06017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14" name="Group 119">
              <a:extLst>
                <a:ext uri="{FF2B5EF4-FFF2-40B4-BE49-F238E27FC236}">
                  <a16:creationId xmlns:a16="http://schemas.microsoft.com/office/drawing/2014/main" id="{AEA07017-E369-F449-9B37-E1BDBE18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18" name="Rectangle 23">
                <a:extLst>
                  <a:ext uri="{FF2B5EF4-FFF2-40B4-BE49-F238E27FC236}">
                    <a16:creationId xmlns:a16="http://schemas.microsoft.com/office/drawing/2014/main" id="{394CC7F7-064F-3E41-9B9A-8480CC371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19" name="Rectangle 30">
                <a:extLst>
                  <a:ext uri="{FF2B5EF4-FFF2-40B4-BE49-F238E27FC236}">
                    <a16:creationId xmlns:a16="http://schemas.microsoft.com/office/drawing/2014/main" id="{D64B5511-986B-C847-B1AE-216BDCA9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70B18A39-2F43-0C4A-8FEA-3355E7B1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2C729A08-3AD6-A247-BAC8-F8869CEC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5CDEDF86-69E1-5643-851F-3DEDFD26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20" name="Group 112">
            <a:extLst>
              <a:ext uri="{FF2B5EF4-FFF2-40B4-BE49-F238E27FC236}">
                <a16:creationId xmlns:a16="http://schemas.microsoft.com/office/drawing/2014/main" id="{5B8C617F-4AD3-AC4F-9E5A-771AEA6F7875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2827072"/>
            <a:ext cx="3302000" cy="1240896"/>
            <a:chOff x="3120" y="720"/>
            <a:chExt cx="2496" cy="938"/>
          </a:xfrm>
        </p:grpSpPr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88BFA344-0F7F-604A-B8B0-9E800690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5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593EADD8-6978-C14A-ABBD-E23AC0A6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C4D76DC3-4D1C-9842-AE99-A92DE0A79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BA58BF23-B8B1-F44A-B670-844EE4F0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40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</p:grpSp>
      <p:grpSp>
        <p:nvGrpSpPr>
          <p:cNvPr id="25" name="Group 118">
            <a:extLst>
              <a:ext uri="{FF2B5EF4-FFF2-40B4-BE49-F238E27FC236}">
                <a16:creationId xmlns:a16="http://schemas.microsoft.com/office/drawing/2014/main" id="{C1D3D7E8-8B49-4740-8CAD-A37F54D9EEEE}"/>
              </a:ext>
            </a:extLst>
          </p:cNvPr>
          <p:cNvGrpSpPr>
            <a:grpSpLocks/>
          </p:cNvGrpSpPr>
          <p:nvPr/>
        </p:nvGrpSpPr>
        <p:grpSpPr bwMode="auto">
          <a:xfrm>
            <a:off x="762001" y="2573073"/>
            <a:ext cx="4115594" cy="587375"/>
            <a:chOff x="48" y="1440"/>
            <a:chExt cx="3111" cy="444"/>
          </a:xfrm>
        </p:grpSpPr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AD87BC85-1C5C-914A-AFCD-C3B664C37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40"/>
              <a:ext cx="68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7" name="Group 93">
              <a:extLst>
                <a:ext uri="{FF2B5EF4-FFF2-40B4-BE49-F238E27FC236}">
                  <a16:creationId xmlns:a16="http://schemas.microsoft.com/office/drawing/2014/main" id="{D81B012C-730E-D543-8A59-5E168E9FF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5D08D302-60A2-5945-B7F1-29708DEF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ABAB0BD7-72C6-C249-896D-ACA734893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B99BF4D4-E7F0-E542-9C4D-26592D55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31" name="Group 106">
            <a:extLst>
              <a:ext uri="{FF2B5EF4-FFF2-40B4-BE49-F238E27FC236}">
                <a16:creationId xmlns:a16="http://schemas.microsoft.com/office/drawing/2014/main" id="{F9EF7683-E56D-1B41-8203-05231F597C4B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462072"/>
            <a:ext cx="1579563" cy="1727729"/>
            <a:chOff x="768" y="1200"/>
            <a:chExt cx="1194" cy="1306"/>
          </a:xfrm>
        </p:grpSpPr>
        <p:grpSp>
          <p:nvGrpSpPr>
            <p:cNvPr id="32" name="Group 49">
              <a:extLst>
                <a:ext uri="{FF2B5EF4-FFF2-40B4-BE49-F238E27FC236}">
                  <a16:creationId xmlns:a16="http://schemas.microsoft.com/office/drawing/2014/main" id="{B6DAF139-A410-3649-8508-9029328FE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63" name="Rectangle 50">
                <a:extLst>
                  <a:ext uri="{FF2B5EF4-FFF2-40B4-BE49-F238E27FC236}">
                    <a16:creationId xmlns:a16="http://schemas.microsoft.com/office/drawing/2014/main" id="{A927A6B5-61B8-8549-8EAA-D38266411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64" name="Rectangle 51">
                <a:extLst>
                  <a:ext uri="{FF2B5EF4-FFF2-40B4-BE49-F238E27FC236}">
                    <a16:creationId xmlns:a16="http://schemas.microsoft.com/office/drawing/2014/main" id="{E25A3DC4-8F0B-854C-B159-90396397D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33" name="Rectangle 52">
              <a:extLst>
                <a:ext uri="{FF2B5EF4-FFF2-40B4-BE49-F238E27FC236}">
                  <a16:creationId xmlns:a16="http://schemas.microsoft.com/office/drawing/2014/main" id="{FFE222AA-0904-524B-AEB4-48845CEC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34" name="Group 54">
              <a:extLst>
                <a:ext uri="{FF2B5EF4-FFF2-40B4-BE49-F238E27FC236}">
                  <a16:creationId xmlns:a16="http://schemas.microsoft.com/office/drawing/2014/main" id="{05742A2B-EDA7-A343-8153-6A35CF6B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61" name="Rectangle 55">
                <a:extLst>
                  <a:ext uri="{FF2B5EF4-FFF2-40B4-BE49-F238E27FC236}">
                    <a16:creationId xmlns:a16="http://schemas.microsoft.com/office/drawing/2014/main" id="{6679A602-BDD2-0E4E-928A-6977E9B5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75FDF297-CA78-D844-BDB4-3D489DA69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B04C384C-DA60-E745-A512-75D22C96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088A2A8D-60BF-FE42-9CB5-DFF4A8538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57" name="Group 59">
                <a:extLst>
                  <a:ext uri="{FF2B5EF4-FFF2-40B4-BE49-F238E27FC236}">
                    <a16:creationId xmlns:a16="http://schemas.microsoft.com/office/drawing/2014/main" id="{C4634740-ABD5-6E4D-B7D3-FFF89FDAD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59" name="Rectangle 60">
                  <a:extLst>
                    <a:ext uri="{FF2B5EF4-FFF2-40B4-BE49-F238E27FC236}">
                      <a16:creationId xmlns:a16="http://schemas.microsoft.com/office/drawing/2014/main" id="{3AE5CF37-39C8-4E42-8B65-4EDD41AD0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60" name="Rectangle 61">
                  <a:extLst>
                    <a:ext uri="{FF2B5EF4-FFF2-40B4-BE49-F238E27FC236}">
                      <a16:creationId xmlns:a16="http://schemas.microsoft.com/office/drawing/2014/main" id="{C0FE822C-B9DD-214F-960B-49A8565CD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58" name="Rectangle 62">
                <a:extLst>
                  <a:ext uri="{FF2B5EF4-FFF2-40B4-BE49-F238E27FC236}">
                    <a16:creationId xmlns:a16="http://schemas.microsoft.com/office/drawing/2014/main" id="{B92735F4-9674-A44F-995C-DBD35ABC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7" name="Group 64">
              <a:extLst>
                <a:ext uri="{FF2B5EF4-FFF2-40B4-BE49-F238E27FC236}">
                  <a16:creationId xmlns:a16="http://schemas.microsoft.com/office/drawing/2014/main" id="{2D477E53-FA5F-CC41-A68C-69BFA1C4B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55" name="Rectangle 65">
                <a:extLst>
                  <a:ext uri="{FF2B5EF4-FFF2-40B4-BE49-F238E27FC236}">
                    <a16:creationId xmlns:a16="http://schemas.microsoft.com/office/drawing/2014/main" id="{0E21AA21-EBD0-214A-8FA4-DC479DD91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1E43BB11-A9AE-194C-8893-7F93A0941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38" name="Rectangle 67">
              <a:extLst>
                <a:ext uri="{FF2B5EF4-FFF2-40B4-BE49-F238E27FC236}">
                  <a16:creationId xmlns:a16="http://schemas.microsoft.com/office/drawing/2014/main" id="{5C4427E6-B7A7-2C45-89FA-DB46A158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39" name="Group 69">
              <a:extLst>
                <a:ext uri="{FF2B5EF4-FFF2-40B4-BE49-F238E27FC236}">
                  <a16:creationId xmlns:a16="http://schemas.microsoft.com/office/drawing/2014/main" id="{A918AA7D-3051-5D4D-BFD9-E3C395F75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53" name="Rectangle 70">
                <a:extLst>
                  <a:ext uri="{FF2B5EF4-FFF2-40B4-BE49-F238E27FC236}">
                    <a16:creationId xmlns:a16="http://schemas.microsoft.com/office/drawing/2014/main" id="{6693B70F-AAA4-394A-9512-34687D2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54" name="Rectangle 71">
                <a:extLst>
                  <a:ext uri="{FF2B5EF4-FFF2-40B4-BE49-F238E27FC236}">
                    <a16:creationId xmlns:a16="http://schemas.microsoft.com/office/drawing/2014/main" id="{E367E005-801E-0A4E-B56F-E0D58DDE7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40" name="Rectangle 72">
              <a:extLst>
                <a:ext uri="{FF2B5EF4-FFF2-40B4-BE49-F238E27FC236}">
                  <a16:creationId xmlns:a16="http://schemas.microsoft.com/office/drawing/2014/main" id="{49E6BF8A-CDA0-4541-9D7C-58063352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41" name="Group 74">
              <a:extLst>
                <a:ext uri="{FF2B5EF4-FFF2-40B4-BE49-F238E27FC236}">
                  <a16:creationId xmlns:a16="http://schemas.microsoft.com/office/drawing/2014/main" id="{B0EA7205-6C0E-634B-A7D6-FB08E8B1E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51" name="Rectangle 75">
                <a:extLst>
                  <a:ext uri="{FF2B5EF4-FFF2-40B4-BE49-F238E27FC236}">
                    <a16:creationId xmlns:a16="http://schemas.microsoft.com/office/drawing/2014/main" id="{CE04885A-1C48-764E-A862-561D9A383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52" name="Rectangle 76">
                <a:extLst>
                  <a:ext uri="{FF2B5EF4-FFF2-40B4-BE49-F238E27FC236}">
                    <a16:creationId xmlns:a16="http://schemas.microsoft.com/office/drawing/2014/main" id="{9B96E0AF-AA64-AB4D-BA59-844D4A93E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42" name="Rectangle 77">
              <a:extLst>
                <a:ext uri="{FF2B5EF4-FFF2-40B4-BE49-F238E27FC236}">
                  <a16:creationId xmlns:a16="http://schemas.microsoft.com/office/drawing/2014/main" id="{50B7BF2C-8B46-314C-AC25-8CB87837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43" name="Group 79">
              <a:extLst>
                <a:ext uri="{FF2B5EF4-FFF2-40B4-BE49-F238E27FC236}">
                  <a16:creationId xmlns:a16="http://schemas.microsoft.com/office/drawing/2014/main" id="{CCE4EE5C-80D6-4C4C-B73B-37112EE8C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49" name="Rectangle 80">
                <a:extLst>
                  <a:ext uri="{FF2B5EF4-FFF2-40B4-BE49-F238E27FC236}">
                    <a16:creationId xmlns:a16="http://schemas.microsoft.com/office/drawing/2014/main" id="{BE52C1A1-57B5-164C-8FA4-30BE9513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50" name="Rectangle 81">
                <a:extLst>
                  <a:ext uri="{FF2B5EF4-FFF2-40B4-BE49-F238E27FC236}">
                    <a16:creationId xmlns:a16="http://schemas.microsoft.com/office/drawing/2014/main" id="{19165FB3-62D6-534F-AD42-1BCEC473F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B693241E-FC00-8B49-9581-B7808432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45" name="Group 84">
              <a:extLst>
                <a:ext uri="{FF2B5EF4-FFF2-40B4-BE49-F238E27FC236}">
                  <a16:creationId xmlns:a16="http://schemas.microsoft.com/office/drawing/2014/main" id="{237235CB-0E0B-2944-9F56-CFEA11A81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47" name="Rectangle 85">
                <a:extLst>
                  <a:ext uri="{FF2B5EF4-FFF2-40B4-BE49-F238E27FC236}">
                    <a16:creationId xmlns:a16="http://schemas.microsoft.com/office/drawing/2014/main" id="{8F0B6912-A748-E34F-902F-3A43D53DE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48" name="Rectangle 86">
                <a:extLst>
                  <a:ext uri="{FF2B5EF4-FFF2-40B4-BE49-F238E27FC236}">
                    <a16:creationId xmlns:a16="http://schemas.microsoft.com/office/drawing/2014/main" id="{242A6232-B613-E04A-8133-EC8033C58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E83906C6-6982-3B4F-9D02-FF8EB744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65" name="Line 94">
            <a:extLst>
              <a:ext uri="{FF2B5EF4-FFF2-40B4-BE49-F238E27FC236}">
                <a16:creationId xmlns:a16="http://schemas.microsoft.com/office/drawing/2014/main" id="{DA0265C4-B7B3-2448-AD6C-CB69A9B1A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2954072"/>
            <a:ext cx="889000" cy="825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Freeform 96">
            <a:extLst>
              <a:ext uri="{FF2B5EF4-FFF2-40B4-BE49-F238E27FC236}">
                <a16:creationId xmlns:a16="http://schemas.microsoft.com/office/drawing/2014/main" id="{D4768701-A77A-1F41-8EDF-5F47B366CD5B}"/>
              </a:ext>
            </a:extLst>
          </p:cNvPr>
          <p:cNvSpPr>
            <a:spLocks/>
          </p:cNvSpPr>
          <p:nvPr/>
        </p:nvSpPr>
        <p:spPr bwMode="auto">
          <a:xfrm>
            <a:off x="1270000" y="2954072"/>
            <a:ext cx="1016000" cy="10160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100">
            <a:extLst>
              <a:ext uri="{FF2B5EF4-FFF2-40B4-BE49-F238E27FC236}">
                <a16:creationId xmlns:a16="http://schemas.microsoft.com/office/drawing/2014/main" id="{F7268742-D336-8740-B7D9-672A4E4EAD54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895989"/>
            <a:ext cx="1579563" cy="215636"/>
            <a:chOff x="768" y="1527"/>
            <a:chExt cx="1194" cy="163"/>
          </a:xfrm>
        </p:grpSpPr>
        <p:grpSp>
          <p:nvGrpSpPr>
            <p:cNvPr id="68" name="Group 101">
              <a:extLst>
                <a:ext uri="{FF2B5EF4-FFF2-40B4-BE49-F238E27FC236}">
                  <a16:creationId xmlns:a16="http://schemas.microsoft.com/office/drawing/2014/main" id="{4B5DC4C3-3F2B-E54F-9BBD-58FB77070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70" name="Rectangle 102">
                <a:extLst>
                  <a:ext uri="{FF2B5EF4-FFF2-40B4-BE49-F238E27FC236}">
                    <a16:creationId xmlns:a16="http://schemas.microsoft.com/office/drawing/2014/main" id="{A6467E6B-BD21-984D-ADA4-79153025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71" name="Rectangle 103">
                <a:extLst>
                  <a:ext uri="{FF2B5EF4-FFF2-40B4-BE49-F238E27FC236}">
                    <a16:creationId xmlns:a16="http://schemas.microsoft.com/office/drawing/2014/main" id="{4F7211AF-9E97-F741-8BFC-4D50F4B6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69" name="Rectangle 104">
              <a:extLst>
                <a:ext uri="{FF2B5EF4-FFF2-40B4-BE49-F238E27FC236}">
                  <a16:creationId xmlns:a16="http://schemas.microsoft.com/office/drawing/2014/main" id="{F0615601-3FE2-DF46-AE59-5B5AB977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2" name="Line 89">
            <a:extLst>
              <a:ext uri="{FF2B5EF4-FFF2-40B4-BE49-F238E27FC236}">
                <a16:creationId xmlns:a16="http://schemas.microsoft.com/office/drawing/2014/main" id="{03E6B52C-7174-E84D-B54E-F962E1E67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144572"/>
            <a:ext cx="1714500" cy="825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3" name="Group 116">
            <a:extLst>
              <a:ext uri="{FF2B5EF4-FFF2-40B4-BE49-F238E27FC236}">
                <a16:creationId xmlns:a16="http://schemas.microsoft.com/office/drawing/2014/main" id="{E62AF941-15FA-8044-BDF6-A64812C4341F}"/>
              </a:ext>
            </a:extLst>
          </p:cNvPr>
          <p:cNvGrpSpPr>
            <a:grpSpLocks/>
          </p:cNvGrpSpPr>
          <p:nvPr/>
        </p:nvGrpSpPr>
        <p:grpSpPr bwMode="auto">
          <a:xfrm>
            <a:off x="2921002" y="3525572"/>
            <a:ext cx="2065074" cy="1885156"/>
            <a:chOff x="1632" y="1248"/>
            <a:chExt cx="1561" cy="1425"/>
          </a:xfrm>
        </p:grpSpPr>
        <p:grpSp>
          <p:nvGrpSpPr>
            <p:cNvPr id="74" name="Group 115">
              <a:extLst>
                <a:ext uri="{FF2B5EF4-FFF2-40B4-BE49-F238E27FC236}">
                  <a16:creationId xmlns:a16="http://schemas.microsoft.com/office/drawing/2014/main" id="{8427A85C-F2D7-B04B-A541-5FE03A96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87"/>
              <a:ext cx="1129" cy="386"/>
              <a:chOff x="2064" y="2170"/>
              <a:chExt cx="1129" cy="386"/>
            </a:xfrm>
          </p:grpSpPr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5EC42654-F84E-224A-821D-C911E6F93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565" cy="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80" name="Oval 12">
                <a:extLst>
                  <a:ext uri="{FF2B5EF4-FFF2-40B4-BE49-F238E27FC236}">
                    <a16:creationId xmlns:a16="http://schemas.microsoft.com/office/drawing/2014/main" id="{86EBAAF0-64B9-5C40-85BC-7B5E65B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333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81" name="Line 14">
                <a:extLst>
                  <a:ext uri="{FF2B5EF4-FFF2-40B4-BE49-F238E27FC236}">
                    <a16:creationId xmlns:a16="http://schemas.microsoft.com/office/drawing/2014/main" id="{96127248-69B3-8E44-B3AE-846FA2844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1D9D7CA2-2A97-B94B-B879-981C124C2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6" name="Group 105">
              <a:extLst>
                <a:ext uri="{FF2B5EF4-FFF2-40B4-BE49-F238E27FC236}">
                  <a16:creationId xmlns:a16="http://schemas.microsoft.com/office/drawing/2014/main" id="{FF6E02E0-D25B-7A41-86E8-73ABE986B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77" name="Line 90">
                <a:extLst>
                  <a:ext uri="{FF2B5EF4-FFF2-40B4-BE49-F238E27FC236}">
                    <a16:creationId xmlns:a16="http://schemas.microsoft.com/office/drawing/2014/main" id="{16DE60FC-C296-D449-9982-3F4F7FBD2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" name="Line 92">
                <a:extLst>
                  <a:ext uri="{FF2B5EF4-FFF2-40B4-BE49-F238E27FC236}">
                    <a16:creationId xmlns:a16="http://schemas.microsoft.com/office/drawing/2014/main" id="{31224BCF-B0FD-7847-9FD8-09F15ACB1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2" name="Group 123">
            <a:extLst>
              <a:ext uri="{FF2B5EF4-FFF2-40B4-BE49-F238E27FC236}">
                <a16:creationId xmlns:a16="http://schemas.microsoft.com/office/drawing/2014/main" id="{483ED641-152C-4849-9C88-C40ED6E25E2F}"/>
              </a:ext>
            </a:extLst>
          </p:cNvPr>
          <p:cNvGrpSpPr>
            <a:grpSpLocks/>
          </p:cNvGrpSpPr>
          <p:nvPr/>
        </p:nvGrpSpPr>
        <p:grpSpPr bwMode="auto">
          <a:xfrm>
            <a:off x="4020344" y="3639342"/>
            <a:ext cx="1549135" cy="250032"/>
            <a:chOff x="2512" y="2104"/>
            <a:chExt cx="1171" cy="189"/>
          </a:xfrm>
        </p:grpSpPr>
        <p:sp>
          <p:nvSpPr>
            <p:cNvPr id="83" name="Rectangle 124">
              <a:extLst>
                <a:ext uri="{FF2B5EF4-FFF2-40B4-BE49-F238E27FC236}">
                  <a16:creationId xmlns:a16="http://schemas.microsoft.com/office/drawing/2014/main" id="{CC041CEA-9E79-044C-833C-7DD14CB8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84" name="Rectangle 125">
              <a:extLst>
                <a:ext uri="{FF2B5EF4-FFF2-40B4-BE49-F238E27FC236}">
                  <a16:creationId xmlns:a16="http://schemas.microsoft.com/office/drawing/2014/main" id="{50B55572-23B8-004E-90EB-99152D8D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0CB101E6-8800-7A4F-BEC6-92F401155E0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3864"/>
            <a:ext cx="1967178" cy="314854"/>
            <a:chOff x="3168" y="1156"/>
            <a:chExt cx="1487" cy="238"/>
          </a:xfrm>
        </p:grpSpPr>
        <p:sp>
          <p:nvSpPr>
            <p:cNvPr id="86" name="Rectangle 109">
              <a:extLst>
                <a:ext uri="{FF2B5EF4-FFF2-40B4-BE49-F238E27FC236}">
                  <a16:creationId xmlns:a16="http://schemas.microsoft.com/office/drawing/2014/main" id="{4803BC58-CCB4-4642-8341-85FD919F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9657C92E-ABCC-B941-8DB6-2F9DA1E62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114">
            <a:extLst>
              <a:ext uri="{FF2B5EF4-FFF2-40B4-BE49-F238E27FC236}">
                <a16:creationId xmlns:a16="http://schemas.microsoft.com/office/drawing/2014/main" id="{79597E03-8FD1-E14B-83BF-B9BC4E652D4A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3779571"/>
            <a:ext cx="2413000" cy="1608667"/>
            <a:chOff x="3600" y="1440"/>
            <a:chExt cx="1824" cy="1216"/>
          </a:xfrm>
        </p:grpSpPr>
        <p:sp>
          <p:nvSpPr>
            <p:cNvPr id="89" name="AutoShape 42">
              <a:extLst>
                <a:ext uri="{FF2B5EF4-FFF2-40B4-BE49-F238E27FC236}">
                  <a16:creationId xmlns:a16="http://schemas.microsoft.com/office/drawing/2014/main" id="{49EAC078-C827-EC49-9509-62E1F1B33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DA2C546A-90C5-BC43-8B82-4E4817D76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Text Box 44">
              <a:extLst>
                <a:ext uri="{FF2B5EF4-FFF2-40B4-BE49-F238E27FC236}">
                  <a16:creationId xmlns:a16="http://schemas.microsoft.com/office/drawing/2014/main" id="{DBB57BF2-4FCD-6B4F-B013-09ACD6D6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2270"/>
              <a:ext cx="56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B49C4004-5885-0148-BD31-93CDA926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FB3ED-CFE5-2B45-AAF2-CF9F615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65" y="97976"/>
            <a:ext cx="7366000" cy="857189"/>
          </a:xfrm>
        </p:spPr>
        <p:txBody>
          <a:bodyPr>
            <a:normAutofit/>
          </a:bodyPr>
          <a:lstStyle/>
          <a:p>
            <a:r>
              <a:rPr lang="en-US" altLang="ko-KR" dirty="0"/>
              <a:t>Sharing a Segment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1143000" y="1193291"/>
            <a:ext cx="4224073" cy="330729"/>
            <a:chOff x="-34" y="1478"/>
            <a:chExt cx="3193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Process A: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759479" y="1524020"/>
            <a:ext cx="1016000" cy="10160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2267479" y="2032021"/>
            <a:ext cx="1579563" cy="1727729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775479" y="1333520"/>
            <a:ext cx="3492500" cy="1206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102615" y="1333520"/>
            <a:ext cx="1714500" cy="1854729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50053" y="3238521"/>
            <a:ext cx="1579563" cy="1727729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838980" y="3746520"/>
            <a:ext cx="1866636" cy="14605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192449" y="1333520"/>
            <a:ext cx="1075531" cy="24130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5" name="Group 28"/>
          <p:cNvGrpSpPr>
            <a:grpSpLocks/>
          </p:cNvGrpSpPr>
          <p:nvPr/>
        </p:nvGrpSpPr>
        <p:grpSpPr bwMode="auto">
          <a:xfrm>
            <a:off x="1143000" y="5189213"/>
            <a:ext cx="4224073" cy="330729"/>
            <a:chOff x="-34" y="1478"/>
            <a:chExt cx="3193" cy="250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Process B:</a:t>
              </a:r>
            </a:p>
          </p:txBody>
        </p:sp>
        <p:grpSp>
          <p:nvGrpSpPr>
            <p:cNvPr id="117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119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120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6F582-2D69-3645-9E04-107350F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B6EA-81FB-7842-8A66-D53B255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Segments &amp;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03-6675-5B4E-8319-FA2C7C16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245996"/>
            <a:ext cx="7958294" cy="3901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Good:</a:t>
            </a:r>
          </a:p>
          <a:p>
            <a:pPr lvl="1"/>
            <a:r>
              <a:rPr lang="en-US" dirty="0"/>
              <a:t>Just need one page table per segment, even if shared</a:t>
            </a:r>
          </a:p>
          <a:p>
            <a:pPr lvl="1"/>
            <a:r>
              <a:rPr lang="en-US" dirty="0"/>
              <a:t>Easy memory allocation (no external fragmentation)</a:t>
            </a:r>
          </a:p>
          <a:p>
            <a:pPr lvl="1"/>
            <a:r>
              <a:rPr lang="en-US" dirty="0"/>
              <a:t>Easy sharing of segments, just change segment table entry</a:t>
            </a:r>
          </a:p>
          <a:p>
            <a:pPr lvl="1"/>
            <a:r>
              <a:rPr lang="en-US" dirty="0"/>
              <a:t>Can still share at page granularity if necessary</a:t>
            </a:r>
          </a:p>
          <a:p>
            <a:pPr lvl="1"/>
            <a:endParaRPr lang="en-US" dirty="0"/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Overhead: 1 pointer per page</a:t>
            </a:r>
          </a:p>
          <a:p>
            <a:pPr lvl="1"/>
            <a:r>
              <a:rPr lang="en-US" dirty="0"/>
              <a:t>At least two </a:t>
            </a:r>
            <a:r>
              <a:rPr lang="en-US" i="1" dirty="0"/>
              <a:t>extra</a:t>
            </a:r>
            <a:r>
              <a:rPr lang="en-US" dirty="0"/>
              <a:t> lookups per memory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4A30-5C0B-3B43-9B75-42BF1B89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57249" y="1174710"/>
          <a:ext cx="7429502" cy="4319403"/>
        </p:xfrm>
        <a:graphic>
          <a:graphicData uri="http://schemas.openxmlformats.org/drawingml/2006/table">
            <a:tbl>
              <a:tblPr/>
              <a:tblGrid>
                <a:gridCol w="1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Advantages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Disadvantages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Simple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Segmentation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Fast context switching: Segment mapping maintained by CPU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External fragmentation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Paging (single-level page)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No external fragmentation, fast easy allocation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Large table size ~ virtual memory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Internal fragmentation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Paged segmentation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Table size ~ # of pages in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virtual memory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fast easy allocation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Multiple memory references per page access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Two-level pages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Inverted Table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Table size ~ # of pages in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physical memory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Hash function more complex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No cache locality of page table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CBE58-B99A-414F-B42C-FC2AC18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2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50FB2-0CF3-2B49-9DA0-CFD0CA29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171B-7FF3-E94A-B3B0-6175DC6D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03" y="785930"/>
            <a:ext cx="5087841" cy="34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6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7505-8048-A448-8AFB-19E8824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World: 32-bit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DF06-2CDC-5545-B288-9A256B82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both </a:t>
            </a:r>
            <a:r>
              <a:rPr lang="en-US" i="1" dirty="0"/>
              <a:t>segmentation </a:t>
            </a:r>
            <a:r>
              <a:rPr lang="en-US" dirty="0"/>
              <a:t>and </a:t>
            </a:r>
            <a:r>
              <a:rPr lang="en-US" i="1" dirty="0"/>
              <a:t>paging</a:t>
            </a:r>
            <a:endParaRPr lang="en-US" dirty="0"/>
          </a:p>
          <a:p>
            <a:r>
              <a:rPr lang="en-US" dirty="0"/>
              <a:t>Segmentation different from what we've described</a:t>
            </a:r>
          </a:p>
          <a:p>
            <a:pPr lvl="1"/>
            <a:r>
              <a:rPr lang="en-US" dirty="0"/>
              <a:t>Segment identified by </a:t>
            </a:r>
            <a:r>
              <a:rPr lang="en-US" i="1" dirty="0"/>
              <a:t>instruction</a:t>
            </a:r>
            <a:r>
              <a:rPr lang="en-US" dirty="0"/>
              <a:t>, not address</a:t>
            </a:r>
          </a:p>
          <a:p>
            <a:pPr lvl="1"/>
            <a:endParaRPr lang="en-US" dirty="0"/>
          </a:p>
          <a:p>
            <a:r>
              <a:rPr lang="en-US" dirty="0"/>
              <a:t>Note: x86 actually offers multiple modes of memory operation, we'll talk about common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CC061-75A1-3140-9CA2-53F57DE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645" y="2422495"/>
            <a:ext cx="8004614" cy="25397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Each process, kernel have a different address space</a:t>
            </a:r>
          </a:p>
          <a:p>
            <a:pPr lvl="1"/>
            <a:r>
              <a:rPr lang="en-US" altLang="ko-KR" dirty="0"/>
              <a:t>Address Space = All addresses a process can touch</a:t>
            </a:r>
          </a:p>
          <a:p>
            <a:r>
              <a:rPr lang="en-US" altLang="ko-KR" dirty="0"/>
              <a:t>Two views of memory: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View from the CPU – what the program sees </a:t>
            </a:r>
            <a:r>
              <a:rPr lang="en-US" altLang="ko-KR" b="1" dirty="0"/>
              <a:t>(virtual)</a:t>
            </a:r>
            <a:endParaRPr lang="en-US" altLang="ko-KR" dirty="0"/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View from physical memory </a:t>
            </a:r>
            <a:r>
              <a:rPr lang="en-US" altLang="ko-KR" b="1" dirty="0"/>
              <a:t>(physical)</a:t>
            </a:r>
            <a:endParaRPr lang="en-US" altLang="ko-KR" dirty="0"/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MMU is hardware that converts between the two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59264" y="1014870"/>
            <a:ext cx="4823354" cy="1234885"/>
            <a:chOff x="698" y="409"/>
            <a:chExt cx="4263" cy="1079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6191" tIns="38095" rIns="76191" bIns="3809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6191" tIns="38095" rIns="76191" bIns="3809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6191" tIns="38095" rIns="76191" bIns="3809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6191" tIns="38095" rIns="76191" bIns="3809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7580B-11D0-4545-A50A-63EBB71E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3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Real Example: Intel x86 (Old Days)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FA56F-0870-B348-8A7C-745675C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170438" y="1203203"/>
            <a:ext cx="3873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508260"/>
            <a:ext cx="2794000" cy="18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17624" y="4406646"/>
            <a:ext cx="3152813" cy="99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Today: Register points to segment table in physical memory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12771" y="857261"/>
            <a:ext cx="2588833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1587500" y="857260"/>
            <a:ext cx="2032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BB4-DB53-2240-9791-9195FC2D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D0F0-60FB-E74F-968F-CCC56E9A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segments: cs (code), ds (data), ss (stack),</a:t>
            </a:r>
            <a:br>
              <a:rPr lang="en-US" dirty="0"/>
            </a:br>
            <a:r>
              <a:rPr lang="en-US" dirty="0"/>
              <a:t>es, fs, </a:t>
            </a:r>
            <a:r>
              <a:rPr lang="en-US" dirty="0" err="1"/>
              <a:t>gs</a:t>
            </a:r>
            <a:r>
              <a:rPr lang="en-US" dirty="0"/>
              <a:t> (extras)</a:t>
            </a:r>
          </a:p>
          <a:p>
            <a:r>
              <a:rPr lang="en-US" dirty="0"/>
              <a:t>Instructions identify segment to use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 [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ax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Some instructions have default segments,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cs typeface="Consolas" panose="020B0609020204030204" pitchFamily="49" charset="0"/>
              </a:rPr>
              <a:t> always refer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cs typeface="Consolas" panose="020B0609020204030204" pitchFamily="49" charset="0"/>
              </a:rPr>
              <a:t> (stack)</a:t>
            </a:r>
          </a:p>
          <a:p>
            <a:r>
              <a:rPr lang="en-US" dirty="0">
                <a:cs typeface="Consolas" panose="020B0609020204030204" pitchFamily="49" charset="0"/>
              </a:rPr>
              <a:t>Underused in modern operating systems</a:t>
            </a:r>
          </a:p>
          <a:p>
            <a:r>
              <a:rPr lang="en-US" dirty="0">
                <a:cs typeface="Consolas" panose="020B0609020204030204" pitchFamily="49" charset="0"/>
              </a:rPr>
              <a:t>In 64-bit x86, only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</a:t>
            </a:r>
            <a:r>
              <a:rPr lang="en-US" dirty="0">
                <a:cs typeface="Consolas" panose="020B0609020204030204" pitchFamily="49" charset="0"/>
              </a:rPr>
              <a:t> support enforcement of base and 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DE94-EB75-C345-AD53-4C9F030A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50" y="0"/>
            <a:ext cx="7493000" cy="86285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333" dirty="0"/>
              <a:t>x86 Memory Model With Segmentation (32-bit)</a:t>
            </a:r>
          </a:p>
        </p:txBody>
      </p:sp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1326028" y="627530"/>
            <a:ext cx="6787123" cy="508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CC7DF-0749-A144-B34F-813F1D4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2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F9F3-65D1-4E4E-AD45-830C3C07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Ok…but it’s all about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DB0B-4186-574F-8F62-61AC5DF6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Remainder of today:</a:t>
            </a:r>
          </a:p>
          <a:p>
            <a:pPr lvl="1"/>
            <a:r>
              <a:rPr lang="en-US" dirty="0"/>
              <a:t>Making paged virtual memory usable</a:t>
            </a:r>
          </a:p>
          <a:p>
            <a:pPr lvl="1"/>
            <a:r>
              <a:rPr lang="en-US" dirty="0"/>
              <a:t>Enabling protection</a:t>
            </a:r>
          </a:p>
          <a:p>
            <a:pPr lvl="1"/>
            <a:r>
              <a:rPr lang="en-US" dirty="0"/>
              <a:t>Increasing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B92C-5F6F-AC47-BD8B-6085A02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7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077-FC72-AE4A-88DE-4184E0F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BADA-F9FC-D542-883B-7578D00B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we've said they contain a physical frame #</a:t>
            </a:r>
          </a:p>
          <a:p>
            <a:pPr lvl="1"/>
            <a:r>
              <a:rPr lang="en-US" dirty="0"/>
              <a:t>Or the frame # of a page table lower on the "tree"</a:t>
            </a:r>
          </a:p>
          <a:p>
            <a:r>
              <a:rPr lang="en-US" dirty="0"/>
              <a:t>But we want some extra information</a:t>
            </a:r>
          </a:p>
          <a:p>
            <a:r>
              <a:rPr lang="en-US" dirty="0"/>
              <a:t>Present/valid bit: indicate unallocated regions of physical address space</a:t>
            </a:r>
          </a:p>
          <a:p>
            <a:r>
              <a:rPr lang="en-US" dirty="0"/>
              <a:t>Protection bits, e.g. to set certain regions of memory to read-only for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81AD-91D2-FA43-9804-927C698B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3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236-F068-DB45-8BF9-C4AA16E7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x86 Page 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8288-6B46-D443-82E0-7BD6AB44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10/10/12 Split of Virtual Address</a:t>
            </a:r>
          </a:p>
          <a:p>
            <a:r>
              <a:rPr lang="en-US" dirty="0"/>
              <a:t>Top-level page tables called </a:t>
            </a:r>
            <a:r>
              <a:rPr lang="en-US" i="1" dirty="0"/>
              <a:t>directories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b="1" dirty="0"/>
          </a:p>
          <a:p>
            <a:r>
              <a:rPr lang="en-US" sz="2000" b="1" dirty="0"/>
              <a:t>PFN: Physical </a:t>
            </a:r>
            <a:r>
              <a:rPr lang="en-US" sz="2000" dirty="0"/>
              <a:t>Page number of page or next page table</a:t>
            </a:r>
          </a:p>
          <a:p>
            <a:r>
              <a:rPr lang="en-US" sz="2000" b="1" dirty="0"/>
              <a:t>P:</a:t>
            </a:r>
            <a:r>
              <a:rPr lang="en-US" sz="2000" dirty="0"/>
              <a:t> Present Bit (Is page mapping valid?)</a:t>
            </a:r>
          </a:p>
          <a:p>
            <a:r>
              <a:rPr lang="en-US" sz="2000" b="1" dirty="0"/>
              <a:t>W: </a:t>
            </a:r>
            <a:r>
              <a:rPr lang="en-US" sz="2000" dirty="0"/>
              <a:t>Is this page </a:t>
            </a:r>
            <a:r>
              <a:rPr lang="en-US" sz="2000" b="1" dirty="0"/>
              <a:t>writable?</a:t>
            </a:r>
            <a:endParaRPr lang="en-US" sz="2000" dirty="0"/>
          </a:p>
          <a:p>
            <a:r>
              <a:rPr lang="en-US" sz="2000" b="1" dirty="0"/>
              <a:t>U: </a:t>
            </a:r>
            <a:r>
              <a:rPr lang="en-US" sz="2000" dirty="0"/>
              <a:t>Can we access this page while in user mode?</a:t>
            </a:r>
          </a:p>
          <a:p>
            <a:r>
              <a:rPr lang="en-US" sz="2000" b="1" dirty="0"/>
              <a:t>A: </a:t>
            </a:r>
            <a:r>
              <a:rPr lang="en-US" sz="2000" dirty="0"/>
              <a:t>Set by hardware when page is first </a:t>
            </a:r>
            <a:r>
              <a:rPr lang="en-US" sz="2000" b="1" dirty="0"/>
              <a:t>accessed</a:t>
            </a:r>
            <a:endParaRPr lang="en-US" sz="2000" dirty="0"/>
          </a:p>
          <a:p>
            <a:r>
              <a:rPr lang="en-US" sz="2000" b="1" dirty="0"/>
              <a:t>D: </a:t>
            </a:r>
            <a:r>
              <a:rPr lang="en-US" sz="2000" dirty="0"/>
              <a:t>Page marked </a:t>
            </a:r>
            <a:r>
              <a:rPr lang="en-US" sz="2000" b="1" dirty="0"/>
              <a:t>dirty</a:t>
            </a:r>
            <a:r>
              <a:rPr lang="en-US" sz="2000" dirty="0"/>
              <a:t> if it is ever modified</a:t>
            </a:r>
          </a:p>
          <a:p>
            <a:r>
              <a:rPr lang="en-US" sz="2000" b="1" dirty="0"/>
              <a:t>PWT: Write-through</a:t>
            </a:r>
            <a:r>
              <a:rPr lang="en-US" sz="2000" dirty="0"/>
              <a:t> cache behavior</a:t>
            </a:r>
          </a:p>
          <a:p>
            <a:r>
              <a:rPr lang="en-US" sz="2000" b="1" dirty="0"/>
              <a:t>PCD: </a:t>
            </a:r>
            <a:r>
              <a:rPr lang="en-US" sz="2000" dirty="0"/>
              <a:t>Disable caching for this page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DC9FFF-8F04-D44D-A3CD-1F857E257810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837753"/>
            <a:ext cx="6413500" cy="813594"/>
            <a:chOff x="480" y="2304"/>
            <a:chExt cx="4848" cy="61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D3C4DA0-1A30-9C46-95E5-BC09522A2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Page Frame Number</a:t>
              </a:r>
            </a:p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874732D-727C-9F4E-BC9B-085D3916B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6DF5E3E-A6B7-184F-A047-62DABDC7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45D17E1-ADD8-A348-84F6-E5B48A74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L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6575785-2865-E14E-8C3C-C234414E3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90277DF-3B95-FC47-9D2A-AE0056A81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5B063BE-264C-2747-BFED-7F2BE73F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BE79772-6E7E-1343-9F31-772D26B2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latin typeface="Gill Sans MT" panose="020B0502020104020203" pitchFamily="34" charset="77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75D2518-111B-9945-B90E-990B4EB0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21AFBBF5-D458-C940-9873-08D10177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91F1836-B12E-E24F-882B-90F79F61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EA744E7-6B22-C241-9486-BFDE12873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CEFC655-1A87-F84A-9887-528EB418C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108D744-2E12-3748-B80A-E67F9BA6D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26B3E2FD-05EA-CF4A-AF2E-FE432EDBC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B1462059-9327-D14B-A210-4DEA77E26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69640BBE-D6D3-9B42-99AA-12CAD3A95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744556E-6061-4947-8631-28860DB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71B4D3B8-1110-8A47-A922-988C3D1B8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3942A42-AFE1-924A-A5DD-1056C442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B7526BAB-BB71-F94B-BAA6-C4BF0D84B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DB972027-DF2C-D743-80DB-0CAD91C49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31-12</a:t>
              </a:r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4EDAFC5-4D67-E646-A155-9F5A2CE3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3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FEE-9721-4F4D-A8A6-FB31F997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8164-B1C7-CB4B-88FF-ACA9AB2B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does it mean if a page table entry doesn't have the </a:t>
            </a:r>
            <a:r>
              <a:rPr lang="en-US" sz="2400" b="1" dirty="0"/>
              <a:t>valid (present) </a:t>
            </a:r>
            <a:r>
              <a:rPr lang="en-US" sz="2400" dirty="0"/>
              <a:t>bit set?</a:t>
            </a:r>
          </a:p>
          <a:p>
            <a:pPr lvl="1"/>
            <a:r>
              <a:rPr lang="en-US" sz="2000" dirty="0"/>
              <a:t>Region of address space is invalid </a:t>
            </a:r>
            <a:r>
              <a:rPr lang="en-US" sz="2000" i="1" dirty="0"/>
              <a:t>or</a:t>
            </a:r>
            <a:endParaRPr lang="en-US" sz="2000" dirty="0"/>
          </a:p>
          <a:p>
            <a:pPr lvl="1"/>
            <a:r>
              <a:rPr lang="en-US" sz="2000" dirty="0"/>
              <a:t>Page is not loaded and ready yet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program accesses an invalid PTE, OS gets an </a:t>
            </a:r>
            <a:r>
              <a:rPr lang="en-US" sz="2400" i="1" dirty="0"/>
              <a:t>exception </a:t>
            </a:r>
            <a:r>
              <a:rPr lang="en-US" sz="2400" dirty="0"/>
              <a:t>(a </a:t>
            </a:r>
            <a:r>
              <a:rPr lang="en-US" sz="2400" i="1" dirty="0"/>
              <a:t>page fault</a:t>
            </a:r>
            <a:r>
              <a:rPr lang="en-US" sz="2400" dirty="0"/>
              <a:t> or </a:t>
            </a:r>
            <a:r>
              <a:rPr lang="en-US" sz="2400" i="1" dirty="0"/>
              <a:t>protection fault</a:t>
            </a:r>
            <a:r>
              <a:rPr lang="en-US" sz="2400" dirty="0"/>
              <a:t>)</a:t>
            </a:r>
          </a:p>
          <a:p>
            <a:r>
              <a:rPr lang="en-US" sz="2400" dirty="0"/>
              <a:t>Options</a:t>
            </a:r>
          </a:p>
          <a:p>
            <a:pPr lvl="1"/>
            <a:r>
              <a:rPr lang="en-US" sz="2000" dirty="0"/>
              <a:t>Terminate program (access was actually invalid)</a:t>
            </a:r>
          </a:p>
          <a:p>
            <a:pPr lvl="1"/>
            <a:r>
              <a:rPr lang="en-US" sz="2000" b="1" dirty="0"/>
              <a:t>Get page ready and restart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57B3-81F0-6B41-B234-042E6465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6A5-8EA7-4546-A043-97421B72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Paging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A67B-1DEF-7644-9D51-5B705BF4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sz="2000" dirty="0"/>
              <a:t>Demand Paging: Swapping for pages</a:t>
            </a:r>
          </a:p>
          <a:p>
            <a:pPr lvl="1"/>
            <a:r>
              <a:rPr lang="en-US" sz="1800" dirty="0"/>
              <a:t>Keep only active pages in memory</a:t>
            </a:r>
          </a:p>
          <a:p>
            <a:pPr lvl="1"/>
            <a:r>
              <a:rPr lang="en-US" sz="1800" dirty="0"/>
              <a:t>Not common on modern systems, except perhaps when first loading program</a:t>
            </a:r>
          </a:p>
          <a:p>
            <a:pPr lvl="1"/>
            <a:r>
              <a:rPr lang="en-US" sz="1800" dirty="0"/>
              <a:t>Response: Load in page from disk, retry operation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sz="2000" dirty="0"/>
              <a:t>Copy on Write (remember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sz="2000" dirty="0"/>
              <a:t>?)</a:t>
            </a:r>
          </a:p>
          <a:p>
            <a:pPr lvl="1"/>
            <a:r>
              <a:rPr lang="en-US" sz="1800" dirty="0"/>
              <a:t>Temporarily mark pages as read-only</a:t>
            </a:r>
          </a:p>
          <a:p>
            <a:pPr lvl="1"/>
            <a:r>
              <a:rPr lang="en-US" sz="1800" dirty="0"/>
              <a:t>Allocate new pages when OS receives protection fault</a:t>
            </a:r>
          </a:p>
          <a:p>
            <a:pPr marL="428608" indent="-428608">
              <a:buFont typeface="+mj-lt"/>
              <a:buAutoNum type="arabicPeriod"/>
            </a:pPr>
            <a:r>
              <a:rPr lang="en-US" sz="2000" dirty="0"/>
              <a:t>Zero-Fill on Demand</a:t>
            </a:r>
          </a:p>
          <a:p>
            <a:pPr lvl="1"/>
            <a:r>
              <a:rPr lang="en-US" sz="1800" dirty="0"/>
              <a:t>Slow to overwrite new pages with all zeros</a:t>
            </a:r>
          </a:p>
          <a:p>
            <a:pPr lvl="1"/>
            <a:r>
              <a:rPr lang="en-US" sz="1800" dirty="0"/>
              <a:t>Page starts as invalid, zero it out when it's actually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B337E-8746-AD43-A116-6BFC5261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026547" y="1565938"/>
            <a:ext cx="1333500" cy="14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882463" y="242095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Happens in the MMU?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3941" y="3228959"/>
            <a:ext cx="7336118" cy="21176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667" b="1" dirty="0">
                <a:ea typeface="굴림" panose="020B0600000101010101" pitchFamily="34" charset="-127"/>
              </a:rPr>
              <a:t>Option 1: Hardware Traversal (e.g., x86)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Hardware reads page tables itself for translation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If we have a problem (e.g., page is marked invalid), invoke </a:t>
            </a:r>
            <a:r>
              <a:rPr lang="en-US" altLang="ko-KR" sz="2667" i="1" dirty="0">
                <a:ea typeface="굴림" panose="020B0600000101010101" pitchFamily="34" charset="-127"/>
              </a:rPr>
              <a:t>page fault handler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Handler (software) decides how to react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086901" y="1690292"/>
            <a:ext cx="4242594" cy="957792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667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333" b="0" dirty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7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111DB-9375-864F-BA74-1EAE9B8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4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026547" y="1565938"/>
            <a:ext cx="1333500" cy="14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882463" y="242095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Happens in the MMU?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3941" y="3228959"/>
            <a:ext cx="7336118" cy="211768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667" b="1" dirty="0">
                <a:ea typeface="굴림" panose="020B0600000101010101" pitchFamily="34" charset="-127"/>
              </a:rPr>
              <a:t>Option 2: Software Traversal (e.g., MIPS)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Look through page tables in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Software may generate page fault to run handler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086901" y="1690292"/>
            <a:ext cx="4242594" cy="957792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667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333" b="0" dirty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7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4F285-AA71-D444-91AF-E74670FE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49884"/>
            <a:ext cx="7683500" cy="4445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and Bound </a:t>
            </a:r>
            <a:r>
              <a:rPr lang="en-US" b="1" dirty="0"/>
              <a:t>w/ Translation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461000" y="825500"/>
            <a:ext cx="1778000" cy="4445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33746" y="889000"/>
            <a:ext cx="1587500" cy="1507583"/>
            <a:chOff x="3200400" y="1371600"/>
            <a:chExt cx="1628564" cy="2752978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597246" y="2653882"/>
            <a:ext cx="1524000" cy="1519678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67988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05447" cy="3889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5771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1"/>
              <a:ext cx="47998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84825" y="698500"/>
            <a:ext cx="1524000" cy="1519678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67988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05447" cy="3889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5771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1"/>
              <a:ext cx="47998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311746" y="6985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1746" y="5016501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11746" y="2540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08826" y="5715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2921000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9597" y="2338104"/>
            <a:ext cx="12080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921000" y="2645880"/>
            <a:ext cx="1524000" cy="317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35500" y="3111500"/>
            <a:ext cx="254000" cy="1905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921000" y="4064000"/>
            <a:ext cx="1524000" cy="317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4169" y="3756224"/>
            <a:ext cx="829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45000" y="2661556"/>
            <a:ext cx="1152246" cy="1430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2984501"/>
            <a:ext cx="381000" cy="4444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286000" y="3175000"/>
            <a:ext cx="228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079500" y="1132695"/>
            <a:ext cx="305325" cy="103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953000" y="3175000"/>
            <a:ext cx="6442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45000" y="2804630"/>
            <a:ext cx="182796" cy="244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3619500"/>
            <a:ext cx="381000" cy="4445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35500" y="368300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64000" y="3175000"/>
            <a:ext cx="563796" cy="5095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45000" y="3998905"/>
            <a:ext cx="182796" cy="22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079500" y="1143000"/>
            <a:ext cx="0" cy="184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175001" y="264588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11746" y="3937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1" y="4064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816254" y="4620930"/>
            <a:ext cx="4572000" cy="9525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cannot touch OS</a:t>
            </a:r>
          </a:p>
          <a:p>
            <a:r>
              <a:rPr lang="en-US" dirty="0">
                <a:solidFill>
                  <a:srgbClr val="FF0000"/>
                </a:solidFill>
              </a:rPr>
              <a:t>Program cannot touch other progs.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3901" y="268885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5392" y="290739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68461" y="312706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08826" y="20627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74BD5-577D-3047-9381-054E207C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8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6E3-DE05-F94F-A84A-FA971D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vs Hardware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112-5E04-9947-BA64-42F90C05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traversal is fast but inflexible</a:t>
            </a:r>
          </a:p>
          <a:p>
            <a:pPr lvl="1"/>
            <a:r>
              <a:rPr lang="en-US" dirty="0"/>
              <a:t>Hardware is already complex just to do basic lookup</a:t>
            </a:r>
          </a:p>
          <a:p>
            <a:r>
              <a:rPr lang="en-US" dirty="0"/>
              <a:t>Software traversal slower but much more customizable (a "simple" matter of code)</a:t>
            </a:r>
          </a:p>
          <a:p>
            <a:pPr lvl="1"/>
            <a:r>
              <a:rPr lang="en-US" dirty="0"/>
              <a:t>But every translation prompts a fault so we can invoke handler to traverse tables</a:t>
            </a:r>
          </a:p>
          <a:p>
            <a:endParaRPr lang="en-US" dirty="0"/>
          </a:p>
          <a:p>
            <a:r>
              <a:rPr lang="en-US" dirty="0"/>
              <a:t>In either case: </a:t>
            </a:r>
            <a:r>
              <a:rPr lang="en-US" i="1" dirty="0"/>
              <a:t>lots</a:t>
            </a:r>
            <a:r>
              <a:rPr lang="en-US" dirty="0"/>
              <a:t> of memory accesses, particularly for multi-level schemes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E73D-9A73-3A4D-A01F-912F0753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D211-8D7B-4A42-B22E-08E66069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Dual-Mode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D3EE-1EE0-CF41-88C8-E9580E0E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</a:t>
            </a:r>
            <a:r>
              <a:rPr lang="en-US" b="1" dirty="0"/>
              <a:t>cannot</a:t>
            </a:r>
            <a:r>
              <a:rPr lang="en-US" dirty="0"/>
              <a:t> modify its own page tables</a:t>
            </a:r>
          </a:p>
          <a:p>
            <a:pPr lvl="1"/>
            <a:r>
              <a:rPr lang="en-US" dirty="0"/>
              <a:t>Otherwise, it could access all physical memory</a:t>
            </a:r>
          </a:p>
          <a:p>
            <a:pPr lvl="1"/>
            <a:r>
              <a:rPr lang="en-US" dirty="0"/>
              <a:t>Even access or modify kernel</a:t>
            </a:r>
          </a:p>
          <a:p>
            <a:r>
              <a:rPr lang="en-US" dirty="0"/>
              <a:t>Hardware distinguishes between user mode and kernel mode with special CPU register</a:t>
            </a:r>
          </a:p>
          <a:p>
            <a:pPr lvl="1"/>
            <a:r>
              <a:rPr lang="en-US" b="1" dirty="0"/>
              <a:t>Protects Page Table Pointer</a:t>
            </a:r>
          </a:p>
          <a:p>
            <a:pPr lvl="1"/>
            <a:r>
              <a:rPr lang="en-US" dirty="0"/>
              <a:t>Kernel has to ensure contents of page tables themselves are not pointed to by any mapping</a:t>
            </a:r>
          </a:p>
          <a:p>
            <a:r>
              <a:rPr lang="en-US" dirty="0"/>
              <a:t>Remember: Page table can mark some frames as off limits for user-mode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07D48-7C20-254F-98C9-CCB2346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4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0DB6-CDB4-7740-AE87-663D4F5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5D8B-8592-7941-8E51-DE612A64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014884"/>
            <a:ext cx="8109020" cy="4558175"/>
          </a:xfrm>
        </p:spPr>
        <p:txBody>
          <a:bodyPr>
            <a:normAutofit/>
          </a:bodyPr>
          <a:lstStyle/>
          <a:p>
            <a:r>
              <a:rPr lang="en-US" sz="2400" dirty="0"/>
              <a:t>System calls are on example of a </a:t>
            </a:r>
            <a:r>
              <a:rPr lang="en-US" sz="2400" i="1" dirty="0"/>
              <a:t>synchronous exception </a:t>
            </a:r>
            <a:r>
              <a:rPr lang="en-US" sz="2400" dirty="0"/>
              <a:t>(a "trap" into the kernel)</a:t>
            </a:r>
          </a:p>
          <a:p>
            <a:r>
              <a:rPr lang="en-US" sz="2400" dirty="0"/>
              <a:t>Other exceptions: page fault, access fault, bus error</a:t>
            </a:r>
          </a:p>
          <a:p>
            <a:r>
              <a:rPr lang="en-US" sz="2400" b="1" dirty="0"/>
              <a:t>rerun</a:t>
            </a:r>
            <a:r>
              <a:rPr lang="en-US" sz="2400" dirty="0"/>
              <a:t> the triggering instruction</a:t>
            </a:r>
          </a:p>
          <a:p>
            <a:pPr lvl="1"/>
            <a:r>
              <a:rPr lang="en-US" sz="2000" dirty="0"/>
              <a:t>After fixing something</a:t>
            </a:r>
          </a:p>
          <a:p>
            <a:pPr lvl="1"/>
            <a:r>
              <a:rPr lang="en-US" sz="2000" dirty="0"/>
              <a:t>Relies on precise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5EB72-F80F-AC4F-8E30-7E46140ADF7A}"/>
              </a:ext>
            </a:extLst>
          </p:cNvPr>
          <p:cNvSpPr/>
          <p:nvPr/>
        </p:nvSpPr>
        <p:spPr>
          <a:xfrm>
            <a:off x="2419256" y="4085415"/>
            <a:ext cx="1240118" cy="567765"/>
          </a:xfrm>
          <a:prstGeom prst="rect">
            <a:avLst/>
          </a:prstGeom>
          <a:solidFill>
            <a:srgbClr val="BCFFB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1B5D7-EF53-964C-A4D1-61137D433061}"/>
              </a:ext>
            </a:extLst>
          </p:cNvPr>
          <p:cNvSpPr txBox="1"/>
          <p:nvPr/>
        </p:nvSpPr>
        <p:spPr>
          <a:xfrm>
            <a:off x="1552666" y="4176937"/>
            <a:ext cx="103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83866-4B9A-8F46-BAFF-0898FB739B6B}"/>
              </a:ext>
            </a:extLst>
          </p:cNvPr>
          <p:cNvSpPr txBox="1"/>
          <p:nvPr/>
        </p:nvSpPr>
        <p:spPr>
          <a:xfrm>
            <a:off x="1552666" y="4937775"/>
            <a:ext cx="103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5CD60-DB58-9947-BD28-C8E22B213D60}"/>
              </a:ext>
            </a:extLst>
          </p:cNvPr>
          <p:cNvSpPr txBox="1"/>
          <p:nvPr/>
        </p:nvSpPr>
        <p:spPr>
          <a:xfrm rot="16200000">
            <a:off x="3453306" y="3893297"/>
            <a:ext cx="110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Faulting Inst.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11F7D-0AD8-4644-803B-7CDA1CBF9500}"/>
              </a:ext>
            </a:extLst>
          </p:cNvPr>
          <p:cNvSpPr/>
          <p:nvPr/>
        </p:nvSpPr>
        <p:spPr>
          <a:xfrm>
            <a:off x="4252487" y="4846253"/>
            <a:ext cx="926352" cy="56776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Load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0B2B4-3EF8-534D-9EE1-0F2811B198A9}"/>
              </a:ext>
            </a:extLst>
          </p:cNvPr>
          <p:cNvSpPr/>
          <p:nvPr/>
        </p:nvSpPr>
        <p:spPr>
          <a:xfrm>
            <a:off x="5700978" y="4085415"/>
            <a:ext cx="1240118" cy="567765"/>
          </a:xfrm>
          <a:prstGeom prst="rect">
            <a:avLst/>
          </a:prstGeom>
          <a:solidFill>
            <a:srgbClr val="BCFFB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AFFA9-A045-C64A-8638-6706DA28A86E}"/>
              </a:ext>
            </a:extLst>
          </p:cNvPr>
          <p:cNvSpPr txBox="1"/>
          <p:nvPr/>
        </p:nvSpPr>
        <p:spPr>
          <a:xfrm rot="16200000">
            <a:off x="4802413" y="3895586"/>
            <a:ext cx="110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Faulting Inst.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BC631D-0A83-0F4C-98B5-0100C1C9DE8D}"/>
              </a:ext>
            </a:extLst>
          </p:cNvPr>
          <p:cNvCxnSpPr>
            <a:stCxn id="7" idx="1"/>
          </p:cNvCxnSpPr>
          <p:nvPr/>
        </p:nvCxnSpPr>
        <p:spPr>
          <a:xfrm>
            <a:off x="4005623" y="4799557"/>
            <a:ext cx="0" cy="614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B7813-7EF6-CE48-A811-645B8B33B714}"/>
              </a:ext>
            </a:extLst>
          </p:cNvPr>
          <p:cNvCxnSpPr>
            <a:cxnSpLocks/>
          </p:cNvCxnSpPr>
          <p:nvPr/>
        </p:nvCxnSpPr>
        <p:spPr>
          <a:xfrm flipH="1" flipV="1">
            <a:off x="5425704" y="4799556"/>
            <a:ext cx="1" cy="614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282CCA-A7DF-F048-A93E-B742620B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1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225B-596F-AA4A-9B30-D8603273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B2A-D757-A34C-A6C5-563A6BC9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1308756"/>
            <a:ext cx="8380326" cy="3889374"/>
          </a:xfrm>
        </p:spPr>
        <p:txBody>
          <a:bodyPr>
            <a:normAutofit/>
          </a:bodyPr>
          <a:lstStyle/>
          <a:p>
            <a:r>
              <a:rPr lang="en-US" sz="2667" b="1" dirty="0"/>
              <a:t>Definition: </a:t>
            </a:r>
            <a:r>
              <a:rPr lang="en-US" sz="2667" dirty="0"/>
              <a:t>Machine's state is as if the program executed up to the offending instruction</a:t>
            </a:r>
          </a:p>
          <a:p>
            <a:r>
              <a:rPr lang="en-US" sz="2667" dirty="0"/>
              <a:t>Hardware has to complete previous instructions</a:t>
            </a:r>
          </a:p>
          <a:p>
            <a:pPr lvl="1"/>
            <a:r>
              <a:rPr lang="en-US" sz="2333" dirty="0"/>
              <a:t>Remember pipelining</a:t>
            </a:r>
          </a:p>
          <a:p>
            <a:pPr lvl="1"/>
            <a:r>
              <a:rPr lang="en-US" sz="2333" dirty="0"/>
              <a:t>May need to revert side effects if instruction was partially executed</a:t>
            </a:r>
          </a:p>
          <a:p>
            <a:pPr lvl="1"/>
            <a:endParaRPr lang="en-US" sz="2333" dirty="0"/>
          </a:p>
          <a:p>
            <a:r>
              <a:rPr lang="en-US" sz="2667" dirty="0"/>
              <a:t>OS relies on hardware to enforce this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2EE8-C520-9044-9EB5-3FE3D744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5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C860-AD4A-884C-B420-6C13075B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Program: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E39-C49F-BE43-90D8-2B361AF9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08" indent="-428608">
              <a:buFont typeface="+mj-lt"/>
              <a:buAutoNum type="arabicPeriod"/>
            </a:pPr>
            <a:r>
              <a:rPr lang="en-US" dirty="0"/>
              <a:t>Allocate Process Control Block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Read (some of) program off disk and store in memory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Allocate Page Table</a:t>
            </a:r>
          </a:p>
          <a:p>
            <a:pPr lvl="1"/>
            <a:r>
              <a:rPr lang="en-US" dirty="0"/>
              <a:t>Set up entries for code so program can execute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Set up machine registers</a:t>
            </a:r>
          </a:p>
          <a:p>
            <a:pPr lvl="1"/>
            <a:r>
              <a:rPr lang="en-US" dirty="0"/>
              <a:t>Includes page table pointer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Set HW to user mode and jump to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CA1D5-B877-0848-901E-C88BC357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7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C3FB6-5446-2743-91B1-DF1B48B5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002BC-B2F9-0944-916D-AF11F2DF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17083"/>
            <a:ext cx="8189407" cy="41936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Cache: </a:t>
            </a:r>
            <a:r>
              <a:rPr lang="en-US" dirty="0"/>
              <a:t>Repository for copies that can be accessed more quickly than the originals</a:t>
            </a:r>
          </a:p>
          <a:p>
            <a:endParaRPr lang="en-US" sz="1333" dirty="0"/>
          </a:p>
          <a:p>
            <a:r>
              <a:rPr lang="en-US" dirty="0"/>
              <a:t>Goal: Improve </a:t>
            </a:r>
            <a:r>
              <a:rPr lang="en-US" b="1" dirty="0"/>
              <a:t>performance</a:t>
            </a:r>
          </a:p>
          <a:p>
            <a:endParaRPr lang="en-US" sz="1167" b="1" dirty="0"/>
          </a:p>
          <a:p>
            <a:r>
              <a:rPr lang="en-US" dirty="0"/>
              <a:t>We'll see lots of applications!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Address translations</a:t>
            </a:r>
          </a:p>
          <a:p>
            <a:pPr lvl="1"/>
            <a:r>
              <a:rPr lang="en-US" dirty="0"/>
              <a:t>File contents, file name to number mappings</a:t>
            </a:r>
          </a:p>
          <a:p>
            <a:pPr lvl="1"/>
            <a:r>
              <a:rPr lang="en-US" dirty="0"/>
              <a:t>DNS records (name to IP </a:t>
            </a:r>
            <a:r>
              <a:rPr lang="en-US" dirty="0" err="1"/>
              <a:t>addr</a:t>
            </a:r>
            <a:r>
              <a:rPr lang="en-US" dirty="0"/>
              <a:t> mappings)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E9ADA8-4974-E74F-8CED-280EC40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2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294" name="Group 326"/>
          <p:cNvGrpSpPr>
            <a:grpSpLocks/>
          </p:cNvGrpSpPr>
          <p:nvPr/>
        </p:nvGrpSpPr>
        <p:grpSpPr bwMode="auto">
          <a:xfrm>
            <a:off x="1957917" y="1781738"/>
            <a:ext cx="6424083" cy="2713303"/>
            <a:chOff x="904" y="1008"/>
            <a:chExt cx="4856" cy="2051"/>
          </a:xfrm>
        </p:grpSpPr>
        <p:sp>
          <p:nvSpPr>
            <p:cNvPr id="20777" name="Rectangle 238"/>
            <p:cNvSpPr>
              <a:spLocks noChangeArrowheads="1"/>
            </p:cNvSpPr>
            <p:nvPr/>
          </p:nvSpPr>
          <p:spPr bwMode="auto">
            <a:xfrm>
              <a:off x="904" y="3017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>
                <a:latin typeface="Gill Sans Light"/>
                <a:cs typeface="Gill Sans Light"/>
              </a:endParaRPr>
            </a:p>
          </p:txBody>
        </p:sp>
        <p:grpSp>
          <p:nvGrpSpPr>
            <p:cNvPr id="20778" name="Group 323"/>
            <p:cNvGrpSpPr>
              <a:grpSpLocks/>
            </p:cNvGrpSpPr>
            <p:nvPr/>
          </p:nvGrpSpPr>
          <p:grpSpPr bwMode="auto">
            <a:xfrm>
              <a:off x="924" y="1008"/>
              <a:ext cx="4836" cy="2035"/>
              <a:chOff x="924" y="1008"/>
              <a:chExt cx="4836" cy="2035"/>
            </a:xfrm>
          </p:grpSpPr>
          <p:grpSp>
            <p:nvGrpSpPr>
              <p:cNvPr id="20779" name="Group 316"/>
              <p:cNvGrpSpPr>
                <a:grpSpLocks/>
              </p:cNvGrpSpPr>
              <p:nvPr/>
            </p:nvGrpSpPr>
            <p:grpSpPr bwMode="auto">
              <a:xfrm>
                <a:off x="924" y="1182"/>
                <a:ext cx="3651" cy="1861"/>
                <a:chOff x="924" y="1182"/>
                <a:chExt cx="3651" cy="1861"/>
              </a:xfrm>
            </p:grpSpPr>
            <p:sp>
              <p:nvSpPr>
                <p:cNvPr id="20783" name="Freeform 236"/>
                <p:cNvSpPr>
                  <a:spLocks/>
                </p:cNvSpPr>
                <p:nvPr/>
              </p:nvSpPr>
              <p:spPr bwMode="auto">
                <a:xfrm>
                  <a:off x="924" y="1226"/>
                  <a:ext cx="3385" cy="1817"/>
                </a:xfrm>
                <a:custGeom>
                  <a:avLst/>
                  <a:gdLst>
                    <a:gd name="T0" fmla="*/ 0 w 3385"/>
                    <a:gd name="T1" fmla="*/ 1816 h 1817"/>
                    <a:gd name="T2" fmla="*/ 168 w 3385"/>
                    <a:gd name="T3" fmla="*/ 1752 h 1817"/>
                    <a:gd name="T4" fmla="*/ 344 w 3385"/>
                    <a:gd name="T5" fmla="*/ 1696 h 1817"/>
                    <a:gd name="T6" fmla="*/ 512 w 3385"/>
                    <a:gd name="T7" fmla="*/ 1640 h 1817"/>
                    <a:gd name="T8" fmla="*/ 680 w 3385"/>
                    <a:gd name="T9" fmla="*/ 1576 h 1817"/>
                    <a:gd name="T10" fmla="*/ 848 w 3385"/>
                    <a:gd name="T11" fmla="*/ 1520 h 1817"/>
                    <a:gd name="T12" fmla="*/ 1016 w 3385"/>
                    <a:gd name="T13" fmla="*/ 1456 h 1817"/>
                    <a:gd name="T14" fmla="*/ 1184 w 3385"/>
                    <a:gd name="T15" fmla="*/ 1400 h 1817"/>
                    <a:gd name="T16" fmla="*/ 1352 w 3385"/>
                    <a:gd name="T17" fmla="*/ 1296 h 1817"/>
                    <a:gd name="T18" fmla="*/ 1528 w 3385"/>
                    <a:gd name="T19" fmla="*/ 1184 h 1817"/>
                    <a:gd name="T20" fmla="*/ 1696 w 3385"/>
                    <a:gd name="T21" fmla="*/ 1080 h 1817"/>
                    <a:gd name="T22" fmla="*/ 1864 w 3385"/>
                    <a:gd name="T23" fmla="*/ 968 h 1817"/>
                    <a:gd name="T24" fmla="*/ 2032 w 3385"/>
                    <a:gd name="T25" fmla="*/ 864 h 1817"/>
                    <a:gd name="T26" fmla="*/ 2200 w 3385"/>
                    <a:gd name="T27" fmla="*/ 752 h 1817"/>
                    <a:gd name="T28" fmla="*/ 2368 w 3385"/>
                    <a:gd name="T29" fmla="*/ 648 h 1817"/>
                    <a:gd name="T30" fmla="*/ 2536 w 3385"/>
                    <a:gd name="T31" fmla="*/ 536 h 1817"/>
                    <a:gd name="T32" fmla="*/ 2712 w 3385"/>
                    <a:gd name="T33" fmla="*/ 432 h 1817"/>
                    <a:gd name="T34" fmla="*/ 2880 w 3385"/>
                    <a:gd name="T35" fmla="*/ 328 h 1817"/>
                    <a:gd name="T36" fmla="*/ 3048 w 3385"/>
                    <a:gd name="T37" fmla="*/ 216 h 1817"/>
                    <a:gd name="T38" fmla="*/ 3216 w 3385"/>
                    <a:gd name="T39" fmla="*/ 112 h 1817"/>
                    <a:gd name="T40" fmla="*/ 3384 w 3385"/>
                    <a:gd name="T41" fmla="*/ 0 h 18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385" h="1817">
                      <a:moveTo>
                        <a:pt x="0" y="1816"/>
                      </a:moveTo>
                      <a:lnTo>
                        <a:pt x="168" y="1752"/>
                      </a:lnTo>
                      <a:lnTo>
                        <a:pt x="344" y="1696"/>
                      </a:lnTo>
                      <a:lnTo>
                        <a:pt x="512" y="1640"/>
                      </a:lnTo>
                      <a:lnTo>
                        <a:pt x="680" y="1576"/>
                      </a:lnTo>
                      <a:lnTo>
                        <a:pt x="848" y="1520"/>
                      </a:lnTo>
                      <a:lnTo>
                        <a:pt x="1016" y="1456"/>
                      </a:lnTo>
                      <a:lnTo>
                        <a:pt x="1184" y="1400"/>
                      </a:lnTo>
                      <a:lnTo>
                        <a:pt x="1352" y="1296"/>
                      </a:lnTo>
                      <a:lnTo>
                        <a:pt x="1528" y="1184"/>
                      </a:lnTo>
                      <a:lnTo>
                        <a:pt x="1696" y="1080"/>
                      </a:lnTo>
                      <a:lnTo>
                        <a:pt x="1864" y="968"/>
                      </a:lnTo>
                      <a:lnTo>
                        <a:pt x="2032" y="864"/>
                      </a:lnTo>
                      <a:lnTo>
                        <a:pt x="2200" y="752"/>
                      </a:lnTo>
                      <a:lnTo>
                        <a:pt x="2368" y="648"/>
                      </a:lnTo>
                      <a:lnTo>
                        <a:pt x="2536" y="536"/>
                      </a:lnTo>
                      <a:lnTo>
                        <a:pt x="2712" y="432"/>
                      </a:lnTo>
                      <a:lnTo>
                        <a:pt x="2880" y="328"/>
                      </a:lnTo>
                      <a:lnTo>
                        <a:pt x="3048" y="216"/>
                      </a:lnTo>
                      <a:lnTo>
                        <a:pt x="3216" y="112"/>
                      </a:lnTo>
                      <a:lnTo>
                        <a:pt x="3384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4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72" y="2953"/>
                  <a:ext cx="32" cy="4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5" name="Rectangle 240"/>
                <p:cNvSpPr>
                  <a:spLocks noChangeArrowheads="1"/>
                </p:cNvSpPr>
                <p:nvPr/>
              </p:nvSpPr>
              <p:spPr bwMode="auto">
                <a:xfrm>
                  <a:off x="1248" y="290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6" name="Rectangle 241"/>
                <p:cNvSpPr>
                  <a:spLocks noChangeArrowheads="1"/>
                </p:cNvSpPr>
                <p:nvPr/>
              </p:nvSpPr>
              <p:spPr bwMode="auto">
                <a:xfrm>
                  <a:off x="1416" y="284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7" name="Rectangle 242"/>
                <p:cNvSpPr>
                  <a:spLocks noChangeArrowheads="1"/>
                </p:cNvSpPr>
                <p:nvPr/>
              </p:nvSpPr>
              <p:spPr bwMode="auto">
                <a:xfrm>
                  <a:off x="1584" y="278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8" name="Rectangle 243"/>
                <p:cNvSpPr>
                  <a:spLocks noChangeArrowheads="1"/>
                </p:cNvSpPr>
                <p:nvPr/>
              </p:nvSpPr>
              <p:spPr bwMode="auto">
                <a:xfrm>
                  <a:off x="1752" y="272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9" name="Rectangle 244"/>
                <p:cNvSpPr>
                  <a:spLocks noChangeArrowheads="1"/>
                </p:cNvSpPr>
                <p:nvPr/>
              </p:nvSpPr>
              <p:spPr bwMode="auto">
                <a:xfrm>
                  <a:off x="1920" y="266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0" name="Rectangle 245"/>
                <p:cNvSpPr>
                  <a:spLocks noChangeArrowheads="1"/>
                </p:cNvSpPr>
                <p:nvPr/>
              </p:nvSpPr>
              <p:spPr bwMode="auto">
                <a:xfrm>
                  <a:off x="2088" y="260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1" name="Rectangle 246"/>
                <p:cNvSpPr>
                  <a:spLocks noChangeArrowheads="1"/>
                </p:cNvSpPr>
                <p:nvPr/>
              </p:nvSpPr>
              <p:spPr bwMode="auto">
                <a:xfrm>
                  <a:off x="2256" y="250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2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32" y="2390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3" name="Rectangle 248"/>
                <p:cNvSpPr>
                  <a:spLocks noChangeArrowheads="1"/>
                </p:cNvSpPr>
                <p:nvPr/>
              </p:nvSpPr>
              <p:spPr bwMode="auto">
                <a:xfrm>
                  <a:off x="2600" y="228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4" name="Rectangle 249"/>
                <p:cNvSpPr>
                  <a:spLocks noChangeArrowheads="1"/>
                </p:cNvSpPr>
                <p:nvPr/>
              </p:nvSpPr>
              <p:spPr bwMode="auto">
                <a:xfrm>
                  <a:off x="2768" y="217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5" name="Rectangle 250"/>
                <p:cNvSpPr>
                  <a:spLocks noChangeArrowheads="1"/>
                </p:cNvSpPr>
                <p:nvPr/>
              </p:nvSpPr>
              <p:spPr bwMode="auto">
                <a:xfrm>
                  <a:off x="2936" y="2070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6" name="Rectangle 251"/>
                <p:cNvSpPr>
                  <a:spLocks noChangeArrowheads="1"/>
                </p:cNvSpPr>
                <p:nvPr/>
              </p:nvSpPr>
              <p:spPr bwMode="auto">
                <a:xfrm>
                  <a:off x="3104" y="195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7" name="Rectangle 252"/>
                <p:cNvSpPr>
                  <a:spLocks noChangeArrowheads="1"/>
                </p:cNvSpPr>
                <p:nvPr/>
              </p:nvSpPr>
              <p:spPr bwMode="auto">
                <a:xfrm>
                  <a:off x="3272" y="185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8" name="Rectangle 253"/>
                <p:cNvSpPr>
                  <a:spLocks noChangeArrowheads="1"/>
                </p:cNvSpPr>
                <p:nvPr/>
              </p:nvSpPr>
              <p:spPr bwMode="auto">
                <a:xfrm>
                  <a:off x="3440" y="174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9" name="Rectangle 254"/>
                <p:cNvSpPr>
                  <a:spLocks noChangeArrowheads="1"/>
                </p:cNvSpPr>
                <p:nvPr/>
              </p:nvSpPr>
              <p:spPr bwMode="auto">
                <a:xfrm>
                  <a:off x="3616" y="163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0" name="Rectangle 255"/>
                <p:cNvSpPr>
                  <a:spLocks noChangeArrowheads="1"/>
                </p:cNvSpPr>
                <p:nvPr/>
              </p:nvSpPr>
              <p:spPr bwMode="auto">
                <a:xfrm>
                  <a:off x="3784" y="153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1" name="Rectangle 256"/>
                <p:cNvSpPr>
                  <a:spLocks noChangeArrowheads="1"/>
                </p:cNvSpPr>
                <p:nvPr/>
              </p:nvSpPr>
              <p:spPr bwMode="auto">
                <a:xfrm>
                  <a:off x="3952" y="142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2" name="Rectangle 257"/>
                <p:cNvSpPr>
                  <a:spLocks noChangeArrowheads="1"/>
                </p:cNvSpPr>
                <p:nvPr/>
              </p:nvSpPr>
              <p:spPr bwMode="auto">
                <a:xfrm>
                  <a:off x="4120" y="131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3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88" y="120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4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07" y="1182"/>
                  <a:ext cx="268" cy="1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833" b="0">
                      <a:solidFill>
                        <a:srgbClr val="000000"/>
                      </a:solidFill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CPU</a:t>
                  </a:r>
                </a:p>
              </p:txBody>
            </p:sp>
          </p:grpSp>
          <p:grpSp>
            <p:nvGrpSpPr>
              <p:cNvPr id="20780" name="Group 319"/>
              <p:cNvGrpSpPr>
                <a:grpSpLocks/>
              </p:cNvGrpSpPr>
              <p:nvPr/>
            </p:nvGrpSpPr>
            <p:grpSpPr bwMode="auto">
              <a:xfrm>
                <a:off x="4353" y="1008"/>
                <a:ext cx="1407" cy="754"/>
                <a:chOff x="4353" y="1008"/>
                <a:chExt cx="1358" cy="754"/>
              </a:xfrm>
            </p:grpSpPr>
            <p:sp>
              <p:nvSpPr>
                <p:cNvPr id="20781" name="Rectangle 2"/>
                <p:cNvSpPr>
                  <a:spLocks noChangeArrowheads="1"/>
                </p:cNvSpPr>
                <p:nvPr/>
              </p:nvSpPr>
              <p:spPr bwMode="auto">
                <a:xfrm>
                  <a:off x="4679" y="1008"/>
                  <a:ext cx="1032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µProc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60%/yr.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(2X/1.5yr)</a:t>
                  </a:r>
                </a:p>
              </p:txBody>
            </p:sp>
            <p:sp>
              <p:nvSpPr>
                <p:cNvPr id="20782" name="Arc 306"/>
                <p:cNvSpPr>
                  <a:spLocks/>
                </p:cNvSpPr>
                <p:nvPr/>
              </p:nvSpPr>
              <p:spPr bwMode="auto">
                <a:xfrm>
                  <a:off x="4353" y="1069"/>
                  <a:ext cx="352" cy="118"/>
                </a:xfrm>
                <a:custGeom>
                  <a:avLst/>
                  <a:gdLst>
                    <a:gd name="T0" fmla="*/ 0 w 21600"/>
                    <a:gd name="T1" fmla="*/ 118 h 21600"/>
                    <a:gd name="T2" fmla="*/ 351 w 21600"/>
                    <a:gd name="T3" fmla="*/ 0 h 21600"/>
                    <a:gd name="T4" fmla="*/ 352 w 21600"/>
                    <a:gd name="T5" fmla="*/ 11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724293" name="Group 325"/>
          <p:cNvGrpSpPr>
            <a:grpSpLocks/>
          </p:cNvGrpSpPr>
          <p:nvPr/>
        </p:nvGrpSpPr>
        <p:grpSpPr bwMode="auto">
          <a:xfrm>
            <a:off x="1957917" y="3707904"/>
            <a:ext cx="6359261" cy="997479"/>
            <a:chOff x="904" y="2464"/>
            <a:chExt cx="4807" cy="754"/>
          </a:xfrm>
        </p:grpSpPr>
        <p:grpSp>
          <p:nvGrpSpPr>
            <p:cNvPr id="20749" name="Group 317"/>
            <p:cNvGrpSpPr>
              <a:grpSpLocks/>
            </p:cNvGrpSpPr>
            <p:nvPr/>
          </p:nvGrpSpPr>
          <p:grpSpPr bwMode="auto">
            <a:xfrm>
              <a:off x="904" y="2662"/>
              <a:ext cx="3416" cy="397"/>
              <a:chOff x="904" y="2662"/>
              <a:chExt cx="3416" cy="397"/>
            </a:xfrm>
          </p:grpSpPr>
          <p:sp>
            <p:nvSpPr>
              <p:cNvPr id="20755" name="Freeform 237"/>
              <p:cNvSpPr>
                <a:spLocks/>
              </p:cNvSpPr>
              <p:nvPr/>
            </p:nvSpPr>
            <p:spPr bwMode="auto">
              <a:xfrm>
                <a:off x="924" y="2682"/>
                <a:ext cx="3385" cy="361"/>
              </a:xfrm>
              <a:custGeom>
                <a:avLst/>
                <a:gdLst>
                  <a:gd name="T0" fmla="*/ 0 w 3385"/>
                  <a:gd name="T1" fmla="*/ 360 h 361"/>
                  <a:gd name="T2" fmla="*/ 168 w 3385"/>
                  <a:gd name="T3" fmla="*/ 344 h 361"/>
                  <a:gd name="T4" fmla="*/ 344 w 3385"/>
                  <a:gd name="T5" fmla="*/ 320 h 361"/>
                  <a:gd name="T6" fmla="*/ 512 w 3385"/>
                  <a:gd name="T7" fmla="*/ 304 h 361"/>
                  <a:gd name="T8" fmla="*/ 680 w 3385"/>
                  <a:gd name="T9" fmla="*/ 288 h 361"/>
                  <a:gd name="T10" fmla="*/ 848 w 3385"/>
                  <a:gd name="T11" fmla="*/ 272 h 361"/>
                  <a:gd name="T12" fmla="*/ 1016 w 3385"/>
                  <a:gd name="T13" fmla="*/ 248 h 361"/>
                  <a:gd name="T14" fmla="*/ 1184 w 3385"/>
                  <a:gd name="T15" fmla="*/ 232 h 361"/>
                  <a:gd name="T16" fmla="*/ 1352 w 3385"/>
                  <a:gd name="T17" fmla="*/ 216 h 361"/>
                  <a:gd name="T18" fmla="*/ 1528 w 3385"/>
                  <a:gd name="T19" fmla="*/ 200 h 361"/>
                  <a:gd name="T20" fmla="*/ 1696 w 3385"/>
                  <a:gd name="T21" fmla="*/ 176 h 361"/>
                  <a:gd name="T22" fmla="*/ 1864 w 3385"/>
                  <a:gd name="T23" fmla="*/ 160 h 361"/>
                  <a:gd name="T24" fmla="*/ 2032 w 3385"/>
                  <a:gd name="T25" fmla="*/ 144 h 361"/>
                  <a:gd name="T26" fmla="*/ 2200 w 3385"/>
                  <a:gd name="T27" fmla="*/ 128 h 361"/>
                  <a:gd name="T28" fmla="*/ 2368 w 3385"/>
                  <a:gd name="T29" fmla="*/ 104 h 361"/>
                  <a:gd name="T30" fmla="*/ 2536 w 3385"/>
                  <a:gd name="T31" fmla="*/ 88 h 361"/>
                  <a:gd name="T32" fmla="*/ 2712 w 3385"/>
                  <a:gd name="T33" fmla="*/ 72 h 361"/>
                  <a:gd name="T34" fmla="*/ 2880 w 3385"/>
                  <a:gd name="T35" fmla="*/ 56 h 361"/>
                  <a:gd name="T36" fmla="*/ 3048 w 3385"/>
                  <a:gd name="T37" fmla="*/ 32 h 361"/>
                  <a:gd name="T38" fmla="*/ 3216 w 3385"/>
                  <a:gd name="T39" fmla="*/ 16 h 361"/>
                  <a:gd name="T40" fmla="*/ 3384 w 3385"/>
                  <a:gd name="T41" fmla="*/ 0 h 3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85" h="361">
                    <a:moveTo>
                      <a:pt x="0" y="360"/>
                    </a:moveTo>
                    <a:lnTo>
                      <a:pt x="168" y="344"/>
                    </a:lnTo>
                    <a:lnTo>
                      <a:pt x="344" y="320"/>
                    </a:lnTo>
                    <a:lnTo>
                      <a:pt x="512" y="304"/>
                    </a:lnTo>
                    <a:lnTo>
                      <a:pt x="680" y="288"/>
                    </a:lnTo>
                    <a:lnTo>
                      <a:pt x="848" y="272"/>
                    </a:lnTo>
                    <a:lnTo>
                      <a:pt x="1016" y="248"/>
                    </a:lnTo>
                    <a:lnTo>
                      <a:pt x="1184" y="232"/>
                    </a:lnTo>
                    <a:lnTo>
                      <a:pt x="1352" y="216"/>
                    </a:lnTo>
                    <a:lnTo>
                      <a:pt x="1528" y="200"/>
                    </a:lnTo>
                    <a:lnTo>
                      <a:pt x="1696" y="176"/>
                    </a:lnTo>
                    <a:lnTo>
                      <a:pt x="1864" y="160"/>
                    </a:lnTo>
                    <a:lnTo>
                      <a:pt x="2032" y="144"/>
                    </a:lnTo>
                    <a:lnTo>
                      <a:pt x="2200" y="128"/>
                    </a:lnTo>
                    <a:lnTo>
                      <a:pt x="2368" y="104"/>
                    </a:lnTo>
                    <a:lnTo>
                      <a:pt x="2536" y="88"/>
                    </a:lnTo>
                    <a:lnTo>
                      <a:pt x="2712" y="72"/>
                    </a:lnTo>
                    <a:lnTo>
                      <a:pt x="2880" y="56"/>
                    </a:lnTo>
                    <a:lnTo>
                      <a:pt x="3048" y="32"/>
                    </a:lnTo>
                    <a:lnTo>
                      <a:pt x="3216" y="16"/>
                    </a:lnTo>
                    <a:lnTo>
                      <a:pt x="3384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20756" name="Rectangle 259"/>
              <p:cNvSpPr>
                <a:spLocks noChangeArrowheads="1"/>
              </p:cNvSpPr>
              <p:nvPr/>
            </p:nvSpPr>
            <p:spPr bwMode="auto">
              <a:xfrm>
                <a:off x="904" y="3017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7" name="Rectangle 260"/>
              <p:cNvSpPr>
                <a:spLocks noChangeArrowheads="1"/>
              </p:cNvSpPr>
              <p:nvPr/>
            </p:nvSpPr>
            <p:spPr bwMode="auto">
              <a:xfrm>
                <a:off x="1072" y="3001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8" name="Rectangle 261"/>
              <p:cNvSpPr>
                <a:spLocks noChangeArrowheads="1"/>
              </p:cNvSpPr>
              <p:nvPr/>
            </p:nvSpPr>
            <p:spPr bwMode="auto">
              <a:xfrm>
                <a:off x="1248" y="2977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9" name="Rectangle 262"/>
              <p:cNvSpPr>
                <a:spLocks noChangeArrowheads="1"/>
              </p:cNvSpPr>
              <p:nvPr/>
            </p:nvSpPr>
            <p:spPr bwMode="auto">
              <a:xfrm>
                <a:off x="1416" y="2961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0" name="Rectangle 263"/>
              <p:cNvSpPr>
                <a:spLocks noChangeArrowheads="1"/>
              </p:cNvSpPr>
              <p:nvPr/>
            </p:nvSpPr>
            <p:spPr bwMode="auto">
              <a:xfrm>
                <a:off x="1584" y="2945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1" name="Rectangle 264"/>
              <p:cNvSpPr>
                <a:spLocks noChangeArrowheads="1"/>
              </p:cNvSpPr>
              <p:nvPr/>
            </p:nvSpPr>
            <p:spPr bwMode="auto">
              <a:xfrm>
                <a:off x="1752" y="2929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2" name="Rectangle 265"/>
              <p:cNvSpPr>
                <a:spLocks noChangeArrowheads="1"/>
              </p:cNvSpPr>
              <p:nvPr/>
            </p:nvSpPr>
            <p:spPr bwMode="auto">
              <a:xfrm>
                <a:off x="1920" y="2905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3" name="Rectangle 266"/>
              <p:cNvSpPr>
                <a:spLocks noChangeArrowheads="1"/>
              </p:cNvSpPr>
              <p:nvPr/>
            </p:nvSpPr>
            <p:spPr bwMode="auto">
              <a:xfrm>
                <a:off x="2088" y="289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4" name="Rectangle 267"/>
              <p:cNvSpPr>
                <a:spLocks noChangeArrowheads="1"/>
              </p:cNvSpPr>
              <p:nvPr/>
            </p:nvSpPr>
            <p:spPr bwMode="auto">
              <a:xfrm>
                <a:off x="2256" y="287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5" name="Rectangle 268"/>
              <p:cNvSpPr>
                <a:spLocks noChangeArrowheads="1"/>
              </p:cNvSpPr>
              <p:nvPr/>
            </p:nvSpPr>
            <p:spPr bwMode="auto">
              <a:xfrm>
                <a:off x="2432" y="286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6" name="Rectangle 269"/>
              <p:cNvSpPr>
                <a:spLocks noChangeArrowheads="1"/>
              </p:cNvSpPr>
              <p:nvPr/>
            </p:nvSpPr>
            <p:spPr bwMode="auto">
              <a:xfrm>
                <a:off x="2600" y="283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7" name="Rectangle 270"/>
              <p:cNvSpPr>
                <a:spLocks noChangeArrowheads="1"/>
              </p:cNvSpPr>
              <p:nvPr/>
            </p:nvSpPr>
            <p:spPr bwMode="auto">
              <a:xfrm>
                <a:off x="2768" y="282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8" name="Rectangle 271"/>
              <p:cNvSpPr>
                <a:spLocks noChangeArrowheads="1"/>
              </p:cNvSpPr>
              <p:nvPr/>
            </p:nvSpPr>
            <p:spPr bwMode="auto">
              <a:xfrm>
                <a:off x="2936" y="2806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9" name="Rectangle 272"/>
              <p:cNvSpPr>
                <a:spLocks noChangeArrowheads="1"/>
              </p:cNvSpPr>
              <p:nvPr/>
            </p:nvSpPr>
            <p:spPr bwMode="auto">
              <a:xfrm>
                <a:off x="3104" y="2790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0" name="Rectangle 273"/>
              <p:cNvSpPr>
                <a:spLocks noChangeArrowheads="1"/>
              </p:cNvSpPr>
              <p:nvPr/>
            </p:nvSpPr>
            <p:spPr bwMode="auto">
              <a:xfrm>
                <a:off x="3272" y="2766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1" name="Rectangle 274"/>
              <p:cNvSpPr>
                <a:spLocks noChangeArrowheads="1"/>
              </p:cNvSpPr>
              <p:nvPr/>
            </p:nvSpPr>
            <p:spPr bwMode="auto">
              <a:xfrm>
                <a:off x="3440" y="2750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2" name="Rectangle 275"/>
              <p:cNvSpPr>
                <a:spLocks noChangeArrowheads="1"/>
              </p:cNvSpPr>
              <p:nvPr/>
            </p:nvSpPr>
            <p:spPr bwMode="auto">
              <a:xfrm>
                <a:off x="3616" y="273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3" name="Rectangle 276"/>
              <p:cNvSpPr>
                <a:spLocks noChangeArrowheads="1"/>
              </p:cNvSpPr>
              <p:nvPr/>
            </p:nvSpPr>
            <p:spPr bwMode="auto">
              <a:xfrm>
                <a:off x="3784" y="271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4" name="Rectangle 277"/>
              <p:cNvSpPr>
                <a:spLocks noChangeArrowheads="1"/>
              </p:cNvSpPr>
              <p:nvPr/>
            </p:nvSpPr>
            <p:spPr bwMode="auto">
              <a:xfrm>
                <a:off x="3952" y="269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5" name="Rectangle 278"/>
              <p:cNvSpPr>
                <a:spLocks noChangeArrowheads="1"/>
              </p:cNvSpPr>
              <p:nvPr/>
            </p:nvSpPr>
            <p:spPr bwMode="auto">
              <a:xfrm>
                <a:off x="4120" y="267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6" name="Rectangle 279"/>
              <p:cNvSpPr>
                <a:spLocks noChangeArrowheads="1"/>
              </p:cNvSpPr>
              <p:nvPr/>
            </p:nvSpPr>
            <p:spPr bwMode="auto">
              <a:xfrm>
                <a:off x="4288" y="266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750" name="Group 324"/>
            <p:cNvGrpSpPr>
              <a:grpSpLocks/>
            </p:cNvGrpSpPr>
            <p:nvPr/>
          </p:nvGrpSpPr>
          <p:grpSpPr bwMode="auto">
            <a:xfrm>
              <a:off x="4235" y="2464"/>
              <a:ext cx="1476" cy="754"/>
              <a:chOff x="4235" y="2464"/>
              <a:chExt cx="1476" cy="754"/>
            </a:xfrm>
          </p:grpSpPr>
          <p:grpSp>
            <p:nvGrpSpPr>
              <p:cNvPr id="20751" name="Group 321"/>
              <p:cNvGrpSpPr>
                <a:grpSpLocks/>
              </p:cNvGrpSpPr>
              <p:nvPr/>
            </p:nvGrpSpPr>
            <p:grpSpPr bwMode="auto">
              <a:xfrm>
                <a:off x="4353" y="2464"/>
                <a:ext cx="1358" cy="754"/>
                <a:chOff x="4353" y="2464"/>
                <a:chExt cx="1358" cy="754"/>
              </a:xfrm>
            </p:grpSpPr>
            <p:sp>
              <p:nvSpPr>
                <p:cNvPr id="20753" name="Rectangle 3"/>
                <p:cNvSpPr>
                  <a:spLocks noChangeArrowheads="1"/>
                </p:cNvSpPr>
                <p:nvPr/>
              </p:nvSpPr>
              <p:spPr bwMode="auto">
                <a:xfrm>
                  <a:off x="4657" y="2464"/>
                  <a:ext cx="1054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DRAM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9%/yr.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(2X/10 yrs)</a:t>
                  </a:r>
                </a:p>
              </p:txBody>
            </p:sp>
            <p:sp>
              <p:nvSpPr>
                <p:cNvPr id="20754" name="Arc 4"/>
                <p:cNvSpPr>
                  <a:spLocks/>
                </p:cNvSpPr>
                <p:nvPr/>
              </p:nvSpPr>
              <p:spPr bwMode="auto">
                <a:xfrm>
                  <a:off x="4353" y="2557"/>
                  <a:ext cx="352" cy="118"/>
                </a:xfrm>
                <a:custGeom>
                  <a:avLst/>
                  <a:gdLst>
                    <a:gd name="T0" fmla="*/ 0 w 21600"/>
                    <a:gd name="T1" fmla="*/ 118 h 21600"/>
                    <a:gd name="T2" fmla="*/ 351 w 21600"/>
                    <a:gd name="T3" fmla="*/ 0 h 21600"/>
                    <a:gd name="T4" fmla="*/ 352 w 21600"/>
                    <a:gd name="T5" fmla="*/ 11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20752" name="Rectangle 304"/>
              <p:cNvSpPr>
                <a:spLocks noChangeArrowheads="1"/>
              </p:cNvSpPr>
              <p:nvPr/>
            </p:nvSpPr>
            <p:spPr bwMode="auto">
              <a:xfrm>
                <a:off x="4235" y="2742"/>
                <a:ext cx="337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833" b="0">
                    <a:solidFill>
                      <a:srgbClr val="000000"/>
                    </a:solidFill>
                    <a:latin typeface="Gill Sans Light"/>
                    <a:ea typeface="굴림" panose="020B0600000101010101" pitchFamily="34" charset="-127"/>
                    <a:cs typeface="Gill Sans Light"/>
                  </a:rPr>
                  <a:t>DRAM</a:t>
                </a:r>
              </a:p>
            </p:txBody>
          </p:sp>
        </p:grpSp>
      </p:grp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211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218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224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230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37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243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249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56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>
            <a:off x="262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268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75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281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287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294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300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306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>
            <a:off x="313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319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325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>
            <a:off x="332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>
            <a:off x="338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5" name="Line 26"/>
          <p:cNvSpPr>
            <a:spLocks noChangeShapeType="1"/>
          </p:cNvSpPr>
          <p:nvPr/>
        </p:nvSpPr>
        <p:spPr bwMode="auto">
          <a:xfrm>
            <a:off x="345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>
            <a:off x="351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>
            <a:off x="357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>
            <a:off x="364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9" name="Line 30"/>
          <p:cNvSpPr>
            <a:spLocks noChangeShapeType="1"/>
          </p:cNvSpPr>
          <p:nvPr/>
        </p:nvSpPr>
        <p:spPr bwMode="auto">
          <a:xfrm>
            <a:off x="370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>
            <a:off x="376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1" name="Line 32"/>
          <p:cNvSpPr>
            <a:spLocks noChangeShapeType="1"/>
          </p:cNvSpPr>
          <p:nvPr/>
        </p:nvSpPr>
        <p:spPr bwMode="auto">
          <a:xfrm>
            <a:off x="383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2" name="Line 33"/>
          <p:cNvSpPr>
            <a:spLocks noChangeShapeType="1"/>
          </p:cNvSpPr>
          <p:nvPr/>
        </p:nvSpPr>
        <p:spPr bwMode="auto">
          <a:xfrm>
            <a:off x="389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3" name="Line 34"/>
          <p:cNvSpPr>
            <a:spLocks noChangeShapeType="1"/>
          </p:cNvSpPr>
          <p:nvPr/>
        </p:nvSpPr>
        <p:spPr bwMode="auto">
          <a:xfrm>
            <a:off x="395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4" name="Line 35"/>
          <p:cNvSpPr>
            <a:spLocks noChangeShapeType="1"/>
          </p:cNvSpPr>
          <p:nvPr/>
        </p:nvSpPr>
        <p:spPr bwMode="auto">
          <a:xfrm>
            <a:off x="402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408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6" name="Line 37"/>
          <p:cNvSpPr>
            <a:spLocks noChangeShapeType="1"/>
          </p:cNvSpPr>
          <p:nvPr/>
        </p:nvSpPr>
        <p:spPr bwMode="auto">
          <a:xfrm>
            <a:off x="414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7" name="Line 38"/>
          <p:cNvSpPr>
            <a:spLocks noChangeShapeType="1"/>
          </p:cNvSpPr>
          <p:nvPr/>
        </p:nvSpPr>
        <p:spPr bwMode="auto">
          <a:xfrm>
            <a:off x="421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8" name="Line 39"/>
          <p:cNvSpPr>
            <a:spLocks noChangeShapeType="1"/>
          </p:cNvSpPr>
          <p:nvPr/>
        </p:nvSpPr>
        <p:spPr bwMode="auto">
          <a:xfrm>
            <a:off x="427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9" name="Line 40"/>
          <p:cNvSpPr>
            <a:spLocks noChangeShapeType="1"/>
          </p:cNvSpPr>
          <p:nvPr/>
        </p:nvSpPr>
        <p:spPr bwMode="auto">
          <a:xfrm>
            <a:off x="433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0" name="Line 41"/>
          <p:cNvSpPr>
            <a:spLocks noChangeShapeType="1"/>
          </p:cNvSpPr>
          <p:nvPr/>
        </p:nvSpPr>
        <p:spPr bwMode="auto">
          <a:xfrm>
            <a:off x="440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1" name="Line 42"/>
          <p:cNvSpPr>
            <a:spLocks noChangeShapeType="1"/>
          </p:cNvSpPr>
          <p:nvPr/>
        </p:nvSpPr>
        <p:spPr bwMode="auto">
          <a:xfrm>
            <a:off x="446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2" name="Line 43"/>
          <p:cNvSpPr>
            <a:spLocks noChangeShapeType="1"/>
          </p:cNvSpPr>
          <p:nvPr/>
        </p:nvSpPr>
        <p:spPr bwMode="auto">
          <a:xfrm>
            <a:off x="452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3" name="Line 44"/>
          <p:cNvSpPr>
            <a:spLocks noChangeShapeType="1"/>
          </p:cNvSpPr>
          <p:nvPr/>
        </p:nvSpPr>
        <p:spPr bwMode="auto">
          <a:xfrm>
            <a:off x="459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4" name="Line 45"/>
          <p:cNvSpPr>
            <a:spLocks noChangeShapeType="1"/>
          </p:cNvSpPr>
          <p:nvPr/>
        </p:nvSpPr>
        <p:spPr bwMode="auto">
          <a:xfrm>
            <a:off x="465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5" name="Line 46"/>
          <p:cNvSpPr>
            <a:spLocks noChangeShapeType="1"/>
          </p:cNvSpPr>
          <p:nvPr/>
        </p:nvSpPr>
        <p:spPr bwMode="auto">
          <a:xfrm>
            <a:off x="472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6" name="Line 47"/>
          <p:cNvSpPr>
            <a:spLocks noChangeShapeType="1"/>
          </p:cNvSpPr>
          <p:nvPr/>
        </p:nvSpPr>
        <p:spPr bwMode="auto">
          <a:xfrm>
            <a:off x="478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7" name="Line 48"/>
          <p:cNvSpPr>
            <a:spLocks noChangeShapeType="1"/>
          </p:cNvSpPr>
          <p:nvPr/>
        </p:nvSpPr>
        <p:spPr bwMode="auto">
          <a:xfrm>
            <a:off x="484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8" name="Line 49"/>
          <p:cNvSpPr>
            <a:spLocks noChangeShapeType="1"/>
          </p:cNvSpPr>
          <p:nvPr/>
        </p:nvSpPr>
        <p:spPr bwMode="auto">
          <a:xfrm>
            <a:off x="491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9" name="Line 50"/>
          <p:cNvSpPr>
            <a:spLocks noChangeShapeType="1"/>
          </p:cNvSpPr>
          <p:nvPr/>
        </p:nvSpPr>
        <p:spPr bwMode="auto">
          <a:xfrm>
            <a:off x="497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0" name="Line 51"/>
          <p:cNvSpPr>
            <a:spLocks noChangeShapeType="1"/>
          </p:cNvSpPr>
          <p:nvPr/>
        </p:nvSpPr>
        <p:spPr bwMode="auto">
          <a:xfrm>
            <a:off x="503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1" name="Line 52"/>
          <p:cNvSpPr>
            <a:spLocks noChangeShapeType="1"/>
          </p:cNvSpPr>
          <p:nvPr/>
        </p:nvSpPr>
        <p:spPr bwMode="auto">
          <a:xfrm>
            <a:off x="510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2" name="Line 53"/>
          <p:cNvSpPr>
            <a:spLocks noChangeShapeType="1"/>
          </p:cNvSpPr>
          <p:nvPr/>
        </p:nvSpPr>
        <p:spPr bwMode="auto">
          <a:xfrm>
            <a:off x="516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3" name="Line 54"/>
          <p:cNvSpPr>
            <a:spLocks noChangeShapeType="1"/>
          </p:cNvSpPr>
          <p:nvPr/>
        </p:nvSpPr>
        <p:spPr bwMode="auto">
          <a:xfrm>
            <a:off x="522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4" name="Line 55"/>
          <p:cNvSpPr>
            <a:spLocks noChangeShapeType="1"/>
          </p:cNvSpPr>
          <p:nvPr/>
        </p:nvSpPr>
        <p:spPr bwMode="auto">
          <a:xfrm>
            <a:off x="529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5" name="Line 56"/>
          <p:cNvSpPr>
            <a:spLocks noChangeShapeType="1"/>
          </p:cNvSpPr>
          <p:nvPr/>
        </p:nvSpPr>
        <p:spPr bwMode="auto">
          <a:xfrm>
            <a:off x="535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6" name="Line 57"/>
          <p:cNvSpPr>
            <a:spLocks noChangeShapeType="1"/>
          </p:cNvSpPr>
          <p:nvPr/>
        </p:nvSpPr>
        <p:spPr bwMode="auto">
          <a:xfrm>
            <a:off x="541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7" name="Line 58"/>
          <p:cNvSpPr>
            <a:spLocks noChangeShapeType="1"/>
          </p:cNvSpPr>
          <p:nvPr/>
        </p:nvSpPr>
        <p:spPr bwMode="auto">
          <a:xfrm>
            <a:off x="548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8" name="Line 59"/>
          <p:cNvSpPr>
            <a:spLocks noChangeShapeType="1"/>
          </p:cNvSpPr>
          <p:nvPr/>
        </p:nvSpPr>
        <p:spPr bwMode="auto">
          <a:xfrm>
            <a:off x="554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9" name="Line 60"/>
          <p:cNvSpPr>
            <a:spLocks noChangeShapeType="1"/>
          </p:cNvSpPr>
          <p:nvPr/>
        </p:nvSpPr>
        <p:spPr bwMode="auto">
          <a:xfrm>
            <a:off x="560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0" name="Line 61"/>
          <p:cNvSpPr>
            <a:spLocks noChangeShapeType="1"/>
          </p:cNvSpPr>
          <p:nvPr/>
        </p:nvSpPr>
        <p:spPr bwMode="auto">
          <a:xfrm>
            <a:off x="567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1" name="Line 62"/>
          <p:cNvSpPr>
            <a:spLocks noChangeShapeType="1"/>
          </p:cNvSpPr>
          <p:nvPr/>
        </p:nvSpPr>
        <p:spPr bwMode="auto">
          <a:xfrm>
            <a:off x="573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2" name="Line 63"/>
          <p:cNvSpPr>
            <a:spLocks noChangeShapeType="1"/>
          </p:cNvSpPr>
          <p:nvPr/>
        </p:nvSpPr>
        <p:spPr bwMode="auto">
          <a:xfrm>
            <a:off x="579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3" name="Line 64"/>
          <p:cNvSpPr>
            <a:spLocks noChangeShapeType="1"/>
          </p:cNvSpPr>
          <p:nvPr/>
        </p:nvSpPr>
        <p:spPr bwMode="auto">
          <a:xfrm>
            <a:off x="586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4" name="Line 65"/>
          <p:cNvSpPr>
            <a:spLocks noChangeShapeType="1"/>
          </p:cNvSpPr>
          <p:nvPr/>
        </p:nvSpPr>
        <p:spPr bwMode="auto">
          <a:xfrm>
            <a:off x="592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5" name="Line 66"/>
          <p:cNvSpPr>
            <a:spLocks noChangeShapeType="1"/>
          </p:cNvSpPr>
          <p:nvPr/>
        </p:nvSpPr>
        <p:spPr bwMode="auto">
          <a:xfrm>
            <a:off x="599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6" name="Line 67"/>
          <p:cNvSpPr>
            <a:spLocks noChangeShapeType="1"/>
          </p:cNvSpPr>
          <p:nvPr/>
        </p:nvSpPr>
        <p:spPr bwMode="auto">
          <a:xfrm>
            <a:off x="605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7" name="Line 68"/>
          <p:cNvSpPr>
            <a:spLocks noChangeShapeType="1"/>
          </p:cNvSpPr>
          <p:nvPr/>
        </p:nvSpPr>
        <p:spPr bwMode="auto">
          <a:xfrm>
            <a:off x="611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8" name="Line 69"/>
          <p:cNvSpPr>
            <a:spLocks noChangeShapeType="1"/>
          </p:cNvSpPr>
          <p:nvPr/>
        </p:nvSpPr>
        <p:spPr bwMode="auto">
          <a:xfrm>
            <a:off x="618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9" name="Line 70"/>
          <p:cNvSpPr>
            <a:spLocks noChangeShapeType="1"/>
          </p:cNvSpPr>
          <p:nvPr/>
        </p:nvSpPr>
        <p:spPr bwMode="auto">
          <a:xfrm>
            <a:off x="624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0" name="Line 71"/>
          <p:cNvSpPr>
            <a:spLocks noChangeShapeType="1"/>
          </p:cNvSpPr>
          <p:nvPr/>
        </p:nvSpPr>
        <p:spPr bwMode="auto">
          <a:xfrm>
            <a:off x="630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1" name="Line 72"/>
          <p:cNvSpPr>
            <a:spLocks noChangeShapeType="1"/>
          </p:cNvSpPr>
          <p:nvPr/>
        </p:nvSpPr>
        <p:spPr bwMode="auto">
          <a:xfrm>
            <a:off x="637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2" name="Line 73"/>
          <p:cNvSpPr>
            <a:spLocks noChangeShapeType="1"/>
          </p:cNvSpPr>
          <p:nvPr/>
        </p:nvSpPr>
        <p:spPr bwMode="auto">
          <a:xfrm>
            <a:off x="643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3" name="Line 74"/>
          <p:cNvSpPr>
            <a:spLocks noChangeShapeType="1"/>
          </p:cNvSpPr>
          <p:nvPr/>
        </p:nvSpPr>
        <p:spPr bwMode="auto">
          <a:xfrm>
            <a:off x="211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4" name="Line 75"/>
          <p:cNvSpPr>
            <a:spLocks noChangeShapeType="1"/>
          </p:cNvSpPr>
          <p:nvPr/>
        </p:nvSpPr>
        <p:spPr bwMode="auto">
          <a:xfrm>
            <a:off x="218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5" name="Line 76"/>
          <p:cNvSpPr>
            <a:spLocks noChangeShapeType="1"/>
          </p:cNvSpPr>
          <p:nvPr/>
        </p:nvSpPr>
        <p:spPr bwMode="auto">
          <a:xfrm>
            <a:off x="224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6" name="Line 77"/>
          <p:cNvSpPr>
            <a:spLocks noChangeShapeType="1"/>
          </p:cNvSpPr>
          <p:nvPr/>
        </p:nvSpPr>
        <p:spPr bwMode="auto">
          <a:xfrm>
            <a:off x="230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7" name="Line 78"/>
          <p:cNvSpPr>
            <a:spLocks noChangeShapeType="1"/>
          </p:cNvSpPr>
          <p:nvPr/>
        </p:nvSpPr>
        <p:spPr bwMode="auto">
          <a:xfrm>
            <a:off x="237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8" name="Line 79"/>
          <p:cNvSpPr>
            <a:spLocks noChangeShapeType="1"/>
          </p:cNvSpPr>
          <p:nvPr/>
        </p:nvSpPr>
        <p:spPr bwMode="auto">
          <a:xfrm>
            <a:off x="243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9" name="Line 80"/>
          <p:cNvSpPr>
            <a:spLocks noChangeShapeType="1"/>
          </p:cNvSpPr>
          <p:nvPr/>
        </p:nvSpPr>
        <p:spPr bwMode="auto">
          <a:xfrm>
            <a:off x="249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0" name="Line 81"/>
          <p:cNvSpPr>
            <a:spLocks noChangeShapeType="1"/>
          </p:cNvSpPr>
          <p:nvPr/>
        </p:nvSpPr>
        <p:spPr bwMode="auto">
          <a:xfrm>
            <a:off x="256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1" name="Line 82"/>
          <p:cNvSpPr>
            <a:spLocks noChangeShapeType="1"/>
          </p:cNvSpPr>
          <p:nvPr/>
        </p:nvSpPr>
        <p:spPr bwMode="auto">
          <a:xfrm>
            <a:off x="262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2" name="Line 83"/>
          <p:cNvSpPr>
            <a:spLocks noChangeShapeType="1"/>
          </p:cNvSpPr>
          <p:nvPr/>
        </p:nvSpPr>
        <p:spPr bwMode="auto">
          <a:xfrm>
            <a:off x="268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3" name="Line 84"/>
          <p:cNvSpPr>
            <a:spLocks noChangeShapeType="1"/>
          </p:cNvSpPr>
          <p:nvPr/>
        </p:nvSpPr>
        <p:spPr bwMode="auto">
          <a:xfrm>
            <a:off x="275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4" name="Line 85"/>
          <p:cNvSpPr>
            <a:spLocks noChangeShapeType="1"/>
          </p:cNvSpPr>
          <p:nvPr/>
        </p:nvSpPr>
        <p:spPr bwMode="auto">
          <a:xfrm>
            <a:off x="281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5" name="Line 86"/>
          <p:cNvSpPr>
            <a:spLocks noChangeShapeType="1"/>
          </p:cNvSpPr>
          <p:nvPr/>
        </p:nvSpPr>
        <p:spPr bwMode="auto">
          <a:xfrm>
            <a:off x="287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6" name="Line 87"/>
          <p:cNvSpPr>
            <a:spLocks noChangeShapeType="1"/>
          </p:cNvSpPr>
          <p:nvPr/>
        </p:nvSpPr>
        <p:spPr bwMode="auto">
          <a:xfrm>
            <a:off x="294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7" name="Line 88"/>
          <p:cNvSpPr>
            <a:spLocks noChangeShapeType="1"/>
          </p:cNvSpPr>
          <p:nvPr/>
        </p:nvSpPr>
        <p:spPr bwMode="auto">
          <a:xfrm>
            <a:off x="300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8" name="Line 89"/>
          <p:cNvSpPr>
            <a:spLocks noChangeShapeType="1"/>
          </p:cNvSpPr>
          <p:nvPr/>
        </p:nvSpPr>
        <p:spPr bwMode="auto">
          <a:xfrm>
            <a:off x="306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9" name="Line 90"/>
          <p:cNvSpPr>
            <a:spLocks noChangeShapeType="1"/>
          </p:cNvSpPr>
          <p:nvPr/>
        </p:nvSpPr>
        <p:spPr bwMode="auto">
          <a:xfrm>
            <a:off x="313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0" name="Line 91"/>
          <p:cNvSpPr>
            <a:spLocks noChangeShapeType="1"/>
          </p:cNvSpPr>
          <p:nvPr/>
        </p:nvSpPr>
        <p:spPr bwMode="auto">
          <a:xfrm>
            <a:off x="319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1" name="Line 92"/>
          <p:cNvSpPr>
            <a:spLocks noChangeShapeType="1"/>
          </p:cNvSpPr>
          <p:nvPr/>
        </p:nvSpPr>
        <p:spPr bwMode="auto">
          <a:xfrm>
            <a:off x="325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2" name="Line 93"/>
          <p:cNvSpPr>
            <a:spLocks noChangeShapeType="1"/>
          </p:cNvSpPr>
          <p:nvPr/>
        </p:nvSpPr>
        <p:spPr bwMode="auto">
          <a:xfrm>
            <a:off x="332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3" name="Line 94"/>
          <p:cNvSpPr>
            <a:spLocks noChangeShapeType="1"/>
          </p:cNvSpPr>
          <p:nvPr/>
        </p:nvSpPr>
        <p:spPr bwMode="auto">
          <a:xfrm>
            <a:off x="338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4" name="Line 95"/>
          <p:cNvSpPr>
            <a:spLocks noChangeShapeType="1"/>
          </p:cNvSpPr>
          <p:nvPr/>
        </p:nvSpPr>
        <p:spPr bwMode="auto">
          <a:xfrm>
            <a:off x="345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5" name="Line 96"/>
          <p:cNvSpPr>
            <a:spLocks noChangeShapeType="1"/>
          </p:cNvSpPr>
          <p:nvPr/>
        </p:nvSpPr>
        <p:spPr bwMode="auto">
          <a:xfrm>
            <a:off x="351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6" name="Line 97"/>
          <p:cNvSpPr>
            <a:spLocks noChangeShapeType="1"/>
          </p:cNvSpPr>
          <p:nvPr/>
        </p:nvSpPr>
        <p:spPr bwMode="auto">
          <a:xfrm>
            <a:off x="357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7" name="Line 98"/>
          <p:cNvSpPr>
            <a:spLocks noChangeShapeType="1"/>
          </p:cNvSpPr>
          <p:nvPr/>
        </p:nvSpPr>
        <p:spPr bwMode="auto">
          <a:xfrm>
            <a:off x="364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8" name="Line 99"/>
          <p:cNvSpPr>
            <a:spLocks noChangeShapeType="1"/>
          </p:cNvSpPr>
          <p:nvPr/>
        </p:nvSpPr>
        <p:spPr bwMode="auto">
          <a:xfrm>
            <a:off x="370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9" name="Line 100"/>
          <p:cNvSpPr>
            <a:spLocks noChangeShapeType="1"/>
          </p:cNvSpPr>
          <p:nvPr/>
        </p:nvSpPr>
        <p:spPr bwMode="auto">
          <a:xfrm>
            <a:off x="376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0" name="Line 101"/>
          <p:cNvSpPr>
            <a:spLocks noChangeShapeType="1"/>
          </p:cNvSpPr>
          <p:nvPr/>
        </p:nvSpPr>
        <p:spPr bwMode="auto">
          <a:xfrm>
            <a:off x="383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1" name="Line 102"/>
          <p:cNvSpPr>
            <a:spLocks noChangeShapeType="1"/>
          </p:cNvSpPr>
          <p:nvPr/>
        </p:nvSpPr>
        <p:spPr bwMode="auto">
          <a:xfrm>
            <a:off x="389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2" name="Line 103"/>
          <p:cNvSpPr>
            <a:spLocks noChangeShapeType="1"/>
          </p:cNvSpPr>
          <p:nvPr/>
        </p:nvSpPr>
        <p:spPr bwMode="auto">
          <a:xfrm>
            <a:off x="395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3" name="Line 104"/>
          <p:cNvSpPr>
            <a:spLocks noChangeShapeType="1"/>
          </p:cNvSpPr>
          <p:nvPr/>
        </p:nvSpPr>
        <p:spPr bwMode="auto">
          <a:xfrm>
            <a:off x="402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4" name="Line 105"/>
          <p:cNvSpPr>
            <a:spLocks noChangeShapeType="1"/>
          </p:cNvSpPr>
          <p:nvPr/>
        </p:nvSpPr>
        <p:spPr bwMode="auto">
          <a:xfrm>
            <a:off x="408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5" name="Line 106"/>
          <p:cNvSpPr>
            <a:spLocks noChangeShapeType="1"/>
          </p:cNvSpPr>
          <p:nvPr/>
        </p:nvSpPr>
        <p:spPr bwMode="auto">
          <a:xfrm>
            <a:off x="414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6" name="Line 107"/>
          <p:cNvSpPr>
            <a:spLocks noChangeShapeType="1"/>
          </p:cNvSpPr>
          <p:nvPr/>
        </p:nvSpPr>
        <p:spPr bwMode="auto">
          <a:xfrm>
            <a:off x="421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7" name="Line 108"/>
          <p:cNvSpPr>
            <a:spLocks noChangeShapeType="1"/>
          </p:cNvSpPr>
          <p:nvPr/>
        </p:nvSpPr>
        <p:spPr bwMode="auto">
          <a:xfrm>
            <a:off x="427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8" name="Line 109"/>
          <p:cNvSpPr>
            <a:spLocks noChangeShapeType="1"/>
          </p:cNvSpPr>
          <p:nvPr/>
        </p:nvSpPr>
        <p:spPr bwMode="auto">
          <a:xfrm>
            <a:off x="433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9" name="Line 110"/>
          <p:cNvSpPr>
            <a:spLocks noChangeShapeType="1"/>
          </p:cNvSpPr>
          <p:nvPr/>
        </p:nvSpPr>
        <p:spPr bwMode="auto">
          <a:xfrm>
            <a:off x="440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0" name="Line 111"/>
          <p:cNvSpPr>
            <a:spLocks noChangeShapeType="1"/>
          </p:cNvSpPr>
          <p:nvPr/>
        </p:nvSpPr>
        <p:spPr bwMode="auto">
          <a:xfrm>
            <a:off x="446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1" name="Line 112"/>
          <p:cNvSpPr>
            <a:spLocks noChangeShapeType="1"/>
          </p:cNvSpPr>
          <p:nvPr/>
        </p:nvSpPr>
        <p:spPr bwMode="auto">
          <a:xfrm>
            <a:off x="452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2" name="Line 113"/>
          <p:cNvSpPr>
            <a:spLocks noChangeShapeType="1"/>
          </p:cNvSpPr>
          <p:nvPr/>
        </p:nvSpPr>
        <p:spPr bwMode="auto">
          <a:xfrm>
            <a:off x="459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3" name="Line 114"/>
          <p:cNvSpPr>
            <a:spLocks noChangeShapeType="1"/>
          </p:cNvSpPr>
          <p:nvPr/>
        </p:nvSpPr>
        <p:spPr bwMode="auto">
          <a:xfrm>
            <a:off x="465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4" name="Line 115"/>
          <p:cNvSpPr>
            <a:spLocks noChangeShapeType="1"/>
          </p:cNvSpPr>
          <p:nvPr/>
        </p:nvSpPr>
        <p:spPr bwMode="auto">
          <a:xfrm>
            <a:off x="472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5" name="Line 116"/>
          <p:cNvSpPr>
            <a:spLocks noChangeShapeType="1"/>
          </p:cNvSpPr>
          <p:nvPr/>
        </p:nvSpPr>
        <p:spPr bwMode="auto">
          <a:xfrm>
            <a:off x="478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6" name="Line 117"/>
          <p:cNvSpPr>
            <a:spLocks noChangeShapeType="1"/>
          </p:cNvSpPr>
          <p:nvPr/>
        </p:nvSpPr>
        <p:spPr bwMode="auto">
          <a:xfrm>
            <a:off x="484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7" name="Line 118"/>
          <p:cNvSpPr>
            <a:spLocks noChangeShapeType="1"/>
          </p:cNvSpPr>
          <p:nvPr/>
        </p:nvSpPr>
        <p:spPr bwMode="auto">
          <a:xfrm>
            <a:off x="491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8" name="Line 119"/>
          <p:cNvSpPr>
            <a:spLocks noChangeShapeType="1"/>
          </p:cNvSpPr>
          <p:nvPr/>
        </p:nvSpPr>
        <p:spPr bwMode="auto">
          <a:xfrm>
            <a:off x="497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9" name="Line 120"/>
          <p:cNvSpPr>
            <a:spLocks noChangeShapeType="1"/>
          </p:cNvSpPr>
          <p:nvPr/>
        </p:nvSpPr>
        <p:spPr bwMode="auto">
          <a:xfrm>
            <a:off x="503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0" name="Line 121"/>
          <p:cNvSpPr>
            <a:spLocks noChangeShapeType="1"/>
          </p:cNvSpPr>
          <p:nvPr/>
        </p:nvSpPr>
        <p:spPr bwMode="auto">
          <a:xfrm>
            <a:off x="510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1" name="Line 122"/>
          <p:cNvSpPr>
            <a:spLocks noChangeShapeType="1"/>
          </p:cNvSpPr>
          <p:nvPr/>
        </p:nvSpPr>
        <p:spPr bwMode="auto">
          <a:xfrm>
            <a:off x="516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2" name="Line 123"/>
          <p:cNvSpPr>
            <a:spLocks noChangeShapeType="1"/>
          </p:cNvSpPr>
          <p:nvPr/>
        </p:nvSpPr>
        <p:spPr bwMode="auto">
          <a:xfrm>
            <a:off x="522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3" name="Line 124"/>
          <p:cNvSpPr>
            <a:spLocks noChangeShapeType="1"/>
          </p:cNvSpPr>
          <p:nvPr/>
        </p:nvSpPr>
        <p:spPr bwMode="auto">
          <a:xfrm>
            <a:off x="529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4" name="Line 125"/>
          <p:cNvSpPr>
            <a:spLocks noChangeShapeType="1"/>
          </p:cNvSpPr>
          <p:nvPr/>
        </p:nvSpPr>
        <p:spPr bwMode="auto">
          <a:xfrm>
            <a:off x="535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5" name="Line 126"/>
          <p:cNvSpPr>
            <a:spLocks noChangeShapeType="1"/>
          </p:cNvSpPr>
          <p:nvPr/>
        </p:nvSpPr>
        <p:spPr bwMode="auto">
          <a:xfrm>
            <a:off x="541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6" name="Line 127"/>
          <p:cNvSpPr>
            <a:spLocks noChangeShapeType="1"/>
          </p:cNvSpPr>
          <p:nvPr/>
        </p:nvSpPr>
        <p:spPr bwMode="auto">
          <a:xfrm>
            <a:off x="548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7" name="Line 128"/>
          <p:cNvSpPr>
            <a:spLocks noChangeShapeType="1"/>
          </p:cNvSpPr>
          <p:nvPr/>
        </p:nvSpPr>
        <p:spPr bwMode="auto">
          <a:xfrm>
            <a:off x="554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8" name="Line 129"/>
          <p:cNvSpPr>
            <a:spLocks noChangeShapeType="1"/>
          </p:cNvSpPr>
          <p:nvPr/>
        </p:nvSpPr>
        <p:spPr bwMode="auto">
          <a:xfrm>
            <a:off x="560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9" name="Line 130"/>
          <p:cNvSpPr>
            <a:spLocks noChangeShapeType="1"/>
          </p:cNvSpPr>
          <p:nvPr/>
        </p:nvSpPr>
        <p:spPr bwMode="auto">
          <a:xfrm>
            <a:off x="567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0" name="Line 131"/>
          <p:cNvSpPr>
            <a:spLocks noChangeShapeType="1"/>
          </p:cNvSpPr>
          <p:nvPr/>
        </p:nvSpPr>
        <p:spPr bwMode="auto">
          <a:xfrm>
            <a:off x="573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1" name="Line 132"/>
          <p:cNvSpPr>
            <a:spLocks noChangeShapeType="1"/>
          </p:cNvSpPr>
          <p:nvPr/>
        </p:nvSpPr>
        <p:spPr bwMode="auto">
          <a:xfrm>
            <a:off x="579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2" name="Line 133"/>
          <p:cNvSpPr>
            <a:spLocks noChangeShapeType="1"/>
          </p:cNvSpPr>
          <p:nvPr/>
        </p:nvSpPr>
        <p:spPr bwMode="auto">
          <a:xfrm>
            <a:off x="586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3" name="Line 134"/>
          <p:cNvSpPr>
            <a:spLocks noChangeShapeType="1"/>
          </p:cNvSpPr>
          <p:nvPr/>
        </p:nvSpPr>
        <p:spPr bwMode="auto">
          <a:xfrm>
            <a:off x="592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4" name="Line 135"/>
          <p:cNvSpPr>
            <a:spLocks noChangeShapeType="1"/>
          </p:cNvSpPr>
          <p:nvPr/>
        </p:nvSpPr>
        <p:spPr bwMode="auto">
          <a:xfrm>
            <a:off x="599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5" name="Line 136"/>
          <p:cNvSpPr>
            <a:spLocks noChangeShapeType="1"/>
          </p:cNvSpPr>
          <p:nvPr/>
        </p:nvSpPr>
        <p:spPr bwMode="auto">
          <a:xfrm>
            <a:off x="605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6" name="Line 137"/>
          <p:cNvSpPr>
            <a:spLocks noChangeShapeType="1"/>
          </p:cNvSpPr>
          <p:nvPr/>
        </p:nvSpPr>
        <p:spPr bwMode="auto">
          <a:xfrm>
            <a:off x="611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7" name="Line 138"/>
          <p:cNvSpPr>
            <a:spLocks noChangeShapeType="1"/>
          </p:cNvSpPr>
          <p:nvPr/>
        </p:nvSpPr>
        <p:spPr bwMode="auto">
          <a:xfrm>
            <a:off x="618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8" name="Line 139"/>
          <p:cNvSpPr>
            <a:spLocks noChangeShapeType="1"/>
          </p:cNvSpPr>
          <p:nvPr/>
        </p:nvSpPr>
        <p:spPr bwMode="auto">
          <a:xfrm>
            <a:off x="624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9" name="Line 140"/>
          <p:cNvSpPr>
            <a:spLocks noChangeShapeType="1"/>
          </p:cNvSpPr>
          <p:nvPr/>
        </p:nvSpPr>
        <p:spPr bwMode="auto">
          <a:xfrm>
            <a:off x="630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0" name="Line 141"/>
          <p:cNvSpPr>
            <a:spLocks noChangeShapeType="1"/>
          </p:cNvSpPr>
          <p:nvPr/>
        </p:nvSpPr>
        <p:spPr bwMode="auto">
          <a:xfrm>
            <a:off x="637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1" name="Line 142"/>
          <p:cNvSpPr>
            <a:spLocks noChangeShapeType="1"/>
          </p:cNvSpPr>
          <p:nvPr/>
        </p:nvSpPr>
        <p:spPr bwMode="auto">
          <a:xfrm>
            <a:off x="643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2" name="Line 143"/>
          <p:cNvSpPr>
            <a:spLocks noChangeShapeType="1"/>
          </p:cNvSpPr>
          <p:nvPr/>
        </p:nvSpPr>
        <p:spPr bwMode="auto">
          <a:xfrm>
            <a:off x="211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3" name="Line 144"/>
          <p:cNvSpPr>
            <a:spLocks noChangeShapeType="1"/>
          </p:cNvSpPr>
          <p:nvPr/>
        </p:nvSpPr>
        <p:spPr bwMode="auto">
          <a:xfrm>
            <a:off x="218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4" name="Line 145"/>
          <p:cNvSpPr>
            <a:spLocks noChangeShapeType="1"/>
          </p:cNvSpPr>
          <p:nvPr/>
        </p:nvSpPr>
        <p:spPr bwMode="auto">
          <a:xfrm>
            <a:off x="224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5" name="Line 146"/>
          <p:cNvSpPr>
            <a:spLocks noChangeShapeType="1"/>
          </p:cNvSpPr>
          <p:nvPr/>
        </p:nvSpPr>
        <p:spPr bwMode="auto">
          <a:xfrm>
            <a:off x="230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6" name="Line 147"/>
          <p:cNvSpPr>
            <a:spLocks noChangeShapeType="1"/>
          </p:cNvSpPr>
          <p:nvPr/>
        </p:nvSpPr>
        <p:spPr bwMode="auto">
          <a:xfrm>
            <a:off x="237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7" name="Line 148"/>
          <p:cNvSpPr>
            <a:spLocks noChangeShapeType="1"/>
          </p:cNvSpPr>
          <p:nvPr/>
        </p:nvSpPr>
        <p:spPr bwMode="auto">
          <a:xfrm>
            <a:off x="243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8" name="Line 149"/>
          <p:cNvSpPr>
            <a:spLocks noChangeShapeType="1"/>
          </p:cNvSpPr>
          <p:nvPr/>
        </p:nvSpPr>
        <p:spPr bwMode="auto">
          <a:xfrm>
            <a:off x="249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9" name="Line 150"/>
          <p:cNvSpPr>
            <a:spLocks noChangeShapeType="1"/>
          </p:cNvSpPr>
          <p:nvPr/>
        </p:nvSpPr>
        <p:spPr bwMode="auto">
          <a:xfrm>
            <a:off x="256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0" name="Line 151"/>
          <p:cNvSpPr>
            <a:spLocks noChangeShapeType="1"/>
          </p:cNvSpPr>
          <p:nvPr/>
        </p:nvSpPr>
        <p:spPr bwMode="auto">
          <a:xfrm>
            <a:off x="262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1" name="Line 152"/>
          <p:cNvSpPr>
            <a:spLocks noChangeShapeType="1"/>
          </p:cNvSpPr>
          <p:nvPr/>
        </p:nvSpPr>
        <p:spPr bwMode="auto">
          <a:xfrm>
            <a:off x="268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2" name="Line 153"/>
          <p:cNvSpPr>
            <a:spLocks noChangeShapeType="1"/>
          </p:cNvSpPr>
          <p:nvPr/>
        </p:nvSpPr>
        <p:spPr bwMode="auto">
          <a:xfrm>
            <a:off x="275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3" name="Line 154"/>
          <p:cNvSpPr>
            <a:spLocks noChangeShapeType="1"/>
          </p:cNvSpPr>
          <p:nvPr/>
        </p:nvSpPr>
        <p:spPr bwMode="auto">
          <a:xfrm>
            <a:off x="281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4" name="Line 155"/>
          <p:cNvSpPr>
            <a:spLocks noChangeShapeType="1"/>
          </p:cNvSpPr>
          <p:nvPr/>
        </p:nvSpPr>
        <p:spPr bwMode="auto">
          <a:xfrm>
            <a:off x="287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5" name="Line 156"/>
          <p:cNvSpPr>
            <a:spLocks noChangeShapeType="1"/>
          </p:cNvSpPr>
          <p:nvPr/>
        </p:nvSpPr>
        <p:spPr bwMode="auto">
          <a:xfrm>
            <a:off x="294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6" name="Line 157"/>
          <p:cNvSpPr>
            <a:spLocks noChangeShapeType="1"/>
          </p:cNvSpPr>
          <p:nvPr/>
        </p:nvSpPr>
        <p:spPr bwMode="auto">
          <a:xfrm>
            <a:off x="300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7" name="Line 158"/>
          <p:cNvSpPr>
            <a:spLocks noChangeShapeType="1"/>
          </p:cNvSpPr>
          <p:nvPr/>
        </p:nvSpPr>
        <p:spPr bwMode="auto">
          <a:xfrm>
            <a:off x="306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8" name="Line 159"/>
          <p:cNvSpPr>
            <a:spLocks noChangeShapeType="1"/>
          </p:cNvSpPr>
          <p:nvPr/>
        </p:nvSpPr>
        <p:spPr bwMode="auto">
          <a:xfrm>
            <a:off x="313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9" name="Line 160"/>
          <p:cNvSpPr>
            <a:spLocks noChangeShapeType="1"/>
          </p:cNvSpPr>
          <p:nvPr/>
        </p:nvSpPr>
        <p:spPr bwMode="auto">
          <a:xfrm>
            <a:off x="319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0" name="Line 161"/>
          <p:cNvSpPr>
            <a:spLocks noChangeShapeType="1"/>
          </p:cNvSpPr>
          <p:nvPr/>
        </p:nvSpPr>
        <p:spPr bwMode="auto">
          <a:xfrm>
            <a:off x="325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1" name="Line 162"/>
          <p:cNvSpPr>
            <a:spLocks noChangeShapeType="1"/>
          </p:cNvSpPr>
          <p:nvPr/>
        </p:nvSpPr>
        <p:spPr bwMode="auto">
          <a:xfrm>
            <a:off x="332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2" name="Line 163"/>
          <p:cNvSpPr>
            <a:spLocks noChangeShapeType="1"/>
          </p:cNvSpPr>
          <p:nvPr/>
        </p:nvSpPr>
        <p:spPr bwMode="auto">
          <a:xfrm>
            <a:off x="338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3" name="Line 164"/>
          <p:cNvSpPr>
            <a:spLocks noChangeShapeType="1"/>
          </p:cNvSpPr>
          <p:nvPr/>
        </p:nvSpPr>
        <p:spPr bwMode="auto">
          <a:xfrm>
            <a:off x="345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4" name="Line 165"/>
          <p:cNvSpPr>
            <a:spLocks noChangeShapeType="1"/>
          </p:cNvSpPr>
          <p:nvPr/>
        </p:nvSpPr>
        <p:spPr bwMode="auto">
          <a:xfrm>
            <a:off x="351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5" name="Line 166"/>
          <p:cNvSpPr>
            <a:spLocks noChangeShapeType="1"/>
          </p:cNvSpPr>
          <p:nvPr/>
        </p:nvSpPr>
        <p:spPr bwMode="auto">
          <a:xfrm>
            <a:off x="357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6" name="Line 167"/>
          <p:cNvSpPr>
            <a:spLocks noChangeShapeType="1"/>
          </p:cNvSpPr>
          <p:nvPr/>
        </p:nvSpPr>
        <p:spPr bwMode="auto">
          <a:xfrm>
            <a:off x="364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7" name="Line 168"/>
          <p:cNvSpPr>
            <a:spLocks noChangeShapeType="1"/>
          </p:cNvSpPr>
          <p:nvPr/>
        </p:nvSpPr>
        <p:spPr bwMode="auto">
          <a:xfrm>
            <a:off x="370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8" name="Line 169"/>
          <p:cNvSpPr>
            <a:spLocks noChangeShapeType="1"/>
          </p:cNvSpPr>
          <p:nvPr/>
        </p:nvSpPr>
        <p:spPr bwMode="auto">
          <a:xfrm>
            <a:off x="376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9" name="Line 170"/>
          <p:cNvSpPr>
            <a:spLocks noChangeShapeType="1"/>
          </p:cNvSpPr>
          <p:nvPr/>
        </p:nvSpPr>
        <p:spPr bwMode="auto">
          <a:xfrm>
            <a:off x="383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50" name="Line 171"/>
          <p:cNvSpPr>
            <a:spLocks noChangeShapeType="1"/>
          </p:cNvSpPr>
          <p:nvPr/>
        </p:nvSpPr>
        <p:spPr bwMode="auto">
          <a:xfrm>
            <a:off x="389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51" name="Line 172"/>
          <p:cNvSpPr>
            <a:spLocks noChangeShapeType="1"/>
          </p:cNvSpPr>
          <p:nvPr/>
        </p:nvSpPr>
        <p:spPr bwMode="auto">
          <a:xfrm>
            <a:off x="395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2" name="Line 173"/>
          <p:cNvSpPr>
            <a:spLocks noChangeShapeType="1"/>
          </p:cNvSpPr>
          <p:nvPr/>
        </p:nvSpPr>
        <p:spPr bwMode="auto">
          <a:xfrm>
            <a:off x="402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3" name="Line 174"/>
          <p:cNvSpPr>
            <a:spLocks noChangeShapeType="1"/>
          </p:cNvSpPr>
          <p:nvPr/>
        </p:nvSpPr>
        <p:spPr bwMode="auto">
          <a:xfrm>
            <a:off x="408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4" name="Line 175"/>
          <p:cNvSpPr>
            <a:spLocks noChangeShapeType="1"/>
          </p:cNvSpPr>
          <p:nvPr/>
        </p:nvSpPr>
        <p:spPr bwMode="auto">
          <a:xfrm>
            <a:off x="414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5" name="Line 176"/>
          <p:cNvSpPr>
            <a:spLocks noChangeShapeType="1"/>
          </p:cNvSpPr>
          <p:nvPr/>
        </p:nvSpPr>
        <p:spPr bwMode="auto">
          <a:xfrm>
            <a:off x="421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6" name="Line 177"/>
          <p:cNvSpPr>
            <a:spLocks noChangeShapeType="1"/>
          </p:cNvSpPr>
          <p:nvPr/>
        </p:nvSpPr>
        <p:spPr bwMode="auto">
          <a:xfrm>
            <a:off x="427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7" name="Line 178"/>
          <p:cNvSpPr>
            <a:spLocks noChangeShapeType="1"/>
          </p:cNvSpPr>
          <p:nvPr/>
        </p:nvSpPr>
        <p:spPr bwMode="auto">
          <a:xfrm>
            <a:off x="433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8" name="Line 179"/>
          <p:cNvSpPr>
            <a:spLocks noChangeShapeType="1"/>
          </p:cNvSpPr>
          <p:nvPr/>
        </p:nvSpPr>
        <p:spPr bwMode="auto">
          <a:xfrm>
            <a:off x="440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9" name="Line 180"/>
          <p:cNvSpPr>
            <a:spLocks noChangeShapeType="1"/>
          </p:cNvSpPr>
          <p:nvPr/>
        </p:nvSpPr>
        <p:spPr bwMode="auto">
          <a:xfrm>
            <a:off x="446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0" name="Line 181"/>
          <p:cNvSpPr>
            <a:spLocks noChangeShapeType="1"/>
          </p:cNvSpPr>
          <p:nvPr/>
        </p:nvSpPr>
        <p:spPr bwMode="auto">
          <a:xfrm>
            <a:off x="452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1" name="Line 182"/>
          <p:cNvSpPr>
            <a:spLocks noChangeShapeType="1"/>
          </p:cNvSpPr>
          <p:nvPr/>
        </p:nvSpPr>
        <p:spPr bwMode="auto">
          <a:xfrm>
            <a:off x="459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2" name="Line 183"/>
          <p:cNvSpPr>
            <a:spLocks noChangeShapeType="1"/>
          </p:cNvSpPr>
          <p:nvPr/>
        </p:nvSpPr>
        <p:spPr bwMode="auto">
          <a:xfrm>
            <a:off x="465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3" name="Line 184"/>
          <p:cNvSpPr>
            <a:spLocks noChangeShapeType="1"/>
          </p:cNvSpPr>
          <p:nvPr/>
        </p:nvSpPr>
        <p:spPr bwMode="auto">
          <a:xfrm>
            <a:off x="472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4" name="Line 185"/>
          <p:cNvSpPr>
            <a:spLocks noChangeShapeType="1"/>
          </p:cNvSpPr>
          <p:nvPr/>
        </p:nvSpPr>
        <p:spPr bwMode="auto">
          <a:xfrm>
            <a:off x="478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5" name="Line 186"/>
          <p:cNvSpPr>
            <a:spLocks noChangeShapeType="1"/>
          </p:cNvSpPr>
          <p:nvPr/>
        </p:nvSpPr>
        <p:spPr bwMode="auto">
          <a:xfrm>
            <a:off x="484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6" name="Line 187"/>
          <p:cNvSpPr>
            <a:spLocks noChangeShapeType="1"/>
          </p:cNvSpPr>
          <p:nvPr/>
        </p:nvSpPr>
        <p:spPr bwMode="auto">
          <a:xfrm>
            <a:off x="491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7" name="Line 188"/>
          <p:cNvSpPr>
            <a:spLocks noChangeShapeType="1"/>
          </p:cNvSpPr>
          <p:nvPr/>
        </p:nvSpPr>
        <p:spPr bwMode="auto">
          <a:xfrm>
            <a:off x="497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8" name="Line 189"/>
          <p:cNvSpPr>
            <a:spLocks noChangeShapeType="1"/>
          </p:cNvSpPr>
          <p:nvPr/>
        </p:nvSpPr>
        <p:spPr bwMode="auto">
          <a:xfrm>
            <a:off x="503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9" name="Line 190"/>
          <p:cNvSpPr>
            <a:spLocks noChangeShapeType="1"/>
          </p:cNvSpPr>
          <p:nvPr/>
        </p:nvSpPr>
        <p:spPr bwMode="auto">
          <a:xfrm>
            <a:off x="510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0" name="Line 191"/>
          <p:cNvSpPr>
            <a:spLocks noChangeShapeType="1"/>
          </p:cNvSpPr>
          <p:nvPr/>
        </p:nvSpPr>
        <p:spPr bwMode="auto">
          <a:xfrm>
            <a:off x="516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1" name="Line 192"/>
          <p:cNvSpPr>
            <a:spLocks noChangeShapeType="1"/>
          </p:cNvSpPr>
          <p:nvPr/>
        </p:nvSpPr>
        <p:spPr bwMode="auto">
          <a:xfrm>
            <a:off x="522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2" name="Line 193"/>
          <p:cNvSpPr>
            <a:spLocks noChangeShapeType="1"/>
          </p:cNvSpPr>
          <p:nvPr/>
        </p:nvSpPr>
        <p:spPr bwMode="auto">
          <a:xfrm>
            <a:off x="529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3" name="Line 194"/>
          <p:cNvSpPr>
            <a:spLocks noChangeShapeType="1"/>
          </p:cNvSpPr>
          <p:nvPr/>
        </p:nvSpPr>
        <p:spPr bwMode="auto">
          <a:xfrm>
            <a:off x="535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4" name="Line 195"/>
          <p:cNvSpPr>
            <a:spLocks noChangeShapeType="1"/>
          </p:cNvSpPr>
          <p:nvPr/>
        </p:nvSpPr>
        <p:spPr bwMode="auto">
          <a:xfrm>
            <a:off x="541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5" name="Line 196"/>
          <p:cNvSpPr>
            <a:spLocks noChangeShapeType="1"/>
          </p:cNvSpPr>
          <p:nvPr/>
        </p:nvSpPr>
        <p:spPr bwMode="auto">
          <a:xfrm>
            <a:off x="548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6" name="Line 197"/>
          <p:cNvSpPr>
            <a:spLocks noChangeShapeType="1"/>
          </p:cNvSpPr>
          <p:nvPr/>
        </p:nvSpPr>
        <p:spPr bwMode="auto">
          <a:xfrm>
            <a:off x="554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7" name="Line 198"/>
          <p:cNvSpPr>
            <a:spLocks noChangeShapeType="1"/>
          </p:cNvSpPr>
          <p:nvPr/>
        </p:nvSpPr>
        <p:spPr bwMode="auto">
          <a:xfrm>
            <a:off x="560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8" name="Line 199"/>
          <p:cNvSpPr>
            <a:spLocks noChangeShapeType="1"/>
          </p:cNvSpPr>
          <p:nvPr/>
        </p:nvSpPr>
        <p:spPr bwMode="auto">
          <a:xfrm>
            <a:off x="567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9" name="Line 200"/>
          <p:cNvSpPr>
            <a:spLocks noChangeShapeType="1"/>
          </p:cNvSpPr>
          <p:nvPr/>
        </p:nvSpPr>
        <p:spPr bwMode="auto">
          <a:xfrm>
            <a:off x="573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0" name="Line 201"/>
          <p:cNvSpPr>
            <a:spLocks noChangeShapeType="1"/>
          </p:cNvSpPr>
          <p:nvPr/>
        </p:nvSpPr>
        <p:spPr bwMode="auto">
          <a:xfrm>
            <a:off x="579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1" name="Line 202"/>
          <p:cNvSpPr>
            <a:spLocks noChangeShapeType="1"/>
          </p:cNvSpPr>
          <p:nvPr/>
        </p:nvSpPr>
        <p:spPr bwMode="auto">
          <a:xfrm>
            <a:off x="586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2" name="Line 203"/>
          <p:cNvSpPr>
            <a:spLocks noChangeShapeType="1"/>
          </p:cNvSpPr>
          <p:nvPr/>
        </p:nvSpPr>
        <p:spPr bwMode="auto">
          <a:xfrm>
            <a:off x="592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3" name="Line 204"/>
          <p:cNvSpPr>
            <a:spLocks noChangeShapeType="1"/>
          </p:cNvSpPr>
          <p:nvPr/>
        </p:nvSpPr>
        <p:spPr bwMode="auto">
          <a:xfrm>
            <a:off x="599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4" name="Line 205"/>
          <p:cNvSpPr>
            <a:spLocks noChangeShapeType="1"/>
          </p:cNvSpPr>
          <p:nvPr/>
        </p:nvSpPr>
        <p:spPr bwMode="auto">
          <a:xfrm>
            <a:off x="605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5" name="Line 206"/>
          <p:cNvSpPr>
            <a:spLocks noChangeShapeType="1"/>
          </p:cNvSpPr>
          <p:nvPr/>
        </p:nvSpPr>
        <p:spPr bwMode="auto">
          <a:xfrm>
            <a:off x="611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6" name="Line 207"/>
          <p:cNvSpPr>
            <a:spLocks noChangeShapeType="1"/>
          </p:cNvSpPr>
          <p:nvPr/>
        </p:nvSpPr>
        <p:spPr bwMode="auto">
          <a:xfrm>
            <a:off x="618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7" name="Line 208"/>
          <p:cNvSpPr>
            <a:spLocks noChangeShapeType="1"/>
          </p:cNvSpPr>
          <p:nvPr/>
        </p:nvSpPr>
        <p:spPr bwMode="auto">
          <a:xfrm>
            <a:off x="624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8" name="Line 209"/>
          <p:cNvSpPr>
            <a:spLocks noChangeShapeType="1"/>
          </p:cNvSpPr>
          <p:nvPr/>
        </p:nvSpPr>
        <p:spPr bwMode="auto">
          <a:xfrm>
            <a:off x="630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9" name="Line 210"/>
          <p:cNvSpPr>
            <a:spLocks noChangeShapeType="1"/>
          </p:cNvSpPr>
          <p:nvPr/>
        </p:nvSpPr>
        <p:spPr bwMode="auto">
          <a:xfrm>
            <a:off x="637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90" name="Line 211"/>
          <p:cNvSpPr>
            <a:spLocks noChangeShapeType="1"/>
          </p:cNvSpPr>
          <p:nvPr/>
        </p:nvSpPr>
        <p:spPr bwMode="auto">
          <a:xfrm>
            <a:off x="643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91" name="Line 212"/>
          <p:cNvSpPr>
            <a:spLocks noChangeShapeType="1"/>
          </p:cNvSpPr>
          <p:nvPr/>
        </p:nvSpPr>
        <p:spPr bwMode="auto">
          <a:xfrm flipV="1">
            <a:off x="1989667" y="2043675"/>
            <a:ext cx="0" cy="2434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2" name="Line 213"/>
          <p:cNvSpPr>
            <a:spLocks noChangeShapeType="1"/>
          </p:cNvSpPr>
          <p:nvPr/>
        </p:nvSpPr>
        <p:spPr bwMode="auto">
          <a:xfrm>
            <a:off x="1957917" y="4477842"/>
            <a:ext cx="529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3" name="Line 214"/>
          <p:cNvSpPr>
            <a:spLocks noChangeShapeType="1"/>
          </p:cNvSpPr>
          <p:nvPr/>
        </p:nvSpPr>
        <p:spPr bwMode="auto">
          <a:xfrm>
            <a:off x="1989667" y="4477842"/>
            <a:ext cx="44661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4" name="Line 215"/>
          <p:cNvSpPr>
            <a:spLocks noChangeShapeType="1"/>
          </p:cNvSpPr>
          <p:nvPr/>
        </p:nvSpPr>
        <p:spPr bwMode="auto">
          <a:xfrm flipV="1">
            <a:off x="1989667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5" name="Line 216"/>
          <p:cNvSpPr>
            <a:spLocks noChangeShapeType="1"/>
          </p:cNvSpPr>
          <p:nvPr/>
        </p:nvSpPr>
        <p:spPr bwMode="auto">
          <a:xfrm flipV="1">
            <a:off x="2211917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6" name="Line 217"/>
          <p:cNvSpPr>
            <a:spLocks noChangeShapeType="1"/>
          </p:cNvSpPr>
          <p:nvPr/>
        </p:nvSpPr>
        <p:spPr bwMode="auto">
          <a:xfrm flipV="1">
            <a:off x="24447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7" name="Line 218"/>
          <p:cNvSpPr>
            <a:spLocks noChangeShapeType="1"/>
          </p:cNvSpPr>
          <p:nvPr/>
        </p:nvSpPr>
        <p:spPr bwMode="auto">
          <a:xfrm flipV="1">
            <a:off x="266700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8" name="Line 219"/>
          <p:cNvSpPr>
            <a:spLocks noChangeShapeType="1"/>
          </p:cNvSpPr>
          <p:nvPr/>
        </p:nvSpPr>
        <p:spPr bwMode="auto">
          <a:xfrm flipV="1">
            <a:off x="28892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9" name="Line 220"/>
          <p:cNvSpPr>
            <a:spLocks noChangeShapeType="1"/>
          </p:cNvSpPr>
          <p:nvPr/>
        </p:nvSpPr>
        <p:spPr bwMode="auto">
          <a:xfrm flipV="1">
            <a:off x="311150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0" name="Line 221"/>
          <p:cNvSpPr>
            <a:spLocks noChangeShapeType="1"/>
          </p:cNvSpPr>
          <p:nvPr/>
        </p:nvSpPr>
        <p:spPr bwMode="auto">
          <a:xfrm flipV="1">
            <a:off x="33337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1" name="Line 222"/>
          <p:cNvSpPr>
            <a:spLocks noChangeShapeType="1"/>
          </p:cNvSpPr>
          <p:nvPr/>
        </p:nvSpPr>
        <p:spPr bwMode="auto">
          <a:xfrm flipV="1">
            <a:off x="3556000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2" name="Line 223"/>
          <p:cNvSpPr>
            <a:spLocks noChangeShapeType="1"/>
          </p:cNvSpPr>
          <p:nvPr/>
        </p:nvSpPr>
        <p:spPr bwMode="auto">
          <a:xfrm flipV="1">
            <a:off x="3778250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3" name="Line 224"/>
          <p:cNvSpPr>
            <a:spLocks noChangeShapeType="1"/>
          </p:cNvSpPr>
          <p:nvPr/>
        </p:nvSpPr>
        <p:spPr bwMode="auto">
          <a:xfrm flipV="1">
            <a:off x="40110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4" name="Line 225"/>
          <p:cNvSpPr>
            <a:spLocks noChangeShapeType="1"/>
          </p:cNvSpPr>
          <p:nvPr/>
        </p:nvSpPr>
        <p:spPr bwMode="auto">
          <a:xfrm flipV="1">
            <a:off x="42333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5" name="Line 226"/>
          <p:cNvSpPr>
            <a:spLocks noChangeShapeType="1"/>
          </p:cNvSpPr>
          <p:nvPr/>
        </p:nvSpPr>
        <p:spPr bwMode="auto">
          <a:xfrm flipV="1">
            <a:off x="44555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6" name="Line 227"/>
          <p:cNvSpPr>
            <a:spLocks noChangeShapeType="1"/>
          </p:cNvSpPr>
          <p:nvPr/>
        </p:nvSpPr>
        <p:spPr bwMode="auto">
          <a:xfrm flipV="1">
            <a:off x="46778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7" name="Line 228"/>
          <p:cNvSpPr>
            <a:spLocks noChangeShapeType="1"/>
          </p:cNvSpPr>
          <p:nvPr/>
        </p:nvSpPr>
        <p:spPr bwMode="auto">
          <a:xfrm flipV="1">
            <a:off x="49000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8" name="Line 229"/>
          <p:cNvSpPr>
            <a:spLocks noChangeShapeType="1"/>
          </p:cNvSpPr>
          <p:nvPr/>
        </p:nvSpPr>
        <p:spPr bwMode="auto">
          <a:xfrm flipV="1">
            <a:off x="51223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9" name="Line 230"/>
          <p:cNvSpPr>
            <a:spLocks noChangeShapeType="1"/>
          </p:cNvSpPr>
          <p:nvPr/>
        </p:nvSpPr>
        <p:spPr bwMode="auto">
          <a:xfrm flipV="1">
            <a:off x="53445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0" name="Line 231"/>
          <p:cNvSpPr>
            <a:spLocks noChangeShapeType="1"/>
          </p:cNvSpPr>
          <p:nvPr/>
        </p:nvSpPr>
        <p:spPr bwMode="auto">
          <a:xfrm flipV="1">
            <a:off x="55774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1" name="Line 232"/>
          <p:cNvSpPr>
            <a:spLocks noChangeShapeType="1"/>
          </p:cNvSpPr>
          <p:nvPr/>
        </p:nvSpPr>
        <p:spPr bwMode="auto">
          <a:xfrm flipV="1">
            <a:off x="579966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2" name="Line 233"/>
          <p:cNvSpPr>
            <a:spLocks noChangeShapeType="1"/>
          </p:cNvSpPr>
          <p:nvPr/>
        </p:nvSpPr>
        <p:spPr bwMode="auto">
          <a:xfrm flipV="1">
            <a:off x="60219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3" name="Line 234"/>
          <p:cNvSpPr>
            <a:spLocks noChangeShapeType="1"/>
          </p:cNvSpPr>
          <p:nvPr/>
        </p:nvSpPr>
        <p:spPr bwMode="auto">
          <a:xfrm flipV="1">
            <a:off x="624416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4" name="Line 235"/>
          <p:cNvSpPr>
            <a:spLocks noChangeShapeType="1"/>
          </p:cNvSpPr>
          <p:nvPr/>
        </p:nvSpPr>
        <p:spPr bwMode="auto">
          <a:xfrm flipV="1">
            <a:off x="64664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5" name="Rectangle 280"/>
          <p:cNvSpPr>
            <a:spLocks noChangeArrowheads="1"/>
          </p:cNvSpPr>
          <p:nvPr/>
        </p:nvSpPr>
        <p:spPr bwMode="auto">
          <a:xfrm>
            <a:off x="1651001" y="4258238"/>
            <a:ext cx="301367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716" name="Rectangle 281"/>
          <p:cNvSpPr>
            <a:spLocks noChangeArrowheads="1"/>
          </p:cNvSpPr>
          <p:nvPr/>
        </p:nvSpPr>
        <p:spPr bwMode="auto">
          <a:xfrm>
            <a:off x="1451240" y="3459196"/>
            <a:ext cx="450445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20717" name="Rectangle 282"/>
          <p:cNvSpPr>
            <a:spLocks noChangeArrowheads="1"/>
          </p:cNvSpPr>
          <p:nvPr/>
        </p:nvSpPr>
        <p:spPr bwMode="auto">
          <a:xfrm>
            <a:off x="1313657" y="2718363"/>
            <a:ext cx="599525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100</a:t>
            </a:r>
          </a:p>
        </p:txBody>
      </p:sp>
      <p:sp>
        <p:nvSpPr>
          <p:cNvPr id="20718" name="Rectangle 283"/>
          <p:cNvSpPr>
            <a:spLocks noChangeArrowheads="1"/>
          </p:cNvSpPr>
          <p:nvPr/>
        </p:nvSpPr>
        <p:spPr bwMode="auto">
          <a:xfrm>
            <a:off x="1112573" y="1839946"/>
            <a:ext cx="748604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1000</a:t>
            </a:r>
          </a:p>
        </p:txBody>
      </p:sp>
      <p:sp>
        <p:nvSpPr>
          <p:cNvPr id="20719" name="Rectangle 284"/>
          <p:cNvSpPr>
            <a:spLocks noChangeArrowheads="1"/>
          </p:cNvSpPr>
          <p:nvPr/>
        </p:nvSpPr>
        <p:spPr bwMode="auto">
          <a:xfrm rot="-5400000">
            <a:off x="17667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1980</a:t>
            </a:r>
          </a:p>
        </p:txBody>
      </p:sp>
      <p:sp>
        <p:nvSpPr>
          <p:cNvPr id="20720" name="Rectangle 285"/>
          <p:cNvSpPr>
            <a:spLocks noChangeArrowheads="1"/>
          </p:cNvSpPr>
          <p:nvPr/>
        </p:nvSpPr>
        <p:spPr bwMode="auto">
          <a:xfrm rot="-5400000">
            <a:off x="1989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1981</a:t>
            </a:r>
          </a:p>
        </p:txBody>
      </p:sp>
      <p:sp>
        <p:nvSpPr>
          <p:cNvPr id="20721" name="Rectangle 286"/>
          <p:cNvSpPr>
            <a:spLocks noChangeArrowheads="1"/>
          </p:cNvSpPr>
          <p:nvPr/>
        </p:nvSpPr>
        <p:spPr bwMode="auto">
          <a:xfrm rot="-5400000">
            <a:off x="24335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 dirty="0">
                <a:latin typeface="Gill Sans" charset="0"/>
                <a:ea typeface="Gill Sans" charset="0"/>
                <a:cs typeface="Gill Sans" charset="0"/>
              </a:rPr>
              <a:t>1983</a:t>
            </a:r>
          </a:p>
        </p:txBody>
      </p:sp>
      <p:sp>
        <p:nvSpPr>
          <p:cNvPr id="20722" name="Rectangle 287"/>
          <p:cNvSpPr>
            <a:spLocks noChangeArrowheads="1"/>
          </p:cNvSpPr>
          <p:nvPr/>
        </p:nvSpPr>
        <p:spPr bwMode="auto">
          <a:xfrm rot="-5400000">
            <a:off x="26557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1984</a:t>
            </a:r>
          </a:p>
        </p:txBody>
      </p:sp>
      <p:sp>
        <p:nvSpPr>
          <p:cNvPr id="20723" name="Rectangle 288"/>
          <p:cNvSpPr>
            <a:spLocks noChangeArrowheads="1"/>
          </p:cNvSpPr>
          <p:nvPr/>
        </p:nvSpPr>
        <p:spPr bwMode="auto">
          <a:xfrm rot="-5400000">
            <a:off x="2878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1985</a:t>
            </a:r>
          </a:p>
        </p:txBody>
      </p:sp>
      <p:sp>
        <p:nvSpPr>
          <p:cNvPr id="20724" name="Rectangle 289"/>
          <p:cNvSpPr>
            <a:spLocks noChangeArrowheads="1"/>
          </p:cNvSpPr>
          <p:nvPr/>
        </p:nvSpPr>
        <p:spPr bwMode="auto">
          <a:xfrm rot="-5400000">
            <a:off x="31108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1986</a:t>
            </a:r>
          </a:p>
        </p:txBody>
      </p:sp>
      <p:sp>
        <p:nvSpPr>
          <p:cNvPr id="20725" name="Rectangle 290"/>
          <p:cNvSpPr>
            <a:spLocks noChangeArrowheads="1"/>
          </p:cNvSpPr>
          <p:nvPr/>
        </p:nvSpPr>
        <p:spPr bwMode="auto">
          <a:xfrm rot="-5400000">
            <a:off x="33330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1987</a:t>
            </a:r>
          </a:p>
        </p:txBody>
      </p:sp>
      <p:sp>
        <p:nvSpPr>
          <p:cNvPr id="20726" name="Rectangle 291"/>
          <p:cNvSpPr>
            <a:spLocks noChangeArrowheads="1"/>
          </p:cNvSpPr>
          <p:nvPr/>
        </p:nvSpPr>
        <p:spPr bwMode="auto">
          <a:xfrm rot="-5400000">
            <a:off x="35553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 dirty="0">
                <a:latin typeface="Gill Sans" charset="0"/>
                <a:ea typeface="Gill Sans" charset="0"/>
                <a:cs typeface="Gill Sans" charset="0"/>
              </a:rPr>
              <a:t>1988</a:t>
            </a:r>
          </a:p>
        </p:txBody>
      </p:sp>
      <p:sp>
        <p:nvSpPr>
          <p:cNvPr id="20727" name="Rectangle 292"/>
          <p:cNvSpPr>
            <a:spLocks noChangeArrowheads="1"/>
          </p:cNvSpPr>
          <p:nvPr/>
        </p:nvSpPr>
        <p:spPr bwMode="auto">
          <a:xfrm rot="-5400000">
            <a:off x="37775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1989</a:t>
            </a:r>
          </a:p>
        </p:txBody>
      </p:sp>
      <p:sp>
        <p:nvSpPr>
          <p:cNvPr id="20728" name="Rectangle 293"/>
          <p:cNvSpPr>
            <a:spLocks noChangeArrowheads="1"/>
          </p:cNvSpPr>
          <p:nvPr/>
        </p:nvSpPr>
        <p:spPr bwMode="auto">
          <a:xfrm rot="-5400000">
            <a:off x="39998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1990</a:t>
            </a:r>
          </a:p>
        </p:txBody>
      </p:sp>
      <p:sp>
        <p:nvSpPr>
          <p:cNvPr id="20729" name="Rectangle 294"/>
          <p:cNvSpPr>
            <a:spLocks noChangeArrowheads="1"/>
          </p:cNvSpPr>
          <p:nvPr/>
        </p:nvSpPr>
        <p:spPr bwMode="auto">
          <a:xfrm rot="-5400000">
            <a:off x="42220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1991</a:t>
            </a:r>
          </a:p>
        </p:txBody>
      </p:sp>
      <p:sp>
        <p:nvSpPr>
          <p:cNvPr id="20730" name="Rectangle 295"/>
          <p:cNvSpPr>
            <a:spLocks noChangeArrowheads="1"/>
          </p:cNvSpPr>
          <p:nvPr/>
        </p:nvSpPr>
        <p:spPr bwMode="auto">
          <a:xfrm rot="-5400000">
            <a:off x="44549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1992</a:t>
            </a:r>
          </a:p>
        </p:txBody>
      </p:sp>
      <p:sp>
        <p:nvSpPr>
          <p:cNvPr id="20731" name="Rectangle 296"/>
          <p:cNvSpPr>
            <a:spLocks noChangeArrowheads="1"/>
          </p:cNvSpPr>
          <p:nvPr/>
        </p:nvSpPr>
        <p:spPr bwMode="auto">
          <a:xfrm rot="-5400000">
            <a:off x="46771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 dirty="0">
                <a:latin typeface="Gill Sans" charset="0"/>
                <a:ea typeface="Gill Sans" charset="0"/>
                <a:cs typeface="Gill Sans" charset="0"/>
              </a:rPr>
              <a:t>1993</a:t>
            </a:r>
          </a:p>
        </p:txBody>
      </p:sp>
      <p:sp>
        <p:nvSpPr>
          <p:cNvPr id="20732" name="Rectangle 297"/>
          <p:cNvSpPr>
            <a:spLocks noChangeArrowheads="1"/>
          </p:cNvSpPr>
          <p:nvPr/>
        </p:nvSpPr>
        <p:spPr bwMode="auto">
          <a:xfrm rot="-5400000">
            <a:off x="48994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1994</a:t>
            </a:r>
          </a:p>
        </p:txBody>
      </p:sp>
      <p:sp>
        <p:nvSpPr>
          <p:cNvPr id="20733" name="Rectangle 298"/>
          <p:cNvSpPr>
            <a:spLocks noChangeArrowheads="1"/>
          </p:cNvSpPr>
          <p:nvPr/>
        </p:nvSpPr>
        <p:spPr bwMode="auto">
          <a:xfrm rot="-5400000">
            <a:off x="51216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1995</a:t>
            </a:r>
          </a:p>
        </p:txBody>
      </p:sp>
      <p:sp>
        <p:nvSpPr>
          <p:cNvPr id="20734" name="Rectangle 299"/>
          <p:cNvSpPr>
            <a:spLocks noChangeArrowheads="1"/>
          </p:cNvSpPr>
          <p:nvPr/>
        </p:nvSpPr>
        <p:spPr bwMode="auto">
          <a:xfrm rot="-5400000">
            <a:off x="53439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1996</a:t>
            </a:r>
          </a:p>
        </p:txBody>
      </p:sp>
      <p:sp>
        <p:nvSpPr>
          <p:cNvPr id="20735" name="Rectangle 300"/>
          <p:cNvSpPr>
            <a:spLocks noChangeArrowheads="1"/>
          </p:cNvSpPr>
          <p:nvPr/>
        </p:nvSpPr>
        <p:spPr bwMode="auto">
          <a:xfrm rot="-5400000">
            <a:off x="55661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1997</a:t>
            </a:r>
          </a:p>
        </p:txBody>
      </p:sp>
      <p:sp>
        <p:nvSpPr>
          <p:cNvPr id="20736" name="Rectangle 301"/>
          <p:cNvSpPr>
            <a:spLocks noChangeArrowheads="1"/>
          </p:cNvSpPr>
          <p:nvPr/>
        </p:nvSpPr>
        <p:spPr bwMode="auto">
          <a:xfrm rot="-5400000">
            <a:off x="57884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1998</a:t>
            </a:r>
          </a:p>
        </p:txBody>
      </p:sp>
      <p:sp>
        <p:nvSpPr>
          <p:cNvPr id="20737" name="Rectangle 302"/>
          <p:cNvSpPr>
            <a:spLocks noChangeArrowheads="1"/>
          </p:cNvSpPr>
          <p:nvPr/>
        </p:nvSpPr>
        <p:spPr bwMode="auto">
          <a:xfrm rot="-5400000">
            <a:off x="60212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1999</a:t>
            </a:r>
          </a:p>
        </p:txBody>
      </p:sp>
      <p:sp>
        <p:nvSpPr>
          <p:cNvPr id="20738" name="Rectangle 303"/>
          <p:cNvSpPr>
            <a:spLocks noChangeArrowheads="1"/>
          </p:cNvSpPr>
          <p:nvPr/>
        </p:nvSpPr>
        <p:spPr bwMode="auto">
          <a:xfrm rot="-5400000">
            <a:off x="62435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2000</a:t>
            </a:r>
          </a:p>
        </p:txBody>
      </p:sp>
      <p:sp>
        <p:nvSpPr>
          <p:cNvPr id="20739" name="Rectangle 307"/>
          <p:cNvSpPr>
            <a:spLocks noChangeArrowheads="1"/>
          </p:cNvSpPr>
          <p:nvPr/>
        </p:nvSpPr>
        <p:spPr bwMode="auto">
          <a:xfrm rot="-5400000">
            <a:off x="2243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1982</a:t>
            </a:r>
          </a:p>
        </p:txBody>
      </p:sp>
      <p:grpSp>
        <p:nvGrpSpPr>
          <p:cNvPr id="724286" name="Group 318"/>
          <p:cNvGrpSpPr>
            <a:grpSpLocks/>
          </p:cNvGrpSpPr>
          <p:nvPr/>
        </p:nvGrpSpPr>
        <p:grpSpPr bwMode="auto">
          <a:xfrm>
            <a:off x="5794375" y="2556967"/>
            <a:ext cx="2141802" cy="1502833"/>
            <a:chOff x="3804" y="1594"/>
            <a:chExt cx="1619" cy="1136"/>
          </a:xfrm>
        </p:grpSpPr>
        <p:sp>
          <p:nvSpPr>
            <p:cNvPr id="20747" name="Line 308"/>
            <p:cNvSpPr>
              <a:spLocks noChangeShapeType="1"/>
            </p:cNvSpPr>
            <p:nvPr/>
          </p:nvSpPr>
          <p:spPr bwMode="auto">
            <a:xfrm>
              <a:off x="3819" y="1594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0748" name="Rectangle 309"/>
            <p:cNvSpPr>
              <a:spLocks noChangeArrowheads="1"/>
            </p:cNvSpPr>
            <p:nvPr/>
          </p:nvSpPr>
          <p:spPr bwMode="auto">
            <a:xfrm>
              <a:off x="3804" y="1721"/>
              <a:ext cx="1619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Processor-Memory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Performance Gap: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(grows 50% / year)</a:t>
              </a:r>
            </a:p>
          </p:txBody>
        </p:sp>
      </p:grpSp>
      <p:sp>
        <p:nvSpPr>
          <p:cNvPr id="20741" name="Rectangle 310"/>
          <p:cNvSpPr>
            <a:spLocks noChangeArrowheads="1"/>
          </p:cNvSpPr>
          <p:nvPr/>
        </p:nvSpPr>
        <p:spPr bwMode="auto">
          <a:xfrm rot="-5400000">
            <a:off x="356110" y="3108012"/>
            <a:ext cx="1696812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 dirty="0">
                <a:latin typeface="Gill Sans" charset="0"/>
                <a:ea typeface="Gill Sans" charset="0"/>
                <a:cs typeface="Gill Sans" charset="0"/>
              </a:rPr>
              <a:t>Performance</a:t>
            </a:r>
          </a:p>
        </p:txBody>
      </p:sp>
      <p:sp>
        <p:nvSpPr>
          <p:cNvPr id="20742" name="Rectangle 311"/>
          <p:cNvSpPr>
            <a:spLocks noChangeArrowheads="1"/>
          </p:cNvSpPr>
          <p:nvPr/>
        </p:nvSpPr>
        <p:spPr bwMode="auto">
          <a:xfrm>
            <a:off x="3897313" y="5253071"/>
            <a:ext cx="860814" cy="4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667" b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724280" name="Rectangle 312"/>
          <p:cNvSpPr>
            <a:spLocks noChangeArrowheads="1"/>
          </p:cNvSpPr>
          <p:nvPr/>
        </p:nvSpPr>
        <p:spPr bwMode="auto">
          <a:xfrm>
            <a:off x="3390636" y="2035738"/>
            <a:ext cx="1672190" cy="3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“</a:t>
            </a:r>
            <a:r>
              <a:rPr lang="en-US" altLang="ko-KR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Moore’s Law”</a:t>
            </a:r>
          </a:p>
        </p:txBody>
      </p:sp>
      <p:sp>
        <p:nvSpPr>
          <p:cNvPr id="20744" name="Rectangle 313"/>
          <p:cNvSpPr>
            <a:spLocks noChangeArrowheads="1"/>
          </p:cNvSpPr>
          <p:nvPr/>
        </p:nvSpPr>
        <p:spPr bwMode="auto">
          <a:xfrm>
            <a:off x="1311510" y="1191017"/>
            <a:ext cx="5181612" cy="35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ko-KR" b="0" dirty="0">
                <a:solidFill>
                  <a:schemeClr val="tx2"/>
                </a:solidFill>
                <a:latin typeface="Gill Sans" charset="0"/>
                <a:ea typeface="Gill Sans" charset="0"/>
                <a:cs typeface="Gill Sans" charset="0"/>
              </a:rPr>
              <a:t>Growing latency gap between CPU and Memory</a:t>
            </a:r>
          </a:p>
        </p:txBody>
      </p:sp>
      <p:sp>
        <p:nvSpPr>
          <p:cNvPr id="20745" name="Rectangle 3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Bother with Caching?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AA0DF-9A99-D248-B413-D9075C8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  <p:sp>
        <p:nvSpPr>
          <p:cNvPr id="724283" name="Rectangle 315"/>
          <p:cNvSpPr>
            <a:spLocks noChangeArrowheads="1"/>
          </p:cNvSpPr>
          <p:nvPr/>
        </p:nvSpPr>
        <p:spPr bwMode="auto">
          <a:xfrm>
            <a:off x="3937000" y="3689384"/>
            <a:ext cx="1483036" cy="3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“</a:t>
            </a:r>
            <a:r>
              <a:rPr lang="en-US" altLang="ko-KR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Less’s Law?”</a:t>
            </a:r>
          </a:p>
        </p:txBody>
      </p:sp>
    </p:spTree>
    <p:extLst>
      <p:ext uri="{BB962C8B-B14F-4D97-AF65-F5344CB8AC3E}">
        <p14:creationId xmlns:p14="http://schemas.microsoft.com/office/powerpoint/2010/main" val="1785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280" grpId="0"/>
      <p:bldP spid="7242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0" y="4118241"/>
            <a:ext cx="7366000" cy="15332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Three DRAM accesses per access?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Unacceptably slow performance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Solution: Cache translation mappings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b="1" i="1" dirty="0">
                <a:ea typeface="굴림" panose="020B0600000101010101" pitchFamily="34" charset="-127"/>
              </a:rPr>
              <a:t>Translation Lookaside Buffer (TLB)</a:t>
            </a:r>
            <a:endParaRPr lang="ko-KR" altLang="en-US" b="1" i="1" dirty="0">
              <a:ea typeface="굴림" panose="020B0600000101010101" pitchFamily="34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952500" y="113832"/>
            <a:ext cx="7239000" cy="89095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cache? Address Translation</a:t>
            </a:r>
          </a:p>
        </p:txBody>
      </p:sp>
      <p:grpSp>
        <p:nvGrpSpPr>
          <p:cNvPr id="21508" name="Group 180"/>
          <p:cNvGrpSpPr>
            <a:grpSpLocks/>
          </p:cNvGrpSpPr>
          <p:nvPr/>
        </p:nvGrpSpPr>
        <p:grpSpPr bwMode="auto">
          <a:xfrm>
            <a:off x="825500" y="1004786"/>
            <a:ext cx="7429500" cy="2901157"/>
            <a:chOff x="48" y="480"/>
            <a:chExt cx="5616" cy="2193"/>
          </a:xfrm>
        </p:grpSpPr>
        <p:grpSp>
          <p:nvGrpSpPr>
            <p:cNvPr id="21509" name="Group 93"/>
            <p:cNvGrpSpPr>
              <a:grpSpLocks/>
            </p:cNvGrpSpPr>
            <p:nvPr/>
          </p:nvGrpSpPr>
          <p:grpSpPr bwMode="auto">
            <a:xfrm>
              <a:off x="2512" y="912"/>
              <a:ext cx="1171" cy="1129"/>
              <a:chOff x="2512" y="1728"/>
              <a:chExt cx="1171" cy="1129"/>
            </a:xfrm>
          </p:grpSpPr>
          <p:sp>
            <p:nvSpPr>
              <p:cNvPr id="21575" name="Rectangle 94"/>
              <p:cNvSpPr>
                <a:spLocks noChangeArrowheads="1"/>
              </p:cNvSpPr>
              <p:nvPr/>
            </p:nvSpPr>
            <p:spPr bwMode="auto">
              <a:xfrm>
                <a:off x="2512" y="172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1576" name="Rectangle 95"/>
              <p:cNvSpPr>
                <a:spLocks noChangeArrowheads="1"/>
              </p:cNvSpPr>
              <p:nvPr/>
            </p:nvSpPr>
            <p:spPr bwMode="auto">
              <a:xfrm>
                <a:off x="2512" y="191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1577" name="Rectangle 96"/>
              <p:cNvSpPr>
                <a:spLocks noChangeArrowheads="1"/>
              </p:cNvSpPr>
              <p:nvPr/>
            </p:nvSpPr>
            <p:spPr bwMode="auto">
              <a:xfrm>
                <a:off x="2512" y="2293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1578" name="Rectangle 97"/>
              <p:cNvSpPr>
                <a:spLocks noChangeArrowheads="1"/>
              </p:cNvSpPr>
              <p:nvPr/>
            </p:nvSpPr>
            <p:spPr bwMode="auto">
              <a:xfrm>
                <a:off x="2512" y="248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1579" name="Rectangle 98"/>
              <p:cNvSpPr>
                <a:spLocks noChangeArrowheads="1"/>
              </p:cNvSpPr>
              <p:nvPr/>
            </p:nvSpPr>
            <p:spPr bwMode="auto">
              <a:xfrm>
                <a:off x="2512" y="266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21580" name="Rectangle 99"/>
              <p:cNvSpPr>
                <a:spLocks noChangeArrowheads="1"/>
              </p:cNvSpPr>
              <p:nvPr/>
            </p:nvSpPr>
            <p:spPr bwMode="auto">
              <a:xfrm>
                <a:off x="3263" y="172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21581" name="Rectangle 100"/>
              <p:cNvSpPr>
                <a:spLocks noChangeArrowheads="1"/>
              </p:cNvSpPr>
              <p:nvPr/>
            </p:nvSpPr>
            <p:spPr bwMode="auto">
              <a:xfrm>
                <a:off x="3263" y="191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21582" name="Group 101"/>
              <p:cNvGrpSpPr>
                <a:grpSpLocks/>
              </p:cNvGrpSpPr>
              <p:nvPr/>
            </p:nvGrpSpPr>
            <p:grpSpPr bwMode="auto">
              <a:xfrm>
                <a:off x="2512" y="2104"/>
                <a:ext cx="1171" cy="189"/>
                <a:chOff x="2512" y="2104"/>
                <a:chExt cx="1171" cy="189"/>
              </a:xfrm>
            </p:grpSpPr>
            <p:sp>
              <p:nvSpPr>
                <p:cNvPr id="215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12" y="2104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215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63" y="2104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21583" name="Rectangle 104"/>
              <p:cNvSpPr>
                <a:spLocks noChangeArrowheads="1"/>
              </p:cNvSpPr>
              <p:nvPr/>
            </p:nvSpPr>
            <p:spPr bwMode="auto">
              <a:xfrm>
                <a:off x="3263" y="2293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21584" name="Rectangle 105"/>
              <p:cNvSpPr>
                <a:spLocks noChangeArrowheads="1"/>
              </p:cNvSpPr>
              <p:nvPr/>
            </p:nvSpPr>
            <p:spPr bwMode="auto">
              <a:xfrm>
                <a:off x="3263" y="248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21585" name="Rectangle 106"/>
              <p:cNvSpPr>
                <a:spLocks noChangeArrowheads="1"/>
              </p:cNvSpPr>
              <p:nvPr/>
            </p:nvSpPr>
            <p:spPr bwMode="auto">
              <a:xfrm>
                <a:off x="3263" y="266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grpSp>
          <p:nvGrpSpPr>
            <p:cNvPr id="21510" name="Group 107"/>
            <p:cNvGrpSpPr>
              <a:grpSpLocks/>
            </p:cNvGrpSpPr>
            <p:nvPr/>
          </p:nvGrpSpPr>
          <p:grpSpPr bwMode="auto">
            <a:xfrm>
              <a:off x="3168" y="672"/>
              <a:ext cx="2496" cy="938"/>
              <a:chOff x="3120" y="720"/>
              <a:chExt cx="2496" cy="938"/>
            </a:xfrm>
          </p:grpSpPr>
          <p:sp>
            <p:nvSpPr>
              <p:cNvPr id="21571" name="Rectangle 108"/>
              <p:cNvSpPr>
                <a:spLocks noChangeArrowheads="1"/>
              </p:cNvSpPr>
              <p:nvPr/>
            </p:nvSpPr>
            <p:spPr bwMode="auto">
              <a:xfrm>
                <a:off x="4026" y="1156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endParaRPr lang="ko-KR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72" name="Rectangle 109"/>
              <p:cNvSpPr>
                <a:spLocks noChangeArrowheads="1"/>
              </p:cNvSpPr>
              <p:nvPr/>
            </p:nvSpPr>
            <p:spPr bwMode="auto">
              <a:xfrm>
                <a:off x="4631" y="1156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3" name="Freeform 110"/>
              <p:cNvSpPr>
                <a:spLocks/>
              </p:cNvSpPr>
              <p:nvPr/>
            </p:nvSpPr>
            <p:spPr bwMode="auto">
              <a:xfrm>
                <a:off x="3120" y="720"/>
                <a:ext cx="2001" cy="411"/>
              </a:xfrm>
              <a:custGeom>
                <a:avLst/>
                <a:gdLst>
                  <a:gd name="T0" fmla="*/ 0 w 1824"/>
                  <a:gd name="T1" fmla="*/ 0 h 288"/>
                  <a:gd name="T2" fmla="*/ 2001 w 1824"/>
                  <a:gd name="T3" fmla="*/ 0 h 288"/>
                  <a:gd name="T4" fmla="*/ 2001 w 1824"/>
                  <a:gd name="T5" fmla="*/ 411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" h="288">
                    <a:moveTo>
                      <a:pt x="0" y="0"/>
                    </a:moveTo>
                    <a:lnTo>
                      <a:pt x="1824" y="0"/>
                    </a:lnTo>
                    <a:lnTo>
                      <a:pt x="1824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74" name="Text Box 111"/>
              <p:cNvSpPr txBox="1">
                <a:spLocks noChangeArrowheads="1"/>
              </p:cNvSpPr>
              <p:nvPr/>
            </p:nvSpPr>
            <p:spPr bwMode="auto">
              <a:xfrm>
                <a:off x="4112" y="1408"/>
                <a:ext cx="11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Physical Address</a:t>
                </a:r>
              </a:p>
            </p:txBody>
          </p:sp>
        </p:grpSp>
        <p:grpSp>
          <p:nvGrpSpPr>
            <p:cNvPr id="21511" name="Group 112"/>
            <p:cNvGrpSpPr>
              <a:grpSpLocks/>
            </p:cNvGrpSpPr>
            <p:nvPr/>
          </p:nvGrpSpPr>
          <p:grpSpPr bwMode="auto">
            <a:xfrm>
              <a:off x="48" y="480"/>
              <a:ext cx="3111" cy="444"/>
              <a:chOff x="48" y="1440"/>
              <a:chExt cx="3111" cy="444"/>
            </a:xfrm>
          </p:grpSpPr>
          <p:sp>
            <p:nvSpPr>
              <p:cNvPr id="21566" name="Text Box 113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1567" name="Group 114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1568" name="Rectangle 115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rgbClr val="00CC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1569" name="Rectangle 116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  <p:sp>
              <p:nvSpPr>
                <p:cNvPr id="21570" name="Rectangle 117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Seg #</a:t>
                  </a:r>
                </a:p>
              </p:txBody>
            </p:sp>
          </p:grpSp>
        </p:grpSp>
        <p:grpSp>
          <p:nvGrpSpPr>
            <p:cNvPr id="21512" name="Group 118"/>
            <p:cNvGrpSpPr>
              <a:grpSpLocks/>
            </p:cNvGrpSpPr>
            <p:nvPr/>
          </p:nvGrpSpPr>
          <p:grpSpPr bwMode="auto">
            <a:xfrm>
              <a:off x="816" y="1152"/>
              <a:ext cx="1194" cy="1306"/>
              <a:chOff x="768" y="1200"/>
              <a:chExt cx="1194" cy="1306"/>
            </a:xfrm>
          </p:grpSpPr>
          <p:grpSp>
            <p:nvGrpSpPr>
              <p:cNvPr id="21533" name="Group 11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15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1565" name="Rectangle 12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1534" name="Rectangle 12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35" name="Group 12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156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156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1536" name="Rectangle 12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37" name="Group 12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1558" name="Group 12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156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156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155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1538" name="Group 13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1556" name="Rectangle 13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1557" name="Rectangle 13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1539" name="Rectangle 13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0" name="Group 13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15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155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1541" name="Rectangle 13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42" name="Group 14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1552" name="Rectangle 1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1553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1543" name="Rectangle 14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4" name="Group 14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1550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155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1545" name="Rectangle 14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6" name="Group 14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1548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15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1547" name="Rectangle 15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sp>
          <p:nvSpPr>
            <p:cNvPr id="21513" name="Line 152"/>
            <p:cNvSpPr>
              <a:spLocks noChangeShapeType="1"/>
            </p:cNvSpPr>
            <p:nvPr/>
          </p:nvSpPr>
          <p:spPr bwMode="auto">
            <a:xfrm>
              <a:off x="1824" y="768"/>
              <a:ext cx="672" cy="6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14" name="Freeform 153"/>
            <p:cNvSpPr>
              <a:spLocks/>
            </p:cNvSpPr>
            <p:nvPr/>
          </p:nvSpPr>
          <p:spPr bwMode="auto">
            <a:xfrm>
              <a:off x="432" y="768"/>
              <a:ext cx="768" cy="768"/>
            </a:xfrm>
            <a:custGeom>
              <a:avLst/>
              <a:gdLst>
                <a:gd name="T0" fmla="*/ 768 w 768"/>
                <a:gd name="T1" fmla="*/ 0 h 768"/>
                <a:gd name="T2" fmla="*/ 768 w 768"/>
                <a:gd name="T3" fmla="*/ 192 h 768"/>
                <a:gd name="T4" fmla="*/ 0 w 768"/>
                <a:gd name="T5" fmla="*/ 192 h 768"/>
                <a:gd name="T6" fmla="*/ 0 w 768"/>
                <a:gd name="T7" fmla="*/ 768 h 768"/>
                <a:gd name="T8" fmla="*/ 384 w 7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8" h="768">
                  <a:moveTo>
                    <a:pt x="768" y="0"/>
                  </a:moveTo>
                  <a:lnTo>
                    <a:pt x="768" y="192"/>
                  </a:lnTo>
                  <a:lnTo>
                    <a:pt x="0" y="192"/>
                  </a:lnTo>
                  <a:lnTo>
                    <a:pt x="0" y="768"/>
                  </a:lnTo>
                  <a:lnTo>
                    <a:pt x="384" y="768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15" name="Line 159"/>
            <p:cNvSpPr>
              <a:spLocks noChangeShapeType="1"/>
            </p:cNvSpPr>
            <p:nvPr/>
          </p:nvSpPr>
          <p:spPr bwMode="auto">
            <a:xfrm flipV="1">
              <a:off x="1200" y="912"/>
              <a:ext cx="1296" cy="6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16" name="Group 160"/>
            <p:cNvGrpSpPr>
              <a:grpSpLocks/>
            </p:cNvGrpSpPr>
            <p:nvPr/>
          </p:nvGrpSpPr>
          <p:grpSpPr bwMode="auto">
            <a:xfrm>
              <a:off x="1680" y="1200"/>
              <a:ext cx="1525" cy="1473"/>
              <a:chOff x="1632" y="1248"/>
              <a:chExt cx="1525" cy="1473"/>
            </a:xfrm>
          </p:grpSpPr>
          <p:grpSp>
            <p:nvGrpSpPr>
              <p:cNvPr id="21525" name="Group 161"/>
              <p:cNvGrpSpPr>
                <a:grpSpLocks/>
              </p:cNvGrpSpPr>
              <p:nvPr/>
            </p:nvGrpSpPr>
            <p:grpSpPr bwMode="auto">
              <a:xfrm>
                <a:off x="2064" y="2277"/>
                <a:ext cx="1093" cy="444"/>
                <a:chOff x="2064" y="2160"/>
                <a:chExt cx="1093" cy="444"/>
              </a:xfrm>
            </p:grpSpPr>
            <p:sp>
              <p:nvSpPr>
                <p:cNvPr id="2153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592" y="2160"/>
                  <a:ext cx="565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ko-KR" sz="1667" b="0">
                      <a:latin typeface="Gill Sans" charset="0"/>
                      <a:ea typeface="Gill Sans" charset="0"/>
                      <a:cs typeface="Gill Sans" charset="0"/>
                    </a:rPr>
                    <a:t>Access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ko-KR" sz="1667" b="0">
                      <a:latin typeface="Gill Sans" charset="0"/>
                      <a:ea typeface="Gill Sans" charset="0"/>
                      <a:cs typeface="Gill Sans" charset="0"/>
                    </a:rPr>
                    <a:t>Error</a:t>
                  </a:r>
                </a:p>
              </p:txBody>
            </p:sp>
            <p:sp>
              <p:nvSpPr>
                <p:cNvPr id="21531" name="Oval 163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317" cy="269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3333" b="0">
                      <a:latin typeface="Gill Sans" charset="0"/>
                      <a:ea typeface="Gill Sans" charset="0"/>
                      <a:cs typeface="Gill Sans" charset="0"/>
                    </a:rPr>
                    <a:t>&gt;</a:t>
                  </a:r>
                </a:p>
              </p:txBody>
            </p:sp>
            <p:sp>
              <p:nvSpPr>
                <p:cNvPr id="21532" name="Line 164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1526" name="Line 165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105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1527" name="Group 166"/>
              <p:cNvGrpSpPr>
                <a:grpSpLocks/>
              </p:cNvGrpSpPr>
              <p:nvPr/>
            </p:nvGrpSpPr>
            <p:grpSpPr bwMode="auto">
              <a:xfrm>
                <a:off x="1632" y="1584"/>
                <a:ext cx="480" cy="768"/>
                <a:chOff x="1632" y="1584"/>
                <a:chExt cx="480" cy="672"/>
              </a:xfrm>
            </p:grpSpPr>
            <p:sp>
              <p:nvSpPr>
                <p:cNvPr id="21528" name="Line 167"/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480" cy="672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1529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1728" y="1632"/>
                  <a:ext cx="144" cy="9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grpSp>
          <p:nvGrpSpPr>
            <p:cNvPr id="21517" name="Group 172"/>
            <p:cNvGrpSpPr>
              <a:grpSpLocks/>
            </p:cNvGrpSpPr>
            <p:nvPr/>
          </p:nvGrpSpPr>
          <p:grpSpPr bwMode="auto">
            <a:xfrm>
              <a:off x="3216" y="1108"/>
              <a:ext cx="1487" cy="238"/>
              <a:chOff x="3168" y="1156"/>
              <a:chExt cx="1487" cy="238"/>
            </a:xfrm>
          </p:grpSpPr>
          <p:sp>
            <p:nvSpPr>
              <p:cNvPr id="21523" name="Rectangle 173"/>
              <p:cNvSpPr>
                <a:spLocks noChangeArrowheads="1"/>
              </p:cNvSpPr>
              <p:nvPr/>
            </p:nvSpPr>
            <p:spPr bwMode="auto">
              <a:xfrm>
                <a:off x="4025" y="1156"/>
                <a:ext cx="630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ko-KR" sz="15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ko-KR" sz="15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24" name="Line 174"/>
              <p:cNvSpPr>
                <a:spLocks noChangeShapeType="1"/>
              </p:cNvSpPr>
              <p:nvPr/>
            </p:nvSpPr>
            <p:spPr bwMode="auto">
              <a:xfrm flipV="1">
                <a:off x="3168" y="1292"/>
                <a:ext cx="827" cy="9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1518" name="Group 175"/>
            <p:cNvGrpSpPr>
              <a:grpSpLocks/>
            </p:cNvGrpSpPr>
            <p:nvPr/>
          </p:nvGrpSpPr>
          <p:grpSpPr bwMode="auto">
            <a:xfrm>
              <a:off x="3648" y="1392"/>
              <a:ext cx="1246" cy="1274"/>
              <a:chOff x="3600" y="1440"/>
              <a:chExt cx="1246" cy="1274"/>
            </a:xfrm>
          </p:grpSpPr>
          <p:sp>
            <p:nvSpPr>
              <p:cNvPr id="21519" name="AutoShape 176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766" cy="175"/>
              </a:xfrm>
              <a:prstGeom prst="roundRect">
                <a:avLst>
                  <a:gd name="adj" fmla="val 16667"/>
                </a:avLst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Check Perm</a:t>
                </a:r>
              </a:p>
            </p:txBody>
          </p:sp>
          <p:sp>
            <p:nvSpPr>
              <p:cNvPr id="21520" name="Line 177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528" cy="48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21" name="Text Box 178"/>
              <p:cNvSpPr txBox="1">
                <a:spLocks noChangeArrowheads="1"/>
              </p:cNvSpPr>
              <p:nvPr/>
            </p:nvSpPr>
            <p:spPr bwMode="auto">
              <a:xfrm>
                <a:off x="4151" y="2270"/>
                <a:ext cx="56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22" name="Line 179"/>
              <p:cNvSpPr>
                <a:spLocks noChangeShapeType="1"/>
              </p:cNvSpPr>
              <p:nvPr/>
            </p:nvSpPr>
            <p:spPr bwMode="auto">
              <a:xfrm>
                <a:off x="4485" y="2095"/>
                <a:ext cx="0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105CD-BF40-B140-8737-D69371CF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4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A36D-152E-4E40-A7AE-08CF8E7F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8B6B-B181-6749-B69B-FAF1921B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Average Access Time</a:t>
            </a:r>
            <a:r>
              <a:rPr lang="en-US" dirty="0"/>
              <a:t> = </a:t>
            </a:r>
            <a:br>
              <a:rPr lang="en-US" dirty="0"/>
            </a:br>
            <a:r>
              <a:rPr lang="en-US" i="1" dirty="0"/>
              <a:t>(Hit Rate x Hit Time) + (Miss Rate x Miss Time)</a:t>
            </a:r>
          </a:p>
          <a:p>
            <a:endParaRPr lang="en-US" dirty="0"/>
          </a:p>
          <a:p>
            <a:r>
              <a:rPr lang="en-US" dirty="0"/>
              <a:t>Intuition: Caching is good when </a:t>
            </a:r>
            <a:r>
              <a:rPr lang="en-US" b="1" dirty="0"/>
              <a:t>most accesses </a:t>
            </a:r>
            <a:r>
              <a:rPr lang="en-US" dirty="0"/>
              <a:t>are for a </a:t>
            </a:r>
            <a:r>
              <a:rPr lang="en-US" b="1" dirty="0"/>
              <a:t>small portion</a:t>
            </a:r>
            <a:r>
              <a:rPr lang="en-US" dirty="0"/>
              <a:t> of the possible items</a:t>
            </a:r>
          </a:p>
          <a:p>
            <a:r>
              <a:rPr lang="en-US" dirty="0"/>
              <a:t>"Most Accesses": High Hit Rate</a:t>
            </a:r>
          </a:p>
          <a:p>
            <a:r>
              <a:rPr lang="en-US" dirty="0"/>
              <a:t>"Small Portion": Hits can be faster than misses</a:t>
            </a:r>
          </a:p>
          <a:p>
            <a:pPr lvl="1"/>
            <a:r>
              <a:rPr lang="en-US" dirty="0"/>
              <a:t>Smaller storage is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7F92-7F30-C443-9794-EEFCF932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Does Caching Help? Locality!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A39FE-7A04-C642-8F42-4EE4A06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3464" y="2557463"/>
            <a:ext cx="8860536" cy="1619250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ko-KR" sz="2333" dirty="0">
                <a:solidFill>
                  <a:schemeClr val="hlink"/>
                </a:solidFill>
                <a:ea typeface="굴림" panose="020B0600000101010101" pitchFamily="34" charset="-127"/>
              </a:rPr>
              <a:t>Temporal Locality</a:t>
            </a:r>
            <a:r>
              <a:rPr lang="en-US" altLang="ko-KR" sz="2333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333" dirty="0">
                <a:ea typeface="굴림" panose="020B0600000101010101" pitchFamily="34" charset="-127"/>
              </a:rPr>
              <a:t>(Locality in Time):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Keep recently accessed data items closer to processor</a:t>
            </a:r>
          </a:p>
          <a:p>
            <a:pPr>
              <a:spcBef>
                <a:spcPct val="25000"/>
              </a:spcBef>
            </a:pPr>
            <a:r>
              <a:rPr lang="en-US" altLang="ko-KR" sz="2333" dirty="0">
                <a:solidFill>
                  <a:schemeClr val="hlink"/>
                </a:solidFill>
                <a:ea typeface="굴림" panose="020B0600000101010101" pitchFamily="34" charset="-127"/>
              </a:rPr>
              <a:t>Spatial Locality</a:t>
            </a:r>
            <a:r>
              <a:rPr lang="en-US" altLang="ko-KR" sz="2333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333" dirty="0">
                <a:ea typeface="굴림" panose="020B0600000101010101" pitchFamily="34" charset="-127"/>
              </a:rPr>
              <a:t>(Locality in Space):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Move contiguous blocks to the upper levels </a:t>
            </a:r>
          </a:p>
        </p:txBody>
      </p:sp>
      <p:grpSp>
        <p:nvGrpSpPr>
          <p:cNvPr id="22532" name="Group 40"/>
          <p:cNvGrpSpPr>
            <a:grpSpLocks/>
          </p:cNvGrpSpPr>
          <p:nvPr/>
        </p:nvGrpSpPr>
        <p:grpSpPr bwMode="auto">
          <a:xfrm>
            <a:off x="2159000" y="1001055"/>
            <a:ext cx="4488972" cy="1517801"/>
            <a:chOff x="1050" y="861"/>
            <a:chExt cx="3202" cy="873"/>
          </a:xfrm>
        </p:grpSpPr>
        <p:sp>
          <p:nvSpPr>
            <p:cNvPr id="22553" name="Rectangle 25" descr="Zig zag"/>
            <p:cNvSpPr>
              <a:spLocks noChangeArrowheads="1"/>
            </p:cNvSpPr>
            <p:nvPr/>
          </p:nvSpPr>
          <p:spPr bwMode="auto">
            <a:xfrm>
              <a:off x="2876" y="1194"/>
              <a:ext cx="162" cy="308"/>
            </a:xfrm>
            <a:prstGeom prst="rect">
              <a:avLst/>
            </a:prstGeom>
            <a:pattFill prst="zigZ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2554" name="Rectangle 26" descr="Zig zag"/>
            <p:cNvSpPr>
              <a:spLocks noChangeArrowheads="1"/>
            </p:cNvSpPr>
            <p:nvPr/>
          </p:nvSpPr>
          <p:spPr bwMode="auto">
            <a:xfrm>
              <a:off x="2442" y="893"/>
              <a:ext cx="121" cy="614"/>
            </a:xfrm>
            <a:prstGeom prst="rect">
              <a:avLst/>
            </a:prstGeom>
            <a:pattFill prst="zigZ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1901" y="892"/>
              <a:ext cx="0" cy="6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1865" y="1502"/>
              <a:ext cx="2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471" y="1597"/>
              <a:ext cx="88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861" y="1536"/>
              <a:ext cx="153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3851" y="1536"/>
              <a:ext cx="40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2</a:t>
              </a:r>
              <a:r>
                <a:rPr lang="en-US" altLang="ko-KR" sz="1500" b="0" baseline="30000">
                  <a:latin typeface="Arial" panose="020B0604020202020204" pitchFamily="34" charset="0"/>
                  <a:ea typeface="굴림" panose="020B0600000101010101" pitchFamily="34" charset="-127"/>
                </a:rPr>
                <a:t>n</a:t>
              </a: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 - 1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1050" y="861"/>
              <a:ext cx="7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Probability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of reference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1905" y="147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V="1">
              <a:off x="2393" y="914"/>
              <a:ext cx="114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515" y="922"/>
              <a:ext cx="113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636" y="147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 flipV="1">
              <a:off x="2839" y="1220"/>
              <a:ext cx="113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960" y="1228"/>
              <a:ext cx="74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042" y="1470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730153" name="Group 41"/>
          <p:cNvGrpSpPr>
            <a:grpSpLocks/>
          </p:cNvGrpSpPr>
          <p:nvPr/>
        </p:nvGrpSpPr>
        <p:grpSpPr bwMode="auto">
          <a:xfrm>
            <a:off x="2034646" y="4133721"/>
            <a:ext cx="4382823" cy="1566333"/>
            <a:chOff x="951" y="2312"/>
            <a:chExt cx="3313" cy="1184"/>
          </a:xfrm>
        </p:grpSpPr>
        <p:sp>
          <p:nvSpPr>
            <p:cNvPr id="22534" name="Rectangle 42"/>
            <p:cNvSpPr>
              <a:spLocks noChangeArrowheads="1"/>
            </p:cNvSpPr>
            <p:nvPr/>
          </p:nvSpPr>
          <p:spPr bwMode="auto">
            <a:xfrm>
              <a:off x="2120" y="2456"/>
              <a:ext cx="80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5" name="Rectangle 43"/>
            <p:cNvSpPr>
              <a:spLocks noChangeArrowheads="1"/>
            </p:cNvSpPr>
            <p:nvPr/>
          </p:nvSpPr>
          <p:spPr bwMode="auto">
            <a:xfrm>
              <a:off x="3512" y="2312"/>
              <a:ext cx="752" cy="1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6" name="Rectangle 44"/>
            <p:cNvSpPr>
              <a:spLocks noChangeArrowheads="1"/>
            </p:cNvSpPr>
            <p:nvPr/>
          </p:nvSpPr>
          <p:spPr bwMode="auto">
            <a:xfrm>
              <a:off x="3509" y="2321"/>
              <a:ext cx="56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Main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22537" name="Rectangle 45"/>
            <p:cNvSpPr>
              <a:spLocks noChangeArrowheads="1"/>
            </p:cNvSpPr>
            <p:nvPr/>
          </p:nvSpPr>
          <p:spPr bwMode="auto">
            <a:xfrm>
              <a:off x="2117" y="2465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22538" name="Line 46"/>
            <p:cNvSpPr>
              <a:spLocks noChangeShapeType="1"/>
            </p:cNvSpPr>
            <p:nvPr/>
          </p:nvSpPr>
          <p:spPr bwMode="auto">
            <a:xfrm flipH="1">
              <a:off x="952" y="2688"/>
              <a:ext cx="1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9" name="Rectangle 47"/>
            <p:cNvSpPr>
              <a:spLocks noChangeArrowheads="1"/>
            </p:cNvSpPr>
            <p:nvPr/>
          </p:nvSpPr>
          <p:spPr bwMode="auto">
            <a:xfrm>
              <a:off x="1191" y="2496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>
                  <a:latin typeface="Gill Sans" charset="0"/>
                  <a:ea typeface="Gill Sans" charset="0"/>
                  <a:cs typeface="Gill Sans" charset="0"/>
                </a:rPr>
                <a:t>To Processor</a:t>
              </a:r>
            </a:p>
          </p:txBody>
        </p:sp>
        <p:sp>
          <p:nvSpPr>
            <p:cNvPr id="22540" name="Line 48"/>
            <p:cNvSpPr>
              <a:spLocks noChangeShapeType="1"/>
            </p:cNvSpPr>
            <p:nvPr/>
          </p:nvSpPr>
          <p:spPr bwMode="auto">
            <a:xfrm>
              <a:off x="968" y="3168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1" name="Rectangle 49"/>
            <p:cNvSpPr>
              <a:spLocks noChangeArrowheads="1"/>
            </p:cNvSpPr>
            <p:nvPr/>
          </p:nvSpPr>
          <p:spPr bwMode="auto">
            <a:xfrm>
              <a:off x="951" y="297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>
                  <a:latin typeface="Gill Sans" charset="0"/>
                  <a:ea typeface="Gill Sans" charset="0"/>
                  <a:cs typeface="Gill Sans" charset="0"/>
                </a:rPr>
                <a:t>From Processor</a:t>
              </a:r>
            </a:p>
          </p:txBody>
        </p:sp>
        <p:sp>
          <p:nvSpPr>
            <p:cNvPr id="22542" name="Line 50"/>
            <p:cNvSpPr>
              <a:spLocks noChangeShapeType="1"/>
            </p:cNvSpPr>
            <p:nvPr/>
          </p:nvSpPr>
          <p:spPr bwMode="auto">
            <a:xfrm>
              <a:off x="2936" y="2880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3" name="Rectangle 51"/>
            <p:cNvSpPr>
              <a:spLocks noChangeArrowheads="1"/>
            </p:cNvSpPr>
            <p:nvPr/>
          </p:nvSpPr>
          <p:spPr bwMode="auto">
            <a:xfrm>
              <a:off x="2212" y="3028"/>
              <a:ext cx="568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4" name="Rectangle 52"/>
            <p:cNvSpPr>
              <a:spLocks noChangeArrowheads="1"/>
            </p:cNvSpPr>
            <p:nvPr/>
          </p:nvSpPr>
          <p:spPr bwMode="auto">
            <a:xfrm>
              <a:off x="2295" y="284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Gill Sans" charset="0"/>
                  <a:ea typeface="Gill Sans" charset="0"/>
                  <a:cs typeface="Gill Sans" charset="0"/>
                </a:rPr>
                <a:t>Blk X</a:t>
              </a:r>
            </a:p>
          </p:txBody>
        </p:sp>
        <p:sp>
          <p:nvSpPr>
            <p:cNvPr id="22545" name="Rectangle 53"/>
            <p:cNvSpPr>
              <a:spLocks noChangeArrowheads="1"/>
            </p:cNvSpPr>
            <p:nvPr/>
          </p:nvSpPr>
          <p:spPr bwMode="auto">
            <a:xfrm>
              <a:off x="3604" y="3220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6" name="Rectangle 54"/>
            <p:cNvSpPr>
              <a:spLocks noChangeArrowheads="1"/>
            </p:cNvSpPr>
            <p:nvPr/>
          </p:nvSpPr>
          <p:spPr bwMode="auto">
            <a:xfrm>
              <a:off x="3687" y="3039"/>
              <a:ext cx="3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Gill Sans" charset="0"/>
                  <a:ea typeface="Gill Sans" charset="0"/>
                  <a:cs typeface="Gill Sans" charset="0"/>
                </a:rPr>
                <a:t>Blk Y</a:t>
              </a:r>
            </a:p>
          </p:txBody>
        </p:sp>
        <p:sp>
          <p:nvSpPr>
            <p:cNvPr id="22547" name="Line 55"/>
            <p:cNvSpPr>
              <a:spLocks noChangeShapeType="1"/>
            </p:cNvSpPr>
            <p:nvPr/>
          </p:nvSpPr>
          <p:spPr bwMode="auto">
            <a:xfrm>
              <a:off x="2496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8" name="Line 56"/>
            <p:cNvSpPr>
              <a:spLocks noChangeShapeType="1"/>
            </p:cNvSpPr>
            <p:nvPr/>
          </p:nvSpPr>
          <p:spPr bwMode="auto">
            <a:xfrm>
              <a:off x="2640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9" name="Line 57"/>
            <p:cNvSpPr>
              <a:spLocks noChangeShapeType="1"/>
            </p:cNvSpPr>
            <p:nvPr/>
          </p:nvSpPr>
          <p:spPr bwMode="auto">
            <a:xfrm>
              <a:off x="2352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0" name="Line 58"/>
            <p:cNvSpPr>
              <a:spLocks noChangeShapeType="1"/>
            </p:cNvSpPr>
            <p:nvPr/>
          </p:nvSpPr>
          <p:spPr bwMode="auto">
            <a:xfrm>
              <a:off x="3888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1" name="Line 59"/>
            <p:cNvSpPr>
              <a:spLocks noChangeShapeType="1"/>
            </p:cNvSpPr>
            <p:nvPr/>
          </p:nvSpPr>
          <p:spPr bwMode="auto">
            <a:xfrm>
              <a:off x="4032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2" name="Line 60"/>
            <p:cNvSpPr>
              <a:spLocks noChangeShapeType="1"/>
            </p:cNvSpPr>
            <p:nvPr/>
          </p:nvSpPr>
          <p:spPr bwMode="auto">
            <a:xfrm>
              <a:off x="3744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99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DF0C-51A8-4BB0-8C22-4FF6189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9C6-5082-4726-80E5-AD6ECBD4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070917"/>
            <a:ext cx="6572250" cy="207655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External Fragmentation</a:t>
            </a:r>
            <a:r>
              <a:rPr lang="en-US" dirty="0"/>
              <a:t> – no contiguous free region big enough to accommodate new process</a:t>
            </a:r>
          </a:p>
          <a:p>
            <a:pPr lvl="1"/>
            <a:r>
              <a:rPr lang="en-US" dirty="0"/>
              <a:t>Not every process needs the same amount of space</a:t>
            </a:r>
          </a:p>
          <a:p>
            <a:pPr lvl="1"/>
            <a:r>
              <a:rPr lang="en-US" dirty="0"/>
              <a:t>Needs change over time</a:t>
            </a:r>
          </a:p>
          <a:p>
            <a:pPr lvl="1"/>
            <a:r>
              <a:rPr lang="en-US" dirty="0"/>
              <a:t>No way to plan memory layout ahead of time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484046-CF5F-4D83-8146-C6F85CD7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77993"/>
            <a:ext cx="952500" cy="17780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5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201D686-982F-4DA7-964E-88B7C897C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480941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50D5F3D-4C63-48D8-BCBD-F348318AF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3576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F8F478D-E55C-4691-9A5B-712E9140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60012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B4B7577-DB15-4CA6-A3C6-E31FBFC3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334" y="1169026"/>
            <a:ext cx="835485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66F179C-3E5C-43AF-9807-DB376A70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39442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C5208AD-9BD8-4701-9457-EA403C1E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08296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6D51343-ADE7-444B-A0FD-CC2A76DD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05713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AE0CF-88D4-4ECA-BDDE-E0CD25376C45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1169026"/>
            <a:ext cx="1460500" cy="1786967"/>
            <a:chOff x="2514600" y="903640"/>
            <a:chExt cx="1752600" cy="2144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937843-9D93-4A26-9B17-ACF888B9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6C0CB30-1364-4AC0-8A2A-F3F2DA394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8DED23DE-CFB0-4CBC-8DBA-A2CBA070E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22F2E73-C963-4353-B1C1-F55B3BC4E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A8AB5BA5-4A92-4C97-8136-E6C7772AD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413" y="903640"/>
              <a:ext cx="1002582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E3DA3D4B-D0A3-4D05-9676-0D0BC1A68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13481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890E660-6263-4DF5-BA89-1376EB85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00" y="26562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20" name="Rectangle 34">
              <a:extLst>
                <a:ext uri="{FF2B5EF4-FFF2-40B4-BE49-F238E27FC236}">
                  <a16:creationId xmlns:a16="http://schemas.microsoft.com/office/drawing/2014/main" id="{F462136F-6565-4292-AF68-1DB8ACA4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616B61E5-B3E9-46F2-A126-1BE1070C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5EE4D6-FC5C-4BDA-8F34-C22DBB73D767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1169026"/>
            <a:ext cx="1460500" cy="1786967"/>
            <a:chOff x="4343400" y="903640"/>
            <a:chExt cx="1752600" cy="2144360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DE4244F-0A2C-439A-874F-C726D59F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3E0A35A2-601A-466F-8953-F0BD6B41C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FDDE16CC-85BC-4385-A19E-C009AB075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18573951-1812-49C9-B53A-A609AF59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BE9C46CD-43B4-4442-AF8A-99E9DE1C3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903640"/>
              <a:ext cx="1002582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A1000BE0-DB56-49E1-95DA-6613FACE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3481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E5D55C15-0E5C-470D-ABAA-14473D9C8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627665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AB97B14C-8DF2-4C30-B1E2-14FF520D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6D97D231-280E-49A4-B392-F434CC608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6656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2" name="AutoShape 41">
              <a:extLst>
                <a:ext uri="{FF2B5EF4-FFF2-40B4-BE49-F238E27FC236}">
                  <a16:creationId xmlns:a16="http://schemas.microsoft.com/office/drawing/2014/main" id="{36DD68DD-821A-426D-834D-AEB5B5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909234-D8E9-4669-BB4B-25D58AA6E843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1169026"/>
            <a:ext cx="1460500" cy="1786967"/>
            <a:chOff x="6172200" y="903640"/>
            <a:chExt cx="1752600" cy="2144360"/>
          </a:xfrm>
        </p:grpSpPr>
        <p:grpSp>
          <p:nvGrpSpPr>
            <p:cNvPr id="34" name="Group 1">
              <a:extLst>
                <a:ext uri="{FF2B5EF4-FFF2-40B4-BE49-F238E27FC236}">
                  <a16:creationId xmlns:a16="http://schemas.microsoft.com/office/drawing/2014/main" id="{E8E7890E-4665-4FCC-94CC-411AA4A61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903640"/>
              <a:ext cx="1752600" cy="2144360"/>
              <a:chOff x="6172200" y="903640"/>
              <a:chExt cx="1752600" cy="2144360"/>
            </a:xfrm>
          </p:grpSpPr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1106EB45-357C-44A3-B5A7-A7E07C039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1F0734D7-2ADD-4EEA-9170-02BCDDCEB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D118EC66-8AC0-4F54-9470-8393DAA58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8FAABFC-4283-4A1F-8205-7649DA99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683918AB-D954-41A5-B8F6-0BFDCCAB3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2600" y="903640"/>
                <a:ext cx="1002582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326D7D07-DADB-466D-9BA4-E20067BE4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1665640"/>
                <a:ext cx="1066800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id="{046FBCD4-20B1-4FD6-A166-6BB64ABBA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2627665"/>
                <a:ext cx="1066800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870D6DED-B39D-484C-B57F-11AD61D1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64ABEFB0-D887-4799-91BB-1768EABAB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45" name="Text Box 39">
                <a:extLst>
                  <a:ext uri="{FF2B5EF4-FFF2-40B4-BE49-F238E27FC236}">
                    <a16:creationId xmlns:a16="http://schemas.microsoft.com/office/drawing/2014/main" id="{B7B2115D-1518-47B1-A18F-7B973322A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1938880"/>
                <a:ext cx="1066800" cy="54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ECA2303B-A61C-49CF-8F15-214C31875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</p:grp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FB3457B1-AA16-420B-B2C9-6315EC360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9DABD-6C0B-4AE4-BC30-45B875C92CE1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431993"/>
            <a:ext cx="889000" cy="1206500"/>
            <a:chOff x="8001000" y="1219200"/>
            <a:chExt cx="1066800" cy="1447800"/>
          </a:xfrm>
        </p:grpSpPr>
        <p:sp>
          <p:nvSpPr>
            <p:cNvPr id="48" name="Text Box 31">
              <a:extLst>
                <a:ext uri="{FF2B5EF4-FFF2-40B4-BE49-F238E27FC236}">
                  <a16:creationId xmlns:a16="http://schemas.microsoft.com/office/drawing/2014/main" id="{F203189B-1B47-4E6D-8611-9775533D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1590235"/>
              <a:ext cx="1066800" cy="71042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583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667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49" name="Bent Arrow 5">
              <a:extLst>
                <a:ext uri="{FF2B5EF4-FFF2-40B4-BE49-F238E27FC236}">
                  <a16:creationId xmlns:a16="http://schemas.microsoft.com/office/drawing/2014/main" id="{302B412F-F256-40CB-93A7-5381280A0E74}"/>
                </a:ext>
              </a:extLst>
            </p:cNvPr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0" name="Bent Arrow 51">
              <a:extLst>
                <a:ext uri="{FF2B5EF4-FFF2-40B4-BE49-F238E27FC236}">
                  <a16:creationId xmlns:a16="http://schemas.microsoft.com/office/drawing/2014/main" id="{DB1D7ADD-2095-46C1-BB82-1B58214349B1}"/>
                </a:ext>
              </a:extLst>
            </p:cNvPr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8D646243-675E-7B4F-A3DF-7C375A6E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56" y="165778"/>
            <a:ext cx="4865493" cy="596745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Memory Hierarchy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7" y="923203"/>
            <a:ext cx="7493000" cy="1191780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Take advantage of the principle of locality to: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Present as much memory as in the cheapest technology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Provide access at speed offered by the fastest technology</a:t>
            </a:r>
          </a:p>
        </p:txBody>
      </p:sp>
      <p:grpSp>
        <p:nvGrpSpPr>
          <p:cNvPr id="726054" name="Group 38"/>
          <p:cNvGrpSpPr>
            <a:grpSpLocks/>
          </p:cNvGrpSpPr>
          <p:nvPr/>
        </p:nvGrpSpPr>
        <p:grpSpPr bwMode="auto">
          <a:xfrm>
            <a:off x="1275292" y="2046936"/>
            <a:ext cx="6852708" cy="3526897"/>
            <a:chOff x="388" y="1344"/>
            <a:chExt cx="5180" cy="2666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1600" y="2568"/>
              <a:ext cx="416" cy="624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8" name="Rectangle 21"/>
            <p:cNvSpPr>
              <a:spLocks noChangeArrowheads="1"/>
            </p:cNvSpPr>
            <p:nvPr/>
          </p:nvSpPr>
          <p:spPr bwMode="auto">
            <a:xfrm rot="5400000">
              <a:off x="1467" y="2646"/>
              <a:ext cx="69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On-Chip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23559" name="Rectangle 14"/>
            <p:cNvSpPr>
              <a:spLocks noChangeArrowheads="1"/>
            </p:cNvSpPr>
            <p:nvPr/>
          </p:nvSpPr>
          <p:spPr bwMode="auto">
            <a:xfrm>
              <a:off x="1224" y="2604"/>
              <a:ext cx="224" cy="608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Rectangle 15"/>
            <p:cNvSpPr>
              <a:spLocks noChangeArrowheads="1"/>
            </p:cNvSpPr>
            <p:nvPr/>
          </p:nvSpPr>
          <p:spPr bwMode="auto">
            <a:xfrm rot="5400000">
              <a:off x="981" y="2783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600" y="1932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5"/>
            <p:cNvSpPr>
              <a:spLocks noChangeArrowheads="1"/>
            </p:cNvSpPr>
            <p:nvPr/>
          </p:nvSpPr>
          <p:spPr bwMode="auto">
            <a:xfrm>
              <a:off x="1032" y="2079"/>
              <a:ext cx="6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</p:txBody>
        </p:sp>
        <p:sp>
          <p:nvSpPr>
            <p:cNvPr id="23563" name="Rectangle 6"/>
            <p:cNvSpPr>
              <a:spLocks noChangeArrowheads="1"/>
            </p:cNvSpPr>
            <p:nvPr/>
          </p:nvSpPr>
          <p:spPr bwMode="auto">
            <a:xfrm>
              <a:off x="600" y="2556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4" name="Rectangle 7"/>
            <p:cNvSpPr>
              <a:spLocks noChangeArrowheads="1"/>
            </p:cNvSpPr>
            <p:nvPr/>
          </p:nvSpPr>
          <p:spPr bwMode="auto">
            <a:xfrm>
              <a:off x="576" y="2725"/>
              <a:ext cx="6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Datapath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8"/>
            <p:cNvSpPr>
              <a:spLocks noChangeArrowheads="1"/>
            </p:cNvSpPr>
            <p:nvPr/>
          </p:nvSpPr>
          <p:spPr bwMode="auto">
            <a:xfrm>
              <a:off x="3816" y="1692"/>
              <a:ext cx="704" cy="1664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Rectangle 9"/>
            <p:cNvSpPr>
              <a:spLocks noChangeArrowheads="1"/>
            </p:cNvSpPr>
            <p:nvPr/>
          </p:nvSpPr>
          <p:spPr bwMode="auto">
            <a:xfrm>
              <a:off x="3792" y="2229"/>
              <a:ext cx="798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Secondary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Storage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(SSD)</a:t>
              </a:r>
            </a:p>
          </p:txBody>
        </p:sp>
        <p:sp>
          <p:nvSpPr>
            <p:cNvPr id="23567" name="Rectangle 10"/>
            <p:cNvSpPr>
              <a:spLocks noChangeArrowheads="1"/>
            </p:cNvSpPr>
            <p:nvPr/>
          </p:nvSpPr>
          <p:spPr bwMode="auto">
            <a:xfrm>
              <a:off x="504" y="1692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Rectangle 11"/>
            <p:cNvSpPr>
              <a:spLocks noChangeArrowheads="1"/>
            </p:cNvSpPr>
            <p:nvPr/>
          </p:nvSpPr>
          <p:spPr bwMode="auto">
            <a:xfrm>
              <a:off x="1111" y="1684"/>
              <a:ext cx="7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23569" name="Line 12"/>
            <p:cNvSpPr>
              <a:spLocks noChangeShapeType="1"/>
            </p:cNvSpPr>
            <p:nvPr/>
          </p:nvSpPr>
          <p:spPr bwMode="auto">
            <a:xfrm flipV="1">
              <a:off x="1440" y="1344"/>
              <a:ext cx="3216" cy="1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>
              <a:off x="1440" y="3192"/>
              <a:ext cx="3209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2352" y="2256"/>
              <a:ext cx="560" cy="999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3000" y="2016"/>
              <a:ext cx="656" cy="1271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3038" y="2469"/>
              <a:ext cx="673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Main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(DRAM)</a:t>
              </a:r>
            </a:p>
          </p:txBody>
        </p:sp>
        <p:sp>
          <p:nvSpPr>
            <p:cNvPr id="23574" name="Rectangle 20"/>
            <p:cNvSpPr>
              <a:spLocks noChangeArrowheads="1"/>
            </p:cNvSpPr>
            <p:nvPr/>
          </p:nvSpPr>
          <p:spPr bwMode="auto">
            <a:xfrm>
              <a:off x="2352" y="2424"/>
              <a:ext cx="625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Second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Level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(SRAM)</a:t>
              </a: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1231" y="3425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1s</a:t>
              </a: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3706" y="3412"/>
              <a:ext cx="82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    10,000s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   (10s us)</a:t>
              </a: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486" y="3425"/>
              <a:ext cx="7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Speed (ns):</a:t>
              </a: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1964" y="3425"/>
              <a:ext cx="6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10s-100s</a:t>
              </a:r>
            </a:p>
          </p:txBody>
        </p:sp>
        <p:sp>
          <p:nvSpPr>
            <p:cNvPr id="23579" name="Rectangle 26"/>
            <p:cNvSpPr>
              <a:spLocks noChangeArrowheads="1"/>
            </p:cNvSpPr>
            <p:nvPr/>
          </p:nvSpPr>
          <p:spPr bwMode="auto">
            <a:xfrm>
              <a:off x="3164" y="3425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100s</a:t>
              </a:r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1159" y="3779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100s</a:t>
              </a: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3888" y="3779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Gs-Ts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388" y="3779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Size (bytes):</a:t>
              </a: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2037" y="3779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Ks-Ms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3038" y="3779"/>
              <a:ext cx="6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Ms-Gs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85" name="Group 32"/>
            <p:cNvGrpSpPr>
              <a:grpSpLocks/>
            </p:cNvGrpSpPr>
            <p:nvPr/>
          </p:nvGrpSpPr>
          <p:grpSpPr bwMode="auto">
            <a:xfrm>
              <a:off x="4656" y="1356"/>
              <a:ext cx="704" cy="2052"/>
              <a:chOff x="4584" y="1321"/>
              <a:chExt cx="704" cy="2000"/>
            </a:xfrm>
          </p:grpSpPr>
          <p:sp>
            <p:nvSpPr>
              <p:cNvPr id="23588" name="Rectangle 33"/>
              <p:cNvSpPr>
                <a:spLocks noChangeArrowheads="1"/>
              </p:cNvSpPr>
              <p:nvPr/>
            </p:nvSpPr>
            <p:spPr bwMode="auto">
              <a:xfrm>
                <a:off x="4584" y="1321"/>
                <a:ext cx="704" cy="2000"/>
              </a:xfrm>
              <a:prstGeom prst="rect">
                <a:avLst/>
              </a:prstGeom>
              <a:solidFill>
                <a:srgbClr val="FF66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333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4638" y="2098"/>
                <a:ext cx="631" cy="62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Tertiary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Storage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(Disk)</a:t>
                </a:r>
              </a:p>
            </p:txBody>
          </p:sp>
        </p:grpSp>
        <p:sp>
          <p:nvSpPr>
            <p:cNvPr id="23586" name="Rectangle 35"/>
            <p:cNvSpPr>
              <a:spLocks noChangeArrowheads="1"/>
            </p:cNvSpPr>
            <p:nvPr/>
          </p:nvSpPr>
          <p:spPr bwMode="auto">
            <a:xfrm>
              <a:off x="4678" y="3425"/>
              <a:ext cx="89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10,000,00s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   (10s </a:t>
              </a: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ms</a:t>
              </a: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23587" name="Rectangle 36"/>
            <p:cNvSpPr>
              <a:spLocks noChangeArrowheads="1"/>
            </p:cNvSpPr>
            <p:nvPr/>
          </p:nvSpPr>
          <p:spPr bwMode="auto">
            <a:xfrm>
              <a:off x="4710" y="3779"/>
              <a:ext cx="6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Gs-Ts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36424-FB72-A042-83BE-0329DB1C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408908"/>
            <a:ext cx="8531051" cy="3626115"/>
          </a:xfrm>
        </p:spPr>
        <p:txBody>
          <a:bodyPr>
            <a:normAutofit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sz="2400" b="1" dirty="0"/>
              <a:t>Compulsory</a:t>
            </a:r>
            <a:r>
              <a:rPr lang="en-US" sz="2400" dirty="0"/>
              <a:t> ("cold start"): First access to a block</a:t>
            </a:r>
          </a:p>
          <a:p>
            <a:pPr lvl="1"/>
            <a:r>
              <a:rPr lang="en-US" sz="2000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sz="2400" b="1" dirty="0"/>
              <a:t>Capacity</a:t>
            </a:r>
            <a:r>
              <a:rPr lang="en-US" sz="2400" dirty="0"/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sz="2400" b="1" dirty="0"/>
              <a:t>Conflict: </a:t>
            </a:r>
            <a:r>
              <a:rPr lang="en-US" sz="2400" dirty="0"/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sz="2400" b="1" dirty="0"/>
              <a:t>Coherence </a:t>
            </a:r>
            <a:r>
              <a:rPr lang="en-US" sz="2400" dirty="0"/>
              <a:t>(invalidation): Memory updated externally</a:t>
            </a:r>
          </a:p>
          <a:p>
            <a:pPr lvl="1"/>
            <a:r>
              <a:rPr lang="en-US" sz="2000" dirty="0"/>
              <a:t>e.g. multi-core system, or on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3DB2-22A1-544A-A4F4-23FE1085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06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Compulsory</a:t>
            </a:r>
            <a:r>
              <a:rPr lang="en-US" dirty="0">
                <a:solidFill>
                  <a:srgbClr val="FF0000"/>
                </a:solidFill>
              </a:rPr>
              <a:t> ("cold start"): First access to a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Capacity</a:t>
            </a:r>
            <a:r>
              <a:rPr lang="en-US" dirty="0"/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Conflict: </a:t>
            </a:r>
            <a:r>
              <a:rPr lang="en-US" dirty="0"/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Coherence </a:t>
            </a:r>
            <a:r>
              <a:rPr lang="en-US" dirty="0">
                <a:solidFill>
                  <a:srgbClr val="FF0000"/>
                </a:solidFill>
              </a:rPr>
              <a:t>(invalidation): Memory updated externally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16001" y="2136588"/>
            <a:ext cx="7097059" cy="3118699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Not affected by cache design (mostly)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67C1-BFAC-7F4F-92E6-AEA90F2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1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Compulsory</a:t>
            </a:r>
            <a:r>
              <a:rPr lang="en-US" dirty="0"/>
              <a:t> ("cold start"): First access to a block</a:t>
            </a:r>
          </a:p>
          <a:p>
            <a:pPr lvl="1"/>
            <a:r>
              <a:rPr lang="en-US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Conflict: </a:t>
            </a:r>
            <a:r>
              <a:rPr lang="en-US" dirty="0">
                <a:solidFill>
                  <a:srgbClr val="FF0000"/>
                </a:solidFill>
              </a:rPr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Coherence </a:t>
            </a:r>
            <a:r>
              <a:rPr lang="en-US" dirty="0"/>
              <a:t>(invalidation): Memory updated externally</a:t>
            </a:r>
          </a:p>
          <a:p>
            <a:pPr lvl="1"/>
            <a:r>
              <a:rPr lang="en-US" dirty="0"/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23470" y="3054699"/>
            <a:ext cx="7097059" cy="2160396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Improved by Increasing Cache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F37EF-98E1-5E44-8CFD-2274F46F2F5C}"/>
              </a:ext>
            </a:extLst>
          </p:cNvPr>
          <p:cNvSpPr/>
          <p:nvPr/>
        </p:nvSpPr>
        <p:spPr>
          <a:xfrm>
            <a:off x="1023470" y="1096155"/>
            <a:ext cx="7097059" cy="1496320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8738-F98A-5142-9A0B-AC3652FD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6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Compulsory</a:t>
            </a:r>
            <a:r>
              <a:rPr lang="en-US" dirty="0"/>
              <a:t> ("cold start"): First access to a block</a:t>
            </a:r>
          </a:p>
          <a:p>
            <a:pPr lvl="1"/>
            <a:r>
              <a:rPr lang="en-US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Conflict: </a:t>
            </a:r>
            <a:r>
              <a:rPr lang="en-US" dirty="0">
                <a:solidFill>
                  <a:srgbClr val="FF0000"/>
                </a:solidFill>
              </a:rPr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Coherence </a:t>
            </a:r>
            <a:r>
              <a:rPr lang="en-US" dirty="0"/>
              <a:t>(invalidation): Memory updated externally</a:t>
            </a:r>
          </a:p>
          <a:p>
            <a:pPr lvl="1"/>
            <a:r>
              <a:rPr lang="en-US" dirty="0"/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23470" y="3378729"/>
            <a:ext cx="7097059" cy="1896656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Improved by Increasing Associativity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F37EF-98E1-5E44-8CFD-2274F46F2F5C}"/>
              </a:ext>
            </a:extLst>
          </p:cNvPr>
          <p:cNvSpPr/>
          <p:nvPr/>
        </p:nvSpPr>
        <p:spPr>
          <a:xfrm>
            <a:off x="1023470" y="1096154"/>
            <a:ext cx="7097059" cy="1928399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918F-208A-9446-925E-8486DA9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8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8396" y="2956403"/>
            <a:ext cx="5553604" cy="2433145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Block</a:t>
            </a:r>
            <a:r>
              <a:rPr lang="en-US" altLang="ko-KR" sz="2000" dirty="0">
                <a:ea typeface="굴림" panose="020B0600000101010101" pitchFamily="34" charset="-127"/>
              </a:rPr>
              <a:t> is minimum unit of caching (recall spatial locality)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Data Select: Which part of block to retrieve</a:t>
            </a:r>
          </a:p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Index</a:t>
            </a:r>
            <a:r>
              <a:rPr lang="en-US" altLang="ko-KR" sz="2000" dirty="0">
                <a:ea typeface="굴림" panose="020B0600000101010101" pitchFamily="34" charset="-127"/>
              </a:rPr>
              <a:t> Used to Lookup Candidates in Cache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Index identifies the set</a:t>
            </a:r>
          </a:p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Tag</a:t>
            </a:r>
            <a:r>
              <a:rPr lang="en-US" altLang="ko-KR" sz="2000" dirty="0">
                <a:ea typeface="굴림" panose="020B0600000101010101" pitchFamily="34" charset="-127"/>
              </a:rPr>
              <a:t> used to identify actual copy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If no candidates match, then declare cache miss</a:t>
            </a:r>
          </a:p>
        </p:txBody>
      </p:sp>
      <p:sp>
        <p:nvSpPr>
          <p:cNvPr id="25603" name="Rectangle 14"/>
          <p:cNvSpPr>
            <a:spLocks noGrp="1" noChangeArrowheads="1"/>
          </p:cNvSpPr>
          <p:nvPr>
            <p:ph type="title"/>
          </p:nvPr>
        </p:nvSpPr>
        <p:spPr>
          <a:xfrm>
            <a:off x="1143000" y="197876"/>
            <a:ext cx="6178021" cy="73654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How is a Block found in a Cache?</a:t>
            </a:r>
          </a:p>
        </p:txBody>
      </p:sp>
      <p:grpSp>
        <p:nvGrpSpPr>
          <p:cNvPr id="25604" name="Group 20"/>
          <p:cNvGrpSpPr>
            <a:grpSpLocks/>
          </p:cNvGrpSpPr>
          <p:nvPr/>
        </p:nvGrpSpPr>
        <p:grpSpPr bwMode="auto">
          <a:xfrm>
            <a:off x="1143000" y="1169143"/>
            <a:ext cx="6858000" cy="1987021"/>
            <a:chOff x="288" y="816"/>
            <a:chExt cx="5184" cy="1502"/>
          </a:xfrm>
        </p:grpSpPr>
        <p:grpSp>
          <p:nvGrpSpPr>
            <p:cNvPr id="25605" name="Group 3"/>
            <p:cNvGrpSpPr>
              <a:grpSpLocks/>
            </p:cNvGrpSpPr>
            <p:nvPr/>
          </p:nvGrpSpPr>
          <p:grpSpPr bwMode="auto">
            <a:xfrm>
              <a:off x="288" y="816"/>
              <a:ext cx="5184" cy="720"/>
              <a:chOff x="288" y="624"/>
              <a:chExt cx="5184" cy="720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288" y="624"/>
                <a:ext cx="518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grpSp>
            <p:nvGrpSpPr>
              <p:cNvPr id="25612" name="Group 5"/>
              <p:cNvGrpSpPr>
                <a:grpSpLocks/>
              </p:cNvGrpSpPr>
              <p:nvPr/>
            </p:nvGrpSpPr>
            <p:grpSpPr bwMode="auto">
              <a:xfrm>
                <a:off x="912" y="768"/>
                <a:ext cx="3792" cy="353"/>
                <a:chOff x="1056" y="2041"/>
                <a:chExt cx="3792" cy="353"/>
              </a:xfrm>
            </p:grpSpPr>
            <p:sp>
              <p:nvSpPr>
                <p:cNvPr id="25613" name="Rectangle 6"/>
                <p:cNvSpPr>
                  <a:spLocks noChangeArrowheads="1"/>
                </p:cNvSpPr>
                <p:nvPr/>
              </p:nvSpPr>
              <p:spPr bwMode="auto">
                <a:xfrm>
                  <a:off x="1056" y="2064"/>
                  <a:ext cx="3792" cy="288"/>
                </a:xfrm>
                <a:prstGeom prst="rect">
                  <a:avLst/>
                </a:prstGeom>
                <a:solidFill>
                  <a:srgbClr val="FF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endParaRPr lang="ko-KR" altLang="en-US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14" name="Rectangle 7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3120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endParaRPr lang="ko-KR" altLang="en-US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15" name="Rectangle 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05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5616" name="Rectangle 9"/>
                <p:cNvSpPr>
                  <a:spLocks noChangeArrowheads="1"/>
                </p:cNvSpPr>
                <p:nvPr/>
              </p:nvSpPr>
              <p:spPr bwMode="auto">
                <a:xfrm>
                  <a:off x="4176" y="2064"/>
                  <a:ext cx="672" cy="2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56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20" y="2064"/>
                  <a:ext cx="41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Block</a:t>
                  </a:r>
                </a:p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offset</a:t>
                  </a:r>
                </a:p>
              </p:txBody>
            </p:sp>
            <p:sp>
              <p:nvSpPr>
                <p:cNvPr id="256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7" y="2041"/>
                  <a:ext cx="864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Block Address</a:t>
                  </a:r>
                </a:p>
              </p:txBody>
            </p:sp>
            <p:sp>
              <p:nvSpPr>
                <p:cNvPr id="2561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60" y="2188"/>
                  <a:ext cx="335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Tag</a:t>
                  </a:r>
                  <a:endParaRPr lang="en-US" altLang="ko-KR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50" y="2179"/>
                  <a:ext cx="417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Index</a:t>
                  </a:r>
                </a:p>
              </p:txBody>
            </p:sp>
          </p:grpSp>
        </p:grpSp>
        <p:sp>
          <p:nvSpPr>
            <p:cNvPr id="25606" name="AutoShape 15"/>
            <p:cNvSpPr>
              <a:spLocks/>
            </p:cNvSpPr>
            <p:nvPr/>
          </p:nvSpPr>
          <p:spPr bwMode="auto">
            <a:xfrm rot="5400000">
              <a:off x="3384" y="936"/>
              <a:ext cx="240" cy="1056"/>
            </a:xfrm>
            <a:prstGeom prst="rightBrace">
              <a:avLst>
                <a:gd name="adj1" fmla="val 36667"/>
                <a:gd name="adj2" fmla="val 50000"/>
              </a:avLst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3024" y="1632"/>
              <a:ext cx="90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Set Select</a:t>
              </a:r>
            </a:p>
          </p:txBody>
        </p:sp>
        <p:sp>
          <p:nvSpPr>
            <p:cNvPr id="25608" name="AutoShape 17"/>
            <p:cNvSpPr>
              <a:spLocks/>
            </p:cNvSpPr>
            <p:nvPr/>
          </p:nvSpPr>
          <p:spPr bwMode="auto">
            <a:xfrm rot="5400000">
              <a:off x="4268" y="1165"/>
              <a:ext cx="240" cy="615"/>
            </a:xfrm>
            <a:prstGeom prst="rightBrace">
              <a:avLst>
                <a:gd name="adj1" fmla="val 21354"/>
                <a:gd name="adj2" fmla="val 50000"/>
              </a:avLst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3840" y="2016"/>
              <a:ext cx="103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Data Select</a:t>
              </a:r>
            </a:p>
          </p:txBody>
        </p:sp>
        <p:sp>
          <p:nvSpPr>
            <p:cNvPr id="25610" name="Line 19"/>
            <p:cNvSpPr>
              <a:spLocks noChangeShapeType="1"/>
            </p:cNvSpPr>
            <p:nvPr/>
          </p:nvSpPr>
          <p:spPr bwMode="auto">
            <a:xfrm>
              <a:off x="4388" y="1592"/>
              <a:ext cx="0" cy="432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DE70-00D7-C648-8245-DE8C2F35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234" name="Rectangle 74"/>
          <p:cNvSpPr>
            <a:spLocks noChangeArrowheads="1"/>
          </p:cNvSpPr>
          <p:nvPr/>
        </p:nvSpPr>
        <p:spPr bwMode="auto">
          <a:xfrm>
            <a:off x="2128574" y="4143385"/>
            <a:ext cx="2706688" cy="254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1" name="Group 91"/>
          <p:cNvGrpSpPr>
            <a:grpSpLocks/>
          </p:cNvGrpSpPr>
          <p:nvPr/>
        </p:nvGrpSpPr>
        <p:grpSpPr bwMode="auto">
          <a:xfrm>
            <a:off x="1333500" y="3627448"/>
            <a:ext cx="3520282" cy="2026708"/>
            <a:chOff x="515" y="2334"/>
            <a:chExt cx="2661" cy="1532"/>
          </a:xfrm>
        </p:grpSpPr>
        <p:sp>
          <p:nvSpPr>
            <p:cNvPr id="26689" name="Rectangle 24"/>
            <p:cNvSpPr>
              <a:spLocks noChangeArrowheads="1"/>
            </p:cNvSpPr>
            <p:nvPr/>
          </p:nvSpPr>
          <p:spPr bwMode="auto">
            <a:xfrm>
              <a:off x="1112" y="2538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0" name="Line 25"/>
            <p:cNvSpPr>
              <a:spLocks noChangeShapeType="1"/>
            </p:cNvSpPr>
            <p:nvPr/>
          </p:nvSpPr>
          <p:spPr bwMode="auto">
            <a:xfrm flipH="1">
              <a:off x="1096" y="272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1" name="Line 26"/>
            <p:cNvSpPr>
              <a:spLocks noChangeShapeType="1"/>
            </p:cNvSpPr>
            <p:nvPr/>
          </p:nvSpPr>
          <p:spPr bwMode="auto">
            <a:xfrm flipH="1">
              <a:off x="1096" y="2914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2" name="Line 27"/>
            <p:cNvSpPr>
              <a:spLocks noChangeShapeType="1"/>
            </p:cNvSpPr>
            <p:nvPr/>
          </p:nvSpPr>
          <p:spPr bwMode="auto">
            <a:xfrm flipH="1">
              <a:off x="1096" y="310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3" name="Line 28"/>
            <p:cNvSpPr>
              <a:spLocks noChangeShapeType="1"/>
            </p:cNvSpPr>
            <p:nvPr/>
          </p:nvSpPr>
          <p:spPr bwMode="auto">
            <a:xfrm flipH="1">
              <a:off x="1096" y="329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4" name="Line 29"/>
            <p:cNvSpPr>
              <a:spLocks noChangeShapeType="1"/>
            </p:cNvSpPr>
            <p:nvPr/>
          </p:nvSpPr>
          <p:spPr bwMode="auto">
            <a:xfrm flipH="1">
              <a:off x="1096" y="368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2051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96" name="Rectangle 35"/>
            <p:cNvSpPr>
              <a:spLocks noChangeArrowheads="1"/>
            </p:cNvSpPr>
            <p:nvPr/>
          </p:nvSpPr>
          <p:spPr bwMode="auto">
            <a:xfrm>
              <a:off x="1955" y="271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0x50</a:t>
              </a:r>
            </a:p>
          </p:txBody>
        </p:sp>
        <p:sp>
          <p:nvSpPr>
            <p:cNvPr id="26697" name="Rectangle 38"/>
            <p:cNvSpPr>
              <a:spLocks noChangeArrowheads="1"/>
            </p:cNvSpPr>
            <p:nvPr/>
          </p:nvSpPr>
          <p:spPr bwMode="auto">
            <a:xfrm>
              <a:off x="728" y="2538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8" name="Rectangle 39"/>
            <p:cNvSpPr>
              <a:spLocks noChangeArrowheads="1"/>
            </p:cNvSpPr>
            <p:nvPr/>
          </p:nvSpPr>
          <p:spPr bwMode="auto">
            <a:xfrm>
              <a:off x="515" y="2334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 Bit</a:t>
              </a:r>
            </a:p>
          </p:txBody>
        </p:sp>
        <p:sp>
          <p:nvSpPr>
            <p:cNvPr id="26699" name="Line 40"/>
            <p:cNvSpPr>
              <a:spLocks noChangeShapeType="1"/>
            </p:cNvSpPr>
            <p:nvPr/>
          </p:nvSpPr>
          <p:spPr bwMode="auto">
            <a:xfrm flipH="1">
              <a:off x="712" y="272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0" name="Line 41"/>
            <p:cNvSpPr>
              <a:spLocks noChangeShapeType="1"/>
            </p:cNvSpPr>
            <p:nvPr/>
          </p:nvSpPr>
          <p:spPr bwMode="auto">
            <a:xfrm flipH="1">
              <a:off x="712" y="291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1" name="Line 42"/>
            <p:cNvSpPr>
              <a:spLocks noChangeShapeType="1"/>
            </p:cNvSpPr>
            <p:nvPr/>
          </p:nvSpPr>
          <p:spPr bwMode="auto">
            <a:xfrm flipH="1">
              <a:off x="712" y="310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2" name="Line 43"/>
            <p:cNvSpPr>
              <a:spLocks noChangeShapeType="1"/>
            </p:cNvSpPr>
            <p:nvPr/>
          </p:nvSpPr>
          <p:spPr bwMode="auto">
            <a:xfrm flipH="1">
              <a:off x="712" y="329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3" name="Line 44"/>
            <p:cNvSpPr>
              <a:spLocks noChangeShapeType="1"/>
            </p:cNvSpPr>
            <p:nvPr/>
          </p:nvSpPr>
          <p:spPr bwMode="auto">
            <a:xfrm flipH="1">
              <a:off x="712" y="368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4" name="Rectangle 45"/>
            <p:cNvSpPr>
              <a:spLocks noChangeArrowheads="1"/>
            </p:cNvSpPr>
            <p:nvPr/>
          </p:nvSpPr>
          <p:spPr bwMode="auto">
            <a:xfrm>
              <a:off x="755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705" name="Rectangle 63"/>
            <p:cNvSpPr>
              <a:spLocks noChangeArrowheads="1"/>
            </p:cNvSpPr>
            <p:nvPr/>
          </p:nvSpPr>
          <p:spPr bwMode="auto">
            <a:xfrm>
              <a:off x="1680" y="2334"/>
              <a:ext cx="7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</p:grpSp>
      <p:sp>
        <p:nvSpPr>
          <p:cNvPr id="732235" name="Rectangle 75"/>
          <p:cNvSpPr>
            <a:spLocks noChangeArrowheads="1"/>
          </p:cNvSpPr>
          <p:nvPr/>
        </p:nvSpPr>
        <p:spPr bwMode="auto">
          <a:xfrm>
            <a:off x="6811699" y="4136771"/>
            <a:ext cx="627063" cy="25664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0" name="Group 90"/>
          <p:cNvGrpSpPr>
            <a:grpSpLocks/>
          </p:cNvGrpSpPr>
          <p:nvPr/>
        </p:nvGrpSpPr>
        <p:grpSpPr bwMode="auto">
          <a:xfrm>
            <a:off x="5080000" y="3627448"/>
            <a:ext cx="2672292" cy="2058458"/>
            <a:chOff x="3347" y="2334"/>
            <a:chExt cx="2020" cy="1556"/>
          </a:xfrm>
        </p:grpSpPr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464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3368" y="2538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3368" y="272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>
              <a:off x="3368" y="291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>
              <a:off x="3368" y="310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4" name="Rectangle 9"/>
            <p:cNvSpPr>
              <a:spLocks noChangeArrowheads="1"/>
            </p:cNvSpPr>
            <p:nvPr/>
          </p:nvSpPr>
          <p:spPr bwMode="auto">
            <a:xfrm>
              <a:off x="5123" y="2526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65" name="Rectangle 10"/>
            <p:cNvSpPr>
              <a:spLocks noChangeArrowheads="1"/>
            </p:cNvSpPr>
            <p:nvPr/>
          </p:nvSpPr>
          <p:spPr bwMode="auto">
            <a:xfrm>
              <a:off x="5123" y="271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6666" name="Rectangle 11"/>
            <p:cNvSpPr>
              <a:spLocks noChangeArrowheads="1"/>
            </p:cNvSpPr>
            <p:nvPr/>
          </p:nvSpPr>
          <p:spPr bwMode="auto">
            <a:xfrm>
              <a:off x="5123" y="291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5123" y="3102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6668" name="Line 13"/>
            <p:cNvSpPr>
              <a:spLocks noChangeShapeType="1"/>
            </p:cNvSpPr>
            <p:nvPr/>
          </p:nvSpPr>
          <p:spPr bwMode="auto">
            <a:xfrm>
              <a:off x="3368" y="329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9" name="Line 14"/>
            <p:cNvSpPr>
              <a:spLocks noChangeShapeType="1"/>
            </p:cNvSpPr>
            <p:nvPr/>
          </p:nvSpPr>
          <p:spPr bwMode="auto">
            <a:xfrm>
              <a:off x="3368" y="368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>
              <a:off x="4211" y="328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1" name="Rectangle 16"/>
            <p:cNvSpPr>
              <a:spLocks noChangeArrowheads="1"/>
            </p:cNvSpPr>
            <p:nvPr/>
          </p:nvSpPr>
          <p:spPr bwMode="auto">
            <a:xfrm>
              <a:off x="3826" y="2334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6672" name="Rectangle 17"/>
            <p:cNvSpPr>
              <a:spLocks noChangeArrowheads="1"/>
            </p:cNvSpPr>
            <p:nvPr/>
          </p:nvSpPr>
          <p:spPr bwMode="auto">
            <a:xfrm>
              <a:off x="464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>
              <a:off x="465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416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6675" name="Line 49"/>
            <p:cNvSpPr>
              <a:spLocks noChangeShapeType="1"/>
            </p:cNvSpPr>
            <p:nvPr/>
          </p:nvSpPr>
          <p:spPr bwMode="auto">
            <a:xfrm>
              <a:off x="417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347" y="2526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>
              <a:off x="3840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 rot="16200000">
              <a:off x="3926" y="2470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9" name="Line 54"/>
            <p:cNvSpPr>
              <a:spLocks noChangeShapeType="1"/>
            </p:cNvSpPr>
            <p:nvPr/>
          </p:nvSpPr>
          <p:spPr bwMode="auto">
            <a:xfrm>
              <a:off x="465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0" name="Rectangle 55"/>
            <p:cNvSpPr>
              <a:spLocks noChangeArrowheads="1"/>
            </p:cNvSpPr>
            <p:nvPr/>
          </p:nvSpPr>
          <p:spPr bwMode="auto">
            <a:xfrm>
              <a:off x="416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6681" name="Line 56"/>
            <p:cNvSpPr>
              <a:spLocks noChangeShapeType="1"/>
            </p:cNvSpPr>
            <p:nvPr/>
          </p:nvSpPr>
          <p:spPr bwMode="auto">
            <a:xfrm>
              <a:off x="417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2" name="Rectangle 57"/>
            <p:cNvSpPr>
              <a:spLocks noChangeArrowheads="1"/>
            </p:cNvSpPr>
            <p:nvPr/>
          </p:nvSpPr>
          <p:spPr bwMode="auto">
            <a:xfrm>
              <a:off x="3347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6683" name="Line 58"/>
            <p:cNvSpPr>
              <a:spLocks noChangeShapeType="1"/>
            </p:cNvSpPr>
            <p:nvPr/>
          </p:nvSpPr>
          <p:spPr bwMode="auto">
            <a:xfrm>
              <a:off x="3840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4" name="Rectangle 59"/>
            <p:cNvSpPr>
              <a:spLocks noChangeArrowheads="1"/>
            </p:cNvSpPr>
            <p:nvPr/>
          </p:nvSpPr>
          <p:spPr bwMode="auto">
            <a:xfrm rot="16200000">
              <a:off x="3926" y="266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5" name="Rectangle 60"/>
            <p:cNvSpPr>
              <a:spLocks noChangeArrowheads="1"/>
            </p:cNvSpPr>
            <p:nvPr/>
          </p:nvSpPr>
          <p:spPr bwMode="auto">
            <a:xfrm>
              <a:off x="4547" y="3678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992</a:t>
              </a:r>
            </a:p>
          </p:txBody>
        </p:sp>
        <p:sp>
          <p:nvSpPr>
            <p:cNvPr id="26686" name="Rectangle 61"/>
            <p:cNvSpPr>
              <a:spLocks noChangeArrowheads="1"/>
            </p:cNvSpPr>
            <p:nvPr/>
          </p:nvSpPr>
          <p:spPr bwMode="auto">
            <a:xfrm>
              <a:off x="3347" y="3678"/>
              <a:ext cx="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1023</a:t>
              </a:r>
            </a:p>
          </p:txBody>
        </p:sp>
        <p:sp>
          <p:nvSpPr>
            <p:cNvPr id="26687" name="Rectangle 62"/>
            <p:cNvSpPr>
              <a:spLocks noChangeArrowheads="1"/>
            </p:cNvSpPr>
            <p:nvPr/>
          </p:nvSpPr>
          <p:spPr bwMode="auto">
            <a:xfrm rot="16200000">
              <a:off x="4214" y="362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8" name="Rectangle 46"/>
            <p:cNvSpPr>
              <a:spLocks noChangeArrowheads="1"/>
            </p:cNvSpPr>
            <p:nvPr/>
          </p:nvSpPr>
          <p:spPr bwMode="auto">
            <a:xfrm>
              <a:off x="5123" y="367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sp>
        <p:nvSpPr>
          <p:cNvPr id="732247" name="Rectangle 87"/>
          <p:cNvSpPr>
            <a:spLocks noChangeArrowheads="1"/>
          </p:cNvSpPr>
          <p:nvPr/>
        </p:nvSpPr>
        <p:spPr bwMode="auto">
          <a:xfrm>
            <a:off x="6367199" y="2856188"/>
            <a:ext cx="1194593" cy="2341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46" name="Rectangle 86"/>
          <p:cNvSpPr>
            <a:spLocks noChangeArrowheads="1"/>
          </p:cNvSpPr>
          <p:nvPr/>
        </p:nvSpPr>
        <p:spPr bwMode="auto">
          <a:xfrm>
            <a:off x="5033698" y="2864125"/>
            <a:ext cx="1333500" cy="22754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38" name="Rectangle 78"/>
          <p:cNvSpPr>
            <a:spLocks noChangeArrowheads="1"/>
          </p:cNvSpPr>
          <p:nvPr/>
        </p:nvSpPr>
        <p:spPr bwMode="auto">
          <a:xfrm>
            <a:off x="1350698" y="2865448"/>
            <a:ext cx="3683000" cy="222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228288"/>
            <a:ext cx="6625847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Direct Mapped Cache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98" y="903283"/>
            <a:ext cx="7429500" cy="1659216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Example: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10</a:t>
            </a:r>
            <a:r>
              <a:rPr lang="en-US" altLang="ko-KR" sz="2400" dirty="0">
                <a:ea typeface="굴림" panose="020B0600000101010101" pitchFamily="34" charset="-127"/>
              </a:rPr>
              <a:t> byte capacity cache,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byte blocks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32-bit memory addresses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Need 5 bits for block </a:t>
            </a:r>
            <a:r>
              <a:rPr lang="en-US" altLang="ko-KR" sz="2400" i="1" dirty="0">
                <a:ea typeface="굴림" panose="020B0600000101010101" pitchFamily="34" charset="-127"/>
              </a:rPr>
              <a:t>offset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Need another 5 bits for </a:t>
            </a:r>
            <a:r>
              <a:rPr lang="en-US" altLang="ko-KR" sz="2400" i="1" dirty="0">
                <a:ea typeface="굴림" panose="020B0600000101010101" pitchFamily="34" charset="-127"/>
              </a:rPr>
              <a:t>index </a:t>
            </a:r>
            <a:r>
              <a:rPr lang="en-US" altLang="ko-KR" sz="2400" dirty="0">
                <a:ea typeface="굴림" panose="020B0600000101010101" pitchFamily="34" charset="-127"/>
              </a:rPr>
              <a:t>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10</a:t>
            </a:r>
            <a:r>
              <a:rPr lang="en-US" altLang="ko-KR" sz="2400" dirty="0">
                <a:ea typeface="굴림" panose="020B0600000101010101" pitchFamily="34" charset="-127"/>
              </a:rPr>
              <a:t>/2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=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blocks)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Remaining 22 bits are </a:t>
            </a:r>
            <a:r>
              <a:rPr lang="en-US" altLang="ko-KR" sz="2400" i="1" dirty="0">
                <a:ea typeface="굴림" panose="020B0600000101010101" pitchFamily="34" charset="-127"/>
              </a:rPr>
              <a:t>tag</a:t>
            </a:r>
            <a:r>
              <a:rPr lang="en-US" altLang="ko-KR" sz="2400" dirty="0">
                <a:ea typeface="굴림" panose="020B0600000101010101" pitchFamily="34" charset="-127"/>
              </a:rPr>
              <a:t> bits</a:t>
            </a:r>
          </a:p>
        </p:txBody>
      </p:sp>
      <p:sp>
        <p:nvSpPr>
          <p:cNvPr id="732192" name="Rectangle 32"/>
          <p:cNvSpPr>
            <a:spLocks noChangeArrowheads="1"/>
          </p:cNvSpPr>
          <p:nvPr/>
        </p:nvSpPr>
        <p:spPr bwMode="auto">
          <a:xfrm>
            <a:off x="3729303" y="3111510"/>
            <a:ext cx="791885" cy="2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333">
                <a:latin typeface="Times New Roman" panose="02020603050405020304" pitchFamily="18" charset="0"/>
                <a:ea typeface="굴림" panose="020B0600000101010101" pitchFamily="34" charset="-127"/>
              </a:rPr>
              <a:t>Ex: 0x50</a:t>
            </a:r>
          </a:p>
        </p:txBody>
      </p:sp>
      <p:grpSp>
        <p:nvGrpSpPr>
          <p:cNvPr id="732240" name="Group 80"/>
          <p:cNvGrpSpPr>
            <a:grpSpLocks/>
          </p:cNvGrpSpPr>
          <p:nvPr/>
        </p:nvGrpSpPr>
        <p:grpSpPr bwMode="auto">
          <a:xfrm>
            <a:off x="1333500" y="2587635"/>
            <a:ext cx="6269302" cy="534458"/>
            <a:chOff x="515" y="1470"/>
            <a:chExt cx="4739" cy="404"/>
          </a:xfrm>
          <a:noFill/>
        </p:grpSpPr>
        <p:sp>
          <p:nvSpPr>
            <p:cNvPr id="26647" name="Rectangle 8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0" name="Rectangle 21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51" name="Rectangle 22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6652" name="Rectangle 23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6654" name="Line 64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6656" name="Rectangle 67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9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90F23-D88F-A44C-8DAF-52118F5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234" name="Rectangle 74"/>
          <p:cNvSpPr>
            <a:spLocks noChangeArrowheads="1"/>
          </p:cNvSpPr>
          <p:nvPr/>
        </p:nvSpPr>
        <p:spPr bwMode="auto">
          <a:xfrm>
            <a:off x="2128574" y="4143385"/>
            <a:ext cx="2706688" cy="254000"/>
          </a:xfrm>
          <a:prstGeom prst="rect">
            <a:avLst/>
          </a:prstGeom>
          <a:solidFill>
            <a:srgbClr val="FF66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1" name="Group 91"/>
          <p:cNvGrpSpPr>
            <a:grpSpLocks/>
          </p:cNvGrpSpPr>
          <p:nvPr/>
        </p:nvGrpSpPr>
        <p:grpSpPr bwMode="auto">
          <a:xfrm>
            <a:off x="1333500" y="3627448"/>
            <a:ext cx="3520282" cy="2026708"/>
            <a:chOff x="515" y="2334"/>
            <a:chExt cx="2661" cy="1532"/>
          </a:xfrm>
        </p:grpSpPr>
        <p:sp>
          <p:nvSpPr>
            <p:cNvPr id="26689" name="Rectangle 24"/>
            <p:cNvSpPr>
              <a:spLocks noChangeArrowheads="1"/>
            </p:cNvSpPr>
            <p:nvPr/>
          </p:nvSpPr>
          <p:spPr bwMode="auto">
            <a:xfrm>
              <a:off x="1112" y="2538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0" name="Line 25"/>
            <p:cNvSpPr>
              <a:spLocks noChangeShapeType="1"/>
            </p:cNvSpPr>
            <p:nvPr/>
          </p:nvSpPr>
          <p:spPr bwMode="auto">
            <a:xfrm flipH="1">
              <a:off x="1096" y="272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1" name="Line 26"/>
            <p:cNvSpPr>
              <a:spLocks noChangeShapeType="1"/>
            </p:cNvSpPr>
            <p:nvPr/>
          </p:nvSpPr>
          <p:spPr bwMode="auto">
            <a:xfrm flipH="1">
              <a:off x="1096" y="2914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2" name="Line 27"/>
            <p:cNvSpPr>
              <a:spLocks noChangeShapeType="1"/>
            </p:cNvSpPr>
            <p:nvPr/>
          </p:nvSpPr>
          <p:spPr bwMode="auto">
            <a:xfrm flipH="1">
              <a:off x="1096" y="310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3" name="Line 28"/>
            <p:cNvSpPr>
              <a:spLocks noChangeShapeType="1"/>
            </p:cNvSpPr>
            <p:nvPr/>
          </p:nvSpPr>
          <p:spPr bwMode="auto">
            <a:xfrm flipH="1">
              <a:off x="1096" y="329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4" name="Line 29"/>
            <p:cNvSpPr>
              <a:spLocks noChangeShapeType="1"/>
            </p:cNvSpPr>
            <p:nvPr/>
          </p:nvSpPr>
          <p:spPr bwMode="auto">
            <a:xfrm flipH="1">
              <a:off x="1096" y="368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2051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96" name="Rectangle 35"/>
            <p:cNvSpPr>
              <a:spLocks noChangeArrowheads="1"/>
            </p:cNvSpPr>
            <p:nvPr/>
          </p:nvSpPr>
          <p:spPr bwMode="auto">
            <a:xfrm>
              <a:off x="1955" y="271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0x50</a:t>
              </a:r>
            </a:p>
          </p:txBody>
        </p:sp>
        <p:sp>
          <p:nvSpPr>
            <p:cNvPr id="26697" name="Rectangle 38"/>
            <p:cNvSpPr>
              <a:spLocks noChangeArrowheads="1"/>
            </p:cNvSpPr>
            <p:nvPr/>
          </p:nvSpPr>
          <p:spPr bwMode="auto">
            <a:xfrm>
              <a:off x="728" y="2538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8" name="Rectangle 39"/>
            <p:cNvSpPr>
              <a:spLocks noChangeArrowheads="1"/>
            </p:cNvSpPr>
            <p:nvPr/>
          </p:nvSpPr>
          <p:spPr bwMode="auto">
            <a:xfrm>
              <a:off x="515" y="2334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 Bit</a:t>
              </a:r>
            </a:p>
          </p:txBody>
        </p:sp>
        <p:sp>
          <p:nvSpPr>
            <p:cNvPr id="26699" name="Line 40"/>
            <p:cNvSpPr>
              <a:spLocks noChangeShapeType="1"/>
            </p:cNvSpPr>
            <p:nvPr/>
          </p:nvSpPr>
          <p:spPr bwMode="auto">
            <a:xfrm flipH="1">
              <a:off x="712" y="272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0" name="Line 41"/>
            <p:cNvSpPr>
              <a:spLocks noChangeShapeType="1"/>
            </p:cNvSpPr>
            <p:nvPr/>
          </p:nvSpPr>
          <p:spPr bwMode="auto">
            <a:xfrm flipH="1">
              <a:off x="712" y="291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1" name="Line 42"/>
            <p:cNvSpPr>
              <a:spLocks noChangeShapeType="1"/>
            </p:cNvSpPr>
            <p:nvPr/>
          </p:nvSpPr>
          <p:spPr bwMode="auto">
            <a:xfrm flipH="1">
              <a:off x="712" y="310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2" name="Line 43"/>
            <p:cNvSpPr>
              <a:spLocks noChangeShapeType="1"/>
            </p:cNvSpPr>
            <p:nvPr/>
          </p:nvSpPr>
          <p:spPr bwMode="auto">
            <a:xfrm flipH="1">
              <a:off x="712" y="329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3" name="Line 44"/>
            <p:cNvSpPr>
              <a:spLocks noChangeShapeType="1"/>
            </p:cNvSpPr>
            <p:nvPr/>
          </p:nvSpPr>
          <p:spPr bwMode="auto">
            <a:xfrm flipH="1">
              <a:off x="712" y="368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4" name="Rectangle 45"/>
            <p:cNvSpPr>
              <a:spLocks noChangeArrowheads="1"/>
            </p:cNvSpPr>
            <p:nvPr/>
          </p:nvSpPr>
          <p:spPr bwMode="auto">
            <a:xfrm>
              <a:off x="755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705" name="Rectangle 63"/>
            <p:cNvSpPr>
              <a:spLocks noChangeArrowheads="1"/>
            </p:cNvSpPr>
            <p:nvPr/>
          </p:nvSpPr>
          <p:spPr bwMode="auto">
            <a:xfrm>
              <a:off x="1680" y="2334"/>
              <a:ext cx="7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</p:grpSp>
      <p:sp>
        <p:nvSpPr>
          <p:cNvPr id="732235" name="Rectangle 75"/>
          <p:cNvSpPr>
            <a:spLocks noChangeArrowheads="1"/>
          </p:cNvSpPr>
          <p:nvPr/>
        </p:nvSpPr>
        <p:spPr bwMode="auto">
          <a:xfrm>
            <a:off x="6811699" y="4136771"/>
            <a:ext cx="627063" cy="256646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0" name="Group 90"/>
          <p:cNvGrpSpPr>
            <a:grpSpLocks/>
          </p:cNvGrpSpPr>
          <p:nvPr/>
        </p:nvGrpSpPr>
        <p:grpSpPr bwMode="auto">
          <a:xfrm>
            <a:off x="5080000" y="3627448"/>
            <a:ext cx="2672292" cy="2058458"/>
            <a:chOff x="3347" y="2334"/>
            <a:chExt cx="2020" cy="1556"/>
          </a:xfrm>
        </p:grpSpPr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464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3368" y="2538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3368" y="272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>
              <a:off x="3368" y="291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>
              <a:off x="3368" y="310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4" name="Rectangle 9"/>
            <p:cNvSpPr>
              <a:spLocks noChangeArrowheads="1"/>
            </p:cNvSpPr>
            <p:nvPr/>
          </p:nvSpPr>
          <p:spPr bwMode="auto">
            <a:xfrm>
              <a:off x="5123" y="2526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65" name="Rectangle 10"/>
            <p:cNvSpPr>
              <a:spLocks noChangeArrowheads="1"/>
            </p:cNvSpPr>
            <p:nvPr/>
          </p:nvSpPr>
          <p:spPr bwMode="auto">
            <a:xfrm>
              <a:off x="5123" y="271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6666" name="Rectangle 11"/>
            <p:cNvSpPr>
              <a:spLocks noChangeArrowheads="1"/>
            </p:cNvSpPr>
            <p:nvPr/>
          </p:nvSpPr>
          <p:spPr bwMode="auto">
            <a:xfrm>
              <a:off x="5123" y="291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5123" y="3102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6668" name="Line 13"/>
            <p:cNvSpPr>
              <a:spLocks noChangeShapeType="1"/>
            </p:cNvSpPr>
            <p:nvPr/>
          </p:nvSpPr>
          <p:spPr bwMode="auto">
            <a:xfrm>
              <a:off x="3368" y="329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9" name="Line 14"/>
            <p:cNvSpPr>
              <a:spLocks noChangeShapeType="1"/>
            </p:cNvSpPr>
            <p:nvPr/>
          </p:nvSpPr>
          <p:spPr bwMode="auto">
            <a:xfrm>
              <a:off x="3368" y="368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>
              <a:off x="4211" y="328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1" name="Rectangle 16"/>
            <p:cNvSpPr>
              <a:spLocks noChangeArrowheads="1"/>
            </p:cNvSpPr>
            <p:nvPr/>
          </p:nvSpPr>
          <p:spPr bwMode="auto">
            <a:xfrm>
              <a:off x="3826" y="2334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6672" name="Rectangle 17"/>
            <p:cNvSpPr>
              <a:spLocks noChangeArrowheads="1"/>
            </p:cNvSpPr>
            <p:nvPr/>
          </p:nvSpPr>
          <p:spPr bwMode="auto">
            <a:xfrm>
              <a:off x="464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>
              <a:off x="465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416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6675" name="Line 49"/>
            <p:cNvSpPr>
              <a:spLocks noChangeShapeType="1"/>
            </p:cNvSpPr>
            <p:nvPr/>
          </p:nvSpPr>
          <p:spPr bwMode="auto">
            <a:xfrm>
              <a:off x="417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347" y="2526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>
              <a:off x="3840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 rot="16200000">
              <a:off x="3926" y="2470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9" name="Line 54"/>
            <p:cNvSpPr>
              <a:spLocks noChangeShapeType="1"/>
            </p:cNvSpPr>
            <p:nvPr/>
          </p:nvSpPr>
          <p:spPr bwMode="auto">
            <a:xfrm>
              <a:off x="465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0" name="Rectangle 55"/>
            <p:cNvSpPr>
              <a:spLocks noChangeArrowheads="1"/>
            </p:cNvSpPr>
            <p:nvPr/>
          </p:nvSpPr>
          <p:spPr bwMode="auto">
            <a:xfrm>
              <a:off x="416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6681" name="Line 56"/>
            <p:cNvSpPr>
              <a:spLocks noChangeShapeType="1"/>
            </p:cNvSpPr>
            <p:nvPr/>
          </p:nvSpPr>
          <p:spPr bwMode="auto">
            <a:xfrm>
              <a:off x="417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2" name="Rectangle 57"/>
            <p:cNvSpPr>
              <a:spLocks noChangeArrowheads="1"/>
            </p:cNvSpPr>
            <p:nvPr/>
          </p:nvSpPr>
          <p:spPr bwMode="auto">
            <a:xfrm>
              <a:off x="3347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6683" name="Line 58"/>
            <p:cNvSpPr>
              <a:spLocks noChangeShapeType="1"/>
            </p:cNvSpPr>
            <p:nvPr/>
          </p:nvSpPr>
          <p:spPr bwMode="auto">
            <a:xfrm>
              <a:off x="3840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4" name="Rectangle 59"/>
            <p:cNvSpPr>
              <a:spLocks noChangeArrowheads="1"/>
            </p:cNvSpPr>
            <p:nvPr/>
          </p:nvSpPr>
          <p:spPr bwMode="auto">
            <a:xfrm rot="16200000">
              <a:off x="3926" y="266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5" name="Rectangle 60"/>
            <p:cNvSpPr>
              <a:spLocks noChangeArrowheads="1"/>
            </p:cNvSpPr>
            <p:nvPr/>
          </p:nvSpPr>
          <p:spPr bwMode="auto">
            <a:xfrm>
              <a:off x="4547" y="3678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992</a:t>
              </a:r>
            </a:p>
          </p:txBody>
        </p:sp>
        <p:sp>
          <p:nvSpPr>
            <p:cNvPr id="26686" name="Rectangle 61"/>
            <p:cNvSpPr>
              <a:spLocks noChangeArrowheads="1"/>
            </p:cNvSpPr>
            <p:nvPr/>
          </p:nvSpPr>
          <p:spPr bwMode="auto">
            <a:xfrm>
              <a:off x="3347" y="3678"/>
              <a:ext cx="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1023</a:t>
              </a:r>
            </a:p>
          </p:txBody>
        </p:sp>
        <p:sp>
          <p:nvSpPr>
            <p:cNvPr id="26687" name="Rectangle 62"/>
            <p:cNvSpPr>
              <a:spLocks noChangeArrowheads="1"/>
            </p:cNvSpPr>
            <p:nvPr/>
          </p:nvSpPr>
          <p:spPr bwMode="auto">
            <a:xfrm rot="16200000">
              <a:off x="4214" y="362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8" name="Rectangle 46"/>
            <p:cNvSpPr>
              <a:spLocks noChangeArrowheads="1"/>
            </p:cNvSpPr>
            <p:nvPr/>
          </p:nvSpPr>
          <p:spPr bwMode="auto">
            <a:xfrm>
              <a:off x="5123" y="367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sp>
        <p:nvSpPr>
          <p:cNvPr id="732247" name="Rectangle 87"/>
          <p:cNvSpPr>
            <a:spLocks noChangeArrowheads="1"/>
          </p:cNvSpPr>
          <p:nvPr/>
        </p:nvSpPr>
        <p:spPr bwMode="auto">
          <a:xfrm>
            <a:off x="6367199" y="2856188"/>
            <a:ext cx="1194593" cy="234156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46" name="Rectangle 86"/>
          <p:cNvSpPr>
            <a:spLocks noChangeArrowheads="1"/>
          </p:cNvSpPr>
          <p:nvPr/>
        </p:nvSpPr>
        <p:spPr bwMode="auto">
          <a:xfrm>
            <a:off x="5033698" y="2864125"/>
            <a:ext cx="1333500" cy="227542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38" name="Rectangle 78"/>
          <p:cNvSpPr>
            <a:spLocks noChangeArrowheads="1"/>
          </p:cNvSpPr>
          <p:nvPr/>
        </p:nvSpPr>
        <p:spPr bwMode="auto">
          <a:xfrm>
            <a:off x="1350698" y="2865448"/>
            <a:ext cx="3683000" cy="222250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54" y="237277"/>
            <a:ext cx="5894917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Direct Mapped Cache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19" y="1104976"/>
            <a:ext cx="8191080" cy="1233651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Check index bits to find </a:t>
            </a:r>
            <a:r>
              <a:rPr lang="en-US" altLang="ko-KR" sz="2400" b="1" dirty="0">
                <a:ea typeface="굴림" panose="020B0600000101010101" pitchFamily="34" charset="-127"/>
              </a:rPr>
              <a:t>one </a:t>
            </a:r>
            <a:r>
              <a:rPr lang="en-US" altLang="ko-KR" sz="2400" dirty="0">
                <a:ea typeface="굴림" panose="020B0600000101010101" pitchFamily="34" charset="-127"/>
              </a:rPr>
              <a:t>potential block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Compare tag to verify that block contains our data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Use </a:t>
            </a:r>
            <a:r>
              <a:rPr lang="en-US" altLang="ko-KR" sz="2400" i="1" dirty="0">
                <a:ea typeface="굴림" panose="020B0600000101010101" pitchFamily="34" charset="-127"/>
              </a:rPr>
              <a:t>byte select</a:t>
            </a:r>
            <a:r>
              <a:rPr lang="en-US" altLang="ko-KR" sz="2400" dirty="0">
                <a:ea typeface="굴림" panose="020B0600000101010101" pitchFamily="34" charset="-127"/>
              </a:rPr>
              <a:t> (offset) to choose byte within block</a:t>
            </a:r>
          </a:p>
        </p:txBody>
      </p:sp>
      <p:sp>
        <p:nvSpPr>
          <p:cNvPr id="732192" name="Rectangle 32"/>
          <p:cNvSpPr>
            <a:spLocks noChangeArrowheads="1"/>
          </p:cNvSpPr>
          <p:nvPr/>
        </p:nvSpPr>
        <p:spPr bwMode="auto">
          <a:xfrm>
            <a:off x="3729303" y="3111510"/>
            <a:ext cx="791885" cy="2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333">
                <a:latin typeface="Times New Roman" panose="02020603050405020304" pitchFamily="18" charset="0"/>
                <a:ea typeface="굴림" panose="020B0600000101010101" pitchFamily="34" charset="-127"/>
              </a:rPr>
              <a:t>Ex: 0x50</a:t>
            </a:r>
          </a:p>
        </p:txBody>
      </p:sp>
      <p:sp>
        <p:nvSpPr>
          <p:cNvPr id="732196" name="Line 36"/>
          <p:cNvSpPr>
            <a:spLocks noChangeShapeType="1"/>
          </p:cNvSpPr>
          <p:nvPr/>
        </p:nvSpPr>
        <p:spPr bwMode="auto">
          <a:xfrm>
            <a:off x="4716198" y="2973927"/>
            <a:ext cx="0" cy="12250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732245" name="Group 85"/>
          <p:cNvGrpSpPr>
            <a:grpSpLocks/>
          </p:cNvGrpSpPr>
          <p:nvPr/>
        </p:nvGrpSpPr>
        <p:grpSpPr bwMode="auto">
          <a:xfrm>
            <a:off x="6540498" y="3095635"/>
            <a:ext cx="792427" cy="1127125"/>
            <a:chOff x="4451" y="1932"/>
            <a:chExt cx="599" cy="852"/>
          </a:xfrm>
        </p:grpSpPr>
        <p:sp>
          <p:nvSpPr>
            <p:cNvPr id="26657" name="Line 19"/>
            <p:cNvSpPr>
              <a:spLocks noChangeShapeType="1"/>
            </p:cNvSpPr>
            <p:nvPr/>
          </p:nvSpPr>
          <p:spPr bwMode="auto">
            <a:xfrm>
              <a:off x="4944" y="2136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8" name="Rectangle 66"/>
            <p:cNvSpPr>
              <a:spLocks noChangeArrowheads="1"/>
            </p:cNvSpPr>
            <p:nvPr/>
          </p:nvSpPr>
          <p:spPr bwMode="auto">
            <a:xfrm>
              <a:off x="4451" y="1932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0x00</a:t>
              </a:r>
            </a:p>
          </p:txBody>
        </p:sp>
      </p:grpSp>
      <p:grpSp>
        <p:nvGrpSpPr>
          <p:cNvPr id="732240" name="Group 80"/>
          <p:cNvGrpSpPr>
            <a:grpSpLocks/>
          </p:cNvGrpSpPr>
          <p:nvPr/>
        </p:nvGrpSpPr>
        <p:grpSpPr bwMode="auto">
          <a:xfrm>
            <a:off x="1333500" y="2587635"/>
            <a:ext cx="6269302" cy="534458"/>
            <a:chOff x="515" y="1470"/>
            <a:chExt cx="4739" cy="404"/>
          </a:xfrm>
        </p:grpSpPr>
        <p:sp>
          <p:nvSpPr>
            <p:cNvPr id="26647" name="Rectangle 8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0" name="Rectangle 21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51" name="Rectangle 22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6652" name="Rectangle 23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6654" name="Line 64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6656" name="Rectangle 67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9</a:t>
              </a:r>
            </a:p>
          </p:txBody>
        </p:sp>
      </p:grpSp>
      <p:grpSp>
        <p:nvGrpSpPr>
          <p:cNvPr id="732244" name="Group 84"/>
          <p:cNvGrpSpPr>
            <a:grpSpLocks/>
          </p:cNvGrpSpPr>
          <p:nvPr/>
        </p:nvGrpSpPr>
        <p:grpSpPr bwMode="auto">
          <a:xfrm>
            <a:off x="5207000" y="3095635"/>
            <a:ext cx="2747698" cy="1166813"/>
            <a:chOff x="3443" y="1854"/>
            <a:chExt cx="2077" cy="882"/>
          </a:xfrm>
        </p:grpSpPr>
        <p:sp>
          <p:nvSpPr>
            <p:cNvPr id="26641" name="Rectangle 34"/>
            <p:cNvSpPr>
              <a:spLocks noChangeArrowheads="1"/>
            </p:cNvSpPr>
            <p:nvPr/>
          </p:nvSpPr>
          <p:spPr bwMode="auto">
            <a:xfrm>
              <a:off x="3443" y="1854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0x01</a:t>
              </a:r>
            </a:p>
          </p:txBody>
        </p:sp>
        <p:grpSp>
          <p:nvGrpSpPr>
            <p:cNvPr id="26642" name="Group 76"/>
            <p:cNvGrpSpPr>
              <a:grpSpLocks/>
            </p:cNvGrpSpPr>
            <p:nvPr/>
          </p:nvGrpSpPr>
          <p:grpSpPr bwMode="auto">
            <a:xfrm>
              <a:off x="3744" y="2035"/>
              <a:ext cx="1776" cy="701"/>
              <a:chOff x="3744" y="1960"/>
              <a:chExt cx="1776" cy="928"/>
            </a:xfrm>
          </p:grpSpPr>
          <p:sp>
            <p:nvSpPr>
              <p:cNvPr id="26643" name="Line 33"/>
              <p:cNvSpPr>
                <a:spLocks noChangeShapeType="1"/>
              </p:cNvSpPr>
              <p:nvPr/>
            </p:nvSpPr>
            <p:spPr bwMode="auto">
              <a:xfrm>
                <a:off x="5240" y="2880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4" name="Line 68"/>
              <p:cNvSpPr>
                <a:spLocks noChangeShapeType="1"/>
              </p:cNvSpPr>
              <p:nvPr/>
            </p:nvSpPr>
            <p:spPr bwMode="auto">
              <a:xfrm>
                <a:off x="3752" y="2160"/>
                <a:ext cx="1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5" name="Line 69"/>
              <p:cNvSpPr>
                <a:spLocks noChangeShapeType="1"/>
              </p:cNvSpPr>
              <p:nvPr/>
            </p:nvSpPr>
            <p:spPr bwMode="auto">
              <a:xfrm flipV="1">
                <a:off x="5520" y="2152"/>
                <a:ext cx="0" cy="7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6" name="Line 70"/>
              <p:cNvSpPr>
                <a:spLocks noChangeShapeType="1"/>
              </p:cNvSpPr>
              <p:nvPr/>
            </p:nvSpPr>
            <p:spPr bwMode="auto">
              <a:xfrm flipV="1">
                <a:off x="3744" y="196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  <p:sp>
        <p:nvSpPr>
          <p:cNvPr id="732243" name="Rectangle 83"/>
          <p:cNvSpPr>
            <a:spLocks noChangeArrowheads="1"/>
          </p:cNvSpPr>
          <p:nvPr/>
        </p:nvSpPr>
        <p:spPr bwMode="auto">
          <a:xfrm>
            <a:off x="1538553" y="4095760"/>
            <a:ext cx="5996781" cy="349250"/>
          </a:xfrm>
          <a:prstGeom prst="rect">
            <a:avLst/>
          </a:prstGeom>
          <a:noFill/>
          <a:ln w="38100" algn="ctr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CB56C-3535-0B4E-A653-77FFE49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9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314" name="Rectangle 106"/>
          <p:cNvSpPr>
            <a:spLocks noChangeArrowheads="1"/>
          </p:cNvSpPr>
          <p:nvPr/>
        </p:nvSpPr>
        <p:spPr bwMode="auto">
          <a:xfrm>
            <a:off x="1350698" y="2091708"/>
            <a:ext cx="3683000" cy="222250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13" name="Rectangle 105"/>
          <p:cNvSpPr>
            <a:spLocks noChangeArrowheads="1"/>
          </p:cNvSpPr>
          <p:nvPr/>
        </p:nvSpPr>
        <p:spPr bwMode="auto">
          <a:xfrm>
            <a:off x="5033698" y="2090385"/>
            <a:ext cx="1333500" cy="227542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4316" name="Group 108"/>
          <p:cNvGrpSpPr>
            <a:grpSpLocks/>
          </p:cNvGrpSpPr>
          <p:nvPr/>
        </p:nvGrpSpPr>
        <p:grpSpPr bwMode="auto">
          <a:xfrm>
            <a:off x="1333500" y="1813895"/>
            <a:ext cx="6269302" cy="534458"/>
            <a:chOff x="515" y="1470"/>
            <a:chExt cx="4739" cy="404"/>
          </a:xfrm>
        </p:grpSpPr>
        <p:sp>
          <p:nvSpPr>
            <p:cNvPr id="27762" name="Rectangle 109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7763" name="Rectangle 110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64" name="Line 111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65" name="Rectangle 112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7766" name="Rectangle 113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7767" name="Rectangle 114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7768" name="Rectangle 115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69" name="Line 116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70" name="Rectangle 117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7771" name="Rectangle 118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8</a:t>
              </a:r>
            </a:p>
          </p:txBody>
        </p:sp>
      </p:grpSp>
      <p:grpSp>
        <p:nvGrpSpPr>
          <p:cNvPr id="734348" name="Group 140"/>
          <p:cNvGrpSpPr>
            <a:grpSpLocks/>
          </p:cNvGrpSpPr>
          <p:nvPr/>
        </p:nvGrpSpPr>
        <p:grpSpPr bwMode="auto">
          <a:xfrm>
            <a:off x="808303" y="2569281"/>
            <a:ext cx="3435614" cy="1264708"/>
            <a:chOff x="35" y="2155"/>
            <a:chExt cx="2597" cy="956"/>
          </a:xfrm>
        </p:grpSpPr>
        <p:sp>
          <p:nvSpPr>
            <p:cNvPr id="27746" name="Rectangle 4"/>
            <p:cNvSpPr>
              <a:spLocks noChangeArrowheads="1"/>
            </p:cNvSpPr>
            <p:nvPr/>
          </p:nvSpPr>
          <p:spPr bwMode="auto">
            <a:xfrm>
              <a:off x="1640" y="2359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47" name="Line 5"/>
            <p:cNvSpPr>
              <a:spLocks noChangeShapeType="1"/>
            </p:cNvSpPr>
            <p:nvPr/>
          </p:nvSpPr>
          <p:spPr bwMode="auto">
            <a:xfrm>
              <a:off x="1640" y="2543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8" name="Line 6"/>
            <p:cNvSpPr>
              <a:spLocks noChangeShapeType="1"/>
            </p:cNvSpPr>
            <p:nvPr/>
          </p:nvSpPr>
          <p:spPr bwMode="auto">
            <a:xfrm>
              <a:off x="1640" y="2927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9" name="Rectangle 7"/>
            <p:cNvSpPr>
              <a:spLocks noChangeArrowheads="1"/>
            </p:cNvSpPr>
            <p:nvPr/>
          </p:nvSpPr>
          <p:spPr bwMode="auto">
            <a:xfrm>
              <a:off x="1763" y="2155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7750" name="Rectangle 8"/>
            <p:cNvSpPr>
              <a:spLocks noChangeArrowheads="1"/>
            </p:cNvSpPr>
            <p:nvPr/>
          </p:nvSpPr>
          <p:spPr bwMode="auto">
            <a:xfrm>
              <a:off x="1715" y="2347"/>
              <a:ext cx="9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 0</a:t>
              </a:r>
            </a:p>
          </p:txBody>
        </p:sp>
        <p:sp>
          <p:nvSpPr>
            <p:cNvPr id="27751" name="Rectangle 9"/>
            <p:cNvSpPr>
              <a:spLocks noChangeArrowheads="1"/>
            </p:cNvSpPr>
            <p:nvPr/>
          </p:nvSpPr>
          <p:spPr bwMode="auto">
            <a:xfrm>
              <a:off x="440" y="2359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52" name="Line 10"/>
            <p:cNvSpPr>
              <a:spLocks noChangeShapeType="1"/>
            </p:cNvSpPr>
            <p:nvPr/>
          </p:nvSpPr>
          <p:spPr bwMode="auto">
            <a:xfrm flipH="1">
              <a:off x="424" y="2543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3" name="Line 11"/>
            <p:cNvSpPr>
              <a:spLocks noChangeShapeType="1"/>
            </p:cNvSpPr>
            <p:nvPr/>
          </p:nvSpPr>
          <p:spPr bwMode="auto">
            <a:xfrm flipH="1">
              <a:off x="424" y="2927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4" name="Rectangle 12"/>
            <p:cNvSpPr>
              <a:spLocks noChangeArrowheads="1"/>
            </p:cNvSpPr>
            <p:nvPr/>
          </p:nvSpPr>
          <p:spPr bwMode="auto">
            <a:xfrm>
              <a:off x="200" y="2359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55" name="Line 13"/>
            <p:cNvSpPr>
              <a:spLocks noChangeShapeType="1"/>
            </p:cNvSpPr>
            <p:nvPr/>
          </p:nvSpPr>
          <p:spPr bwMode="auto">
            <a:xfrm flipH="1">
              <a:off x="184" y="2543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6" name="Line 14"/>
            <p:cNvSpPr>
              <a:spLocks noChangeShapeType="1"/>
            </p:cNvSpPr>
            <p:nvPr/>
          </p:nvSpPr>
          <p:spPr bwMode="auto">
            <a:xfrm flipH="1">
              <a:off x="184" y="2927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7" name="Rectangle 15"/>
            <p:cNvSpPr>
              <a:spLocks noChangeArrowheads="1"/>
            </p:cNvSpPr>
            <p:nvPr/>
          </p:nvSpPr>
          <p:spPr bwMode="auto">
            <a:xfrm>
              <a:off x="611" y="21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58" name="Rectangle 16"/>
            <p:cNvSpPr>
              <a:spLocks noChangeArrowheads="1"/>
            </p:cNvSpPr>
            <p:nvPr/>
          </p:nvSpPr>
          <p:spPr bwMode="auto">
            <a:xfrm>
              <a:off x="35" y="2155"/>
              <a:ext cx="4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7759" name="Rectangle 17"/>
            <p:cNvSpPr>
              <a:spLocks noChangeArrowheads="1"/>
            </p:cNvSpPr>
            <p:nvPr/>
          </p:nvSpPr>
          <p:spPr bwMode="auto">
            <a:xfrm>
              <a:off x="899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60" name="Rectangle 18"/>
            <p:cNvSpPr>
              <a:spLocks noChangeArrowheads="1"/>
            </p:cNvSpPr>
            <p:nvPr/>
          </p:nvSpPr>
          <p:spPr bwMode="auto">
            <a:xfrm>
              <a:off x="179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61" name="Rectangle 19"/>
            <p:cNvSpPr>
              <a:spLocks noChangeArrowheads="1"/>
            </p:cNvSpPr>
            <p:nvPr/>
          </p:nvSpPr>
          <p:spPr bwMode="auto">
            <a:xfrm>
              <a:off x="2051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4228" name="Group 20"/>
          <p:cNvGrpSpPr>
            <a:grpSpLocks/>
          </p:cNvGrpSpPr>
          <p:nvPr/>
        </p:nvGrpSpPr>
        <p:grpSpPr bwMode="auto">
          <a:xfrm>
            <a:off x="4865688" y="2574572"/>
            <a:ext cx="3442229" cy="1259417"/>
            <a:chOff x="3102" y="2064"/>
            <a:chExt cx="2602" cy="952"/>
          </a:xfrm>
        </p:grpSpPr>
        <p:sp>
          <p:nvSpPr>
            <p:cNvPr id="27730" name="Rectangle 21"/>
            <p:cNvSpPr>
              <a:spLocks noChangeArrowheads="1"/>
            </p:cNvSpPr>
            <p:nvPr/>
          </p:nvSpPr>
          <p:spPr bwMode="auto">
            <a:xfrm>
              <a:off x="3118" y="2264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1" name="Line 22"/>
            <p:cNvSpPr>
              <a:spLocks noChangeShapeType="1"/>
            </p:cNvSpPr>
            <p:nvPr/>
          </p:nvSpPr>
          <p:spPr bwMode="auto">
            <a:xfrm flipH="1">
              <a:off x="3102" y="2448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2" name="Line 23"/>
            <p:cNvSpPr>
              <a:spLocks noChangeShapeType="1"/>
            </p:cNvSpPr>
            <p:nvPr/>
          </p:nvSpPr>
          <p:spPr bwMode="auto">
            <a:xfrm flipH="1">
              <a:off x="3102" y="2832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3" name="Rectangle 24"/>
            <p:cNvSpPr>
              <a:spLocks noChangeArrowheads="1"/>
            </p:cNvSpPr>
            <p:nvPr/>
          </p:nvSpPr>
          <p:spPr bwMode="auto">
            <a:xfrm flipH="1">
              <a:off x="3233" y="2064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7734" name="Rectangle 25"/>
            <p:cNvSpPr>
              <a:spLocks noChangeArrowheads="1"/>
            </p:cNvSpPr>
            <p:nvPr/>
          </p:nvSpPr>
          <p:spPr bwMode="auto">
            <a:xfrm flipH="1">
              <a:off x="3135" y="2256"/>
              <a:ext cx="9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 0</a:t>
              </a:r>
            </a:p>
          </p:txBody>
        </p:sp>
        <p:sp>
          <p:nvSpPr>
            <p:cNvPr id="27735" name="Rectangle 26"/>
            <p:cNvSpPr>
              <a:spLocks noChangeArrowheads="1"/>
            </p:cNvSpPr>
            <p:nvPr/>
          </p:nvSpPr>
          <p:spPr bwMode="auto">
            <a:xfrm>
              <a:off x="4222" y="2264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6" name="Line 27"/>
            <p:cNvSpPr>
              <a:spLocks noChangeShapeType="1"/>
            </p:cNvSpPr>
            <p:nvPr/>
          </p:nvSpPr>
          <p:spPr bwMode="auto">
            <a:xfrm>
              <a:off x="4222" y="2448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7" name="Line 28"/>
            <p:cNvSpPr>
              <a:spLocks noChangeShapeType="1"/>
            </p:cNvSpPr>
            <p:nvPr/>
          </p:nvSpPr>
          <p:spPr bwMode="auto">
            <a:xfrm>
              <a:off x="4222" y="2832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8" name="Rectangle 29"/>
            <p:cNvSpPr>
              <a:spLocks noChangeArrowheads="1"/>
            </p:cNvSpPr>
            <p:nvPr/>
          </p:nvSpPr>
          <p:spPr bwMode="auto">
            <a:xfrm>
              <a:off x="5422" y="2264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9" name="Line 30"/>
            <p:cNvSpPr>
              <a:spLocks noChangeShapeType="1"/>
            </p:cNvSpPr>
            <p:nvPr/>
          </p:nvSpPr>
          <p:spPr bwMode="auto">
            <a:xfrm>
              <a:off x="5422" y="244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0" name="Line 31"/>
            <p:cNvSpPr>
              <a:spLocks noChangeShapeType="1"/>
            </p:cNvSpPr>
            <p:nvPr/>
          </p:nvSpPr>
          <p:spPr bwMode="auto">
            <a:xfrm>
              <a:off x="5422" y="2832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1" name="Rectangle 32"/>
            <p:cNvSpPr>
              <a:spLocks noChangeArrowheads="1"/>
            </p:cNvSpPr>
            <p:nvPr/>
          </p:nvSpPr>
          <p:spPr bwMode="auto">
            <a:xfrm flipH="1">
              <a:off x="4434" y="2064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42" name="Rectangle 33"/>
            <p:cNvSpPr>
              <a:spLocks noChangeArrowheads="1"/>
            </p:cNvSpPr>
            <p:nvPr/>
          </p:nvSpPr>
          <p:spPr bwMode="auto">
            <a:xfrm flipH="1">
              <a:off x="5299" y="2064"/>
              <a:ext cx="4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7743" name="Rectangle 34"/>
            <p:cNvSpPr>
              <a:spLocks noChangeArrowheads="1"/>
            </p:cNvSpPr>
            <p:nvPr/>
          </p:nvSpPr>
          <p:spPr bwMode="auto">
            <a:xfrm flipH="1">
              <a:off x="4669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44" name="Rectangle 35"/>
            <p:cNvSpPr>
              <a:spLocks noChangeArrowheads="1"/>
            </p:cNvSpPr>
            <p:nvPr/>
          </p:nvSpPr>
          <p:spPr bwMode="auto">
            <a:xfrm flipH="1">
              <a:off x="5389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45" name="Rectangle 36"/>
            <p:cNvSpPr>
              <a:spLocks noChangeArrowheads="1"/>
            </p:cNvSpPr>
            <p:nvPr/>
          </p:nvSpPr>
          <p:spPr bwMode="auto">
            <a:xfrm flipH="1">
              <a:off x="3517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4330" name="Group 122"/>
          <p:cNvGrpSpPr>
            <a:grpSpLocks/>
          </p:cNvGrpSpPr>
          <p:nvPr/>
        </p:nvGrpSpPr>
        <p:grpSpPr bwMode="auto">
          <a:xfrm>
            <a:off x="4265083" y="2321895"/>
            <a:ext cx="1386417" cy="1397000"/>
            <a:chOff x="2648" y="1968"/>
            <a:chExt cx="1048" cy="1056"/>
          </a:xfrm>
        </p:grpSpPr>
        <p:sp>
          <p:nvSpPr>
            <p:cNvPr id="27728" name="Freeform 121"/>
            <p:cNvSpPr>
              <a:spLocks/>
            </p:cNvSpPr>
            <p:nvPr/>
          </p:nvSpPr>
          <p:spPr bwMode="auto">
            <a:xfrm>
              <a:off x="2880" y="1968"/>
              <a:ext cx="816" cy="1056"/>
            </a:xfrm>
            <a:custGeom>
              <a:avLst/>
              <a:gdLst>
                <a:gd name="T0" fmla="*/ 816 w 816"/>
                <a:gd name="T1" fmla="*/ 0 h 1056"/>
                <a:gd name="T2" fmla="*/ 816 w 816"/>
                <a:gd name="T3" fmla="*/ 96 h 1056"/>
                <a:gd name="T4" fmla="*/ 0 w 816"/>
                <a:gd name="T5" fmla="*/ 96 h 1056"/>
                <a:gd name="T6" fmla="*/ 0 w 81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1056">
                  <a:moveTo>
                    <a:pt x="816" y="0"/>
                  </a:moveTo>
                  <a:lnTo>
                    <a:pt x="816" y="96"/>
                  </a:lnTo>
                  <a:lnTo>
                    <a:pt x="0" y="96"/>
                  </a:lnTo>
                  <a:lnTo>
                    <a:pt x="0" y="105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7729" name="Line 38"/>
            <p:cNvSpPr>
              <a:spLocks noChangeShapeType="1"/>
            </p:cNvSpPr>
            <p:nvPr/>
          </p:nvSpPr>
          <p:spPr bwMode="auto">
            <a:xfrm>
              <a:off x="2648" y="3023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7656" name="Rectangle 119"/>
          <p:cNvSpPr>
            <a:spLocks noChangeArrowheads="1"/>
          </p:cNvSpPr>
          <p:nvPr/>
        </p:nvSpPr>
        <p:spPr bwMode="auto">
          <a:xfrm>
            <a:off x="2857500" y="4933333"/>
            <a:ext cx="355600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4311" name="Group 103"/>
          <p:cNvGrpSpPr>
            <a:grpSpLocks/>
          </p:cNvGrpSpPr>
          <p:nvPr/>
        </p:nvGrpSpPr>
        <p:grpSpPr bwMode="auto">
          <a:xfrm>
            <a:off x="3538803" y="3845895"/>
            <a:ext cx="2059781" cy="1534583"/>
            <a:chOff x="2099" y="2936"/>
            <a:chExt cx="1557" cy="1160"/>
          </a:xfrm>
        </p:grpSpPr>
        <p:sp>
          <p:nvSpPr>
            <p:cNvPr id="27707" name="Line 41"/>
            <p:cNvSpPr>
              <a:spLocks noChangeShapeType="1"/>
            </p:cNvSpPr>
            <p:nvPr/>
          </p:nvSpPr>
          <p:spPr bwMode="auto">
            <a:xfrm>
              <a:off x="2120" y="3312"/>
              <a:ext cx="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08" name="Line 42"/>
            <p:cNvSpPr>
              <a:spLocks noChangeShapeType="1"/>
            </p:cNvSpPr>
            <p:nvPr/>
          </p:nvSpPr>
          <p:spPr bwMode="auto">
            <a:xfrm>
              <a:off x="2120" y="3320"/>
              <a:ext cx="12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09" name="Line 43"/>
            <p:cNvSpPr>
              <a:spLocks noChangeShapeType="1"/>
            </p:cNvSpPr>
            <p:nvPr/>
          </p:nvSpPr>
          <p:spPr bwMode="auto">
            <a:xfrm>
              <a:off x="2264" y="3504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0" name="Line 44"/>
            <p:cNvSpPr>
              <a:spLocks noChangeShapeType="1"/>
            </p:cNvSpPr>
            <p:nvPr/>
          </p:nvSpPr>
          <p:spPr bwMode="auto">
            <a:xfrm flipH="1">
              <a:off x="3496" y="3320"/>
              <a:ext cx="16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1" name="Rectangle 45"/>
            <p:cNvSpPr>
              <a:spLocks noChangeArrowheads="1"/>
            </p:cNvSpPr>
            <p:nvPr/>
          </p:nvSpPr>
          <p:spPr bwMode="auto">
            <a:xfrm>
              <a:off x="2723" y="3308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Mux</a:t>
              </a:r>
            </a:p>
          </p:txBody>
        </p:sp>
        <p:sp>
          <p:nvSpPr>
            <p:cNvPr id="27712" name="Line 46"/>
            <p:cNvSpPr>
              <a:spLocks noChangeShapeType="1"/>
            </p:cNvSpPr>
            <p:nvPr/>
          </p:nvSpPr>
          <p:spPr bwMode="auto">
            <a:xfrm>
              <a:off x="2496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3" name="Line 47"/>
            <p:cNvSpPr>
              <a:spLocks noChangeShapeType="1"/>
            </p:cNvSpPr>
            <p:nvPr/>
          </p:nvSpPr>
          <p:spPr bwMode="auto">
            <a:xfrm>
              <a:off x="3264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4" name="Rectangle 48"/>
            <p:cNvSpPr>
              <a:spLocks noChangeArrowheads="1"/>
            </p:cNvSpPr>
            <p:nvPr/>
          </p:nvSpPr>
          <p:spPr bwMode="auto">
            <a:xfrm>
              <a:off x="3155" y="32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7715" name="Rectangle 49"/>
            <p:cNvSpPr>
              <a:spLocks noChangeArrowheads="1"/>
            </p:cNvSpPr>
            <p:nvPr/>
          </p:nvSpPr>
          <p:spPr bwMode="auto">
            <a:xfrm>
              <a:off x="2435" y="32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7716" name="Rectangle 50"/>
            <p:cNvSpPr>
              <a:spLocks noChangeArrowheads="1"/>
            </p:cNvSpPr>
            <p:nvPr/>
          </p:nvSpPr>
          <p:spPr bwMode="auto">
            <a:xfrm>
              <a:off x="2195" y="3323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Sel1</a:t>
              </a:r>
            </a:p>
          </p:txBody>
        </p:sp>
        <p:sp>
          <p:nvSpPr>
            <p:cNvPr id="27717" name="Rectangle 51"/>
            <p:cNvSpPr>
              <a:spLocks noChangeArrowheads="1"/>
            </p:cNvSpPr>
            <p:nvPr/>
          </p:nvSpPr>
          <p:spPr bwMode="auto">
            <a:xfrm>
              <a:off x="3251" y="3323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Sel0</a:t>
              </a:r>
            </a:p>
          </p:txBody>
        </p:sp>
        <p:sp>
          <p:nvSpPr>
            <p:cNvPr id="27718" name="Line 52"/>
            <p:cNvSpPr>
              <a:spLocks noChangeShapeType="1"/>
            </p:cNvSpPr>
            <p:nvPr/>
          </p:nvSpPr>
          <p:spPr bwMode="auto">
            <a:xfrm>
              <a:off x="2880" y="3512"/>
              <a:ext cx="0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9" name="Rectangle 53"/>
            <p:cNvSpPr>
              <a:spLocks noChangeArrowheads="1"/>
            </p:cNvSpPr>
            <p:nvPr/>
          </p:nvSpPr>
          <p:spPr bwMode="auto">
            <a:xfrm>
              <a:off x="2915" y="3788"/>
              <a:ext cx="1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endParaRPr lang="ko-KR" altLang="en-US" sz="1333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7720" name="Oval 90"/>
            <p:cNvSpPr>
              <a:spLocks noChangeArrowheads="1"/>
            </p:cNvSpPr>
            <p:nvPr/>
          </p:nvSpPr>
          <p:spPr bwMode="auto">
            <a:xfrm>
              <a:off x="2264" y="3560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21" name="Rectangle 91"/>
            <p:cNvSpPr>
              <a:spLocks noChangeArrowheads="1"/>
            </p:cNvSpPr>
            <p:nvPr/>
          </p:nvSpPr>
          <p:spPr bwMode="auto">
            <a:xfrm>
              <a:off x="2243" y="359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OR</a:t>
              </a:r>
            </a:p>
          </p:txBody>
        </p:sp>
        <p:sp>
          <p:nvSpPr>
            <p:cNvPr id="27722" name="Line 92"/>
            <p:cNvSpPr>
              <a:spLocks noChangeShapeType="1"/>
            </p:cNvSpPr>
            <p:nvPr/>
          </p:nvSpPr>
          <p:spPr bwMode="auto">
            <a:xfrm>
              <a:off x="2112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3" name="Line 93"/>
            <p:cNvSpPr>
              <a:spLocks noChangeShapeType="1"/>
            </p:cNvSpPr>
            <p:nvPr/>
          </p:nvSpPr>
          <p:spPr bwMode="auto">
            <a:xfrm>
              <a:off x="2120" y="369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4" name="Line 94"/>
            <p:cNvSpPr>
              <a:spLocks noChangeShapeType="1"/>
            </p:cNvSpPr>
            <p:nvPr/>
          </p:nvSpPr>
          <p:spPr bwMode="auto">
            <a:xfrm>
              <a:off x="3600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5" name="Line 95"/>
            <p:cNvSpPr>
              <a:spLocks noChangeShapeType="1"/>
            </p:cNvSpPr>
            <p:nvPr/>
          </p:nvSpPr>
          <p:spPr bwMode="auto">
            <a:xfrm>
              <a:off x="2552" y="3696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6" name="Line 96"/>
            <p:cNvSpPr>
              <a:spLocks noChangeShapeType="1"/>
            </p:cNvSpPr>
            <p:nvPr/>
          </p:nvSpPr>
          <p:spPr bwMode="auto">
            <a:xfrm>
              <a:off x="2400" y="3848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7" name="Rectangle 97"/>
            <p:cNvSpPr>
              <a:spLocks noChangeArrowheads="1"/>
            </p:cNvSpPr>
            <p:nvPr/>
          </p:nvSpPr>
          <p:spPr bwMode="auto">
            <a:xfrm>
              <a:off x="2099" y="3884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Hit</a:t>
              </a:r>
            </a:p>
          </p:txBody>
        </p:sp>
      </p:grp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064" y="169548"/>
            <a:ext cx="7713790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Set Associative Cache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451" y="860287"/>
            <a:ext cx="7872852" cy="901380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b="1" dirty="0">
                <a:ea typeface="굴림" panose="020B0600000101010101" pitchFamily="34" charset="-127"/>
              </a:rPr>
              <a:t>N-way set associative: 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entries per Cache Index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N direct mapped caches operating in parallel</a:t>
            </a:r>
            <a:r>
              <a:rPr lang="en-US" altLang="ko-KR" sz="2000" dirty="0">
                <a:ea typeface="굴림" panose="020B0600000101010101" pitchFamily="34" charset="-127"/>
              </a:rPr>
              <a:t>,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Index gives you a set of possible locations</a:t>
            </a:r>
          </a:p>
        </p:txBody>
      </p:sp>
      <p:sp>
        <p:nvSpPr>
          <p:cNvPr id="734248" name="Rectangle 40"/>
          <p:cNvSpPr>
            <a:spLocks noChangeArrowheads="1"/>
          </p:cNvSpPr>
          <p:nvPr/>
        </p:nvSpPr>
        <p:spPr bwMode="auto">
          <a:xfrm>
            <a:off x="952500" y="3463573"/>
            <a:ext cx="7217833" cy="42333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32" name="Freeform 124"/>
          <p:cNvSpPr>
            <a:spLocks/>
          </p:cNvSpPr>
          <p:nvPr/>
        </p:nvSpPr>
        <p:spPr bwMode="auto">
          <a:xfrm>
            <a:off x="1587500" y="4036395"/>
            <a:ext cx="6096000" cy="381000"/>
          </a:xfrm>
          <a:custGeom>
            <a:avLst/>
            <a:gdLst>
              <a:gd name="T0" fmla="*/ 0 w 4608"/>
              <a:gd name="T1" fmla="*/ 0 h 288"/>
              <a:gd name="T2" fmla="*/ 7315200 w 4608"/>
              <a:gd name="T3" fmla="*/ 0 h 288"/>
              <a:gd name="T4" fmla="*/ 7315200 w 4608"/>
              <a:gd name="T5" fmla="*/ 457200 h 288"/>
              <a:gd name="T6" fmla="*/ 6781800 w 4608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08" h="288">
                <a:moveTo>
                  <a:pt x="0" y="0"/>
                </a:moveTo>
                <a:lnTo>
                  <a:pt x="4608" y="0"/>
                </a:lnTo>
                <a:lnTo>
                  <a:pt x="4608" y="288"/>
                </a:lnTo>
                <a:lnTo>
                  <a:pt x="4272" y="28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grpSp>
        <p:nvGrpSpPr>
          <p:cNvPr id="734354" name="Group 146"/>
          <p:cNvGrpSpPr>
            <a:grpSpLocks/>
          </p:cNvGrpSpPr>
          <p:nvPr/>
        </p:nvGrpSpPr>
        <p:grpSpPr bwMode="auto">
          <a:xfrm>
            <a:off x="1132417" y="3855156"/>
            <a:ext cx="6868583" cy="879739"/>
            <a:chOff x="280" y="3127"/>
            <a:chExt cx="5192" cy="665"/>
          </a:xfrm>
        </p:grpSpPr>
        <p:grpSp>
          <p:nvGrpSpPr>
            <p:cNvPr id="27676" name="Group 144"/>
            <p:cNvGrpSpPr>
              <a:grpSpLocks/>
            </p:cNvGrpSpPr>
            <p:nvPr/>
          </p:nvGrpSpPr>
          <p:grpSpPr bwMode="auto">
            <a:xfrm>
              <a:off x="280" y="3127"/>
              <a:ext cx="1934" cy="664"/>
              <a:chOff x="280" y="3127"/>
              <a:chExt cx="1934" cy="664"/>
            </a:xfrm>
          </p:grpSpPr>
          <p:grpSp>
            <p:nvGrpSpPr>
              <p:cNvPr id="27691" name="Group 126"/>
              <p:cNvGrpSpPr>
                <a:grpSpLocks/>
              </p:cNvGrpSpPr>
              <p:nvPr/>
            </p:nvGrpSpPr>
            <p:grpSpPr bwMode="auto">
              <a:xfrm>
                <a:off x="1720" y="3503"/>
                <a:ext cx="494" cy="288"/>
                <a:chOff x="1720" y="3503"/>
                <a:chExt cx="494" cy="288"/>
              </a:xfrm>
            </p:grpSpPr>
            <p:grpSp>
              <p:nvGrpSpPr>
                <p:cNvPr id="27700" name="Group 125"/>
                <p:cNvGrpSpPr>
                  <a:grpSpLocks/>
                </p:cNvGrpSpPr>
                <p:nvPr/>
              </p:nvGrpSpPr>
              <p:grpSpPr bwMode="auto">
                <a:xfrm>
                  <a:off x="1720" y="3503"/>
                  <a:ext cx="321" cy="288"/>
                  <a:chOff x="1720" y="3503"/>
                  <a:chExt cx="321" cy="288"/>
                </a:xfrm>
              </p:grpSpPr>
              <p:sp>
                <p:nvSpPr>
                  <p:cNvPr id="27702" name="Arc 57"/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92 w 21600"/>
                      <a:gd name="T3" fmla="*/ 136 h 21600"/>
                      <a:gd name="T4" fmla="*/ 0 w 21600"/>
                      <a:gd name="T5" fmla="*/ 13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3" name="Arc 58"/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T0" fmla="*/ 0 w 21600"/>
                      <a:gd name="T1" fmla="*/ 146 h 21600"/>
                      <a:gd name="T2" fmla="*/ 189 w 21600"/>
                      <a:gd name="T3" fmla="*/ 0 h 21600"/>
                      <a:gd name="T4" fmla="*/ 190 w 21600"/>
                      <a:gd name="T5" fmla="*/ 14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4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6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</p:grpSp>
            <p:sp>
              <p:nvSpPr>
                <p:cNvPr id="2770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040" y="3646"/>
                  <a:ext cx="174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  <p:grpSp>
            <p:nvGrpSpPr>
              <p:cNvPr id="27692" name="Group 141"/>
              <p:cNvGrpSpPr>
                <a:grpSpLocks/>
              </p:cNvGrpSpPr>
              <p:nvPr/>
            </p:nvGrpSpPr>
            <p:grpSpPr bwMode="auto">
              <a:xfrm>
                <a:off x="280" y="3127"/>
                <a:ext cx="1456" cy="616"/>
                <a:chOff x="280" y="3127"/>
                <a:chExt cx="1456" cy="616"/>
              </a:xfrm>
            </p:grpSpPr>
            <p:sp>
              <p:nvSpPr>
                <p:cNvPr id="27693" name="Oval 54"/>
                <p:cNvSpPr>
                  <a:spLocks noChangeArrowheads="1"/>
                </p:cNvSpPr>
                <p:nvPr/>
              </p:nvSpPr>
              <p:spPr bwMode="auto">
                <a:xfrm>
                  <a:off x="872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769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564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576" y="3743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6" name="Rectangle 65"/>
                <p:cNvSpPr>
                  <a:spLocks noChangeArrowheads="1"/>
                </p:cNvSpPr>
                <p:nvPr/>
              </p:nvSpPr>
              <p:spPr bwMode="auto">
                <a:xfrm>
                  <a:off x="851" y="3451"/>
                  <a:ext cx="6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333">
                      <a:latin typeface="Times New Roman" panose="02020603050405020304" pitchFamily="18" charset="0"/>
                      <a:ea typeface="굴림" panose="020B0600000101010101" pitchFamily="34" charset="-127"/>
                    </a:rPr>
                    <a:t>Compare</a:t>
                  </a:r>
                </a:p>
              </p:txBody>
            </p:sp>
            <p:sp>
              <p:nvSpPr>
                <p:cNvPr id="27697" name="Line 66"/>
                <p:cNvSpPr>
                  <a:spLocks noChangeShapeType="1"/>
                </p:cNvSpPr>
                <p:nvPr/>
              </p:nvSpPr>
              <p:spPr bwMode="auto">
                <a:xfrm>
                  <a:off x="1436" y="3551"/>
                  <a:ext cx="1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80" y="3743"/>
                  <a:ext cx="13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9" name="Line 68"/>
                <p:cNvSpPr>
                  <a:spLocks noChangeShapeType="1"/>
                </p:cNvSpPr>
                <p:nvPr/>
              </p:nvSpPr>
              <p:spPr bwMode="auto">
                <a:xfrm>
                  <a:off x="288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  <p:grpSp>
          <p:nvGrpSpPr>
            <p:cNvPr id="27677" name="Group 145"/>
            <p:cNvGrpSpPr>
              <a:grpSpLocks/>
            </p:cNvGrpSpPr>
            <p:nvPr/>
          </p:nvGrpSpPr>
          <p:grpSpPr bwMode="auto">
            <a:xfrm>
              <a:off x="3522" y="3127"/>
              <a:ext cx="1950" cy="665"/>
              <a:chOff x="3522" y="3127"/>
              <a:chExt cx="1950" cy="665"/>
            </a:xfrm>
          </p:grpSpPr>
          <p:grpSp>
            <p:nvGrpSpPr>
              <p:cNvPr id="27678" name="Group 143"/>
              <p:cNvGrpSpPr>
                <a:grpSpLocks/>
              </p:cNvGrpSpPr>
              <p:nvPr/>
            </p:nvGrpSpPr>
            <p:grpSpPr bwMode="auto">
              <a:xfrm>
                <a:off x="3855" y="3127"/>
                <a:ext cx="1617" cy="665"/>
                <a:chOff x="3855" y="3127"/>
                <a:chExt cx="1617" cy="665"/>
              </a:xfrm>
            </p:grpSpPr>
            <p:sp>
              <p:nvSpPr>
                <p:cNvPr id="27680" name="Oval 73"/>
                <p:cNvSpPr>
                  <a:spLocks noChangeArrowheads="1"/>
                </p:cNvSpPr>
                <p:nvPr/>
              </p:nvSpPr>
              <p:spPr bwMode="auto">
                <a:xfrm>
                  <a:off x="4328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7681" name="Rectangle 84"/>
                <p:cNvSpPr>
                  <a:spLocks noChangeArrowheads="1"/>
                </p:cNvSpPr>
                <p:nvPr/>
              </p:nvSpPr>
              <p:spPr bwMode="auto">
                <a:xfrm flipH="1">
                  <a:off x="4279" y="3455"/>
                  <a:ext cx="6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333">
                      <a:latin typeface="Times New Roman" panose="02020603050405020304" pitchFamily="18" charset="0"/>
                      <a:ea typeface="굴림" panose="020B0600000101010101" pitchFamily="34" charset="-127"/>
                    </a:rPr>
                    <a:t>Compare</a:t>
                  </a:r>
                </a:p>
              </p:txBody>
            </p:sp>
            <p:sp>
              <p:nvSpPr>
                <p:cNvPr id="27682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168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83" name="Line 86"/>
                <p:cNvSpPr>
                  <a:spLocks noChangeShapeType="1"/>
                </p:cNvSpPr>
                <p:nvPr/>
              </p:nvSpPr>
              <p:spPr bwMode="auto">
                <a:xfrm>
                  <a:off x="4176" y="3743"/>
                  <a:ext cx="1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84" name="Line 87"/>
                <p:cNvSpPr>
                  <a:spLocks noChangeShapeType="1"/>
                </p:cNvSpPr>
                <p:nvPr/>
              </p:nvSpPr>
              <p:spPr bwMode="auto">
                <a:xfrm>
                  <a:off x="5472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grpSp>
              <p:nvGrpSpPr>
                <p:cNvPr id="27685" name="Group 128"/>
                <p:cNvGrpSpPr>
                  <a:grpSpLocks/>
                </p:cNvGrpSpPr>
                <p:nvPr/>
              </p:nvGrpSpPr>
              <p:grpSpPr bwMode="auto">
                <a:xfrm flipH="1">
                  <a:off x="3855" y="3504"/>
                  <a:ext cx="321" cy="288"/>
                  <a:chOff x="1720" y="3503"/>
                  <a:chExt cx="321" cy="288"/>
                </a:xfrm>
              </p:grpSpPr>
              <p:sp>
                <p:nvSpPr>
                  <p:cNvPr id="27686" name="Arc 129"/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92 w 21600"/>
                      <a:gd name="T3" fmla="*/ 136 h 21600"/>
                      <a:gd name="T4" fmla="*/ 0 w 21600"/>
                      <a:gd name="T5" fmla="*/ 13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7" name="Arc 130"/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T0" fmla="*/ 0 w 21600"/>
                      <a:gd name="T1" fmla="*/ 146 h 21600"/>
                      <a:gd name="T2" fmla="*/ 189 w 21600"/>
                      <a:gd name="T3" fmla="*/ 0 h 21600"/>
                      <a:gd name="T4" fmla="*/ 190 w 21600"/>
                      <a:gd name="T5" fmla="*/ 14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8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9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90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</p:grpSp>
          </p:grpSp>
          <p:sp>
            <p:nvSpPr>
              <p:cNvPr id="27679" name="Line 134"/>
              <p:cNvSpPr>
                <a:spLocks noChangeShapeType="1"/>
              </p:cNvSpPr>
              <p:nvPr/>
            </p:nvSpPr>
            <p:spPr bwMode="auto">
              <a:xfrm flipH="1" flipV="1">
                <a:off x="3522" y="3646"/>
                <a:ext cx="348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  <p:grpSp>
        <p:nvGrpSpPr>
          <p:cNvPr id="734347" name="Group 139"/>
          <p:cNvGrpSpPr>
            <a:grpSpLocks/>
          </p:cNvGrpSpPr>
          <p:nvPr/>
        </p:nvGrpSpPr>
        <p:grpSpPr bwMode="auto">
          <a:xfrm>
            <a:off x="1344083" y="3591896"/>
            <a:ext cx="6441282" cy="750094"/>
            <a:chOff x="440" y="2928"/>
            <a:chExt cx="4869" cy="567"/>
          </a:xfrm>
        </p:grpSpPr>
        <p:grpSp>
          <p:nvGrpSpPr>
            <p:cNvPr id="27670" name="Group 138"/>
            <p:cNvGrpSpPr>
              <a:grpSpLocks/>
            </p:cNvGrpSpPr>
            <p:nvPr/>
          </p:nvGrpSpPr>
          <p:grpSpPr bwMode="auto">
            <a:xfrm>
              <a:off x="1152" y="3127"/>
              <a:ext cx="3456" cy="368"/>
              <a:chOff x="1152" y="3127"/>
              <a:chExt cx="3456" cy="368"/>
            </a:xfrm>
          </p:grpSpPr>
          <p:sp>
            <p:nvSpPr>
              <p:cNvPr id="27674" name="Line 69"/>
              <p:cNvSpPr>
                <a:spLocks noChangeShapeType="1"/>
              </p:cNvSpPr>
              <p:nvPr/>
            </p:nvSpPr>
            <p:spPr bwMode="auto">
              <a:xfrm>
                <a:off x="1152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7675" name="Line 88"/>
              <p:cNvSpPr>
                <a:spLocks noChangeShapeType="1"/>
              </p:cNvSpPr>
              <p:nvPr/>
            </p:nvSpPr>
            <p:spPr bwMode="auto">
              <a:xfrm>
                <a:off x="4608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grpSp>
          <p:nvGrpSpPr>
            <p:cNvPr id="27671" name="Group 137"/>
            <p:cNvGrpSpPr>
              <a:grpSpLocks/>
            </p:cNvGrpSpPr>
            <p:nvPr/>
          </p:nvGrpSpPr>
          <p:grpSpPr bwMode="auto">
            <a:xfrm>
              <a:off x="440" y="2928"/>
              <a:ext cx="4869" cy="184"/>
              <a:chOff x="440" y="2928"/>
              <a:chExt cx="4869" cy="184"/>
            </a:xfrm>
          </p:grpSpPr>
          <p:sp>
            <p:nvSpPr>
              <p:cNvPr id="27672" name="Rectangle 135"/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1085" cy="184"/>
              </a:xfrm>
              <a:prstGeom prst="rect">
                <a:avLst/>
              </a:prstGeom>
              <a:solidFill>
                <a:srgbClr val="FF66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7673" name="Rectangle 136"/>
              <p:cNvSpPr>
                <a:spLocks noChangeArrowheads="1"/>
              </p:cNvSpPr>
              <p:nvPr/>
            </p:nvSpPr>
            <p:spPr bwMode="auto">
              <a:xfrm>
                <a:off x="440" y="2928"/>
                <a:ext cx="1085" cy="184"/>
              </a:xfrm>
              <a:prstGeom prst="rect">
                <a:avLst/>
              </a:prstGeom>
              <a:solidFill>
                <a:srgbClr val="FF66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</p:grpSp>
      </p:grpSp>
      <p:sp>
        <p:nvSpPr>
          <p:cNvPr id="734331" name="Freeform 123"/>
          <p:cNvSpPr>
            <a:spLocks/>
          </p:cNvSpPr>
          <p:nvPr/>
        </p:nvSpPr>
        <p:spPr bwMode="auto">
          <a:xfrm>
            <a:off x="1587500" y="2258395"/>
            <a:ext cx="317500" cy="2159000"/>
          </a:xfrm>
          <a:custGeom>
            <a:avLst/>
            <a:gdLst>
              <a:gd name="T0" fmla="*/ 0 w 240"/>
              <a:gd name="T1" fmla="*/ 0 h 1584"/>
              <a:gd name="T2" fmla="*/ 0 w 240"/>
              <a:gd name="T3" fmla="*/ 2590800 h 1584"/>
              <a:gd name="T4" fmla="*/ 381000 w 240"/>
              <a:gd name="T5" fmla="*/ 2590800 h 1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584">
                <a:moveTo>
                  <a:pt x="0" y="0"/>
                </a:moveTo>
                <a:lnTo>
                  <a:pt x="0" y="1584"/>
                </a:lnTo>
                <a:lnTo>
                  <a:pt x="240" y="158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sp>
        <p:nvSpPr>
          <p:cNvPr id="734355" name="Rectangle 147"/>
          <p:cNvSpPr>
            <a:spLocks noChangeArrowheads="1"/>
          </p:cNvSpPr>
          <p:nvPr/>
        </p:nvSpPr>
        <p:spPr bwMode="auto">
          <a:xfrm>
            <a:off x="2928938" y="3591895"/>
            <a:ext cx="1317625" cy="246063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56" name="Freeform 148"/>
          <p:cNvSpPr>
            <a:spLocks/>
          </p:cNvSpPr>
          <p:nvPr/>
        </p:nvSpPr>
        <p:spPr bwMode="auto">
          <a:xfrm>
            <a:off x="4064000" y="3782395"/>
            <a:ext cx="508000" cy="1397000"/>
          </a:xfrm>
          <a:custGeom>
            <a:avLst/>
            <a:gdLst>
              <a:gd name="T0" fmla="*/ 0 w 384"/>
              <a:gd name="T1" fmla="*/ 0 h 1056"/>
              <a:gd name="T2" fmla="*/ 0 w 384"/>
              <a:gd name="T3" fmla="*/ 838200 h 1056"/>
              <a:gd name="T4" fmla="*/ 609600 w 384"/>
              <a:gd name="T5" fmla="*/ 838200 h 1056"/>
              <a:gd name="T6" fmla="*/ 609600 w 384"/>
              <a:gd name="T7" fmla="*/ 1676400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056">
                <a:moveTo>
                  <a:pt x="0" y="0"/>
                </a:moveTo>
                <a:lnTo>
                  <a:pt x="0" y="528"/>
                </a:lnTo>
                <a:lnTo>
                  <a:pt x="384" y="528"/>
                </a:lnTo>
                <a:lnTo>
                  <a:pt x="384" y="105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grpSp>
        <p:nvGrpSpPr>
          <p:cNvPr id="734360" name="Group 152"/>
          <p:cNvGrpSpPr>
            <a:grpSpLocks/>
          </p:cNvGrpSpPr>
          <p:nvPr/>
        </p:nvGrpSpPr>
        <p:grpSpPr bwMode="auto">
          <a:xfrm>
            <a:off x="4318000" y="5179406"/>
            <a:ext cx="1574271" cy="297657"/>
            <a:chOff x="2688" y="4128"/>
            <a:chExt cx="1190" cy="225"/>
          </a:xfrm>
        </p:grpSpPr>
        <p:sp>
          <p:nvSpPr>
            <p:cNvPr id="27668" name="Rectangle 149"/>
            <p:cNvSpPr>
              <a:spLocks noChangeArrowheads="1"/>
            </p:cNvSpPr>
            <p:nvPr/>
          </p:nvSpPr>
          <p:spPr bwMode="auto">
            <a:xfrm>
              <a:off x="2688" y="4128"/>
              <a:ext cx="384" cy="192"/>
            </a:xfrm>
            <a:prstGeom prst="rect">
              <a:avLst/>
            </a:prstGeom>
            <a:solidFill>
              <a:srgbClr val="FF66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669" name="Text Box 151"/>
            <p:cNvSpPr txBox="1">
              <a:spLocks noChangeArrowheads="1"/>
            </p:cNvSpPr>
            <p:nvPr/>
          </p:nvSpPr>
          <p:spPr bwMode="auto">
            <a:xfrm>
              <a:off x="3072" y="4141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BE6D9-ECC4-4145-B8A2-2D6DEFAE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4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337" name="Rectangle 81"/>
          <p:cNvSpPr>
            <a:spLocks noChangeArrowheads="1"/>
          </p:cNvSpPr>
          <p:nvPr/>
        </p:nvSpPr>
        <p:spPr bwMode="auto">
          <a:xfrm>
            <a:off x="2878667" y="4013840"/>
            <a:ext cx="2455333" cy="1513417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6" name="Rectangle 80"/>
          <p:cNvSpPr>
            <a:spLocks noChangeArrowheads="1"/>
          </p:cNvSpPr>
          <p:nvPr/>
        </p:nvSpPr>
        <p:spPr bwMode="auto">
          <a:xfrm>
            <a:off x="6746875" y="4020455"/>
            <a:ext cx="631032" cy="238125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4" name="Rectangle 78"/>
          <p:cNvSpPr>
            <a:spLocks noChangeArrowheads="1"/>
          </p:cNvSpPr>
          <p:nvPr/>
        </p:nvSpPr>
        <p:spPr bwMode="auto">
          <a:xfrm>
            <a:off x="6420115" y="3000486"/>
            <a:ext cx="1199885" cy="235479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2" name="Rectangle 76"/>
          <p:cNvSpPr>
            <a:spLocks noChangeArrowheads="1"/>
          </p:cNvSpPr>
          <p:nvPr/>
        </p:nvSpPr>
        <p:spPr bwMode="auto">
          <a:xfrm>
            <a:off x="1422136" y="3007101"/>
            <a:ext cx="4991364" cy="230188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51" y="290214"/>
            <a:ext cx="6764248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Fully Associative Cache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018757"/>
            <a:ext cx="7048500" cy="1383371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1" dirty="0">
                <a:ea typeface="굴림" panose="020B0600000101010101" pitchFamily="34" charset="-127"/>
              </a:rPr>
              <a:t>Fully Associative: </a:t>
            </a:r>
            <a:r>
              <a:rPr lang="en-US" altLang="ko-KR" sz="2400" dirty="0">
                <a:ea typeface="굴림" panose="020B0600000101010101" pitchFamily="34" charset="-127"/>
              </a:rPr>
              <a:t>Any block could hold data for a given memory address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Compare cache tag bits in all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 index bits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736325" name="Group 69"/>
          <p:cNvGrpSpPr>
            <a:grpSpLocks/>
          </p:cNvGrpSpPr>
          <p:nvPr/>
        </p:nvGrpSpPr>
        <p:grpSpPr bwMode="auto">
          <a:xfrm>
            <a:off x="5651501" y="3749257"/>
            <a:ext cx="2411678" cy="1772708"/>
            <a:chOff x="3696" y="2496"/>
            <a:chExt cx="1823" cy="1340"/>
          </a:xfrm>
        </p:grpSpPr>
        <p:sp>
          <p:nvSpPr>
            <p:cNvPr id="28731" name="Rectangle 4"/>
            <p:cNvSpPr>
              <a:spLocks noChangeArrowheads="1"/>
            </p:cNvSpPr>
            <p:nvPr/>
          </p:nvSpPr>
          <p:spPr bwMode="auto">
            <a:xfrm>
              <a:off x="3717" y="2700"/>
              <a:ext cx="1760" cy="1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32" name="Line 5"/>
            <p:cNvSpPr>
              <a:spLocks noChangeShapeType="1"/>
            </p:cNvSpPr>
            <p:nvPr/>
          </p:nvSpPr>
          <p:spPr bwMode="auto">
            <a:xfrm>
              <a:off x="3717" y="288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3" name="Line 6"/>
            <p:cNvSpPr>
              <a:spLocks noChangeShapeType="1"/>
            </p:cNvSpPr>
            <p:nvPr/>
          </p:nvSpPr>
          <p:spPr bwMode="auto">
            <a:xfrm>
              <a:off x="3717" y="307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4" name="Line 7"/>
            <p:cNvSpPr>
              <a:spLocks noChangeShapeType="1"/>
            </p:cNvSpPr>
            <p:nvPr/>
          </p:nvSpPr>
          <p:spPr bwMode="auto">
            <a:xfrm>
              <a:off x="3717" y="326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5" name="Line 8"/>
            <p:cNvSpPr>
              <a:spLocks noChangeShapeType="1"/>
            </p:cNvSpPr>
            <p:nvPr/>
          </p:nvSpPr>
          <p:spPr bwMode="auto">
            <a:xfrm>
              <a:off x="3717" y="3460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6" name="Rectangle 9"/>
            <p:cNvSpPr>
              <a:spLocks noChangeArrowheads="1"/>
            </p:cNvSpPr>
            <p:nvPr/>
          </p:nvSpPr>
          <p:spPr bwMode="auto">
            <a:xfrm>
              <a:off x="4560" y="349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8737" name="Rectangle 10"/>
            <p:cNvSpPr>
              <a:spLocks noChangeArrowheads="1"/>
            </p:cNvSpPr>
            <p:nvPr/>
          </p:nvSpPr>
          <p:spPr bwMode="auto">
            <a:xfrm>
              <a:off x="3922" y="2496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8738" name="Rectangle 11"/>
            <p:cNvSpPr>
              <a:spLocks noChangeArrowheads="1"/>
            </p:cNvSpPr>
            <p:nvPr/>
          </p:nvSpPr>
          <p:spPr bwMode="auto">
            <a:xfrm>
              <a:off x="4992" y="2688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8739" name="Line 30"/>
            <p:cNvSpPr>
              <a:spLocks noChangeShapeType="1"/>
            </p:cNvSpPr>
            <p:nvPr/>
          </p:nvSpPr>
          <p:spPr bwMode="auto">
            <a:xfrm>
              <a:off x="5005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0" name="Rectangle 31"/>
            <p:cNvSpPr>
              <a:spLocks noChangeArrowheads="1"/>
            </p:cNvSpPr>
            <p:nvPr/>
          </p:nvSpPr>
          <p:spPr bwMode="auto">
            <a:xfrm>
              <a:off x="4512" y="2688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8741" name="Line 32"/>
            <p:cNvSpPr>
              <a:spLocks noChangeShapeType="1"/>
            </p:cNvSpPr>
            <p:nvPr/>
          </p:nvSpPr>
          <p:spPr bwMode="auto">
            <a:xfrm>
              <a:off x="4525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2" name="Rectangle 33"/>
            <p:cNvSpPr>
              <a:spLocks noChangeArrowheads="1"/>
            </p:cNvSpPr>
            <p:nvPr/>
          </p:nvSpPr>
          <p:spPr bwMode="auto">
            <a:xfrm>
              <a:off x="3696" y="268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8743" name="Line 34"/>
            <p:cNvSpPr>
              <a:spLocks noChangeShapeType="1"/>
            </p:cNvSpPr>
            <p:nvPr/>
          </p:nvSpPr>
          <p:spPr bwMode="auto">
            <a:xfrm>
              <a:off x="4189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4" name="Rectangle 35"/>
            <p:cNvSpPr>
              <a:spLocks noChangeArrowheads="1"/>
            </p:cNvSpPr>
            <p:nvPr/>
          </p:nvSpPr>
          <p:spPr bwMode="auto">
            <a:xfrm rot="16200000">
              <a:off x="4275" y="263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8745" name="Rectangle 36"/>
            <p:cNvSpPr>
              <a:spLocks noChangeArrowheads="1"/>
            </p:cNvSpPr>
            <p:nvPr/>
          </p:nvSpPr>
          <p:spPr bwMode="auto">
            <a:xfrm>
              <a:off x="4992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8746" name="Line 37"/>
            <p:cNvSpPr>
              <a:spLocks noChangeShapeType="1"/>
            </p:cNvSpPr>
            <p:nvPr/>
          </p:nvSpPr>
          <p:spPr bwMode="auto">
            <a:xfrm>
              <a:off x="5005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7" name="Rectangle 38"/>
            <p:cNvSpPr>
              <a:spLocks noChangeArrowheads="1"/>
            </p:cNvSpPr>
            <p:nvPr/>
          </p:nvSpPr>
          <p:spPr bwMode="auto">
            <a:xfrm>
              <a:off x="4512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8748" name="Line 39"/>
            <p:cNvSpPr>
              <a:spLocks noChangeShapeType="1"/>
            </p:cNvSpPr>
            <p:nvPr/>
          </p:nvSpPr>
          <p:spPr bwMode="auto">
            <a:xfrm>
              <a:off x="4525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9" name="Rectangle 40"/>
            <p:cNvSpPr>
              <a:spLocks noChangeArrowheads="1"/>
            </p:cNvSpPr>
            <p:nvPr/>
          </p:nvSpPr>
          <p:spPr bwMode="auto">
            <a:xfrm>
              <a:off x="3696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8750" name="Line 41"/>
            <p:cNvSpPr>
              <a:spLocks noChangeShapeType="1"/>
            </p:cNvSpPr>
            <p:nvPr/>
          </p:nvSpPr>
          <p:spPr bwMode="auto">
            <a:xfrm>
              <a:off x="4189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51" name="Rectangle 42"/>
            <p:cNvSpPr>
              <a:spLocks noChangeArrowheads="1"/>
            </p:cNvSpPr>
            <p:nvPr/>
          </p:nvSpPr>
          <p:spPr bwMode="auto">
            <a:xfrm rot="16200000">
              <a:off x="4275" y="2824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6329" name="Group 73"/>
          <p:cNvGrpSpPr>
            <a:grpSpLocks/>
          </p:cNvGrpSpPr>
          <p:nvPr/>
        </p:nvGrpSpPr>
        <p:grpSpPr bwMode="auto">
          <a:xfrm>
            <a:off x="2864115" y="3749257"/>
            <a:ext cx="3014927" cy="1772708"/>
            <a:chOff x="1589" y="2496"/>
            <a:chExt cx="2279" cy="1340"/>
          </a:xfrm>
        </p:grpSpPr>
        <p:grpSp>
          <p:nvGrpSpPr>
            <p:cNvPr id="28715" name="Group 70"/>
            <p:cNvGrpSpPr>
              <a:grpSpLocks/>
            </p:cNvGrpSpPr>
            <p:nvPr/>
          </p:nvGrpSpPr>
          <p:grpSpPr bwMode="auto">
            <a:xfrm>
              <a:off x="3264" y="2496"/>
              <a:ext cx="604" cy="1340"/>
              <a:chOff x="3264" y="2496"/>
              <a:chExt cx="604" cy="1340"/>
            </a:xfrm>
          </p:grpSpPr>
          <p:sp>
            <p:nvSpPr>
              <p:cNvPr id="28724" name="Rectangle 23"/>
              <p:cNvSpPr>
                <a:spLocks noChangeArrowheads="1"/>
              </p:cNvSpPr>
              <p:nvPr/>
            </p:nvSpPr>
            <p:spPr bwMode="auto">
              <a:xfrm>
                <a:off x="3525" y="270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8725" name="Rectangle 24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6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Valid Bit</a:t>
                </a:r>
              </a:p>
            </p:txBody>
          </p:sp>
          <p:sp>
            <p:nvSpPr>
              <p:cNvPr id="28726" name="Line 25"/>
              <p:cNvSpPr>
                <a:spLocks noChangeShapeType="1"/>
              </p:cNvSpPr>
              <p:nvPr/>
            </p:nvSpPr>
            <p:spPr bwMode="auto">
              <a:xfrm flipH="1">
                <a:off x="3509" y="288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7" name="Line 26"/>
              <p:cNvSpPr>
                <a:spLocks noChangeShapeType="1"/>
              </p:cNvSpPr>
              <p:nvPr/>
            </p:nvSpPr>
            <p:spPr bwMode="auto">
              <a:xfrm flipH="1">
                <a:off x="3509" y="307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8" name="Line 27"/>
              <p:cNvSpPr>
                <a:spLocks noChangeShapeType="1"/>
              </p:cNvSpPr>
              <p:nvPr/>
            </p:nvSpPr>
            <p:spPr bwMode="auto">
              <a:xfrm flipH="1">
                <a:off x="3509" y="326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9" name="Line 28"/>
              <p:cNvSpPr>
                <a:spLocks noChangeShapeType="1"/>
              </p:cNvSpPr>
              <p:nvPr/>
            </p:nvSpPr>
            <p:spPr bwMode="auto">
              <a:xfrm flipH="1">
                <a:off x="3509" y="346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30" name="Rectangle 29"/>
              <p:cNvSpPr>
                <a:spLocks noChangeArrowheads="1"/>
              </p:cNvSpPr>
              <p:nvPr/>
            </p:nvSpPr>
            <p:spPr bwMode="auto">
              <a:xfrm>
                <a:off x="3504" y="3495"/>
                <a:ext cx="17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>
                    <a:latin typeface="Times New Roman" panose="02020603050405020304" pitchFamily="18" charset="0"/>
                    <a:ea typeface="굴림" panose="020B0600000101010101" pitchFamily="34" charset="-127"/>
                  </a:rPr>
                  <a:t>:</a:t>
                </a:r>
              </a:p>
            </p:txBody>
          </p:sp>
        </p:grpSp>
        <p:grpSp>
          <p:nvGrpSpPr>
            <p:cNvPr id="28716" name="Group 71"/>
            <p:cNvGrpSpPr>
              <a:grpSpLocks/>
            </p:cNvGrpSpPr>
            <p:nvPr/>
          </p:nvGrpSpPr>
          <p:grpSpPr bwMode="auto">
            <a:xfrm>
              <a:off x="1589" y="2496"/>
              <a:ext cx="1888" cy="1340"/>
              <a:chOff x="1589" y="2496"/>
              <a:chExt cx="1888" cy="1340"/>
            </a:xfrm>
          </p:grpSpPr>
          <p:sp>
            <p:nvSpPr>
              <p:cNvPr id="28717" name="Rectangle 16"/>
              <p:cNvSpPr>
                <a:spLocks noChangeArrowheads="1"/>
              </p:cNvSpPr>
              <p:nvPr/>
            </p:nvSpPr>
            <p:spPr bwMode="auto">
              <a:xfrm>
                <a:off x="1605" y="270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8718" name="Line 17"/>
              <p:cNvSpPr>
                <a:spLocks noChangeShapeType="1"/>
              </p:cNvSpPr>
              <p:nvPr/>
            </p:nvSpPr>
            <p:spPr bwMode="auto">
              <a:xfrm flipH="1">
                <a:off x="1589" y="288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19" name="Line 18"/>
              <p:cNvSpPr>
                <a:spLocks noChangeShapeType="1"/>
              </p:cNvSpPr>
              <p:nvPr/>
            </p:nvSpPr>
            <p:spPr bwMode="auto">
              <a:xfrm flipH="1">
                <a:off x="1589" y="307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0" name="Line 19"/>
              <p:cNvSpPr>
                <a:spLocks noChangeShapeType="1"/>
              </p:cNvSpPr>
              <p:nvPr/>
            </p:nvSpPr>
            <p:spPr bwMode="auto">
              <a:xfrm flipH="1">
                <a:off x="1589" y="326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1" name="Line 20"/>
              <p:cNvSpPr>
                <a:spLocks noChangeShapeType="1"/>
              </p:cNvSpPr>
              <p:nvPr/>
            </p:nvSpPr>
            <p:spPr bwMode="auto">
              <a:xfrm flipH="1">
                <a:off x="1589" y="346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2" name="Rectangle 21"/>
              <p:cNvSpPr>
                <a:spLocks noChangeArrowheads="1"/>
              </p:cNvSpPr>
              <p:nvPr/>
            </p:nvSpPr>
            <p:spPr bwMode="auto">
              <a:xfrm>
                <a:off x="2352" y="3495"/>
                <a:ext cx="17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>
                    <a:latin typeface="Times New Roman" panose="02020603050405020304" pitchFamily="18" charset="0"/>
                    <a:ea typeface="굴림" panose="020B0600000101010101" pitchFamily="34" charset="-127"/>
                  </a:rPr>
                  <a:t>:</a:t>
                </a:r>
              </a:p>
            </p:txBody>
          </p:sp>
          <p:sp>
            <p:nvSpPr>
              <p:cNvPr id="28723" name="Rectangle 43"/>
              <p:cNvSpPr>
                <a:spLocks noChangeArrowheads="1"/>
              </p:cNvSpPr>
              <p:nvPr/>
            </p:nvSpPr>
            <p:spPr bwMode="auto">
              <a:xfrm>
                <a:off x="2244" y="2496"/>
                <a:ext cx="7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ko-KR" altLang="en-US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 </a:t>
                </a:r>
                <a:r>
                  <a:rPr lang="en-US" altLang="ko-KR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Cache Tag</a:t>
                </a:r>
              </a:p>
            </p:txBody>
          </p:sp>
        </p:grpSp>
      </p:grpSp>
      <p:grpSp>
        <p:nvGrpSpPr>
          <p:cNvPr id="736333" name="Group 77"/>
          <p:cNvGrpSpPr>
            <a:grpSpLocks/>
          </p:cNvGrpSpPr>
          <p:nvPr/>
        </p:nvGrpSpPr>
        <p:grpSpPr bwMode="auto">
          <a:xfrm>
            <a:off x="1397000" y="2733257"/>
            <a:ext cx="6269302" cy="534458"/>
            <a:chOff x="480" y="1728"/>
            <a:chExt cx="4739" cy="404"/>
          </a:xfrm>
        </p:grpSpPr>
        <p:sp>
          <p:nvSpPr>
            <p:cNvPr id="28708" name="Rectangle 12"/>
            <p:cNvSpPr>
              <a:spLocks noChangeArrowheads="1"/>
            </p:cNvSpPr>
            <p:nvPr/>
          </p:nvSpPr>
          <p:spPr bwMode="auto">
            <a:xfrm>
              <a:off x="501" y="1932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09" name="Rectangle 13"/>
            <p:cNvSpPr>
              <a:spLocks noChangeArrowheads="1"/>
            </p:cNvSpPr>
            <p:nvPr/>
          </p:nvSpPr>
          <p:spPr bwMode="auto">
            <a:xfrm>
              <a:off x="5040" y="172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8710" name="Rectangle 14"/>
            <p:cNvSpPr>
              <a:spLocks noChangeArrowheads="1"/>
            </p:cNvSpPr>
            <p:nvPr/>
          </p:nvSpPr>
          <p:spPr bwMode="auto">
            <a:xfrm>
              <a:off x="4128" y="172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8711" name="Rectangle 22"/>
            <p:cNvSpPr>
              <a:spLocks noChangeArrowheads="1"/>
            </p:cNvSpPr>
            <p:nvPr/>
          </p:nvSpPr>
          <p:spPr bwMode="auto">
            <a:xfrm>
              <a:off x="1968" y="1920"/>
              <a:ext cx="1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 (27 bits long)</a:t>
              </a:r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4285" y="193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13" name="Rectangle 45"/>
            <p:cNvSpPr>
              <a:spLocks noChangeArrowheads="1"/>
            </p:cNvSpPr>
            <p:nvPr/>
          </p:nvSpPr>
          <p:spPr bwMode="auto">
            <a:xfrm>
              <a:off x="4320" y="1920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8714" name="Rectangle 15"/>
            <p:cNvSpPr>
              <a:spLocks noChangeArrowheads="1"/>
            </p:cNvSpPr>
            <p:nvPr/>
          </p:nvSpPr>
          <p:spPr bwMode="auto">
            <a:xfrm>
              <a:off x="480" y="17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grpSp>
        <p:nvGrpSpPr>
          <p:cNvPr id="736331" name="Group 75"/>
          <p:cNvGrpSpPr>
            <a:grpSpLocks/>
          </p:cNvGrpSpPr>
          <p:nvPr/>
        </p:nvGrpSpPr>
        <p:grpSpPr bwMode="auto">
          <a:xfrm>
            <a:off x="1541199" y="3130132"/>
            <a:ext cx="1344083" cy="2423583"/>
            <a:chOff x="589" y="2028"/>
            <a:chExt cx="1016" cy="1832"/>
          </a:xfrm>
        </p:grpSpPr>
        <p:sp>
          <p:nvSpPr>
            <p:cNvPr id="28687" name="Oval 47"/>
            <p:cNvSpPr>
              <a:spLocks noChangeArrowheads="1"/>
            </p:cNvSpPr>
            <p:nvPr/>
          </p:nvSpPr>
          <p:spPr bwMode="auto">
            <a:xfrm>
              <a:off x="1173" y="2700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88" name="Rectangle 48"/>
            <p:cNvSpPr>
              <a:spLocks noChangeArrowheads="1"/>
            </p:cNvSpPr>
            <p:nvPr/>
          </p:nvSpPr>
          <p:spPr bwMode="auto">
            <a:xfrm>
              <a:off x="1152" y="2688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89" name="Line 49"/>
            <p:cNvSpPr>
              <a:spLocks noChangeShapeType="1"/>
            </p:cNvSpPr>
            <p:nvPr/>
          </p:nvSpPr>
          <p:spPr bwMode="auto">
            <a:xfrm flipH="1">
              <a:off x="1349" y="2788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0" name="Oval 50"/>
            <p:cNvSpPr>
              <a:spLocks noChangeArrowheads="1"/>
            </p:cNvSpPr>
            <p:nvPr/>
          </p:nvSpPr>
          <p:spPr bwMode="auto">
            <a:xfrm>
              <a:off x="1173" y="3084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1" name="Rectangle 51"/>
            <p:cNvSpPr>
              <a:spLocks noChangeArrowheads="1"/>
            </p:cNvSpPr>
            <p:nvPr/>
          </p:nvSpPr>
          <p:spPr bwMode="auto">
            <a:xfrm>
              <a:off x="1152" y="3072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2" name="Line 52"/>
            <p:cNvSpPr>
              <a:spLocks noChangeShapeType="1"/>
            </p:cNvSpPr>
            <p:nvPr/>
          </p:nvSpPr>
          <p:spPr bwMode="auto">
            <a:xfrm flipH="1">
              <a:off x="1349" y="3172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3" name="Oval 53"/>
            <p:cNvSpPr>
              <a:spLocks noChangeArrowheads="1"/>
            </p:cNvSpPr>
            <p:nvPr/>
          </p:nvSpPr>
          <p:spPr bwMode="auto">
            <a:xfrm>
              <a:off x="933" y="2892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4" name="Rectangle 54"/>
            <p:cNvSpPr>
              <a:spLocks noChangeArrowheads="1"/>
            </p:cNvSpPr>
            <p:nvPr/>
          </p:nvSpPr>
          <p:spPr bwMode="auto">
            <a:xfrm>
              <a:off x="912" y="2880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5" name="Line 55"/>
            <p:cNvSpPr>
              <a:spLocks noChangeShapeType="1"/>
            </p:cNvSpPr>
            <p:nvPr/>
          </p:nvSpPr>
          <p:spPr bwMode="auto">
            <a:xfrm flipH="1">
              <a:off x="1109" y="298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6" name="Oval 56"/>
            <p:cNvSpPr>
              <a:spLocks noChangeArrowheads="1"/>
            </p:cNvSpPr>
            <p:nvPr/>
          </p:nvSpPr>
          <p:spPr bwMode="auto">
            <a:xfrm>
              <a:off x="933" y="3276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7" name="Line 57"/>
            <p:cNvSpPr>
              <a:spLocks noChangeShapeType="1"/>
            </p:cNvSpPr>
            <p:nvPr/>
          </p:nvSpPr>
          <p:spPr bwMode="auto">
            <a:xfrm flipH="1">
              <a:off x="1109" y="336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8" name="Rectangle 58"/>
            <p:cNvSpPr>
              <a:spLocks noChangeArrowheads="1"/>
            </p:cNvSpPr>
            <p:nvPr/>
          </p:nvSpPr>
          <p:spPr bwMode="auto">
            <a:xfrm>
              <a:off x="912" y="3264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9" name="Line 59"/>
            <p:cNvSpPr>
              <a:spLocks noChangeShapeType="1"/>
            </p:cNvSpPr>
            <p:nvPr/>
          </p:nvSpPr>
          <p:spPr bwMode="auto">
            <a:xfrm>
              <a:off x="589" y="2028"/>
              <a:ext cx="0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0" name="Line 60"/>
            <p:cNvSpPr>
              <a:spLocks noChangeShapeType="1"/>
            </p:cNvSpPr>
            <p:nvPr/>
          </p:nvSpPr>
          <p:spPr bwMode="auto">
            <a:xfrm>
              <a:off x="597" y="336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1" name="Line 61"/>
            <p:cNvSpPr>
              <a:spLocks noChangeShapeType="1"/>
            </p:cNvSpPr>
            <p:nvPr/>
          </p:nvSpPr>
          <p:spPr bwMode="auto">
            <a:xfrm>
              <a:off x="597" y="2980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2" name="Line 62"/>
            <p:cNvSpPr>
              <a:spLocks noChangeShapeType="1"/>
            </p:cNvSpPr>
            <p:nvPr/>
          </p:nvSpPr>
          <p:spPr bwMode="auto">
            <a:xfrm>
              <a:off x="597" y="317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3" name="Line 63"/>
            <p:cNvSpPr>
              <a:spLocks noChangeShapeType="1"/>
            </p:cNvSpPr>
            <p:nvPr/>
          </p:nvSpPr>
          <p:spPr bwMode="auto">
            <a:xfrm>
              <a:off x="597" y="2788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4" name="Oval 64"/>
            <p:cNvSpPr>
              <a:spLocks noChangeArrowheads="1"/>
            </p:cNvSpPr>
            <p:nvPr/>
          </p:nvSpPr>
          <p:spPr bwMode="auto">
            <a:xfrm>
              <a:off x="933" y="3660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05" name="Line 65"/>
            <p:cNvSpPr>
              <a:spLocks noChangeShapeType="1"/>
            </p:cNvSpPr>
            <p:nvPr/>
          </p:nvSpPr>
          <p:spPr bwMode="auto">
            <a:xfrm flipH="1">
              <a:off x="1109" y="374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6" name="Rectangle 66"/>
            <p:cNvSpPr>
              <a:spLocks noChangeArrowheads="1"/>
            </p:cNvSpPr>
            <p:nvPr/>
          </p:nvSpPr>
          <p:spPr bwMode="auto">
            <a:xfrm>
              <a:off x="912" y="3648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707" name="Line 67"/>
            <p:cNvSpPr>
              <a:spLocks noChangeShapeType="1"/>
            </p:cNvSpPr>
            <p:nvPr/>
          </p:nvSpPr>
          <p:spPr bwMode="auto">
            <a:xfrm>
              <a:off x="597" y="374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736335" name="Group 79"/>
          <p:cNvGrpSpPr>
            <a:grpSpLocks/>
          </p:cNvGrpSpPr>
          <p:nvPr/>
        </p:nvGrpSpPr>
        <p:grpSpPr bwMode="auto">
          <a:xfrm>
            <a:off x="6603998" y="3241257"/>
            <a:ext cx="792427" cy="756708"/>
            <a:chOff x="4416" y="2112"/>
            <a:chExt cx="599" cy="572"/>
          </a:xfrm>
        </p:grpSpPr>
        <p:sp>
          <p:nvSpPr>
            <p:cNvPr id="28685" name="Rectangle 46"/>
            <p:cNvSpPr>
              <a:spLocks noChangeArrowheads="1"/>
            </p:cNvSpPr>
            <p:nvPr/>
          </p:nvSpPr>
          <p:spPr bwMode="auto">
            <a:xfrm>
              <a:off x="4416" y="2112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0x01</a:t>
              </a:r>
            </a:p>
          </p:txBody>
        </p:sp>
        <p:sp>
          <p:nvSpPr>
            <p:cNvPr id="28686" name="Line 68"/>
            <p:cNvSpPr>
              <a:spLocks noChangeShapeType="1"/>
            </p:cNvSpPr>
            <p:nvPr/>
          </p:nvSpPr>
          <p:spPr bwMode="auto">
            <a:xfrm>
              <a:off x="4765" y="23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F00AA-675B-514A-B201-BB21CD0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BE39-3340-46F7-89C4-B0507D9D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348B-07C7-4328-86BD-A0C2D0B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Large gap in address space between</a:t>
            </a:r>
            <a:br>
              <a:rPr lang="en-US" dirty="0"/>
            </a:br>
            <a:r>
              <a:rPr lang="en-US" dirty="0"/>
              <a:t>stack and heap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 of memory is unused,</a:t>
            </a:r>
            <a:br>
              <a:rPr lang="en-US" dirty="0"/>
            </a:br>
            <a:r>
              <a:rPr lang="en-US" dirty="0"/>
              <a:t>but still allocated to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4EBBF2-849F-4BE1-B45C-0EC4C6535165}"/>
              </a:ext>
            </a:extLst>
          </p:cNvPr>
          <p:cNvSpPr/>
          <p:nvPr/>
        </p:nvSpPr>
        <p:spPr>
          <a:xfrm>
            <a:off x="6078812" y="2658406"/>
            <a:ext cx="1641809" cy="182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905E-393F-4819-BDF6-DD86FB1E2B26}"/>
              </a:ext>
            </a:extLst>
          </p:cNvPr>
          <p:cNvSpPr/>
          <p:nvPr/>
        </p:nvSpPr>
        <p:spPr>
          <a:xfrm>
            <a:off x="6078812" y="3953233"/>
            <a:ext cx="1641809" cy="52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6BA82-4059-48D1-9483-95DCD1CFD6BC}"/>
              </a:ext>
            </a:extLst>
          </p:cNvPr>
          <p:cNvSpPr/>
          <p:nvPr/>
        </p:nvSpPr>
        <p:spPr>
          <a:xfrm>
            <a:off x="6078811" y="2658406"/>
            <a:ext cx="1641809" cy="52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Stack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77D55D-50E3-44BD-83D0-AD37BA61EB21}"/>
              </a:ext>
            </a:extLst>
          </p:cNvPr>
          <p:cNvCxnSpPr/>
          <p:nvPr/>
        </p:nvCxnSpPr>
        <p:spPr>
          <a:xfrm flipV="1">
            <a:off x="7539789" y="3615204"/>
            <a:ext cx="0" cy="452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816DF-0C53-41A5-AE41-483A852D6A54}"/>
              </a:ext>
            </a:extLst>
          </p:cNvPr>
          <p:cNvCxnSpPr>
            <a:cxnSpLocks/>
          </p:cNvCxnSpPr>
          <p:nvPr/>
        </p:nvCxnSpPr>
        <p:spPr>
          <a:xfrm>
            <a:off x="7539789" y="3020309"/>
            <a:ext cx="0" cy="452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7D96D-60E2-5D4C-92FE-FADE70F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7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5143294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Where Can a Block Go?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A3E6E-9475-FC4C-8D2F-C440B821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70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4048" y="933450"/>
            <a:ext cx="8759952" cy="412079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 marL="169327" indent="-169327"/>
            <a:r>
              <a:rPr lang="en-US" altLang="ko-KR" sz="2400" dirty="0">
                <a:ea typeface="굴림" panose="020B0600000101010101" pitchFamily="34" charset="-127"/>
              </a:rPr>
              <a:t>Example: Block 12 placed in 8 block cache</a:t>
            </a:r>
          </a:p>
        </p:txBody>
      </p:sp>
      <p:grpSp>
        <p:nvGrpSpPr>
          <p:cNvPr id="743513" name="Group 89"/>
          <p:cNvGrpSpPr>
            <a:grpSpLocks/>
          </p:cNvGrpSpPr>
          <p:nvPr/>
        </p:nvGrpSpPr>
        <p:grpSpPr bwMode="auto">
          <a:xfrm>
            <a:off x="1199483" y="3155670"/>
            <a:ext cx="2021417" cy="2022740"/>
            <a:chOff x="218" y="2160"/>
            <a:chExt cx="1528" cy="1529"/>
          </a:xfrm>
        </p:grpSpPr>
        <p:grpSp>
          <p:nvGrpSpPr>
            <p:cNvPr id="29767" name="Group 83"/>
            <p:cNvGrpSpPr>
              <a:grpSpLocks/>
            </p:cNvGrpSpPr>
            <p:nvPr/>
          </p:nvGrpSpPr>
          <p:grpSpPr bwMode="auto">
            <a:xfrm>
              <a:off x="218" y="2880"/>
              <a:ext cx="1353" cy="809"/>
              <a:chOff x="213" y="2832"/>
              <a:chExt cx="1353" cy="809"/>
            </a:xfrm>
          </p:grpSpPr>
          <p:sp>
            <p:nvSpPr>
              <p:cNvPr id="29769" name="Text Box 14"/>
              <p:cNvSpPr txBox="1">
                <a:spLocks noChangeArrowheads="1"/>
              </p:cNvSpPr>
              <p:nvPr/>
            </p:nvSpPr>
            <p:spPr bwMode="auto">
              <a:xfrm>
                <a:off x="702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grpSp>
            <p:nvGrpSpPr>
              <p:cNvPr id="29770" name="Group 15"/>
              <p:cNvGrpSpPr>
                <a:grpSpLocks/>
              </p:cNvGrpSpPr>
              <p:nvPr/>
            </p:nvGrpSpPr>
            <p:grpSpPr bwMode="auto">
              <a:xfrm>
                <a:off x="715" y="3017"/>
                <a:ext cx="768" cy="624"/>
                <a:chOff x="2653" y="2441"/>
                <a:chExt cx="768" cy="624"/>
              </a:xfrm>
            </p:grpSpPr>
            <p:sp>
              <p:nvSpPr>
                <p:cNvPr id="29772" name="Rectangle 16"/>
                <p:cNvSpPr>
                  <a:spLocks noChangeArrowheads="1"/>
                </p:cNvSpPr>
                <p:nvPr/>
              </p:nvSpPr>
              <p:spPr bwMode="auto">
                <a:xfrm>
                  <a:off x="2653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749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45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5" name="Rectangle 19"/>
                <p:cNvSpPr>
                  <a:spLocks noChangeArrowheads="1"/>
                </p:cNvSpPr>
                <p:nvPr/>
              </p:nvSpPr>
              <p:spPr bwMode="auto">
                <a:xfrm>
                  <a:off x="2941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2441"/>
                  <a:ext cx="96" cy="62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133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29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5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</p:grpSp>
          <p:sp>
            <p:nvSpPr>
              <p:cNvPr id="29771" name="Text Box 24"/>
              <p:cNvSpPr txBox="1">
                <a:spLocks noChangeArrowheads="1"/>
              </p:cNvSpPr>
              <p:nvPr/>
            </p:nvSpPr>
            <p:spPr bwMode="auto">
              <a:xfrm>
                <a:off x="213" y="283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</p:grpSp>
        <p:sp>
          <p:nvSpPr>
            <p:cNvPr id="29768" name="Text Box 25"/>
            <p:cNvSpPr txBox="1">
              <a:spLocks noChangeArrowheads="1"/>
            </p:cNvSpPr>
            <p:nvPr/>
          </p:nvSpPr>
          <p:spPr bwMode="auto">
            <a:xfrm>
              <a:off x="576" y="2160"/>
              <a:ext cx="1170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Direct mapped: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only into block 4 (12 mod 8)</a:t>
              </a:r>
            </a:p>
          </p:txBody>
        </p:sp>
      </p:grpSp>
      <p:grpSp>
        <p:nvGrpSpPr>
          <p:cNvPr id="743512" name="Group 88"/>
          <p:cNvGrpSpPr>
            <a:grpSpLocks/>
          </p:cNvGrpSpPr>
          <p:nvPr/>
        </p:nvGrpSpPr>
        <p:grpSpPr bwMode="auto">
          <a:xfrm>
            <a:off x="3351868" y="3155670"/>
            <a:ext cx="2155032" cy="2546614"/>
            <a:chOff x="1845" y="2160"/>
            <a:chExt cx="1629" cy="1925"/>
          </a:xfrm>
        </p:grpSpPr>
        <p:sp>
          <p:nvSpPr>
            <p:cNvPr id="29751" name="Text Box 37"/>
            <p:cNvSpPr txBox="1">
              <a:spLocks noChangeArrowheads="1"/>
            </p:cNvSpPr>
            <p:nvPr/>
          </p:nvSpPr>
          <p:spPr bwMode="auto">
            <a:xfrm>
              <a:off x="2208" y="2160"/>
              <a:ext cx="126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Set associative: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anywhere in set 0 (12 mod 4)</a:t>
              </a:r>
            </a:p>
          </p:txBody>
        </p:sp>
        <p:grpSp>
          <p:nvGrpSpPr>
            <p:cNvPr id="29752" name="Group 84"/>
            <p:cNvGrpSpPr>
              <a:grpSpLocks/>
            </p:cNvGrpSpPr>
            <p:nvPr/>
          </p:nvGrpSpPr>
          <p:grpSpPr bwMode="auto">
            <a:xfrm>
              <a:off x="1845" y="2880"/>
              <a:ext cx="1353" cy="1205"/>
              <a:chOff x="1797" y="2832"/>
              <a:chExt cx="1353" cy="1205"/>
            </a:xfrm>
          </p:grpSpPr>
          <p:sp>
            <p:nvSpPr>
              <p:cNvPr id="29753" name="Text Box 27"/>
              <p:cNvSpPr txBox="1">
                <a:spLocks noChangeArrowheads="1"/>
              </p:cNvSpPr>
              <p:nvPr/>
            </p:nvSpPr>
            <p:spPr bwMode="auto">
              <a:xfrm>
                <a:off x="2286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54" name="Rectangle 28"/>
              <p:cNvSpPr>
                <a:spLocks noChangeArrowheads="1"/>
              </p:cNvSpPr>
              <p:nvPr/>
            </p:nvSpPr>
            <p:spPr bwMode="auto">
              <a:xfrm>
                <a:off x="229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5" name="Rectangle 29"/>
              <p:cNvSpPr>
                <a:spLocks noChangeArrowheads="1"/>
              </p:cNvSpPr>
              <p:nvPr/>
            </p:nvSpPr>
            <p:spPr bwMode="auto">
              <a:xfrm>
                <a:off x="239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6" name="Rectangle 30"/>
              <p:cNvSpPr>
                <a:spLocks noChangeArrowheads="1"/>
              </p:cNvSpPr>
              <p:nvPr/>
            </p:nvSpPr>
            <p:spPr bwMode="auto">
              <a:xfrm>
                <a:off x="2491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7" name="Rectangle 31"/>
              <p:cNvSpPr>
                <a:spLocks noChangeArrowheads="1"/>
              </p:cNvSpPr>
              <p:nvPr/>
            </p:nvSpPr>
            <p:spPr bwMode="auto">
              <a:xfrm>
                <a:off x="2587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8" name="Rectangle 32"/>
              <p:cNvSpPr>
                <a:spLocks noChangeArrowheads="1"/>
              </p:cNvSpPr>
              <p:nvPr/>
            </p:nvSpPr>
            <p:spPr bwMode="auto">
              <a:xfrm>
                <a:off x="2683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9" name="Rectangle 33"/>
              <p:cNvSpPr>
                <a:spLocks noChangeArrowheads="1"/>
              </p:cNvSpPr>
              <p:nvPr/>
            </p:nvSpPr>
            <p:spPr bwMode="auto">
              <a:xfrm>
                <a:off x="2779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0" name="Rectangle 34"/>
              <p:cNvSpPr>
                <a:spLocks noChangeArrowheads="1"/>
              </p:cNvSpPr>
              <p:nvPr/>
            </p:nvSpPr>
            <p:spPr bwMode="auto">
              <a:xfrm>
                <a:off x="2875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1" name="Rectangle 35"/>
              <p:cNvSpPr>
                <a:spLocks noChangeArrowheads="1"/>
              </p:cNvSpPr>
              <p:nvPr/>
            </p:nvSpPr>
            <p:spPr bwMode="auto">
              <a:xfrm>
                <a:off x="2971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2" name="Text Box 36"/>
              <p:cNvSpPr txBox="1">
                <a:spLocks noChangeArrowheads="1"/>
              </p:cNvSpPr>
              <p:nvPr/>
            </p:nvSpPr>
            <p:spPr bwMode="auto">
              <a:xfrm>
                <a:off x="1797" y="284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  <p:sp>
            <p:nvSpPr>
              <p:cNvPr id="29763" name="Text Box 38"/>
              <p:cNvSpPr txBox="1">
                <a:spLocks noChangeArrowheads="1"/>
              </p:cNvSpPr>
              <p:nvPr/>
            </p:nvSpPr>
            <p:spPr bwMode="auto">
              <a:xfrm>
                <a:off x="2235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4" name="Text Box 39"/>
              <p:cNvSpPr txBox="1">
                <a:spLocks noChangeArrowheads="1"/>
              </p:cNvSpPr>
              <p:nvPr/>
            </p:nvSpPr>
            <p:spPr bwMode="auto">
              <a:xfrm>
                <a:off x="2427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1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5" name="Text Box 40"/>
              <p:cNvSpPr txBox="1">
                <a:spLocks noChangeArrowheads="1"/>
              </p:cNvSpPr>
              <p:nvPr/>
            </p:nvSpPr>
            <p:spPr bwMode="auto">
              <a:xfrm>
                <a:off x="2619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2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6" name="Text Box 41"/>
              <p:cNvSpPr txBox="1">
                <a:spLocks noChangeArrowheads="1"/>
              </p:cNvSpPr>
              <p:nvPr/>
            </p:nvSpPr>
            <p:spPr bwMode="auto">
              <a:xfrm>
                <a:off x="2811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3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</p:grpSp>
      </p:grpSp>
      <p:grpSp>
        <p:nvGrpSpPr>
          <p:cNvPr id="743514" name="Group 90"/>
          <p:cNvGrpSpPr>
            <a:grpSpLocks/>
          </p:cNvGrpSpPr>
          <p:nvPr/>
        </p:nvGrpSpPr>
        <p:grpSpPr bwMode="auto">
          <a:xfrm>
            <a:off x="5644484" y="3155670"/>
            <a:ext cx="2188104" cy="2022740"/>
            <a:chOff x="3578" y="2160"/>
            <a:chExt cx="1654" cy="1529"/>
          </a:xfrm>
        </p:grpSpPr>
        <p:sp>
          <p:nvSpPr>
            <p:cNvPr id="29739" name="Text Box 12"/>
            <p:cNvSpPr txBox="1">
              <a:spLocks noChangeArrowheads="1"/>
            </p:cNvSpPr>
            <p:nvPr/>
          </p:nvSpPr>
          <p:spPr bwMode="auto">
            <a:xfrm>
              <a:off x="3840" y="2160"/>
              <a:ext cx="139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Fully associative: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anywhere</a:t>
              </a:r>
            </a:p>
          </p:txBody>
        </p:sp>
        <p:grpSp>
          <p:nvGrpSpPr>
            <p:cNvPr id="29740" name="Group 85"/>
            <p:cNvGrpSpPr>
              <a:grpSpLocks/>
            </p:cNvGrpSpPr>
            <p:nvPr/>
          </p:nvGrpSpPr>
          <p:grpSpPr bwMode="auto">
            <a:xfrm>
              <a:off x="3578" y="2880"/>
              <a:ext cx="1353" cy="809"/>
              <a:chOff x="3477" y="2832"/>
              <a:chExt cx="1353" cy="809"/>
            </a:xfrm>
          </p:grpSpPr>
          <p:sp>
            <p:nvSpPr>
              <p:cNvPr id="29741" name="Text Box 3"/>
              <p:cNvSpPr txBox="1">
                <a:spLocks noChangeArrowheads="1"/>
              </p:cNvSpPr>
              <p:nvPr/>
            </p:nvSpPr>
            <p:spPr bwMode="auto">
              <a:xfrm>
                <a:off x="3966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42" name="Rectangle 4"/>
              <p:cNvSpPr>
                <a:spLocks noChangeArrowheads="1"/>
              </p:cNvSpPr>
              <p:nvPr/>
            </p:nvSpPr>
            <p:spPr bwMode="auto">
              <a:xfrm>
                <a:off x="397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3" name="Rectangle 5"/>
              <p:cNvSpPr>
                <a:spLocks noChangeArrowheads="1"/>
              </p:cNvSpPr>
              <p:nvPr/>
            </p:nvSpPr>
            <p:spPr bwMode="auto">
              <a:xfrm>
                <a:off x="407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4" name="Rectangle 6"/>
              <p:cNvSpPr>
                <a:spLocks noChangeArrowheads="1"/>
              </p:cNvSpPr>
              <p:nvPr/>
            </p:nvSpPr>
            <p:spPr bwMode="auto">
              <a:xfrm>
                <a:off x="4171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5" name="Rectangle 7"/>
              <p:cNvSpPr>
                <a:spLocks noChangeArrowheads="1"/>
              </p:cNvSpPr>
              <p:nvPr/>
            </p:nvSpPr>
            <p:spPr bwMode="auto">
              <a:xfrm>
                <a:off x="4267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6" name="Rectangle 8"/>
              <p:cNvSpPr>
                <a:spLocks noChangeArrowheads="1"/>
              </p:cNvSpPr>
              <p:nvPr/>
            </p:nvSpPr>
            <p:spPr bwMode="auto">
              <a:xfrm>
                <a:off x="4363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7" name="Rectangle 9"/>
              <p:cNvSpPr>
                <a:spLocks noChangeArrowheads="1"/>
              </p:cNvSpPr>
              <p:nvPr/>
            </p:nvSpPr>
            <p:spPr bwMode="auto">
              <a:xfrm>
                <a:off x="445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8" name="Rectangle 10"/>
              <p:cNvSpPr>
                <a:spLocks noChangeArrowheads="1"/>
              </p:cNvSpPr>
              <p:nvPr/>
            </p:nvSpPr>
            <p:spPr bwMode="auto">
              <a:xfrm>
                <a:off x="455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9" name="Text Box 11"/>
              <p:cNvSpPr txBox="1">
                <a:spLocks noChangeArrowheads="1"/>
              </p:cNvSpPr>
              <p:nvPr/>
            </p:nvSpPr>
            <p:spPr bwMode="auto">
              <a:xfrm>
                <a:off x="3477" y="284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  <p:sp>
            <p:nvSpPr>
              <p:cNvPr id="29750" name="Rectangle 42"/>
              <p:cNvSpPr>
                <a:spLocks noChangeArrowheads="1"/>
              </p:cNvSpPr>
              <p:nvPr/>
            </p:nvSpPr>
            <p:spPr bwMode="auto">
              <a:xfrm>
                <a:off x="4651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</p:grpSp>
      </p:grpSp>
      <p:grpSp>
        <p:nvGrpSpPr>
          <p:cNvPr id="743510" name="Group 86"/>
          <p:cNvGrpSpPr>
            <a:grpSpLocks/>
          </p:cNvGrpSpPr>
          <p:nvPr/>
        </p:nvGrpSpPr>
        <p:grpSpPr bwMode="auto">
          <a:xfrm>
            <a:off x="2018368" y="1291681"/>
            <a:ext cx="4791605" cy="1692010"/>
            <a:chOff x="837" y="703"/>
            <a:chExt cx="3622" cy="1279"/>
          </a:xfrm>
        </p:grpSpPr>
        <p:sp>
          <p:nvSpPr>
            <p:cNvPr id="29704" name="Rectangle 44"/>
            <p:cNvSpPr>
              <a:spLocks noChangeArrowheads="1"/>
            </p:cNvSpPr>
            <p:nvPr/>
          </p:nvSpPr>
          <p:spPr bwMode="auto">
            <a:xfrm>
              <a:off x="132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5" name="Rectangle 45"/>
            <p:cNvSpPr>
              <a:spLocks noChangeArrowheads="1"/>
            </p:cNvSpPr>
            <p:nvPr/>
          </p:nvSpPr>
          <p:spPr bwMode="auto">
            <a:xfrm>
              <a:off x="142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6" name="Rectangle 46"/>
            <p:cNvSpPr>
              <a:spLocks noChangeArrowheads="1"/>
            </p:cNvSpPr>
            <p:nvPr/>
          </p:nvSpPr>
          <p:spPr bwMode="auto">
            <a:xfrm>
              <a:off x="151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7" name="Rectangle 47"/>
            <p:cNvSpPr>
              <a:spLocks noChangeArrowheads="1"/>
            </p:cNvSpPr>
            <p:nvPr/>
          </p:nvSpPr>
          <p:spPr bwMode="auto">
            <a:xfrm>
              <a:off x="161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 sz="1667">
                <a:ea typeface="굴림" panose="020B0600000101010101" pitchFamily="34" charset="-127"/>
              </a:endParaRPr>
            </a:p>
          </p:txBody>
        </p:sp>
        <p:sp>
          <p:nvSpPr>
            <p:cNvPr id="29708" name="Rectangle 48"/>
            <p:cNvSpPr>
              <a:spLocks noChangeArrowheads="1"/>
            </p:cNvSpPr>
            <p:nvPr/>
          </p:nvSpPr>
          <p:spPr bwMode="auto">
            <a:xfrm>
              <a:off x="171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9" name="Rectangle 49"/>
            <p:cNvSpPr>
              <a:spLocks noChangeArrowheads="1"/>
            </p:cNvSpPr>
            <p:nvPr/>
          </p:nvSpPr>
          <p:spPr bwMode="auto">
            <a:xfrm>
              <a:off x="180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0" name="Rectangle 50"/>
            <p:cNvSpPr>
              <a:spLocks noChangeArrowheads="1"/>
            </p:cNvSpPr>
            <p:nvPr/>
          </p:nvSpPr>
          <p:spPr bwMode="auto">
            <a:xfrm>
              <a:off x="190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1" name="Rectangle 51"/>
            <p:cNvSpPr>
              <a:spLocks noChangeArrowheads="1"/>
            </p:cNvSpPr>
            <p:nvPr/>
          </p:nvSpPr>
          <p:spPr bwMode="auto">
            <a:xfrm>
              <a:off x="199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2" name="Rectangle 52"/>
            <p:cNvSpPr>
              <a:spLocks noChangeArrowheads="1"/>
            </p:cNvSpPr>
            <p:nvPr/>
          </p:nvSpPr>
          <p:spPr bwMode="auto">
            <a:xfrm>
              <a:off x="209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3" name="Rectangle 53"/>
            <p:cNvSpPr>
              <a:spLocks noChangeArrowheads="1"/>
            </p:cNvSpPr>
            <p:nvPr/>
          </p:nvSpPr>
          <p:spPr bwMode="auto">
            <a:xfrm>
              <a:off x="219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4" name="Rectangle 54"/>
            <p:cNvSpPr>
              <a:spLocks noChangeArrowheads="1"/>
            </p:cNvSpPr>
            <p:nvPr/>
          </p:nvSpPr>
          <p:spPr bwMode="auto">
            <a:xfrm>
              <a:off x="228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5" name="Rectangle 55"/>
            <p:cNvSpPr>
              <a:spLocks noChangeArrowheads="1"/>
            </p:cNvSpPr>
            <p:nvPr/>
          </p:nvSpPr>
          <p:spPr bwMode="auto">
            <a:xfrm>
              <a:off x="238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6" name="Rectangle 56"/>
            <p:cNvSpPr>
              <a:spLocks noChangeArrowheads="1"/>
            </p:cNvSpPr>
            <p:nvPr/>
          </p:nvSpPr>
          <p:spPr bwMode="auto">
            <a:xfrm>
              <a:off x="2478" y="960"/>
              <a:ext cx="96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7" name="Rectangle 57"/>
            <p:cNvSpPr>
              <a:spLocks noChangeArrowheads="1"/>
            </p:cNvSpPr>
            <p:nvPr/>
          </p:nvSpPr>
          <p:spPr bwMode="auto">
            <a:xfrm>
              <a:off x="257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8" name="Rectangle 58"/>
            <p:cNvSpPr>
              <a:spLocks noChangeArrowheads="1"/>
            </p:cNvSpPr>
            <p:nvPr/>
          </p:nvSpPr>
          <p:spPr bwMode="auto">
            <a:xfrm>
              <a:off x="267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9" name="Rectangle 59"/>
            <p:cNvSpPr>
              <a:spLocks noChangeArrowheads="1"/>
            </p:cNvSpPr>
            <p:nvPr/>
          </p:nvSpPr>
          <p:spPr bwMode="auto">
            <a:xfrm>
              <a:off x="276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0" name="Rectangle 60"/>
            <p:cNvSpPr>
              <a:spLocks noChangeArrowheads="1"/>
            </p:cNvSpPr>
            <p:nvPr/>
          </p:nvSpPr>
          <p:spPr bwMode="auto">
            <a:xfrm>
              <a:off x="286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1" name="Rectangle 61"/>
            <p:cNvSpPr>
              <a:spLocks noChangeArrowheads="1"/>
            </p:cNvSpPr>
            <p:nvPr/>
          </p:nvSpPr>
          <p:spPr bwMode="auto">
            <a:xfrm>
              <a:off x="295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2" name="Rectangle 62"/>
            <p:cNvSpPr>
              <a:spLocks noChangeArrowheads="1"/>
            </p:cNvSpPr>
            <p:nvPr/>
          </p:nvSpPr>
          <p:spPr bwMode="auto">
            <a:xfrm>
              <a:off x="305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3" name="Rectangle 63"/>
            <p:cNvSpPr>
              <a:spLocks noChangeArrowheads="1"/>
            </p:cNvSpPr>
            <p:nvPr/>
          </p:nvSpPr>
          <p:spPr bwMode="auto">
            <a:xfrm>
              <a:off x="315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4" name="Rectangle 64"/>
            <p:cNvSpPr>
              <a:spLocks noChangeArrowheads="1"/>
            </p:cNvSpPr>
            <p:nvPr/>
          </p:nvSpPr>
          <p:spPr bwMode="auto">
            <a:xfrm>
              <a:off x="324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5" name="Rectangle 65"/>
            <p:cNvSpPr>
              <a:spLocks noChangeArrowheads="1"/>
            </p:cNvSpPr>
            <p:nvPr/>
          </p:nvSpPr>
          <p:spPr bwMode="auto">
            <a:xfrm>
              <a:off x="334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6" name="Rectangle 66"/>
            <p:cNvSpPr>
              <a:spLocks noChangeArrowheads="1"/>
            </p:cNvSpPr>
            <p:nvPr/>
          </p:nvSpPr>
          <p:spPr bwMode="auto">
            <a:xfrm>
              <a:off x="343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7" name="Rectangle 67"/>
            <p:cNvSpPr>
              <a:spLocks noChangeArrowheads="1"/>
            </p:cNvSpPr>
            <p:nvPr/>
          </p:nvSpPr>
          <p:spPr bwMode="auto">
            <a:xfrm>
              <a:off x="353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8" name="Rectangle 68"/>
            <p:cNvSpPr>
              <a:spLocks noChangeArrowheads="1"/>
            </p:cNvSpPr>
            <p:nvPr/>
          </p:nvSpPr>
          <p:spPr bwMode="auto">
            <a:xfrm>
              <a:off x="363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9" name="Rectangle 69"/>
            <p:cNvSpPr>
              <a:spLocks noChangeArrowheads="1"/>
            </p:cNvSpPr>
            <p:nvPr/>
          </p:nvSpPr>
          <p:spPr bwMode="auto">
            <a:xfrm>
              <a:off x="372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0" name="Rectangle 70"/>
            <p:cNvSpPr>
              <a:spLocks noChangeArrowheads="1"/>
            </p:cNvSpPr>
            <p:nvPr/>
          </p:nvSpPr>
          <p:spPr bwMode="auto">
            <a:xfrm>
              <a:off x="382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1" name="Rectangle 71"/>
            <p:cNvSpPr>
              <a:spLocks noChangeArrowheads="1"/>
            </p:cNvSpPr>
            <p:nvPr/>
          </p:nvSpPr>
          <p:spPr bwMode="auto">
            <a:xfrm>
              <a:off x="391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2" name="Rectangle 72"/>
            <p:cNvSpPr>
              <a:spLocks noChangeArrowheads="1"/>
            </p:cNvSpPr>
            <p:nvPr/>
          </p:nvSpPr>
          <p:spPr bwMode="auto">
            <a:xfrm>
              <a:off x="401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3" name="Rectangle 73"/>
            <p:cNvSpPr>
              <a:spLocks noChangeArrowheads="1"/>
            </p:cNvSpPr>
            <p:nvPr/>
          </p:nvSpPr>
          <p:spPr bwMode="auto">
            <a:xfrm>
              <a:off x="411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4" name="Rectangle 74"/>
            <p:cNvSpPr>
              <a:spLocks noChangeArrowheads="1"/>
            </p:cNvSpPr>
            <p:nvPr/>
          </p:nvSpPr>
          <p:spPr bwMode="auto">
            <a:xfrm>
              <a:off x="420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5" name="Text Box 75"/>
            <p:cNvSpPr txBox="1">
              <a:spLocks noChangeArrowheads="1"/>
            </p:cNvSpPr>
            <p:nvPr/>
          </p:nvSpPr>
          <p:spPr bwMode="auto">
            <a:xfrm>
              <a:off x="1326" y="1776"/>
              <a:ext cx="3133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0 1 2 3 4 5 6 7 8 9 0 1 2 3 4 5 6 7 8 9 0 1 2 3 4 5 6 7 8 9 0 1</a:t>
              </a:r>
            </a:p>
          </p:txBody>
        </p:sp>
        <p:sp>
          <p:nvSpPr>
            <p:cNvPr id="29736" name="Text Box 76"/>
            <p:cNvSpPr txBox="1">
              <a:spLocks noChangeArrowheads="1"/>
            </p:cNvSpPr>
            <p:nvPr/>
          </p:nvSpPr>
          <p:spPr bwMode="auto">
            <a:xfrm>
              <a:off x="1278" y="703"/>
              <a:ext cx="168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Arial" panose="020B0604020202020204" pitchFamily="34" charset="0"/>
                  <a:ea typeface="굴림" panose="020B0600000101010101" pitchFamily="34" charset="-127"/>
                </a:rPr>
                <a:t>32-Block Address Space:</a:t>
              </a:r>
            </a:p>
          </p:txBody>
        </p:sp>
        <p:sp>
          <p:nvSpPr>
            <p:cNvPr id="29737" name="Text Box 77"/>
            <p:cNvSpPr txBox="1">
              <a:spLocks noChangeArrowheads="1"/>
            </p:cNvSpPr>
            <p:nvPr/>
          </p:nvSpPr>
          <p:spPr bwMode="auto">
            <a:xfrm>
              <a:off x="2238" y="1632"/>
              <a:ext cx="218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1 1 1 1 1 1 1 1 1 1 2 2 2 2 2 2 2 2 2 2 3 3</a:t>
              </a:r>
              <a:endParaRPr lang="en-US" altLang="ko-KR" sz="150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9738" name="Text Box 78"/>
            <p:cNvSpPr txBox="1">
              <a:spLocks noChangeArrowheads="1"/>
            </p:cNvSpPr>
            <p:nvPr/>
          </p:nvSpPr>
          <p:spPr bwMode="auto">
            <a:xfrm>
              <a:off x="837" y="1632"/>
              <a:ext cx="44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Block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no.</a:t>
              </a:r>
              <a:endParaRPr lang="en-US" altLang="ko-KR" sz="150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837" y="1101585"/>
            <a:ext cx="8631534" cy="4166953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Easy for Direct Mapped: Only one possibility</a:t>
            </a: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Set Associative or Fully Associative:</a:t>
            </a:r>
          </a:p>
          <a:p>
            <a:pPr lvl="1"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400" dirty="0">
                <a:ea typeface="굴림" panose="020B0600000101010101" pitchFamily="34" charset="-127"/>
              </a:rPr>
              <a:t>Random</a:t>
            </a:r>
          </a:p>
          <a:p>
            <a:pPr lvl="1"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400" dirty="0">
                <a:ea typeface="굴림" panose="020B0600000101010101" pitchFamily="34" charset="-127"/>
              </a:rPr>
              <a:t>LRU (Least Recently Used)</a:t>
            </a: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Miss rates for a workload: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                    2-way              	4-way                 	8-way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u="sng" dirty="0">
                <a:ea typeface="굴림" panose="020B0600000101010101" pitchFamily="34" charset="-127"/>
              </a:rPr>
              <a:t>Size	LRU	 Random	 LRU	 Random	 LRU	 Random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16 KB	5.2%	5.7%	    4.7%	5.3%	4.4%	5.0%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64 KB	1.9%	2.0%	    1.5%	1.7%	1.4%	1.5%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256 KB	1.15%	1.17%	   1.13%	 1.13%	1.12%	1.12%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147" y="0"/>
            <a:ext cx="7620000" cy="82549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Which block should be replaced on a miss?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07A73-EA54-8D49-BDA6-D3AFF21B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5EF-F43B-9048-984C-ABCE18AA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We Write to a Cached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3669-4E56-734B-9100-2176D447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1463040"/>
            <a:ext cx="8929217" cy="3684429"/>
          </a:xfrm>
        </p:spPr>
        <p:txBody>
          <a:bodyPr>
            <a:normAutofit/>
          </a:bodyPr>
          <a:lstStyle/>
          <a:p>
            <a:r>
              <a:rPr lang="en-US" sz="2000" b="1" dirty="0"/>
              <a:t>Write Through: </a:t>
            </a:r>
            <a:r>
              <a:rPr lang="en-US" sz="2000" dirty="0"/>
              <a:t>Update </a:t>
            </a:r>
            <a:r>
              <a:rPr lang="en-US" sz="2000" i="1" dirty="0"/>
              <a:t>both</a:t>
            </a:r>
            <a:r>
              <a:rPr lang="en-US" sz="2000" dirty="0"/>
              <a:t> cache block and corresponding location in main memory</a:t>
            </a:r>
          </a:p>
          <a:p>
            <a:pPr lvl="1"/>
            <a:r>
              <a:rPr lang="en-US" sz="1800" dirty="0"/>
              <a:t>Simple to implement, but now we wait for writes?</a:t>
            </a:r>
          </a:p>
          <a:p>
            <a:endParaRPr lang="en-US" sz="2000" dirty="0"/>
          </a:p>
          <a:p>
            <a:r>
              <a:rPr lang="en-US" sz="2000" b="1" dirty="0"/>
              <a:t>Write Back: </a:t>
            </a:r>
            <a:r>
              <a:rPr lang="en-US" sz="2000" dirty="0"/>
              <a:t>Update only the cached copy at time of write. Update main memory when cache block is removed later on.</a:t>
            </a:r>
          </a:p>
          <a:p>
            <a:pPr lvl="1"/>
            <a:r>
              <a:rPr lang="en-US" sz="1800" dirty="0"/>
              <a:t>Repeated writes not all sent to RAM</a:t>
            </a:r>
          </a:p>
          <a:p>
            <a:pPr lvl="1"/>
            <a:r>
              <a:rPr lang="en-US" sz="1800" dirty="0"/>
              <a:t>A read may trigger a write (evicting a cache block)</a:t>
            </a:r>
          </a:p>
          <a:p>
            <a:pPr lvl="1"/>
            <a:r>
              <a:rPr lang="en-US" sz="1800" dirty="0"/>
              <a:t>More complex (need </a:t>
            </a:r>
            <a:r>
              <a:rPr lang="en-US" sz="1800" i="1" dirty="0"/>
              <a:t>modified </a:t>
            </a:r>
            <a:r>
              <a:rPr lang="en-US" sz="1800" dirty="0"/>
              <a:t>"dirty" bit)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230A-981C-E148-9085-2A789BE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5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367E-6914-DE43-A85F-EF9D535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B11A-2CBE-CE47-806E-C98F51C9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1195294"/>
            <a:ext cx="8330084" cy="4407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Memory Hierarchy and Locality</a:t>
            </a:r>
          </a:p>
          <a:p>
            <a:pPr lvl="1"/>
            <a:r>
              <a:rPr lang="en-US" dirty="0"/>
              <a:t>Temporal Locality: Likely to reference same data soon</a:t>
            </a:r>
          </a:p>
          <a:p>
            <a:pPr lvl="1"/>
            <a:r>
              <a:rPr lang="en-US" dirty="0"/>
              <a:t>Spatial Locality: Likely to reference nearby data</a:t>
            </a:r>
          </a:p>
          <a:p>
            <a:r>
              <a:rPr lang="en-US" dirty="0"/>
              <a:t>Causes of Cache Misses</a:t>
            </a:r>
          </a:p>
          <a:p>
            <a:pPr lvl="1"/>
            <a:r>
              <a:rPr lang="en-US" dirty="0"/>
              <a:t>Compulsory: First Access</a:t>
            </a:r>
          </a:p>
          <a:p>
            <a:pPr lvl="1"/>
            <a:r>
              <a:rPr lang="en-US" dirty="0"/>
              <a:t>Conflict: Cache too small, or limited associativity</a:t>
            </a:r>
          </a:p>
          <a:p>
            <a:pPr lvl="1"/>
            <a:r>
              <a:rPr lang="en-US" dirty="0"/>
              <a:t>Capacity: Cache is too small</a:t>
            </a:r>
          </a:p>
          <a:p>
            <a:pPr lvl="1"/>
            <a:r>
              <a:rPr lang="en-US" dirty="0"/>
              <a:t>Coherence: Something else changed memory location</a:t>
            </a:r>
          </a:p>
          <a:p>
            <a:r>
              <a:rPr lang="en-US" dirty="0"/>
              <a:t>Cache Organizations</a:t>
            </a:r>
          </a:p>
          <a:p>
            <a:pPr lvl="1"/>
            <a:r>
              <a:rPr lang="en-US" dirty="0"/>
              <a:t>Direct Mapped: Single block could hold address</a:t>
            </a:r>
          </a:p>
          <a:p>
            <a:pPr lvl="1"/>
            <a:r>
              <a:rPr lang="en-US" dirty="0"/>
              <a:t>Set associative: Multiple candidate blocks</a:t>
            </a:r>
          </a:p>
          <a:p>
            <a:pPr lvl="1"/>
            <a:r>
              <a:rPr lang="en-US" dirty="0"/>
              <a:t>Fully Associative: Data could be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4F18-0753-CF4D-886C-61AC67E5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54BF-6443-0048-BC2E-823CD2D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Applied to Address Translation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B74C25FE-0AE0-4544-B2E8-86314C4DD826}"/>
              </a:ext>
            </a:extLst>
          </p:cNvPr>
          <p:cNvGrpSpPr>
            <a:grpSpLocks/>
          </p:cNvGrpSpPr>
          <p:nvPr/>
        </p:nvGrpSpPr>
        <p:grpSpPr bwMode="auto">
          <a:xfrm>
            <a:off x="2397125" y="2857500"/>
            <a:ext cx="4191000" cy="1920875"/>
            <a:chOff x="1104" y="1230"/>
            <a:chExt cx="3168" cy="1452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CAE3EB66-4D47-5C45-BA69-5EE1D2973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38"/>
              <a:ext cx="142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Data Read or Write</a:t>
              </a:r>
            </a:p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ko-KR" sz="1667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DAAD69D3-57CA-9A46-9450-1F5B61CF6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30"/>
              <a:ext cx="672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9F7FE2BF-673C-9240-ABFF-D5AD118AD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326"/>
              <a:ext cx="1104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9F0CE1D0-5645-764D-B581-942AE36A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905000"/>
            <a:ext cx="1079500" cy="10795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667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709C6E8-C2BA-2545-B65A-62FFCCA4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1841500"/>
            <a:ext cx="1143000" cy="15875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8F6555D3-BF65-164A-95EC-562A86E4CF55}"/>
              </a:ext>
            </a:extLst>
          </p:cNvPr>
          <p:cNvSpPr>
            <a:spLocks/>
          </p:cNvSpPr>
          <p:nvPr/>
        </p:nvSpPr>
        <p:spPr bwMode="auto">
          <a:xfrm>
            <a:off x="3222625" y="1651000"/>
            <a:ext cx="2476500" cy="2603500"/>
          </a:xfrm>
          <a:custGeom>
            <a:avLst/>
            <a:gdLst>
              <a:gd name="T0" fmla="*/ 0 w 1104"/>
              <a:gd name="T1" fmla="*/ 1086678 h 1104"/>
              <a:gd name="T2" fmla="*/ 1550504 w 1104"/>
              <a:gd name="T3" fmla="*/ 0 h 1104"/>
              <a:gd name="T4" fmla="*/ 2971800 w 1104"/>
              <a:gd name="T5" fmla="*/ 815009 h 1104"/>
              <a:gd name="T6" fmla="*/ 2454965 w 1104"/>
              <a:gd name="T7" fmla="*/ 2445026 h 1104"/>
              <a:gd name="T8" fmla="*/ 775252 w 1104"/>
              <a:gd name="T9" fmla="*/ 3124200 h 1104"/>
              <a:gd name="T10" fmla="*/ 0 w 1104"/>
              <a:gd name="T11" fmla="*/ 1086678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1104">
                <a:moveTo>
                  <a:pt x="0" y="384"/>
                </a:moveTo>
                <a:lnTo>
                  <a:pt x="576" y="0"/>
                </a:lnTo>
                <a:lnTo>
                  <a:pt x="1104" y="288"/>
                </a:lnTo>
                <a:lnTo>
                  <a:pt x="912" y="864"/>
                </a:lnTo>
                <a:lnTo>
                  <a:pt x="288" y="1104"/>
                </a:lnTo>
                <a:lnTo>
                  <a:pt x="0" y="384"/>
                </a:lnTo>
                <a:close/>
              </a:path>
            </a:pathLst>
          </a:custGeom>
          <a:solidFill>
            <a:srgbClr val="FF66CC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7E4B555-8230-B246-86A3-E143202F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778001"/>
            <a:ext cx="577065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TLB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B8D252CA-D8AA-6D4C-AF9B-3FA72418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146" y="3429000"/>
            <a:ext cx="931841" cy="58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Translate</a:t>
            </a:r>
          </a:p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(MMU)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EBF7135-0974-244B-B6E9-6A42656BC84F}"/>
              </a:ext>
            </a:extLst>
          </p:cNvPr>
          <p:cNvGrpSpPr>
            <a:grpSpLocks/>
          </p:cNvGrpSpPr>
          <p:nvPr/>
        </p:nvGrpSpPr>
        <p:grpSpPr bwMode="auto">
          <a:xfrm>
            <a:off x="3857628" y="2603500"/>
            <a:ext cx="437886" cy="762000"/>
            <a:chOff x="2208" y="1038"/>
            <a:chExt cx="331" cy="576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7DC64FCA-5449-9249-A503-7E6125224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38"/>
              <a:ext cx="3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No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D35EA0C7-95B0-294D-BAD0-DEE5738B9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3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AC9E86DB-8F44-FA43-BF47-F11CD59DAD33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1841500"/>
            <a:ext cx="1460500" cy="635000"/>
            <a:chOff x="1200" y="462"/>
            <a:chExt cx="1104" cy="480"/>
          </a:xfrm>
        </p:grpSpPr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02726AA6-6600-1544-B128-8586B1614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894"/>
              <a:ext cx="105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0B5CF8E3-EA57-CD4F-A9B1-A5B690B2C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62"/>
              <a:ext cx="64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57F5E4BF-3B65-F74E-B11C-AD8FD89DDAEF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1944688"/>
            <a:ext cx="1270000" cy="595313"/>
            <a:chOff x="3360" y="540"/>
            <a:chExt cx="960" cy="450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C38C3441-8DEE-AC4B-8788-D4025A57A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42"/>
              <a:ext cx="960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72D55873-44B5-784F-981F-C8E468CDC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540"/>
              <a:ext cx="64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D041B354-C8E2-C047-8F6E-E053AA7176BB}"/>
              </a:ext>
            </a:extLst>
          </p:cNvPr>
          <p:cNvGrpSpPr>
            <a:grpSpLocks/>
          </p:cNvGrpSpPr>
          <p:nvPr/>
        </p:nvGrpSpPr>
        <p:grpSpPr bwMode="auto">
          <a:xfrm>
            <a:off x="3984625" y="2349499"/>
            <a:ext cx="1270000" cy="330729"/>
            <a:chOff x="2304" y="846"/>
            <a:chExt cx="960" cy="250"/>
          </a:xfrm>
        </p:grpSpPr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019D4CB-9BBD-4D40-BA58-F02936AEE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4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C365A9-334E-A843-8449-5CB447817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46"/>
              <a:ext cx="3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Yes</a:t>
              </a:r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77E92B9B-CE7B-8546-8948-6CA5F823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4" y="2159000"/>
            <a:ext cx="876826" cy="3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Cached?</a:t>
            </a:r>
          </a:p>
        </p:txBody>
      </p:sp>
      <p:grpSp>
        <p:nvGrpSpPr>
          <p:cNvPr id="26" name="Group 35">
            <a:extLst>
              <a:ext uri="{FF2B5EF4-FFF2-40B4-BE49-F238E27FC236}">
                <a16:creationId xmlns:a16="http://schemas.microsoft.com/office/drawing/2014/main" id="{12F98953-C0CD-B44B-999B-0D5D3CA9126D}"/>
              </a:ext>
            </a:extLst>
          </p:cNvPr>
          <p:cNvGrpSpPr>
            <a:grpSpLocks/>
          </p:cNvGrpSpPr>
          <p:nvPr/>
        </p:nvGrpSpPr>
        <p:grpSpPr bwMode="auto">
          <a:xfrm>
            <a:off x="4238624" y="2540000"/>
            <a:ext cx="1047750" cy="878417"/>
            <a:chOff x="2496" y="990"/>
            <a:chExt cx="792" cy="664"/>
          </a:xfrm>
        </p:grpSpPr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8E8FE039-3DEF-8340-97F1-EFACEE4CD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990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DA8EBAF-CAD5-0347-BFC6-4C4AF07B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101394">
              <a:off x="2766" y="1190"/>
              <a:ext cx="52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Save</a:t>
              </a:r>
            </a:p>
            <a:p>
              <a:pPr>
                <a:spcBef>
                  <a:spcPct val="10000"/>
                </a:spcBef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Result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E79F7-E9E2-A543-9F39-697AF63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28C-2BC3-F945-8ABD-2E0D31EA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Address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7A64-30AF-8E43-89A2-CF4AE7DF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Locality in page accesses?</a:t>
            </a:r>
          </a:p>
          <a:p>
            <a:endParaRPr lang="en-US" sz="3000" dirty="0"/>
          </a:p>
          <a:p>
            <a:r>
              <a:rPr lang="en-US" sz="3000" b="1" dirty="0"/>
              <a:t>Yes:</a:t>
            </a:r>
            <a:r>
              <a:rPr lang="en-US" sz="3000" dirty="0"/>
              <a:t> Spatial locality, just like CPU cache</a:t>
            </a:r>
          </a:p>
          <a:p>
            <a:endParaRPr lang="en-US" sz="3000" dirty="0"/>
          </a:p>
          <a:p>
            <a:r>
              <a:rPr lang="en-US" sz="3000" dirty="0"/>
              <a:t>TLB: </a:t>
            </a:r>
            <a:r>
              <a:rPr lang="en-US" sz="3000" b="1" dirty="0"/>
              <a:t>Cache of page table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DF3CE-4E00-3049-818B-19565C7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4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D03-2F04-534D-AB20-B3CAFEB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Context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3A6F-9BAE-D444-9A72-A7C45907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nothing upon context switch?</a:t>
            </a:r>
          </a:p>
          <a:p>
            <a:pPr lvl="1"/>
            <a:r>
              <a:rPr lang="en-US" dirty="0"/>
              <a:t>New process could use old process's address space!</a:t>
            </a:r>
          </a:p>
          <a:p>
            <a:pPr lvl="1"/>
            <a:endParaRPr lang="en-US" dirty="0"/>
          </a:p>
          <a:p>
            <a:r>
              <a:rPr lang="en-US" dirty="0"/>
              <a:t>Option 1: Invalidate ("flush") entire TLB</a:t>
            </a:r>
          </a:p>
          <a:p>
            <a:pPr lvl="1"/>
            <a:r>
              <a:rPr lang="en-US" dirty="0"/>
              <a:t>Simple, but very poor performance</a:t>
            </a:r>
          </a:p>
          <a:p>
            <a:pPr lvl="1"/>
            <a:endParaRPr lang="en-US" dirty="0"/>
          </a:p>
          <a:p>
            <a:r>
              <a:rPr lang="en-US" dirty="0"/>
              <a:t>Option 2: TLB entries store a process ID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tagged TLB</a:t>
            </a:r>
            <a:endParaRPr lang="en-US" dirty="0"/>
          </a:p>
          <a:p>
            <a:pPr lvl="1"/>
            <a:r>
              <a:rPr lang="en-US" dirty="0"/>
              <a:t>Requires additional hardware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24C0-301C-5741-ACA4-354731F4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8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63AD-B55D-A240-AD74-0556175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FFF5-298D-A548-A14F-50287675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happens we we use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  <a:p>
            <a:r>
              <a:rPr lang="en-US" dirty="0"/>
              <a:t>OS marks all pages in address space as read-only</a:t>
            </a:r>
          </a:p>
          <a:p>
            <a:r>
              <a:rPr lang="en-US" dirty="0"/>
              <a:t>After parent returns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it tries to write to its stack</a:t>
            </a:r>
          </a:p>
          <a:p>
            <a:r>
              <a:rPr lang="en-US" dirty="0"/>
              <a:t>Triggers a protection fault. OS makes a copy of the stack page, updates page table.</a:t>
            </a:r>
          </a:p>
          <a:p>
            <a:r>
              <a:rPr lang="en-US" dirty="0"/>
              <a:t>Restarts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26249-F6A6-3E45-821C-F3FC4B49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63AD-B55D-A240-AD74-0556175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FFF5-298D-A548-A14F-50287675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275417"/>
            <a:ext cx="8129117" cy="2979208"/>
          </a:xfrm>
        </p:spPr>
        <p:txBody>
          <a:bodyPr>
            <a:normAutofit fontScale="92500"/>
          </a:bodyPr>
          <a:lstStyle/>
          <a:p>
            <a:r>
              <a:rPr lang="en-US" dirty="0"/>
              <a:t>OS marks all pages in address space as </a:t>
            </a:r>
            <a:r>
              <a:rPr lang="en-US" dirty="0">
                <a:solidFill>
                  <a:srgbClr val="FF0000"/>
                </a:solidFill>
              </a:rPr>
              <a:t>read-only</a:t>
            </a:r>
          </a:p>
          <a:p>
            <a:r>
              <a:rPr lang="en-US" dirty="0"/>
              <a:t>After parent returns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it tries to write to its stack</a:t>
            </a:r>
          </a:p>
          <a:p>
            <a:r>
              <a:rPr lang="en-US" dirty="0">
                <a:solidFill>
                  <a:srgbClr val="FF0000"/>
                </a:solidFill>
              </a:rPr>
              <a:t>Triggers a protection fault. </a:t>
            </a:r>
            <a:r>
              <a:rPr lang="en-US" dirty="0"/>
              <a:t>OS makes a copy of the stack page, updates page table.</a:t>
            </a:r>
          </a:p>
          <a:p>
            <a:r>
              <a:rPr lang="en-US" dirty="0">
                <a:solidFill>
                  <a:srgbClr val="FF0000"/>
                </a:solidFill>
              </a:rPr>
              <a:t>Restarts instruction.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1DAB7-FF94-A64D-9950-6454C1160784}"/>
              </a:ext>
            </a:extLst>
          </p:cNvPr>
          <p:cNvSpPr txBox="1"/>
          <p:nvPr/>
        </p:nvSpPr>
        <p:spPr>
          <a:xfrm>
            <a:off x="1285875" y="1273969"/>
            <a:ext cx="6441281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>
                <a:solidFill>
                  <a:srgbClr val="FF0000"/>
                </a:solidFill>
              </a:rPr>
              <a:t>What if TLB had cached the old read/write page table entry for the stack page?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D1C43-57F5-544B-BB4C-ED161304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4AA-FBC8-A649-AA94-17AAB75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invalidate TLB entries?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838C-6C29-524C-A809-0B3EDDFE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Hardware could keep track of where page table for each entry is and monitor that memory for updates…</a:t>
            </a:r>
          </a:p>
          <a:p>
            <a:r>
              <a:rPr lang="en-US" sz="2667" dirty="0"/>
              <a:t>Very complicated!</a:t>
            </a:r>
          </a:p>
          <a:p>
            <a:r>
              <a:rPr lang="en-US" sz="2667" dirty="0"/>
              <a:t>Especially for multi-level page tables and tagged TLBs</a:t>
            </a:r>
          </a:p>
          <a:p>
            <a:endParaRPr lang="en-US" sz="2667" dirty="0"/>
          </a:p>
          <a:p>
            <a:r>
              <a:rPr lang="en-US" sz="2667" dirty="0"/>
              <a:t>Instead: The OS must invalidate TLB entries</a:t>
            </a:r>
          </a:p>
          <a:p>
            <a:r>
              <a:rPr lang="en-US" sz="2667" dirty="0"/>
              <a:t>So TLB is not entirely </a:t>
            </a:r>
            <a:r>
              <a:rPr lang="en-US" sz="2667" i="1" dirty="0"/>
              <a:t>transparent</a:t>
            </a:r>
            <a:r>
              <a:rPr lang="en-US" sz="2667" dirty="0"/>
              <a:t> to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7037-84C2-A54F-AD20-ADCE8AE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28D9-48A2-4FA4-AF52-8B22616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Bound: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B376-FC72-4CC9-9C52-DFD3334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4527771" cy="3626115"/>
          </a:xfrm>
        </p:spPr>
        <p:txBody>
          <a:bodyPr>
            <a:normAutofit/>
          </a:bodyPr>
          <a:lstStyle/>
          <a:p>
            <a:r>
              <a:rPr lang="en-US" sz="3000" dirty="0"/>
              <a:t>Want to share code to save space</a:t>
            </a:r>
          </a:p>
          <a:p>
            <a:pPr lvl="1"/>
            <a:r>
              <a:rPr lang="en-US" sz="2667" dirty="0"/>
              <a:t>Example: OS Libraries</a:t>
            </a:r>
          </a:p>
          <a:p>
            <a:endParaRPr lang="en-US" sz="3000" dirty="0"/>
          </a:p>
          <a:p>
            <a:r>
              <a:rPr lang="en-US" sz="3000" dirty="0"/>
              <a:t>May also want to share memory for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1575-A5DC-4811-9801-F814FC823E23}"/>
              </a:ext>
            </a:extLst>
          </p:cNvPr>
          <p:cNvSpPr/>
          <p:nvPr/>
        </p:nvSpPr>
        <p:spPr>
          <a:xfrm>
            <a:off x="6078813" y="3567370"/>
            <a:ext cx="1641809" cy="44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8139D-4D4C-43AD-994E-3841D4AE977C}"/>
              </a:ext>
            </a:extLst>
          </p:cNvPr>
          <p:cNvSpPr/>
          <p:nvPr/>
        </p:nvSpPr>
        <p:spPr>
          <a:xfrm>
            <a:off x="6078813" y="1656843"/>
            <a:ext cx="1641809" cy="52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D032A-9744-409F-9422-AF7BD99B2C2D}"/>
              </a:ext>
            </a:extLst>
          </p:cNvPr>
          <p:cNvSpPr/>
          <p:nvPr/>
        </p:nvSpPr>
        <p:spPr>
          <a:xfrm>
            <a:off x="6078811" y="2160497"/>
            <a:ext cx="1641809" cy="76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34DFB-A071-4038-91B7-3347D34B6A77}"/>
              </a:ext>
            </a:extLst>
          </p:cNvPr>
          <p:cNvSpPr/>
          <p:nvPr/>
        </p:nvSpPr>
        <p:spPr>
          <a:xfrm>
            <a:off x="6078813" y="2928228"/>
            <a:ext cx="1641809" cy="63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E6AA6-50A0-44A5-A784-92C6E7A873A1}"/>
              </a:ext>
            </a:extLst>
          </p:cNvPr>
          <p:cNvSpPr/>
          <p:nvPr/>
        </p:nvSpPr>
        <p:spPr>
          <a:xfrm>
            <a:off x="6343970" y="2037317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CDB3D-8A82-4A30-9552-11C1E8D733CA}"/>
              </a:ext>
            </a:extLst>
          </p:cNvPr>
          <p:cNvSpPr/>
          <p:nvPr/>
        </p:nvSpPr>
        <p:spPr>
          <a:xfrm>
            <a:off x="6343970" y="2799639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8D64-3819-48B9-BA3F-5670BF6EA3F4}"/>
              </a:ext>
            </a:extLst>
          </p:cNvPr>
          <p:cNvSpPr/>
          <p:nvPr/>
        </p:nvSpPr>
        <p:spPr>
          <a:xfrm>
            <a:off x="6343970" y="3396025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8B4A-68F6-EE44-A2C4-82390AA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344237"/>
            <a:ext cx="8485632" cy="127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Manage each region of address space as an independent unit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One process uses multiple contiguous allocations of memory, called </a:t>
            </a:r>
            <a:r>
              <a:rPr lang="en-US" altLang="ko-KR" sz="2000" i="1" dirty="0">
                <a:ea typeface="굴림" panose="020B0600000101010101" pitchFamily="34" charset="-127"/>
              </a:rPr>
              <a:t>segments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1397000" y="949633"/>
            <a:ext cx="2377282" cy="31326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91000" y="949633"/>
            <a:ext cx="3775605" cy="3225271"/>
            <a:chOff x="2592" y="480"/>
            <a:chExt cx="2854" cy="243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21" y="2456"/>
              <a:ext cx="113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89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2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1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19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1"/>
              <a:ext cx="136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BB14D-164D-824A-96E6-D679D50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32313</TotalTime>
  <Words>5490</Words>
  <Application>Microsoft Macintosh PowerPoint</Application>
  <PresentationFormat>On-screen Show (16:10)</PresentationFormat>
  <Paragraphs>1703</Paragraphs>
  <Slides>79</Slides>
  <Notes>27</Notes>
  <HiddenSlides>29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5" baseType="lpstr">
      <vt:lpstr>굴림</vt:lpstr>
      <vt:lpstr>ＭＳ Ｐゴシック</vt:lpstr>
      <vt:lpstr>ＭＳ Ｐゴシック</vt:lpstr>
      <vt:lpstr>Arial</vt:lpstr>
      <vt:lpstr>Calibri</vt:lpstr>
      <vt:lpstr>Calibri Light</vt:lpstr>
      <vt:lpstr>Comic Sans MS</vt:lpstr>
      <vt:lpstr>Consolas</vt:lpstr>
      <vt:lpstr>Gill Sans</vt:lpstr>
      <vt:lpstr>Gill Sans Light</vt:lpstr>
      <vt:lpstr>Gill Sans MT</vt:lpstr>
      <vt:lpstr>Helvetica</vt:lpstr>
      <vt:lpstr>Symbol</vt:lpstr>
      <vt:lpstr>Times New Roman</vt:lpstr>
      <vt:lpstr>Trebuchet MS</vt:lpstr>
      <vt:lpstr>Office Theme</vt:lpstr>
      <vt:lpstr>CS6456: Graduate Operating Systems</vt:lpstr>
      <vt:lpstr>Memory: Questions to start with</vt:lpstr>
      <vt:lpstr>Memory Multiplexing Goals</vt:lpstr>
      <vt:lpstr>General Address Translation</vt:lpstr>
      <vt:lpstr>Base and Bound w/ Translation</vt:lpstr>
      <vt:lpstr>Problems with Base and Bound</vt:lpstr>
      <vt:lpstr>Problems with Base and Bound</vt:lpstr>
      <vt:lpstr>Base and Bound: Sharing</vt:lpstr>
      <vt:lpstr>Segmentation</vt:lpstr>
      <vt:lpstr>Segmentation Implementation</vt:lpstr>
      <vt:lpstr>Segmentation Implementation</vt:lpstr>
      <vt:lpstr>Example: Four Segments (16-bit Addresses)</vt:lpstr>
      <vt:lpstr>Segmentation</vt:lpstr>
      <vt:lpstr>Swapping</vt:lpstr>
      <vt:lpstr>How can we do better?</vt:lpstr>
      <vt:lpstr>What’s the catch?</vt:lpstr>
      <vt:lpstr>Implementing Paging</vt:lpstr>
      <vt:lpstr>Paging: Address Mapping</vt:lpstr>
      <vt:lpstr>Address Translation: Overhead</vt:lpstr>
      <vt:lpstr>Simple Page Table Example</vt:lpstr>
      <vt:lpstr>What about Sharing?</vt:lpstr>
      <vt:lpstr>Paging: Allocation</vt:lpstr>
      <vt:lpstr>Summary: Paging</vt:lpstr>
      <vt:lpstr>Paging: Hardware Support</vt:lpstr>
      <vt:lpstr>Page Table Issues</vt:lpstr>
      <vt:lpstr>Two-Level Page Tables</vt:lpstr>
      <vt:lpstr>Two-Level Page Tables</vt:lpstr>
      <vt:lpstr>Two-Level Page Tables</vt:lpstr>
      <vt:lpstr>Two-Level Paging Example</vt:lpstr>
      <vt:lpstr>Summary: Two-Level Paging</vt:lpstr>
      <vt:lpstr>Page Table Discussion</vt:lpstr>
      <vt:lpstr>Page Tables for Huge Address Spaces</vt:lpstr>
      <vt:lpstr>Alternative: Inverted Page Table</vt:lpstr>
      <vt:lpstr>Combining Segments &amp; Pages</vt:lpstr>
      <vt:lpstr>Sharing a Segment</vt:lpstr>
      <vt:lpstr>Combining Segments &amp; Pages</vt:lpstr>
      <vt:lpstr>Address Translation Comparison</vt:lpstr>
      <vt:lpstr>PowerPoint Presentation</vt:lpstr>
      <vt:lpstr>Real World: 32-bit x86</vt:lpstr>
      <vt:lpstr>Real Example: Intel x86 (Old Days)</vt:lpstr>
      <vt:lpstr>Intel x86</vt:lpstr>
      <vt:lpstr>x86 Memory Model With Segmentation (32-bit)</vt:lpstr>
      <vt:lpstr>Ok…but it’s all about the details</vt:lpstr>
      <vt:lpstr>Real Page Table Entries</vt:lpstr>
      <vt:lpstr>32-bit x86 Page Table Entry</vt:lpstr>
      <vt:lpstr>Paging Tricks</vt:lpstr>
      <vt:lpstr>Example Paging Tricks</vt:lpstr>
      <vt:lpstr>What Happens in the MMU?</vt:lpstr>
      <vt:lpstr>What Happens in the MMU?</vt:lpstr>
      <vt:lpstr>Software vs Hardware Traversal</vt:lpstr>
      <vt:lpstr>Recall: Dual-Mode Operation</vt:lpstr>
      <vt:lpstr>Synchronous Exceptions</vt:lpstr>
      <vt:lpstr>Precise Exceptions</vt:lpstr>
      <vt:lpstr>Starting a Program: Steps</vt:lpstr>
      <vt:lpstr>Caching</vt:lpstr>
      <vt:lpstr>Why Bother with Caching?</vt:lpstr>
      <vt:lpstr>Why cache? Address Translation</vt:lpstr>
      <vt:lpstr>Average Access Time</vt:lpstr>
      <vt:lpstr>Why Does Caching Help? Locality!</vt:lpstr>
      <vt:lpstr>Memory Hierarchy</vt:lpstr>
      <vt:lpstr>Types of Cache Miss</vt:lpstr>
      <vt:lpstr>Types of Cache Miss</vt:lpstr>
      <vt:lpstr>Types of Cache Miss</vt:lpstr>
      <vt:lpstr>Types of Cache Miss</vt:lpstr>
      <vt:lpstr>How is a Block found in a Cache?</vt:lpstr>
      <vt:lpstr>Direct Mapped Cache</vt:lpstr>
      <vt:lpstr>Direct Mapped Cache</vt:lpstr>
      <vt:lpstr>Set Associative Cache</vt:lpstr>
      <vt:lpstr>Fully Associative Cache</vt:lpstr>
      <vt:lpstr>Where Can a Block Go?</vt:lpstr>
      <vt:lpstr>Which block should be replaced on a miss?</vt:lpstr>
      <vt:lpstr>What Happens When We Write to a Cached Address?</vt:lpstr>
      <vt:lpstr>Summary</vt:lpstr>
      <vt:lpstr>Caching Applied to Address Translation</vt:lpstr>
      <vt:lpstr>Caching Address Translations</vt:lpstr>
      <vt:lpstr>TLB and Context Switches</vt:lpstr>
      <vt:lpstr>TLB and Page Table Changes</vt:lpstr>
      <vt:lpstr>TLB and Page Table Changes</vt:lpstr>
      <vt:lpstr>How do we invalidate TLB entries?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416</cp:revision>
  <dcterms:created xsi:type="dcterms:W3CDTF">2015-09-15T19:03:29Z</dcterms:created>
  <dcterms:modified xsi:type="dcterms:W3CDTF">2020-02-03T20:53:06Z</dcterms:modified>
</cp:coreProperties>
</file>