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2"/>
  </p:notesMasterIdLst>
  <p:sldIdLst>
    <p:sldId id="256" r:id="rId2"/>
    <p:sldId id="1999" r:id="rId3"/>
    <p:sldId id="603" r:id="rId4"/>
    <p:sldId id="1940" r:id="rId5"/>
    <p:sldId id="1413" r:id="rId6"/>
    <p:sldId id="1941" r:id="rId7"/>
    <p:sldId id="1943" r:id="rId8"/>
    <p:sldId id="1944" r:id="rId9"/>
    <p:sldId id="1945" r:id="rId10"/>
    <p:sldId id="1381" r:id="rId11"/>
    <p:sldId id="1382" r:id="rId12"/>
    <p:sldId id="1291" r:id="rId13"/>
    <p:sldId id="1977" r:id="rId14"/>
    <p:sldId id="1978" r:id="rId15"/>
    <p:sldId id="1293" r:id="rId16"/>
    <p:sldId id="1387" r:id="rId17"/>
    <p:sldId id="1998" r:id="rId18"/>
    <p:sldId id="1390" r:id="rId19"/>
    <p:sldId id="1946" r:id="rId20"/>
    <p:sldId id="1947" r:id="rId21"/>
    <p:sldId id="1948" r:id="rId22"/>
    <p:sldId id="1394" r:id="rId23"/>
    <p:sldId id="1949" r:id="rId24"/>
    <p:sldId id="1960" r:id="rId25"/>
    <p:sldId id="1396" r:id="rId26"/>
    <p:sldId id="1397" r:id="rId27"/>
    <p:sldId id="1950" r:id="rId28"/>
    <p:sldId id="1951" r:id="rId29"/>
    <p:sldId id="1952" r:id="rId30"/>
    <p:sldId id="1953" r:id="rId31"/>
    <p:sldId id="1456" r:id="rId32"/>
    <p:sldId id="1954" r:id="rId33"/>
    <p:sldId id="1502" r:id="rId34"/>
    <p:sldId id="1457" r:id="rId35"/>
    <p:sldId id="1458" r:id="rId36"/>
    <p:sldId id="1955" r:id="rId37"/>
    <p:sldId id="1956" r:id="rId38"/>
    <p:sldId id="1327" r:id="rId39"/>
    <p:sldId id="1957" r:id="rId40"/>
    <p:sldId id="1958" r:id="rId41"/>
    <p:sldId id="1997" r:id="rId42"/>
    <p:sldId id="1351" r:id="rId43"/>
    <p:sldId id="1333" r:id="rId44"/>
    <p:sldId id="1979" r:id="rId45"/>
    <p:sldId id="1981" r:id="rId46"/>
    <p:sldId id="1335" r:id="rId47"/>
    <p:sldId id="1336" r:id="rId48"/>
    <p:sldId id="1983" r:id="rId49"/>
    <p:sldId id="1337" r:id="rId50"/>
    <p:sldId id="1985" r:id="rId51"/>
    <p:sldId id="1986" r:id="rId52"/>
    <p:sldId id="262" r:id="rId53"/>
    <p:sldId id="1988" r:id="rId54"/>
    <p:sldId id="339" r:id="rId55"/>
    <p:sldId id="1989" r:id="rId56"/>
    <p:sldId id="1990" r:id="rId57"/>
    <p:sldId id="343" r:id="rId58"/>
    <p:sldId id="1991" r:id="rId59"/>
    <p:sldId id="1992" r:id="rId60"/>
    <p:sldId id="350" r:id="rId61"/>
    <p:sldId id="284" r:id="rId62"/>
    <p:sldId id="353" r:id="rId63"/>
    <p:sldId id="354" r:id="rId64"/>
    <p:sldId id="355" r:id="rId65"/>
    <p:sldId id="356" r:id="rId66"/>
    <p:sldId id="357" r:id="rId67"/>
    <p:sldId id="1994" r:id="rId68"/>
    <p:sldId id="1995" r:id="rId69"/>
    <p:sldId id="345" r:id="rId70"/>
    <p:sldId id="1996" r:id="rId71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DBDB"/>
    <a:srgbClr val="002F6C"/>
    <a:srgbClr val="FFC000"/>
    <a:srgbClr val="2F468A"/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7" autoAdjust="0"/>
    <p:restoredTop sz="95309"/>
  </p:normalViewPr>
  <p:slideViewPr>
    <p:cSldViewPr snapToGrid="0">
      <p:cViewPr varScale="1">
        <p:scale>
          <a:sx n="147" d="100"/>
          <a:sy n="147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77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1045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Comic Sans MS" pitchFamily="-83" charset="0"/>
              <a:ea typeface="ＭＳ Ｐゴシック" pitchFamily="-83" charset="-128"/>
              <a:cs typeface="ＭＳ Ｐゴシック" pitchFamily="-8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9229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05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900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2097"/>
            <a:ext cx="6858000" cy="1803653"/>
          </a:xfrm>
        </p:spPr>
        <p:txBody>
          <a:bodyPr anchor="ctr"/>
          <a:lstStyle>
            <a:lvl1pPr algn="ctr">
              <a:defRPr sz="37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67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07" y="959224"/>
            <a:ext cx="8929217" cy="418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76" y="177254"/>
            <a:ext cx="997802" cy="6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3" r:id="rId12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2F6C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spcAft>
          <a:spcPts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djc@virgini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virginia.edu/~bjc8c/class/cs6456-f19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CS6456: Graduate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21063"/>
            <a:ext cx="6858000" cy="1379802"/>
          </a:xfrm>
        </p:spPr>
        <p:txBody>
          <a:bodyPr>
            <a:normAutofit/>
          </a:bodyPr>
          <a:lstStyle/>
          <a:p>
            <a:r>
              <a:rPr lang="en-US" dirty="0"/>
              <a:t>Brad Campbell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bradjc@virginia.edu</a:t>
            </a:r>
            <a:endParaRPr lang="en-US" dirty="0"/>
          </a:p>
          <a:p>
            <a:r>
              <a:rPr lang="en-US" dirty="0">
                <a:hlinkClick r:id="rId4"/>
              </a:rPr>
              <a:t>https://www.cs.virginia.edu/~bjc8c/class/cs6456-f19/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6FC26-D2F5-A646-80A0-51D951184BBF}"/>
              </a:ext>
            </a:extLst>
          </p:cNvPr>
          <p:cNvSpPr txBox="1"/>
          <p:nvPr/>
        </p:nvSpPr>
        <p:spPr>
          <a:xfrm>
            <a:off x="279609" y="5141317"/>
            <a:ext cx="3033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Slides modified from CS162 at UCB</a:t>
            </a:r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File System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54908" y="1290373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" charset="0"/>
                <a:ea typeface="Gill Sans" charset="0"/>
                <a:cs typeface="Gill Sans" charset="0"/>
              </a:rPr>
              <a:t>File path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85663" y="1675094"/>
            <a:ext cx="1319770" cy="2311548"/>
            <a:chOff x="1108391" y="1941701"/>
            <a:chExt cx="1583723" cy="2773858"/>
          </a:xfrm>
        </p:grpSpPr>
        <p:sp>
          <p:nvSpPr>
            <p:cNvPr id="8" name="Rounded Rectangle 7"/>
            <p:cNvSpPr/>
            <p:nvPr/>
          </p:nvSpPr>
          <p:spPr>
            <a:xfrm>
              <a:off x="1386838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endParaRPr lang="en-US" sz="1667" dirty="0"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endParaRPr lang="en-US" sz="1667" dirty="0"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endParaRPr lang="en-US" sz="1667" dirty="0">
                <a:latin typeface="Gill Sans" charset="0"/>
                <a:ea typeface="Gill Sans" charset="0"/>
                <a:cs typeface="Gill Sans" charset="0"/>
              </a:endParaRPr>
            </a:p>
            <a:p>
              <a:pPr algn="ctr"/>
              <a:endParaRPr lang="en-US" sz="1667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71600" y="2233686"/>
              <a:ext cx="1320514" cy="726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Directory </a:t>
              </a:r>
            </a:p>
            <a:p>
              <a:r>
                <a:rPr lang="en-US" sz="1667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Structure</a:t>
              </a:r>
            </a:p>
          </p:txBody>
        </p:sp>
        <p:cxnSp>
          <p:nvCxnSpPr>
            <p:cNvPr id="11" name="Elbow Connector 10"/>
            <p:cNvCxnSpPr>
              <a:stCxn id="9" idx="2"/>
              <a:endCxn id="8" idx="1"/>
            </p:cNvCxnSpPr>
            <p:nvPr/>
          </p:nvCxnSpPr>
          <p:spPr>
            <a:xfrm rot="16200000" flipH="1">
              <a:off x="563384" y="2505175"/>
              <a:ext cx="1368462" cy="278447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277715" y="1749058"/>
            <a:ext cx="2949015" cy="2311548"/>
            <a:chOff x="1804569" y="1941701"/>
            <a:chExt cx="3538819" cy="2773858"/>
          </a:xfrm>
        </p:grpSpPr>
        <p:sp>
          <p:nvSpPr>
            <p:cNvPr id="14" name="Rounded Rectangle 13"/>
            <p:cNvSpPr/>
            <p:nvPr/>
          </p:nvSpPr>
          <p:spPr>
            <a:xfrm>
              <a:off x="4065499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048416" y="2237650"/>
              <a:ext cx="1294972" cy="7265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67" dirty="0">
                  <a:solidFill>
                    <a:srgbClr val="FFFFFF"/>
                  </a:solidFill>
                  <a:latin typeface="Gill Sans" charset="0"/>
                  <a:ea typeface="Gill Sans" charset="0"/>
                  <a:cs typeface="Gill Sans" charset="0"/>
                </a:rPr>
                <a:t>File Index </a:t>
              </a:r>
            </a:p>
            <a:p>
              <a:pPr algn="ctr"/>
              <a:r>
                <a:rPr lang="en-US" sz="1667" dirty="0">
                  <a:solidFill>
                    <a:srgbClr val="FFFFFF"/>
                  </a:solidFill>
                  <a:latin typeface="Gill Sans" charset="0"/>
                  <a:ea typeface="Gill Sans" charset="0"/>
                  <a:cs typeface="Gill Sans" charset="0"/>
                </a:rPr>
                <a:t>Structure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04569" y="3752007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2446894" y="3562218"/>
              <a:ext cx="1348660" cy="4087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459840" y="2678668"/>
              <a:ext cx="1697852" cy="480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Gill Sans" charset="0"/>
                  <a:ea typeface="Gill Sans" charset="0"/>
                  <a:cs typeface="Gill Sans" charset="0"/>
                </a:rPr>
                <a:t>File number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94535" y="3043535"/>
              <a:ext cx="221677" cy="480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en-US" sz="20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63319" y="2924246"/>
            <a:ext cx="3101469" cy="2311324"/>
            <a:chOff x="4307293" y="3351927"/>
            <a:chExt cx="3721763" cy="2773589"/>
          </a:xfrm>
        </p:grpSpPr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>
              <a:off x="4949618" y="3570916"/>
              <a:ext cx="1473627" cy="4000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n 23"/>
            <p:cNvSpPr/>
            <p:nvPr/>
          </p:nvSpPr>
          <p:spPr>
            <a:xfrm>
              <a:off x="7182355" y="4972175"/>
              <a:ext cx="846701" cy="11533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6569254" y="3816773"/>
              <a:ext cx="477439" cy="1838411"/>
              <a:chOff x="7544518" y="1270135"/>
              <a:chExt cx="477439" cy="1838411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7605706" y="1270135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7605706" y="1591319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7605706" y="1897904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605706" y="2219088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7620707" y="2787362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67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544518" y="2387252"/>
                <a:ext cx="477439" cy="418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67" dirty="0">
                    <a:latin typeface="Gill Sans" charset="0"/>
                    <a:ea typeface="Gill Sans" charset="0"/>
                    <a:cs typeface="Gill Sans" charset="0"/>
                  </a:rPr>
                  <a:t>…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6125271" y="3352799"/>
              <a:ext cx="1448858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Data blocks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307293" y="3351927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7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file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760" y="2463800"/>
            <a:ext cx="8525691" cy="293211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sz="2000" dirty="0"/>
              <a:t> performs </a:t>
            </a:r>
            <a:r>
              <a:rPr lang="en-US" sz="2000" b="1" dirty="0"/>
              <a:t>Name Resolution</a:t>
            </a:r>
          </a:p>
          <a:p>
            <a:pPr lvl="1"/>
            <a:r>
              <a:rPr lang="en-US" sz="1800" dirty="0"/>
              <a:t>Translates pathname into a “file number”</a:t>
            </a:r>
          </a:p>
          <a:p>
            <a:pPr lvl="2"/>
            <a:r>
              <a:rPr lang="en-US" dirty="0"/>
              <a:t>Used as an “index” to locate the blocks</a:t>
            </a:r>
          </a:p>
          <a:p>
            <a:pPr lvl="1"/>
            <a:r>
              <a:rPr lang="en-US" sz="1800" dirty="0"/>
              <a:t>Creates a </a:t>
            </a:r>
            <a:r>
              <a:rPr lang="en-US" sz="1800" b="1" dirty="0"/>
              <a:t>file descriptor </a:t>
            </a:r>
            <a:r>
              <a:rPr lang="en-US" sz="1800" dirty="0"/>
              <a:t>in PCB within kernel</a:t>
            </a:r>
          </a:p>
          <a:p>
            <a:pPr lvl="1"/>
            <a:r>
              <a:rPr lang="en-US" sz="1800" dirty="0"/>
              <a:t>Returns a file descriptor (int) to user process</a:t>
            </a:r>
          </a:p>
          <a:p>
            <a:pPr lvl="1"/>
            <a:endParaRPr lang="en-US" sz="1800" dirty="0"/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seek</a:t>
            </a:r>
            <a:r>
              <a:rPr lang="en-US" sz="2000" dirty="0"/>
              <a:t>, and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sync</a:t>
            </a:r>
            <a:r>
              <a:rPr lang="en-US" sz="2000" dirty="0"/>
              <a:t> operate on handle</a:t>
            </a:r>
          </a:p>
          <a:p>
            <a:pPr lvl="1"/>
            <a:r>
              <a:rPr lang="en-US" sz="1800" dirty="0"/>
              <a:t>Mapped to file descriptor and to blocks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197" y="1503585"/>
            <a:ext cx="1222258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33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file name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22500" y="1674392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1871" y="1797671"/>
            <a:ext cx="1150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28145" y="1398434"/>
            <a:ext cx="1456297" cy="81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33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file number</a:t>
            </a:r>
          </a:p>
          <a:p>
            <a:pPr algn="ctr"/>
            <a:r>
              <a:rPr lang="en-US" sz="2333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offset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10485" y="1674392"/>
            <a:ext cx="15665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9501" y="1801392"/>
            <a:ext cx="178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" charset="0"/>
                <a:ea typeface="Gill Sans" charset="0"/>
                <a:cs typeface="Gill Sans" charset="0"/>
              </a:rPr>
              <a:t>index structure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42718" y="1482692"/>
            <a:ext cx="1694951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333" i="1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Storage block</a:t>
            </a:r>
          </a:p>
        </p:txBody>
      </p:sp>
    </p:spTree>
    <p:extLst>
      <p:ext uri="{BB962C8B-B14F-4D97-AF65-F5344CB8AC3E}">
        <p14:creationId xmlns:p14="http://schemas.microsoft.com/office/powerpoint/2010/main" val="404020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549" y="1007259"/>
            <a:ext cx="8290056" cy="4184315"/>
          </a:xfrm>
        </p:spPr>
        <p:txBody>
          <a:bodyPr>
            <a:no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hierarchical</a:t>
            </a:r>
            <a:r>
              <a:rPr lang="en-US" sz="2000" dirty="0"/>
              <a:t> structure</a:t>
            </a:r>
          </a:p>
          <a:p>
            <a:r>
              <a:rPr lang="en-US" sz="2000" dirty="0"/>
              <a:t>Each directory entry is a collection of file </a:t>
            </a:r>
            <a:r>
              <a:rPr lang="en-US" sz="2000" b="1" dirty="0"/>
              <a:t>name</a:t>
            </a:r>
            <a:r>
              <a:rPr lang="en-US" sz="2000" dirty="0"/>
              <a:t> to file </a:t>
            </a:r>
            <a:r>
              <a:rPr lang="en-US" sz="2000" b="1" dirty="0"/>
              <a:t>number</a:t>
            </a:r>
            <a:r>
              <a:rPr lang="en-US" sz="2000" dirty="0"/>
              <a:t> mappings</a:t>
            </a:r>
          </a:p>
          <a:p>
            <a:pPr lvl="1"/>
            <a:r>
              <a:rPr lang="en-US" sz="2000" dirty="0"/>
              <a:t>Some of these mappings could be subdirectories: simply a link to another collection of mappings</a:t>
            </a:r>
          </a:p>
          <a:p>
            <a:endParaRPr lang="en-US" sz="2000" dirty="0"/>
          </a:p>
          <a:p>
            <a:r>
              <a:rPr lang="en-US" sz="2000" dirty="0"/>
              <a:t>Directories actually form a DAG, not just a tree. Why?</a:t>
            </a:r>
          </a:p>
          <a:p>
            <a:pPr lvl="1"/>
            <a:r>
              <a:rPr lang="en-US" sz="2000" dirty="0"/>
              <a:t>Hard Link: Mapping from name to file number</a:t>
            </a:r>
          </a:p>
          <a:p>
            <a:pPr lvl="1"/>
            <a:r>
              <a:rPr lang="en-US" sz="2000" dirty="0"/>
              <a:t>File number could be pointed to by multiple names (in different directories)</a:t>
            </a:r>
          </a:p>
          <a:p>
            <a:pPr lvl="1"/>
            <a:r>
              <a:rPr lang="en-US" sz="2000" dirty="0"/>
              <a:t>Soft link: Mapping from one name to another</a:t>
            </a:r>
          </a:p>
        </p:txBody>
      </p:sp>
    </p:spTree>
    <p:extLst>
      <p:ext uri="{BB962C8B-B14F-4D97-AF65-F5344CB8AC3E}">
        <p14:creationId xmlns:p14="http://schemas.microsoft.com/office/powerpoint/2010/main" val="366728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597" y="878541"/>
            <a:ext cx="4654318" cy="4896385"/>
          </a:xfrm>
        </p:spPr>
        <p:txBody>
          <a:bodyPr>
            <a:normAutofit/>
          </a:bodyPr>
          <a:lstStyle/>
          <a:p>
            <a:r>
              <a:rPr lang="en-US" sz="2000" dirty="0"/>
              <a:t>Can we put the same file # in</a:t>
            </a:r>
            <a:br>
              <a:rPr lang="en-US" sz="2000" dirty="0"/>
            </a:br>
            <a:r>
              <a:rPr lang="en-US" sz="2000" dirty="0"/>
              <a:t>multiple directories?</a:t>
            </a:r>
          </a:p>
          <a:p>
            <a:r>
              <a:rPr lang="en-US" sz="2000" dirty="0"/>
              <a:t>Unix: Yes! </a:t>
            </a:r>
            <a:r>
              <a:rPr lang="en-US" sz="2000" i="1" dirty="0"/>
              <a:t>Hard Link</a:t>
            </a:r>
            <a:endParaRPr lang="en-US" sz="2000" dirty="0"/>
          </a:p>
          <a:p>
            <a:r>
              <a:rPr lang="en-US" sz="2000" dirty="0"/>
              <a:t>Add first hard link when file is initially created</a:t>
            </a:r>
          </a:p>
          <a:p>
            <a:r>
              <a:rPr lang="en-US" sz="2000" dirty="0"/>
              <a:t>Create extra links with the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link</a:t>
            </a:r>
            <a:r>
              <a:rPr lang="en-US" sz="2000" dirty="0"/>
              <a:t> </a:t>
            </a:r>
            <a:r>
              <a:rPr lang="en-US" sz="2000" dirty="0" err="1"/>
              <a:t>syscall</a:t>
            </a:r>
            <a:endParaRPr lang="en-US" sz="2000" dirty="0"/>
          </a:p>
          <a:p>
            <a:r>
              <a:rPr lang="en-US" sz="2000" dirty="0"/>
              <a:t>Remove links with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unlink</a:t>
            </a:r>
          </a:p>
          <a:p>
            <a:r>
              <a:rPr lang="en-US" sz="2000" dirty="0" err="1">
                <a:cs typeface="Consolas" panose="020B0609020204030204" pitchFamily="49" charset="0"/>
              </a:rPr>
              <a:t>inode</a:t>
            </a:r>
            <a:r>
              <a:rPr lang="en-US" sz="2000" dirty="0">
                <a:cs typeface="Consolas" panose="020B0609020204030204" pitchFamily="49" charset="0"/>
              </a:rPr>
              <a:t> maintains reference count</a:t>
            </a:r>
          </a:p>
          <a:p>
            <a:pPr lvl="1"/>
            <a:r>
              <a:rPr lang="en-US" sz="1800" dirty="0">
                <a:cs typeface="Consolas" panose="020B0609020204030204" pitchFamily="49" charset="0"/>
              </a:rPr>
              <a:t>When 0, free </a:t>
            </a:r>
            <a:r>
              <a:rPr lang="en-US" sz="1800" dirty="0" err="1">
                <a:cs typeface="Consolas" panose="020B0609020204030204" pitchFamily="49" charset="0"/>
              </a:rPr>
              <a:t>inode</a:t>
            </a:r>
            <a:r>
              <a:rPr lang="en-US" sz="1800" dirty="0">
                <a:cs typeface="Consolas" panose="020B0609020204030204" pitchFamily="49" charset="0"/>
              </a:rPr>
              <a:t> and blocks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4453" y="3579787"/>
            <a:ext cx="693418" cy="5596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6185465" y="1754880"/>
            <a:ext cx="510940" cy="486642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Snip Single Corner Rectangle 8"/>
          <p:cNvSpPr/>
          <p:nvPr/>
        </p:nvSpPr>
        <p:spPr>
          <a:xfrm>
            <a:off x="6647742" y="2721337"/>
            <a:ext cx="510940" cy="486642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5426993" y="2721337"/>
            <a:ext cx="510940" cy="486642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8884" y="1417844"/>
            <a:ext cx="652743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67" dirty="0" err="1">
                <a:latin typeface="Consolas" charset="0"/>
                <a:ea typeface="Consolas" charset="0"/>
                <a:cs typeface="Consolas" charset="0"/>
              </a:rPr>
              <a:t>usr</a:t>
            </a:r>
            <a:endParaRPr lang="en-US" sz="1667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0180" y="2404624"/>
            <a:ext cx="1471878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67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/lib4.3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3001" y="4175080"/>
            <a:ext cx="1939955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67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/lib4.3/foo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55326" y="1864374"/>
            <a:ext cx="441079" cy="85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94453" y="3001157"/>
            <a:ext cx="160546" cy="57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625864" y="2113035"/>
            <a:ext cx="629463" cy="608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2417" y="2321468"/>
            <a:ext cx="112082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67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/lib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70994" y="3128157"/>
            <a:ext cx="1231153" cy="57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03200" y="3730580"/>
            <a:ext cx="1588897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67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/lib/foo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82AB69-F4A7-8B41-98C6-86BD7C20DFBC}"/>
              </a:ext>
            </a:extLst>
          </p:cNvPr>
          <p:cNvSpPr/>
          <p:nvPr/>
        </p:nvSpPr>
        <p:spPr>
          <a:xfrm>
            <a:off x="5625864" y="3001157"/>
            <a:ext cx="2514328" cy="1808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36780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169CF-CB8D-9B4F-8B18-FB561A10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Links (Symbolic Links)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6393-F7DF-854D-A8D7-2F9EBA272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directory entry: &lt;file name, file #&gt;</a:t>
            </a:r>
          </a:p>
          <a:p>
            <a:r>
              <a:rPr lang="en-US" dirty="0"/>
              <a:t>Symbolic link: &lt;source file name, </a:t>
            </a:r>
            <a:r>
              <a:rPr lang="en-US" dirty="0" err="1"/>
              <a:t>dest</a:t>
            </a:r>
            <a:r>
              <a:rPr lang="en-US" dirty="0"/>
              <a:t>. file name&gt;</a:t>
            </a:r>
          </a:p>
          <a:p>
            <a:endParaRPr lang="en-US" dirty="0"/>
          </a:p>
          <a:p>
            <a:r>
              <a:rPr lang="en-US" dirty="0"/>
              <a:t>OS looks up destination file name </a:t>
            </a:r>
            <a:r>
              <a:rPr lang="en-US" b="1" dirty="0"/>
              <a:t>each time </a:t>
            </a:r>
            <a:r>
              <a:rPr lang="en-US" dirty="0"/>
              <a:t>program accesses source file name</a:t>
            </a:r>
          </a:p>
          <a:p>
            <a:pPr lvl="1"/>
            <a:r>
              <a:rPr lang="en-US" dirty="0"/>
              <a:t>Lookup can fail (error result from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open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Unix: Create soft links with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symlink</a:t>
            </a:r>
            <a:r>
              <a:rPr lang="en-US" dirty="0"/>
              <a:t> </a:t>
            </a:r>
            <a:r>
              <a:rPr lang="en-US" dirty="0" err="1"/>
              <a:t>syscall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5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046" y="-31774"/>
            <a:ext cx="6572250" cy="1104636"/>
          </a:xfrm>
        </p:spPr>
        <p:txBody>
          <a:bodyPr/>
          <a:lstStyle/>
          <a:p>
            <a:r>
              <a:rPr lang="en-US" dirty="0"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500" y="889000"/>
            <a:ext cx="6461883" cy="4826000"/>
          </a:xfrm>
        </p:spPr>
        <p:txBody>
          <a:bodyPr>
            <a:normAutofit/>
          </a:bodyPr>
          <a:lstStyle/>
          <a:p>
            <a:r>
              <a:rPr lang="en-US" sz="2667" dirty="0"/>
              <a:t>Named permanent storage</a:t>
            </a:r>
          </a:p>
          <a:p>
            <a:endParaRPr lang="en-US" sz="2667" dirty="0"/>
          </a:p>
          <a:p>
            <a:r>
              <a:rPr lang="en-US" sz="2667" dirty="0"/>
              <a:t>Contains</a:t>
            </a:r>
          </a:p>
          <a:p>
            <a:pPr lvl="1"/>
            <a:r>
              <a:rPr lang="en-US" sz="2333" dirty="0"/>
              <a:t>Data: Blocks on disk somewhere</a:t>
            </a:r>
          </a:p>
          <a:p>
            <a:pPr lvl="1"/>
            <a:r>
              <a:rPr lang="en-US" sz="2333" dirty="0"/>
              <a:t>Metadata (Attributes)</a:t>
            </a:r>
          </a:p>
          <a:p>
            <a:pPr lvl="2"/>
            <a:r>
              <a:rPr lang="en-US" sz="2333" dirty="0"/>
              <a:t>Owner, size, last opened, …</a:t>
            </a:r>
          </a:p>
          <a:p>
            <a:pPr lvl="2"/>
            <a:r>
              <a:rPr lang="en-US" sz="2333" dirty="0"/>
              <a:t>Access rights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48921" y="2217245"/>
            <a:ext cx="3131925" cy="3093186"/>
            <a:chOff x="5472525" y="1088571"/>
            <a:chExt cx="3758309" cy="3711823"/>
          </a:xfrm>
        </p:grpSpPr>
        <p:sp>
          <p:nvSpPr>
            <p:cNvPr id="7" name="Can 6"/>
            <p:cNvSpPr/>
            <p:nvPr/>
          </p:nvSpPr>
          <p:spPr>
            <a:xfrm>
              <a:off x="8157619" y="2732116"/>
              <a:ext cx="846701" cy="11533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543800" y="1576714"/>
              <a:ext cx="529375" cy="1802120"/>
              <a:chOff x="7543800" y="1270135"/>
              <a:chExt cx="529375" cy="180212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605706" y="1270135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605706" y="1591319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605706" y="1897904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05706" y="2219088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636043" y="2751071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543800" y="2355956"/>
                <a:ext cx="529375" cy="480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Gill Sans" charset="0"/>
                    <a:ea typeface="Gill Sans" charset="0"/>
                    <a:cs typeface="Gill Sans" charset="0"/>
                  </a:rPr>
                  <a:t>…</a:t>
                </a: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891490" y="1088571"/>
              <a:ext cx="1693157" cy="480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charset="0"/>
                  <a:ea typeface="Gill Sans" charset="0"/>
                  <a:cs typeface="Gill Sans" charset="0"/>
                </a:rPr>
                <a:t>Data blocks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99155" y="3561978"/>
              <a:ext cx="2027863" cy="480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charset="0"/>
                  <a:ea typeface="Gill Sans" charset="0"/>
                  <a:cs typeface="Gill Sans" charset="0"/>
                </a:rPr>
                <a:t>File descriptor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756695" y="3950931"/>
              <a:ext cx="2474139" cy="849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charset="0"/>
                  <a:ea typeface="Gill Sans" charset="0"/>
                  <a:cs typeface="Gill Sans" charset="0"/>
                </a:rPr>
                <a:t>File object (index)</a:t>
              </a:r>
            </a:p>
            <a:p>
              <a:r>
                <a:rPr lang="en-US" sz="2000" dirty="0">
                  <a:latin typeface="Gill Sans" charset="0"/>
                  <a:ea typeface="Gill Sans" charset="0"/>
                  <a:cs typeface="Gill Sans" charset="0"/>
                </a:rPr>
                <a:t>Position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5474356" y="3378834"/>
              <a:ext cx="14171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472525" y="2865967"/>
              <a:ext cx="1545038" cy="4801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Gill Sans" charset="0"/>
                  <a:ea typeface="Gill Sans" charset="0"/>
                  <a:cs typeface="Gill Sans" charset="0"/>
                </a:rPr>
                <a:t>File handle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6985EF-C8A6-1F4F-A5F5-C66F242CC2F0}"/>
              </a:ext>
            </a:extLst>
          </p:cNvPr>
          <p:cNvCxnSpPr>
            <a:endCxn id="12" idx="2"/>
          </p:cNvCxnSpPr>
          <p:nvPr/>
        </p:nvCxnSpPr>
        <p:spPr>
          <a:xfrm flipH="1" flipV="1">
            <a:off x="7203919" y="4125797"/>
            <a:ext cx="1661" cy="537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9F520C-29F9-AC4E-9321-B40D022B57B0}"/>
              </a:ext>
            </a:extLst>
          </p:cNvPr>
          <p:cNvCxnSpPr>
            <a:cxnSpLocks/>
            <a:endCxn id="13" idx="0"/>
          </p:cNvCxnSpPr>
          <p:nvPr/>
        </p:nvCxnSpPr>
        <p:spPr>
          <a:xfrm flipH="1" flipV="1">
            <a:off x="7195557" y="3528882"/>
            <a:ext cx="190628" cy="10983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4EB346-3064-F548-8E77-0DE0FB883A9B}"/>
              </a:ext>
            </a:extLst>
          </p:cNvPr>
          <p:cNvCxnSpPr>
            <a:cxnSpLocks/>
          </p:cNvCxnSpPr>
          <p:nvPr/>
        </p:nvCxnSpPr>
        <p:spPr>
          <a:xfrm flipH="1" flipV="1">
            <a:off x="7226234" y="3315714"/>
            <a:ext cx="247442" cy="13184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6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52500" y="4227760"/>
            <a:ext cx="7048500" cy="137360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</a:pPr>
            <a:r>
              <a:rPr lang="en-US" sz="2667" dirty="0">
                <a:latin typeface="Consolas" panose="020B0609020204030204" pitchFamily="49" charset="0"/>
                <a:ea typeface="ＭＳ Ｐゴシック" pitchFamily="-83" charset="-128"/>
                <a:cs typeface="Consolas" panose="020B0609020204030204" pitchFamily="49" charset="0"/>
              </a:rPr>
              <a:t>read</a:t>
            </a:r>
            <a:r>
              <a:rPr lang="en-US" sz="2667" dirty="0">
                <a:ea typeface="ＭＳ Ｐゴシック" pitchFamily="-83" charset="-128"/>
              </a:rPr>
              <a:t>/</a:t>
            </a:r>
            <a:r>
              <a:rPr lang="en-US" sz="2667" dirty="0">
                <a:latin typeface="Consolas" panose="020B0609020204030204" pitchFamily="49" charset="0"/>
                <a:ea typeface="ＭＳ Ｐゴシック" pitchFamily="-83" charset="-128"/>
                <a:cs typeface="Consolas" panose="020B0609020204030204" pitchFamily="49" charset="0"/>
              </a:rPr>
              <a:t>write</a:t>
            </a:r>
            <a:r>
              <a:rPr lang="en-US" sz="2667" dirty="0">
                <a:ea typeface="ＭＳ Ｐゴシック" pitchFamily="-83" charset="-128"/>
              </a:rPr>
              <a:t> system calls: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sz="2333" dirty="0">
                <a:ea typeface="ＭＳ Ｐゴシック" pitchFamily="-83" charset="-128"/>
              </a:rPr>
              <a:t>Use file handle to locate file's index structure</a:t>
            </a:r>
          </a:p>
          <a:p>
            <a:pPr lvl="1">
              <a:lnSpc>
                <a:spcPct val="110000"/>
              </a:lnSpc>
              <a:spcBef>
                <a:spcPct val="5000"/>
              </a:spcBef>
            </a:pPr>
            <a:r>
              <a:rPr lang="en-US" sz="2333" dirty="0">
                <a:ea typeface="ＭＳ Ｐゴシック" pitchFamily="-83" charset="-128"/>
              </a:rPr>
              <a:t>Perform appropriate reads or writes 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-83" charset="-128"/>
              </a:rPr>
              <a:t>File System Structures</a:t>
            </a:r>
            <a:endParaRPr lang="en-US" sz="1500" dirty="0">
              <a:ea typeface="ＭＳ Ｐゴシック" pitchFamily="-83" charset="-128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 l="4407" t="55060" r="3938" b="4959"/>
          <a:stretch>
            <a:fillRect/>
          </a:stretch>
        </p:blipFill>
        <p:spPr bwMode="auto">
          <a:xfrm>
            <a:off x="1079500" y="1560760"/>
            <a:ext cx="7048500" cy="230982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715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99C78-1DBB-AB41-A7C5-75AA6095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With that…how do we provide a generic filesystem?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E3BE4-3CE4-4440-B8A2-A9095269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68E29-95BD-B547-9EA9-8767936F0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69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5549-867D-6D49-9D74-F5F46A7B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FAT: (File Allocation 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154238"/>
            <a:ext cx="5016500" cy="2643187"/>
          </a:xfrm>
        </p:spPr>
        <p:txBody>
          <a:bodyPr>
            <a:normAutofit/>
          </a:bodyPr>
          <a:lstStyle/>
          <a:p>
            <a:r>
              <a:rPr lang="en-US" sz="2000" dirty="0"/>
              <a:t>Simple way to store blocks of a file: </a:t>
            </a:r>
            <a:r>
              <a:rPr lang="en-US" sz="2000" b="1" dirty="0"/>
              <a:t>Linked List </a:t>
            </a:r>
            <a:r>
              <a:rPr lang="en-US" sz="2000" dirty="0"/>
              <a:t>structure</a:t>
            </a:r>
          </a:p>
          <a:p>
            <a:r>
              <a:rPr lang="en-US" sz="2000" dirty="0"/>
              <a:t>File number is just the </a:t>
            </a:r>
            <a:r>
              <a:rPr lang="en-US" sz="2000" b="1" dirty="0"/>
              <a:t>first block</a:t>
            </a:r>
          </a:p>
          <a:p>
            <a:r>
              <a:rPr lang="en-US" sz="2000" dirty="0"/>
              <a:t>One entry in table per data block</a:t>
            </a:r>
          </a:p>
          <a:p>
            <a:r>
              <a:rPr lang="en-US" sz="2000" dirty="0"/>
              <a:t>FAT contains pointer to </a:t>
            </a:r>
            <a:r>
              <a:rPr lang="en-US" sz="2000" b="1" dirty="0"/>
              <a:t>the next block</a:t>
            </a:r>
            <a:r>
              <a:rPr lang="en-US" sz="2000" dirty="0"/>
              <a:t> for each entry (or special END value)</a:t>
            </a:r>
          </a:p>
          <a:p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5794453" y="2098967"/>
            <a:ext cx="371853" cy="267621"/>
          </a:xfrm>
          <a:prstGeom prst="rect">
            <a:avLst/>
          </a:prstGeom>
          <a:solidFill>
            <a:srgbClr val="00AE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716172" y="2087824"/>
            <a:ext cx="1364734" cy="308594"/>
            <a:chOff x="5374106" y="3569368"/>
            <a:chExt cx="1393002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1951" y="3582736"/>
              <a:ext cx="1385157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17488" y="2355445"/>
            <a:ext cx="1362103" cy="308594"/>
            <a:chOff x="5374105" y="3569368"/>
            <a:chExt cx="1390316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717488" y="2623069"/>
            <a:ext cx="1362103" cy="26762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17488" y="2890690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17488" y="3158310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17488" y="3693552"/>
            <a:ext cx="1362103" cy="267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7488" y="3961173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714856" y="4228791"/>
            <a:ext cx="1367366" cy="308594"/>
            <a:chOff x="5374105" y="3569368"/>
            <a:chExt cx="1395688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6717488" y="4496415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47097" y="1234113"/>
            <a:ext cx="13028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17488" y="1531052"/>
            <a:ext cx="1362103" cy="3587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794453" y="1553469"/>
            <a:ext cx="371853" cy="35866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94453" y="1234113"/>
            <a:ext cx="489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181583" y="4832380"/>
            <a:ext cx="571267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28144" y="1494609"/>
            <a:ext cx="356052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525809" y="1494609"/>
            <a:ext cx="33855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270500" y="4832380"/>
            <a:ext cx="57419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4100395" y="1494610"/>
            <a:ext cx="1770561" cy="938325"/>
            <a:chOff x="3322632" y="1856196"/>
            <a:chExt cx="2124673" cy="1125989"/>
          </a:xfrm>
        </p:grpSpPr>
        <p:sp>
          <p:nvSpPr>
            <p:cNvPr id="66" name="Rectangle 65"/>
            <p:cNvSpPr/>
            <p:nvPr/>
          </p:nvSpPr>
          <p:spPr>
            <a:xfrm>
              <a:off x="4912158" y="2563532"/>
              <a:ext cx="535147" cy="4186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322632" y="1856196"/>
              <a:ext cx="1455937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4563761" y="2175152"/>
              <a:ext cx="420370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794453" y="2154545"/>
            <a:ext cx="508993" cy="480043"/>
            <a:chOff x="5351525" y="2687055"/>
            <a:chExt cx="610791" cy="576051"/>
          </a:xfrm>
        </p:grpSpPr>
        <p:sp>
          <p:nvSpPr>
            <p:cNvPr id="74" name="Rectangle 7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rgbClr val="00AE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3873499" y="4588878"/>
            <a:ext cx="1381723" cy="10719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0778" y="5356607"/>
            <a:ext cx="92038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84" name="Can 83"/>
          <p:cNvSpPr/>
          <p:nvPr/>
        </p:nvSpPr>
        <p:spPr>
          <a:xfrm>
            <a:off x="7485916" y="4687039"/>
            <a:ext cx="705584" cy="96111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794160" y="2501083"/>
            <a:ext cx="560359" cy="1974239"/>
            <a:chOff x="5343358" y="3141579"/>
            <a:chExt cx="672431" cy="2369087"/>
          </a:xfrm>
        </p:grpSpPr>
        <p:sp>
          <p:nvSpPr>
            <p:cNvPr id="42" name="Rectangle 41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rgbClr val="00AE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8168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FAT: (File Allocation 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717675"/>
            <a:ext cx="5106988" cy="412273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2400" dirty="0"/>
              <a:t>Example: read file 31, block 2</a:t>
            </a:r>
          </a:p>
          <a:p>
            <a:pPr marL="809593" lvl="1" indent="-428608">
              <a:buFont typeface="+mj-lt"/>
              <a:buAutoNum type="arabicPeriod"/>
            </a:pPr>
            <a:r>
              <a:rPr lang="en-US" sz="2000" dirty="0"/>
              <a:t>Index into FAT with file num</a:t>
            </a:r>
          </a:p>
          <a:p>
            <a:pPr marL="809593" lvl="1" indent="-428608">
              <a:buFont typeface="+mj-lt"/>
              <a:buAutoNum type="arabicPeriod"/>
            </a:pPr>
            <a:r>
              <a:rPr lang="en-US" sz="2000" dirty="0"/>
              <a:t>Follow linked list to block 2</a:t>
            </a:r>
          </a:p>
          <a:p>
            <a:pPr marL="809593" lvl="1" indent="-428608">
              <a:buFont typeface="+mj-lt"/>
              <a:buAutoNum type="arabicPeriod"/>
            </a:pPr>
            <a:r>
              <a:rPr lang="en-US" sz="2000" dirty="0"/>
              <a:t>Read block from disk into mem.</a:t>
            </a:r>
          </a:p>
          <a:p>
            <a:endParaRPr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5794453" y="2098967"/>
            <a:ext cx="371853" cy="267621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716172" y="2087824"/>
            <a:ext cx="1364734" cy="308594"/>
            <a:chOff x="5374106" y="3569368"/>
            <a:chExt cx="1393002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1951" y="3582736"/>
              <a:ext cx="1385157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17488" y="2355445"/>
            <a:ext cx="1362103" cy="308594"/>
            <a:chOff x="5374105" y="3569368"/>
            <a:chExt cx="1390316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717488" y="2623069"/>
            <a:ext cx="1362103" cy="26762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17488" y="2890690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17488" y="3158310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17488" y="3693552"/>
            <a:ext cx="1362103" cy="267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7488" y="3961173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714856" y="4228791"/>
            <a:ext cx="1367366" cy="308594"/>
            <a:chOff x="5374105" y="3569368"/>
            <a:chExt cx="1395688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6717488" y="4496415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47097" y="1234113"/>
            <a:ext cx="13028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17488" y="1531052"/>
            <a:ext cx="1362103" cy="3587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794453" y="1553469"/>
            <a:ext cx="371853" cy="35866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94453" y="1234113"/>
            <a:ext cx="489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181583" y="4832380"/>
            <a:ext cx="571267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28144" y="1494609"/>
            <a:ext cx="356052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525809" y="1494609"/>
            <a:ext cx="33855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270500" y="4832380"/>
            <a:ext cx="57419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3851834" y="1717547"/>
            <a:ext cx="2019123" cy="715387"/>
            <a:chOff x="3024358" y="2123721"/>
            <a:chExt cx="2422947" cy="858464"/>
          </a:xfrm>
        </p:grpSpPr>
        <p:sp>
          <p:nvSpPr>
            <p:cNvPr id="66" name="Rectangle 65"/>
            <p:cNvSpPr/>
            <p:nvPr/>
          </p:nvSpPr>
          <p:spPr>
            <a:xfrm>
              <a:off x="4912158" y="2563532"/>
              <a:ext cx="535147" cy="4186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024358" y="2123721"/>
              <a:ext cx="1455937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5794453" y="2154545"/>
            <a:ext cx="508993" cy="480043"/>
            <a:chOff x="5351525" y="2687055"/>
            <a:chExt cx="610791" cy="576051"/>
          </a:xfrm>
        </p:grpSpPr>
        <p:sp>
          <p:nvSpPr>
            <p:cNvPr id="74" name="Rectangle 7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3873499" y="4588878"/>
            <a:ext cx="1381723" cy="10719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070778" y="5356607"/>
            <a:ext cx="92038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84" name="Can 83"/>
          <p:cNvSpPr/>
          <p:nvPr/>
        </p:nvSpPr>
        <p:spPr>
          <a:xfrm>
            <a:off x="7485916" y="4687039"/>
            <a:ext cx="705584" cy="96111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794160" y="2501083"/>
            <a:ext cx="560359" cy="1974239"/>
            <a:chOff x="5343358" y="3141579"/>
            <a:chExt cx="672431" cy="2369087"/>
          </a:xfrm>
        </p:grpSpPr>
        <p:sp>
          <p:nvSpPr>
            <p:cNvPr id="42" name="Rectangle 41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 -0.00232 L -0.37066 0.1032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7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A29F-D113-944D-998A-32EC35E5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8A1A6-3738-4B4B-B709-CCED7BDF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Filesystem intro</a:t>
            </a:r>
          </a:p>
          <a:p>
            <a:r>
              <a:rPr lang="en-US" dirty="0"/>
              <a:t>Filesystem techniques</a:t>
            </a:r>
          </a:p>
          <a:p>
            <a:r>
              <a:rPr lang="en-US" dirty="0"/>
              <a:t>Q: How to support multiple drives?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23609-0B84-7143-A2B2-331087EA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61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FAT Free Space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17663"/>
            <a:ext cx="4697413" cy="30527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Entries in table corresponding to free block have value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sz="2400" dirty="0">
                <a:cs typeface="Consolas" panose="020B0609020204030204" pitchFamily="49" charset="0"/>
              </a:rPr>
              <a:t>Must scan through FAT to</a:t>
            </a:r>
            <a:br>
              <a:rPr lang="en-US" sz="2400" dirty="0">
                <a:cs typeface="Consolas" panose="020B0609020204030204" pitchFamily="49" charset="0"/>
              </a:rPr>
            </a:br>
            <a:r>
              <a:rPr lang="en-US" sz="2400" dirty="0">
                <a:cs typeface="Consolas" panose="020B0609020204030204" pitchFamily="49" charset="0"/>
              </a:rPr>
              <a:t>find free space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94453" y="2098967"/>
            <a:ext cx="371853" cy="267621"/>
          </a:xfrm>
          <a:prstGeom prst="rect">
            <a:avLst/>
          </a:prstGeom>
          <a:solidFill>
            <a:srgbClr val="00AE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716172" y="2087824"/>
            <a:ext cx="1364734" cy="308594"/>
            <a:chOff x="5374106" y="3569368"/>
            <a:chExt cx="1393002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1951" y="3582736"/>
              <a:ext cx="1385157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17488" y="2355445"/>
            <a:ext cx="1362103" cy="308594"/>
            <a:chOff x="5374105" y="3569368"/>
            <a:chExt cx="1390316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717488" y="2623069"/>
            <a:ext cx="1362103" cy="26762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17488" y="2890690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17488" y="3158310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17488" y="3693552"/>
            <a:ext cx="1362103" cy="267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7488" y="3961173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714856" y="4228791"/>
            <a:ext cx="1367366" cy="308594"/>
            <a:chOff x="5374105" y="3569368"/>
            <a:chExt cx="1395688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6717488" y="4496415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47097" y="1234113"/>
            <a:ext cx="13028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17488" y="1531052"/>
            <a:ext cx="1362103" cy="3587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794453" y="1553469"/>
            <a:ext cx="371853" cy="35866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94453" y="1234113"/>
            <a:ext cx="489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181583" y="4832380"/>
            <a:ext cx="571267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28144" y="1494609"/>
            <a:ext cx="356052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525809" y="1494609"/>
            <a:ext cx="33855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270500" y="4832380"/>
            <a:ext cx="57419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794453" y="2154545"/>
            <a:ext cx="508993" cy="480043"/>
            <a:chOff x="5351525" y="2687055"/>
            <a:chExt cx="610791" cy="576051"/>
          </a:xfrm>
        </p:grpSpPr>
        <p:sp>
          <p:nvSpPr>
            <p:cNvPr id="74" name="Rectangle 7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rgbClr val="00AE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Can 83"/>
          <p:cNvSpPr/>
          <p:nvPr/>
        </p:nvSpPr>
        <p:spPr>
          <a:xfrm>
            <a:off x="7485916" y="4687039"/>
            <a:ext cx="705584" cy="96111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794160" y="2501083"/>
            <a:ext cx="560359" cy="1974239"/>
            <a:chOff x="5343358" y="3141579"/>
            <a:chExt cx="672431" cy="2369087"/>
          </a:xfrm>
        </p:grpSpPr>
        <p:sp>
          <p:nvSpPr>
            <p:cNvPr id="42" name="Rectangle 41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rgbClr val="00AE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7D9E465C-4173-9843-9489-A0426E3151F2}"/>
              </a:ext>
            </a:extLst>
          </p:cNvPr>
          <p:cNvSpPr/>
          <p:nvPr/>
        </p:nvSpPr>
        <p:spPr>
          <a:xfrm>
            <a:off x="5800630" y="2626753"/>
            <a:ext cx="371853" cy="267621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840229-0977-664F-A879-2C88A125679E}"/>
              </a:ext>
            </a:extLst>
          </p:cNvPr>
          <p:cNvSpPr/>
          <p:nvPr/>
        </p:nvSpPr>
        <p:spPr>
          <a:xfrm>
            <a:off x="5794144" y="2890665"/>
            <a:ext cx="371853" cy="267621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566702-F729-A044-B8D1-A706C858CE8C}"/>
              </a:ext>
            </a:extLst>
          </p:cNvPr>
          <p:cNvSpPr/>
          <p:nvPr/>
        </p:nvSpPr>
        <p:spPr>
          <a:xfrm>
            <a:off x="5789314" y="3692281"/>
            <a:ext cx="371853" cy="267621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198DA4-4ED0-2548-B16C-E312CE1DC334}"/>
              </a:ext>
            </a:extLst>
          </p:cNvPr>
          <p:cNvSpPr txBox="1"/>
          <p:nvPr/>
        </p:nvSpPr>
        <p:spPr>
          <a:xfrm>
            <a:off x="4957559" y="3130523"/>
            <a:ext cx="571503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Free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66CC13-8494-B345-8E01-83B994CC0F8D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5529062" y="2760564"/>
            <a:ext cx="271568" cy="544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D1D16E-91F8-B14C-BAAF-D67AEFFF92CF}"/>
              </a:ext>
            </a:extLst>
          </p:cNvPr>
          <p:cNvCxnSpPr>
            <a:cxnSpLocks/>
            <a:stCxn id="48" idx="3"/>
            <a:endCxn id="45" idx="1"/>
          </p:cNvCxnSpPr>
          <p:nvPr/>
        </p:nvCxnSpPr>
        <p:spPr>
          <a:xfrm flipV="1">
            <a:off x="5529062" y="3024476"/>
            <a:ext cx="265082" cy="280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6964FC-4858-184B-803A-6B5B0B3C90B3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>
            <a:off x="5529062" y="3304962"/>
            <a:ext cx="260252" cy="5211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661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FAT: Expanding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33488"/>
            <a:ext cx="4697413" cy="4122737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a new free block</a:t>
            </a:r>
          </a:p>
          <a:p>
            <a:r>
              <a:rPr lang="en-US" dirty="0"/>
              <a:t>Link it in with its predecessor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94453" y="2098967"/>
            <a:ext cx="371853" cy="267621"/>
          </a:xfrm>
          <a:prstGeom prst="rect">
            <a:avLst/>
          </a:prstGeom>
          <a:solidFill>
            <a:srgbClr val="00AE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716172" y="2087824"/>
            <a:ext cx="1364734" cy="308594"/>
            <a:chOff x="5374106" y="3569368"/>
            <a:chExt cx="1393002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81951" y="3582736"/>
              <a:ext cx="1385157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717488" y="2355445"/>
            <a:ext cx="1362103" cy="308594"/>
            <a:chOff x="5374105" y="3569368"/>
            <a:chExt cx="1390316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" name="Rectangle 1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717488" y="2623069"/>
            <a:ext cx="1362103" cy="26762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17488" y="2890690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717488" y="3158310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717488" y="3693552"/>
            <a:ext cx="1362103" cy="267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717488" y="3961173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6714856" y="4228791"/>
            <a:ext cx="1367366" cy="308594"/>
            <a:chOff x="5374105" y="3569368"/>
            <a:chExt cx="1395688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0" name="Rectangle 4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53" name="Rectangle 52"/>
          <p:cNvSpPr/>
          <p:nvPr/>
        </p:nvSpPr>
        <p:spPr>
          <a:xfrm>
            <a:off x="6717488" y="4496415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47097" y="1234113"/>
            <a:ext cx="13028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717488" y="1531052"/>
            <a:ext cx="1362103" cy="3587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794453" y="1553469"/>
            <a:ext cx="371853" cy="35866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794453" y="1234113"/>
            <a:ext cx="489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181583" y="4832380"/>
            <a:ext cx="571267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428144" y="1494609"/>
            <a:ext cx="356052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525809" y="1494609"/>
            <a:ext cx="33855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270500" y="4832380"/>
            <a:ext cx="57419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794453" y="2154545"/>
            <a:ext cx="508993" cy="480043"/>
            <a:chOff x="5351525" y="2687055"/>
            <a:chExt cx="610791" cy="576051"/>
          </a:xfrm>
        </p:grpSpPr>
        <p:sp>
          <p:nvSpPr>
            <p:cNvPr id="74" name="Rectangle 7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rgbClr val="00AE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Freeform 75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Can 83"/>
          <p:cNvSpPr/>
          <p:nvPr/>
        </p:nvSpPr>
        <p:spPr>
          <a:xfrm>
            <a:off x="7485916" y="4687039"/>
            <a:ext cx="705584" cy="96111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5794160" y="2501083"/>
            <a:ext cx="560359" cy="1974239"/>
            <a:chOff x="5343358" y="3141579"/>
            <a:chExt cx="672431" cy="2369087"/>
          </a:xfrm>
        </p:grpSpPr>
        <p:sp>
          <p:nvSpPr>
            <p:cNvPr id="42" name="Rectangle 41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rgbClr val="00AE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7D9E465C-4173-9843-9489-A0426E3151F2}"/>
              </a:ext>
            </a:extLst>
          </p:cNvPr>
          <p:cNvSpPr/>
          <p:nvPr/>
        </p:nvSpPr>
        <p:spPr>
          <a:xfrm>
            <a:off x="5800630" y="2626753"/>
            <a:ext cx="371853" cy="267621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E840229-0977-664F-A879-2C88A125679E}"/>
              </a:ext>
            </a:extLst>
          </p:cNvPr>
          <p:cNvSpPr/>
          <p:nvPr/>
        </p:nvSpPr>
        <p:spPr>
          <a:xfrm>
            <a:off x="5794144" y="2890665"/>
            <a:ext cx="371853" cy="267621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566702-F729-A044-B8D1-A706C858CE8C}"/>
              </a:ext>
            </a:extLst>
          </p:cNvPr>
          <p:cNvSpPr/>
          <p:nvPr/>
        </p:nvSpPr>
        <p:spPr>
          <a:xfrm>
            <a:off x="5789314" y="3692281"/>
            <a:ext cx="371853" cy="267621"/>
          </a:xfrm>
          <a:prstGeom prst="rect">
            <a:avLst/>
          </a:prstGeom>
          <a:solidFill>
            <a:srgbClr val="D9D9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B198DA4-4ED0-2548-B16C-E312CE1DC334}"/>
              </a:ext>
            </a:extLst>
          </p:cNvPr>
          <p:cNvSpPr txBox="1"/>
          <p:nvPr/>
        </p:nvSpPr>
        <p:spPr>
          <a:xfrm>
            <a:off x="4957559" y="3130523"/>
            <a:ext cx="571503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Free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66CC13-8494-B345-8E01-83B994CC0F8D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5529062" y="2760564"/>
            <a:ext cx="271568" cy="5443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AD1D16E-91F8-B14C-BAAF-D67AEFFF92CF}"/>
              </a:ext>
            </a:extLst>
          </p:cNvPr>
          <p:cNvCxnSpPr>
            <a:cxnSpLocks/>
            <a:stCxn id="48" idx="3"/>
            <a:endCxn id="45" idx="1"/>
          </p:cNvCxnSpPr>
          <p:nvPr/>
        </p:nvCxnSpPr>
        <p:spPr>
          <a:xfrm flipV="1">
            <a:off x="5529062" y="3024476"/>
            <a:ext cx="265082" cy="280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6964FC-4858-184B-803A-6B5B0B3C90B3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>
            <a:off x="5529062" y="3304962"/>
            <a:ext cx="260252" cy="5211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BF70B5F-AE71-8241-9C37-8F63B9FC006E}"/>
              </a:ext>
            </a:extLst>
          </p:cNvPr>
          <p:cNvSpPr/>
          <p:nvPr/>
        </p:nvSpPr>
        <p:spPr>
          <a:xfrm>
            <a:off x="5800630" y="2623189"/>
            <a:ext cx="371853" cy="267621"/>
          </a:xfrm>
          <a:prstGeom prst="rect">
            <a:avLst/>
          </a:prstGeom>
          <a:solidFill>
            <a:srgbClr val="00AE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A6C8139C-DCEE-604C-87CF-702ED482ADDD}"/>
              </a:ext>
            </a:extLst>
          </p:cNvPr>
          <p:cNvCxnSpPr>
            <a:stCxn id="42" idx="0"/>
            <a:endCxn id="56" idx="3"/>
          </p:cNvCxnSpPr>
          <p:nvPr/>
        </p:nvCxnSpPr>
        <p:spPr>
          <a:xfrm rot="5400000" flipH="1" flipV="1">
            <a:off x="5350933" y="3386152"/>
            <a:ext cx="1450702" cy="192398"/>
          </a:xfrm>
          <a:prstGeom prst="bentConnector4">
            <a:avLst>
              <a:gd name="adj1" fmla="val 4841"/>
              <a:gd name="adj2" fmla="val 19901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EF4792D-ED43-4D4B-96D0-5F4B776F2964}"/>
              </a:ext>
            </a:extLst>
          </p:cNvPr>
          <p:cNvGrpSpPr/>
          <p:nvPr/>
        </p:nvGrpSpPr>
        <p:grpSpPr>
          <a:xfrm>
            <a:off x="6719164" y="2598277"/>
            <a:ext cx="1362103" cy="308594"/>
            <a:chOff x="5374105" y="3569368"/>
            <a:chExt cx="1390316" cy="370313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2994B89-ED9F-3743-9DF4-3A830EF5EE8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2D9D0F9-8091-0141-B08C-0746B03EC301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9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6712640" y="3238772"/>
            <a:ext cx="1367366" cy="308594"/>
            <a:chOff x="5374105" y="3569368"/>
            <a:chExt cx="1395688" cy="370313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5794159" y="1648129"/>
            <a:ext cx="371853" cy="258878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the FAT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958850"/>
            <a:ext cx="8928100" cy="4189413"/>
          </a:xfrm>
        </p:spPr>
        <p:txBody>
          <a:bodyPr>
            <a:normAutofit/>
          </a:bodyPr>
          <a:lstStyle/>
          <a:p>
            <a:pPr marL="380985" lvl="1" indent="0">
              <a:buNone/>
            </a:pPr>
            <a:endParaRPr lang="en-US" sz="1667" dirty="0"/>
          </a:p>
          <a:p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4453" y="1911810"/>
            <a:ext cx="371853" cy="267621"/>
          </a:xfrm>
          <a:prstGeom prst="rect">
            <a:avLst/>
          </a:prstGeom>
          <a:solidFill>
            <a:srgbClr val="BCFF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13955" y="1900667"/>
            <a:ext cx="1364736" cy="308594"/>
            <a:chOff x="5374103" y="3569368"/>
            <a:chExt cx="1393004" cy="370313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15272" y="2168288"/>
            <a:ext cx="1362103" cy="308594"/>
            <a:chOff x="5374105" y="3569368"/>
            <a:chExt cx="1390316" cy="370313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715272" y="2435912"/>
            <a:ext cx="1362103" cy="26762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15272" y="2703533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15272" y="2971154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15272" y="3506395"/>
            <a:ext cx="1362103" cy="267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15272" y="3774016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712640" y="4041634"/>
            <a:ext cx="1367366" cy="308594"/>
            <a:chOff x="5374105" y="3569368"/>
            <a:chExt cx="1395688" cy="370313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715272" y="4309258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81374" y="1046956"/>
            <a:ext cx="12298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15272" y="1365428"/>
            <a:ext cx="1362103" cy="3587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94453" y="1366312"/>
            <a:ext cx="371853" cy="35866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4453" y="1046956"/>
            <a:ext cx="489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81583" y="4645223"/>
            <a:ext cx="571267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28144" y="1307452"/>
            <a:ext cx="356052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25809" y="1307452"/>
            <a:ext cx="33855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70500" y="4645223"/>
            <a:ext cx="57419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794453" y="1967389"/>
            <a:ext cx="508993" cy="480043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rgbClr val="BCFFB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87647" y="2346159"/>
            <a:ext cx="560359" cy="1974239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rgbClr val="BCFFB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7485916" y="4499883"/>
            <a:ext cx="705584" cy="96111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94159" y="3262685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794453" y="3530685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6058356" y="2613933"/>
            <a:ext cx="467895" cy="1080198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795280" y="2443340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Freeform 56"/>
          <p:cNvSpPr/>
          <p:nvPr/>
        </p:nvSpPr>
        <p:spPr>
          <a:xfrm flipV="1">
            <a:off x="6096000" y="3454471"/>
            <a:ext cx="323027" cy="800028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98091" y="3256110"/>
            <a:ext cx="371853" cy="267621"/>
          </a:xfrm>
          <a:prstGeom prst="rect">
            <a:avLst/>
          </a:prstGeom>
          <a:solidFill>
            <a:srgbClr val="BCFF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6058356" y="2612579"/>
            <a:ext cx="467895" cy="1080198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91609" y="3534110"/>
            <a:ext cx="371853" cy="26762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95920" y="2445781"/>
            <a:ext cx="371853" cy="26762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715272" y="2435909"/>
            <a:ext cx="1362103" cy="308594"/>
            <a:chOff x="5374105" y="3569368"/>
            <a:chExt cx="1390316" cy="370313"/>
          </a:xfrm>
          <a:solidFill>
            <a:srgbClr val="FFFFBD"/>
          </a:solidFill>
        </p:grpSpPr>
        <p:sp>
          <p:nvSpPr>
            <p:cNvPr id="72" name="Rectangle 71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63, Block 1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15272" y="3500822"/>
            <a:ext cx="1362103" cy="308594"/>
            <a:chOff x="5374105" y="3569368"/>
            <a:chExt cx="1390316" cy="370313"/>
          </a:xfrm>
          <a:solidFill>
            <a:srgbClr val="FFFFBD"/>
          </a:solidFill>
        </p:grpSpPr>
        <p:sp>
          <p:nvSpPr>
            <p:cNvPr id="75" name="Rectangle 7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63, Block 0</a:t>
              </a:r>
            </a:p>
          </p:txBody>
        </p:sp>
      </p:grpSp>
      <p:sp>
        <p:nvSpPr>
          <p:cNvPr id="80" name="Rectangle 79"/>
          <p:cNvSpPr/>
          <p:nvPr/>
        </p:nvSpPr>
        <p:spPr>
          <a:xfrm>
            <a:off x="5390847" y="3567532"/>
            <a:ext cx="44595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63: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4071149" y="1388529"/>
            <a:ext cx="1799808" cy="857249"/>
            <a:chOff x="3287536" y="1953487"/>
            <a:chExt cx="2159769" cy="1028698"/>
          </a:xfrm>
        </p:grpSpPr>
        <p:sp>
          <p:nvSpPr>
            <p:cNvPr id="85" name="Rectangle 84"/>
            <p:cNvSpPr/>
            <p:nvPr/>
          </p:nvSpPr>
          <p:spPr>
            <a:xfrm>
              <a:off x="4912158" y="2563532"/>
              <a:ext cx="535147" cy="4186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287536" y="1953487"/>
              <a:ext cx="1655991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1 number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4491789" y="2325884"/>
              <a:ext cx="431504" cy="3063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304309" y="3832379"/>
            <a:ext cx="1379993" cy="604285"/>
            <a:chOff x="3470628" y="1992773"/>
            <a:chExt cx="1655991" cy="725143"/>
          </a:xfrm>
        </p:grpSpPr>
        <p:sp>
          <p:nvSpPr>
            <p:cNvPr id="89" name="TextBox 88"/>
            <p:cNvSpPr txBox="1"/>
            <p:nvPr/>
          </p:nvSpPr>
          <p:spPr>
            <a:xfrm>
              <a:off x="3470628" y="2299262"/>
              <a:ext cx="1655991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2 number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V="1">
              <a:off x="4491789" y="1992773"/>
              <a:ext cx="403350" cy="3331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179FE047-1740-6047-B3D5-BA3EC8634965}"/>
              </a:ext>
            </a:extLst>
          </p:cNvPr>
          <p:cNvSpPr txBox="1">
            <a:spLocks/>
          </p:cNvSpPr>
          <p:nvPr/>
        </p:nvSpPr>
        <p:spPr>
          <a:xfrm>
            <a:off x="159407" y="959224"/>
            <a:ext cx="4000511" cy="4122494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333" dirty="0"/>
          </a:p>
          <a:p>
            <a:r>
              <a:rPr lang="en-US" sz="2333" dirty="0"/>
              <a:t>Saved to disk when system is shut down</a:t>
            </a:r>
          </a:p>
          <a:p>
            <a:r>
              <a:rPr lang="en-US" sz="2333" b="1" dirty="0"/>
              <a:t>Copied into memory when OS is running</a:t>
            </a:r>
            <a:endParaRPr lang="en-US" sz="2333" dirty="0"/>
          </a:p>
          <a:p>
            <a:pPr lvl="1"/>
            <a:r>
              <a:rPr lang="en-US" sz="2000" dirty="0"/>
              <a:t>Makes accesses, updates fast</a:t>
            </a:r>
          </a:p>
          <a:p>
            <a:pPr lvl="1"/>
            <a:r>
              <a:rPr lang="en-US" sz="2000" dirty="0"/>
              <a:t>Otherwise lots of random reads to locate the blocks of a file</a:t>
            </a:r>
          </a:p>
          <a:p>
            <a:r>
              <a:rPr lang="en-US" sz="2333" dirty="0"/>
              <a:t>When drive is formatted, make all FAT entries 0</a:t>
            </a:r>
          </a:p>
        </p:txBody>
      </p:sp>
    </p:spTree>
    <p:extLst>
      <p:ext uri="{BB962C8B-B14F-4D97-AF65-F5344CB8AC3E}">
        <p14:creationId xmlns:p14="http://schemas.microsoft.com/office/powerpoint/2010/main" val="1649214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6712640" y="3238772"/>
            <a:ext cx="1367366" cy="308594"/>
            <a:chOff x="5374105" y="3569368"/>
            <a:chExt cx="1395688" cy="370313"/>
          </a:xfrm>
          <a:solidFill>
            <a:srgbClr val="BCFFBC"/>
          </a:solidFill>
        </p:grpSpPr>
        <p:sp>
          <p:nvSpPr>
            <p:cNvPr id="67" name="Rectangle 6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5794159" y="1648129"/>
            <a:ext cx="371853" cy="258878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0985" lvl="1" indent="0">
              <a:buNone/>
            </a:pPr>
            <a:endParaRPr lang="en-US" sz="1667" dirty="0"/>
          </a:p>
          <a:p>
            <a:endParaRPr lang="en-US" dirty="0">
              <a:sym typeface="Wingding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794453" y="1911810"/>
            <a:ext cx="371853" cy="267621"/>
          </a:xfrm>
          <a:prstGeom prst="rect">
            <a:avLst/>
          </a:prstGeom>
          <a:solidFill>
            <a:srgbClr val="BCFF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713955" y="1900667"/>
            <a:ext cx="1364736" cy="308594"/>
            <a:chOff x="5374103" y="3569368"/>
            <a:chExt cx="1393004" cy="370313"/>
          </a:xfrm>
          <a:solidFill>
            <a:srgbClr val="BCFFBC"/>
          </a:solidFill>
        </p:grpSpPr>
        <p:sp>
          <p:nvSpPr>
            <p:cNvPr id="7" name="Rectangle 6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74103" y="3582736"/>
              <a:ext cx="1393004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15272" y="2168288"/>
            <a:ext cx="1362103" cy="308594"/>
            <a:chOff x="5374105" y="3569368"/>
            <a:chExt cx="1390316" cy="370313"/>
          </a:xfrm>
          <a:solidFill>
            <a:srgbClr val="BCFFBC"/>
          </a:solidFill>
        </p:grpSpPr>
        <p:sp>
          <p:nvSpPr>
            <p:cNvPr id="10" name="Rectangle 9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6715272" y="2435912"/>
            <a:ext cx="1362103" cy="26762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15272" y="2703533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15272" y="2971154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15272" y="3506395"/>
            <a:ext cx="1362103" cy="26762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15272" y="3774016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712640" y="4041634"/>
            <a:ext cx="1367366" cy="308594"/>
            <a:chOff x="5374105" y="3569368"/>
            <a:chExt cx="1395688" cy="370313"/>
          </a:xfrm>
          <a:solidFill>
            <a:srgbClr val="BCFFBC"/>
          </a:solidFill>
        </p:grpSpPr>
        <p:sp>
          <p:nvSpPr>
            <p:cNvPr id="18" name="Rectangle 17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84637" y="3582736"/>
              <a:ext cx="1385156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715272" y="4309258"/>
            <a:ext cx="1362103" cy="26762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781374" y="1046956"/>
            <a:ext cx="122989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15272" y="1365428"/>
            <a:ext cx="1362103" cy="358757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794453" y="1366312"/>
            <a:ext cx="371853" cy="358668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94453" y="1046956"/>
            <a:ext cx="4893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81583" y="4645223"/>
            <a:ext cx="571267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28144" y="1307452"/>
            <a:ext cx="356052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525809" y="1307452"/>
            <a:ext cx="33855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270500" y="4645223"/>
            <a:ext cx="57419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5794453" y="1967389"/>
            <a:ext cx="508993" cy="480043"/>
            <a:chOff x="5351525" y="2687055"/>
            <a:chExt cx="610791" cy="576051"/>
          </a:xfrm>
        </p:grpSpPr>
        <p:sp>
          <p:nvSpPr>
            <p:cNvPr id="34" name="Rectangle 33"/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rgbClr val="BCFFB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787647" y="2346159"/>
            <a:ext cx="560359" cy="1974239"/>
            <a:chOff x="5343358" y="3141579"/>
            <a:chExt cx="672431" cy="2369087"/>
          </a:xfrm>
        </p:grpSpPr>
        <p:sp>
          <p:nvSpPr>
            <p:cNvPr id="37" name="Rectangle 36"/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rgbClr val="BCFFBC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1" name="Can 40"/>
          <p:cNvSpPr/>
          <p:nvPr/>
        </p:nvSpPr>
        <p:spPr>
          <a:xfrm>
            <a:off x="7485916" y="4499883"/>
            <a:ext cx="705584" cy="961118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794159" y="3262685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794453" y="3530685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Freeform 55"/>
          <p:cNvSpPr/>
          <p:nvPr/>
        </p:nvSpPr>
        <p:spPr>
          <a:xfrm>
            <a:off x="6058356" y="2613933"/>
            <a:ext cx="467895" cy="1080198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795280" y="2443340"/>
            <a:ext cx="371853" cy="267621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Freeform 56"/>
          <p:cNvSpPr/>
          <p:nvPr/>
        </p:nvSpPr>
        <p:spPr>
          <a:xfrm flipV="1">
            <a:off x="6096000" y="3454471"/>
            <a:ext cx="323027" cy="800028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798091" y="3256110"/>
            <a:ext cx="371853" cy="267621"/>
          </a:xfrm>
          <a:prstGeom prst="rect">
            <a:avLst/>
          </a:prstGeom>
          <a:solidFill>
            <a:srgbClr val="BCFFB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Freeform 64"/>
          <p:cNvSpPr/>
          <p:nvPr/>
        </p:nvSpPr>
        <p:spPr>
          <a:xfrm>
            <a:off x="6058356" y="2612579"/>
            <a:ext cx="467895" cy="1080198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791609" y="3534110"/>
            <a:ext cx="371853" cy="26762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795920" y="2445781"/>
            <a:ext cx="371853" cy="267621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6715272" y="2435909"/>
            <a:ext cx="1362103" cy="308594"/>
            <a:chOff x="5374105" y="3569368"/>
            <a:chExt cx="1390316" cy="370313"/>
          </a:xfrm>
          <a:solidFill>
            <a:srgbClr val="FFFFBD"/>
          </a:solidFill>
        </p:grpSpPr>
        <p:sp>
          <p:nvSpPr>
            <p:cNvPr id="72" name="Rectangle 71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63, Block 1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6715272" y="3500822"/>
            <a:ext cx="1362103" cy="308594"/>
            <a:chOff x="5374105" y="3569368"/>
            <a:chExt cx="1390316" cy="370313"/>
          </a:xfrm>
          <a:solidFill>
            <a:srgbClr val="FFFFBD"/>
          </a:solidFill>
        </p:grpSpPr>
        <p:sp>
          <p:nvSpPr>
            <p:cNvPr id="75" name="Rectangle 74"/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81952" y="3582736"/>
              <a:ext cx="1378878" cy="35694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File 63, Block 0</a:t>
              </a:r>
            </a:p>
          </p:txBody>
        </p:sp>
      </p:grpSp>
      <p:sp>
        <p:nvSpPr>
          <p:cNvPr id="80" name="Rectangle 79"/>
          <p:cNvSpPr/>
          <p:nvPr/>
        </p:nvSpPr>
        <p:spPr>
          <a:xfrm>
            <a:off x="5390847" y="3567532"/>
            <a:ext cx="44595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63: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4071149" y="1388529"/>
            <a:ext cx="1799808" cy="857249"/>
            <a:chOff x="3287536" y="1953487"/>
            <a:chExt cx="2159769" cy="1028698"/>
          </a:xfrm>
        </p:grpSpPr>
        <p:sp>
          <p:nvSpPr>
            <p:cNvPr id="85" name="Rectangle 84"/>
            <p:cNvSpPr/>
            <p:nvPr/>
          </p:nvSpPr>
          <p:spPr>
            <a:xfrm>
              <a:off x="4912158" y="2563532"/>
              <a:ext cx="535147" cy="4186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287536" y="1953487"/>
              <a:ext cx="1655991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1 number</a:t>
              </a: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4491789" y="2325884"/>
              <a:ext cx="431504" cy="30636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4304309" y="3832379"/>
            <a:ext cx="1379993" cy="604285"/>
            <a:chOff x="3470628" y="1992773"/>
            <a:chExt cx="1655991" cy="725143"/>
          </a:xfrm>
        </p:grpSpPr>
        <p:sp>
          <p:nvSpPr>
            <p:cNvPr id="89" name="TextBox 88"/>
            <p:cNvSpPr txBox="1"/>
            <p:nvPr/>
          </p:nvSpPr>
          <p:spPr>
            <a:xfrm>
              <a:off x="3470628" y="2299262"/>
              <a:ext cx="1655991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File 2 number</a:t>
              </a:r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 flipV="1">
              <a:off x="4491789" y="1992773"/>
              <a:ext cx="403350" cy="3331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ontent Placeholder 2">
            <a:extLst>
              <a:ext uri="{FF2B5EF4-FFF2-40B4-BE49-F238E27FC236}">
                <a16:creationId xmlns:a16="http://schemas.microsoft.com/office/drawing/2014/main" id="{179FE047-1740-6047-B3D5-BA3EC8634965}"/>
              </a:ext>
            </a:extLst>
          </p:cNvPr>
          <p:cNvSpPr txBox="1">
            <a:spLocks/>
          </p:cNvSpPr>
          <p:nvPr/>
        </p:nvSpPr>
        <p:spPr>
          <a:xfrm>
            <a:off x="251869" y="1091431"/>
            <a:ext cx="4170342" cy="4122494"/>
          </a:xfrm>
          <a:prstGeom prst="rect">
            <a:avLst/>
          </a:prstGeom>
        </p:spPr>
        <p:txBody>
          <a:bodyPr vert="horz" lIns="76200" tIns="38100" rIns="76200" bIns="381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333" dirty="0"/>
          </a:p>
          <a:p>
            <a:r>
              <a:rPr lang="en-US" sz="2333" dirty="0"/>
              <a:t>Used all over the place</a:t>
            </a:r>
          </a:p>
          <a:p>
            <a:pPr lvl="1"/>
            <a:r>
              <a:rPr lang="en-US" sz="2000" dirty="0"/>
              <a:t>MS-DOS</a:t>
            </a:r>
          </a:p>
          <a:p>
            <a:pPr lvl="1"/>
            <a:r>
              <a:rPr lang="en-US" sz="2000" dirty="0"/>
              <a:t>Windows (sometimes)</a:t>
            </a:r>
          </a:p>
          <a:p>
            <a:pPr lvl="1"/>
            <a:r>
              <a:rPr lang="en-US" sz="2000" dirty="0"/>
              <a:t>External drives</a:t>
            </a:r>
          </a:p>
          <a:p>
            <a:r>
              <a:rPr lang="en-US" sz="2333" dirty="0"/>
              <a:t>Super </a:t>
            </a:r>
            <a:r>
              <a:rPr lang="en-US" sz="2333" b="1" dirty="0"/>
              <a:t>simple</a:t>
            </a:r>
            <a:endParaRPr lang="en-US" sz="2333" dirty="0"/>
          </a:p>
          <a:p>
            <a:pPr lvl="1"/>
            <a:r>
              <a:rPr lang="en-US" sz="2000" dirty="0"/>
              <a:t>Can implement in firmware</a:t>
            </a:r>
          </a:p>
          <a:p>
            <a:pPr lvl="1"/>
            <a:r>
              <a:rPr lang="en-US" sz="2000" dirty="0"/>
              <a:t>E.g., digital cameras, embedded devices</a:t>
            </a:r>
          </a:p>
        </p:txBody>
      </p:sp>
    </p:spTree>
    <p:extLst>
      <p:ext uri="{BB962C8B-B14F-4D97-AF65-F5344CB8AC3E}">
        <p14:creationId xmlns:p14="http://schemas.microsoft.com/office/powerpoint/2010/main" val="3747745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A4F6-958C-8B40-8B34-673E67F6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Sizes in FAT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5B8C-BABA-C248-B47E-718C975AF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maximum size of a FAT file system?</a:t>
            </a:r>
          </a:p>
          <a:p>
            <a:pPr lvl="1"/>
            <a:r>
              <a:rPr lang="en-US" dirty="0"/>
              <a:t>Table entry indexes are 32 bits, top 4 bits are reserved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28</a:t>
            </a:r>
            <a:r>
              <a:rPr lang="en-US" dirty="0">
                <a:solidFill>
                  <a:srgbClr val="FF0000"/>
                </a:solidFill>
              </a:rPr>
              <a:t> * 2</a:t>
            </a:r>
            <a:r>
              <a:rPr lang="en-US" baseline="30000" dirty="0">
                <a:solidFill>
                  <a:srgbClr val="FF0000"/>
                </a:solidFill>
              </a:rPr>
              <a:t>12</a:t>
            </a:r>
            <a:r>
              <a:rPr lang="en-US" dirty="0">
                <a:solidFill>
                  <a:srgbClr val="FF0000"/>
                </a:solidFill>
              </a:rPr>
              <a:t> = 2</a:t>
            </a:r>
            <a:r>
              <a:rPr lang="en-US" baseline="30000" dirty="0">
                <a:solidFill>
                  <a:srgbClr val="FF0000"/>
                </a:solidFill>
              </a:rPr>
              <a:t>40</a:t>
            </a:r>
            <a:r>
              <a:rPr lang="en-US" dirty="0">
                <a:solidFill>
                  <a:srgbClr val="FF0000"/>
                </a:solidFill>
              </a:rPr>
              <a:t> = 1 TB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is the maximum size of a FAT file?</a:t>
            </a:r>
          </a:p>
          <a:p>
            <a:pPr lvl="1"/>
            <a:r>
              <a:rPr lang="en-US" dirty="0"/>
              <a:t>A file's size in bytes is represented by a 4-byte int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32</a:t>
            </a:r>
            <a:r>
              <a:rPr lang="en-US" dirty="0">
                <a:solidFill>
                  <a:srgbClr val="FF0000"/>
                </a:solidFill>
              </a:rPr>
              <a:t> bytes = 4 GB</a:t>
            </a:r>
          </a:p>
        </p:txBody>
      </p:sp>
    </p:spTree>
    <p:extLst>
      <p:ext uri="{BB962C8B-B14F-4D97-AF65-F5344CB8AC3E}">
        <p14:creationId xmlns:p14="http://schemas.microsoft.com/office/powerpoint/2010/main" val="8606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4-10-21 at 1.03.1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635000"/>
            <a:ext cx="7037917" cy="1608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Directories?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474" y="2209136"/>
            <a:ext cx="7143193" cy="3322043"/>
          </a:xfrm>
        </p:spPr>
        <p:txBody>
          <a:bodyPr>
            <a:normAutofit lnSpcReduction="10000"/>
          </a:bodyPr>
          <a:lstStyle/>
          <a:p>
            <a:pPr>
              <a:spcAft>
                <a:spcPts val="1000"/>
              </a:spcAft>
            </a:pPr>
            <a:r>
              <a:rPr lang="en-US" dirty="0"/>
              <a:t>Essentially a file containing file names to file numbers</a:t>
            </a:r>
            <a:endParaRPr lang="en-US" sz="1333" dirty="0"/>
          </a:p>
          <a:p>
            <a:pPr>
              <a:spcAft>
                <a:spcPts val="1000"/>
              </a:spcAft>
            </a:pPr>
            <a:r>
              <a:rPr lang="en-US" dirty="0"/>
              <a:t>Free space for new entries</a:t>
            </a:r>
            <a:endParaRPr lang="en-US" sz="1333" dirty="0"/>
          </a:p>
          <a:p>
            <a:pPr>
              <a:spcAft>
                <a:spcPts val="1000"/>
              </a:spcAft>
            </a:pPr>
            <a:r>
              <a:rPr lang="en-US" dirty="0"/>
              <a:t>In FAT: file attributes are kept in directory</a:t>
            </a:r>
            <a:endParaRPr lang="en-US" sz="1333" dirty="0"/>
          </a:p>
          <a:p>
            <a:pPr>
              <a:spcAft>
                <a:spcPts val="1000"/>
              </a:spcAft>
            </a:pPr>
            <a:r>
              <a:rPr lang="en-US" dirty="0"/>
              <a:t>Each directory a linked list of entries</a:t>
            </a:r>
            <a:endParaRPr lang="en-US" sz="1333" dirty="0"/>
          </a:p>
          <a:p>
            <a:pPr>
              <a:spcAft>
                <a:spcPts val="1000"/>
              </a:spcAft>
            </a:pPr>
            <a:r>
              <a:rPr lang="en-US" dirty="0"/>
              <a:t>Where do you find root directory ( “/” )?</a:t>
            </a:r>
          </a:p>
        </p:txBody>
      </p:sp>
    </p:spTree>
    <p:extLst>
      <p:ext uri="{BB962C8B-B14F-4D97-AF65-F5344CB8AC3E}">
        <p14:creationId xmlns:p14="http://schemas.microsoft.com/office/powerpoint/2010/main" val="215774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572250" cy="1104636"/>
          </a:xfrm>
        </p:spPr>
        <p:txBody>
          <a:bodyPr/>
          <a:lstStyle/>
          <a:p>
            <a:r>
              <a:rPr lang="en-US" dirty="0">
                <a:ea typeface="ＭＳ Ｐゴシック" pitchFamily="-83" charset="-128"/>
              </a:rPr>
              <a:t>Directory Structure (cont’d)</a:t>
            </a:r>
          </a:p>
        </p:txBody>
      </p:sp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>
          <a:xfrm>
            <a:off x="551663" y="1216387"/>
            <a:ext cx="7449337" cy="435824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sz="2400" dirty="0">
                <a:ea typeface="ＭＳ Ｐゴシック" pitchFamily="-83" charset="-128"/>
              </a:rPr>
              <a:t>How many disk accesses to resolve </a:t>
            </a:r>
            <a:r>
              <a:rPr lang="en-US" altLang="ja-JP" sz="2400" dirty="0">
                <a:latin typeface="Consolas" panose="020B0609020204030204" pitchFamily="49" charset="0"/>
                <a:ea typeface="Courier New" pitchFamily="-83" charset="0"/>
                <a:cs typeface="Consolas" panose="020B0609020204030204" pitchFamily="49" charset="0"/>
              </a:rPr>
              <a:t>/my/book/count</a:t>
            </a:r>
            <a:r>
              <a:rPr lang="en-US" altLang="ja-JP" sz="2400" dirty="0">
                <a:ea typeface="ＭＳ Ｐゴシック" pitchFamily="-83" charset="-128"/>
              </a:rPr>
              <a:t>?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000" dirty="0">
                <a:ea typeface="ＭＳ Ｐゴシック" pitchFamily="-83" charset="-128"/>
              </a:rPr>
              <a:t>Read in first data block for root </a:t>
            </a:r>
            <a:r>
              <a:rPr lang="en-US" sz="2000" dirty="0" err="1">
                <a:ea typeface="ＭＳ Ｐゴシック" pitchFamily="-83" charset="-128"/>
              </a:rPr>
              <a:t>dir</a:t>
            </a:r>
            <a:r>
              <a:rPr lang="en-US" sz="2000" dirty="0">
                <a:ea typeface="ＭＳ Ｐゴシック" pitchFamily="-83" charset="-128"/>
              </a:rPr>
              <a:t> (fixed spot on disk)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sz="1600" dirty="0">
                <a:ea typeface="ＭＳ Ｐゴシック" pitchFamily="-83" charset="-128"/>
              </a:rPr>
              <a:t>Table of file name/index pairs.  Search linearly – ok since directories typically very small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000" dirty="0">
                <a:ea typeface="ＭＳ Ｐゴシック" pitchFamily="-83" charset="-128"/>
              </a:rPr>
              <a:t>Look up </a:t>
            </a:r>
            <a:r>
              <a:rPr lang="en-US" altLang="ja-JP" sz="2000" dirty="0" err="1">
                <a:latin typeface="Consolas" panose="020B0609020204030204" pitchFamily="49" charset="0"/>
                <a:ea typeface="ＭＳ Ｐゴシック" pitchFamily="-83" charset="-128"/>
                <a:cs typeface="Consolas" panose="020B0609020204030204" pitchFamily="49" charset="0"/>
              </a:rPr>
              <a:t>my</a:t>
            </a:r>
            <a:r>
              <a:rPr lang="en-US" altLang="ja-JP" sz="2000" dirty="0" err="1">
                <a:ea typeface="ＭＳ Ｐゴシック" pitchFamily="-83" charset="-128"/>
                <a:cs typeface="Consolas" panose="020B0609020204030204" pitchFamily="49" charset="0"/>
              </a:rPr>
              <a:t>'s</a:t>
            </a:r>
            <a:r>
              <a:rPr lang="en-US" altLang="ja-JP" sz="2000" dirty="0">
                <a:ea typeface="ＭＳ Ｐゴシック" pitchFamily="-83" charset="-128"/>
                <a:cs typeface="Consolas" panose="020B0609020204030204" pitchFamily="49" charset="0"/>
              </a:rPr>
              <a:t> file number in</a:t>
            </a:r>
            <a:r>
              <a:rPr lang="en-US" altLang="ja-JP" sz="2000" dirty="0">
                <a:latin typeface="+mj-lt"/>
                <a:ea typeface="ＭＳ Ｐゴシック" pitchFamily="-83" charset="-128"/>
                <a:cs typeface="Consolas" panose="020B0609020204030204" pitchFamily="49" charset="0"/>
              </a:rPr>
              <a:t> FAT table</a:t>
            </a:r>
            <a:endParaRPr lang="en-US" altLang="ja-JP" sz="2000" dirty="0">
              <a:latin typeface="Consolas" panose="020B0609020204030204" pitchFamily="49" charset="0"/>
              <a:ea typeface="ＭＳ Ｐゴシック" pitchFamily="-83" charset="-128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000" dirty="0">
                <a:ea typeface="ＭＳ Ｐゴシック" pitchFamily="-83" charset="-128"/>
              </a:rPr>
              <a:t>Read in first data block for </a:t>
            </a:r>
            <a:r>
              <a:rPr lang="en-US" altLang="ja-JP" sz="2000" dirty="0">
                <a:latin typeface="Consolas" panose="020B0609020204030204" pitchFamily="49" charset="0"/>
                <a:ea typeface="ＭＳ Ｐゴシック" pitchFamily="-83" charset="-128"/>
                <a:cs typeface="Consolas" panose="020B0609020204030204" pitchFamily="49" charset="0"/>
              </a:rPr>
              <a:t>my</a:t>
            </a:r>
            <a:r>
              <a:rPr lang="en-US" altLang="ja-JP" sz="2000" dirty="0">
                <a:ea typeface="ＭＳ Ｐゴシック" pitchFamily="-83" charset="-128"/>
              </a:rPr>
              <a:t>; search for </a:t>
            </a:r>
            <a:r>
              <a:rPr lang="en-US" altLang="ja-JP" sz="2000" dirty="0">
                <a:latin typeface="Consolas" panose="020B0609020204030204" pitchFamily="49" charset="0"/>
                <a:ea typeface="ＭＳ Ｐゴシック" pitchFamily="-83" charset="-128"/>
                <a:cs typeface="Consolas" panose="020B0609020204030204" pitchFamily="49" charset="0"/>
              </a:rPr>
              <a:t>book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000" dirty="0">
                <a:ea typeface="ＭＳ Ｐゴシック" pitchFamily="-83" charset="-128"/>
              </a:rPr>
              <a:t>Look up </a:t>
            </a:r>
            <a:r>
              <a:rPr lang="en-US" sz="2000" dirty="0">
                <a:latin typeface="Consolas" panose="020B0609020204030204" pitchFamily="49" charset="0"/>
                <a:ea typeface="ＭＳ Ｐゴシック" pitchFamily="-83" charset="-128"/>
                <a:cs typeface="Consolas" panose="020B0609020204030204" pitchFamily="49" charset="0"/>
              </a:rPr>
              <a:t>book</a:t>
            </a:r>
            <a:r>
              <a:rPr lang="en-US" sz="2000" dirty="0">
                <a:ea typeface="ＭＳ Ｐゴシック" pitchFamily="-83" charset="-128"/>
              </a:rPr>
              <a:t>'s file number in FAT table</a:t>
            </a:r>
            <a:endParaRPr lang="en-US" altLang="ja-JP" sz="2000" dirty="0">
              <a:latin typeface="Consolas" panose="020B0609020204030204" pitchFamily="49" charset="0"/>
              <a:ea typeface="ＭＳ Ｐゴシック" pitchFamily="-83" charset="-128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000" dirty="0">
                <a:ea typeface="ＭＳ Ｐゴシック" pitchFamily="-83" charset="-128"/>
              </a:rPr>
              <a:t>Read in first data block for </a:t>
            </a:r>
            <a:r>
              <a:rPr lang="en-US" altLang="ja-JP" sz="2000" dirty="0">
                <a:latin typeface="Consolas" panose="020B0609020204030204" pitchFamily="49" charset="0"/>
                <a:ea typeface="ＭＳ Ｐゴシック" pitchFamily="-83" charset="-128"/>
                <a:cs typeface="Consolas" panose="020B0609020204030204" pitchFamily="49" charset="0"/>
              </a:rPr>
              <a:t>book</a:t>
            </a:r>
            <a:r>
              <a:rPr lang="en-US" altLang="ja-JP" sz="2000" dirty="0">
                <a:ea typeface="ＭＳ Ｐゴシック" pitchFamily="-83" charset="-128"/>
              </a:rPr>
              <a:t> search for </a:t>
            </a:r>
            <a:r>
              <a:rPr lang="en-US" altLang="ja-JP" sz="2000" dirty="0">
                <a:latin typeface="Consolas" panose="020B0609020204030204" pitchFamily="49" charset="0"/>
                <a:ea typeface="ＭＳ Ｐゴシック" pitchFamily="-83" charset="-128"/>
                <a:cs typeface="Consolas" panose="020B0609020204030204" pitchFamily="49" charset="0"/>
              </a:rPr>
              <a:t>count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sz="2000" dirty="0">
                <a:ea typeface="ＭＳ Ｐゴシック" pitchFamily="-83" charset="-128"/>
              </a:rPr>
              <a:t>Look up </a:t>
            </a:r>
            <a:r>
              <a:rPr lang="en-US" sz="2000" dirty="0">
                <a:latin typeface="Consolas" panose="020B0609020204030204" pitchFamily="49" charset="0"/>
                <a:ea typeface="ＭＳ Ｐゴシック" pitchFamily="-83" charset="-128"/>
                <a:cs typeface="Consolas" panose="020B0609020204030204" pitchFamily="49" charset="0"/>
              </a:rPr>
              <a:t>count</a:t>
            </a:r>
            <a:r>
              <a:rPr lang="en-US" sz="2000" dirty="0">
                <a:ea typeface="ＭＳ Ｐゴシック" pitchFamily="-83" charset="-128"/>
              </a:rPr>
              <a:t>'s file number in FAT table</a:t>
            </a:r>
            <a:endParaRPr lang="en-US" sz="800" dirty="0">
              <a:solidFill>
                <a:schemeClr val="hlink"/>
              </a:solidFill>
              <a:latin typeface="Consolas" panose="020B0609020204030204" pitchFamily="49" charset="0"/>
              <a:ea typeface="ＭＳ Ｐゴシック" pitchFamily="-83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4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F3F8-63FA-0F4D-853C-65DD6E081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Security Holes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45DC-0A89-8A4D-846C-9B39FA682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FAT has no notion of access rights</a:t>
            </a:r>
          </a:p>
          <a:p>
            <a:r>
              <a:rPr lang="en-US" dirty="0"/>
              <a:t>Any user can access any file</a:t>
            </a:r>
          </a:p>
          <a:p>
            <a:r>
              <a:rPr lang="en-US" dirty="0"/>
              <a:t>Freely look up file blocks from its number</a:t>
            </a:r>
          </a:p>
        </p:txBody>
      </p:sp>
    </p:spTree>
    <p:extLst>
      <p:ext uri="{BB962C8B-B14F-4D97-AF65-F5344CB8AC3E}">
        <p14:creationId xmlns:p14="http://schemas.microsoft.com/office/powerpoint/2010/main" val="1393479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33F2-EF05-4948-94C9-ADC4434A5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design better file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725B-E362-214A-9B60-CE476ABF6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Helps to know what use cases we are optimizing for</a:t>
            </a:r>
          </a:p>
          <a:p>
            <a:endParaRPr lang="en-US" sz="2400" b="1" dirty="0"/>
          </a:p>
          <a:p>
            <a:r>
              <a:rPr lang="en-US" sz="2400" dirty="0"/>
              <a:t>"Ancient" systems design wisdom:</a:t>
            </a:r>
            <a:br>
              <a:rPr lang="en-US" sz="2400" dirty="0"/>
            </a:br>
            <a:r>
              <a:rPr lang="en-US" sz="2400" i="1" dirty="0"/>
              <a:t>"Optimize for the common case"</a:t>
            </a:r>
          </a:p>
        </p:txBody>
      </p:sp>
    </p:spTree>
    <p:extLst>
      <p:ext uri="{BB962C8B-B14F-4D97-AF65-F5344CB8AC3E}">
        <p14:creationId xmlns:p14="http://schemas.microsoft.com/office/powerpoint/2010/main" val="635810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427AD-F4BD-0B40-AA78-713C2DA5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Characteristics of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0D52C-4273-8746-9054-00999DCA1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95" y="1187388"/>
            <a:ext cx="3757083" cy="120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3FA8EB-FBC3-3B4B-A359-450143B67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67" y="2588153"/>
            <a:ext cx="3705540" cy="2426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A10A0C-3082-8D47-9B62-1A5D908FC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428" y="2588153"/>
            <a:ext cx="3443605" cy="24307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436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&amp; Storage Layers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502446" y="3724126"/>
            <a:ext cx="896921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629446" y="3575155"/>
            <a:ext cx="0" cy="1489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002714" y="3724126"/>
            <a:ext cx="0" cy="1489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99947" y="3873097"/>
            <a:ext cx="202174" cy="1625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4217363" y="3873097"/>
            <a:ext cx="152161" cy="16257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2" name="Straight Connector 31"/>
          <p:cNvCxnSpPr>
            <a:stCxn id="29" idx="3"/>
            <a:endCxn id="30" idx="2"/>
          </p:cNvCxnSpPr>
          <p:nvPr/>
        </p:nvCxnSpPr>
        <p:spPr>
          <a:xfrm>
            <a:off x="4102121" y="3954383"/>
            <a:ext cx="115242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253671" y="3710526"/>
            <a:ext cx="202174" cy="16257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3342533" y="3561555"/>
            <a:ext cx="0" cy="148971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991185" y="1275902"/>
            <a:ext cx="17885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885297" y="3727891"/>
            <a:ext cx="25474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Disks, Flash, Controllers, DMA</a:t>
            </a: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528" y="4150329"/>
            <a:ext cx="752760" cy="613696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82" y="4150328"/>
            <a:ext cx="1464683" cy="1005280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787" y="4460772"/>
            <a:ext cx="785070" cy="606505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542" y="4706028"/>
            <a:ext cx="1157238" cy="56065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768" y="4328253"/>
            <a:ext cx="739024" cy="739024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85" y="4327988"/>
            <a:ext cx="1054533" cy="756081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3054685" y="3235375"/>
            <a:ext cx="4363386" cy="380304"/>
            <a:chOff x="2895600" y="3277435"/>
            <a:chExt cx="5236062" cy="456365"/>
          </a:xfrm>
        </p:grpSpPr>
        <p:sp>
          <p:nvSpPr>
            <p:cNvPr id="40" name="TextBox 39"/>
            <p:cNvSpPr txBox="1"/>
            <p:nvPr/>
          </p:nvSpPr>
          <p:spPr>
            <a:xfrm>
              <a:off x="5053820" y="3329391"/>
              <a:ext cx="3077842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Commands and Data Transfers</a:t>
              </a: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2895600" y="3277435"/>
              <a:ext cx="1816607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I/O Driver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36832" y="2835356"/>
            <a:ext cx="2784291" cy="399323"/>
            <a:chOff x="2994176" y="2797413"/>
            <a:chExt cx="3341149" cy="479187"/>
          </a:xfrm>
        </p:grpSpPr>
        <p:sp>
          <p:nvSpPr>
            <p:cNvPr id="39" name="TextBox 38"/>
            <p:cNvSpPr txBox="1"/>
            <p:nvPr/>
          </p:nvSpPr>
          <p:spPr>
            <a:xfrm>
              <a:off x="5053820" y="2797413"/>
              <a:ext cx="1281505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descriptors</a:t>
              </a: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2994176" y="2820235"/>
              <a:ext cx="1577824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File System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95416" y="2473375"/>
            <a:ext cx="2410263" cy="380304"/>
            <a:chOff x="3184477" y="2363035"/>
            <a:chExt cx="2892316" cy="456365"/>
          </a:xfrm>
        </p:grpSpPr>
        <p:sp>
          <p:nvSpPr>
            <p:cNvPr id="38" name="TextBox 37"/>
            <p:cNvSpPr txBox="1"/>
            <p:nvPr/>
          </p:nvSpPr>
          <p:spPr>
            <a:xfrm>
              <a:off x="5053820" y="2373867"/>
              <a:ext cx="1022973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184477" y="2363035"/>
              <a:ext cx="1235123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 err="1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sz="150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136831" y="2092375"/>
            <a:ext cx="2479722" cy="380304"/>
            <a:chOff x="2994175" y="1905835"/>
            <a:chExt cx="2975666" cy="456365"/>
          </a:xfrm>
        </p:grpSpPr>
        <p:sp>
          <p:nvSpPr>
            <p:cNvPr id="37" name="TextBox 36"/>
            <p:cNvSpPr txBox="1"/>
            <p:nvPr/>
          </p:nvSpPr>
          <p:spPr>
            <a:xfrm>
              <a:off x="5053820" y="1916667"/>
              <a:ext cx="91602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handles</a:t>
              </a: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994175" y="1905835"/>
              <a:ext cx="1577825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Low Level I/O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037339" y="1711375"/>
            <a:ext cx="2607426" cy="380304"/>
            <a:chOff x="2874784" y="1448635"/>
            <a:chExt cx="3128912" cy="456365"/>
          </a:xfrm>
        </p:grpSpPr>
        <p:sp>
          <p:nvSpPr>
            <p:cNvPr id="36" name="TextBox 35"/>
            <p:cNvSpPr txBox="1"/>
            <p:nvPr/>
          </p:nvSpPr>
          <p:spPr>
            <a:xfrm>
              <a:off x="5053820" y="1459467"/>
              <a:ext cx="949876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rgbClr val="3366FF"/>
                  </a:solidFill>
                  <a:latin typeface="Gill Sans" charset="0"/>
                  <a:ea typeface="Gill Sans" charset="0"/>
                  <a:cs typeface="Gill Sans" charset="0"/>
                </a:rPr>
                <a:t>streams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2874784" y="1448635"/>
              <a:ext cx="1816606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76200" tIns="38100" rIns="76200" bIns="3810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High Level I/O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B588680-6C08-4C40-8655-26B69F5DC257}"/>
              </a:ext>
            </a:extLst>
          </p:cNvPr>
          <p:cNvSpPr/>
          <p:nvPr/>
        </p:nvSpPr>
        <p:spPr>
          <a:xfrm>
            <a:off x="2667001" y="2810270"/>
            <a:ext cx="4717504" cy="4985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534259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B677D-DD47-C345-8CEB-A7DE87E6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Characteristics of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13DFF-4C4C-B947-8D92-F2A2E9F6E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files are small</a:t>
            </a:r>
          </a:p>
          <a:p>
            <a:r>
              <a:rPr lang="en-US" dirty="0"/>
              <a:t>Most of the space is occupied by rare, big files</a:t>
            </a:r>
          </a:p>
          <a:p>
            <a:endParaRPr lang="en-US" dirty="0"/>
          </a:p>
          <a:p>
            <a:r>
              <a:rPr lang="en-US" dirty="0"/>
              <a:t>Most file opens are read-only</a:t>
            </a:r>
          </a:p>
          <a:p>
            <a:r>
              <a:rPr lang="en-US" dirty="0"/>
              <a:t>Most files short-lived (e.g., application-specific temporary files)</a:t>
            </a:r>
          </a:p>
          <a:p>
            <a:r>
              <a:rPr lang="en-US" dirty="0"/>
              <a:t>Most file accesses are sequential</a:t>
            </a:r>
          </a:p>
        </p:txBody>
      </p:sp>
    </p:spTree>
    <p:extLst>
      <p:ext uri="{BB962C8B-B14F-4D97-AF65-F5344CB8AC3E}">
        <p14:creationId xmlns:p14="http://schemas.microsoft.com/office/powerpoint/2010/main" val="4281717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29" y="58518"/>
            <a:ext cx="6572250" cy="1104636"/>
          </a:xfrm>
        </p:spPr>
        <p:txBody>
          <a:bodyPr/>
          <a:lstStyle/>
          <a:p>
            <a:r>
              <a:rPr lang="en-US" dirty="0"/>
              <a:t>Unix FFS: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dirty="0"/>
              <a:t> File Structure</a:t>
            </a: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1117090" y="1450321"/>
            <a:ext cx="6909821" cy="380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72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BSD FFS: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dirty="0"/>
              <a:t> File Structure</a:t>
            </a: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1117090" y="1450321"/>
            <a:ext cx="6909821" cy="38001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502031-2008-7242-9329-1AA8BE769E49}"/>
              </a:ext>
            </a:extLst>
          </p:cNvPr>
          <p:cNvSpPr/>
          <p:nvPr/>
        </p:nvSpPr>
        <p:spPr>
          <a:xfrm>
            <a:off x="1539875" y="1323473"/>
            <a:ext cx="1254125" cy="40506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10A20-A15C-B345-9166-5FCC25D7343D}"/>
              </a:ext>
            </a:extLst>
          </p:cNvPr>
          <p:cNvSpPr txBox="1"/>
          <p:nvPr/>
        </p:nvSpPr>
        <p:spPr>
          <a:xfrm>
            <a:off x="2879214" y="1771163"/>
            <a:ext cx="2352842" cy="2605393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333" dirty="0"/>
              <a:t>Array </a:t>
            </a:r>
            <a:r>
              <a:rPr lang="en-US" sz="2333" b="1" dirty="0"/>
              <a:t>on disk </a:t>
            </a:r>
            <a:r>
              <a:rPr lang="en-US" sz="2333" dirty="0"/>
              <a:t>at a well-known block number</a:t>
            </a:r>
          </a:p>
          <a:p>
            <a:endParaRPr lang="en-US" sz="2333" dirty="0"/>
          </a:p>
          <a:p>
            <a:endParaRPr lang="en-US" sz="2333" dirty="0"/>
          </a:p>
          <a:p>
            <a:r>
              <a:rPr lang="en-US" sz="2333" dirty="0"/>
              <a:t>Reserved when disk is formatted</a:t>
            </a:r>
          </a:p>
        </p:txBody>
      </p:sp>
    </p:spTree>
    <p:extLst>
      <p:ext uri="{BB962C8B-B14F-4D97-AF65-F5344CB8AC3E}">
        <p14:creationId xmlns:p14="http://schemas.microsoft.com/office/powerpoint/2010/main" val="384643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Attributes</a:t>
            </a: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1355780" y="1450321"/>
            <a:ext cx="6909821" cy="38001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4234" y="2025570"/>
            <a:ext cx="818533" cy="760622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TextBox 8"/>
          <p:cNvSpPr txBox="1"/>
          <p:nvPr/>
        </p:nvSpPr>
        <p:spPr>
          <a:xfrm>
            <a:off x="840600" y="2959812"/>
            <a:ext cx="3477400" cy="24012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User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Group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9 basic access control bits 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   - UGO x RWX</a:t>
            </a:r>
          </a:p>
          <a:p>
            <a:r>
              <a:rPr lang="en-US" sz="1667" dirty="0" err="1">
                <a:latin typeface="Gill Sans" charset="0"/>
                <a:ea typeface="Gill Sans" charset="0"/>
                <a:cs typeface="Gill Sans" charset="0"/>
              </a:rPr>
              <a:t>Setuid</a:t>
            </a: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 bit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    - execute at owner permissions</a:t>
            </a:r>
            <a:br>
              <a:rPr lang="en-US" sz="1667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      rather than user</a:t>
            </a:r>
          </a:p>
          <a:p>
            <a:r>
              <a:rPr lang="en-US" sz="1667" dirty="0" err="1">
                <a:latin typeface="Gill Sans" charset="0"/>
                <a:ea typeface="Gill Sans" charset="0"/>
                <a:cs typeface="Gill Sans" charset="0"/>
              </a:rPr>
              <a:t>Setgid</a:t>
            </a: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 bit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    - execute at group’s permissions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698221" y="2786192"/>
            <a:ext cx="156014" cy="173620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225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31888"/>
            <a:ext cx="6858000" cy="638175"/>
          </a:xfrm>
        </p:spPr>
        <p:txBody>
          <a:bodyPr>
            <a:normAutofit fontScale="92500"/>
          </a:bodyPr>
          <a:lstStyle/>
          <a:p>
            <a:r>
              <a:rPr lang="en-US" dirty="0"/>
              <a:t>Small files: 12 pointers direct to data blocks</a:t>
            </a: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1355780" y="1838003"/>
            <a:ext cx="6909821" cy="38001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4235" y="3173874"/>
            <a:ext cx="760656" cy="147163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TextBox 8"/>
          <p:cNvSpPr txBox="1"/>
          <p:nvPr/>
        </p:nvSpPr>
        <p:spPr>
          <a:xfrm>
            <a:off x="840600" y="1702235"/>
            <a:ext cx="2461400" cy="1118511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Direct pointers</a:t>
            </a:r>
          </a:p>
          <a:p>
            <a:endParaRPr lang="en-US" sz="1667" dirty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4kB blocks </a:t>
            </a:r>
            <a:r>
              <a:rPr lang="en-US" sz="1667" dirty="0">
                <a:latin typeface="Gill Sans" charset="0"/>
                <a:ea typeface="Gill Sans" charset="0"/>
                <a:cs typeface="Gill Sans" charset="0"/>
                <a:sym typeface="Symbol" panose="05050102010706020507" pitchFamily="18" charset="2"/>
              </a:rPr>
              <a:t> </a:t>
            </a: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sufficient for files up to 48KB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921000" y="2800682"/>
            <a:ext cx="933235" cy="373193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Screen Shot 2014-10-21 at 1.40.3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055" y="3447665"/>
            <a:ext cx="3576946" cy="2216556"/>
          </a:xfrm>
          <a:prstGeom prst="rect">
            <a:avLst/>
          </a:prstGeom>
          <a:ln>
            <a:solidFill>
              <a:srgbClr val="008000"/>
            </a:solidFill>
          </a:ln>
        </p:spPr>
      </p:pic>
      <p:sp>
        <p:nvSpPr>
          <p:cNvPr id="13" name="Rectangle 12"/>
          <p:cNvSpPr/>
          <p:nvPr/>
        </p:nvSpPr>
        <p:spPr>
          <a:xfrm>
            <a:off x="5325939" y="3715152"/>
            <a:ext cx="1722725" cy="1471638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9419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74092"/>
            <a:ext cx="6858000" cy="638175"/>
          </a:xfrm>
        </p:spPr>
        <p:txBody>
          <a:bodyPr>
            <a:normAutofit/>
          </a:bodyPr>
          <a:lstStyle/>
          <a:p>
            <a:r>
              <a:rPr lang="en-US" sz="2400" dirty="0"/>
              <a:t>Large files: 1,2,3 level indirect pointers</a:t>
            </a:r>
          </a:p>
        </p:txBody>
      </p:sp>
      <p:pic>
        <p:nvPicPr>
          <p:cNvPr id="7" name="Content Placeholder 3" descr="FFS.pdf"/>
          <p:cNvPicPr>
            <a:picLocks noChangeAspect="1"/>
          </p:cNvPicPr>
          <p:nvPr/>
        </p:nvPicPr>
        <p:blipFill>
          <a:blip r:embed="rId2"/>
          <a:srcRect l="-12131" r="-12131"/>
          <a:stretch>
            <a:fillRect/>
          </a:stretch>
        </p:blipFill>
        <p:spPr>
          <a:xfrm>
            <a:off x="1355780" y="1597373"/>
            <a:ext cx="6909821" cy="380013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4235" y="4371811"/>
            <a:ext cx="760656" cy="438184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" name="TextBox 8"/>
          <p:cNvSpPr txBox="1"/>
          <p:nvPr/>
        </p:nvSpPr>
        <p:spPr>
          <a:xfrm>
            <a:off x="840600" y="1461605"/>
            <a:ext cx="2778900" cy="1888146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Indirect pointers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  - point to a disk block 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     containing only pointers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  - 4 kB blocks =&gt; 1024 </a:t>
            </a:r>
            <a:r>
              <a:rPr lang="en-US" sz="1667" dirty="0" err="1">
                <a:latin typeface="Gill Sans" charset="0"/>
                <a:ea typeface="Gill Sans" charset="0"/>
                <a:cs typeface="Gill Sans" charset="0"/>
              </a:rPr>
              <a:t>ptrs</a:t>
            </a:r>
            <a:endParaRPr lang="en-US" sz="1667" dirty="0">
              <a:latin typeface="Gill Sans" charset="0"/>
              <a:ea typeface="Gill Sans" charset="0"/>
              <a:cs typeface="Gill Sans" charset="0"/>
            </a:endParaRP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     =&gt; 4 MB @ level 2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     =&gt; 4 GB @ level 3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     =&gt; 4 TB @ level 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00" y="2846599"/>
            <a:ext cx="718466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48 KB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55880" y="3281376"/>
            <a:ext cx="763351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+4 MB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98627" y="3945772"/>
            <a:ext cx="755335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+4 GB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30687" y="5089731"/>
            <a:ext cx="699743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+4 TB</a:t>
            </a:r>
          </a:p>
        </p:txBody>
      </p:sp>
      <p:pic>
        <p:nvPicPr>
          <p:cNvPr id="19" name="Picture 18" descr="Screen Shot 2014-10-21 at 1.50.13 P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56" y="3685598"/>
            <a:ext cx="2691213" cy="2062331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624853" y="4032839"/>
            <a:ext cx="1071861" cy="1342340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3048000" y="3322052"/>
            <a:ext cx="806235" cy="1049759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427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5B36-8E86-FD43-83AD-728A2349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A9AE-60FB-1543-BAF0-EB8E0932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Origin of the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3000" dirty="0"/>
              <a:t> concept still used in modern Linux filesystems (e.g., ext4)</a:t>
            </a:r>
          </a:p>
          <a:p>
            <a:r>
              <a:rPr lang="en-US" sz="3000" dirty="0"/>
              <a:t>File number is index into </a:t>
            </a:r>
            <a:r>
              <a:rPr lang="en-US" sz="3000" b="1" dirty="0" err="1"/>
              <a:t>inode</a:t>
            </a:r>
            <a:r>
              <a:rPr lang="en-US" sz="3000" b="1" dirty="0"/>
              <a:t> array</a:t>
            </a:r>
          </a:p>
          <a:p>
            <a:endParaRPr lang="en-US" sz="3000" b="1" dirty="0"/>
          </a:p>
          <a:p>
            <a:r>
              <a:rPr lang="en-US" sz="3000" dirty="0"/>
              <a:t>Multi-Level Index Structure</a:t>
            </a:r>
          </a:p>
          <a:p>
            <a:pPr lvl="1"/>
            <a:r>
              <a:rPr lang="en-US" sz="2667" dirty="0"/>
              <a:t>Great for small to large files</a:t>
            </a:r>
          </a:p>
          <a:p>
            <a:pPr lvl="1"/>
            <a:r>
              <a:rPr lang="en-US" sz="2667" dirty="0"/>
              <a:t>Asymmetric tree with </a:t>
            </a:r>
            <a:r>
              <a:rPr lang="en-US" sz="2667" i="1" dirty="0"/>
              <a:t>fixed-size</a:t>
            </a:r>
            <a:r>
              <a:rPr lang="en-US" sz="2667" dirty="0"/>
              <a:t> blocks	</a:t>
            </a:r>
          </a:p>
        </p:txBody>
      </p:sp>
    </p:spTree>
    <p:extLst>
      <p:ext uri="{BB962C8B-B14F-4D97-AF65-F5344CB8AC3E}">
        <p14:creationId xmlns:p14="http://schemas.microsoft.com/office/powerpoint/2010/main" val="11175738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45B36-8E86-FD43-83AD-728A2349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A9AE-60FB-1543-BAF0-EB8E0932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Metadata associated with file itself (in </a:t>
            </a:r>
            <a:r>
              <a:rPr lang="en-US" sz="3000" dirty="0" err="1"/>
              <a:t>inode</a:t>
            </a:r>
            <a:r>
              <a:rPr lang="en-US" sz="3000" dirty="0"/>
              <a:t>) rather than its directory mapping</a:t>
            </a:r>
          </a:p>
          <a:p>
            <a:pPr lvl="1"/>
            <a:r>
              <a:rPr lang="en-US" sz="2667" dirty="0"/>
              <a:t>Enables hard/soft links</a:t>
            </a:r>
          </a:p>
          <a:p>
            <a:r>
              <a:rPr lang="en-US" sz="3000" dirty="0"/>
              <a:t>Locality heuristics for HDDs</a:t>
            </a:r>
          </a:p>
          <a:p>
            <a:pPr lvl="1"/>
            <a:r>
              <a:rPr lang="en-US" sz="2333" dirty="0"/>
              <a:t>Keep blocks from same file in same physical region of disk to minimize seek, rotational delay</a:t>
            </a:r>
          </a:p>
          <a:p>
            <a:pPr lvl="1"/>
            <a:r>
              <a:rPr lang="en-US" sz="2333" dirty="0"/>
              <a:t>Same for files in same directory</a:t>
            </a:r>
          </a:p>
          <a:p>
            <a:pPr lvl="1"/>
            <a:r>
              <a:rPr lang="en-US" sz="2333" dirty="0"/>
              <a:t>Arguably less significant in age of SSDs	</a:t>
            </a:r>
          </a:p>
        </p:txBody>
      </p:sp>
    </p:spTree>
    <p:extLst>
      <p:ext uri="{BB962C8B-B14F-4D97-AF65-F5344CB8AC3E}">
        <p14:creationId xmlns:p14="http://schemas.microsoft.com/office/powerpoint/2010/main" val="2289597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082" y="0"/>
            <a:ext cx="7429500" cy="929105"/>
          </a:xfrm>
        </p:spPr>
        <p:txBody>
          <a:bodyPr>
            <a:normAutofit/>
          </a:bodyPr>
          <a:lstStyle/>
          <a:p>
            <a:r>
              <a:rPr lang="en-US" dirty="0"/>
              <a:t>FFS First Fit Block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821508"/>
            <a:ext cx="6858000" cy="1270500"/>
          </a:xfrm>
        </p:spPr>
        <p:txBody>
          <a:bodyPr>
            <a:noAutofit/>
          </a:bodyPr>
          <a:lstStyle/>
          <a:p>
            <a:r>
              <a:rPr lang="en-US" sz="1800" dirty="0"/>
              <a:t>Fills in the small holes at the start of block group</a:t>
            </a:r>
          </a:p>
          <a:p>
            <a:r>
              <a:rPr lang="en-US" sz="1800" dirty="0"/>
              <a:t>Avoids fragmentation, leaves contiguous free space at end</a:t>
            </a:r>
          </a:p>
        </p:txBody>
      </p:sp>
      <p:pic>
        <p:nvPicPr>
          <p:cNvPr id="7" name="Picture 6" descr="Screen Shot 2014-10-23 at 8.46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42" y="2343261"/>
            <a:ext cx="6528940" cy="1211495"/>
          </a:xfrm>
          <a:prstGeom prst="rect">
            <a:avLst/>
          </a:prstGeom>
        </p:spPr>
      </p:pic>
      <p:pic>
        <p:nvPicPr>
          <p:cNvPr id="8" name="Picture 7" descr="Screen Shot 2014-10-23 at 8.46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642" y="703600"/>
            <a:ext cx="6364260" cy="1506403"/>
          </a:xfrm>
          <a:prstGeom prst="rect">
            <a:avLst/>
          </a:prstGeom>
        </p:spPr>
      </p:pic>
      <p:pic>
        <p:nvPicPr>
          <p:cNvPr id="9" name="Picture 8" descr="Screen Shot 2014-10-23 at 8.46.5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56" y="3614743"/>
            <a:ext cx="6532426" cy="11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3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97C5-5D25-0E47-ABC6-A76A3C5B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8B414-7FAE-1047-80AC-4BB4C733B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stem Font Regular"/>
              <a:buChar char="+"/>
            </a:pPr>
            <a:r>
              <a:rPr lang="en-US" sz="2400" dirty="0"/>
              <a:t>Efficient storage for large and small files</a:t>
            </a:r>
          </a:p>
          <a:p>
            <a:pPr>
              <a:buFont typeface="System Font Regular"/>
              <a:buChar char="+"/>
            </a:pPr>
            <a:r>
              <a:rPr lang="en-US" sz="2400" dirty="0"/>
              <a:t>Locality for both file contents and metadata</a:t>
            </a:r>
          </a:p>
          <a:p>
            <a:endParaRPr lang="en-US" sz="2400" dirty="0"/>
          </a:p>
          <a:p>
            <a:pPr>
              <a:buFont typeface="System Font Regular"/>
              <a:buChar char="-"/>
            </a:pPr>
            <a:r>
              <a:rPr lang="en-US" sz="2400" dirty="0"/>
              <a:t>Inefficient for tiny files</a:t>
            </a:r>
          </a:p>
          <a:p>
            <a:pPr lvl="1"/>
            <a:r>
              <a:rPr lang="en-US" sz="2000" dirty="0"/>
              <a:t>E.g., a one-byte file requires 8KB of space on disk:</a:t>
            </a:r>
            <a:br>
              <a:rPr lang="en-US" sz="2000" dirty="0"/>
            </a:br>
            <a:r>
              <a:rPr lang="en-US" sz="2000" dirty="0" err="1"/>
              <a:t>inode</a:t>
            </a:r>
            <a:r>
              <a:rPr lang="en-US" sz="2000" dirty="0"/>
              <a:t> and data block</a:t>
            </a:r>
          </a:p>
          <a:p>
            <a:pPr>
              <a:buFont typeface="System Font Regular"/>
              <a:buChar char="-"/>
            </a:pPr>
            <a:r>
              <a:rPr lang="en-US" sz="2400" dirty="0"/>
              <a:t>Inefficient encoding for contiguous ranges of blocks belonging to same file (e.g. blocks 4815 – 162342)</a:t>
            </a:r>
          </a:p>
        </p:txBody>
      </p:sp>
    </p:spTree>
    <p:extLst>
      <p:ext uri="{BB962C8B-B14F-4D97-AF65-F5344CB8AC3E}">
        <p14:creationId xmlns:p14="http://schemas.microsoft.com/office/powerpoint/2010/main" val="3630402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9317-F914-F14B-B442-7560278C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at Different Layers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C281B9-EC3F-E147-AE09-3F0DF4375FA6}"/>
              </a:ext>
            </a:extLst>
          </p:cNvPr>
          <p:cNvSpPr txBox="1"/>
          <p:nvPr/>
        </p:nvSpPr>
        <p:spPr>
          <a:xfrm>
            <a:off x="950904" y="1166797"/>
            <a:ext cx="1684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I/O API and</a:t>
            </a:r>
          </a:p>
          <a:p>
            <a:pPr algn="ctr"/>
            <a:r>
              <a:rPr lang="en-US" sz="2000" b="1" dirty="0" err="1"/>
              <a:t>syscalls</a:t>
            </a:r>
            <a:endParaRPr lang="en-US" sz="2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CE3040-ED84-6F4E-8171-9D876E574A4A}"/>
              </a:ext>
            </a:extLst>
          </p:cNvPr>
          <p:cNvCxnSpPr/>
          <p:nvPr/>
        </p:nvCxnSpPr>
        <p:spPr>
          <a:xfrm>
            <a:off x="950904" y="1859295"/>
            <a:ext cx="7058526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7C8AA6B-9801-B142-BEE8-10AF559F951E}"/>
              </a:ext>
            </a:extLst>
          </p:cNvPr>
          <p:cNvSpPr/>
          <p:nvPr/>
        </p:nvSpPr>
        <p:spPr>
          <a:xfrm>
            <a:off x="2822483" y="1224264"/>
            <a:ext cx="2232526" cy="454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b="1" dirty="0"/>
              <a:t>Variable-Size Buffer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29C8AF-6F20-A440-83BF-59935AA1BA51}"/>
              </a:ext>
            </a:extLst>
          </p:cNvPr>
          <p:cNvSpPr txBox="1"/>
          <p:nvPr/>
        </p:nvSpPr>
        <p:spPr>
          <a:xfrm>
            <a:off x="950904" y="2120999"/>
            <a:ext cx="16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File System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2D2F08-08AE-3149-ABBB-7E14CF48F8CE}"/>
              </a:ext>
            </a:extLst>
          </p:cNvPr>
          <p:cNvCxnSpPr/>
          <p:nvPr/>
        </p:nvCxnSpPr>
        <p:spPr>
          <a:xfrm>
            <a:off x="950904" y="2709651"/>
            <a:ext cx="7058526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F43210-7E5F-7A46-8F49-3AAC9E2E86C1}"/>
              </a:ext>
            </a:extLst>
          </p:cNvPr>
          <p:cNvSpPr/>
          <p:nvPr/>
        </p:nvSpPr>
        <p:spPr>
          <a:xfrm>
            <a:off x="2822482" y="2074621"/>
            <a:ext cx="2553369" cy="4545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b="1" dirty="0"/>
              <a:t>Block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7C51AB-7D9D-804A-9539-FC9DB3699215}"/>
              </a:ext>
            </a:extLst>
          </p:cNvPr>
          <p:cNvSpPr txBox="1"/>
          <p:nvPr/>
        </p:nvSpPr>
        <p:spPr>
          <a:xfrm>
            <a:off x="5563009" y="1955635"/>
            <a:ext cx="1684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Logical Index,</a:t>
            </a:r>
            <a:br>
              <a:rPr lang="en-US" sz="2000" i="1" dirty="0"/>
            </a:br>
            <a:r>
              <a:rPr lang="en-US" sz="2000" i="1" dirty="0"/>
              <a:t>Typically 4 KB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4B9164-3FCF-AA40-9FF5-3A99DA56880F}"/>
              </a:ext>
            </a:extLst>
          </p:cNvPr>
          <p:cNvSpPr txBox="1"/>
          <p:nvPr/>
        </p:nvSpPr>
        <p:spPr>
          <a:xfrm>
            <a:off x="950903" y="3213759"/>
            <a:ext cx="1684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Hardware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79FC16-6DE6-6846-8709-56783F718E16}"/>
              </a:ext>
            </a:extLst>
          </p:cNvPr>
          <p:cNvSpPr txBox="1"/>
          <p:nvPr/>
        </p:nvSpPr>
        <p:spPr>
          <a:xfrm>
            <a:off x="5415954" y="1247310"/>
            <a:ext cx="1978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Memory Address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D9AEE8-6A8E-AC40-BB87-05F92ADBBA42}"/>
              </a:ext>
            </a:extLst>
          </p:cNvPr>
          <p:cNvGrpSpPr/>
          <p:nvPr/>
        </p:nvGrpSpPr>
        <p:grpSpPr>
          <a:xfrm>
            <a:off x="2421430" y="2955505"/>
            <a:ext cx="1938421" cy="2183054"/>
            <a:chOff x="1973179" y="4299284"/>
            <a:chExt cx="2326105" cy="261966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74D11F-CC1F-E545-8B26-B9FC47CE7E64}"/>
                </a:ext>
              </a:extLst>
            </p:cNvPr>
            <p:cNvSpPr txBox="1"/>
            <p:nvPr/>
          </p:nvSpPr>
          <p:spPr>
            <a:xfrm>
              <a:off x="2229851" y="6500294"/>
              <a:ext cx="1716507" cy="418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7" b="1" dirty="0"/>
                <a:t>HDD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590CD5-7D22-A142-870B-6320360EC8E1}"/>
                </a:ext>
              </a:extLst>
            </p:cNvPr>
            <p:cNvSpPr/>
            <p:nvPr/>
          </p:nvSpPr>
          <p:spPr>
            <a:xfrm>
              <a:off x="2229851" y="4833768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67" b="1" dirty="0"/>
                <a:t>Sector(s)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744DDB-748C-CD41-9D9B-B9B27D70C5A4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9D814C-23EF-E24E-9EAE-88657C9D2FE9}"/>
                </a:ext>
              </a:extLst>
            </p:cNvPr>
            <p:cNvSpPr txBox="1"/>
            <p:nvPr/>
          </p:nvSpPr>
          <p:spPr>
            <a:xfrm>
              <a:off x="2277977" y="5712356"/>
              <a:ext cx="1716507" cy="701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Physical Index,</a:t>
              </a:r>
            </a:p>
            <a:p>
              <a:pPr algn="ctr"/>
              <a:r>
                <a:rPr lang="en-US" sz="1600" i="1" dirty="0"/>
                <a:t>512B or 4KB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5FA151-3AC9-1B4F-8966-463320ECE043}"/>
              </a:ext>
            </a:extLst>
          </p:cNvPr>
          <p:cNvGrpSpPr/>
          <p:nvPr/>
        </p:nvGrpSpPr>
        <p:grpSpPr>
          <a:xfrm>
            <a:off x="4705759" y="2955505"/>
            <a:ext cx="1938421" cy="2183054"/>
            <a:chOff x="1973179" y="4299284"/>
            <a:chExt cx="2326105" cy="261966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5B97E9-BECA-B841-9D33-5EC131501DB9}"/>
                </a:ext>
              </a:extLst>
            </p:cNvPr>
            <p:cNvSpPr txBox="1"/>
            <p:nvPr/>
          </p:nvSpPr>
          <p:spPr>
            <a:xfrm>
              <a:off x="2229851" y="6500294"/>
              <a:ext cx="1716507" cy="418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67" b="1" dirty="0"/>
                <a:t>SSD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166673-3364-154C-B1E7-081360DE6EBD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F6FB75-BE1A-3F41-A266-B408FADFBAD7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340507" y="2551793"/>
            <a:ext cx="0" cy="8491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16DB82-1F16-E345-B5BC-3477C210FD6C}"/>
              </a:ext>
            </a:extLst>
          </p:cNvPr>
          <p:cNvSpPr/>
          <p:nvPr/>
        </p:nvSpPr>
        <p:spPr>
          <a:xfrm>
            <a:off x="4738344" y="3054416"/>
            <a:ext cx="1873248" cy="325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Flash Trans. Layer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91AC93-4866-E442-84BA-7331AD82BA95}"/>
              </a:ext>
            </a:extLst>
          </p:cNvPr>
          <p:cNvCxnSpPr>
            <a:cxnSpLocks/>
          </p:cNvCxnSpPr>
          <p:nvPr/>
        </p:nvCxnSpPr>
        <p:spPr>
          <a:xfrm>
            <a:off x="5071717" y="2553256"/>
            <a:ext cx="0" cy="5011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6B70EA5-993C-4A44-8AE5-C0401132F0B0}"/>
              </a:ext>
            </a:extLst>
          </p:cNvPr>
          <p:cNvSpPr/>
          <p:nvPr/>
        </p:nvSpPr>
        <p:spPr>
          <a:xfrm>
            <a:off x="4738344" y="3665201"/>
            <a:ext cx="1873248" cy="4545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b="1" dirty="0"/>
              <a:t>Phys. Block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3E43DF-201C-DE4B-A51F-6ED0A3671BAC}"/>
              </a:ext>
            </a:extLst>
          </p:cNvPr>
          <p:cNvSpPr txBox="1"/>
          <p:nvPr/>
        </p:nvSpPr>
        <p:spPr>
          <a:xfrm>
            <a:off x="6676765" y="3766886"/>
            <a:ext cx="1546561" cy="60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7" i="1" dirty="0"/>
              <a:t>Phys Index., 4KB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3C9554-0E1A-C844-AD77-322A3F294437}"/>
              </a:ext>
            </a:extLst>
          </p:cNvPr>
          <p:cNvCxnSpPr>
            <a:cxnSpLocks/>
          </p:cNvCxnSpPr>
          <p:nvPr/>
        </p:nvCxnSpPr>
        <p:spPr>
          <a:xfrm flipH="1">
            <a:off x="4919652" y="3391304"/>
            <a:ext cx="175458" cy="2974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FA2F3D-2493-1949-BA23-2F4A17F584B7}"/>
              </a:ext>
            </a:extLst>
          </p:cNvPr>
          <p:cNvCxnSpPr>
            <a:cxnSpLocks/>
          </p:cNvCxnSpPr>
          <p:nvPr/>
        </p:nvCxnSpPr>
        <p:spPr>
          <a:xfrm>
            <a:off x="5830379" y="3384968"/>
            <a:ext cx="334209" cy="3037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339EC1-3E50-1044-BBF3-6E5A237FB616}"/>
              </a:ext>
            </a:extLst>
          </p:cNvPr>
          <p:cNvCxnSpPr>
            <a:cxnSpLocks/>
          </p:cNvCxnSpPr>
          <p:nvPr/>
        </p:nvCxnSpPr>
        <p:spPr>
          <a:xfrm flipH="1">
            <a:off x="5484471" y="3390431"/>
            <a:ext cx="23393" cy="3131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5722E33-A3BF-AA42-9372-C3F05E233157}"/>
              </a:ext>
            </a:extLst>
          </p:cNvPr>
          <p:cNvSpPr/>
          <p:nvPr/>
        </p:nvSpPr>
        <p:spPr>
          <a:xfrm>
            <a:off x="2735587" y="3487802"/>
            <a:ext cx="1430423" cy="4545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b="1" dirty="0"/>
              <a:t>Sector(s)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7E2C71F-3D30-2A4E-A155-AC535206306F}"/>
              </a:ext>
            </a:extLst>
          </p:cNvPr>
          <p:cNvSpPr/>
          <p:nvPr/>
        </p:nvSpPr>
        <p:spPr>
          <a:xfrm>
            <a:off x="2862587" y="3614802"/>
            <a:ext cx="1430423" cy="45452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b="1" dirty="0"/>
              <a:t>Sector(s)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F3A38BB-B65C-5743-8163-9602436DED10}"/>
              </a:ext>
            </a:extLst>
          </p:cNvPr>
          <p:cNvSpPr/>
          <p:nvPr/>
        </p:nvSpPr>
        <p:spPr>
          <a:xfrm>
            <a:off x="4738344" y="4223063"/>
            <a:ext cx="1873248" cy="454527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67" b="1" dirty="0"/>
              <a:t>Erasure Page</a:t>
            </a:r>
          </a:p>
        </p:txBody>
      </p:sp>
    </p:spTree>
    <p:extLst>
      <p:ext uri="{BB962C8B-B14F-4D97-AF65-F5344CB8AC3E}">
        <p14:creationId xmlns:p14="http://schemas.microsoft.com/office/powerpoint/2010/main" val="3498529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C181-1603-BE49-B6E6-FC7CF2ED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9D61F-F79E-9E4B-A14B-52EF342F8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File System maps files and directories onto blocks within persistent storage</a:t>
            </a:r>
          </a:p>
          <a:p>
            <a:r>
              <a:rPr lang="en-US" sz="3000" dirty="0"/>
              <a:t>FAT: File number indexes into simple table, find blocks by traversing linked list</a:t>
            </a:r>
          </a:p>
          <a:p>
            <a:r>
              <a:rPr lang="en-US" sz="3000" dirty="0"/>
              <a:t>FFS Key Innovation: </a:t>
            </a:r>
            <a:r>
              <a:rPr lang="en-US" sz="30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3000" dirty="0"/>
              <a:t> file index structure</a:t>
            </a:r>
          </a:p>
          <a:p>
            <a:pPr lvl="1"/>
            <a:r>
              <a:rPr lang="en-US" sz="2667" dirty="0"/>
              <a:t>Asymmetric, multi-level tree</a:t>
            </a:r>
          </a:p>
          <a:p>
            <a:pPr lvl="1"/>
            <a:r>
              <a:rPr lang="en-US" sz="2667" dirty="0"/>
              <a:t>One block per leaf of tree</a:t>
            </a:r>
          </a:p>
        </p:txBody>
      </p:sp>
    </p:spTree>
    <p:extLst>
      <p:ext uri="{BB962C8B-B14F-4D97-AF65-F5344CB8AC3E}">
        <p14:creationId xmlns:p14="http://schemas.microsoft.com/office/powerpoint/2010/main" val="5313494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E0B5AC-42C1-714B-98F3-A37824CE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9DFCF9-7FC4-4248-9628-E9A6D23D1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304800"/>
            <a:ext cx="7912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68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More on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606" y="1417844"/>
            <a:ext cx="6139542" cy="4760042"/>
          </a:xfrm>
        </p:spPr>
        <p:txBody>
          <a:bodyPr>
            <a:normAutofit/>
          </a:bodyPr>
          <a:lstStyle/>
          <a:p>
            <a:r>
              <a:rPr lang="en-US" sz="2400" dirty="0"/>
              <a:t>Directories are just </a:t>
            </a:r>
            <a:r>
              <a:rPr lang="en-US" sz="2400" b="1" dirty="0"/>
              <a:t>specialized files</a:t>
            </a:r>
            <a:endParaRPr lang="en-US" sz="2400" dirty="0"/>
          </a:p>
          <a:p>
            <a:r>
              <a:rPr lang="en-US" sz="2400" dirty="0"/>
              <a:t>Contents: </a:t>
            </a:r>
            <a:r>
              <a:rPr lang="en-US" sz="2400" b="1" dirty="0"/>
              <a:t>List of pairs</a:t>
            </a:r>
            <a:br>
              <a:rPr lang="en-US" sz="2400" b="1" dirty="0"/>
            </a:br>
            <a:r>
              <a:rPr lang="en-US" sz="2400" b="1" dirty="0"/>
              <a:t>	&lt;file name, file number&gt;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libc</a:t>
            </a:r>
            <a:r>
              <a:rPr lang="en-US" sz="2400" dirty="0"/>
              <a:t> support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DIR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opendir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const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char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4453" y="3579787"/>
            <a:ext cx="693418" cy="55963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6185465" y="1754880"/>
            <a:ext cx="510940" cy="486642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Snip Single Corner Rectangle 8"/>
          <p:cNvSpPr/>
          <p:nvPr/>
        </p:nvSpPr>
        <p:spPr>
          <a:xfrm>
            <a:off x="6647742" y="2721337"/>
            <a:ext cx="510940" cy="486642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Snip Single Corner Rectangle 9"/>
          <p:cNvSpPr/>
          <p:nvPr/>
        </p:nvSpPr>
        <p:spPr>
          <a:xfrm>
            <a:off x="5426993" y="2721337"/>
            <a:ext cx="510940" cy="486642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28884" y="1417844"/>
            <a:ext cx="652743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67" dirty="0" err="1">
                <a:latin typeface="Consolas" charset="0"/>
                <a:ea typeface="Consolas" charset="0"/>
                <a:cs typeface="Consolas" charset="0"/>
              </a:rPr>
              <a:t>usr</a:t>
            </a:r>
            <a:endParaRPr lang="en-US" sz="1667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0180" y="2404624"/>
            <a:ext cx="1471878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67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/lib4.3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23001" y="4175080"/>
            <a:ext cx="1939955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67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/lib4.3/foo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255326" y="1864374"/>
            <a:ext cx="441079" cy="856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94453" y="3001157"/>
            <a:ext cx="160546" cy="57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625864" y="2113035"/>
            <a:ext cx="629463" cy="6083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712417" y="2321468"/>
            <a:ext cx="1120820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67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/lib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70994" y="3128157"/>
            <a:ext cx="1231153" cy="5786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03200" y="3730580"/>
            <a:ext cx="1588897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1667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1667" dirty="0">
                <a:latin typeface="Consolas" charset="0"/>
                <a:ea typeface="Consolas" charset="0"/>
                <a:cs typeface="Consolas" charset="0"/>
              </a:rPr>
              <a:t>/lib/foo</a:t>
            </a:r>
          </a:p>
        </p:txBody>
      </p:sp>
    </p:spTree>
    <p:extLst>
      <p:ext uri="{BB962C8B-B14F-4D97-AF65-F5344CB8AC3E}">
        <p14:creationId xmlns:p14="http://schemas.microsoft.com/office/powerpoint/2010/main" val="1451917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124" y="47764"/>
            <a:ext cx="6572250" cy="1104636"/>
          </a:xfrm>
        </p:spPr>
        <p:txBody>
          <a:bodyPr/>
          <a:lstStyle/>
          <a:p>
            <a:r>
              <a:rPr lang="en-US" dirty="0"/>
              <a:t>Large Directories: B Trees</a:t>
            </a:r>
          </a:p>
        </p:txBody>
      </p:sp>
      <p:pic>
        <p:nvPicPr>
          <p:cNvPr id="4" name="Content Placeholder 3" descr="XFSDir.pdf"/>
          <p:cNvPicPr>
            <a:picLocks noGrp="1" noChangeAspect="1"/>
          </p:cNvPicPr>
          <p:nvPr>
            <p:ph idx="1"/>
          </p:nvPr>
        </p:nvPicPr>
        <p:blipFill>
          <a:blip r:embed="rId2"/>
          <a:srcRect t="-18913" b="-18913"/>
          <a:stretch>
            <a:fillRect/>
          </a:stretch>
        </p:blipFill>
        <p:spPr>
          <a:xfrm>
            <a:off x="732855" y="1152400"/>
            <a:ext cx="7649145" cy="4206735"/>
          </a:xfrm>
        </p:spPr>
      </p:pic>
    </p:spTree>
    <p:extLst>
      <p:ext uri="{BB962C8B-B14F-4D97-AF65-F5344CB8AC3E}">
        <p14:creationId xmlns:p14="http://schemas.microsoft.com/office/powerpoint/2010/main" val="378012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20E4-A8F6-984D-999F-7E662CC0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675BE-F33E-B54D-BD54-C98983CB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7" dirty="0"/>
              <a:t>Balanced trees suitable for storing on disk</a:t>
            </a:r>
          </a:p>
          <a:p>
            <a:r>
              <a:rPr lang="en-US" sz="2667" dirty="0"/>
              <a:t>Like balanced binary tree, but many more than 2 children</a:t>
            </a:r>
          </a:p>
          <a:p>
            <a:r>
              <a:rPr lang="en-US" sz="2667" dirty="0"/>
              <a:t>Why? Remember we read/write in </a:t>
            </a:r>
            <a:r>
              <a:rPr lang="en-US" sz="2667" i="1" dirty="0"/>
              <a:t>blocks</a:t>
            </a:r>
            <a:endParaRPr lang="en-US" sz="2667" dirty="0"/>
          </a:p>
          <a:p>
            <a:pPr lvl="1"/>
            <a:r>
              <a:rPr lang="en-US" sz="2333" dirty="0"/>
              <a:t>Make node roughly size of a block – manipulate in one disk operation</a:t>
            </a:r>
          </a:p>
          <a:p>
            <a:pPr lvl="1"/>
            <a:r>
              <a:rPr lang="en-US" sz="2333" dirty="0"/>
              <a:t>Sorted list of child nodes for each internal node of tree</a:t>
            </a:r>
          </a:p>
        </p:txBody>
      </p:sp>
    </p:spTree>
    <p:extLst>
      <p:ext uri="{BB962C8B-B14F-4D97-AF65-F5344CB8AC3E}">
        <p14:creationId xmlns:p14="http://schemas.microsoft.com/office/powerpoint/2010/main" val="30165019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850C-578A-2A4D-9E46-E43A4743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Technology File System (NTFS)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8D0AC-E86B-3C4A-9AB7-2684B98A5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on modern Windows systems</a:t>
            </a:r>
          </a:p>
          <a:p>
            <a:r>
              <a:rPr lang="en-US" dirty="0"/>
              <a:t>Instead of FAT or </a:t>
            </a:r>
            <a:r>
              <a:rPr lang="en-US" dirty="0" err="1"/>
              <a:t>inode</a:t>
            </a:r>
            <a:r>
              <a:rPr lang="en-US" dirty="0"/>
              <a:t> array: Master File Table</a:t>
            </a:r>
          </a:p>
          <a:p>
            <a:pPr lvl="1"/>
            <a:r>
              <a:rPr lang="en-US" dirty="0"/>
              <a:t>Max 1 KB size for each table entry</a:t>
            </a:r>
          </a:p>
          <a:p>
            <a:r>
              <a:rPr lang="en-US" dirty="0"/>
              <a:t>Each entry in MFT contains metadata plus</a:t>
            </a:r>
          </a:p>
          <a:p>
            <a:pPr lvl="1"/>
            <a:r>
              <a:rPr lang="en-US" b="1" dirty="0"/>
              <a:t>File's data directly (for small files)</a:t>
            </a:r>
          </a:p>
          <a:p>
            <a:pPr lvl="1"/>
            <a:r>
              <a:rPr lang="en-US" dirty="0"/>
              <a:t>A list of </a:t>
            </a:r>
            <a:r>
              <a:rPr lang="en-US" i="1" dirty="0"/>
              <a:t>extents </a:t>
            </a:r>
            <a:r>
              <a:rPr lang="en-US" dirty="0"/>
              <a:t>(start block, size) for file's data</a:t>
            </a:r>
          </a:p>
          <a:p>
            <a:pPr lvl="1"/>
            <a:r>
              <a:rPr lang="en-US" dirty="0"/>
              <a:t>For big files: pointers to other MFT entries with </a:t>
            </a:r>
            <a:r>
              <a:rPr lang="en-US" i="1" dirty="0"/>
              <a:t>more</a:t>
            </a:r>
            <a:r>
              <a:rPr lang="en-US" dirty="0"/>
              <a:t> extent lists</a:t>
            </a:r>
          </a:p>
        </p:txBody>
      </p:sp>
    </p:spTree>
    <p:extLst>
      <p:ext uri="{BB962C8B-B14F-4D97-AF65-F5344CB8AC3E}">
        <p14:creationId xmlns:p14="http://schemas.microsoft.com/office/powerpoint/2010/main" val="13191977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Small File</a:t>
            </a:r>
          </a:p>
        </p:txBody>
      </p:sp>
      <p:pic>
        <p:nvPicPr>
          <p:cNvPr id="6" name="Content Placeholder 5" descr="FilesFiles-NTFSsmallFile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219" r="-3219"/>
          <a:stretch>
            <a:fillRect/>
          </a:stretch>
        </p:blipFill>
        <p:spPr>
          <a:xfrm>
            <a:off x="1060070" y="1376947"/>
            <a:ext cx="7052053" cy="3890838"/>
          </a:xfrm>
        </p:spPr>
      </p:pic>
      <p:sp>
        <p:nvSpPr>
          <p:cNvPr id="3" name="TextBox 2"/>
          <p:cNvSpPr txBox="1"/>
          <p:nvPr/>
        </p:nvSpPr>
        <p:spPr>
          <a:xfrm>
            <a:off x="3455736" y="1635403"/>
            <a:ext cx="4475712" cy="605422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Create time, modify time, access time,</a:t>
            </a:r>
          </a:p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Owner id, security specifier, flags (RO, hidden, sys)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3636211" y="2174013"/>
            <a:ext cx="621630" cy="1021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560758" y="2459788"/>
            <a:ext cx="1358064" cy="348878"/>
          </a:xfrm>
          <a:prstGeom prst="rect">
            <a:avLst/>
          </a:prstGeom>
          <a:solidFill>
            <a:srgbClr val="DBEEF4"/>
          </a:solidFill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data attribute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6342455" y="2427237"/>
            <a:ext cx="333426" cy="2697914"/>
          </a:xfrm>
          <a:prstGeom prst="leftBrace">
            <a:avLst>
              <a:gd name="adj1" fmla="val 8333"/>
              <a:gd name="adj2" fmla="val 4950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" name="Straight Connector 11"/>
          <p:cNvCxnSpPr>
            <a:cxnSpLocks/>
            <a:stCxn id="9" idx="2"/>
          </p:cNvCxnSpPr>
          <p:nvPr/>
        </p:nvCxnSpPr>
        <p:spPr>
          <a:xfrm flipH="1">
            <a:off x="6334810" y="2808666"/>
            <a:ext cx="904980" cy="3863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929443" y="3942907"/>
            <a:ext cx="1292341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Attribute list</a:t>
            </a:r>
          </a:p>
        </p:txBody>
      </p:sp>
    </p:spTree>
    <p:extLst>
      <p:ext uri="{BB962C8B-B14F-4D97-AF65-F5344CB8AC3E}">
        <p14:creationId xmlns:p14="http://schemas.microsoft.com/office/powerpoint/2010/main" val="42222581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Medium File</a:t>
            </a:r>
          </a:p>
        </p:txBody>
      </p:sp>
      <p:pic>
        <p:nvPicPr>
          <p:cNvPr id="4" name="Content Placeholder 3" descr="FilesFiles-NTFS-basic.pdf"/>
          <p:cNvPicPr>
            <a:picLocks noGrp="1" noChangeAspect="1"/>
          </p:cNvPicPr>
          <p:nvPr>
            <p:ph idx="1"/>
          </p:nvPr>
        </p:nvPicPr>
        <p:blipFill>
          <a:blip r:embed="rId2"/>
          <a:srcRect l="-5970" r="-5970"/>
          <a:stretch>
            <a:fillRect/>
          </a:stretch>
        </p:blipFill>
        <p:spPr>
          <a:xfrm>
            <a:off x="1058089" y="1408908"/>
            <a:ext cx="7027823" cy="3877469"/>
          </a:xfrm>
        </p:spPr>
      </p:pic>
    </p:spTree>
    <p:extLst>
      <p:ext uri="{BB962C8B-B14F-4D97-AF65-F5344CB8AC3E}">
        <p14:creationId xmlns:p14="http://schemas.microsoft.com/office/powerpoint/2010/main" val="15768397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C68C-A6D2-F342-8C8B-1D2D09B0C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Extents?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FD4A-149B-034B-9278-2E1D4DA7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FFS: List of </a:t>
            </a:r>
            <a:r>
              <a:rPr lang="en-US" i="1" dirty="0"/>
              <a:t>fixed size blocks</a:t>
            </a:r>
            <a:endParaRPr lang="en-US" dirty="0"/>
          </a:p>
          <a:p>
            <a:r>
              <a:rPr lang="en-US" dirty="0"/>
              <a:t>For larger files, we want their contents to be in contiguous blocks anyways</a:t>
            </a:r>
          </a:p>
          <a:p>
            <a:endParaRPr lang="en-US" dirty="0"/>
          </a:p>
          <a:p>
            <a:r>
              <a:rPr lang="en-US" dirty="0"/>
              <a:t>Idea: Store starting block and number of subsequent contiguous blocks</a:t>
            </a:r>
          </a:p>
          <a:p>
            <a:r>
              <a:rPr lang="en-US" dirty="0"/>
              <a:t>File made of 1000 sequential blocks</a:t>
            </a:r>
          </a:p>
          <a:p>
            <a:pPr lvl="1"/>
            <a:r>
              <a:rPr lang="en-US" dirty="0"/>
              <a:t>Extents: Just one metadata entry</a:t>
            </a:r>
          </a:p>
          <a:p>
            <a:pPr lvl="1"/>
            <a:r>
              <a:rPr lang="en-US" dirty="0"/>
              <a:t>Blocks: 1000 entries (plus indirect pointer!)</a:t>
            </a:r>
          </a:p>
        </p:txBody>
      </p:sp>
    </p:spTree>
    <p:extLst>
      <p:ext uri="{BB962C8B-B14F-4D97-AF65-F5344CB8AC3E}">
        <p14:creationId xmlns:p14="http://schemas.microsoft.com/office/powerpoint/2010/main" val="19408057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NTFS Multiple Indirect Blocks</a:t>
            </a:r>
          </a:p>
        </p:txBody>
      </p:sp>
      <p:pic>
        <p:nvPicPr>
          <p:cNvPr id="4" name="Content Placeholder 3" descr="Screen Shot 2012-11-16 at 10.34.33 A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-406" r="-937"/>
          <a:stretch/>
        </p:blipFill>
        <p:spPr>
          <a:xfrm>
            <a:off x="1974349" y="1193131"/>
            <a:ext cx="5195303" cy="4356724"/>
          </a:xfrm>
        </p:spPr>
      </p:pic>
    </p:spTree>
    <p:extLst>
      <p:ext uri="{BB962C8B-B14F-4D97-AF65-F5344CB8AC3E}">
        <p14:creationId xmlns:p14="http://schemas.microsoft.com/office/powerpoint/2010/main" val="4224775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User vs. System View of a File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User’s view: 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Durable Data Structures</a:t>
            </a:r>
          </a:p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System’s view (system call interface):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Collection of bytes (UNIX)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Oblivious to specific data structures user wants to store</a:t>
            </a:r>
          </a:p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System’s view (inside OS):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File is a collection of blocks</a:t>
            </a:r>
          </a:p>
        </p:txBody>
      </p:sp>
    </p:spTree>
    <p:extLst>
      <p:ext uri="{BB962C8B-B14F-4D97-AF65-F5344CB8AC3E}">
        <p14:creationId xmlns:p14="http://schemas.microsoft.com/office/powerpoint/2010/main" val="15117259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FilesFiles-NTFS-four-huge.pdf">
            <a:extLst>
              <a:ext uri="{FF2B5EF4-FFF2-40B4-BE49-F238E27FC236}">
                <a16:creationId xmlns:a16="http://schemas.microsoft.com/office/drawing/2014/main" id="{98B23884-CA58-C441-BA2C-7E436C41D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7790" r="-7569"/>
          <a:stretch/>
        </p:blipFill>
        <p:spPr>
          <a:xfrm>
            <a:off x="2615046" y="-12307"/>
            <a:ext cx="4017818" cy="5715000"/>
          </a:xfrm>
        </p:spPr>
      </p:pic>
    </p:spTree>
    <p:extLst>
      <p:ext uri="{BB962C8B-B14F-4D97-AF65-F5344CB8AC3E}">
        <p14:creationId xmlns:p14="http://schemas.microsoft.com/office/powerpoint/2010/main" val="11356408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3B0E-0A71-B34F-A3E2-32925CB7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91AF9-7A1E-1A44-92AA-CADD2B70C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7" dirty="0"/>
              <a:t>Directories implemented as B Trees</a:t>
            </a:r>
          </a:p>
          <a:p>
            <a:r>
              <a:rPr lang="en-US" sz="2667" dirty="0"/>
              <a:t>File's number identifies its entry in MFT</a:t>
            </a:r>
          </a:p>
          <a:p>
            <a:r>
              <a:rPr lang="en-US" sz="2667" dirty="0"/>
              <a:t>MFT entry always has a file name attribute</a:t>
            </a:r>
          </a:p>
          <a:p>
            <a:pPr lvl="1"/>
            <a:r>
              <a:rPr lang="en-US" sz="2333" dirty="0"/>
              <a:t>Human readable name, file number of parent </a:t>
            </a:r>
            <a:r>
              <a:rPr lang="en-US" sz="2333" dirty="0" err="1"/>
              <a:t>dir</a:t>
            </a:r>
            <a:endParaRPr lang="en-US" sz="2333" dirty="0"/>
          </a:p>
          <a:p>
            <a:r>
              <a:rPr lang="en-US" sz="2667" dirty="0"/>
              <a:t>Hard link? Multiple file name attributes in MFT entry</a:t>
            </a:r>
          </a:p>
        </p:txBody>
      </p:sp>
    </p:spTree>
    <p:extLst>
      <p:ext uri="{BB962C8B-B14F-4D97-AF65-F5344CB8AC3E}">
        <p14:creationId xmlns:p14="http://schemas.microsoft.com/office/powerpoint/2010/main" val="37937684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Important “</a:t>
            </a:r>
            <a:r>
              <a:rPr lang="en-US" altLang="ko-KR" dirty="0" err="1">
                <a:ea typeface="굴림" panose="020B0600000101010101" pitchFamily="34" charset="-127"/>
              </a:rPr>
              <a:t>ilities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15000"/>
              </a:spcBef>
              <a:tabLst>
                <a:tab pos="5239864" algn="l"/>
              </a:tabLst>
            </a:pPr>
            <a:r>
              <a:rPr lang="en-US" altLang="ko-KR" sz="2000" dirty="0">
                <a:solidFill>
                  <a:schemeClr val="hlink"/>
                </a:solidFill>
                <a:ea typeface="굴림" panose="020B0600000101010101" pitchFamily="34" charset="-127"/>
              </a:rPr>
              <a:t>Availability:</a:t>
            </a:r>
            <a:r>
              <a:rPr lang="en-US" altLang="ko-KR" sz="2000" dirty="0">
                <a:ea typeface="굴림" panose="020B0600000101010101" pitchFamily="34" charset="-127"/>
              </a:rPr>
              <a:t> probability that the system can accept and process requests</a:t>
            </a:r>
          </a:p>
          <a:p>
            <a:pPr lvl="1">
              <a:spcBef>
                <a:spcPct val="15000"/>
              </a:spcBef>
              <a:tabLst>
                <a:tab pos="5239864" algn="l"/>
              </a:tabLst>
            </a:pPr>
            <a:r>
              <a:rPr lang="en-US" altLang="ko-KR" sz="1667" dirty="0">
                <a:ea typeface="굴림" panose="020B0600000101010101" pitchFamily="34" charset="-127"/>
              </a:rPr>
              <a:t>99.9% probability of being up:  “3-nines of availability”</a:t>
            </a:r>
          </a:p>
          <a:p>
            <a:pPr>
              <a:spcBef>
                <a:spcPct val="15000"/>
              </a:spcBef>
              <a:tabLst>
                <a:tab pos="5239864" algn="l"/>
              </a:tabLst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spcBef>
                <a:spcPct val="15000"/>
              </a:spcBef>
              <a:tabLst>
                <a:tab pos="5239864" algn="l"/>
              </a:tabLst>
            </a:pPr>
            <a:r>
              <a:rPr lang="en-US" altLang="ko-KR" sz="2000" dirty="0">
                <a:solidFill>
                  <a:schemeClr val="hlink"/>
                </a:solidFill>
                <a:ea typeface="굴림" panose="020B0600000101010101" pitchFamily="34" charset="-127"/>
              </a:rPr>
              <a:t>Durability:</a:t>
            </a:r>
            <a:r>
              <a:rPr lang="en-US" altLang="ko-KR" sz="2000" dirty="0">
                <a:ea typeface="굴림" panose="020B0600000101010101" pitchFamily="34" charset="-127"/>
              </a:rPr>
              <a:t> the ability of a system to recover data despite faults</a:t>
            </a:r>
          </a:p>
          <a:p>
            <a:pPr lvl="1">
              <a:spcBef>
                <a:spcPct val="15000"/>
              </a:spcBef>
              <a:tabLst>
                <a:tab pos="5239864" algn="l"/>
              </a:tabLst>
            </a:pPr>
            <a:r>
              <a:rPr lang="en-US" altLang="ko-KR" sz="1667" dirty="0">
                <a:ea typeface="굴림" panose="020B0600000101010101" pitchFamily="34" charset="-127"/>
              </a:rPr>
              <a:t>For data: don't forget anything because of crashes</a:t>
            </a:r>
          </a:p>
          <a:p>
            <a:pPr lvl="1">
              <a:spcBef>
                <a:spcPct val="15000"/>
              </a:spcBef>
              <a:tabLst>
                <a:tab pos="5239864" algn="l"/>
              </a:tabLst>
            </a:pPr>
            <a:r>
              <a:rPr lang="en-US" altLang="ko-KR" sz="1667" dirty="0">
                <a:ea typeface="굴림" panose="020B0600000101010101" pitchFamily="34" charset="-127"/>
              </a:rPr>
              <a:t>Doesn’t necessarily imply availability: information on pyramids was very durable, but could not be accessed until discovery of Rosetta Stone</a:t>
            </a:r>
          </a:p>
          <a:p>
            <a:pPr marL="380985" lvl="1" indent="0">
              <a:spcBef>
                <a:spcPct val="15000"/>
              </a:spcBef>
              <a:buNone/>
              <a:tabLst>
                <a:tab pos="5239864" algn="l"/>
              </a:tabLst>
            </a:pPr>
            <a:endParaRPr lang="en-US" altLang="ko-KR" sz="1667" dirty="0">
              <a:ea typeface="굴림" panose="020B0600000101010101" pitchFamily="34" charset="-127"/>
            </a:endParaRPr>
          </a:p>
          <a:p>
            <a:pPr>
              <a:spcBef>
                <a:spcPct val="15000"/>
              </a:spcBef>
              <a:tabLst>
                <a:tab pos="5239864" algn="l"/>
              </a:tabLst>
            </a:pPr>
            <a:r>
              <a:rPr lang="en-US" altLang="ko-KR" sz="2000" dirty="0">
                <a:solidFill>
                  <a:schemeClr val="hlink"/>
                </a:solidFill>
                <a:ea typeface="굴림" panose="020B0600000101010101" pitchFamily="34" charset="-127"/>
              </a:rPr>
              <a:t>Reliability: </a:t>
            </a:r>
            <a:r>
              <a:rPr lang="en-US" altLang="ko-KR" sz="2000" dirty="0">
                <a:ea typeface="굴림" panose="020B0600000101010101" pitchFamily="34" charset="-127"/>
              </a:rPr>
              <a:t>the ability of a system or component to perform its required functions under stated conditions for a specified period of time (IEEE definition)</a:t>
            </a:r>
            <a:endParaRPr lang="en-US" altLang="ko-KR" sz="2000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 lvl="1">
              <a:spcBef>
                <a:spcPct val="15000"/>
              </a:spcBef>
              <a:tabLst>
                <a:tab pos="5239864" algn="l"/>
              </a:tabLst>
            </a:pPr>
            <a:r>
              <a:rPr lang="en-US" altLang="ko-KR" sz="1667" dirty="0">
                <a:ea typeface="굴림" panose="020B0600000101010101" pitchFamily="34" charset="-127"/>
              </a:rPr>
              <a:t>Usually stronger than simply availability: up </a:t>
            </a:r>
            <a:r>
              <a:rPr lang="en-US" altLang="ko-KR" sz="1667" b="1" dirty="0">
                <a:ea typeface="굴림" panose="020B0600000101010101" pitchFamily="34" charset="-127"/>
              </a:rPr>
              <a:t>and</a:t>
            </a:r>
            <a:r>
              <a:rPr lang="en-US" altLang="ko-KR" sz="1667" dirty="0">
                <a:ea typeface="굴림" panose="020B0600000101010101" pitchFamily="34" charset="-127"/>
              </a:rPr>
              <a:t> </a:t>
            </a:r>
            <a:r>
              <a:rPr lang="en-US" altLang="ko-KR" sz="1667" b="1" dirty="0">
                <a:ea typeface="굴림" panose="020B0600000101010101" pitchFamily="34" charset="-127"/>
              </a:rPr>
              <a:t>working</a:t>
            </a:r>
            <a:r>
              <a:rPr lang="en-US" altLang="ko-KR" sz="1667" dirty="0">
                <a:ea typeface="굴림" panose="020B0600000101010101" pitchFamily="34" charset="-127"/>
              </a:rPr>
              <a:t> </a:t>
            </a:r>
            <a:r>
              <a:rPr lang="en-US" altLang="ko-KR" sz="1667" b="1" dirty="0">
                <a:ea typeface="굴림" panose="020B0600000101010101" pitchFamily="34" charset="-127"/>
              </a:rPr>
              <a:t>correctly</a:t>
            </a:r>
          </a:p>
          <a:p>
            <a:pPr lvl="1">
              <a:spcBef>
                <a:spcPct val="15000"/>
              </a:spcBef>
              <a:tabLst>
                <a:tab pos="5239864" algn="l"/>
              </a:tabLst>
            </a:pPr>
            <a:r>
              <a:rPr lang="en-US" altLang="ko-KR" sz="1667" dirty="0">
                <a:ea typeface="굴림" panose="020B0600000101010101" pitchFamily="34" charset="-127"/>
              </a:rPr>
              <a:t>Includes availability, security, fault tolerance/durability</a:t>
            </a:r>
          </a:p>
          <a:p>
            <a:pPr lvl="1">
              <a:spcBef>
                <a:spcPct val="15000"/>
              </a:spcBef>
              <a:tabLst>
                <a:tab pos="5239864" algn="l"/>
              </a:tabLst>
            </a:pPr>
            <a:r>
              <a:rPr lang="en-US" altLang="ko-KR" sz="1667" dirty="0">
                <a:ea typeface="굴림" panose="020B0600000101010101" pitchFamily="34" charset="-127"/>
              </a:rPr>
              <a:t>Must make sure data survives system crashes, disk crashes, other problems</a:t>
            </a:r>
          </a:p>
        </p:txBody>
      </p:sp>
    </p:spTree>
    <p:extLst>
      <p:ext uri="{BB962C8B-B14F-4D97-AF65-F5344CB8AC3E}">
        <p14:creationId xmlns:p14="http://schemas.microsoft.com/office/powerpoint/2010/main" val="291295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373D-93D5-7E4B-8974-B45670DC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File System Durability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AA4D-024F-C349-9430-2951903F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defects in HDD or SSD hardware</a:t>
            </a:r>
          </a:p>
          <a:p>
            <a:pPr lvl="1"/>
            <a:r>
              <a:rPr lang="en-US" i="1" dirty="0"/>
              <a:t>Controllers</a:t>
            </a:r>
            <a:r>
              <a:rPr lang="en-US" dirty="0"/>
              <a:t> use error-correcting codes</a:t>
            </a:r>
          </a:p>
          <a:p>
            <a:pPr lvl="1"/>
            <a:r>
              <a:rPr lang="en-US" dirty="0"/>
              <a:t>Some bits can be lost but use redundant data to recover missing values in block/sector</a:t>
            </a:r>
          </a:p>
          <a:p>
            <a:r>
              <a:rPr lang="en-US" dirty="0"/>
              <a:t>Replicate data across multiple disks/locations</a:t>
            </a:r>
          </a:p>
          <a:p>
            <a:r>
              <a:rPr lang="en-US" dirty="0"/>
              <a:t>Lose power before moving data from memory to disk (e.g., File Allocation Table?)</a:t>
            </a:r>
          </a:p>
          <a:p>
            <a:r>
              <a:rPr lang="en-US" dirty="0"/>
              <a:t>Lose power while writing data to disk</a:t>
            </a:r>
          </a:p>
        </p:txBody>
      </p:sp>
    </p:spTree>
    <p:extLst>
      <p:ext uri="{BB962C8B-B14F-4D97-AF65-F5344CB8AC3E}">
        <p14:creationId xmlns:p14="http://schemas.microsoft.com/office/powerpoint/2010/main" val="41857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85000"/>
              </a:lnSpc>
            </a:pPr>
            <a:r>
              <a:rPr lang="en-US" sz="3000" dirty="0"/>
              <a:t>File System Reliability:</a:t>
            </a:r>
            <a:br>
              <a:rPr lang="en-US" sz="3000" dirty="0"/>
            </a:br>
            <a:r>
              <a:rPr lang="en-US" sz="3000" dirty="0"/>
              <a:t>(Different from Block-level reliability)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can happen if disk loses power?</a:t>
            </a:r>
          </a:p>
          <a:p>
            <a:pPr lvl="1"/>
            <a:r>
              <a:rPr lang="en-US" sz="2000" dirty="0"/>
              <a:t>Operations in progress may be partially complete or lost</a:t>
            </a:r>
          </a:p>
          <a:p>
            <a:pPr lvl="1"/>
            <a:r>
              <a:rPr lang="en-US" sz="2000" dirty="0"/>
              <a:t>What if disk was in middle of a block write?</a:t>
            </a:r>
          </a:p>
          <a:p>
            <a:pPr marL="380985" lvl="1" indent="0">
              <a:buNone/>
            </a:pPr>
            <a:endParaRPr lang="en-US" sz="2000" dirty="0"/>
          </a:p>
          <a:p>
            <a:r>
              <a:rPr lang="en-US" sz="2400" dirty="0"/>
              <a:t>Having multiple copies doesn’t necessarily protect us</a:t>
            </a:r>
          </a:p>
          <a:p>
            <a:pPr lvl="1"/>
            <a:r>
              <a:rPr lang="en-US" sz="2000" dirty="0"/>
              <a:t>No protection against writing bad state</a:t>
            </a:r>
          </a:p>
          <a:p>
            <a:pPr lvl="1"/>
            <a:r>
              <a:rPr lang="en-US" sz="2000" dirty="0"/>
              <a:t>What if one of the copies doesn't get updated?</a:t>
            </a:r>
          </a:p>
          <a:p>
            <a:pPr lvl="1"/>
            <a:endParaRPr lang="en-US" sz="2000" dirty="0"/>
          </a:p>
          <a:p>
            <a:r>
              <a:rPr lang="en-US" sz="2400" dirty="0"/>
              <a:t>File system needs durability (at a minimum!)</a:t>
            </a:r>
          </a:p>
          <a:p>
            <a:pPr lvl="1"/>
            <a:r>
              <a:rPr lang="en-US" sz="2000" dirty="0"/>
              <a:t>Data previously stored can be retrieved (maybe after some recovery step), regardless of failure</a:t>
            </a:r>
          </a:p>
        </p:txBody>
      </p:sp>
    </p:spTree>
    <p:extLst>
      <p:ext uri="{BB962C8B-B14F-4D97-AF65-F5344CB8AC3E}">
        <p14:creationId xmlns:p14="http://schemas.microsoft.com/office/powerpoint/2010/main" val="35474203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B522-436D-9142-A819-9D2F8E71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Reliability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2061D-A8A6-C64D-A741-111A5A9B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logical file operation can involve updates to multiple physical disk blocks (e.g. creating a file)</a:t>
            </a:r>
          </a:p>
          <a:p>
            <a:pPr lvl="1"/>
            <a:r>
              <a:rPr lang="en-US" dirty="0"/>
              <a:t>Allocating free data block, allocating </a:t>
            </a:r>
            <a:r>
              <a:rPr lang="en-US" dirty="0" err="1"/>
              <a:t>inode</a:t>
            </a:r>
            <a:r>
              <a:rPr lang="en-US" dirty="0"/>
              <a:t>, updating dir.</a:t>
            </a:r>
          </a:p>
          <a:p>
            <a:pPr lvl="1"/>
            <a:endParaRPr lang="en-US" dirty="0"/>
          </a:p>
          <a:p>
            <a:r>
              <a:rPr lang="en-US" dirty="0"/>
              <a:t>At physical level, operations complete one at a time</a:t>
            </a:r>
          </a:p>
          <a:p>
            <a:r>
              <a:rPr lang="en-US" dirty="0"/>
              <a:t>How do we guarantee file system is in a sane state even if a crash interrupts these steps?</a:t>
            </a:r>
          </a:p>
        </p:txBody>
      </p:sp>
    </p:spTree>
    <p:extLst>
      <p:ext uri="{BB962C8B-B14F-4D97-AF65-F5344CB8AC3E}">
        <p14:creationId xmlns:p14="http://schemas.microsoft.com/office/powerpoint/2010/main" val="379080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14F1-EB99-8D4E-B770-33958448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#1: Careful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88D4-90CB-DE47-B573-56CB35E94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operations in a specific order</a:t>
            </a:r>
          </a:p>
          <a:p>
            <a:pPr lvl="1"/>
            <a:r>
              <a:rPr lang="en-US" dirty="0"/>
              <a:t>Design sequence to be interrupted safely</a:t>
            </a:r>
          </a:p>
          <a:p>
            <a:r>
              <a:rPr lang="en-US" dirty="0"/>
              <a:t>Recovery after crash:</a:t>
            </a:r>
          </a:p>
          <a:p>
            <a:pPr lvl="1"/>
            <a:r>
              <a:rPr lang="en-US" dirty="0"/>
              <a:t>Read data structures to see if any operations were in progress at failure time</a:t>
            </a:r>
          </a:p>
          <a:p>
            <a:pPr lvl="1"/>
            <a:r>
              <a:rPr lang="en-US" dirty="0"/>
              <a:t>Clean up/finish them as needed</a:t>
            </a:r>
          </a:p>
          <a:p>
            <a:pPr lvl="1"/>
            <a:endParaRPr lang="en-US" dirty="0"/>
          </a:p>
          <a:p>
            <a:r>
              <a:rPr lang="en-US" dirty="0"/>
              <a:t>Approach taken in FAT, FFS, and many applications (Microsoft Word)</a:t>
            </a:r>
          </a:p>
        </p:txBody>
      </p:sp>
    </p:spTree>
    <p:extLst>
      <p:ext uri="{BB962C8B-B14F-4D97-AF65-F5344CB8AC3E}">
        <p14:creationId xmlns:p14="http://schemas.microsoft.com/office/powerpoint/2010/main" val="41079083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180" y="0"/>
            <a:ext cx="6572250" cy="1104636"/>
          </a:xfrm>
        </p:spPr>
        <p:txBody>
          <a:bodyPr/>
          <a:lstStyle/>
          <a:p>
            <a:r>
              <a:rPr lang="en-US" dirty="0"/>
              <a:t>FFS: Create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995945"/>
            <a:ext cx="3365500" cy="48895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/>
              <a:t>Normal operation:</a:t>
            </a:r>
          </a:p>
          <a:p>
            <a:pPr>
              <a:lnSpc>
                <a:spcPct val="100000"/>
              </a:lnSpc>
            </a:pPr>
            <a:r>
              <a:rPr lang="en-US" dirty="0"/>
              <a:t>Allocate data block</a:t>
            </a:r>
          </a:p>
          <a:p>
            <a:pPr>
              <a:lnSpc>
                <a:spcPct val="100000"/>
              </a:lnSpc>
            </a:pPr>
            <a:r>
              <a:rPr lang="en-US" dirty="0"/>
              <a:t>Write data block</a:t>
            </a:r>
          </a:p>
          <a:p>
            <a:pPr>
              <a:lnSpc>
                <a:spcPct val="100000"/>
              </a:lnSpc>
            </a:pPr>
            <a:r>
              <a:rPr lang="en-US" dirty="0"/>
              <a:t>Allocate </a:t>
            </a:r>
            <a:r>
              <a:rPr lang="en-US" dirty="0" err="1"/>
              <a:t>inode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Write </a:t>
            </a:r>
            <a:r>
              <a:rPr lang="en-US" dirty="0" err="1"/>
              <a:t>inode</a:t>
            </a:r>
            <a:r>
              <a:rPr lang="en-US" dirty="0"/>
              <a:t> block</a:t>
            </a:r>
          </a:p>
          <a:p>
            <a:pPr>
              <a:lnSpc>
                <a:spcPct val="100000"/>
              </a:lnSpc>
            </a:pPr>
            <a:r>
              <a:rPr lang="en-US" dirty="0"/>
              <a:t>Update bitmap of free blocks and </a:t>
            </a:r>
            <a:r>
              <a:rPr lang="en-US" dirty="0" err="1"/>
              <a:t>inodes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Update directory with file name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 </a:t>
            </a:r>
            <a:r>
              <a:rPr lang="en-US" dirty="0" err="1"/>
              <a:t>inode</a:t>
            </a:r>
            <a:r>
              <a:rPr lang="en-US" dirty="0"/>
              <a:t> number</a:t>
            </a:r>
          </a:p>
          <a:p>
            <a:pPr>
              <a:lnSpc>
                <a:spcPct val="100000"/>
              </a:lnSpc>
            </a:pPr>
            <a:r>
              <a:rPr lang="en-US" dirty="0"/>
              <a:t>Update modify time for directory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995945"/>
            <a:ext cx="3746500" cy="46355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/>
              <a:t>Recovery:</a:t>
            </a:r>
          </a:p>
          <a:p>
            <a:pPr>
              <a:lnSpc>
                <a:spcPct val="100000"/>
              </a:lnSpc>
            </a:pPr>
            <a:r>
              <a:rPr lang="en-US" dirty="0"/>
              <a:t>Scan </a:t>
            </a:r>
            <a:r>
              <a:rPr lang="en-US" dirty="0" err="1"/>
              <a:t>inode</a:t>
            </a:r>
            <a:r>
              <a:rPr lang="en-US" dirty="0"/>
              <a:t> table</a:t>
            </a:r>
          </a:p>
          <a:p>
            <a:pPr>
              <a:lnSpc>
                <a:spcPct val="100000"/>
              </a:lnSpc>
            </a:pPr>
            <a:r>
              <a:rPr lang="en-US" dirty="0"/>
              <a:t>If any unlinked files (not in any directory), delete or put in lost &amp; found </a:t>
            </a:r>
            <a:r>
              <a:rPr lang="en-US" dirty="0" err="1"/>
              <a:t>dir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Compare free block bitmap against </a:t>
            </a:r>
            <a:r>
              <a:rPr lang="en-US" dirty="0" err="1"/>
              <a:t>inode</a:t>
            </a:r>
            <a:r>
              <a:rPr lang="en-US" dirty="0"/>
              <a:t> trees</a:t>
            </a:r>
          </a:p>
          <a:p>
            <a:pPr>
              <a:lnSpc>
                <a:spcPct val="100000"/>
              </a:lnSpc>
            </a:pPr>
            <a:r>
              <a:rPr lang="en-US" dirty="0"/>
              <a:t>Scan directories for missing update/access times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i="1" dirty="0">
                <a:solidFill>
                  <a:srgbClr val="FF0000"/>
                </a:solidFill>
              </a:rPr>
              <a:t>Time proportional to disk size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8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73E7-DB98-004B-94B2-3D29DA5B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General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CE276-8E32-294B-9782-183522287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7" dirty="0"/>
              <a:t>Use </a:t>
            </a:r>
            <a:r>
              <a:rPr lang="en-US" sz="2667" i="1" dirty="0"/>
              <a:t>transactions</a:t>
            </a:r>
            <a:r>
              <a:rPr lang="en-US" sz="2667" dirty="0"/>
              <a:t> for atomic updates</a:t>
            </a:r>
          </a:p>
          <a:p>
            <a:pPr lvl="1"/>
            <a:r>
              <a:rPr lang="en-US" sz="2333" dirty="0"/>
              <a:t>Ensure that multiple related operations performed atomically</a:t>
            </a:r>
          </a:p>
          <a:p>
            <a:pPr lvl="1"/>
            <a:r>
              <a:rPr lang="en-US" sz="2333" dirty="0"/>
              <a:t>If a crash occurs in middle, state of system should reflect all or none of the operations</a:t>
            </a:r>
          </a:p>
          <a:p>
            <a:pPr lvl="1"/>
            <a:endParaRPr lang="en-US" sz="2333" dirty="0"/>
          </a:p>
          <a:p>
            <a:r>
              <a:rPr lang="en-US" sz="2667" dirty="0"/>
              <a:t>Most modern file systems use transactions to safely update their internals </a:t>
            </a:r>
          </a:p>
        </p:txBody>
      </p:sp>
    </p:spTree>
    <p:extLst>
      <p:ext uri="{BB962C8B-B14F-4D97-AF65-F5344CB8AC3E}">
        <p14:creationId xmlns:p14="http://schemas.microsoft.com/office/powerpoint/2010/main" val="23789660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4BD4-0493-1441-A520-B730834F4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Concept: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192D-6071-F141-A8F0-B98E995D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Closely related to critical sections for manipulating shared data structures</a:t>
            </a:r>
          </a:p>
          <a:p>
            <a:endParaRPr lang="en-US" sz="2400" dirty="0"/>
          </a:p>
          <a:p>
            <a:r>
              <a:rPr lang="en-US" sz="2400" dirty="0"/>
              <a:t>Extend concept of an atomic update from </a:t>
            </a:r>
            <a:r>
              <a:rPr lang="en-US" sz="2400" i="1" dirty="0"/>
              <a:t>memory</a:t>
            </a:r>
            <a:r>
              <a:rPr lang="en-US" sz="2400" dirty="0"/>
              <a:t> to </a:t>
            </a:r>
            <a:r>
              <a:rPr lang="en-US" sz="2400" i="1" dirty="0"/>
              <a:t>persistent storage</a:t>
            </a:r>
            <a:endParaRPr lang="en-US" sz="2400" dirty="0"/>
          </a:p>
          <a:p>
            <a:pPr lvl="1"/>
            <a:r>
              <a:rPr lang="en-US" sz="2000" dirty="0"/>
              <a:t>Atomically update multiple persistent data structures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658970-CCA3-6148-9072-7A1CDAFE0917}"/>
              </a:ext>
            </a:extLst>
          </p:cNvPr>
          <p:cNvGrpSpPr/>
          <p:nvPr/>
        </p:nvGrpSpPr>
        <p:grpSpPr>
          <a:xfrm>
            <a:off x="1165295" y="4128232"/>
            <a:ext cx="6540500" cy="889000"/>
            <a:chOff x="609600" y="3471387"/>
            <a:chExt cx="7848600" cy="1066800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35734DBC-E21B-1E4B-A3A9-68B0F07A5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3471387"/>
              <a:ext cx="28194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0317C410-247D-3B48-BAE6-C5751DC83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3733801"/>
              <a:ext cx="241643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consistent state 1</a:t>
              </a:r>
              <a:endParaRPr lang="en-US" sz="2000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8FAF1F22-BACB-0549-A8E9-45F89A9E4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471387"/>
              <a:ext cx="2819400" cy="10668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643BF630-B3DB-5244-8E3F-57937C241C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4227" y="3733801"/>
              <a:ext cx="2416432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" charset="0"/>
                  <a:ea typeface="Gill Sans" charset="0"/>
                  <a:cs typeface="Gill Sans" charset="0"/>
                </a:rPr>
                <a:t>consistent state 2</a:t>
              </a:r>
              <a:endParaRPr lang="en-US" sz="2000" b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9B0E8249-6EED-C745-90FB-40E04AE3C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4004787"/>
              <a:ext cx="22098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stealth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B95A7A3-F071-9547-A30E-A27D39E0C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492025"/>
              <a:ext cx="1606594" cy="480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transaction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35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3A8D0-AA21-B54A-82E6-BE73DCB4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98DE-EAFE-3F4E-94CC-B3F0D42BE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Classic OS situation</a:t>
            </a:r>
            <a:endParaRPr lang="en-US" sz="1100" dirty="0"/>
          </a:p>
          <a:p>
            <a:pPr marL="380985" lvl="1" indent="0">
              <a:buNone/>
            </a:pPr>
            <a:r>
              <a:rPr lang="en-US" sz="2000" i="1" dirty="0"/>
              <a:t>Take limited hardware interface (array of blocks) and provide a more convenient/useful interface with:</a:t>
            </a:r>
          </a:p>
          <a:p>
            <a:pPr lvl="1"/>
            <a:r>
              <a:rPr lang="en-US" sz="1800" dirty="0"/>
              <a:t>Naming: Find file by name, not block numbers</a:t>
            </a:r>
          </a:p>
          <a:p>
            <a:pPr lvl="2"/>
            <a:r>
              <a:rPr lang="en-US" sz="1600" dirty="0"/>
              <a:t>Organize file names with </a:t>
            </a:r>
            <a:r>
              <a:rPr lang="en-US" sz="1600" i="1" dirty="0"/>
              <a:t>directories</a:t>
            </a:r>
            <a:endParaRPr lang="en-US" sz="1600" dirty="0"/>
          </a:p>
          <a:p>
            <a:pPr lvl="1"/>
            <a:r>
              <a:rPr lang="en-US" sz="1800" dirty="0"/>
              <a:t>Organization: Map files to blocks</a:t>
            </a:r>
            <a:endParaRPr lang="en-US" sz="1600" dirty="0"/>
          </a:p>
          <a:p>
            <a:pPr lvl="1"/>
            <a:r>
              <a:rPr lang="en-US" sz="1800" dirty="0"/>
              <a:t>Protection: Enforce access restrictions</a:t>
            </a:r>
          </a:p>
          <a:p>
            <a:pPr lvl="1"/>
            <a:r>
              <a:rPr lang="en-US" sz="1800" dirty="0"/>
              <a:t>Reliability: Keep files intact despite crashes, hardware failures, etc.</a:t>
            </a:r>
          </a:p>
          <a:p>
            <a:pPr lvl="1"/>
            <a:endParaRPr lang="en-US" sz="20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1A41E65-5E1D-AA48-BEBE-CD8F25C7CEED}"/>
              </a:ext>
            </a:extLst>
          </p:cNvPr>
          <p:cNvGrpSpPr/>
          <p:nvPr/>
        </p:nvGrpSpPr>
        <p:grpSpPr>
          <a:xfrm>
            <a:off x="860994" y="4079631"/>
            <a:ext cx="6921500" cy="1189302"/>
            <a:chOff x="860994" y="4079631"/>
            <a:chExt cx="6921500" cy="1189302"/>
          </a:xfrm>
        </p:grpSpPr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id="{0BF8E18B-8251-774A-88B8-1AC5D2FEAA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4161" y="4206631"/>
              <a:ext cx="1058333" cy="783167"/>
              <a:chOff x="4496" y="800"/>
              <a:chExt cx="800" cy="592"/>
            </a:xfrm>
          </p:grpSpPr>
          <p:sp useBgFill="1">
            <p:nvSpPr>
              <p:cNvPr id="5" name="Oval 6">
                <a:extLst>
                  <a:ext uri="{FF2B5EF4-FFF2-40B4-BE49-F238E27FC236}">
                    <a16:creationId xmlns:a16="http://schemas.microsoft.com/office/drawing/2014/main" id="{EFF1A6B1-8CD9-CD43-9F95-47BD7BB17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152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33"/>
              </a:p>
            </p:txBody>
          </p:sp>
          <p:sp useBgFill="1">
            <p:nvSpPr>
              <p:cNvPr id="6" name="Oval 7">
                <a:extLst>
                  <a:ext uri="{FF2B5EF4-FFF2-40B4-BE49-F238E27FC236}">
                    <a16:creationId xmlns:a16="http://schemas.microsoft.com/office/drawing/2014/main" id="{642D30C9-8923-EF4D-A9A2-FF4D839B1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33"/>
              </a:p>
            </p:txBody>
          </p:sp>
          <p:sp useBgFill="1">
            <p:nvSpPr>
              <p:cNvPr id="7" name="Oval 8">
                <a:extLst>
                  <a:ext uri="{FF2B5EF4-FFF2-40B4-BE49-F238E27FC236}">
                    <a16:creationId xmlns:a16="http://schemas.microsoft.com/office/drawing/2014/main" id="{A10C9AA4-BDE9-BC4C-A387-3C99EF11C6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" y="896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33"/>
              </a:p>
            </p:txBody>
          </p:sp>
          <p:sp useBgFill="1">
            <p:nvSpPr>
              <p:cNvPr id="8" name="Oval 9">
                <a:extLst>
                  <a:ext uri="{FF2B5EF4-FFF2-40B4-BE49-F238E27FC236}">
                    <a16:creationId xmlns:a16="http://schemas.microsoft.com/office/drawing/2014/main" id="{512FAF6C-FDF0-7040-8917-2CE31605E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" y="800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33"/>
              </a:p>
            </p:txBody>
          </p:sp>
          <p:sp>
            <p:nvSpPr>
              <p:cNvPr id="9" name="Line 10">
                <a:extLst>
                  <a:ext uri="{FF2B5EF4-FFF2-40B4-BE49-F238E27FC236}">
                    <a16:creationId xmlns:a16="http://schemas.microsoft.com/office/drawing/2014/main" id="{12DE7839-6B1E-7040-84C5-8E9D9AF53D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908"/>
                <a:ext cx="152" cy="1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sp>
            <p:nvSpPr>
              <p:cNvPr id="10" name="Line 11">
                <a:extLst>
                  <a:ext uri="{FF2B5EF4-FFF2-40B4-BE49-F238E27FC236}">
                    <a16:creationId xmlns:a16="http://schemas.microsoft.com/office/drawing/2014/main" id="{36994588-9266-1A45-BD24-8DFCF11DB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892"/>
                <a:ext cx="376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/>
              </a:p>
            </p:txBody>
          </p:sp>
          <p:grpSp>
            <p:nvGrpSpPr>
              <p:cNvPr id="11" name="Group 12">
                <a:extLst>
                  <a:ext uri="{FF2B5EF4-FFF2-40B4-BE49-F238E27FC236}">
                    <a16:creationId xmlns:a16="http://schemas.microsoft.com/office/drawing/2014/main" id="{DE4765F6-CC90-0941-B0C7-FB6854415E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32" y="856"/>
                <a:ext cx="520" cy="456"/>
                <a:chOff x="4272" y="632"/>
                <a:chExt cx="520" cy="456"/>
              </a:xfrm>
            </p:grpSpPr>
            <p:sp>
              <p:nvSpPr>
                <p:cNvPr id="12" name="Oval 13">
                  <a:extLst>
                    <a:ext uri="{FF2B5EF4-FFF2-40B4-BE49-F238E27FC236}">
                      <a16:creationId xmlns:a16="http://schemas.microsoft.com/office/drawing/2014/main" id="{905DDAB8-B24D-F346-BBD3-74EE7E34F2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947"/>
                  <a:ext cx="520" cy="1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833"/>
                </a:p>
              </p:txBody>
            </p:sp>
            <p:sp>
              <p:nvSpPr>
                <p:cNvPr id="13" name="Oval 14">
                  <a:extLst>
                    <a:ext uri="{FF2B5EF4-FFF2-40B4-BE49-F238E27FC236}">
                      <a16:creationId xmlns:a16="http://schemas.microsoft.com/office/drawing/2014/main" id="{EEAD030C-FB1F-5142-8266-440697D03B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" y="632"/>
                  <a:ext cx="496" cy="128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1833"/>
                </a:p>
              </p:txBody>
            </p:sp>
            <p:sp>
              <p:nvSpPr>
                <p:cNvPr id="14" name="Line 15">
                  <a:extLst>
                    <a:ext uri="{FF2B5EF4-FFF2-40B4-BE49-F238E27FC236}">
                      <a16:creationId xmlns:a16="http://schemas.microsoft.com/office/drawing/2014/main" id="{DEBB9A5E-968F-DE47-A8BA-5482580C22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696"/>
                  <a:ext cx="0" cy="32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  <p:sp>
              <p:nvSpPr>
                <p:cNvPr id="15" name="Line 16">
                  <a:extLst>
                    <a:ext uri="{FF2B5EF4-FFF2-40B4-BE49-F238E27FC236}">
                      <a16:creationId xmlns:a16="http://schemas.microsoft.com/office/drawing/2014/main" id="{2F77CBE4-11C4-2A44-BD0C-DBE47068BA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696"/>
                  <a:ext cx="0" cy="344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500"/>
                </a:p>
              </p:txBody>
            </p:sp>
          </p:grpSp>
        </p:grpSp>
        <p:sp>
          <p:nvSpPr>
            <p:cNvPr id="16" name="Oval 17">
              <a:extLst>
                <a:ext uri="{FF2B5EF4-FFF2-40B4-BE49-F238E27FC236}">
                  <a16:creationId xmlns:a16="http://schemas.microsoft.com/office/drawing/2014/main" id="{5951A2A4-35D7-6C44-949A-2BE774CE0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5661" y="4079631"/>
              <a:ext cx="1143000" cy="1079500"/>
            </a:xfrm>
            <a:prstGeom prst="ellipse">
              <a:avLst/>
            </a:prstGeom>
            <a:solidFill>
              <a:srgbClr val="4472C4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333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File</a:t>
              </a:r>
            </a:p>
            <a:p>
              <a:pPr algn="ctr"/>
              <a:r>
                <a:rPr lang="en-US" altLang="ko-KR" sz="2333" b="0" dirty="0">
                  <a:solidFill>
                    <a:schemeClr val="bg1"/>
                  </a:solidFill>
                  <a:latin typeface="Gill Sans" charset="0"/>
                  <a:ea typeface="Gill Sans" charset="0"/>
                  <a:cs typeface="Gill Sans" charset="0"/>
                </a:rPr>
                <a:t>System</a:t>
              </a:r>
            </a:p>
          </p:txBody>
        </p:sp>
        <p:sp>
          <p:nvSpPr>
            <p:cNvPr id="17" name="AutoShape 18">
              <a:extLst>
                <a:ext uri="{FF2B5EF4-FFF2-40B4-BE49-F238E27FC236}">
                  <a16:creationId xmlns:a16="http://schemas.microsoft.com/office/drawing/2014/main" id="{BE31B979-BF42-9C43-AD80-C492AC181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161" y="4460631"/>
              <a:ext cx="698500" cy="3175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33"/>
            </a:p>
          </p:txBody>
        </p:sp>
        <p:sp>
          <p:nvSpPr>
            <p:cNvPr id="18" name="AutoShape 19">
              <a:extLst>
                <a:ext uri="{FF2B5EF4-FFF2-40B4-BE49-F238E27FC236}">
                  <a16:creationId xmlns:a16="http://schemas.microsoft.com/office/drawing/2014/main" id="{AAD90F2A-FE7F-8F48-97B7-86152676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3661" y="4460631"/>
              <a:ext cx="698500" cy="3175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33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8F91381-3ABF-974D-8A5C-B63C1B0965D0}"/>
                </a:ext>
              </a:extLst>
            </p:cNvPr>
            <p:cNvSpPr/>
            <p:nvPr/>
          </p:nvSpPr>
          <p:spPr>
            <a:xfrm>
              <a:off x="2784375" y="4116394"/>
              <a:ext cx="1157483" cy="10427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33" b="1" dirty="0"/>
                <a:t>File</a:t>
              </a:r>
              <a:br>
                <a:rPr lang="en-US" sz="2333" b="1" dirty="0"/>
              </a:br>
              <a:r>
                <a:rPr lang="en-US" sz="2333" b="1" dirty="0"/>
                <a:t>(Bytes)</a:t>
              </a:r>
            </a:p>
          </p:txBody>
        </p:sp>
        <p:pic>
          <p:nvPicPr>
            <p:cNvPr id="20" name="Graphic 19" descr="User">
              <a:extLst>
                <a:ext uri="{FF2B5EF4-FFF2-40B4-BE49-F238E27FC236}">
                  <a16:creationId xmlns:a16="http://schemas.microsoft.com/office/drawing/2014/main" id="{C1AA728A-D49B-3941-9851-0179B6D56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0994" y="4125933"/>
              <a:ext cx="1143000" cy="1143000"/>
            </a:xfrm>
            <a:prstGeom prst="rect">
              <a:avLst/>
            </a:prstGeom>
          </p:spPr>
        </p:pic>
        <p:sp>
          <p:nvSpPr>
            <p:cNvPr id="21" name="AutoShape 19">
              <a:extLst>
                <a:ext uri="{FF2B5EF4-FFF2-40B4-BE49-F238E27FC236}">
                  <a16:creationId xmlns:a16="http://schemas.microsoft.com/office/drawing/2014/main" id="{B29CA1D7-87D3-EE4B-B126-B671BCBD9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999" y="4451717"/>
              <a:ext cx="698500" cy="3175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75398" tIns="37038" rIns="75398" bIns="37038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833"/>
            </a:p>
          </p:txBody>
        </p:sp>
      </p:grpSp>
    </p:spTree>
    <p:extLst>
      <p:ext uri="{BB962C8B-B14F-4D97-AF65-F5344CB8AC3E}">
        <p14:creationId xmlns:p14="http://schemas.microsoft.com/office/powerpoint/2010/main" val="326958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Transaction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Begin</a:t>
            </a:r>
            <a:r>
              <a:rPr lang="en-US" dirty="0"/>
              <a:t> a transaction – get transaction id</a:t>
            </a:r>
          </a:p>
          <a:p>
            <a:endParaRPr lang="en-US" dirty="0"/>
          </a:p>
          <a:p>
            <a:r>
              <a:rPr lang="en-US" dirty="0"/>
              <a:t>Do a bunch of updates</a:t>
            </a:r>
          </a:p>
          <a:p>
            <a:pPr lvl="1"/>
            <a:r>
              <a:rPr lang="en-US" sz="2000" dirty="0"/>
              <a:t>If any fail along the way, </a:t>
            </a:r>
            <a:r>
              <a:rPr lang="en-US" sz="2000" dirty="0">
                <a:solidFill>
                  <a:srgbClr val="0000FF"/>
                </a:solidFill>
              </a:rPr>
              <a:t>roll-back</a:t>
            </a:r>
          </a:p>
          <a:p>
            <a:pPr lvl="1"/>
            <a:r>
              <a:rPr lang="en-US" sz="2000" dirty="0"/>
              <a:t>Or, if any conflicts with other transactions, </a:t>
            </a:r>
            <a:r>
              <a:rPr lang="en-US" sz="2000" dirty="0">
                <a:solidFill>
                  <a:srgbClr val="0000FF"/>
                </a:solidFill>
              </a:rPr>
              <a:t>roll-back</a:t>
            </a:r>
          </a:p>
          <a:p>
            <a:pPr lvl="1"/>
            <a:endParaRPr lang="en-US" sz="2000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Commit</a:t>
            </a:r>
            <a:r>
              <a:rPr lang="en-US" dirty="0"/>
              <a:t>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3912608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File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Don't modify data structures on disk directly</a:t>
            </a:r>
          </a:p>
          <a:p>
            <a:r>
              <a:rPr lang="en-US" sz="2400" dirty="0"/>
              <a:t>Write each update as transaction recorded in a log</a:t>
            </a:r>
          </a:p>
          <a:p>
            <a:pPr lvl="1"/>
            <a:r>
              <a:rPr lang="en-US" sz="2000" dirty="0"/>
              <a:t>Commonly called a </a:t>
            </a:r>
            <a:r>
              <a:rPr lang="en-US" sz="2000" i="1" dirty="0"/>
              <a:t>journal</a:t>
            </a:r>
            <a:r>
              <a:rPr lang="en-US" sz="2000" dirty="0"/>
              <a:t> or </a:t>
            </a:r>
            <a:r>
              <a:rPr lang="en-US" sz="2000" i="1" dirty="0"/>
              <a:t>intention list</a:t>
            </a:r>
          </a:p>
          <a:p>
            <a:pPr lvl="1"/>
            <a:r>
              <a:rPr lang="en-US" sz="2000" dirty="0"/>
              <a:t>Also maintained on disk (allocate blocks for it when formatting)</a:t>
            </a:r>
          </a:p>
          <a:p>
            <a:r>
              <a:rPr lang="en-US" sz="2400" dirty="0"/>
              <a:t>Once changes are in the log, they can be safely applied </a:t>
            </a:r>
          </a:p>
          <a:p>
            <a:pPr lvl="1"/>
            <a:r>
              <a:rPr lang="en-US" sz="2000" dirty="0"/>
              <a:t>e.g. modify </a:t>
            </a:r>
            <a:r>
              <a:rPr lang="en-US" sz="2000" dirty="0" err="1"/>
              <a:t>inode</a:t>
            </a:r>
            <a:r>
              <a:rPr lang="en-US" sz="2000" dirty="0"/>
              <a:t> pointers and directory mapping</a:t>
            </a:r>
          </a:p>
          <a:p>
            <a:r>
              <a:rPr lang="en-US" sz="2400" dirty="0"/>
              <a:t>Garbage collection: once a change is applied, remove its entry from the log</a:t>
            </a:r>
          </a:p>
        </p:txBody>
      </p:sp>
    </p:spTree>
    <p:extLst>
      <p:ext uri="{BB962C8B-B14F-4D97-AF65-F5344CB8AC3E}">
        <p14:creationId xmlns:p14="http://schemas.microsoft.com/office/powerpoint/2010/main" val="48558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Creating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>
          <a:xfrm>
            <a:off x="0" y="825500"/>
            <a:ext cx="4976813" cy="4572000"/>
          </a:xfrm>
        </p:spPr>
        <p:txBody>
          <a:bodyPr>
            <a:noAutofit/>
          </a:bodyPr>
          <a:lstStyle/>
          <a:p>
            <a:r>
              <a:rPr lang="en-US" sz="2000" dirty="0"/>
              <a:t>Find free data block(s)</a:t>
            </a:r>
          </a:p>
          <a:p>
            <a:pPr lvl="1"/>
            <a:endParaRPr lang="en-US" sz="1200" dirty="0"/>
          </a:p>
          <a:p>
            <a:r>
              <a:rPr lang="en-US" sz="2000" dirty="0"/>
              <a:t>Find free </a:t>
            </a:r>
            <a:r>
              <a:rPr lang="en-US" sz="2000" dirty="0" err="1"/>
              <a:t>inode</a:t>
            </a:r>
            <a:r>
              <a:rPr lang="en-US" sz="2000" dirty="0"/>
              <a:t> entry</a:t>
            </a:r>
          </a:p>
          <a:p>
            <a:pPr lvl="1"/>
            <a:endParaRPr lang="en-US" sz="1200" dirty="0"/>
          </a:p>
          <a:p>
            <a:r>
              <a:rPr lang="en-US" sz="2000" dirty="0"/>
              <a:t>Find </a:t>
            </a:r>
            <a:r>
              <a:rPr lang="en-US" sz="2000" dirty="0" err="1"/>
              <a:t>dirent</a:t>
            </a:r>
            <a:r>
              <a:rPr lang="en-US" sz="2000" dirty="0"/>
              <a:t> insertion point</a:t>
            </a:r>
          </a:p>
          <a:p>
            <a:pPr marL="0" indent="0">
              <a:buNone/>
            </a:pPr>
            <a:r>
              <a:rPr lang="en-US" sz="2000" dirty="0"/>
              <a:t>-----------------------------------------</a:t>
            </a:r>
          </a:p>
          <a:p>
            <a:r>
              <a:rPr lang="en-US" sz="2000" dirty="0"/>
              <a:t>Write map (i.e., mark used)</a:t>
            </a:r>
          </a:p>
          <a:p>
            <a:pPr lvl="1"/>
            <a:endParaRPr lang="en-US" sz="1200" dirty="0"/>
          </a:p>
          <a:p>
            <a:r>
              <a:rPr lang="en-US" sz="2000" dirty="0"/>
              <a:t>Write </a:t>
            </a:r>
            <a:r>
              <a:rPr lang="en-US" sz="2000" dirty="0" err="1"/>
              <a:t>inode</a:t>
            </a:r>
            <a:r>
              <a:rPr lang="en-US" sz="2000" dirty="0"/>
              <a:t> entry to point to block(s)</a:t>
            </a:r>
          </a:p>
          <a:p>
            <a:pPr lvl="1"/>
            <a:endParaRPr lang="en-US" sz="1200" dirty="0"/>
          </a:p>
          <a:p>
            <a:r>
              <a:rPr lang="en-US" sz="2000" dirty="0"/>
              <a:t>Write </a:t>
            </a:r>
            <a:r>
              <a:rPr lang="en-US" sz="2000" dirty="0" err="1"/>
              <a:t>dirent</a:t>
            </a:r>
            <a:r>
              <a:rPr lang="en-US" sz="2000" dirty="0"/>
              <a:t> to point to </a:t>
            </a:r>
            <a:r>
              <a:rPr lang="en-US" sz="2000" dirty="0" err="1"/>
              <a:t>inode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0" name="Can 9"/>
          <p:cNvSpPr/>
          <p:nvPr/>
        </p:nvSpPr>
        <p:spPr>
          <a:xfrm>
            <a:off x="5436997" y="1351914"/>
            <a:ext cx="1749778" cy="2540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46016" y="2369701"/>
            <a:ext cx="1103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4378" y="1769792"/>
            <a:ext cx="1077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126270" y="1690396"/>
            <a:ext cx="377026" cy="1501767"/>
            <a:chOff x="7551509" y="1270135"/>
            <a:chExt cx="452431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51509" y="2416303"/>
              <a:ext cx="45243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 Light"/>
                  <a:cs typeface="Gill Sans Light"/>
                </a:rPr>
                <a:t>…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111612" y="1923680"/>
            <a:ext cx="2134404" cy="101165"/>
            <a:chOff x="64770" y="2031999"/>
            <a:chExt cx="5082551" cy="364957"/>
          </a:xfrm>
        </p:grpSpPr>
        <p:grpSp>
          <p:nvGrpSpPr>
            <p:cNvPr id="35" name="Group 34"/>
            <p:cNvGrpSpPr/>
            <p:nvPr/>
          </p:nvGrpSpPr>
          <p:grpSpPr>
            <a:xfrm>
              <a:off x="2607047" y="2031999"/>
              <a:ext cx="1270137" cy="364957"/>
              <a:chOff x="2607047" y="2031999"/>
              <a:chExt cx="1270137" cy="364957"/>
            </a:xfrm>
          </p:grpSpPr>
          <p:sp>
            <p:nvSpPr>
              <p:cNvPr id="29" name="Rectangle 28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877184" y="2031999"/>
              <a:ext cx="1270137" cy="364957"/>
              <a:chOff x="2607047" y="2031999"/>
              <a:chExt cx="1270137" cy="364957"/>
            </a:xfrm>
          </p:grpSpPr>
          <p:sp>
            <p:nvSpPr>
              <p:cNvPr id="37" name="Rectangle 3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64770" y="2031999"/>
              <a:ext cx="1270137" cy="364957"/>
              <a:chOff x="2607047" y="2031999"/>
              <a:chExt cx="1270137" cy="364957"/>
            </a:xfrm>
          </p:grpSpPr>
          <p:sp>
            <p:nvSpPr>
              <p:cNvPr id="42" name="Rectangle 41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334907" y="2031999"/>
              <a:ext cx="1270137" cy="364957"/>
              <a:chOff x="2607047" y="2031999"/>
              <a:chExt cx="1270137" cy="364957"/>
            </a:xfrm>
          </p:grpSpPr>
          <p:sp>
            <p:nvSpPr>
              <p:cNvPr id="47" name="Rectangle 46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 Light"/>
                  <a:cs typeface="Gill Sans Light"/>
                </a:endParaRPr>
              </a:p>
            </p:txBody>
          </p:sp>
        </p:grpSp>
      </p:grpSp>
      <p:sp>
        <p:nvSpPr>
          <p:cNvPr id="69" name="Rectangle 68"/>
          <p:cNvSpPr/>
          <p:nvPr/>
        </p:nvSpPr>
        <p:spPr>
          <a:xfrm rot="16200000">
            <a:off x="6668100" y="2785411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6868867" y="2785411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060508" y="2785411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079564" y="2784815"/>
            <a:ext cx="793940" cy="201958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873504" y="2784815"/>
            <a:ext cx="793940" cy="201958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332775" y="2737252"/>
            <a:ext cx="1051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716924" y="3090282"/>
            <a:ext cx="1214856" cy="634537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 Light"/>
                <a:cs typeface="Gill Sans Light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339384" y="3318933"/>
            <a:ext cx="957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85" name="Rectangle 84"/>
          <p:cNvSpPr/>
          <p:nvPr/>
        </p:nvSpPr>
        <p:spPr>
          <a:xfrm rot="16200000">
            <a:off x="5669935" y="1914914"/>
            <a:ext cx="101165" cy="13488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5857199" y="2793502"/>
            <a:ext cx="201958" cy="20076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87" name="Freeform 86"/>
          <p:cNvSpPr/>
          <p:nvPr/>
        </p:nvSpPr>
        <p:spPr>
          <a:xfrm>
            <a:off x="5970834" y="2485170"/>
            <a:ext cx="261740" cy="404287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410914" y="3462459"/>
            <a:ext cx="251998" cy="27272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89" name="Freeform 88"/>
          <p:cNvSpPr/>
          <p:nvPr/>
        </p:nvSpPr>
        <p:spPr>
          <a:xfrm flipH="1">
            <a:off x="5989646" y="2986773"/>
            <a:ext cx="552758" cy="578420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65" name="Rectangle 64"/>
          <p:cNvSpPr/>
          <p:nvPr/>
        </p:nvSpPr>
        <p:spPr>
          <a:xfrm rot="16200000">
            <a:off x="5651500" y="1905000"/>
            <a:ext cx="127000" cy="1270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17734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88" grpId="0" animBg="1"/>
      <p:bldP spid="89" grpId="0" animBg="1"/>
      <p:bldP spid="6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Creating a file (as transaction)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>
          <a:xfrm>
            <a:off x="0" y="878541"/>
            <a:ext cx="4406900" cy="4566584"/>
          </a:xfrm>
        </p:spPr>
        <p:txBody>
          <a:bodyPr>
            <a:normAutofit/>
          </a:bodyPr>
          <a:lstStyle/>
          <a:p>
            <a:r>
              <a:rPr lang="en-US" sz="2000" dirty="0"/>
              <a:t>Find free data block(s)</a:t>
            </a:r>
          </a:p>
          <a:p>
            <a:endParaRPr lang="en-US" sz="700" dirty="0"/>
          </a:p>
          <a:p>
            <a:r>
              <a:rPr lang="en-US" sz="2000" dirty="0"/>
              <a:t>Find free </a:t>
            </a:r>
            <a:r>
              <a:rPr lang="en-US" sz="2000" dirty="0" err="1"/>
              <a:t>inode</a:t>
            </a:r>
            <a:r>
              <a:rPr lang="en-US" sz="2000" dirty="0"/>
              <a:t> entry</a:t>
            </a:r>
          </a:p>
          <a:p>
            <a:endParaRPr lang="en-US" sz="700" dirty="0"/>
          </a:p>
          <a:p>
            <a:r>
              <a:rPr lang="en-US" sz="2000" dirty="0"/>
              <a:t>Find </a:t>
            </a:r>
            <a:r>
              <a:rPr lang="en-US" sz="2000" dirty="0" err="1"/>
              <a:t>dirent</a:t>
            </a:r>
            <a:r>
              <a:rPr lang="en-US" sz="2000" dirty="0"/>
              <a:t> insertion point</a:t>
            </a:r>
          </a:p>
          <a:p>
            <a:pPr marL="0" indent="0">
              <a:buNone/>
            </a:pPr>
            <a:r>
              <a:rPr lang="en-US" sz="1400" dirty="0"/>
              <a:t>---------------------------------------------------------</a:t>
            </a:r>
          </a:p>
          <a:p>
            <a:r>
              <a:rPr lang="en-US" sz="2000" dirty="0"/>
              <a:t>[log] Write map (used)</a:t>
            </a:r>
            <a:endParaRPr lang="en-US" sz="700" dirty="0"/>
          </a:p>
          <a:p>
            <a:r>
              <a:rPr lang="en-US" sz="2000" dirty="0"/>
              <a:t>[log] Write </a:t>
            </a:r>
            <a:r>
              <a:rPr lang="en-US" sz="2000" dirty="0" err="1"/>
              <a:t>inode</a:t>
            </a:r>
            <a:r>
              <a:rPr lang="en-US" sz="2000" dirty="0"/>
              <a:t> entry to point to block(s)</a:t>
            </a:r>
            <a:endParaRPr lang="en-US" sz="700" dirty="0"/>
          </a:p>
          <a:p>
            <a:r>
              <a:rPr lang="en-US" sz="2000" dirty="0"/>
              <a:t>[log] Write </a:t>
            </a:r>
            <a:r>
              <a:rPr lang="en-US" sz="2000" dirty="0" err="1"/>
              <a:t>dirent</a:t>
            </a:r>
            <a:r>
              <a:rPr lang="en-US" sz="2000" dirty="0"/>
              <a:t> to point to </a:t>
            </a:r>
            <a:r>
              <a:rPr lang="en-US" sz="2000" dirty="0" err="1"/>
              <a:t>inode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0" name="Can 9"/>
          <p:cNvSpPr/>
          <p:nvPr/>
        </p:nvSpPr>
        <p:spPr>
          <a:xfrm>
            <a:off x="5436997" y="1552439"/>
            <a:ext cx="1749778" cy="2540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46016" y="2570226"/>
            <a:ext cx="1103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4378" y="1970317"/>
            <a:ext cx="1077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126270" y="1890921"/>
            <a:ext cx="377026" cy="1501767"/>
            <a:chOff x="7551509" y="1270135"/>
            <a:chExt cx="452431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51509" y="2416303"/>
              <a:ext cx="45243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79235" y="2124205"/>
            <a:ext cx="533391" cy="101165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12625" y="2124205"/>
            <a:ext cx="533391" cy="101165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11612" y="2124205"/>
            <a:ext cx="533391" cy="101165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45003" y="2124205"/>
            <a:ext cx="533391" cy="101165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6668100" y="2985936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6868867" y="2985936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060508" y="2985936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079564" y="2985340"/>
            <a:ext cx="793940" cy="201958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873504" y="2985340"/>
            <a:ext cx="793940" cy="201958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332775" y="2937777"/>
            <a:ext cx="1051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716924" y="3290807"/>
            <a:ext cx="1214856" cy="634537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339384" y="3519458"/>
            <a:ext cx="957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86" name="Rectangle 85"/>
          <p:cNvSpPr/>
          <p:nvPr/>
        </p:nvSpPr>
        <p:spPr>
          <a:xfrm rot="16200000">
            <a:off x="5857199" y="2994027"/>
            <a:ext cx="201958" cy="200767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410914" y="3662984"/>
            <a:ext cx="251998" cy="272723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392293" y="4647671"/>
            <a:ext cx="6608708" cy="51956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1780" y="5391600"/>
            <a:ext cx="4134402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2940" y="4092440"/>
            <a:ext cx="5517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 flipH="1">
            <a:off x="4674572" y="4415605"/>
            <a:ext cx="14245" cy="23206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093565" y="4092440"/>
            <a:ext cx="4138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300513" y="4415605"/>
            <a:ext cx="54684" cy="232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355196" y="4655764"/>
            <a:ext cx="1319375" cy="511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24394" y="4655764"/>
            <a:ext cx="7857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50709" y="4658674"/>
            <a:ext cx="5757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done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677181" y="4400216"/>
            <a:ext cx="335440" cy="782994"/>
            <a:chOff x="4698217" y="5039628"/>
            <a:chExt cx="402528" cy="939592"/>
          </a:xfrm>
        </p:grpSpPr>
        <p:sp>
          <p:nvSpPr>
            <p:cNvPr id="12" name="TextBox 11"/>
            <p:cNvSpPr txBox="1"/>
            <p:nvPr/>
          </p:nvSpPr>
          <p:spPr>
            <a:xfrm rot="16200000">
              <a:off x="4562603" y="5455808"/>
              <a:ext cx="659026" cy="38779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start</a:t>
              </a:r>
            </a:p>
          </p:txBody>
        </p:sp>
        <p:cxnSp>
          <p:nvCxnSpPr>
            <p:cNvPr id="112" name="Straight Arrow Connector 111"/>
            <p:cNvCxnSpPr/>
            <p:nvPr/>
          </p:nvCxnSpPr>
          <p:spPr>
            <a:xfrm flipH="1">
              <a:off x="5088380" y="503962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992652" y="2225370"/>
            <a:ext cx="680086" cy="2941863"/>
            <a:chOff x="5076782" y="2429814"/>
            <a:chExt cx="816103" cy="3530235"/>
          </a:xfrm>
        </p:grpSpPr>
        <p:grpSp>
          <p:nvGrpSpPr>
            <p:cNvPr id="16" name="Group 15"/>
            <p:cNvGrpSpPr/>
            <p:nvPr/>
          </p:nvGrpSpPr>
          <p:grpSpPr>
            <a:xfrm>
              <a:off x="5076782" y="2429814"/>
              <a:ext cx="816103" cy="3530235"/>
              <a:chOff x="5076782" y="2429814"/>
              <a:chExt cx="816103" cy="3530235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5135148" y="5628477"/>
                <a:ext cx="640069" cy="131108"/>
                <a:chOff x="5252815" y="1247958"/>
                <a:chExt cx="640069" cy="131108"/>
              </a:xfrm>
            </p:grpSpPr>
            <p:grpSp>
              <p:nvGrpSpPr>
                <p:cNvPr id="92" name="Group 91"/>
                <p:cNvGrpSpPr/>
                <p:nvPr/>
              </p:nvGrpSpPr>
              <p:grpSpPr>
                <a:xfrm>
                  <a:off x="5252815" y="1247958"/>
                  <a:ext cx="640069" cy="121398"/>
                  <a:chOff x="2607047" y="2031999"/>
                  <a:chExt cx="1270137" cy="364957"/>
                </a:xfrm>
              </p:grpSpPr>
              <p:sp>
                <p:nvSpPr>
                  <p:cNvPr id="93" name="Rectangle 92"/>
                  <p:cNvSpPr/>
                  <p:nvPr/>
                </p:nvSpPr>
                <p:spPr>
                  <a:xfrm rot="16200000">
                    <a:off x="2585160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0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94" name="Rectangle 93"/>
                  <p:cNvSpPr/>
                  <p:nvPr/>
                </p:nvSpPr>
                <p:spPr>
                  <a:xfrm rot="16200000">
                    <a:off x="2906344" y="2053886"/>
                    <a:ext cx="364957" cy="321184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0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95" name="Rectangle 94"/>
                  <p:cNvSpPr/>
                  <p:nvPr/>
                </p:nvSpPr>
                <p:spPr>
                  <a:xfrm rot="16200000">
                    <a:off x="3212929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0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96" name="Rectangle 95"/>
                  <p:cNvSpPr/>
                  <p:nvPr/>
                </p:nvSpPr>
                <p:spPr>
                  <a:xfrm rot="16200000">
                    <a:off x="3534113" y="2053886"/>
                    <a:ext cx="364957" cy="321184"/>
                  </a:xfrm>
                  <a:prstGeom prst="rect">
                    <a:avLst/>
                  </a:prstGeom>
                  <a:solidFill>
                    <a:srgbClr val="C0504D"/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50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</p:grpSp>
            <p:sp>
              <p:nvSpPr>
                <p:cNvPr id="97" name="Rectangle 96"/>
                <p:cNvSpPr/>
                <p:nvPr/>
              </p:nvSpPr>
              <p:spPr>
                <a:xfrm rot="16200000">
                  <a:off x="5282734" y="1237439"/>
                  <a:ext cx="121398" cy="161856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14" name="Rectangle 13"/>
              <p:cNvSpPr/>
              <p:nvPr/>
            </p:nvSpPr>
            <p:spPr>
              <a:xfrm>
                <a:off x="5076782" y="5349778"/>
                <a:ext cx="698435" cy="610271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8" name="Freeform 97"/>
              <p:cNvSpPr/>
              <p:nvPr/>
            </p:nvSpPr>
            <p:spPr>
              <a:xfrm>
                <a:off x="5248206" y="2429814"/>
                <a:ext cx="644679" cy="3009496"/>
              </a:xfrm>
              <a:custGeom>
                <a:avLst/>
                <a:gdLst>
                  <a:gd name="connsiteX0" fmla="*/ 14270 w 314088"/>
                  <a:gd name="connsiteY0" fmla="*/ 485144 h 485144"/>
                  <a:gd name="connsiteX1" fmla="*/ 28541 w 314088"/>
                  <a:gd name="connsiteY1" fmla="*/ 242572 h 485144"/>
                  <a:gd name="connsiteX2" fmla="*/ 271144 w 314088"/>
                  <a:gd name="connsiteY2" fmla="*/ 214034 h 485144"/>
                  <a:gd name="connsiteX3" fmla="*/ 313956 w 314088"/>
                  <a:gd name="connsiteY3" fmla="*/ 0 h 485144"/>
                  <a:gd name="connsiteX4" fmla="*/ 313956 w 314088"/>
                  <a:gd name="connsiteY4" fmla="*/ 0 h 485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4088" h="485144">
                    <a:moveTo>
                      <a:pt x="14270" y="485144"/>
                    </a:moveTo>
                    <a:cubicBezTo>
                      <a:pt x="-1" y="386450"/>
                      <a:pt x="-14271" y="287757"/>
                      <a:pt x="28541" y="242572"/>
                    </a:cubicBezTo>
                    <a:cubicBezTo>
                      <a:pt x="71353" y="197387"/>
                      <a:pt x="223575" y="254463"/>
                      <a:pt x="271144" y="214034"/>
                    </a:cubicBezTo>
                    <a:cubicBezTo>
                      <a:pt x="318713" y="173605"/>
                      <a:pt x="313956" y="0"/>
                      <a:pt x="313956" y="0"/>
                    </a:cubicBezTo>
                    <a:lnTo>
                      <a:pt x="313956" y="0"/>
                    </a:lnTo>
                  </a:path>
                </a:pathLst>
              </a:custGeom>
              <a:ln>
                <a:solidFill>
                  <a:srgbClr val="000090"/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cxnSp>
          <p:nvCxnSpPr>
            <p:cNvPr id="113" name="Straight Arrow Connector 112"/>
            <p:cNvCxnSpPr/>
            <p:nvPr/>
          </p:nvCxnSpPr>
          <p:spPr>
            <a:xfrm flipH="1">
              <a:off x="5765683" y="5060102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83685" y="3245553"/>
            <a:ext cx="682226" cy="1918045"/>
            <a:chOff x="5786022" y="3654034"/>
            <a:chExt cx="818671" cy="2301654"/>
          </a:xfrm>
        </p:grpSpPr>
        <p:grpSp>
          <p:nvGrpSpPr>
            <p:cNvPr id="99" name="Group 98"/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00" name="Rectangle 99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 flipH="1">
              <a:off x="6592328" y="5052831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179234" y="3925343"/>
            <a:ext cx="774742" cy="1234037"/>
            <a:chOff x="6500681" y="4469782"/>
            <a:chExt cx="929690" cy="1480844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 flipH="1">
              <a:off x="6500681" y="4469782"/>
              <a:ext cx="469611" cy="969527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5" name="Straight Arrow Connector 114"/>
            <p:cNvCxnSpPr/>
            <p:nvPr/>
          </p:nvCxnSpPr>
          <p:spPr>
            <a:xfrm flipH="1">
              <a:off x="7418006" y="5056748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961733" y="4434998"/>
            <a:ext cx="329933" cy="871982"/>
            <a:chOff x="7439681" y="5081369"/>
            <a:chExt cx="395919" cy="1046379"/>
          </a:xfrm>
        </p:grpSpPr>
        <p:sp>
          <p:nvSpPr>
            <p:cNvPr id="111" name="TextBox 110"/>
            <p:cNvSpPr txBox="1"/>
            <p:nvPr/>
          </p:nvSpPr>
          <p:spPr>
            <a:xfrm rot="16200000">
              <a:off x="7165951" y="5466221"/>
              <a:ext cx="935257" cy="38779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009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commit</a:t>
              </a:r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7823235" y="5081369"/>
              <a:ext cx="12365" cy="296947"/>
            </a:xfrm>
            <a:prstGeom prst="straightConnector1">
              <a:avLst/>
            </a:prstGeom>
            <a:ln>
              <a:solidFill>
                <a:srgbClr val="FC230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tangle 102"/>
          <p:cNvSpPr/>
          <p:nvPr/>
        </p:nvSpPr>
        <p:spPr>
          <a:xfrm rot="16200000">
            <a:off x="5651502" y="2105526"/>
            <a:ext cx="127000" cy="126998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6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86" grpId="0" animBg="1"/>
      <p:bldP spid="88" grpId="0" animBg="1"/>
      <p:bldP spid="10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"Redo Log" – Replay Transactions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4294967295"/>
          </p:nvPr>
        </p:nvSpPr>
        <p:spPr>
          <a:xfrm>
            <a:off x="0" y="1063625"/>
            <a:ext cx="4841875" cy="3190875"/>
          </a:xfrm>
        </p:spPr>
        <p:txBody>
          <a:bodyPr>
            <a:normAutofit/>
          </a:bodyPr>
          <a:lstStyle/>
          <a:p>
            <a:r>
              <a:rPr lang="en-US" sz="2400" dirty="0"/>
              <a:t>After Commit</a:t>
            </a:r>
          </a:p>
          <a:p>
            <a:endParaRPr lang="en-US" sz="2400" dirty="0"/>
          </a:p>
          <a:p>
            <a:r>
              <a:rPr lang="en-US" sz="2400" dirty="0"/>
              <a:t>All access to file system first looks in log</a:t>
            </a:r>
          </a:p>
          <a:p>
            <a:endParaRPr lang="en-US" sz="2400" dirty="0"/>
          </a:p>
          <a:p>
            <a:r>
              <a:rPr lang="en-US" sz="2400" dirty="0"/>
              <a:t>Eventually copy changes to disk</a:t>
            </a:r>
          </a:p>
          <a:p>
            <a:endParaRPr lang="en-US" sz="2400" dirty="0"/>
          </a:p>
        </p:txBody>
      </p:sp>
      <p:sp>
        <p:nvSpPr>
          <p:cNvPr id="10" name="Can 9"/>
          <p:cNvSpPr/>
          <p:nvPr/>
        </p:nvSpPr>
        <p:spPr>
          <a:xfrm>
            <a:off x="5436997" y="1351914"/>
            <a:ext cx="1749778" cy="2540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46016" y="2369701"/>
            <a:ext cx="1103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4378" y="1769792"/>
            <a:ext cx="1077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126270" y="1690396"/>
            <a:ext cx="377026" cy="1501767"/>
            <a:chOff x="7551509" y="1270135"/>
            <a:chExt cx="452431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51509" y="2416303"/>
              <a:ext cx="45243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79235" y="1923680"/>
            <a:ext cx="533391" cy="101165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12625" y="1923680"/>
            <a:ext cx="533391" cy="101165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11612" y="1923680"/>
            <a:ext cx="533391" cy="101165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45003" y="1923680"/>
            <a:ext cx="533391" cy="101165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6668100" y="2785411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6868867" y="2785411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060508" y="2785411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079564" y="2784815"/>
            <a:ext cx="793940" cy="201958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873504" y="2784815"/>
            <a:ext cx="793940" cy="201958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332775" y="2737252"/>
            <a:ext cx="1051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716924" y="3090282"/>
            <a:ext cx="1214856" cy="634537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339384" y="3186210"/>
            <a:ext cx="957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86" name="Rectangle 85"/>
          <p:cNvSpPr/>
          <p:nvPr/>
        </p:nvSpPr>
        <p:spPr>
          <a:xfrm rot="16200000">
            <a:off x="5857199" y="2793502"/>
            <a:ext cx="201958" cy="200767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410914" y="3462459"/>
            <a:ext cx="251998" cy="272723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392293" y="4447146"/>
            <a:ext cx="6608708" cy="51956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1780" y="5191075"/>
            <a:ext cx="3849067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Log: in non-volatile storage (Flash or Disk)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29118" y="3870102"/>
            <a:ext cx="5517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 flipH="1">
            <a:off x="7790750" y="4193267"/>
            <a:ext cx="14245" cy="23206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4454368" y="3917346"/>
            <a:ext cx="413896" cy="555233"/>
            <a:chOff x="4430844" y="4700815"/>
            <a:chExt cx="496676" cy="666279"/>
          </a:xfrm>
        </p:grpSpPr>
        <p:sp>
          <p:nvSpPr>
            <p:cNvPr id="72" name="TextBox 71"/>
            <p:cNvSpPr txBox="1"/>
            <p:nvPr/>
          </p:nvSpPr>
          <p:spPr>
            <a:xfrm>
              <a:off x="4430844" y="4700815"/>
              <a:ext cx="496676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74" name="Straight Arrow Connector 73"/>
            <p:cNvCxnSpPr>
              <a:stCxn id="72" idx="2"/>
            </p:cNvCxnSpPr>
            <p:nvPr/>
          </p:nvCxnSpPr>
          <p:spPr>
            <a:xfrm>
              <a:off x="4679182" y="5088613"/>
              <a:ext cx="65620" cy="2784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/>
          <p:cNvSpPr txBox="1"/>
          <p:nvPr/>
        </p:nvSpPr>
        <p:spPr>
          <a:xfrm>
            <a:off x="4856457" y="4966708"/>
            <a:ext cx="7857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50709" y="4458149"/>
            <a:ext cx="5757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done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64169" y="4546507"/>
            <a:ext cx="549189" cy="323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start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5041290" y="4690397"/>
            <a:ext cx="533391" cy="109257"/>
            <a:chOff x="5135148" y="5628477"/>
            <a:chExt cx="640069" cy="131108"/>
          </a:xfrm>
        </p:grpSpPr>
        <p:grpSp>
          <p:nvGrpSpPr>
            <p:cNvPr id="92" name="Group 91"/>
            <p:cNvGrpSpPr/>
            <p:nvPr/>
          </p:nvGrpSpPr>
          <p:grpSpPr>
            <a:xfrm>
              <a:off x="5135148" y="5628477"/>
              <a:ext cx="640069" cy="121398"/>
              <a:chOff x="2607047" y="2031999"/>
              <a:chExt cx="1270137" cy="364957"/>
            </a:xfrm>
          </p:grpSpPr>
          <p:sp>
            <p:nvSpPr>
              <p:cNvPr id="93" name="Rectangle 92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 rot="16200000">
                <a:off x="3534113" y="2053886"/>
                <a:ext cx="364957" cy="321184"/>
              </a:xfrm>
              <a:prstGeom prst="rect">
                <a:avLst/>
              </a:prstGeom>
              <a:solidFill>
                <a:srgbClr val="C0504D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97" name="Rectangle 96"/>
            <p:cNvSpPr/>
            <p:nvPr/>
          </p:nvSpPr>
          <p:spPr>
            <a:xfrm rot="16200000">
              <a:off x="5165067" y="5617958"/>
              <a:ext cx="121398" cy="161856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4992652" y="4458149"/>
            <a:ext cx="582029" cy="50855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Freeform 97"/>
          <p:cNvSpPr/>
          <p:nvPr/>
        </p:nvSpPr>
        <p:spPr>
          <a:xfrm>
            <a:off x="5135505" y="2024845"/>
            <a:ext cx="537233" cy="2507913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Rectangle 99"/>
          <p:cNvSpPr/>
          <p:nvPr/>
        </p:nvSpPr>
        <p:spPr>
          <a:xfrm rot="16200000">
            <a:off x="5672142" y="4658586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5657029" y="4657991"/>
            <a:ext cx="608883" cy="210049"/>
            <a:chOff x="5874034" y="5589588"/>
            <a:chExt cx="730659" cy="252059"/>
          </a:xfrm>
        </p:grpSpPr>
        <p:sp>
          <p:nvSpPr>
            <p:cNvPr id="101" name="Rectangle 100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5" name="Freeform 104"/>
          <p:cNvSpPr/>
          <p:nvPr/>
        </p:nvSpPr>
        <p:spPr>
          <a:xfrm>
            <a:off x="5737805" y="3045029"/>
            <a:ext cx="176958" cy="1681748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5583685" y="4454515"/>
            <a:ext cx="682226" cy="50855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332276" y="4594511"/>
            <a:ext cx="537187" cy="261615"/>
            <a:chOff x="6684331" y="5513413"/>
            <a:chExt cx="644624" cy="313938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96766" y="551251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6270245" y="4450296"/>
            <a:ext cx="682226" cy="50855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0" name="Freeform 109"/>
          <p:cNvSpPr/>
          <p:nvPr/>
        </p:nvSpPr>
        <p:spPr>
          <a:xfrm flipH="1">
            <a:off x="6179234" y="3724819"/>
            <a:ext cx="391343" cy="807939"/>
          </a:xfrm>
          <a:custGeom>
            <a:avLst/>
            <a:gdLst>
              <a:gd name="connsiteX0" fmla="*/ 14270 w 314088"/>
              <a:gd name="connsiteY0" fmla="*/ 485144 h 485144"/>
              <a:gd name="connsiteX1" fmla="*/ 28541 w 314088"/>
              <a:gd name="connsiteY1" fmla="*/ 242572 h 485144"/>
              <a:gd name="connsiteX2" fmla="*/ 271144 w 314088"/>
              <a:gd name="connsiteY2" fmla="*/ 214034 h 485144"/>
              <a:gd name="connsiteX3" fmla="*/ 313956 w 314088"/>
              <a:gd name="connsiteY3" fmla="*/ 0 h 485144"/>
              <a:gd name="connsiteX4" fmla="*/ 313956 w 314088"/>
              <a:gd name="connsiteY4" fmla="*/ 0 h 48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088" h="485144">
                <a:moveTo>
                  <a:pt x="14270" y="485144"/>
                </a:moveTo>
                <a:cubicBezTo>
                  <a:pt x="-1" y="386450"/>
                  <a:pt x="-14271" y="287757"/>
                  <a:pt x="28541" y="242572"/>
                </a:cubicBezTo>
                <a:cubicBezTo>
                  <a:pt x="71353" y="197387"/>
                  <a:pt x="223575" y="254463"/>
                  <a:pt x="271144" y="214034"/>
                </a:cubicBezTo>
                <a:cubicBezTo>
                  <a:pt x="318713" y="173605"/>
                  <a:pt x="313956" y="0"/>
                  <a:pt x="313956" y="0"/>
                </a:cubicBezTo>
                <a:lnTo>
                  <a:pt x="313956" y="0"/>
                </a:lnTo>
              </a:path>
            </a:pathLst>
          </a:custGeom>
          <a:ln>
            <a:solidFill>
              <a:srgbClr val="00009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 rot="16200000">
            <a:off x="6733627" y="4555185"/>
            <a:ext cx="779381" cy="323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commit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641937" y="1922653"/>
            <a:ext cx="533391" cy="109257"/>
            <a:chOff x="5941596" y="1148673"/>
            <a:chExt cx="640069" cy="131108"/>
          </a:xfrm>
          <a:effectLst>
            <a:glow rad="165100">
              <a:schemeClr val="accent3">
                <a:satMod val="175000"/>
                <a:alpha val="52000"/>
              </a:schemeClr>
            </a:glow>
          </a:effectLst>
        </p:grpSpPr>
        <p:sp>
          <p:nvSpPr>
            <p:cNvPr id="129" name="Rectangle 128"/>
            <p:cNvSpPr/>
            <p:nvPr/>
          </p:nvSpPr>
          <p:spPr>
            <a:xfrm rot="16200000">
              <a:off x="5961825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 rot="16200000">
              <a:off x="6123681" y="1128444"/>
              <a:ext cx="121398" cy="1618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 rot="16200000">
              <a:off x="6278181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 rot="16200000">
              <a:off x="6440038" y="1128444"/>
              <a:ext cx="121398" cy="161856"/>
            </a:xfrm>
            <a:prstGeom prst="rect">
              <a:avLst/>
            </a:prstGeom>
            <a:solidFill>
              <a:srgbClr val="C0504D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 rot="16200000">
              <a:off x="5971515" y="1138154"/>
              <a:ext cx="121398" cy="161856"/>
            </a:xfrm>
            <a:prstGeom prst="rect">
              <a:avLst/>
            </a:prstGeom>
            <a:solidFill>
              <a:srgbClr val="FFFF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5271196" y="3951976"/>
            <a:ext cx="413896" cy="506173"/>
            <a:chOff x="5411038" y="4742371"/>
            <a:chExt cx="496676" cy="607407"/>
          </a:xfrm>
        </p:grpSpPr>
        <p:cxnSp>
          <p:nvCxnSpPr>
            <p:cNvPr id="133" name="Straight Arrow Connector 132"/>
            <p:cNvCxnSpPr/>
            <p:nvPr/>
          </p:nvCxnSpPr>
          <p:spPr>
            <a:xfrm>
              <a:off x="5696019" y="5052831"/>
              <a:ext cx="74706" cy="2969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5411038" y="4742371"/>
              <a:ext cx="496676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tail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5905567" y="2801481"/>
            <a:ext cx="608883" cy="210049"/>
            <a:chOff x="5874034" y="5589588"/>
            <a:chExt cx="730659" cy="252059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16" name="Rectangle 115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9" name="Rectangle 118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6010507" y="3902916"/>
            <a:ext cx="413896" cy="555233"/>
            <a:chOff x="4430844" y="4700815"/>
            <a:chExt cx="496676" cy="666279"/>
          </a:xfrm>
        </p:grpSpPr>
        <p:sp>
          <p:nvSpPr>
            <p:cNvPr id="144" name="TextBox 143"/>
            <p:cNvSpPr txBox="1"/>
            <p:nvPr/>
          </p:nvSpPr>
          <p:spPr>
            <a:xfrm>
              <a:off x="4430844" y="4700815"/>
              <a:ext cx="496676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45" name="Straight Arrow Connector 144"/>
            <p:cNvCxnSpPr>
              <a:stCxn id="144" idx="2"/>
            </p:cNvCxnSpPr>
            <p:nvPr/>
          </p:nvCxnSpPr>
          <p:spPr>
            <a:xfrm>
              <a:off x="4679182" y="5088613"/>
              <a:ext cx="65620" cy="2784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6674991" y="3884096"/>
            <a:ext cx="413896" cy="555233"/>
            <a:chOff x="4430844" y="4700815"/>
            <a:chExt cx="496676" cy="666279"/>
          </a:xfrm>
        </p:grpSpPr>
        <p:sp>
          <p:nvSpPr>
            <p:cNvPr id="147" name="TextBox 146"/>
            <p:cNvSpPr txBox="1"/>
            <p:nvPr/>
          </p:nvSpPr>
          <p:spPr>
            <a:xfrm>
              <a:off x="4430844" y="4700815"/>
              <a:ext cx="496676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48" name="Straight Arrow Connector 147"/>
            <p:cNvCxnSpPr>
              <a:stCxn id="147" idx="2"/>
            </p:cNvCxnSpPr>
            <p:nvPr/>
          </p:nvCxnSpPr>
          <p:spPr>
            <a:xfrm>
              <a:off x="4679182" y="5088613"/>
              <a:ext cx="65620" cy="2784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7054707" y="3917346"/>
            <a:ext cx="413896" cy="555233"/>
            <a:chOff x="4430844" y="4700815"/>
            <a:chExt cx="496676" cy="666279"/>
          </a:xfrm>
        </p:grpSpPr>
        <p:sp>
          <p:nvSpPr>
            <p:cNvPr id="150" name="TextBox 149"/>
            <p:cNvSpPr txBox="1"/>
            <p:nvPr/>
          </p:nvSpPr>
          <p:spPr>
            <a:xfrm>
              <a:off x="4430844" y="4700815"/>
              <a:ext cx="496676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tail</a:t>
              </a:r>
            </a:p>
          </p:txBody>
        </p:sp>
        <p:cxnSp>
          <p:nvCxnSpPr>
            <p:cNvPr id="151" name="Straight Arrow Connector 150"/>
            <p:cNvCxnSpPr>
              <a:stCxn id="150" idx="2"/>
            </p:cNvCxnSpPr>
            <p:nvPr/>
          </p:nvCxnSpPr>
          <p:spPr>
            <a:xfrm>
              <a:off x="4679182" y="5088613"/>
              <a:ext cx="65620" cy="2784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6087427" y="3472821"/>
            <a:ext cx="537187" cy="261615"/>
            <a:chOff x="6684331" y="5513413"/>
            <a:chExt cx="644624" cy="31393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6" name="Rectangle 155"/>
            <p:cNvSpPr/>
            <p:nvPr/>
          </p:nvSpPr>
          <p:spPr>
            <a:xfrm rot="16200000">
              <a:off x="6696766" y="551251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84875" y="4327075"/>
            <a:ext cx="2619504" cy="765976"/>
            <a:chOff x="4707449" y="5192492"/>
            <a:chExt cx="3143405" cy="919172"/>
          </a:xfrm>
        </p:grpSpPr>
        <p:cxnSp>
          <p:nvCxnSpPr>
            <p:cNvPr id="17" name="Straight Connector 16"/>
            <p:cNvCxnSpPr/>
            <p:nvPr/>
          </p:nvCxnSpPr>
          <p:spPr>
            <a:xfrm flipH="1" flipV="1">
              <a:off x="4707449" y="5208576"/>
              <a:ext cx="3143405" cy="903088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>
              <a:stCxn id="111" idx="3"/>
            </p:cNvCxnSpPr>
            <p:nvPr/>
          </p:nvCxnSpPr>
          <p:spPr>
            <a:xfrm flipH="1">
              <a:off x="4859850" y="5192492"/>
              <a:ext cx="2773731" cy="881847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979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During Logging – Recover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Upon recovery scan the log</a:t>
            </a:r>
          </a:p>
          <a:p>
            <a:pPr lvl="1"/>
            <a:endParaRPr lang="en-US" sz="1600" dirty="0"/>
          </a:p>
          <a:p>
            <a:r>
              <a:rPr lang="en-US" sz="2000" dirty="0"/>
              <a:t>Detect transaction start with no commit</a:t>
            </a:r>
          </a:p>
          <a:p>
            <a:pPr lvl="1"/>
            <a:endParaRPr lang="en-US" sz="1600" dirty="0"/>
          </a:p>
          <a:p>
            <a:r>
              <a:rPr lang="en-US" sz="2000" dirty="0"/>
              <a:t>Discard log entries</a:t>
            </a:r>
          </a:p>
          <a:p>
            <a:pPr lvl="1"/>
            <a:endParaRPr lang="en-US" sz="1600" dirty="0"/>
          </a:p>
          <a:p>
            <a:r>
              <a:rPr lang="en-US" sz="2000" dirty="0"/>
              <a:t>Disk remains unchanged</a:t>
            </a:r>
          </a:p>
          <a:p>
            <a:endParaRPr lang="en-US" sz="2000" dirty="0"/>
          </a:p>
        </p:txBody>
      </p:sp>
      <p:sp>
        <p:nvSpPr>
          <p:cNvPr id="10" name="Can 9"/>
          <p:cNvSpPr/>
          <p:nvPr/>
        </p:nvSpPr>
        <p:spPr>
          <a:xfrm>
            <a:off x="5436997" y="1552439"/>
            <a:ext cx="1749778" cy="2540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46016" y="2570226"/>
            <a:ext cx="1103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4378" y="1970317"/>
            <a:ext cx="1077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126270" y="1890921"/>
            <a:ext cx="377026" cy="1501767"/>
            <a:chOff x="7551509" y="1270135"/>
            <a:chExt cx="452431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51509" y="2416303"/>
              <a:ext cx="45243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79235" y="2124205"/>
            <a:ext cx="533391" cy="101165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12625" y="2124205"/>
            <a:ext cx="533391" cy="101165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11612" y="2124205"/>
            <a:ext cx="533391" cy="101165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45003" y="2124205"/>
            <a:ext cx="533391" cy="101165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6668100" y="2985936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6868867" y="2985936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060508" y="2985936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079564" y="2985340"/>
            <a:ext cx="793940" cy="201958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873504" y="2985340"/>
            <a:ext cx="793940" cy="201958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332775" y="2937777"/>
            <a:ext cx="1051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716924" y="3290807"/>
            <a:ext cx="1214856" cy="634537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339384" y="3519458"/>
            <a:ext cx="957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86" name="Rectangle 85"/>
          <p:cNvSpPr/>
          <p:nvPr/>
        </p:nvSpPr>
        <p:spPr>
          <a:xfrm rot="16200000">
            <a:off x="5857199" y="2994027"/>
            <a:ext cx="201958" cy="200767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410914" y="3662984"/>
            <a:ext cx="251998" cy="272723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392293" y="4647671"/>
            <a:ext cx="6608708" cy="51956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1780" y="5391600"/>
            <a:ext cx="4134402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12940" y="4092440"/>
            <a:ext cx="5517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 flipH="1">
            <a:off x="4674572" y="4415605"/>
            <a:ext cx="14245" cy="232067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093565" y="4092440"/>
            <a:ext cx="4138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300513" y="4415605"/>
            <a:ext cx="54684" cy="232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355196" y="4655764"/>
            <a:ext cx="1319375" cy="511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24394" y="4655764"/>
            <a:ext cx="7857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50709" y="4658674"/>
            <a:ext cx="5757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done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64169" y="4747032"/>
            <a:ext cx="549189" cy="323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start</a:t>
            </a: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5002317" y="4400215"/>
            <a:ext cx="10304" cy="247456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4992652" y="2225370"/>
            <a:ext cx="680086" cy="2941863"/>
            <a:chOff x="5076782" y="2429814"/>
            <a:chExt cx="816103" cy="3530235"/>
          </a:xfrm>
        </p:grpSpPr>
        <p:grpSp>
          <p:nvGrpSpPr>
            <p:cNvPr id="13" name="Group 12"/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93" name="Rectangle 92"/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97" name="Rectangle 96"/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5248206" y="2429814"/>
              <a:ext cx="644679" cy="3009496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113" name="Straight Arrow Connector 112"/>
          <p:cNvCxnSpPr/>
          <p:nvPr/>
        </p:nvCxnSpPr>
        <p:spPr>
          <a:xfrm flipH="1">
            <a:off x="5566736" y="4417277"/>
            <a:ext cx="10304" cy="247456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583685" y="4655040"/>
            <a:ext cx="682226" cy="508559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6302280" y="4417277"/>
            <a:ext cx="10304" cy="247456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657029" y="3245554"/>
            <a:ext cx="608883" cy="1823011"/>
            <a:chOff x="5874034" y="3654034"/>
            <a:chExt cx="730659" cy="2187613"/>
          </a:xfrm>
        </p:grpSpPr>
        <p:sp>
          <p:nvSpPr>
            <p:cNvPr id="101" name="Rectangle 100"/>
            <p:cNvSpPr/>
            <p:nvPr/>
          </p:nvSpPr>
          <p:spPr>
            <a:xfrm rot="16200000">
              <a:off x="6133089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 rot="16200000">
              <a:off x="6363058" y="5590303"/>
              <a:ext cx="242349" cy="24092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324858" y="4417278"/>
            <a:ext cx="236013" cy="979513"/>
            <a:chOff x="6749201" y="5060103"/>
            <a:chExt cx="283215" cy="1175415"/>
          </a:xfrm>
        </p:grpSpPr>
        <p:cxnSp>
          <p:nvCxnSpPr>
            <p:cNvPr id="51" name="Straight Connector 50"/>
            <p:cNvCxnSpPr/>
            <p:nvPr/>
          </p:nvCxnSpPr>
          <p:spPr>
            <a:xfrm flipH="1" flipV="1">
              <a:off x="6749201" y="5060103"/>
              <a:ext cx="283215" cy="1175415"/>
            </a:xfrm>
            <a:prstGeom prst="line">
              <a:avLst/>
            </a:prstGeom>
            <a:ln>
              <a:solidFill>
                <a:srgbClr val="FC230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V="1">
              <a:off x="6764076" y="5060103"/>
              <a:ext cx="268340" cy="117541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07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0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After Commit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Scan log, find start</a:t>
            </a:r>
          </a:p>
          <a:p>
            <a:pPr lvl="1"/>
            <a:endParaRPr lang="en-US" sz="2000" dirty="0"/>
          </a:p>
          <a:p>
            <a:r>
              <a:rPr lang="en-US" sz="2000" dirty="0"/>
              <a:t>Find matching commit</a:t>
            </a:r>
          </a:p>
          <a:p>
            <a:pPr lvl="1"/>
            <a:endParaRPr lang="en-US" sz="2000" dirty="0"/>
          </a:p>
          <a:p>
            <a:r>
              <a:rPr lang="en-US" sz="2000" dirty="0"/>
              <a:t>Redo it as usual</a:t>
            </a:r>
          </a:p>
          <a:p>
            <a:pPr lvl="1"/>
            <a:r>
              <a:rPr lang="en-US" sz="1800" dirty="0"/>
              <a:t>Or just let it happen later</a:t>
            </a:r>
          </a:p>
          <a:p>
            <a:endParaRPr lang="en-US" sz="2000" dirty="0"/>
          </a:p>
        </p:txBody>
      </p:sp>
      <p:sp>
        <p:nvSpPr>
          <p:cNvPr id="10" name="Can 9"/>
          <p:cNvSpPr/>
          <p:nvPr/>
        </p:nvSpPr>
        <p:spPr>
          <a:xfrm>
            <a:off x="5436997" y="1565808"/>
            <a:ext cx="1749778" cy="2540000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46016" y="2583594"/>
            <a:ext cx="110318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Data blocks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04378" y="1983685"/>
            <a:ext cx="1077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Free space map</a:t>
            </a:r>
          </a:p>
        </p:txBody>
      </p:sp>
      <p:grpSp>
        <p:nvGrpSpPr>
          <p:cNvPr id="21" name="Group 20"/>
          <p:cNvGrpSpPr/>
          <p:nvPr/>
        </p:nvGrpSpPr>
        <p:grpSpPr>
          <a:xfrm rot="16200000">
            <a:off x="6126270" y="1904289"/>
            <a:ext cx="377026" cy="1501767"/>
            <a:chOff x="7551509" y="1270135"/>
            <a:chExt cx="452431" cy="1802120"/>
          </a:xfrm>
        </p:grpSpPr>
        <p:sp>
          <p:nvSpPr>
            <p:cNvPr id="22" name="Rectangle 21"/>
            <p:cNvSpPr/>
            <p:nvPr/>
          </p:nvSpPr>
          <p:spPr>
            <a:xfrm>
              <a:off x="7605706" y="1270135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605706" y="1591319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05706" y="189790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605706" y="2219088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605706" y="2751071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51509" y="2416303"/>
              <a:ext cx="45243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179235" y="2137573"/>
            <a:ext cx="533391" cy="101165"/>
            <a:chOff x="2607047" y="2031999"/>
            <a:chExt cx="1270137" cy="364957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712625" y="2137573"/>
            <a:ext cx="533391" cy="101165"/>
            <a:chOff x="2607047" y="2031999"/>
            <a:chExt cx="1270137" cy="364957"/>
          </a:xfrm>
        </p:grpSpPr>
        <p:sp>
          <p:nvSpPr>
            <p:cNvPr id="37" name="Rectangle 3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111612" y="2137573"/>
            <a:ext cx="533391" cy="101165"/>
            <a:chOff x="2607047" y="2031999"/>
            <a:chExt cx="1270137" cy="364957"/>
          </a:xfrm>
        </p:grpSpPr>
        <p:sp>
          <p:nvSpPr>
            <p:cNvPr id="42" name="Rectangle 41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45003" y="2137573"/>
            <a:ext cx="533391" cy="101165"/>
            <a:chOff x="2607047" y="2031999"/>
            <a:chExt cx="1270137" cy="364957"/>
          </a:xfrm>
        </p:grpSpPr>
        <p:sp>
          <p:nvSpPr>
            <p:cNvPr id="47" name="Rectangle 4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rgbClr val="C0504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" name="Rectangle 68"/>
          <p:cNvSpPr/>
          <p:nvPr/>
        </p:nvSpPr>
        <p:spPr>
          <a:xfrm rot="16200000">
            <a:off x="6668100" y="2999304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Rectangle 69"/>
          <p:cNvSpPr/>
          <p:nvPr/>
        </p:nvSpPr>
        <p:spPr>
          <a:xfrm rot="16200000">
            <a:off x="6868867" y="2999304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7060508" y="2999304"/>
            <a:ext cx="201958" cy="2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079564" y="2998709"/>
            <a:ext cx="793940" cy="201958"/>
            <a:chOff x="2607047" y="2031999"/>
            <a:chExt cx="1270137" cy="364957"/>
          </a:xfrm>
        </p:grpSpPr>
        <p:sp>
          <p:nvSpPr>
            <p:cNvPr id="61" name="Rectangle 60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873504" y="2998709"/>
            <a:ext cx="793940" cy="201958"/>
            <a:chOff x="2607047" y="2031999"/>
            <a:chExt cx="1270137" cy="364957"/>
          </a:xfrm>
        </p:grpSpPr>
        <p:sp>
          <p:nvSpPr>
            <p:cNvPr id="57" name="Rectangle 56"/>
            <p:cNvSpPr/>
            <p:nvPr/>
          </p:nvSpPr>
          <p:spPr>
            <a:xfrm rot="16200000">
              <a:off x="2585160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 rot="16200000">
              <a:off x="2906344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 rot="16200000">
              <a:off x="3212929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 rot="16200000">
              <a:off x="3534113" y="2053886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7332775" y="2951146"/>
            <a:ext cx="10518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>
                <a:latin typeface="Gill Sans" charset="0"/>
                <a:ea typeface="Gill Sans" charset="0"/>
                <a:cs typeface="Gill Sans" charset="0"/>
              </a:rPr>
              <a:t>Inode</a:t>
            </a:r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 table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5716924" y="3304176"/>
            <a:ext cx="1214856" cy="634537"/>
            <a:chOff x="1744000" y="2182577"/>
            <a:chExt cx="1430729" cy="918973"/>
          </a:xfrm>
        </p:grpSpPr>
        <p:sp>
          <p:nvSpPr>
            <p:cNvPr id="75" name="Rectangle 74"/>
            <p:cNvSpPr/>
            <p:nvPr/>
          </p:nvSpPr>
          <p:spPr>
            <a:xfrm rot="16200000">
              <a:off x="1882705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 rot="16200000">
              <a:off x="2203889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 rot="16200000">
              <a:off x="2510474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 rot="16200000">
              <a:off x="2831658" y="2758480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 rot="16200000">
              <a:off x="2781130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 rot="16200000">
              <a:off x="1722113" y="220446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 rot="16200000">
              <a:off x="2206034" y="2234544"/>
              <a:ext cx="364957" cy="3211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7339384" y="3532826"/>
            <a:ext cx="957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Directory</a:t>
            </a:r>
          </a:p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entries</a:t>
            </a:r>
          </a:p>
        </p:txBody>
      </p:sp>
      <p:sp>
        <p:nvSpPr>
          <p:cNvPr id="86" name="Rectangle 85"/>
          <p:cNvSpPr/>
          <p:nvPr/>
        </p:nvSpPr>
        <p:spPr>
          <a:xfrm rot="16200000">
            <a:off x="5857199" y="3007396"/>
            <a:ext cx="201958" cy="200767"/>
          </a:xfrm>
          <a:prstGeom prst="rect">
            <a:avLst/>
          </a:prstGeom>
          <a:solidFill>
            <a:srgbClr val="FFFF00">
              <a:alpha val="1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8" name="Rectangle 87"/>
          <p:cNvSpPr/>
          <p:nvPr/>
        </p:nvSpPr>
        <p:spPr>
          <a:xfrm rot="16200000">
            <a:off x="6410914" y="3676352"/>
            <a:ext cx="251998" cy="272723"/>
          </a:xfrm>
          <a:prstGeom prst="rect">
            <a:avLst/>
          </a:prstGeom>
          <a:solidFill>
            <a:srgbClr val="FFFF00">
              <a:alpha val="27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392293" y="4661040"/>
            <a:ext cx="6608708" cy="519561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1780" y="5404968"/>
            <a:ext cx="4134402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Log: in non-volatile storage (Flash or on Disk)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76297" y="4071436"/>
            <a:ext cx="55175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head</a:t>
            </a:r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 flipH="1">
            <a:off x="7837929" y="4394601"/>
            <a:ext cx="14245" cy="232066"/>
          </a:xfrm>
          <a:prstGeom prst="straightConnector1">
            <a:avLst/>
          </a:prstGeom>
          <a:ln>
            <a:solidFill>
              <a:srgbClr val="FC230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093565" y="4105808"/>
            <a:ext cx="41389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tail</a:t>
            </a:r>
          </a:p>
        </p:txBody>
      </p:sp>
      <p:cxnSp>
        <p:nvCxnSpPr>
          <p:cNvPr id="74" name="Straight Arrow Connector 73"/>
          <p:cNvCxnSpPr>
            <a:stCxn id="72" idx="2"/>
          </p:cNvCxnSpPr>
          <p:nvPr/>
        </p:nvCxnSpPr>
        <p:spPr>
          <a:xfrm>
            <a:off x="3300513" y="4428973"/>
            <a:ext cx="54684" cy="2320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355196" y="4669132"/>
            <a:ext cx="1319375" cy="511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624394" y="4669132"/>
            <a:ext cx="78579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pending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450709" y="4672042"/>
            <a:ext cx="5757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done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564169" y="4760401"/>
            <a:ext cx="549189" cy="323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start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992652" y="2238739"/>
            <a:ext cx="680086" cy="2941863"/>
            <a:chOff x="5076782" y="2429814"/>
            <a:chExt cx="816103" cy="3530235"/>
          </a:xfrm>
        </p:grpSpPr>
        <p:grpSp>
          <p:nvGrpSpPr>
            <p:cNvPr id="13" name="Group 12"/>
            <p:cNvGrpSpPr/>
            <p:nvPr/>
          </p:nvGrpSpPr>
          <p:grpSpPr>
            <a:xfrm>
              <a:off x="5135148" y="5628477"/>
              <a:ext cx="640069" cy="131108"/>
              <a:chOff x="5252815" y="1247958"/>
              <a:chExt cx="640069" cy="131108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5252815" y="1247958"/>
                <a:ext cx="640069" cy="121398"/>
                <a:chOff x="2607047" y="2031999"/>
                <a:chExt cx="1270137" cy="364957"/>
              </a:xfrm>
            </p:grpSpPr>
            <p:sp>
              <p:nvSpPr>
                <p:cNvPr id="93" name="Rectangle 92"/>
                <p:cNvSpPr/>
                <p:nvPr/>
              </p:nvSpPr>
              <p:spPr>
                <a:xfrm rot="16200000">
                  <a:off x="2585160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16200000">
                  <a:off x="2906344" y="2053886"/>
                  <a:ext cx="364957" cy="321184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 rot="16200000">
                  <a:off x="3212929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 rot="16200000">
                  <a:off x="3534113" y="2053886"/>
                  <a:ext cx="364957" cy="321184"/>
                </a:xfrm>
                <a:prstGeom prst="rect">
                  <a:avLst/>
                </a:prstGeom>
                <a:solidFill>
                  <a:srgbClr val="C0504D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97" name="Rectangle 96"/>
              <p:cNvSpPr/>
              <p:nvPr/>
            </p:nvSpPr>
            <p:spPr>
              <a:xfrm rot="16200000">
                <a:off x="5282734" y="1237439"/>
                <a:ext cx="121398" cy="16185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076782" y="5349778"/>
              <a:ext cx="698435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5248206" y="2429814"/>
              <a:ext cx="644679" cy="3009496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83685" y="3258922"/>
            <a:ext cx="682226" cy="1918045"/>
            <a:chOff x="5786022" y="3654034"/>
            <a:chExt cx="818671" cy="2301654"/>
          </a:xfrm>
        </p:grpSpPr>
        <p:grpSp>
          <p:nvGrpSpPr>
            <p:cNvPr id="99" name="Group 98"/>
            <p:cNvGrpSpPr/>
            <p:nvPr/>
          </p:nvGrpSpPr>
          <p:grpSpPr>
            <a:xfrm>
              <a:off x="5892885" y="5589588"/>
              <a:ext cx="711808" cy="242349"/>
              <a:chOff x="2607047" y="2031999"/>
              <a:chExt cx="948953" cy="364957"/>
            </a:xfrm>
          </p:grpSpPr>
          <p:sp>
            <p:nvSpPr>
              <p:cNvPr id="100" name="Rectangle 99"/>
              <p:cNvSpPr/>
              <p:nvPr/>
            </p:nvSpPr>
            <p:spPr>
              <a:xfrm rot="16200000">
                <a:off x="2585160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 rot="16200000">
                <a:off x="2906344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rot="16200000">
                <a:off x="3212929" y="2053886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04" name="Rectangle 103"/>
            <p:cNvSpPr/>
            <p:nvPr/>
          </p:nvSpPr>
          <p:spPr>
            <a:xfrm rot="16200000">
              <a:off x="5873319" y="5600013"/>
              <a:ext cx="242349" cy="240920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5970966" y="3654034"/>
              <a:ext cx="212349" cy="2018098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5786022" y="5345417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179235" y="3938712"/>
            <a:ext cx="773236" cy="1234037"/>
            <a:chOff x="6500681" y="4469782"/>
            <a:chExt cx="927883" cy="1480844"/>
          </a:xfrm>
        </p:grpSpPr>
        <p:sp>
          <p:nvSpPr>
            <p:cNvPr id="106" name="Rectangle 105"/>
            <p:cNvSpPr/>
            <p:nvPr/>
          </p:nvSpPr>
          <p:spPr>
            <a:xfrm rot="16200000">
              <a:off x="6686856" y="5497369"/>
              <a:ext cx="302397" cy="3272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 rot="16200000">
              <a:off x="7014123" y="5500978"/>
              <a:ext cx="302397" cy="327267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6609893" y="5340355"/>
              <a:ext cx="818671" cy="610271"/>
            </a:xfrm>
            <a:prstGeom prst="rect">
              <a:avLst/>
            </a:prstGeom>
            <a:no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 flipH="1">
              <a:off x="6500681" y="4469782"/>
              <a:ext cx="469611" cy="969527"/>
            </a:xfrm>
            <a:custGeom>
              <a:avLst/>
              <a:gdLst>
                <a:gd name="connsiteX0" fmla="*/ 14270 w 314088"/>
                <a:gd name="connsiteY0" fmla="*/ 485144 h 485144"/>
                <a:gd name="connsiteX1" fmla="*/ 28541 w 314088"/>
                <a:gd name="connsiteY1" fmla="*/ 242572 h 485144"/>
                <a:gd name="connsiteX2" fmla="*/ 271144 w 314088"/>
                <a:gd name="connsiteY2" fmla="*/ 214034 h 485144"/>
                <a:gd name="connsiteX3" fmla="*/ 313956 w 314088"/>
                <a:gd name="connsiteY3" fmla="*/ 0 h 485144"/>
                <a:gd name="connsiteX4" fmla="*/ 313956 w 314088"/>
                <a:gd name="connsiteY4" fmla="*/ 0 h 48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088" h="485144">
                  <a:moveTo>
                    <a:pt x="14270" y="485144"/>
                  </a:moveTo>
                  <a:cubicBezTo>
                    <a:pt x="-1" y="386450"/>
                    <a:pt x="-14271" y="287757"/>
                    <a:pt x="28541" y="242572"/>
                  </a:cubicBezTo>
                  <a:cubicBezTo>
                    <a:pt x="71353" y="197387"/>
                    <a:pt x="223575" y="254463"/>
                    <a:pt x="271144" y="214034"/>
                  </a:cubicBezTo>
                  <a:cubicBezTo>
                    <a:pt x="318713" y="173605"/>
                    <a:pt x="313956" y="0"/>
                    <a:pt x="313956" y="0"/>
                  </a:cubicBezTo>
                  <a:lnTo>
                    <a:pt x="313956" y="0"/>
                  </a:lnTo>
                </a:path>
              </a:pathLst>
            </a:custGeom>
            <a:ln>
              <a:solidFill>
                <a:srgbClr val="00009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 rot="16200000">
            <a:off x="6733627" y="4769078"/>
            <a:ext cx="779381" cy="3231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0090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02419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333B-CDA3-DC44-887E-0C6972BE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77335-8E12-CD47-BC0C-94D78CEAE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Why go through all this trouble?</a:t>
            </a:r>
          </a:p>
          <a:p>
            <a:r>
              <a:rPr lang="en-US" sz="2400" dirty="0"/>
              <a:t>Updates atomic, even if we crash:</a:t>
            </a:r>
          </a:p>
          <a:p>
            <a:pPr lvl="1"/>
            <a:r>
              <a:rPr lang="en-US" sz="2000" dirty="0"/>
              <a:t>Update either gets fully applied or discarded</a:t>
            </a:r>
          </a:p>
          <a:p>
            <a:pPr lvl="1"/>
            <a:r>
              <a:rPr lang="en-US" sz="2000" dirty="0"/>
              <a:t>All physical operations </a:t>
            </a:r>
            <a:r>
              <a:rPr lang="en-US" sz="2000" i="1" dirty="0"/>
              <a:t>treated as a logical unit</a:t>
            </a:r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Isn't this expensive?</a:t>
            </a:r>
          </a:p>
          <a:p>
            <a:r>
              <a:rPr lang="en-US" sz="2400" dirty="0"/>
              <a:t>Yes! We're now writing all data twice (once to log, once to actual data blocks in target file)</a:t>
            </a:r>
          </a:p>
          <a:p>
            <a:r>
              <a:rPr lang="en-US" sz="2400" dirty="0"/>
              <a:t>Modern filesystems journal metadata updates only</a:t>
            </a:r>
          </a:p>
          <a:p>
            <a:pPr lvl="1"/>
            <a:r>
              <a:rPr lang="en-US" sz="2000" dirty="0"/>
              <a:t>Record modifications to file system data structures</a:t>
            </a:r>
          </a:p>
          <a:p>
            <a:pPr lvl="1"/>
            <a:r>
              <a:rPr lang="en-US" sz="2000" dirty="0"/>
              <a:t>But apply updates to a file's contents directly</a:t>
            </a:r>
          </a:p>
        </p:txBody>
      </p:sp>
    </p:spTree>
    <p:extLst>
      <p:ext uri="{BB962C8B-B14F-4D97-AF65-F5344CB8AC3E}">
        <p14:creationId xmlns:p14="http://schemas.microsoft.com/office/powerpoint/2010/main" val="16497535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F8D1-6474-B644-89EF-998D1229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 (</a:t>
            </a:r>
            <a:r>
              <a:rPr lang="en-US" dirty="0" err="1"/>
              <a:t>CoW</a:t>
            </a:r>
            <a:r>
              <a:rPr lang="en-US" dirty="0"/>
              <a:t>) File Sys.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5FBD-C4C1-1241-8C35-46AE41758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change a file:</a:t>
            </a:r>
          </a:p>
          <a:p>
            <a:r>
              <a:rPr lang="en-US" sz="2400" dirty="0"/>
              <a:t>Write new version of data block</a:t>
            </a:r>
          </a:p>
          <a:p>
            <a:r>
              <a:rPr lang="en-US" sz="2400" dirty="0"/>
              <a:t>Propagate changes "upwards" through FS tree structure</a:t>
            </a:r>
          </a:p>
          <a:p>
            <a:pPr lvl="1"/>
            <a:r>
              <a:rPr lang="en-US" sz="2000" dirty="0"/>
              <a:t>Write new copy of indirect blocks (if necessary)</a:t>
            </a:r>
          </a:p>
          <a:p>
            <a:pPr lvl="1"/>
            <a:r>
              <a:rPr lang="en-US" sz="2000" dirty="0"/>
              <a:t>Write new copy of </a:t>
            </a:r>
            <a:r>
              <a:rPr lang="en-US" sz="2000" dirty="0" err="1"/>
              <a:t>inode</a:t>
            </a:r>
            <a:endParaRPr lang="en-US" sz="2000" dirty="0"/>
          </a:p>
          <a:p>
            <a:pPr lvl="1"/>
            <a:r>
              <a:rPr lang="en-US" sz="2000" dirty="0"/>
              <a:t>Write new copy of directory entry pointing to new </a:t>
            </a:r>
            <a:r>
              <a:rPr lang="en-US" sz="2000" dirty="0" err="1"/>
              <a:t>inode</a:t>
            </a:r>
            <a:r>
              <a:rPr lang="en-US" sz="2000" dirty="0"/>
              <a:t> copy</a:t>
            </a:r>
          </a:p>
          <a:p>
            <a:r>
              <a:rPr lang="en-US" sz="2400" dirty="0"/>
              <a:t>Change does not take effect unless we finish last step – provides atomicity and durability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0778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CoW</a:t>
            </a:r>
            <a:r>
              <a:rPr lang="en-US" dirty="0"/>
              <a:t> with Smaller-Radix Blocks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4928" y="3980513"/>
            <a:ext cx="757544" cy="31192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9472" y="3980513"/>
            <a:ext cx="757544" cy="31192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24016" y="3980513"/>
            <a:ext cx="757544" cy="31192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08561" y="3980513"/>
            <a:ext cx="757544" cy="31192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500695" y="2005328"/>
            <a:ext cx="238403" cy="311929"/>
            <a:chOff x="3550649" y="1236578"/>
            <a:chExt cx="286084" cy="374315"/>
          </a:xfrm>
        </p:grpSpPr>
        <p:sp>
          <p:nvSpPr>
            <p:cNvPr id="11" name="Rectangle 10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4993105" y="3980513"/>
            <a:ext cx="757544" cy="31192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77649" y="3980513"/>
            <a:ext cx="757544" cy="31192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56421" y="3984973"/>
            <a:ext cx="378772" cy="31192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5579462" y="4383796"/>
            <a:ext cx="874718" cy="486715"/>
            <a:chOff x="5780954" y="4090737"/>
            <a:chExt cx="1049662" cy="584058"/>
          </a:xfrm>
        </p:grpSpPr>
        <p:sp>
          <p:nvSpPr>
            <p:cNvPr id="41" name="Up Arrow 40"/>
            <p:cNvSpPr/>
            <p:nvPr/>
          </p:nvSpPr>
          <p:spPr>
            <a:xfrm>
              <a:off x="6553201" y="4090737"/>
              <a:ext cx="277415" cy="454526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780954" y="4256141"/>
              <a:ext cx="925638" cy="418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Write 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974346" y="3674153"/>
            <a:ext cx="757544" cy="316389"/>
            <a:chOff x="6761747" y="3130881"/>
            <a:chExt cx="909053" cy="379667"/>
          </a:xfrm>
        </p:grpSpPr>
        <p:sp>
          <p:nvSpPr>
            <p:cNvPr id="64" name="Rectangle 63"/>
            <p:cNvSpPr/>
            <p:nvPr/>
          </p:nvSpPr>
          <p:spPr>
            <a:xfrm>
              <a:off x="6761747" y="3130881"/>
              <a:ext cx="909053" cy="374315"/>
            </a:xfrm>
            <a:prstGeom prst="rect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216274" y="3136233"/>
              <a:ext cx="454526" cy="374315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7353118" y="3674153"/>
            <a:ext cx="148739" cy="311929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38501" y="2600224"/>
            <a:ext cx="238403" cy="3119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3365500" y="2600224"/>
            <a:ext cx="0" cy="3119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056634" y="2600224"/>
            <a:ext cx="238403" cy="311929"/>
            <a:chOff x="4260517" y="1950452"/>
            <a:chExt cx="286084" cy="374315"/>
          </a:xfrm>
        </p:grpSpPr>
        <p:sp>
          <p:nvSpPr>
            <p:cNvPr id="59" name="Rectangle 58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212472" y="3295383"/>
            <a:ext cx="238403" cy="311929"/>
            <a:chOff x="2482514" y="2624220"/>
            <a:chExt cx="286084" cy="374315"/>
          </a:xfrm>
        </p:grpSpPr>
        <p:sp>
          <p:nvSpPr>
            <p:cNvPr id="61" name="Rectangle 60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888599" y="3295383"/>
            <a:ext cx="238403" cy="311929"/>
            <a:chOff x="2482514" y="2624220"/>
            <a:chExt cx="286084" cy="374315"/>
          </a:xfrm>
        </p:grpSpPr>
        <p:sp>
          <p:nvSpPr>
            <p:cNvPr id="73" name="Rectangle 72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5623649" y="3295383"/>
            <a:ext cx="238403" cy="3119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5750648" y="3295383"/>
            <a:ext cx="0" cy="3119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402263" y="2161293"/>
            <a:ext cx="1142993" cy="43893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275973" y="2727224"/>
            <a:ext cx="1023792" cy="56815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3" idx="0"/>
          </p:cNvCxnSpPr>
          <p:nvPr/>
        </p:nvCxnSpPr>
        <p:spPr>
          <a:xfrm>
            <a:off x="3426765" y="2727224"/>
            <a:ext cx="581036" cy="56815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59" idx="0"/>
          </p:cNvCxnSpPr>
          <p:nvPr/>
        </p:nvCxnSpPr>
        <p:spPr>
          <a:xfrm>
            <a:off x="4702586" y="2159065"/>
            <a:ext cx="1473249" cy="44115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5" idx="0"/>
          </p:cNvCxnSpPr>
          <p:nvPr/>
        </p:nvCxnSpPr>
        <p:spPr>
          <a:xfrm flipH="1">
            <a:off x="5742851" y="2727224"/>
            <a:ext cx="348507" cy="56815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454927" y="3422383"/>
            <a:ext cx="821047" cy="55813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2339472" y="3422383"/>
            <a:ext cx="63502" cy="56815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3238501" y="3469169"/>
            <a:ext cx="705803" cy="51134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071303" y="3469169"/>
            <a:ext cx="37258" cy="51134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991994" y="3479198"/>
            <a:ext cx="705803" cy="51134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824795" y="3479198"/>
            <a:ext cx="37258" cy="51134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782489" y="2600224"/>
            <a:ext cx="238403" cy="311929"/>
            <a:chOff x="4260517" y="1950452"/>
            <a:chExt cx="286084" cy="374315"/>
          </a:xfrm>
        </p:grpSpPr>
        <p:sp>
          <p:nvSpPr>
            <p:cNvPr id="92" name="Rectangle 91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6349504" y="3295383"/>
            <a:ext cx="238403" cy="3119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5" name="Straight Arrow Connector 94"/>
          <p:cNvCxnSpPr>
            <a:endCxn id="94" idx="0"/>
          </p:cNvCxnSpPr>
          <p:nvPr/>
        </p:nvCxnSpPr>
        <p:spPr>
          <a:xfrm flipH="1">
            <a:off x="6468706" y="2727224"/>
            <a:ext cx="348507" cy="568159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5140158" y="3479198"/>
            <a:ext cx="1283494" cy="501315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550650" y="3479198"/>
            <a:ext cx="470242" cy="194955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5705594" y="1988616"/>
            <a:ext cx="238403" cy="311929"/>
            <a:chOff x="3550649" y="1236578"/>
            <a:chExt cx="286084" cy="374315"/>
          </a:xfrm>
        </p:grpSpPr>
        <p:sp>
          <p:nvSpPr>
            <p:cNvPr id="103" name="Rectangle 102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4F622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ln>
              <a:solidFill>
                <a:srgbClr val="4F622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Arrow Connector 104"/>
          <p:cNvCxnSpPr/>
          <p:nvPr/>
        </p:nvCxnSpPr>
        <p:spPr>
          <a:xfrm flipH="1">
            <a:off x="3580509" y="2161293"/>
            <a:ext cx="2170140" cy="43893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5879263" y="2159065"/>
            <a:ext cx="903226" cy="441159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479208" y="3299843"/>
            <a:ext cx="0" cy="3119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745386" y="1280889"/>
            <a:ext cx="1148584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old version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401368" y="1588666"/>
            <a:ext cx="117159" cy="41984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953435" y="1283267"/>
            <a:ext cx="1235146" cy="727617"/>
            <a:chOff x="5029723" y="811249"/>
            <a:chExt cx="1482176" cy="873140"/>
          </a:xfrm>
        </p:grpSpPr>
        <p:sp>
          <p:nvSpPr>
            <p:cNvPr id="112" name="TextBox 111"/>
            <p:cNvSpPr txBox="1"/>
            <p:nvPr/>
          </p:nvSpPr>
          <p:spPr>
            <a:xfrm>
              <a:off x="5029723" y="811249"/>
              <a:ext cx="1482176" cy="4186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67" dirty="0">
                  <a:latin typeface="Gill Sans" charset="0"/>
                  <a:ea typeface="Gill Sans" charset="0"/>
                  <a:cs typeface="Gill Sans" charset="0"/>
                </a:rPr>
                <a:t>new version</a:t>
              </a: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5816901" y="1180581"/>
              <a:ext cx="140591" cy="503808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288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9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82785-1B18-E540-9052-1BA4E65A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file system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E85E-BF0C-F140-8592-690B986CC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Track free disk blocks</a:t>
            </a:r>
          </a:p>
          <a:p>
            <a:pPr lvl="1"/>
            <a:r>
              <a:rPr lang="en-US" sz="2000" dirty="0"/>
              <a:t>Need to know where to put newly written data</a:t>
            </a:r>
          </a:p>
          <a:p>
            <a:r>
              <a:rPr lang="en-US" sz="2400" dirty="0"/>
              <a:t>Track which blocks contain data for which files</a:t>
            </a:r>
          </a:p>
          <a:p>
            <a:pPr lvl="1"/>
            <a:r>
              <a:rPr lang="en-US" sz="2000" dirty="0"/>
              <a:t>Need to know where to read a file from</a:t>
            </a:r>
          </a:p>
          <a:p>
            <a:r>
              <a:rPr lang="en-US" sz="2400" dirty="0"/>
              <a:t>Track files in a directory</a:t>
            </a:r>
          </a:p>
          <a:p>
            <a:pPr lvl="1"/>
            <a:r>
              <a:rPr lang="en-US" sz="2000" dirty="0"/>
              <a:t>Find list of file's blocks given its name</a:t>
            </a:r>
          </a:p>
          <a:p>
            <a:r>
              <a:rPr lang="en-US" sz="2400" dirty="0"/>
              <a:t>Where do we maintain all of this?</a:t>
            </a:r>
          </a:p>
          <a:p>
            <a:pPr lvl="1"/>
            <a:r>
              <a:rPr lang="en-US" sz="2000" b="1" dirty="0"/>
              <a:t>Somewhere on disk</a:t>
            </a:r>
          </a:p>
        </p:txBody>
      </p:sp>
    </p:spTree>
    <p:extLst>
      <p:ext uri="{BB962C8B-B14F-4D97-AF65-F5344CB8AC3E}">
        <p14:creationId xmlns:p14="http://schemas.microsoft.com/office/powerpoint/2010/main" val="274836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CoW</a:t>
            </a:r>
            <a:r>
              <a:rPr lang="en-US" dirty="0"/>
              <a:t> with Smaller-Radix Blocks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54928" y="3980513"/>
            <a:ext cx="757544" cy="31192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9472" y="3980513"/>
            <a:ext cx="757544" cy="31192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24016" y="3980513"/>
            <a:ext cx="757544" cy="31192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08561" y="3980513"/>
            <a:ext cx="757544" cy="31192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4500695" y="2005328"/>
            <a:ext cx="238403" cy="311929"/>
            <a:chOff x="3550649" y="1236578"/>
            <a:chExt cx="286084" cy="374315"/>
          </a:xfrm>
        </p:grpSpPr>
        <p:sp>
          <p:nvSpPr>
            <p:cNvPr id="11" name="Rectangle 10"/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4993105" y="3980513"/>
            <a:ext cx="757544" cy="31192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877649" y="3980513"/>
            <a:ext cx="757544" cy="311929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56421" y="3984973"/>
            <a:ext cx="378772" cy="311929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238501" y="2600224"/>
            <a:ext cx="238403" cy="3119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3365500" y="2600224"/>
            <a:ext cx="0" cy="3119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6056634" y="2600224"/>
            <a:ext cx="238403" cy="311929"/>
            <a:chOff x="4260517" y="1950452"/>
            <a:chExt cx="286084" cy="374315"/>
          </a:xfrm>
        </p:grpSpPr>
        <p:sp>
          <p:nvSpPr>
            <p:cNvPr id="59" name="Rectangle 58"/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212472" y="3295383"/>
            <a:ext cx="238403" cy="311929"/>
            <a:chOff x="2482514" y="2624220"/>
            <a:chExt cx="286084" cy="374315"/>
          </a:xfrm>
        </p:grpSpPr>
        <p:sp>
          <p:nvSpPr>
            <p:cNvPr id="61" name="Rectangle 60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3888599" y="3295383"/>
            <a:ext cx="238403" cy="311929"/>
            <a:chOff x="2482514" y="2624220"/>
            <a:chExt cx="286084" cy="374315"/>
          </a:xfrm>
        </p:grpSpPr>
        <p:sp>
          <p:nvSpPr>
            <p:cNvPr id="73" name="Rectangle 72"/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ectangle 74"/>
          <p:cNvSpPr/>
          <p:nvPr/>
        </p:nvSpPr>
        <p:spPr>
          <a:xfrm>
            <a:off x="5623649" y="3295383"/>
            <a:ext cx="238403" cy="3119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5750648" y="3295383"/>
            <a:ext cx="0" cy="31192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402263" y="2161293"/>
            <a:ext cx="1142993" cy="43893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275973" y="2727224"/>
            <a:ext cx="1023792" cy="56815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3" idx="0"/>
          </p:cNvCxnSpPr>
          <p:nvPr/>
        </p:nvCxnSpPr>
        <p:spPr>
          <a:xfrm>
            <a:off x="3426765" y="2727224"/>
            <a:ext cx="581036" cy="56815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59" idx="0"/>
          </p:cNvCxnSpPr>
          <p:nvPr/>
        </p:nvCxnSpPr>
        <p:spPr>
          <a:xfrm>
            <a:off x="4702586" y="2159065"/>
            <a:ext cx="1473249" cy="44115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75" idx="0"/>
          </p:cNvCxnSpPr>
          <p:nvPr/>
        </p:nvCxnSpPr>
        <p:spPr>
          <a:xfrm flipH="1">
            <a:off x="5742851" y="2727224"/>
            <a:ext cx="348507" cy="56815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1454927" y="3422383"/>
            <a:ext cx="821047" cy="55813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2339472" y="3422383"/>
            <a:ext cx="63502" cy="568159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3238501" y="3469169"/>
            <a:ext cx="705803" cy="51134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4071303" y="3469169"/>
            <a:ext cx="37258" cy="51134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4991994" y="3479198"/>
            <a:ext cx="705803" cy="51134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5824795" y="3479198"/>
            <a:ext cx="37258" cy="511344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3745386" y="1280889"/>
            <a:ext cx="1148584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old version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4401368" y="1588666"/>
            <a:ext cx="117159" cy="41984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06BDC33-2938-46E4-AA05-EA786FEFAD49}"/>
              </a:ext>
            </a:extLst>
          </p:cNvPr>
          <p:cNvSpPr/>
          <p:nvPr/>
        </p:nvSpPr>
        <p:spPr>
          <a:xfrm>
            <a:off x="2394393" y="3829008"/>
            <a:ext cx="757544" cy="311929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67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0E21DD6-2A2B-4AD2-8359-111F7C915CF2}"/>
              </a:ext>
            </a:extLst>
          </p:cNvPr>
          <p:cNvGrpSpPr/>
          <p:nvPr/>
        </p:nvGrpSpPr>
        <p:grpSpPr>
          <a:xfrm>
            <a:off x="2700417" y="3227730"/>
            <a:ext cx="238403" cy="311929"/>
            <a:chOff x="2482514" y="2624220"/>
            <a:chExt cx="286084" cy="37431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D9675C6-EBB3-490C-8EC3-4FA3D498888F}"/>
                </a:ext>
              </a:extLst>
            </p:cNvPr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78CEA17-649D-45B3-9A5F-5476DEEC05E0}"/>
                </a:ext>
              </a:extLst>
            </p:cNvPr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6EA7469-9B09-4CFB-9669-42D87A118C47}"/>
              </a:ext>
            </a:extLst>
          </p:cNvPr>
          <p:cNvCxnSpPr>
            <a:cxnSpLocks/>
          </p:cNvCxnSpPr>
          <p:nvPr/>
        </p:nvCxnSpPr>
        <p:spPr>
          <a:xfrm flipH="1">
            <a:off x="1695881" y="3383694"/>
            <a:ext cx="1056099" cy="5968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1C2A7EE-5EF9-484F-8303-B506D6F50AE9}"/>
              </a:ext>
            </a:extLst>
          </p:cNvPr>
          <p:cNvCxnSpPr>
            <a:cxnSpLocks/>
          </p:cNvCxnSpPr>
          <p:nvPr/>
        </p:nvCxnSpPr>
        <p:spPr>
          <a:xfrm flipH="1">
            <a:off x="2394393" y="3383694"/>
            <a:ext cx="510053" cy="44531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BC82805-59CC-4E1B-B7E3-1ECE04E35977}"/>
              </a:ext>
            </a:extLst>
          </p:cNvPr>
          <p:cNvGrpSpPr/>
          <p:nvPr/>
        </p:nvGrpSpPr>
        <p:grpSpPr>
          <a:xfrm>
            <a:off x="3706940" y="2630860"/>
            <a:ext cx="238403" cy="311929"/>
            <a:chOff x="2482514" y="2624220"/>
            <a:chExt cx="286084" cy="374315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110A1F2-6EDD-4052-A6AC-F128B85D8615}"/>
                </a:ext>
              </a:extLst>
            </p:cNvPr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A25F39C-C563-4EE2-874E-DFDC20515120}"/>
                </a:ext>
              </a:extLst>
            </p:cNvPr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C9362F5-175F-4C86-82EE-498147FBBEAB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3899510" y="2786824"/>
            <a:ext cx="108291" cy="50855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8E9E7B1-EA31-4F5D-9E24-6719D5A0FE76}"/>
              </a:ext>
            </a:extLst>
          </p:cNvPr>
          <p:cNvCxnSpPr>
            <a:cxnSpLocks/>
          </p:cNvCxnSpPr>
          <p:nvPr/>
        </p:nvCxnSpPr>
        <p:spPr>
          <a:xfrm flipH="1">
            <a:off x="2871181" y="2786824"/>
            <a:ext cx="887322" cy="44090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48FD5D-CD52-4AB9-BC03-F07800DD4DDF}"/>
              </a:ext>
            </a:extLst>
          </p:cNvPr>
          <p:cNvGrpSpPr/>
          <p:nvPr/>
        </p:nvGrpSpPr>
        <p:grpSpPr>
          <a:xfrm>
            <a:off x="4991669" y="2066333"/>
            <a:ext cx="238403" cy="311929"/>
            <a:chOff x="2482514" y="2624220"/>
            <a:chExt cx="286084" cy="37431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908555E-A834-4BF3-8E7C-5DCA9CFD02C4}"/>
                </a:ext>
              </a:extLst>
            </p:cNvPr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7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693C8A6-5266-4478-BE61-1185F836CA87}"/>
                </a:ext>
              </a:extLst>
            </p:cNvPr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76B6E7E-4750-4EBC-AE27-84145555E51F}"/>
              </a:ext>
            </a:extLst>
          </p:cNvPr>
          <p:cNvCxnSpPr>
            <a:cxnSpLocks/>
            <a:endCxn id="88" idx="0"/>
          </p:cNvCxnSpPr>
          <p:nvPr/>
        </p:nvCxnSpPr>
        <p:spPr>
          <a:xfrm flipH="1">
            <a:off x="3826142" y="2222298"/>
            <a:ext cx="1211362" cy="40856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87CCC9D-AF09-47E4-8F0C-0BB1C6F5194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184238" y="2222298"/>
            <a:ext cx="991597" cy="3779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8C77C2B-53BA-4ABB-B944-881092198E94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5110870" y="1669280"/>
            <a:ext cx="79108" cy="3970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51A48C2D-CC62-46AC-8E49-AFC1C9DBA6F2}"/>
              </a:ext>
            </a:extLst>
          </p:cNvPr>
          <p:cNvSpPr txBox="1"/>
          <p:nvPr/>
        </p:nvSpPr>
        <p:spPr>
          <a:xfrm>
            <a:off x="4880831" y="1326212"/>
            <a:ext cx="1235146" cy="348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new version</a:t>
            </a:r>
          </a:p>
        </p:txBody>
      </p:sp>
    </p:spTree>
    <p:extLst>
      <p:ext uri="{BB962C8B-B14F-4D97-AF65-F5344CB8AC3E}">
        <p14:creationId xmlns:p14="http://schemas.microsoft.com/office/powerpoint/2010/main" val="78163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1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D3BA-BED8-4E4F-A45E-035C1298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on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93A0-3F57-164E-A790-80A2795B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29" y="1075488"/>
            <a:ext cx="6572250" cy="4050772"/>
          </a:xfrm>
        </p:spPr>
        <p:txBody>
          <a:bodyPr>
            <a:normAutofit fontScale="92500"/>
          </a:bodyPr>
          <a:lstStyle/>
          <a:p>
            <a:r>
              <a:rPr lang="en-US" sz="2667" dirty="0"/>
              <a:t>Bit different than data structures in memory</a:t>
            </a:r>
          </a:p>
          <a:p>
            <a:r>
              <a:rPr lang="en-US" sz="2667" dirty="0"/>
              <a:t>Access a block at a time</a:t>
            </a:r>
          </a:p>
          <a:p>
            <a:pPr lvl="1"/>
            <a:r>
              <a:rPr lang="en-US" sz="2333" dirty="0"/>
              <a:t>Can't efficiently read/write a single word</a:t>
            </a:r>
          </a:p>
          <a:p>
            <a:pPr lvl="1"/>
            <a:r>
              <a:rPr lang="en-US" sz="2333" dirty="0"/>
              <a:t>Have to read/write full block containing it</a:t>
            </a:r>
          </a:p>
          <a:p>
            <a:pPr lvl="1"/>
            <a:r>
              <a:rPr lang="en-US" sz="2333" dirty="0"/>
              <a:t>Ideally want </a:t>
            </a:r>
            <a:r>
              <a:rPr lang="en-US" sz="2333" b="1" dirty="0"/>
              <a:t>sequential</a:t>
            </a:r>
            <a:r>
              <a:rPr lang="en-US" sz="2333" dirty="0"/>
              <a:t> access patterns</a:t>
            </a:r>
          </a:p>
          <a:p>
            <a:pPr lvl="1"/>
            <a:endParaRPr lang="en-US" sz="833" dirty="0"/>
          </a:p>
          <a:p>
            <a:r>
              <a:rPr lang="en-US" sz="2667" dirty="0"/>
              <a:t>Durability</a:t>
            </a:r>
          </a:p>
          <a:p>
            <a:pPr lvl="1"/>
            <a:r>
              <a:rPr lang="en-US" sz="2333" dirty="0"/>
              <a:t>Ideally, file system is in meaningful state upon shutdown</a:t>
            </a:r>
          </a:p>
          <a:p>
            <a:pPr lvl="1"/>
            <a:r>
              <a:rPr lang="en-US" sz="2333" dirty="0"/>
              <a:t>This obviously isn't always the case…</a:t>
            </a:r>
          </a:p>
        </p:txBody>
      </p:sp>
    </p:spTree>
    <p:extLst>
      <p:ext uri="{BB962C8B-B14F-4D97-AF65-F5344CB8AC3E}">
        <p14:creationId xmlns:p14="http://schemas.microsoft.com/office/powerpoint/2010/main" val="249992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5218-632C-214F-8140-C66BAC79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Free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9453-0314-8342-8A46-51898D5E6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7" dirty="0"/>
              <a:t>Bitmap stored at fixed block #</a:t>
            </a:r>
          </a:p>
          <a:p>
            <a:pPr lvl="1"/>
            <a:r>
              <a:rPr lang="en-US" sz="2333" dirty="0"/>
              <a:t>Bit</a:t>
            </a:r>
            <a:r>
              <a:rPr lang="en-US" sz="2333" i="1" dirty="0"/>
              <a:t> </a:t>
            </a:r>
            <a:r>
              <a:rPr lang="en-US" sz="2333" i="1" dirty="0" err="1"/>
              <a:t>i</a:t>
            </a:r>
            <a:r>
              <a:rPr lang="en-US" sz="2333" i="1" dirty="0"/>
              <a:t> </a:t>
            </a:r>
            <a:r>
              <a:rPr lang="en-US" sz="2333" dirty="0"/>
              <a:t>is 0 if free, 1 if allocated</a:t>
            </a:r>
          </a:p>
          <a:p>
            <a:pPr lvl="1"/>
            <a:r>
              <a:rPr lang="en-US" sz="2333" dirty="0"/>
              <a:t>First fit: Scan sequentially until find a </a:t>
            </a:r>
            <a:r>
              <a:rPr lang="en-US" sz="2333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lvl="1"/>
            <a:r>
              <a:rPr lang="en-US" sz="2333" dirty="0"/>
              <a:t>Rewrite whole block to update</a:t>
            </a:r>
          </a:p>
          <a:p>
            <a:pPr lvl="1"/>
            <a:endParaRPr lang="en-US" sz="2333" dirty="0"/>
          </a:p>
          <a:p>
            <a:r>
              <a:rPr lang="en-US" sz="2667" dirty="0"/>
              <a:t>Isn't this slow?</a:t>
            </a:r>
          </a:p>
          <a:p>
            <a:pPr lvl="1"/>
            <a:r>
              <a:rPr lang="en-US" sz="2333" dirty="0"/>
              <a:t>Make faster by caching in memory</a:t>
            </a:r>
          </a:p>
          <a:p>
            <a:pPr lvl="1"/>
            <a:r>
              <a:rPr lang="en-US" sz="2333" dirty="0"/>
              <a:t>Finding free block: sequential access pattern</a:t>
            </a:r>
          </a:p>
        </p:txBody>
      </p:sp>
    </p:spTree>
    <p:extLst>
      <p:ext uri="{BB962C8B-B14F-4D97-AF65-F5344CB8AC3E}">
        <p14:creationId xmlns:p14="http://schemas.microsoft.com/office/powerpoint/2010/main" val="306372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V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" panose="020B0604020202020204" pitchFamily="34" charset="0"/>
            <a:cs typeface="Helvetica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33459</TotalTime>
  <Words>3362</Words>
  <Application>Microsoft Macintosh PowerPoint</Application>
  <PresentationFormat>On-screen Show (16:10)</PresentationFormat>
  <Paragraphs>659</Paragraphs>
  <Slides>70</Slides>
  <Notes>6</Notes>
  <HiddenSlides>15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6" baseType="lpstr">
      <vt:lpstr>굴림</vt:lpstr>
      <vt:lpstr>ＭＳ Ｐゴシック</vt:lpstr>
      <vt:lpstr>Arial</vt:lpstr>
      <vt:lpstr>Calibri</vt:lpstr>
      <vt:lpstr>Calibri Light</vt:lpstr>
      <vt:lpstr>Comic Sans MS</vt:lpstr>
      <vt:lpstr>Consolas</vt:lpstr>
      <vt:lpstr>Courier New</vt:lpstr>
      <vt:lpstr>Gill Sans</vt:lpstr>
      <vt:lpstr>Gill Sans Light</vt:lpstr>
      <vt:lpstr>Helvetica</vt:lpstr>
      <vt:lpstr>Symbol</vt:lpstr>
      <vt:lpstr>System Font Regular</vt:lpstr>
      <vt:lpstr>Trebuchet MS</vt:lpstr>
      <vt:lpstr>Wingdings</vt:lpstr>
      <vt:lpstr>Office Theme</vt:lpstr>
      <vt:lpstr>CS6456: Graduate Operating Systems</vt:lpstr>
      <vt:lpstr>Today</vt:lpstr>
      <vt:lpstr>I/O &amp; Storage Layers</vt:lpstr>
      <vt:lpstr>Terminology at Different Layers</vt:lpstr>
      <vt:lpstr>User vs. System View of a File</vt:lpstr>
      <vt:lpstr>Building a File System</vt:lpstr>
      <vt:lpstr>What does the file system need?</vt:lpstr>
      <vt:lpstr>Data Structures on Disk</vt:lpstr>
      <vt:lpstr>Tracking Free Blocks</vt:lpstr>
      <vt:lpstr>Basic File System Components</vt:lpstr>
      <vt:lpstr>Components of a file system</vt:lpstr>
      <vt:lpstr>Directory</vt:lpstr>
      <vt:lpstr>Hard Links</vt:lpstr>
      <vt:lpstr>Soft Links (Symbolic Links)</vt:lpstr>
      <vt:lpstr>File</vt:lpstr>
      <vt:lpstr>File System Structures</vt:lpstr>
      <vt:lpstr>With that…how do we provide a generic filesystem?</vt:lpstr>
      <vt:lpstr>FAT: (File Allocation Table)</vt:lpstr>
      <vt:lpstr>FAT: (File Allocation Table)</vt:lpstr>
      <vt:lpstr>FAT Free Space Tracking</vt:lpstr>
      <vt:lpstr>FAT: Expanding a File</vt:lpstr>
      <vt:lpstr>Storing the FAT</vt:lpstr>
      <vt:lpstr>FAT Assessment</vt:lpstr>
      <vt:lpstr>Maximum Sizes in FAT</vt:lpstr>
      <vt:lpstr>What About Directories?</vt:lpstr>
      <vt:lpstr>Directory Structure (cont’d)</vt:lpstr>
      <vt:lpstr>FAT Security Holes</vt:lpstr>
      <vt:lpstr>How do we design better file systems?</vt:lpstr>
      <vt:lpstr>Empirical Characteristics of Files</vt:lpstr>
      <vt:lpstr>Empirical Characteristics of Files</vt:lpstr>
      <vt:lpstr>Unix FFS: inode File Structure</vt:lpstr>
      <vt:lpstr>BSD FFS: inode File Structure</vt:lpstr>
      <vt:lpstr>File Attributes</vt:lpstr>
      <vt:lpstr>Data Storage</vt:lpstr>
      <vt:lpstr>Data Storage</vt:lpstr>
      <vt:lpstr>Fast File System</vt:lpstr>
      <vt:lpstr>Fast File System</vt:lpstr>
      <vt:lpstr>FFS First Fit Block Allocation</vt:lpstr>
      <vt:lpstr>FFS Assessment</vt:lpstr>
      <vt:lpstr>Summary</vt:lpstr>
      <vt:lpstr>PowerPoint Presentation</vt:lpstr>
      <vt:lpstr>A Bit More on Directories</vt:lpstr>
      <vt:lpstr>Large Directories: B Trees</vt:lpstr>
      <vt:lpstr>B Tree</vt:lpstr>
      <vt:lpstr>New Technology File System (NTFS)</vt:lpstr>
      <vt:lpstr>NTFS Small File</vt:lpstr>
      <vt:lpstr>NTFS Medium File</vt:lpstr>
      <vt:lpstr>Why Extents?</vt:lpstr>
      <vt:lpstr>NTFS Multiple Indirect Blocks</vt:lpstr>
      <vt:lpstr>PowerPoint Presentation</vt:lpstr>
      <vt:lpstr>NTFS Directories</vt:lpstr>
      <vt:lpstr>Important “ilities”</vt:lpstr>
      <vt:lpstr>Threats to File System Durability</vt:lpstr>
      <vt:lpstr>File System Reliability: (Different from Block-level reliability)</vt:lpstr>
      <vt:lpstr>Storage Reliability Challenge</vt:lpstr>
      <vt:lpstr>Approach #1: Careful Ordering</vt:lpstr>
      <vt:lpstr>FFS: Create a File</vt:lpstr>
      <vt:lpstr>More General Approach</vt:lpstr>
      <vt:lpstr>Key Concept: Transaction</vt:lpstr>
      <vt:lpstr>Typical Transaction Structure</vt:lpstr>
      <vt:lpstr>Journaling File Systems</vt:lpstr>
      <vt:lpstr>Example: Creating a File</vt:lpstr>
      <vt:lpstr>Ex: Creating a file (as transaction)</vt:lpstr>
      <vt:lpstr>"Redo Log" – Replay Transactions</vt:lpstr>
      <vt:lpstr>Crash During Logging – Recover</vt:lpstr>
      <vt:lpstr>Recovery After Commit</vt:lpstr>
      <vt:lpstr>Journaling Summary</vt:lpstr>
      <vt:lpstr>Copy-on-Write (CoW) File Sys.</vt:lpstr>
      <vt:lpstr>CoW with Smaller-Radix Blocks</vt:lpstr>
      <vt:lpstr>CoW with Smaller-Radix Blocks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Brad Campbell</cp:lastModifiedBy>
  <cp:revision>407</cp:revision>
  <dcterms:created xsi:type="dcterms:W3CDTF">2015-09-15T19:03:29Z</dcterms:created>
  <dcterms:modified xsi:type="dcterms:W3CDTF">2020-02-05T14:30:41Z</dcterms:modified>
</cp:coreProperties>
</file>